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315" r:id="rId3"/>
    <p:sldId id="316" r:id="rId4"/>
    <p:sldId id="318" r:id="rId5"/>
    <p:sldId id="319" r:id="rId6"/>
    <p:sldId id="270" r:id="rId7"/>
    <p:sldId id="258" r:id="rId8"/>
    <p:sldId id="259" r:id="rId9"/>
    <p:sldId id="260"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3" r:id="rId26"/>
    <p:sldId id="294" r:id="rId27"/>
    <p:sldId id="261" r:id="rId28"/>
    <p:sldId id="262" r:id="rId29"/>
    <p:sldId id="263" r:id="rId30"/>
    <p:sldId id="264" r:id="rId31"/>
    <p:sldId id="265" r:id="rId32"/>
    <p:sldId id="266" r:id="rId33"/>
    <p:sldId id="267" r:id="rId34"/>
    <p:sldId id="268" r:id="rId35"/>
    <p:sldId id="269" r:id="rId36"/>
    <p:sldId id="272" r:id="rId37"/>
    <p:sldId id="273" r:id="rId38"/>
    <p:sldId id="274" r:id="rId39"/>
    <p:sldId id="27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B81B1-0132-4EF2-9EA8-AE112BD19B2F}" type="datetimeFigureOut">
              <a:rPr lang="en-US" smtClean="0"/>
              <a:pPr/>
              <a:t>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E2009-7BBB-4BA2-B5A7-B7CD6527D32B}" type="slidenum">
              <a:rPr lang="en-US" smtClean="0"/>
              <a:pPr/>
              <a:t>‹#›</a:t>
            </a:fld>
            <a:endParaRPr lang="en-US"/>
          </a:p>
        </p:txBody>
      </p:sp>
    </p:spTree>
    <p:extLst>
      <p:ext uri="{BB962C8B-B14F-4D97-AF65-F5344CB8AC3E}">
        <p14:creationId xmlns:p14="http://schemas.microsoft.com/office/powerpoint/2010/main" val="224548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p:spPr>
        <p:txBody>
          <a:bodyPr/>
          <a:lstStyle/>
          <a:p>
            <a:fld id="{5419C8FE-9F7F-4069-A8F7-9CB929C96C19}" type="slidenum">
              <a:rPr lang="en-US">
                <a:latin typeface="Arial" pitchFamily="34" charset="0"/>
                <a:ea typeface="MS PGothic" pitchFamily="34" charset="-128"/>
              </a:rPr>
              <a:pPr/>
              <a:t>2</a:t>
            </a:fld>
            <a:endParaRPr lang="en-US">
              <a:latin typeface="Arial" pitchFamily="34" charset="0"/>
              <a:ea typeface="MS PGothic" pitchFamily="34" charset="-128"/>
            </a:endParaRPr>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585CBE-D836-4616-9932-0878C4DDB985}" type="datetime1">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F59D7-E0AF-4B60-854F-5013EE493509}" type="datetime1">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1F771-5112-4D74-A832-CB3A6E6E144B}" type="datetime1">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39BAA8-8313-4D44-9483-4F57E8A2F13E}" type="datetime1">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A2F0E-98B0-4D97-AA94-02CD087166E0}" type="datetime1">
              <a:rPr lang="en-US" smtClean="0"/>
              <a:pPr/>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032CBD-3F84-49D8-BE30-62D97FB0A32B}" type="datetime1">
              <a:rPr lang="en-US" smtClean="0"/>
              <a:pPr/>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EEFDFB-4071-41BB-A92C-F4B665974A14}" type="datetime1">
              <a:rPr lang="en-US" smtClean="0"/>
              <a:pPr/>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09AAA5-BF3D-4C93-A373-7467A5ACDDBF}" type="datetime1">
              <a:rPr lang="en-US" smtClean="0"/>
              <a:pPr/>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9C7A5-D588-4E99-98F5-8386E147DAF9}" type="datetime1">
              <a:rPr lang="en-US" smtClean="0"/>
              <a:pPr/>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FB301-E191-4BFB-9FB4-51911FA90D68}" type="datetime1">
              <a:rPr lang="en-US" smtClean="0"/>
              <a:pPr/>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8674B-40B1-4055-97D6-17A9816E7422}" type="datetime1">
              <a:rPr lang="en-US" smtClean="0"/>
              <a:pPr/>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35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F458E-ECD1-47AD-A637-F42FC77437D9}" type="datetime1">
              <a:rPr lang="en-US" smtClean="0"/>
              <a:pPr/>
              <a:t>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814AE-1955-4AA8-AFDA-FDD196741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63" Type="http://schemas.openxmlformats.org/officeDocument/2006/relationships/image" Target="../media/image65.png"/><Relationship Id="rId68" Type="http://schemas.openxmlformats.org/officeDocument/2006/relationships/image" Target="../media/image70.png"/><Relationship Id="rId76" Type="http://schemas.openxmlformats.org/officeDocument/2006/relationships/image" Target="../media/image78.png"/><Relationship Id="rId84" Type="http://schemas.openxmlformats.org/officeDocument/2006/relationships/image" Target="../media/image86.png"/><Relationship Id="rId7" Type="http://schemas.openxmlformats.org/officeDocument/2006/relationships/image" Target="../media/image9.png"/><Relationship Id="rId71" Type="http://schemas.openxmlformats.org/officeDocument/2006/relationships/image" Target="../media/image73.png"/><Relationship Id="rId2" Type="http://schemas.openxmlformats.org/officeDocument/2006/relationships/image" Target="../media/image4.png"/><Relationship Id="rId16" Type="http://schemas.openxmlformats.org/officeDocument/2006/relationships/image" Target="../media/image18.pn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8" Type="http://schemas.openxmlformats.org/officeDocument/2006/relationships/image" Target="../media/image60.png"/><Relationship Id="rId66" Type="http://schemas.openxmlformats.org/officeDocument/2006/relationships/image" Target="../media/image68.png"/><Relationship Id="rId74" Type="http://schemas.openxmlformats.org/officeDocument/2006/relationships/image" Target="../media/image76.png"/><Relationship Id="rId79" Type="http://schemas.openxmlformats.org/officeDocument/2006/relationships/image" Target="../media/image81.png"/><Relationship Id="rId5" Type="http://schemas.openxmlformats.org/officeDocument/2006/relationships/image" Target="../media/image7.png"/><Relationship Id="rId61" Type="http://schemas.openxmlformats.org/officeDocument/2006/relationships/image" Target="../media/image63.png"/><Relationship Id="rId82" Type="http://schemas.openxmlformats.org/officeDocument/2006/relationships/image" Target="../media/image84.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image" Target="../media/image62.png"/><Relationship Id="rId65" Type="http://schemas.openxmlformats.org/officeDocument/2006/relationships/image" Target="../media/image67.png"/><Relationship Id="rId73" Type="http://schemas.openxmlformats.org/officeDocument/2006/relationships/image" Target="../media/image75.png"/><Relationship Id="rId78" Type="http://schemas.openxmlformats.org/officeDocument/2006/relationships/image" Target="../media/image80.png"/><Relationship Id="rId81" Type="http://schemas.openxmlformats.org/officeDocument/2006/relationships/image" Target="../media/image8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58.png"/><Relationship Id="rId64" Type="http://schemas.openxmlformats.org/officeDocument/2006/relationships/image" Target="../media/image66.png"/><Relationship Id="rId69" Type="http://schemas.openxmlformats.org/officeDocument/2006/relationships/image" Target="../media/image71.png"/><Relationship Id="rId77" Type="http://schemas.openxmlformats.org/officeDocument/2006/relationships/image" Target="../media/image79.png"/><Relationship Id="rId8" Type="http://schemas.openxmlformats.org/officeDocument/2006/relationships/image" Target="../media/image10.png"/><Relationship Id="rId51" Type="http://schemas.openxmlformats.org/officeDocument/2006/relationships/image" Target="../media/image53.png"/><Relationship Id="rId72" Type="http://schemas.openxmlformats.org/officeDocument/2006/relationships/image" Target="../media/image74.png"/><Relationship Id="rId80" Type="http://schemas.openxmlformats.org/officeDocument/2006/relationships/image" Target="../media/image82.pn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59" Type="http://schemas.openxmlformats.org/officeDocument/2006/relationships/image" Target="../media/image61.png"/><Relationship Id="rId67" Type="http://schemas.openxmlformats.org/officeDocument/2006/relationships/image" Target="../media/image69.png"/><Relationship Id="rId20" Type="http://schemas.openxmlformats.org/officeDocument/2006/relationships/image" Target="../media/image22.png"/><Relationship Id="rId41" Type="http://schemas.openxmlformats.org/officeDocument/2006/relationships/image" Target="../media/image43.png"/><Relationship Id="rId54" Type="http://schemas.openxmlformats.org/officeDocument/2006/relationships/image" Target="../media/image56.png"/><Relationship Id="rId62" Type="http://schemas.openxmlformats.org/officeDocument/2006/relationships/image" Target="../media/image64.png"/><Relationship Id="rId70" Type="http://schemas.openxmlformats.org/officeDocument/2006/relationships/image" Target="../media/image72.png"/><Relationship Id="rId75" Type="http://schemas.openxmlformats.org/officeDocument/2006/relationships/image" Target="../media/image77.png"/><Relationship Id="rId83"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57"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2afd951393abe0abd9c48343703bc84b.jpg"/>
          <p:cNvPicPr>
            <a:picLocks noChangeAspect="1"/>
          </p:cNvPicPr>
          <p:nvPr/>
        </p:nvPicPr>
        <p:blipFill>
          <a:blip r:embed="rId2"/>
          <a:stretch>
            <a:fillRect/>
          </a:stretch>
        </p:blipFill>
        <p:spPr>
          <a:xfrm>
            <a:off x="0" y="838200"/>
            <a:ext cx="9144000" cy="5143500"/>
          </a:xfrm>
          <a:prstGeom prst="rect">
            <a:avLst/>
          </a:prstGeom>
        </p:spPr>
      </p:pic>
      <p:sp>
        <p:nvSpPr>
          <p:cNvPr id="5" name="TextBox 4"/>
          <p:cNvSpPr txBox="1"/>
          <p:nvPr/>
        </p:nvSpPr>
        <p:spPr>
          <a:xfrm>
            <a:off x="3276600" y="1524000"/>
            <a:ext cx="5867400" cy="769441"/>
          </a:xfrm>
          <a:prstGeom prst="rect">
            <a:avLst/>
          </a:prstGeom>
          <a:noFill/>
        </p:spPr>
        <p:txBody>
          <a:bodyPr wrap="square" rtlCol="0">
            <a:spAutoFit/>
          </a:bodyPr>
          <a:lstStyle/>
          <a:p>
            <a:r>
              <a:rPr lang="en-US" sz="4400" dirty="0" smtClean="0"/>
              <a:t>Software Engineering</a:t>
            </a:r>
            <a:endParaRPr lang="en-US" sz="4400" dirty="0"/>
          </a:p>
        </p:txBody>
      </p:sp>
      <p:sp>
        <p:nvSpPr>
          <p:cNvPr id="6" name="TextBox 5"/>
          <p:cNvSpPr txBox="1"/>
          <p:nvPr/>
        </p:nvSpPr>
        <p:spPr>
          <a:xfrm>
            <a:off x="6629400" y="5257800"/>
            <a:ext cx="2209800" cy="369332"/>
          </a:xfrm>
          <a:prstGeom prst="rect">
            <a:avLst/>
          </a:prstGeom>
          <a:noFill/>
        </p:spPr>
        <p:txBody>
          <a:bodyPr wrap="square" rtlCol="0">
            <a:spAutoFit/>
          </a:bodyPr>
          <a:lstStyle/>
          <a:p>
            <a:r>
              <a:rPr lang="en-US" dirty="0" err="1" smtClean="0"/>
              <a:t>Dr.B.Smitha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457200" y="1600200"/>
            <a:ext cx="8229600" cy="2505857"/>
          </a:xfrm>
          <a:prstGeom prst="rect">
            <a:avLst/>
          </a:prstGeom>
        </p:spPr>
        <p:txBody>
          <a:bodyPr vert="horz" wrap="square" lIns="0" tIns="546142" rIns="0" bIns="0" rtlCol="0">
            <a:spAutoFit/>
          </a:bodyPr>
          <a:lstStyle/>
          <a:p>
            <a:pPr marL="11397" marR="4559" algn="just">
              <a:lnSpc>
                <a:spcPct val="99900"/>
              </a:lnSpc>
              <a:spcBef>
                <a:spcPts val="90"/>
              </a:spcBef>
            </a:pPr>
            <a:r>
              <a:rPr sz="3100" dirty="0">
                <a:solidFill>
                  <a:srgbClr val="000000"/>
                </a:solidFill>
              </a:rPr>
              <a:t>The </a:t>
            </a:r>
            <a:r>
              <a:rPr sz="3100" spc="-4" dirty="0">
                <a:solidFill>
                  <a:srgbClr val="000000"/>
                </a:solidFill>
              </a:rPr>
              <a:t>goal </a:t>
            </a:r>
            <a:r>
              <a:rPr sz="3100" dirty="0">
                <a:solidFill>
                  <a:srgbClr val="000000"/>
                </a:solidFill>
              </a:rPr>
              <a:t>of </a:t>
            </a:r>
            <a:r>
              <a:rPr sz="3100" spc="-4" dirty="0">
                <a:solidFill>
                  <a:srgbClr val="000000"/>
                </a:solidFill>
              </a:rPr>
              <a:t>Software Engineering is to provide  models and processes </a:t>
            </a:r>
            <a:r>
              <a:rPr sz="3100" dirty="0">
                <a:solidFill>
                  <a:srgbClr val="000000"/>
                </a:solidFill>
              </a:rPr>
              <a:t>that </a:t>
            </a:r>
            <a:r>
              <a:rPr sz="3100" spc="-4" dirty="0">
                <a:solidFill>
                  <a:srgbClr val="000000"/>
                </a:solidFill>
              </a:rPr>
              <a:t>lead to </a:t>
            </a:r>
            <a:r>
              <a:rPr sz="3100" dirty="0">
                <a:solidFill>
                  <a:srgbClr val="000000"/>
                </a:solidFill>
              </a:rPr>
              <a:t>the  production of </a:t>
            </a:r>
            <a:r>
              <a:rPr sz="3100" spc="-4" dirty="0">
                <a:solidFill>
                  <a:srgbClr val="000000"/>
                </a:solidFill>
              </a:rPr>
              <a:t>well-documented </a:t>
            </a:r>
            <a:r>
              <a:rPr sz="3100" dirty="0">
                <a:solidFill>
                  <a:srgbClr val="000000"/>
                </a:solidFill>
              </a:rPr>
              <a:t>maintainable  </a:t>
            </a:r>
            <a:r>
              <a:rPr sz="3100" spc="-4" dirty="0">
                <a:solidFill>
                  <a:srgbClr val="000000"/>
                </a:solidFill>
              </a:rPr>
              <a:t>software in a manner </a:t>
            </a:r>
            <a:r>
              <a:rPr sz="3100" dirty="0">
                <a:solidFill>
                  <a:srgbClr val="000000"/>
                </a:solidFill>
              </a:rPr>
              <a:t>that </a:t>
            </a:r>
            <a:r>
              <a:rPr sz="3100" spc="-4" dirty="0">
                <a:solidFill>
                  <a:srgbClr val="000000"/>
                </a:solidFill>
              </a:rPr>
              <a:t>is</a:t>
            </a:r>
            <a:r>
              <a:rPr sz="3100" spc="31" dirty="0">
                <a:solidFill>
                  <a:srgbClr val="000000"/>
                </a:solidFill>
              </a:rPr>
              <a:t> </a:t>
            </a:r>
            <a:r>
              <a:rPr sz="3100" dirty="0">
                <a:solidFill>
                  <a:srgbClr val="000000"/>
                </a:solidFill>
              </a:rPr>
              <a:t>predictable.</a:t>
            </a:r>
            <a:endParaRPr sz="3100"/>
          </a:p>
        </p:txBody>
      </p:sp>
      <p:sp>
        <p:nvSpPr>
          <p:cNvPr id="3" name="object 3"/>
          <p:cNvSpPr txBox="1">
            <a:spLocks noGrp="1"/>
          </p:cNvSpPr>
          <p:nvPr>
            <p:ph type="title"/>
          </p:nvPr>
        </p:nvSpPr>
        <p:spPr>
          <a:xfrm>
            <a:off x="990600" y="838200"/>
            <a:ext cx="6747627" cy="565506"/>
          </a:xfrm>
          <a:prstGeom prst="rect">
            <a:avLst/>
          </a:prstGeom>
        </p:spPr>
        <p:txBody>
          <a:bodyPr vert="horz" wrap="square" lIns="0" tIns="11397" rIns="0" bIns="0" rtlCol="0">
            <a:spAutoFit/>
          </a:bodyPr>
          <a:lstStyle/>
          <a:p>
            <a:pPr marL="11397">
              <a:spcBef>
                <a:spcPts val="90"/>
              </a:spcBef>
            </a:pPr>
            <a:r>
              <a:rPr sz="3600" spc="9" dirty="0">
                <a:latin typeface="Verdana"/>
                <a:cs typeface="Verdana"/>
              </a:rPr>
              <a:t>Software </a:t>
            </a:r>
            <a:r>
              <a:rPr sz="3600" spc="81" dirty="0">
                <a:latin typeface="Verdana"/>
                <a:cs typeface="Verdana"/>
              </a:rPr>
              <a:t>Life </a:t>
            </a:r>
            <a:r>
              <a:rPr sz="3600" spc="27" dirty="0">
                <a:latin typeface="Verdana"/>
                <a:cs typeface="Verdana"/>
              </a:rPr>
              <a:t>Cycle</a:t>
            </a:r>
            <a:r>
              <a:rPr sz="3600" spc="-389" dirty="0">
                <a:latin typeface="Verdana"/>
                <a:cs typeface="Verdana"/>
              </a:rPr>
              <a:t> </a:t>
            </a:r>
            <a:r>
              <a:rPr sz="3600" spc="99" dirty="0">
                <a:latin typeface="Verdana"/>
                <a:cs typeface="Verdana"/>
              </a:rPr>
              <a:t>Models</a:t>
            </a:r>
          </a:p>
        </p:txBody>
      </p:sp>
      <p:sp>
        <p:nvSpPr>
          <p:cNvPr id="4" name="object 4"/>
          <p:cNvSpPr/>
          <p:nvPr/>
        </p:nvSpPr>
        <p:spPr>
          <a:xfrm>
            <a:off x="692721" y="1481865"/>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900429"/>
            <a:ext cx="5180331" cy="689932"/>
          </a:xfrm>
          <a:prstGeom prst="rect">
            <a:avLst/>
          </a:prstGeom>
        </p:spPr>
        <p:txBody>
          <a:bodyPr vert="horz" wrap="square" lIns="0" tIns="12700" rIns="0" bIns="0" rtlCol="0">
            <a:spAutoFit/>
          </a:bodyPr>
          <a:lstStyle/>
          <a:p>
            <a:pPr marL="12700">
              <a:lnSpc>
                <a:spcPct val="100000"/>
              </a:lnSpc>
              <a:spcBef>
                <a:spcPts val="100"/>
              </a:spcBef>
            </a:pPr>
            <a:r>
              <a:rPr spc="120" dirty="0"/>
              <a:t>Conditional</a:t>
            </a:r>
            <a:r>
              <a:rPr spc="135" dirty="0"/>
              <a:t> </a:t>
            </a:r>
            <a:r>
              <a:rPr spc="125" dirty="0"/>
              <a:t>Testing</a:t>
            </a:r>
          </a:p>
        </p:txBody>
      </p:sp>
      <p:sp>
        <p:nvSpPr>
          <p:cNvPr id="3" name="object 3"/>
          <p:cNvSpPr txBox="1"/>
          <p:nvPr/>
        </p:nvSpPr>
        <p:spPr>
          <a:xfrm>
            <a:off x="521969" y="1597659"/>
            <a:ext cx="7325359" cy="4536440"/>
          </a:xfrm>
          <a:prstGeom prst="rect">
            <a:avLst/>
          </a:prstGeom>
        </p:spPr>
        <p:txBody>
          <a:bodyPr vert="horz" wrap="square" lIns="0" tIns="53975" rIns="0" bIns="0" rtlCol="0">
            <a:spAutoFit/>
          </a:bodyPr>
          <a:lstStyle/>
          <a:p>
            <a:pPr marL="297180" marR="208915" indent="-271780">
              <a:lnSpc>
                <a:spcPts val="2590"/>
              </a:lnSpc>
              <a:spcBef>
                <a:spcPts val="42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60" dirty="0">
                <a:latin typeface="Cambria"/>
                <a:cs typeface="Cambria"/>
              </a:rPr>
              <a:t>In </a:t>
            </a:r>
            <a:r>
              <a:rPr sz="2400" spc="105" dirty="0">
                <a:latin typeface="Cambria"/>
                <a:cs typeface="Cambria"/>
              </a:rPr>
              <a:t>this kind </a:t>
            </a:r>
            <a:r>
              <a:rPr sz="2400" spc="-5" dirty="0">
                <a:latin typeface="Cambria"/>
                <a:cs typeface="Cambria"/>
              </a:rPr>
              <a:t>of </a:t>
            </a:r>
            <a:r>
              <a:rPr sz="2400" spc="90" dirty="0">
                <a:latin typeface="Cambria"/>
                <a:cs typeface="Cambria"/>
              </a:rPr>
              <a:t>testing </a:t>
            </a:r>
            <a:r>
              <a:rPr sz="2400" spc="75" dirty="0">
                <a:latin typeface="Cambria"/>
                <a:cs typeface="Cambria"/>
              </a:rPr>
              <a:t>various </a:t>
            </a:r>
            <a:r>
              <a:rPr sz="2400" spc="85" dirty="0">
                <a:latin typeface="Cambria"/>
                <a:cs typeface="Cambria"/>
              </a:rPr>
              <a:t>test </a:t>
            </a:r>
            <a:r>
              <a:rPr sz="2400" spc="65" dirty="0">
                <a:latin typeface="Cambria"/>
                <a:cs typeface="Cambria"/>
              </a:rPr>
              <a:t>cases </a:t>
            </a:r>
            <a:r>
              <a:rPr sz="2400" spc="85" dirty="0">
                <a:latin typeface="Cambria"/>
                <a:cs typeface="Cambria"/>
              </a:rPr>
              <a:t>are  </a:t>
            </a:r>
            <a:r>
              <a:rPr sz="2400" spc="65" dirty="0">
                <a:latin typeface="Cambria"/>
                <a:cs typeface="Cambria"/>
              </a:rPr>
              <a:t>designed </a:t>
            </a:r>
            <a:r>
              <a:rPr sz="2400" dirty="0">
                <a:latin typeface="Cambria"/>
                <a:cs typeface="Cambria"/>
              </a:rPr>
              <a:t>so </a:t>
            </a:r>
            <a:r>
              <a:rPr sz="2400" spc="130" dirty="0">
                <a:latin typeface="Cambria"/>
                <a:cs typeface="Cambria"/>
              </a:rPr>
              <a:t>that </a:t>
            </a:r>
            <a:r>
              <a:rPr sz="2400" spc="90" dirty="0">
                <a:latin typeface="Cambria"/>
                <a:cs typeface="Cambria"/>
              </a:rPr>
              <a:t>the </a:t>
            </a:r>
            <a:r>
              <a:rPr sz="2400" spc="65" dirty="0">
                <a:latin typeface="Cambria"/>
                <a:cs typeface="Cambria"/>
              </a:rPr>
              <a:t>logical </a:t>
            </a:r>
            <a:r>
              <a:rPr sz="2400" spc="50" dirty="0">
                <a:latin typeface="Cambria"/>
                <a:cs typeface="Cambria"/>
              </a:rPr>
              <a:t>conditions </a:t>
            </a:r>
            <a:r>
              <a:rPr sz="2400" spc="65" dirty="0">
                <a:latin typeface="Cambria"/>
                <a:cs typeface="Cambria"/>
              </a:rPr>
              <a:t>contained  </a:t>
            </a:r>
            <a:r>
              <a:rPr sz="2400" spc="105" dirty="0">
                <a:latin typeface="Cambria"/>
                <a:cs typeface="Cambria"/>
              </a:rPr>
              <a:t>in </a:t>
            </a:r>
            <a:r>
              <a:rPr sz="2400" spc="160" dirty="0">
                <a:latin typeface="Cambria"/>
                <a:cs typeface="Cambria"/>
              </a:rPr>
              <a:t>a </a:t>
            </a:r>
            <a:r>
              <a:rPr sz="2400" spc="70" dirty="0">
                <a:latin typeface="Cambria"/>
                <a:cs typeface="Cambria"/>
              </a:rPr>
              <a:t>program </a:t>
            </a:r>
            <a:r>
              <a:rPr sz="2400" spc="95" dirty="0">
                <a:latin typeface="Cambria"/>
                <a:cs typeface="Cambria"/>
              </a:rPr>
              <a:t>can </a:t>
            </a:r>
            <a:r>
              <a:rPr sz="2400" spc="20" dirty="0">
                <a:latin typeface="Cambria"/>
                <a:cs typeface="Cambria"/>
              </a:rPr>
              <a:t>be</a:t>
            </a:r>
            <a:r>
              <a:rPr sz="2400" spc="240" dirty="0">
                <a:latin typeface="Cambria"/>
                <a:cs typeface="Cambria"/>
              </a:rPr>
              <a:t> </a:t>
            </a:r>
            <a:r>
              <a:rPr sz="2400" spc="65" dirty="0">
                <a:latin typeface="Cambria"/>
                <a:cs typeface="Cambria"/>
              </a:rPr>
              <a:t>exercised.</a:t>
            </a:r>
            <a:endParaRPr sz="2400">
              <a:latin typeface="Cambria"/>
              <a:cs typeface="Cambria"/>
            </a:endParaRPr>
          </a:p>
          <a:p>
            <a:pPr marL="297180" marR="727075" indent="-271780">
              <a:lnSpc>
                <a:spcPts val="259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235" dirty="0">
                <a:latin typeface="Cambria"/>
                <a:cs typeface="Cambria"/>
              </a:rPr>
              <a:t>A</a:t>
            </a:r>
            <a:r>
              <a:rPr sz="2400" spc="-310" dirty="0">
                <a:latin typeface="Cambria"/>
                <a:cs typeface="Cambria"/>
              </a:rPr>
              <a:t> </a:t>
            </a:r>
            <a:r>
              <a:rPr sz="2400" spc="75" dirty="0">
                <a:latin typeface="Cambria"/>
                <a:cs typeface="Cambria"/>
              </a:rPr>
              <a:t>simple </a:t>
            </a:r>
            <a:r>
              <a:rPr sz="2400" spc="45" dirty="0">
                <a:latin typeface="Cambria"/>
                <a:cs typeface="Cambria"/>
              </a:rPr>
              <a:t>condition </a:t>
            </a:r>
            <a:r>
              <a:rPr sz="2400" spc="95" dirty="0">
                <a:latin typeface="Cambria"/>
                <a:cs typeface="Cambria"/>
              </a:rPr>
              <a:t>can </a:t>
            </a:r>
            <a:r>
              <a:rPr sz="2400" spc="25" dirty="0">
                <a:latin typeface="Cambria"/>
                <a:cs typeface="Cambria"/>
              </a:rPr>
              <a:t>be </a:t>
            </a:r>
            <a:r>
              <a:rPr sz="2400" spc="55" dirty="0">
                <a:latin typeface="Cambria"/>
                <a:cs typeface="Cambria"/>
              </a:rPr>
              <a:t>defined </a:t>
            </a:r>
            <a:r>
              <a:rPr sz="2400" spc="114" dirty="0">
                <a:latin typeface="Cambria"/>
                <a:cs typeface="Cambria"/>
              </a:rPr>
              <a:t>as </a:t>
            </a:r>
            <a:r>
              <a:rPr sz="2400" spc="160" dirty="0">
                <a:latin typeface="Cambria"/>
                <a:cs typeface="Cambria"/>
              </a:rPr>
              <a:t>a </a:t>
            </a:r>
            <a:r>
              <a:rPr sz="2400" spc="80" dirty="0">
                <a:latin typeface="Cambria"/>
                <a:cs typeface="Cambria"/>
              </a:rPr>
              <a:t>single  </a:t>
            </a:r>
            <a:r>
              <a:rPr sz="2400" spc="75" dirty="0">
                <a:latin typeface="Cambria"/>
                <a:cs typeface="Cambria"/>
              </a:rPr>
              <a:t>Boolean </a:t>
            </a:r>
            <a:r>
              <a:rPr sz="2400" spc="85" dirty="0">
                <a:latin typeface="Cambria"/>
                <a:cs typeface="Cambria"/>
              </a:rPr>
              <a:t>variable </a:t>
            </a:r>
            <a:r>
              <a:rPr sz="2400" spc="-5" dirty="0">
                <a:latin typeface="Cambria"/>
                <a:cs typeface="Cambria"/>
              </a:rPr>
              <a:t>or </a:t>
            </a:r>
            <a:r>
              <a:rPr sz="2400" spc="160" dirty="0">
                <a:latin typeface="Cambria"/>
                <a:cs typeface="Cambria"/>
              </a:rPr>
              <a:t>a </a:t>
            </a:r>
            <a:r>
              <a:rPr sz="2400" spc="85" dirty="0">
                <a:latin typeface="Cambria"/>
                <a:cs typeface="Cambria"/>
              </a:rPr>
              <a:t>relational</a:t>
            </a:r>
            <a:r>
              <a:rPr sz="2400" spc="350" dirty="0">
                <a:latin typeface="Cambria"/>
                <a:cs typeface="Cambria"/>
              </a:rPr>
              <a:t> </a:t>
            </a:r>
            <a:r>
              <a:rPr sz="2400" spc="65" dirty="0">
                <a:latin typeface="Cambria"/>
                <a:cs typeface="Cambria"/>
              </a:rPr>
              <a:t>expression.</a:t>
            </a:r>
            <a:endParaRPr sz="2400">
              <a:latin typeface="Cambria"/>
              <a:cs typeface="Cambria"/>
            </a:endParaRPr>
          </a:p>
          <a:p>
            <a:pPr marL="297180" marR="17780" indent="-271780">
              <a:lnSpc>
                <a:spcPts val="259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60" dirty="0">
                <a:latin typeface="Cambria"/>
                <a:cs typeface="Cambria"/>
              </a:rPr>
              <a:t>conditional </a:t>
            </a:r>
            <a:r>
              <a:rPr sz="2400" spc="90" dirty="0">
                <a:latin typeface="Cambria"/>
                <a:cs typeface="Cambria"/>
              </a:rPr>
              <a:t>testing </a:t>
            </a:r>
            <a:r>
              <a:rPr sz="2400" spc="65" dirty="0">
                <a:latin typeface="Cambria"/>
                <a:cs typeface="Cambria"/>
              </a:rPr>
              <a:t>method </a:t>
            </a:r>
            <a:r>
              <a:rPr sz="2400" spc="75" dirty="0">
                <a:latin typeface="Cambria"/>
                <a:cs typeface="Cambria"/>
              </a:rPr>
              <a:t>tries </a:t>
            </a:r>
            <a:r>
              <a:rPr sz="2400" spc="20" dirty="0">
                <a:latin typeface="Cambria"/>
                <a:cs typeface="Cambria"/>
              </a:rPr>
              <a:t>to </a:t>
            </a:r>
            <a:r>
              <a:rPr sz="2400" spc="40" dirty="0">
                <a:latin typeface="Cambria"/>
                <a:cs typeface="Cambria"/>
              </a:rPr>
              <a:t>focus </a:t>
            </a:r>
            <a:r>
              <a:rPr sz="2400" spc="25" dirty="0">
                <a:latin typeface="Cambria"/>
                <a:cs typeface="Cambria"/>
              </a:rPr>
              <a:t>on  </a:t>
            </a:r>
            <a:r>
              <a:rPr sz="2400" spc="90" dirty="0">
                <a:latin typeface="Cambria"/>
                <a:cs typeface="Cambria"/>
              </a:rPr>
              <a:t>testing </a:t>
            </a:r>
            <a:r>
              <a:rPr sz="2400" spc="80" dirty="0">
                <a:latin typeface="Cambria"/>
                <a:cs typeface="Cambria"/>
              </a:rPr>
              <a:t>each </a:t>
            </a:r>
            <a:r>
              <a:rPr sz="2400" spc="105" dirty="0">
                <a:latin typeface="Cambria"/>
                <a:cs typeface="Cambria"/>
              </a:rPr>
              <a:t>and </a:t>
            </a:r>
            <a:r>
              <a:rPr sz="2400" spc="55" dirty="0">
                <a:latin typeface="Cambria"/>
                <a:cs typeface="Cambria"/>
              </a:rPr>
              <a:t>every </a:t>
            </a:r>
            <a:r>
              <a:rPr sz="2400" spc="45" dirty="0">
                <a:latin typeface="Cambria"/>
                <a:cs typeface="Cambria"/>
              </a:rPr>
              <a:t>condition </a:t>
            </a:r>
            <a:r>
              <a:rPr sz="2400" spc="75" dirty="0">
                <a:latin typeface="Cambria"/>
                <a:cs typeface="Cambria"/>
              </a:rPr>
              <a:t>which </a:t>
            </a:r>
            <a:r>
              <a:rPr sz="2400" spc="80" dirty="0">
                <a:latin typeface="Cambria"/>
                <a:cs typeface="Cambria"/>
              </a:rPr>
              <a:t>is </a:t>
            </a:r>
            <a:r>
              <a:rPr sz="2400" spc="90" dirty="0">
                <a:latin typeface="Cambria"/>
                <a:cs typeface="Cambria"/>
              </a:rPr>
              <a:t>existing  </a:t>
            </a:r>
            <a:r>
              <a:rPr sz="2400" spc="105" dirty="0">
                <a:latin typeface="Cambria"/>
                <a:cs typeface="Cambria"/>
              </a:rPr>
              <a:t>in </a:t>
            </a:r>
            <a:r>
              <a:rPr sz="2400" spc="160" dirty="0">
                <a:latin typeface="Cambria"/>
                <a:cs typeface="Cambria"/>
              </a:rPr>
              <a:t>a </a:t>
            </a:r>
            <a:r>
              <a:rPr sz="2400" spc="70" dirty="0">
                <a:latin typeface="Cambria"/>
                <a:cs typeface="Cambria"/>
              </a:rPr>
              <a:t>program </a:t>
            </a:r>
            <a:r>
              <a:rPr sz="2400" spc="105" dirty="0">
                <a:latin typeface="Cambria"/>
                <a:cs typeface="Cambria"/>
              </a:rPr>
              <a:t>and </a:t>
            </a:r>
            <a:r>
              <a:rPr sz="2400" spc="70" dirty="0">
                <a:latin typeface="Cambria"/>
                <a:cs typeface="Cambria"/>
              </a:rPr>
              <a:t>gives </a:t>
            </a:r>
            <a:r>
              <a:rPr sz="2400" spc="160" dirty="0">
                <a:latin typeface="Cambria"/>
                <a:cs typeface="Cambria"/>
              </a:rPr>
              <a:t>a </a:t>
            </a:r>
            <a:r>
              <a:rPr sz="2400" spc="110" dirty="0">
                <a:latin typeface="Cambria"/>
                <a:cs typeface="Cambria"/>
              </a:rPr>
              <a:t>path </a:t>
            </a:r>
            <a:r>
              <a:rPr sz="2400" spc="15" dirty="0">
                <a:latin typeface="Cambria"/>
                <a:cs typeface="Cambria"/>
              </a:rPr>
              <a:t>to</a:t>
            </a:r>
            <a:r>
              <a:rPr sz="2400" spc="310" dirty="0">
                <a:latin typeface="Cambria"/>
                <a:cs typeface="Cambria"/>
              </a:rPr>
              <a:t> </a:t>
            </a:r>
            <a:r>
              <a:rPr sz="2400" spc="80" dirty="0">
                <a:latin typeface="Cambria"/>
                <a:cs typeface="Cambria"/>
              </a:rPr>
              <a:t>execute.</a:t>
            </a:r>
            <a:endParaRPr sz="2400">
              <a:latin typeface="Cambria"/>
              <a:cs typeface="Cambria"/>
            </a:endParaRPr>
          </a:p>
          <a:p>
            <a:pPr marL="25400">
              <a:lnSpc>
                <a:spcPct val="100000"/>
              </a:lnSpc>
              <a:spcBef>
                <a:spcPts val="275"/>
              </a:spcBef>
            </a:pPr>
            <a:r>
              <a:rPr sz="2475" spc="1635" baseline="15151" dirty="0">
                <a:solidFill>
                  <a:srgbClr val="FD8536"/>
                </a:solidFill>
                <a:latin typeface="Symbol"/>
                <a:cs typeface="Symbol"/>
              </a:rPr>
              <a:t></a:t>
            </a:r>
            <a:r>
              <a:rPr sz="2475" spc="337" baseline="15151" dirty="0">
                <a:solidFill>
                  <a:srgbClr val="FD8536"/>
                </a:solidFill>
                <a:latin typeface="Times New Roman"/>
                <a:cs typeface="Times New Roman"/>
              </a:rPr>
              <a:t> </a:t>
            </a:r>
            <a:r>
              <a:rPr sz="2400" spc="114" dirty="0">
                <a:latin typeface="Cambria"/>
                <a:cs typeface="Cambria"/>
              </a:rPr>
              <a:t>Adv</a:t>
            </a:r>
            <a:endParaRPr sz="2400">
              <a:latin typeface="Cambria"/>
              <a:cs typeface="Cambria"/>
            </a:endParaRPr>
          </a:p>
          <a:p>
            <a:pPr marL="664210" indent="-273050">
              <a:lnSpc>
                <a:spcPct val="100000"/>
              </a:lnSpc>
              <a:spcBef>
                <a:spcPts val="270"/>
              </a:spcBef>
              <a:buClr>
                <a:srgbClr val="FD8536"/>
              </a:buClr>
              <a:buSzPct val="78571"/>
              <a:buFont typeface="Symbol"/>
              <a:buChar char=""/>
              <a:tabLst>
                <a:tab pos="664210" algn="l"/>
              </a:tabLst>
            </a:pPr>
            <a:r>
              <a:rPr sz="2100" spc="95" dirty="0">
                <a:latin typeface="Cambria"/>
                <a:cs typeface="Cambria"/>
              </a:rPr>
              <a:t>Measurement </a:t>
            </a:r>
            <a:r>
              <a:rPr sz="2100" spc="-5" dirty="0">
                <a:latin typeface="Cambria"/>
                <a:cs typeface="Cambria"/>
              </a:rPr>
              <a:t>of </a:t>
            </a:r>
            <a:r>
              <a:rPr sz="2100" spc="70" dirty="0">
                <a:latin typeface="Cambria"/>
                <a:cs typeface="Cambria"/>
              </a:rPr>
              <a:t>test </a:t>
            </a:r>
            <a:r>
              <a:rPr sz="2100" spc="40" dirty="0">
                <a:latin typeface="Cambria"/>
                <a:cs typeface="Cambria"/>
              </a:rPr>
              <a:t>coverage </a:t>
            </a:r>
            <a:r>
              <a:rPr sz="2100" dirty="0">
                <a:latin typeface="Cambria"/>
                <a:cs typeface="Cambria"/>
              </a:rPr>
              <a:t>of </a:t>
            </a:r>
            <a:r>
              <a:rPr sz="2100" spc="140" dirty="0">
                <a:latin typeface="Cambria"/>
                <a:cs typeface="Cambria"/>
              </a:rPr>
              <a:t>a </a:t>
            </a:r>
            <a:r>
              <a:rPr sz="2100" spc="40" dirty="0">
                <a:latin typeface="Cambria"/>
                <a:cs typeface="Cambria"/>
              </a:rPr>
              <a:t>condition </a:t>
            </a:r>
            <a:r>
              <a:rPr sz="2100" spc="65" dirty="0">
                <a:latin typeface="Cambria"/>
                <a:cs typeface="Cambria"/>
              </a:rPr>
              <a:t>is</a:t>
            </a:r>
            <a:r>
              <a:rPr sz="2100" spc="100" dirty="0">
                <a:latin typeface="Cambria"/>
                <a:cs typeface="Cambria"/>
              </a:rPr>
              <a:t> </a:t>
            </a:r>
            <a:r>
              <a:rPr sz="2100" spc="-25" dirty="0">
                <a:latin typeface="Cambria"/>
                <a:cs typeface="Cambria"/>
              </a:rPr>
              <a:t>simple</a:t>
            </a:r>
            <a:endParaRPr sz="2100">
              <a:latin typeface="Cambria"/>
              <a:cs typeface="Cambria"/>
            </a:endParaRPr>
          </a:p>
          <a:p>
            <a:pPr marL="664210" marR="441325" indent="-273050">
              <a:lnSpc>
                <a:spcPct val="89900"/>
              </a:lnSpc>
              <a:spcBef>
                <a:spcPts val="535"/>
              </a:spcBef>
              <a:buClr>
                <a:srgbClr val="FD8536"/>
              </a:buClr>
              <a:buSzPct val="78571"/>
              <a:buFont typeface="Symbol"/>
              <a:buChar char=""/>
              <a:tabLst>
                <a:tab pos="664210" algn="l"/>
              </a:tabLst>
            </a:pPr>
            <a:r>
              <a:rPr sz="2100" spc="100" dirty="0">
                <a:latin typeface="Cambria"/>
                <a:cs typeface="Cambria"/>
              </a:rPr>
              <a:t>The </a:t>
            </a:r>
            <a:r>
              <a:rPr sz="2100" spc="75" dirty="0">
                <a:latin typeface="Cambria"/>
                <a:cs typeface="Cambria"/>
              </a:rPr>
              <a:t>test </a:t>
            </a:r>
            <a:r>
              <a:rPr sz="2100" spc="40" dirty="0">
                <a:latin typeface="Cambria"/>
                <a:cs typeface="Cambria"/>
              </a:rPr>
              <a:t>coverage </a:t>
            </a:r>
            <a:r>
              <a:rPr sz="2100" dirty="0">
                <a:latin typeface="Cambria"/>
                <a:cs typeface="Cambria"/>
              </a:rPr>
              <a:t>of </a:t>
            </a:r>
            <a:r>
              <a:rPr sz="2100" spc="40" dirty="0">
                <a:latin typeface="Cambria"/>
                <a:cs typeface="Cambria"/>
              </a:rPr>
              <a:t>condition </a:t>
            </a:r>
            <a:r>
              <a:rPr sz="2100" spc="90" dirty="0">
                <a:latin typeface="Cambria"/>
                <a:cs typeface="Cambria"/>
              </a:rPr>
              <a:t>in </a:t>
            </a:r>
            <a:r>
              <a:rPr sz="2100" spc="140" dirty="0">
                <a:latin typeface="Cambria"/>
                <a:cs typeface="Cambria"/>
              </a:rPr>
              <a:t>a </a:t>
            </a:r>
            <a:r>
              <a:rPr sz="2100" spc="60" dirty="0">
                <a:latin typeface="Cambria"/>
                <a:cs typeface="Cambria"/>
              </a:rPr>
              <a:t>program </a:t>
            </a:r>
            <a:r>
              <a:rPr sz="2100" spc="-120" dirty="0">
                <a:latin typeface="Cambria"/>
                <a:cs typeface="Cambria"/>
              </a:rPr>
              <a:t>makes  </a:t>
            </a:r>
            <a:r>
              <a:rPr sz="2100" spc="70" dirty="0">
                <a:latin typeface="Cambria"/>
                <a:cs typeface="Cambria"/>
              </a:rPr>
              <a:t>guidance </a:t>
            </a:r>
            <a:r>
              <a:rPr sz="2100" spc="20" dirty="0">
                <a:latin typeface="Cambria"/>
                <a:cs typeface="Cambria"/>
              </a:rPr>
              <a:t>for </a:t>
            </a:r>
            <a:r>
              <a:rPr sz="2100" spc="80" dirty="0">
                <a:latin typeface="Cambria"/>
                <a:cs typeface="Cambria"/>
              </a:rPr>
              <a:t>the </a:t>
            </a:r>
            <a:r>
              <a:rPr sz="2100" spc="65" dirty="0">
                <a:latin typeface="Cambria"/>
                <a:cs typeface="Cambria"/>
              </a:rPr>
              <a:t>generation </a:t>
            </a:r>
            <a:r>
              <a:rPr sz="2100" dirty="0">
                <a:latin typeface="Cambria"/>
                <a:cs typeface="Cambria"/>
              </a:rPr>
              <a:t>of </a:t>
            </a:r>
            <a:r>
              <a:rPr sz="2100" spc="85" dirty="0">
                <a:latin typeface="Cambria"/>
                <a:cs typeface="Cambria"/>
              </a:rPr>
              <a:t>extra </a:t>
            </a:r>
            <a:r>
              <a:rPr sz="2100" spc="70" dirty="0">
                <a:latin typeface="Cambria"/>
                <a:cs typeface="Cambria"/>
              </a:rPr>
              <a:t>tests </a:t>
            </a:r>
            <a:r>
              <a:rPr sz="2100" spc="20" dirty="0">
                <a:latin typeface="Cambria"/>
                <a:cs typeface="Cambria"/>
              </a:rPr>
              <a:t>for </a:t>
            </a:r>
            <a:r>
              <a:rPr sz="2100" spc="85" dirty="0">
                <a:latin typeface="Cambria"/>
                <a:cs typeface="Cambria"/>
              </a:rPr>
              <a:t>the  </a:t>
            </a:r>
            <a:r>
              <a:rPr sz="2100" spc="60" dirty="0">
                <a:latin typeface="Cambria"/>
                <a:cs typeface="Cambria"/>
              </a:rPr>
              <a:t>program</a:t>
            </a:r>
            <a:endParaRPr sz="2100">
              <a:latin typeface="Cambria"/>
              <a:cs typeface="Cambria"/>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5104131" cy="689932"/>
          </a:xfrm>
          <a:prstGeom prst="rect">
            <a:avLst/>
          </a:prstGeom>
        </p:spPr>
        <p:txBody>
          <a:bodyPr vert="horz" wrap="square" lIns="0" tIns="12700" rIns="0" bIns="0" rtlCol="0">
            <a:spAutoFit/>
          </a:bodyPr>
          <a:lstStyle/>
          <a:p>
            <a:pPr marL="12700">
              <a:lnSpc>
                <a:spcPct val="100000"/>
              </a:lnSpc>
              <a:spcBef>
                <a:spcPts val="100"/>
              </a:spcBef>
            </a:pPr>
            <a:r>
              <a:rPr spc="215" dirty="0"/>
              <a:t>Data </a:t>
            </a:r>
            <a:r>
              <a:rPr spc="105" dirty="0"/>
              <a:t>Flow</a:t>
            </a:r>
            <a:r>
              <a:rPr spc="70" dirty="0"/>
              <a:t> </a:t>
            </a:r>
            <a:r>
              <a:rPr spc="114" dirty="0"/>
              <a:t>testing</a:t>
            </a:r>
          </a:p>
        </p:txBody>
      </p:sp>
      <p:sp>
        <p:nvSpPr>
          <p:cNvPr id="3" name="object 3"/>
          <p:cNvSpPr txBox="1"/>
          <p:nvPr/>
        </p:nvSpPr>
        <p:spPr>
          <a:xfrm>
            <a:off x="521969" y="1634490"/>
            <a:ext cx="7299325" cy="3738879"/>
          </a:xfrm>
          <a:prstGeom prst="rect">
            <a:avLst/>
          </a:prstGeom>
        </p:spPr>
        <p:txBody>
          <a:bodyPr vert="horz" wrap="square" lIns="0" tIns="12700" rIns="0" bIns="0" rtlCol="0">
            <a:spAutoFit/>
          </a:bodyPr>
          <a:lstStyle/>
          <a:p>
            <a:pPr marL="297180" marR="17780" indent="-271780">
              <a:lnSpc>
                <a:spcPct val="100000"/>
              </a:lnSpc>
              <a:spcBef>
                <a:spcPts val="100"/>
              </a:spcBef>
            </a:pPr>
            <a:r>
              <a:rPr sz="2475" spc="1635" baseline="15151" dirty="0">
                <a:solidFill>
                  <a:srgbClr val="FD8536"/>
                </a:solidFill>
                <a:latin typeface="Symbol"/>
                <a:cs typeface="Symbol"/>
              </a:rPr>
              <a:t></a:t>
            </a:r>
            <a:r>
              <a:rPr sz="2475" spc="952" baseline="15151" dirty="0">
                <a:solidFill>
                  <a:srgbClr val="FD8536"/>
                </a:solidFill>
                <a:latin typeface="Times New Roman"/>
                <a:cs typeface="Times New Roman"/>
              </a:rPr>
              <a:t> </a:t>
            </a:r>
            <a:r>
              <a:rPr sz="2400" spc="100" dirty="0">
                <a:latin typeface="Cambria"/>
                <a:cs typeface="Cambria"/>
              </a:rPr>
              <a:t>Testing in </a:t>
            </a:r>
            <a:r>
              <a:rPr sz="2400" spc="75" dirty="0">
                <a:latin typeface="Cambria"/>
                <a:cs typeface="Cambria"/>
              </a:rPr>
              <a:t>which </a:t>
            </a:r>
            <a:r>
              <a:rPr sz="2400" spc="85" dirty="0">
                <a:latin typeface="Cambria"/>
                <a:cs typeface="Cambria"/>
              </a:rPr>
              <a:t>test </a:t>
            </a:r>
            <a:r>
              <a:rPr sz="2400" spc="65" dirty="0">
                <a:latin typeface="Cambria"/>
                <a:cs typeface="Cambria"/>
              </a:rPr>
              <a:t>cases </a:t>
            </a:r>
            <a:r>
              <a:rPr sz="2400" spc="85" dirty="0">
                <a:latin typeface="Cambria"/>
                <a:cs typeface="Cambria"/>
              </a:rPr>
              <a:t>are </a:t>
            </a:r>
            <a:r>
              <a:rPr sz="2400" spc="65" dirty="0">
                <a:latin typeface="Cambria"/>
                <a:cs typeface="Cambria"/>
              </a:rPr>
              <a:t>designed based </a:t>
            </a:r>
            <a:r>
              <a:rPr sz="2400" spc="25" dirty="0">
                <a:latin typeface="Cambria"/>
                <a:cs typeface="Cambria"/>
              </a:rPr>
              <a:t>on  </a:t>
            </a:r>
            <a:r>
              <a:rPr sz="2400" spc="80" dirty="0">
                <a:latin typeface="Cambria"/>
                <a:cs typeface="Cambria"/>
              </a:rPr>
              <a:t>variable </a:t>
            </a:r>
            <a:r>
              <a:rPr sz="2400" spc="95" dirty="0">
                <a:latin typeface="Cambria"/>
                <a:cs typeface="Cambria"/>
              </a:rPr>
              <a:t>usage </a:t>
            </a:r>
            <a:r>
              <a:rPr sz="2400" spc="90" dirty="0">
                <a:latin typeface="Cambria"/>
                <a:cs typeface="Cambria"/>
              </a:rPr>
              <a:t>within the</a:t>
            </a:r>
            <a:r>
              <a:rPr sz="2400" spc="305" dirty="0">
                <a:latin typeface="Cambria"/>
                <a:cs typeface="Cambria"/>
              </a:rPr>
              <a:t> </a:t>
            </a:r>
            <a:r>
              <a:rPr sz="2400" spc="30" dirty="0">
                <a:latin typeface="Cambria"/>
                <a:cs typeface="Cambria"/>
              </a:rPr>
              <a:t>code.</a:t>
            </a:r>
            <a:endParaRPr sz="2400">
              <a:latin typeface="Cambria"/>
              <a:cs typeface="Cambria"/>
            </a:endParaRPr>
          </a:p>
          <a:p>
            <a:pPr marL="297180" marR="1017905"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Data-flow testing </a:t>
            </a:r>
            <a:r>
              <a:rPr sz="2400" spc="35" dirty="0">
                <a:latin typeface="Cambria"/>
                <a:cs typeface="Cambria"/>
              </a:rPr>
              <a:t>looks </a:t>
            </a:r>
            <a:r>
              <a:rPr sz="2400" spc="135" dirty="0">
                <a:latin typeface="Cambria"/>
                <a:cs typeface="Cambria"/>
              </a:rPr>
              <a:t>at </a:t>
            </a:r>
            <a:r>
              <a:rPr sz="2400" spc="90" dirty="0">
                <a:latin typeface="Cambria"/>
                <a:cs typeface="Cambria"/>
              </a:rPr>
              <a:t>the </a:t>
            </a:r>
            <a:r>
              <a:rPr sz="2400" spc="55" dirty="0">
                <a:latin typeface="Cambria"/>
                <a:cs typeface="Cambria"/>
              </a:rPr>
              <a:t>lifecycle</a:t>
            </a:r>
            <a:r>
              <a:rPr sz="2400" spc="-330" dirty="0">
                <a:latin typeface="Cambria"/>
                <a:cs typeface="Cambria"/>
              </a:rPr>
              <a:t> </a:t>
            </a:r>
            <a:r>
              <a:rPr sz="2400" spc="-5" dirty="0">
                <a:latin typeface="Cambria"/>
                <a:cs typeface="Cambria"/>
              </a:rPr>
              <a:t>of </a:t>
            </a:r>
            <a:r>
              <a:rPr sz="2400" spc="160" dirty="0">
                <a:latin typeface="Cambria"/>
                <a:cs typeface="Cambria"/>
              </a:rPr>
              <a:t>a  </a:t>
            </a:r>
            <a:r>
              <a:rPr sz="2400" spc="90" dirty="0">
                <a:latin typeface="Cambria"/>
                <a:cs typeface="Cambria"/>
              </a:rPr>
              <a:t>particular</a:t>
            </a:r>
            <a:r>
              <a:rPr sz="2400" spc="135" dirty="0">
                <a:latin typeface="Cambria"/>
                <a:cs typeface="Cambria"/>
              </a:rPr>
              <a:t> </a:t>
            </a:r>
            <a:r>
              <a:rPr sz="2400" spc="95" dirty="0">
                <a:latin typeface="Cambria"/>
                <a:cs typeface="Cambria"/>
              </a:rPr>
              <a:t>variable.</a:t>
            </a:r>
            <a:endParaRPr sz="24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15" dirty="0">
                <a:latin typeface="Cambria"/>
                <a:cs typeface="Cambria"/>
              </a:rPr>
              <a:t>two </a:t>
            </a:r>
            <a:r>
              <a:rPr sz="2400" spc="65" dirty="0">
                <a:latin typeface="Cambria"/>
                <a:cs typeface="Cambria"/>
              </a:rPr>
              <a:t>major types </a:t>
            </a:r>
            <a:r>
              <a:rPr sz="2400" spc="-5" dirty="0">
                <a:latin typeface="Cambria"/>
                <a:cs typeface="Cambria"/>
              </a:rPr>
              <a:t>of </a:t>
            </a:r>
            <a:r>
              <a:rPr sz="2400" spc="95" dirty="0">
                <a:latin typeface="Cambria"/>
                <a:cs typeface="Cambria"/>
              </a:rPr>
              <a:t>usage </a:t>
            </a:r>
            <a:r>
              <a:rPr sz="2400" spc="30" dirty="0">
                <a:latin typeface="Cambria"/>
                <a:cs typeface="Cambria"/>
              </a:rPr>
              <a:t>node</a:t>
            </a:r>
            <a:r>
              <a:rPr sz="2400" spc="-240" dirty="0">
                <a:latin typeface="Cambria"/>
                <a:cs typeface="Cambria"/>
              </a:rPr>
              <a:t> </a:t>
            </a:r>
            <a:r>
              <a:rPr sz="2400" spc="70" dirty="0">
                <a:latin typeface="Cambria"/>
                <a:cs typeface="Cambria"/>
              </a:rPr>
              <a:t>are:</a:t>
            </a:r>
            <a:endParaRPr sz="2400">
              <a:latin typeface="Cambria"/>
              <a:cs typeface="Cambria"/>
            </a:endParaRPr>
          </a:p>
          <a:p>
            <a:pPr marL="664210" marR="704850" indent="-273050">
              <a:lnSpc>
                <a:spcPct val="100000"/>
              </a:lnSpc>
              <a:spcBef>
                <a:spcPts val="520"/>
              </a:spcBef>
              <a:buClr>
                <a:srgbClr val="FD8536"/>
              </a:buClr>
              <a:buSzPct val="78571"/>
              <a:buFont typeface="Symbol"/>
              <a:buChar char=""/>
              <a:tabLst>
                <a:tab pos="664210" algn="l"/>
              </a:tabLst>
            </a:pPr>
            <a:r>
              <a:rPr sz="2100" spc="70" dirty="0">
                <a:latin typeface="Cambria"/>
                <a:cs typeface="Cambria"/>
              </a:rPr>
              <a:t>P-use: </a:t>
            </a:r>
            <a:r>
              <a:rPr sz="2100" spc="55" dirty="0">
                <a:latin typeface="Cambria"/>
                <a:cs typeface="Cambria"/>
              </a:rPr>
              <a:t>predicate </a:t>
            </a:r>
            <a:r>
              <a:rPr sz="2100" spc="70" dirty="0">
                <a:latin typeface="Cambria"/>
                <a:cs typeface="Cambria"/>
              </a:rPr>
              <a:t>use </a:t>
            </a:r>
            <a:r>
              <a:rPr sz="2100" spc="114" dirty="0">
                <a:latin typeface="Cambria"/>
                <a:cs typeface="Cambria"/>
              </a:rPr>
              <a:t>– </a:t>
            </a:r>
            <a:r>
              <a:rPr sz="2100" spc="80" dirty="0">
                <a:latin typeface="Cambria"/>
                <a:cs typeface="Cambria"/>
              </a:rPr>
              <a:t>the </a:t>
            </a:r>
            <a:r>
              <a:rPr sz="2100" spc="70" dirty="0">
                <a:latin typeface="Cambria"/>
                <a:cs typeface="Cambria"/>
              </a:rPr>
              <a:t>variable is </a:t>
            </a:r>
            <a:r>
              <a:rPr sz="2100" spc="60" dirty="0">
                <a:latin typeface="Cambria"/>
                <a:cs typeface="Cambria"/>
              </a:rPr>
              <a:t>used </a:t>
            </a:r>
            <a:r>
              <a:rPr sz="2100" spc="-200" dirty="0">
                <a:latin typeface="Cambria"/>
                <a:cs typeface="Cambria"/>
              </a:rPr>
              <a:t>when  </a:t>
            </a:r>
            <a:r>
              <a:rPr sz="2100" spc="110" dirty="0">
                <a:latin typeface="Cambria"/>
                <a:cs typeface="Cambria"/>
              </a:rPr>
              <a:t>making </a:t>
            </a:r>
            <a:r>
              <a:rPr sz="2100" spc="140" dirty="0">
                <a:latin typeface="Cambria"/>
                <a:cs typeface="Cambria"/>
              </a:rPr>
              <a:t>a </a:t>
            </a:r>
            <a:r>
              <a:rPr sz="2100" spc="40" dirty="0">
                <a:latin typeface="Cambria"/>
                <a:cs typeface="Cambria"/>
              </a:rPr>
              <a:t>decision </a:t>
            </a:r>
            <a:r>
              <a:rPr sz="2100" spc="60" dirty="0">
                <a:latin typeface="Cambria"/>
                <a:cs typeface="Cambria"/>
              </a:rPr>
              <a:t>(e.g. </a:t>
            </a:r>
            <a:r>
              <a:rPr sz="2100" spc="65" dirty="0">
                <a:latin typeface="Cambria"/>
                <a:cs typeface="Cambria"/>
              </a:rPr>
              <a:t>if </a:t>
            </a:r>
            <a:r>
              <a:rPr sz="2100" spc="15" dirty="0">
                <a:latin typeface="Cambria"/>
                <a:cs typeface="Cambria"/>
              </a:rPr>
              <a:t>b </a:t>
            </a:r>
            <a:r>
              <a:rPr sz="2100" spc="105" dirty="0">
                <a:latin typeface="Cambria"/>
                <a:cs typeface="Cambria"/>
              </a:rPr>
              <a:t>&gt;</a:t>
            </a:r>
            <a:r>
              <a:rPr sz="2100" spc="390" dirty="0">
                <a:latin typeface="Cambria"/>
                <a:cs typeface="Cambria"/>
              </a:rPr>
              <a:t> </a:t>
            </a:r>
            <a:r>
              <a:rPr sz="2100" spc="15" dirty="0">
                <a:latin typeface="Cambria"/>
                <a:cs typeface="Cambria"/>
              </a:rPr>
              <a:t>6).</a:t>
            </a:r>
            <a:endParaRPr sz="2100">
              <a:latin typeface="Cambria"/>
              <a:cs typeface="Cambria"/>
            </a:endParaRPr>
          </a:p>
          <a:p>
            <a:pPr marL="664210" marR="134620" indent="-273050">
              <a:lnSpc>
                <a:spcPct val="100000"/>
              </a:lnSpc>
              <a:spcBef>
                <a:spcPts val="520"/>
              </a:spcBef>
              <a:buClr>
                <a:srgbClr val="FD8536"/>
              </a:buClr>
              <a:buSzPct val="78571"/>
              <a:buFont typeface="Symbol"/>
              <a:buChar char=""/>
              <a:tabLst>
                <a:tab pos="664210" algn="l"/>
              </a:tabLst>
            </a:pPr>
            <a:r>
              <a:rPr sz="2100" spc="95" dirty="0">
                <a:latin typeface="Cambria"/>
                <a:cs typeface="Cambria"/>
              </a:rPr>
              <a:t>C-use: </a:t>
            </a:r>
            <a:r>
              <a:rPr sz="2100" spc="60" dirty="0">
                <a:latin typeface="Cambria"/>
                <a:cs typeface="Cambria"/>
              </a:rPr>
              <a:t>computation </a:t>
            </a:r>
            <a:r>
              <a:rPr sz="2100" spc="70" dirty="0">
                <a:latin typeface="Cambria"/>
                <a:cs typeface="Cambria"/>
              </a:rPr>
              <a:t>use </a:t>
            </a:r>
            <a:r>
              <a:rPr sz="2100" spc="114" dirty="0">
                <a:latin typeface="Cambria"/>
                <a:cs typeface="Cambria"/>
              </a:rPr>
              <a:t>– </a:t>
            </a:r>
            <a:r>
              <a:rPr sz="2100" spc="80" dirty="0">
                <a:latin typeface="Cambria"/>
                <a:cs typeface="Cambria"/>
              </a:rPr>
              <a:t>the </a:t>
            </a:r>
            <a:r>
              <a:rPr sz="2100" spc="70" dirty="0">
                <a:latin typeface="Cambria"/>
                <a:cs typeface="Cambria"/>
              </a:rPr>
              <a:t>variable is </a:t>
            </a:r>
            <a:r>
              <a:rPr sz="2100" spc="60" dirty="0">
                <a:latin typeface="Cambria"/>
                <a:cs typeface="Cambria"/>
              </a:rPr>
              <a:t>used </a:t>
            </a:r>
            <a:r>
              <a:rPr sz="2100" spc="90" dirty="0">
                <a:latin typeface="Cambria"/>
                <a:cs typeface="Cambria"/>
              </a:rPr>
              <a:t>in </a:t>
            </a:r>
            <a:r>
              <a:rPr sz="2100" spc="140" dirty="0">
                <a:latin typeface="Cambria"/>
                <a:cs typeface="Cambria"/>
              </a:rPr>
              <a:t>a  </a:t>
            </a:r>
            <a:r>
              <a:rPr sz="2100" spc="55" dirty="0">
                <a:latin typeface="Cambria"/>
                <a:cs typeface="Cambria"/>
              </a:rPr>
              <a:t>computation </a:t>
            </a:r>
            <a:r>
              <a:rPr sz="2100" spc="-15" dirty="0">
                <a:latin typeface="Cambria"/>
                <a:cs typeface="Cambria"/>
              </a:rPr>
              <a:t>(for </a:t>
            </a:r>
            <a:r>
              <a:rPr sz="2100" spc="85" dirty="0">
                <a:latin typeface="Cambria"/>
                <a:cs typeface="Cambria"/>
              </a:rPr>
              <a:t>example, </a:t>
            </a:r>
            <a:r>
              <a:rPr sz="2100" spc="15" dirty="0">
                <a:latin typeface="Cambria"/>
                <a:cs typeface="Cambria"/>
              </a:rPr>
              <a:t>b </a:t>
            </a:r>
            <a:r>
              <a:rPr sz="2100" spc="105" dirty="0">
                <a:latin typeface="Cambria"/>
                <a:cs typeface="Cambria"/>
              </a:rPr>
              <a:t>= </a:t>
            </a:r>
            <a:r>
              <a:rPr sz="2100" spc="5" dirty="0">
                <a:latin typeface="Cambria"/>
                <a:cs typeface="Cambria"/>
              </a:rPr>
              <a:t>3 </a:t>
            </a:r>
            <a:r>
              <a:rPr sz="2100" spc="105" dirty="0">
                <a:latin typeface="Cambria"/>
                <a:cs typeface="Cambria"/>
              </a:rPr>
              <a:t>+ </a:t>
            </a:r>
            <a:r>
              <a:rPr sz="2100" spc="40" dirty="0">
                <a:latin typeface="Cambria"/>
                <a:cs typeface="Cambria"/>
              </a:rPr>
              <a:t>d </a:t>
            </a:r>
            <a:r>
              <a:rPr sz="2100" spc="114" dirty="0">
                <a:latin typeface="Cambria"/>
                <a:cs typeface="Cambria"/>
              </a:rPr>
              <a:t>– </a:t>
            </a:r>
            <a:r>
              <a:rPr sz="2100" spc="75" dirty="0">
                <a:latin typeface="Cambria"/>
                <a:cs typeface="Cambria"/>
              </a:rPr>
              <a:t>with </a:t>
            </a:r>
            <a:r>
              <a:rPr sz="2100" spc="45" dirty="0">
                <a:latin typeface="Cambria"/>
                <a:cs typeface="Cambria"/>
              </a:rPr>
              <a:t>respect </a:t>
            </a:r>
            <a:r>
              <a:rPr sz="2100" spc="15" dirty="0">
                <a:latin typeface="Cambria"/>
                <a:cs typeface="Cambria"/>
              </a:rPr>
              <a:t>to  </a:t>
            </a:r>
            <a:r>
              <a:rPr sz="2100" spc="80" dirty="0">
                <a:latin typeface="Cambria"/>
                <a:cs typeface="Cambria"/>
              </a:rPr>
              <a:t>the </a:t>
            </a:r>
            <a:r>
              <a:rPr sz="2100" spc="70" dirty="0">
                <a:latin typeface="Cambria"/>
                <a:cs typeface="Cambria"/>
              </a:rPr>
              <a:t>variable</a:t>
            </a:r>
            <a:r>
              <a:rPr sz="2100" spc="175" dirty="0">
                <a:latin typeface="Cambria"/>
                <a:cs typeface="Cambria"/>
              </a:rPr>
              <a:t> </a:t>
            </a:r>
            <a:r>
              <a:rPr sz="2100" spc="20" dirty="0">
                <a:latin typeface="Cambria"/>
                <a:cs typeface="Cambria"/>
              </a:rPr>
              <a:t>d).</a:t>
            </a:r>
            <a:endParaRPr sz="2100">
              <a:latin typeface="Cambria"/>
              <a:cs typeface="Cambri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608329"/>
            <a:ext cx="4265931" cy="689932"/>
          </a:xfrm>
          <a:prstGeom prst="rect">
            <a:avLst/>
          </a:prstGeom>
        </p:spPr>
        <p:txBody>
          <a:bodyPr vert="horz" wrap="square" lIns="0" tIns="12700" rIns="0" bIns="0" rtlCol="0">
            <a:spAutoFit/>
          </a:bodyPr>
          <a:lstStyle/>
          <a:p>
            <a:pPr marL="12700">
              <a:lnSpc>
                <a:spcPct val="100000"/>
              </a:lnSpc>
              <a:spcBef>
                <a:spcPts val="100"/>
              </a:spcBef>
            </a:pPr>
            <a:r>
              <a:rPr spc="60" dirty="0"/>
              <a:t>Loop</a:t>
            </a:r>
            <a:r>
              <a:rPr spc="90" dirty="0"/>
              <a:t> </a:t>
            </a:r>
            <a:r>
              <a:rPr spc="125" dirty="0"/>
              <a:t>Testing</a:t>
            </a:r>
          </a:p>
        </p:txBody>
      </p:sp>
      <p:sp>
        <p:nvSpPr>
          <p:cNvPr id="3" name="object 3"/>
          <p:cNvSpPr txBox="1"/>
          <p:nvPr/>
        </p:nvSpPr>
        <p:spPr>
          <a:xfrm>
            <a:off x="521969" y="1227545"/>
            <a:ext cx="5264785" cy="2012314"/>
          </a:xfrm>
          <a:prstGeom prst="rect">
            <a:avLst/>
          </a:prstGeom>
        </p:spPr>
        <p:txBody>
          <a:bodyPr vert="horz" wrap="square" lIns="0" tIns="88265" rIns="0" bIns="0" rtlCol="0">
            <a:spAutoFit/>
          </a:bodyPr>
          <a:lstStyle/>
          <a:p>
            <a:pPr marL="25400">
              <a:lnSpc>
                <a:spcPct val="100000"/>
              </a:lnSpc>
              <a:spcBef>
                <a:spcPts val="69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05" dirty="0">
                <a:latin typeface="Cambria"/>
                <a:cs typeface="Cambria"/>
              </a:rPr>
              <a:t>Four</a:t>
            </a:r>
            <a:r>
              <a:rPr sz="2400" spc="-315" dirty="0">
                <a:latin typeface="Cambria"/>
                <a:cs typeface="Cambria"/>
              </a:rPr>
              <a:t> </a:t>
            </a:r>
            <a:r>
              <a:rPr sz="2400" spc="70" dirty="0">
                <a:latin typeface="Cambria"/>
                <a:cs typeface="Cambria"/>
              </a:rPr>
              <a:t>different </a:t>
            </a:r>
            <a:r>
              <a:rPr sz="2400" spc="75" dirty="0">
                <a:latin typeface="Cambria"/>
                <a:cs typeface="Cambria"/>
              </a:rPr>
              <a:t>classes </a:t>
            </a:r>
            <a:r>
              <a:rPr sz="2400" spc="-10" dirty="0">
                <a:latin typeface="Cambria"/>
                <a:cs typeface="Cambria"/>
              </a:rPr>
              <a:t>of </a:t>
            </a:r>
            <a:r>
              <a:rPr sz="2400" spc="15" dirty="0">
                <a:latin typeface="Cambria"/>
                <a:cs typeface="Cambria"/>
              </a:rPr>
              <a:t>loops </a:t>
            </a:r>
            <a:r>
              <a:rPr sz="2400" spc="80" dirty="0">
                <a:latin typeface="Cambria"/>
                <a:cs typeface="Cambria"/>
              </a:rPr>
              <a:t>exist</a:t>
            </a:r>
            <a:endParaRPr sz="2400">
              <a:latin typeface="Cambria"/>
              <a:cs typeface="Cambria"/>
            </a:endParaRPr>
          </a:p>
          <a:p>
            <a:pPr marL="664210" indent="-273050">
              <a:lnSpc>
                <a:spcPct val="100000"/>
              </a:lnSpc>
              <a:spcBef>
                <a:spcPts val="520"/>
              </a:spcBef>
              <a:buClr>
                <a:srgbClr val="FD8536"/>
              </a:buClr>
              <a:buSzPct val="78571"/>
              <a:buFont typeface="Symbol"/>
              <a:buChar char=""/>
              <a:tabLst>
                <a:tab pos="664210" algn="l"/>
              </a:tabLst>
            </a:pPr>
            <a:r>
              <a:rPr sz="2100" spc="100" dirty="0">
                <a:latin typeface="Cambria"/>
                <a:cs typeface="Cambria"/>
              </a:rPr>
              <a:t>Simple</a:t>
            </a:r>
            <a:r>
              <a:rPr sz="2100" spc="35" dirty="0">
                <a:latin typeface="Cambria"/>
                <a:cs typeface="Cambria"/>
              </a:rPr>
              <a:t> </a:t>
            </a:r>
            <a:r>
              <a:rPr sz="2100" spc="10" dirty="0">
                <a:latin typeface="Cambria"/>
                <a:cs typeface="Cambria"/>
              </a:rPr>
              <a:t>loops</a:t>
            </a:r>
            <a:endParaRPr sz="2100">
              <a:latin typeface="Cambria"/>
              <a:cs typeface="Cambria"/>
            </a:endParaRPr>
          </a:p>
          <a:p>
            <a:pPr marL="664210" indent="-273050">
              <a:lnSpc>
                <a:spcPct val="100000"/>
              </a:lnSpc>
              <a:spcBef>
                <a:spcPts val="520"/>
              </a:spcBef>
              <a:buClr>
                <a:srgbClr val="FD8536"/>
              </a:buClr>
              <a:buSzPct val="78571"/>
              <a:buFont typeface="Symbol"/>
              <a:buChar char=""/>
              <a:tabLst>
                <a:tab pos="664210" algn="l"/>
              </a:tabLst>
            </a:pPr>
            <a:r>
              <a:rPr sz="2100" spc="90" dirty="0">
                <a:latin typeface="Cambria"/>
                <a:cs typeface="Cambria"/>
              </a:rPr>
              <a:t>Nested</a:t>
            </a:r>
            <a:r>
              <a:rPr sz="2100" spc="30" dirty="0">
                <a:latin typeface="Cambria"/>
                <a:cs typeface="Cambria"/>
              </a:rPr>
              <a:t> </a:t>
            </a:r>
            <a:r>
              <a:rPr sz="2100" spc="10" dirty="0">
                <a:latin typeface="Cambria"/>
                <a:cs typeface="Cambria"/>
              </a:rPr>
              <a:t>loops</a:t>
            </a:r>
            <a:endParaRPr sz="2100">
              <a:latin typeface="Cambria"/>
              <a:cs typeface="Cambria"/>
            </a:endParaRPr>
          </a:p>
          <a:p>
            <a:pPr marL="664210" indent="-273050">
              <a:lnSpc>
                <a:spcPct val="100000"/>
              </a:lnSpc>
              <a:spcBef>
                <a:spcPts val="530"/>
              </a:spcBef>
              <a:buClr>
                <a:srgbClr val="FD8536"/>
              </a:buClr>
              <a:buSzPct val="78571"/>
              <a:buFont typeface="Symbol"/>
              <a:buChar char=""/>
              <a:tabLst>
                <a:tab pos="664210" algn="l"/>
              </a:tabLst>
            </a:pPr>
            <a:r>
              <a:rPr sz="2100" spc="85" dirty="0">
                <a:latin typeface="Cambria"/>
                <a:cs typeface="Cambria"/>
              </a:rPr>
              <a:t>Concatenated</a:t>
            </a:r>
            <a:r>
              <a:rPr sz="2100" spc="50" dirty="0">
                <a:latin typeface="Cambria"/>
                <a:cs typeface="Cambria"/>
              </a:rPr>
              <a:t> </a:t>
            </a:r>
            <a:r>
              <a:rPr sz="2100" spc="10" dirty="0">
                <a:latin typeface="Cambria"/>
                <a:cs typeface="Cambria"/>
              </a:rPr>
              <a:t>loops</a:t>
            </a:r>
            <a:endParaRPr sz="2100">
              <a:latin typeface="Cambria"/>
              <a:cs typeface="Cambria"/>
            </a:endParaRPr>
          </a:p>
          <a:p>
            <a:pPr marL="664210" indent="-273050">
              <a:lnSpc>
                <a:spcPct val="100000"/>
              </a:lnSpc>
              <a:spcBef>
                <a:spcPts val="520"/>
              </a:spcBef>
              <a:buClr>
                <a:srgbClr val="FD8536"/>
              </a:buClr>
              <a:buSzPct val="78571"/>
              <a:buFont typeface="Symbol"/>
              <a:buChar char=""/>
              <a:tabLst>
                <a:tab pos="664210" algn="l"/>
              </a:tabLst>
            </a:pPr>
            <a:r>
              <a:rPr sz="2100" spc="95" dirty="0">
                <a:latin typeface="Cambria"/>
                <a:cs typeface="Cambria"/>
              </a:rPr>
              <a:t>Unstructured</a:t>
            </a:r>
            <a:r>
              <a:rPr sz="2100" spc="55" dirty="0">
                <a:latin typeface="Cambria"/>
                <a:cs typeface="Cambria"/>
              </a:rPr>
              <a:t> </a:t>
            </a:r>
            <a:r>
              <a:rPr sz="2100" spc="10" dirty="0">
                <a:latin typeface="Cambria"/>
                <a:cs typeface="Cambria"/>
              </a:rPr>
              <a:t>loops</a:t>
            </a:r>
            <a:endParaRPr sz="2100">
              <a:latin typeface="Cambria"/>
              <a:cs typeface="Cambria"/>
            </a:endParaRPr>
          </a:p>
        </p:txBody>
      </p:sp>
      <p:sp>
        <p:nvSpPr>
          <p:cNvPr id="4" name="object 4"/>
          <p:cNvSpPr/>
          <p:nvPr/>
        </p:nvSpPr>
        <p:spPr>
          <a:xfrm>
            <a:off x="1187450" y="3072129"/>
            <a:ext cx="6985000" cy="37858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3232785" cy="482600"/>
          </a:xfrm>
          <a:prstGeom prst="rect">
            <a:avLst/>
          </a:prstGeom>
        </p:spPr>
        <p:txBody>
          <a:bodyPr vert="horz" wrap="square" lIns="0" tIns="12700" rIns="0" bIns="0" rtlCol="0">
            <a:spAutoFit/>
          </a:bodyPr>
          <a:lstStyle/>
          <a:p>
            <a:pPr marL="12700">
              <a:lnSpc>
                <a:spcPct val="100000"/>
              </a:lnSpc>
              <a:spcBef>
                <a:spcPts val="100"/>
              </a:spcBef>
            </a:pPr>
            <a:r>
              <a:rPr spc="175" dirty="0"/>
              <a:t>Black </a:t>
            </a:r>
            <a:r>
              <a:rPr spc="130" dirty="0"/>
              <a:t>Box</a:t>
            </a:r>
            <a:r>
              <a:rPr spc="60" dirty="0"/>
              <a:t> </a:t>
            </a:r>
            <a:r>
              <a:rPr spc="125" dirty="0"/>
              <a:t>Testing</a:t>
            </a:r>
          </a:p>
        </p:txBody>
      </p:sp>
      <p:sp>
        <p:nvSpPr>
          <p:cNvPr id="3" name="object 3"/>
          <p:cNvSpPr txBox="1"/>
          <p:nvPr/>
        </p:nvSpPr>
        <p:spPr>
          <a:xfrm>
            <a:off x="532130" y="1447800"/>
            <a:ext cx="8053705" cy="3834129"/>
          </a:xfrm>
          <a:prstGeom prst="rect">
            <a:avLst/>
          </a:prstGeom>
        </p:spPr>
        <p:txBody>
          <a:bodyPr vert="horz" wrap="square" lIns="0" tIns="12700" rIns="0" bIns="0" rtlCol="0">
            <a:spAutoFit/>
          </a:bodyPr>
          <a:lstStyle/>
          <a:p>
            <a:pPr marL="25400">
              <a:lnSpc>
                <a:spcPct val="100000"/>
              </a:lnSpc>
              <a:spcBef>
                <a:spcPts val="100"/>
              </a:spcBef>
            </a:pPr>
            <a:r>
              <a:rPr sz="2475" spc="1635" baseline="15151" dirty="0">
                <a:solidFill>
                  <a:srgbClr val="FD8536"/>
                </a:solidFill>
                <a:latin typeface="Symbol"/>
                <a:cs typeface="Symbol"/>
              </a:rPr>
              <a:t></a:t>
            </a:r>
            <a:r>
              <a:rPr sz="2475" spc="780" baseline="15151" dirty="0">
                <a:solidFill>
                  <a:srgbClr val="FD8536"/>
                </a:solidFill>
                <a:latin typeface="Times New Roman"/>
                <a:cs typeface="Times New Roman"/>
              </a:rPr>
              <a:t> </a:t>
            </a:r>
            <a:r>
              <a:rPr sz="2400" i="1" spc="105" dirty="0">
                <a:latin typeface="Cambria"/>
                <a:cs typeface="Cambria"/>
              </a:rPr>
              <a:t>Black-box </a:t>
            </a:r>
            <a:r>
              <a:rPr sz="2400" i="1" spc="85" dirty="0">
                <a:latin typeface="Cambria"/>
                <a:cs typeface="Cambria"/>
              </a:rPr>
              <a:t>testing, </a:t>
            </a:r>
            <a:r>
              <a:rPr sz="2400" spc="65" dirty="0">
                <a:latin typeface="Cambria"/>
                <a:cs typeface="Cambria"/>
              </a:rPr>
              <a:t>also </a:t>
            </a:r>
            <a:r>
              <a:rPr sz="2400" spc="70" dirty="0">
                <a:latin typeface="Cambria"/>
                <a:cs typeface="Cambria"/>
              </a:rPr>
              <a:t>called </a:t>
            </a:r>
            <a:r>
              <a:rPr sz="2400" i="1" spc="95" dirty="0">
                <a:latin typeface="Cambria"/>
                <a:cs typeface="Cambria"/>
              </a:rPr>
              <a:t>behavioral </a:t>
            </a:r>
            <a:r>
              <a:rPr sz="2400" i="1" spc="85" dirty="0">
                <a:latin typeface="Cambria"/>
                <a:cs typeface="Cambria"/>
              </a:rPr>
              <a:t>testing,</a:t>
            </a:r>
            <a:endParaRPr sz="2400">
              <a:latin typeface="Cambria"/>
              <a:cs typeface="Cambria"/>
            </a:endParaRPr>
          </a:p>
          <a:p>
            <a:pPr marL="298450">
              <a:lnSpc>
                <a:spcPct val="100000"/>
              </a:lnSpc>
            </a:pPr>
            <a:r>
              <a:rPr sz="2400" spc="45" dirty="0">
                <a:latin typeface="Cambria"/>
                <a:cs typeface="Cambria"/>
              </a:rPr>
              <a:t>focuses </a:t>
            </a:r>
            <a:r>
              <a:rPr sz="2400" spc="25" dirty="0">
                <a:latin typeface="Cambria"/>
                <a:cs typeface="Cambria"/>
              </a:rPr>
              <a:t>on </a:t>
            </a:r>
            <a:r>
              <a:rPr sz="2400" spc="90" dirty="0">
                <a:latin typeface="Cambria"/>
                <a:cs typeface="Cambria"/>
              </a:rPr>
              <a:t>the </a:t>
            </a:r>
            <a:r>
              <a:rPr sz="2400" spc="80" dirty="0">
                <a:latin typeface="Cambria"/>
                <a:cs typeface="Cambria"/>
              </a:rPr>
              <a:t>functional </a:t>
            </a:r>
            <a:r>
              <a:rPr sz="2400" spc="75" dirty="0">
                <a:latin typeface="Cambria"/>
                <a:cs typeface="Cambria"/>
              </a:rPr>
              <a:t>requirements </a:t>
            </a:r>
            <a:r>
              <a:rPr sz="2400" spc="-5" dirty="0">
                <a:latin typeface="Cambria"/>
                <a:cs typeface="Cambria"/>
              </a:rPr>
              <a:t>of </a:t>
            </a:r>
            <a:r>
              <a:rPr sz="2400" spc="90" dirty="0">
                <a:latin typeface="Cambria"/>
                <a:cs typeface="Cambria"/>
              </a:rPr>
              <a:t>the</a:t>
            </a:r>
            <a:r>
              <a:rPr sz="2400" spc="675" dirty="0">
                <a:latin typeface="Cambria"/>
                <a:cs typeface="Cambria"/>
              </a:rPr>
              <a:t> </a:t>
            </a:r>
            <a:r>
              <a:rPr sz="2400" spc="70" dirty="0">
                <a:latin typeface="Cambria"/>
                <a:cs typeface="Cambria"/>
              </a:rPr>
              <a:t>software.</a:t>
            </a:r>
            <a:endParaRPr sz="2400">
              <a:latin typeface="Cambria"/>
              <a:cs typeface="Cambria"/>
            </a:endParaRPr>
          </a:p>
          <a:p>
            <a:pPr marL="298450" marR="572135" indent="-273050">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40" dirty="0">
                <a:latin typeface="Cambria"/>
                <a:cs typeface="Cambria"/>
              </a:rPr>
              <a:t>That </a:t>
            </a:r>
            <a:r>
              <a:rPr sz="2400" spc="110" dirty="0">
                <a:latin typeface="Cambria"/>
                <a:cs typeface="Cambria"/>
              </a:rPr>
              <a:t>is, </a:t>
            </a:r>
            <a:r>
              <a:rPr sz="2400" spc="55" dirty="0">
                <a:latin typeface="Cambria"/>
                <a:cs typeface="Cambria"/>
              </a:rPr>
              <a:t>black-box </a:t>
            </a:r>
            <a:r>
              <a:rPr sz="2400" spc="90" dirty="0">
                <a:latin typeface="Cambria"/>
                <a:cs typeface="Cambria"/>
              </a:rPr>
              <a:t>testing </a:t>
            </a:r>
            <a:r>
              <a:rPr sz="2400" spc="70" dirty="0">
                <a:latin typeface="Cambria"/>
                <a:cs typeface="Cambria"/>
              </a:rPr>
              <a:t>enables </a:t>
            </a:r>
            <a:r>
              <a:rPr sz="2400" spc="90" dirty="0">
                <a:latin typeface="Cambria"/>
                <a:cs typeface="Cambria"/>
              </a:rPr>
              <a:t>the </a:t>
            </a:r>
            <a:r>
              <a:rPr sz="2400" spc="55" dirty="0">
                <a:latin typeface="Cambria"/>
                <a:cs typeface="Cambria"/>
              </a:rPr>
              <a:t>software  </a:t>
            </a:r>
            <a:r>
              <a:rPr sz="2400" spc="70" dirty="0">
                <a:latin typeface="Cambria"/>
                <a:cs typeface="Cambria"/>
              </a:rPr>
              <a:t>engineer </a:t>
            </a:r>
            <a:r>
              <a:rPr sz="2400" spc="20" dirty="0">
                <a:latin typeface="Cambria"/>
                <a:cs typeface="Cambria"/>
              </a:rPr>
              <a:t>to </a:t>
            </a:r>
            <a:r>
              <a:rPr sz="2400" spc="50" dirty="0">
                <a:latin typeface="Cambria"/>
                <a:cs typeface="Cambria"/>
              </a:rPr>
              <a:t>derive </a:t>
            </a:r>
            <a:r>
              <a:rPr sz="2400" spc="75" dirty="0">
                <a:latin typeface="Cambria"/>
                <a:cs typeface="Cambria"/>
              </a:rPr>
              <a:t>sets </a:t>
            </a:r>
            <a:r>
              <a:rPr sz="2400" spc="-5" dirty="0">
                <a:latin typeface="Cambria"/>
                <a:cs typeface="Cambria"/>
              </a:rPr>
              <a:t>of </a:t>
            </a:r>
            <a:r>
              <a:rPr sz="2400" spc="100" dirty="0">
                <a:latin typeface="Cambria"/>
                <a:cs typeface="Cambria"/>
              </a:rPr>
              <a:t>input </a:t>
            </a:r>
            <a:r>
              <a:rPr sz="2400" spc="50" dirty="0">
                <a:latin typeface="Cambria"/>
                <a:cs typeface="Cambria"/>
              </a:rPr>
              <a:t>conditions </a:t>
            </a:r>
            <a:r>
              <a:rPr sz="2400" spc="130" dirty="0">
                <a:latin typeface="Cambria"/>
                <a:cs typeface="Cambria"/>
              </a:rPr>
              <a:t>that </a:t>
            </a:r>
            <a:r>
              <a:rPr sz="2400" spc="70" dirty="0">
                <a:latin typeface="Cambria"/>
                <a:cs typeface="Cambria"/>
              </a:rPr>
              <a:t>will  </a:t>
            </a:r>
            <a:r>
              <a:rPr sz="2400" spc="95" dirty="0">
                <a:latin typeface="Cambria"/>
                <a:cs typeface="Cambria"/>
              </a:rPr>
              <a:t>fully </a:t>
            </a:r>
            <a:r>
              <a:rPr sz="2400" spc="55" dirty="0">
                <a:latin typeface="Cambria"/>
                <a:cs typeface="Cambria"/>
              </a:rPr>
              <a:t>exercise </a:t>
            </a:r>
            <a:r>
              <a:rPr sz="2400" spc="120" dirty="0">
                <a:latin typeface="Cambria"/>
                <a:cs typeface="Cambria"/>
              </a:rPr>
              <a:t>all </a:t>
            </a:r>
            <a:r>
              <a:rPr sz="2400" spc="85" dirty="0">
                <a:latin typeface="Cambria"/>
                <a:cs typeface="Cambria"/>
              </a:rPr>
              <a:t>functional </a:t>
            </a:r>
            <a:r>
              <a:rPr sz="2400" spc="75" dirty="0">
                <a:latin typeface="Cambria"/>
                <a:cs typeface="Cambria"/>
              </a:rPr>
              <a:t>requirements </a:t>
            </a:r>
            <a:r>
              <a:rPr sz="2400" spc="20" dirty="0">
                <a:latin typeface="Cambria"/>
                <a:cs typeface="Cambria"/>
              </a:rPr>
              <a:t>for </a:t>
            </a:r>
            <a:r>
              <a:rPr sz="2400" spc="160" dirty="0">
                <a:latin typeface="Cambria"/>
                <a:cs typeface="Cambria"/>
              </a:rPr>
              <a:t>a  </a:t>
            </a:r>
            <a:r>
              <a:rPr sz="2400" spc="80" dirty="0">
                <a:latin typeface="Cambria"/>
                <a:cs typeface="Cambria"/>
              </a:rPr>
              <a:t>program.</a:t>
            </a:r>
            <a:endParaRPr sz="2400">
              <a:latin typeface="Cambria"/>
              <a:cs typeface="Cambria"/>
            </a:endParaRPr>
          </a:p>
          <a:p>
            <a:pPr marL="298450" marR="6223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5" dirty="0">
                <a:latin typeface="Cambria"/>
                <a:cs typeface="Cambria"/>
              </a:rPr>
              <a:t>Black-box </a:t>
            </a:r>
            <a:r>
              <a:rPr sz="2400" spc="90" dirty="0">
                <a:latin typeface="Cambria"/>
                <a:cs typeface="Cambria"/>
              </a:rPr>
              <a:t>testing </a:t>
            </a:r>
            <a:r>
              <a:rPr sz="2400" spc="80" dirty="0">
                <a:latin typeface="Cambria"/>
                <a:cs typeface="Cambria"/>
              </a:rPr>
              <a:t>is </a:t>
            </a:r>
            <a:r>
              <a:rPr sz="2400" spc="50" dirty="0">
                <a:latin typeface="Cambria"/>
                <a:cs typeface="Cambria"/>
              </a:rPr>
              <a:t>not </a:t>
            </a:r>
            <a:r>
              <a:rPr sz="2400" spc="135" dirty="0">
                <a:latin typeface="Cambria"/>
                <a:cs typeface="Cambria"/>
              </a:rPr>
              <a:t>an </a:t>
            </a:r>
            <a:r>
              <a:rPr sz="2400" spc="95" dirty="0">
                <a:latin typeface="Cambria"/>
                <a:cs typeface="Cambria"/>
              </a:rPr>
              <a:t>alternative </a:t>
            </a:r>
            <a:r>
              <a:rPr sz="2400" spc="20" dirty="0">
                <a:latin typeface="Cambria"/>
                <a:cs typeface="Cambria"/>
              </a:rPr>
              <a:t>to </a:t>
            </a:r>
            <a:r>
              <a:rPr sz="2400" spc="50" dirty="0">
                <a:latin typeface="Cambria"/>
                <a:cs typeface="Cambria"/>
              </a:rPr>
              <a:t>white-box  </a:t>
            </a:r>
            <a:r>
              <a:rPr sz="2400" spc="80" dirty="0">
                <a:latin typeface="Cambria"/>
                <a:cs typeface="Cambria"/>
              </a:rPr>
              <a:t>techniques. </a:t>
            </a:r>
            <a:r>
              <a:rPr sz="2400" spc="130" dirty="0">
                <a:latin typeface="Cambria"/>
                <a:cs typeface="Cambria"/>
              </a:rPr>
              <a:t>Rather, </a:t>
            </a:r>
            <a:r>
              <a:rPr sz="2400" spc="105" dirty="0">
                <a:latin typeface="Cambria"/>
                <a:cs typeface="Cambria"/>
              </a:rPr>
              <a:t>it </a:t>
            </a:r>
            <a:r>
              <a:rPr sz="2400" spc="80" dirty="0">
                <a:latin typeface="Cambria"/>
                <a:cs typeface="Cambria"/>
              </a:rPr>
              <a:t>is </a:t>
            </a:r>
            <a:r>
              <a:rPr sz="2400" spc="160" dirty="0">
                <a:latin typeface="Cambria"/>
                <a:cs typeface="Cambria"/>
              </a:rPr>
              <a:t>a </a:t>
            </a:r>
            <a:r>
              <a:rPr sz="2400" spc="70" dirty="0">
                <a:latin typeface="Cambria"/>
                <a:cs typeface="Cambria"/>
              </a:rPr>
              <a:t>complementary </a:t>
            </a:r>
            <a:r>
              <a:rPr sz="2400" spc="65" dirty="0">
                <a:latin typeface="Cambria"/>
                <a:cs typeface="Cambria"/>
              </a:rPr>
              <a:t>approach  </a:t>
            </a:r>
            <a:r>
              <a:rPr sz="2400" spc="130" dirty="0">
                <a:latin typeface="Cambria"/>
                <a:cs typeface="Cambria"/>
              </a:rPr>
              <a:t>that </a:t>
            </a:r>
            <a:r>
              <a:rPr sz="2400" spc="80" dirty="0">
                <a:latin typeface="Cambria"/>
                <a:cs typeface="Cambria"/>
              </a:rPr>
              <a:t>is </a:t>
            </a:r>
            <a:r>
              <a:rPr sz="2400" spc="90" dirty="0">
                <a:latin typeface="Cambria"/>
                <a:cs typeface="Cambria"/>
              </a:rPr>
              <a:t>likely </a:t>
            </a:r>
            <a:r>
              <a:rPr sz="2400" spc="20" dirty="0">
                <a:latin typeface="Cambria"/>
                <a:cs typeface="Cambria"/>
              </a:rPr>
              <a:t>to </a:t>
            </a:r>
            <a:r>
              <a:rPr sz="2400" spc="50" dirty="0">
                <a:latin typeface="Cambria"/>
                <a:cs typeface="Cambria"/>
              </a:rPr>
              <a:t>uncover </a:t>
            </a:r>
            <a:r>
              <a:rPr sz="2400" spc="160" dirty="0">
                <a:latin typeface="Cambria"/>
                <a:cs typeface="Cambria"/>
              </a:rPr>
              <a:t>a </a:t>
            </a:r>
            <a:r>
              <a:rPr sz="2400" spc="70" dirty="0">
                <a:latin typeface="Cambria"/>
                <a:cs typeface="Cambria"/>
              </a:rPr>
              <a:t>different </a:t>
            </a:r>
            <a:r>
              <a:rPr sz="2400" spc="85" dirty="0">
                <a:latin typeface="Cambria"/>
                <a:cs typeface="Cambria"/>
              </a:rPr>
              <a:t>class </a:t>
            </a:r>
            <a:r>
              <a:rPr sz="2400" spc="-5" dirty="0">
                <a:latin typeface="Cambria"/>
                <a:cs typeface="Cambria"/>
              </a:rPr>
              <a:t>of </a:t>
            </a:r>
            <a:r>
              <a:rPr sz="2400" spc="40" dirty="0">
                <a:latin typeface="Cambria"/>
                <a:cs typeface="Cambria"/>
              </a:rPr>
              <a:t>errors </a:t>
            </a:r>
            <a:r>
              <a:rPr sz="2400" spc="130" dirty="0">
                <a:latin typeface="Cambria"/>
                <a:cs typeface="Cambria"/>
              </a:rPr>
              <a:t>than  </a:t>
            </a:r>
            <a:r>
              <a:rPr sz="2400" spc="50" dirty="0">
                <a:latin typeface="Cambria"/>
                <a:cs typeface="Cambria"/>
              </a:rPr>
              <a:t>white-box</a:t>
            </a:r>
            <a:r>
              <a:rPr sz="2400" spc="120" dirty="0">
                <a:latin typeface="Cambria"/>
                <a:cs typeface="Cambria"/>
              </a:rPr>
              <a:t> </a:t>
            </a:r>
            <a:r>
              <a:rPr sz="2400" spc="80" dirty="0">
                <a:latin typeface="Cambria"/>
                <a:cs typeface="Cambria"/>
              </a:rPr>
              <a:t>methods.</a:t>
            </a:r>
            <a:endParaRPr sz="2400">
              <a:latin typeface="Cambria"/>
              <a:cs typeface="Cambria"/>
            </a:endParaRPr>
          </a:p>
        </p:txBody>
      </p:sp>
      <p:sp>
        <p:nvSpPr>
          <p:cNvPr id="4" name="object 4"/>
          <p:cNvSpPr/>
          <p:nvPr/>
        </p:nvSpPr>
        <p:spPr>
          <a:xfrm>
            <a:off x="1835150" y="5444490"/>
            <a:ext cx="4535170" cy="141351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4875531" cy="689932"/>
          </a:xfrm>
          <a:prstGeom prst="rect">
            <a:avLst/>
          </a:prstGeom>
        </p:spPr>
        <p:txBody>
          <a:bodyPr vert="horz" wrap="square" lIns="0" tIns="12700" rIns="0" bIns="0" rtlCol="0">
            <a:spAutoFit/>
          </a:bodyPr>
          <a:lstStyle/>
          <a:p>
            <a:pPr marL="12700">
              <a:lnSpc>
                <a:spcPct val="100000"/>
              </a:lnSpc>
              <a:spcBef>
                <a:spcPts val="100"/>
              </a:spcBef>
            </a:pPr>
            <a:r>
              <a:rPr spc="175" dirty="0"/>
              <a:t>Black </a:t>
            </a:r>
            <a:r>
              <a:rPr spc="130" dirty="0"/>
              <a:t>Box</a:t>
            </a:r>
            <a:r>
              <a:rPr spc="60" dirty="0"/>
              <a:t> </a:t>
            </a:r>
            <a:r>
              <a:rPr spc="125" dirty="0"/>
              <a:t>Testing</a:t>
            </a:r>
          </a:p>
        </p:txBody>
      </p:sp>
      <p:sp>
        <p:nvSpPr>
          <p:cNvPr id="3" name="object 3"/>
          <p:cNvSpPr txBox="1"/>
          <p:nvPr/>
        </p:nvSpPr>
        <p:spPr>
          <a:xfrm>
            <a:off x="521969" y="1634490"/>
            <a:ext cx="7324090" cy="4291330"/>
          </a:xfrm>
          <a:prstGeom prst="rect">
            <a:avLst/>
          </a:prstGeom>
        </p:spPr>
        <p:txBody>
          <a:bodyPr vert="horz" wrap="square" lIns="0" tIns="12700" rIns="0" bIns="0" rtlCol="0">
            <a:spAutoFit/>
          </a:bodyPr>
          <a:lstStyle/>
          <a:p>
            <a:pPr marL="297815" marR="3733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0" dirty="0">
                <a:latin typeface="Cambria"/>
                <a:cs typeface="Cambria"/>
              </a:rPr>
              <a:t>Black-box </a:t>
            </a:r>
            <a:r>
              <a:rPr sz="2400" spc="90" dirty="0">
                <a:latin typeface="Cambria"/>
                <a:cs typeface="Cambria"/>
              </a:rPr>
              <a:t>testing </a:t>
            </a:r>
            <a:r>
              <a:rPr sz="2400" spc="95" dirty="0">
                <a:latin typeface="Cambria"/>
                <a:cs typeface="Cambria"/>
              </a:rPr>
              <a:t>attempts </a:t>
            </a:r>
            <a:r>
              <a:rPr sz="2400" spc="15" dirty="0">
                <a:latin typeface="Cambria"/>
                <a:cs typeface="Cambria"/>
              </a:rPr>
              <a:t>to </a:t>
            </a:r>
            <a:r>
              <a:rPr sz="2400" spc="80" dirty="0">
                <a:latin typeface="Cambria"/>
                <a:cs typeface="Cambria"/>
              </a:rPr>
              <a:t>find </a:t>
            </a:r>
            <a:r>
              <a:rPr sz="2400" spc="40" dirty="0">
                <a:latin typeface="Cambria"/>
                <a:cs typeface="Cambria"/>
              </a:rPr>
              <a:t>errors </a:t>
            </a:r>
            <a:r>
              <a:rPr sz="2400" spc="105" dirty="0">
                <a:latin typeface="Cambria"/>
                <a:cs typeface="Cambria"/>
              </a:rPr>
              <a:t>in</a:t>
            </a:r>
            <a:r>
              <a:rPr sz="2400" spc="-254" dirty="0">
                <a:latin typeface="Cambria"/>
                <a:cs typeface="Cambria"/>
              </a:rPr>
              <a:t> </a:t>
            </a:r>
            <a:r>
              <a:rPr sz="2400" spc="90" dirty="0">
                <a:latin typeface="Cambria"/>
                <a:cs typeface="Cambria"/>
              </a:rPr>
              <a:t>the  </a:t>
            </a:r>
            <a:r>
              <a:rPr sz="2400" spc="45" dirty="0">
                <a:latin typeface="Cambria"/>
                <a:cs typeface="Cambria"/>
              </a:rPr>
              <a:t>following</a:t>
            </a:r>
            <a:r>
              <a:rPr sz="2400" spc="130" dirty="0">
                <a:latin typeface="Cambria"/>
                <a:cs typeface="Cambria"/>
              </a:rPr>
              <a:t> </a:t>
            </a:r>
            <a:r>
              <a:rPr sz="2400" spc="55" dirty="0">
                <a:latin typeface="Cambria"/>
                <a:cs typeface="Cambria"/>
              </a:rPr>
              <a:t>categories:</a:t>
            </a:r>
            <a:endParaRPr sz="2400">
              <a:latin typeface="Cambria"/>
              <a:cs typeface="Cambria"/>
            </a:endParaRPr>
          </a:p>
          <a:p>
            <a:pPr marL="665480" indent="-274320">
              <a:lnSpc>
                <a:spcPct val="100000"/>
              </a:lnSpc>
              <a:spcBef>
                <a:spcPts val="520"/>
              </a:spcBef>
              <a:buClr>
                <a:srgbClr val="FD8536"/>
              </a:buClr>
              <a:buSzPct val="78571"/>
              <a:buFont typeface="Symbol"/>
              <a:buChar char=""/>
              <a:tabLst>
                <a:tab pos="665480" algn="l"/>
              </a:tabLst>
            </a:pPr>
            <a:r>
              <a:rPr sz="2100" spc="40" dirty="0">
                <a:latin typeface="Cambria"/>
                <a:cs typeface="Cambria"/>
              </a:rPr>
              <a:t>incorrect </a:t>
            </a:r>
            <a:r>
              <a:rPr sz="2100" dirty="0">
                <a:latin typeface="Cambria"/>
                <a:cs typeface="Cambria"/>
              </a:rPr>
              <a:t>or </a:t>
            </a:r>
            <a:r>
              <a:rPr sz="2100" spc="85" dirty="0">
                <a:latin typeface="Cambria"/>
                <a:cs typeface="Cambria"/>
              </a:rPr>
              <a:t>missing</a:t>
            </a:r>
            <a:r>
              <a:rPr sz="2100" spc="300" dirty="0">
                <a:latin typeface="Cambria"/>
                <a:cs typeface="Cambria"/>
              </a:rPr>
              <a:t> </a:t>
            </a:r>
            <a:r>
              <a:rPr sz="2100" spc="70" dirty="0">
                <a:latin typeface="Cambria"/>
                <a:cs typeface="Cambria"/>
              </a:rPr>
              <a:t>functions,</a:t>
            </a:r>
            <a:endParaRPr sz="2100">
              <a:latin typeface="Cambria"/>
              <a:cs typeface="Cambria"/>
            </a:endParaRPr>
          </a:p>
          <a:p>
            <a:pPr marL="665480" indent="-274320">
              <a:lnSpc>
                <a:spcPct val="100000"/>
              </a:lnSpc>
              <a:spcBef>
                <a:spcPts val="530"/>
              </a:spcBef>
              <a:buClr>
                <a:srgbClr val="FD8536"/>
              </a:buClr>
              <a:buSzPct val="78571"/>
              <a:buFont typeface="Symbol"/>
              <a:buChar char=""/>
              <a:tabLst>
                <a:tab pos="665480" algn="l"/>
              </a:tabLst>
            </a:pPr>
            <a:r>
              <a:rPr sz="2100" spc="65" dirty="0">
                <a:latin typeface="Cambria"/>
                <a:cs typeface="Cambria"/>
              </a:rPr>
              <a:t>interface</a:t>
            </a:r>
            <a:r>
              <a:rPr sz="2100" spc="125" dirty="0">
                <a:latin typeface="Cambria"/>
                <a:cs typeface="Cambria"/>
              </a:rPr>
              <a:t> </a:t>
            </a:r>
            <a:r>
              <a:rPr sz="2100" spc="50" dirty="0">
                <a:latin typeface="Cambria"/>
                <a:cs typeface="Cambria"/>
              </a:rPr>
              <a:t>errors,</a:t>
            </a:r>
            <a:endParaRPr sz="2100">
              <a:latin typeface="Cambria"/>
              <a:cs typeface="Cambria"/>
            </a:endParaRPr>
          </a:p>
          <a:p>
            <a:pPr marL="665480" indent="-274320">
              <a:lnSpc>
                <a:spcPct val="100000"/>
              </a:lnSpc>
              <a:spcBef>
                <a:spcPts val="520"/>
              </a:spcBef>
              <a:buClr>
                <a:srgbClr val="FD8536"/>
              </a:buClr>
              <a:buSzPct val="78571"/>
              <a:buFont typeface="Symbol"/>
              <a:buChar char=""/>
              <a:tabLst>
                <a:tab pos="665480" algn="l"/>
              </a:tabLst>
            </a:pPr>
            <a:r>
              <a:rPr sz="2100" spc="35" dirty="0">
                <a:latin typeface="Cambria"/>
                <a:cs typeface="Cambria"/>
              </a:rPr>
              <a:t>errors </a:t>
            </a:r>
            <a:r>
              <a:rPr sz="2100" spc="90" dirty="0">
                <a:latin typeface="Cambria"/>
                <a:cs typeface="Cambria"/>
              </a:rPr>
              <a:t>in </a:t>
            </a:r>
            <a:r>
              <a:rPr sz="2100" spc="100" dirty="0">
                <a:latin typeface="Cambria"/>
                <a:cs typeface="Cambria"/>
              </a:rPr>
              <a:t>data </a:t>
            </a:r>
            <a:r>
              <a:rPr sz="2100" spc="70" dirty="0">
                <a:latin typeface="Cambria"/>
                <a:cs typeface="Cambria"/>
              </a:rPr>
              <a:t>structures </a:t>
            </a:r>
            <a:r>
              <a:rPr sz="2100" spc="-5" dirty="0">
                <a:latin typeface="Cambria"/>
                <a:cs typeface="Cambria"/>
              </a:rPr>
              <a:t>or </a:t>
            </a:r>
            <a:r>
              <a:rPr sz="2100" spc="80" dirty="0">
                <a:latin typeface="Cambria"/>
                <a:cs typeface="Cambria"/>
              </a:rPr>
              <a:t>external </a:t>
            </a:r>
            <a:r>
              <a:rPr sz="2100" spc="100" dirty="0">
                <a:latin typeface="Cambria"/>
                <a:cs typeface="Cambria"/>
              </a:rPr>
              <a:t>data </a:t>
            </a:r>
            <a:r>
              <a:rPr sz="2100" spc="55" dirty="0">
                <a:latin typeface="Cambria"/>
                <a:cs typeface="Cambria"/>
              </a:rPr>
              <a:t>base</a:t>
            </a:r>
            <a:r>
              <a:rPr sz="2100" spc="540" dirty="0">
                <a:latin typeface="Cambria"/>
                <a:cs typeface="Cambria"/>
              </a:rPr>
              <a:t> </a:t>
            </a:r>
            <a:r>
              <a:rPr sz="2100" spc="-60" dirty="0">
                <a:latin typeface="Cambria"/>
                <a:cs typeface="Cambria"/>
              </a:rPr>
              <a:t>access,</a:t>
            </a:r>
            <a:endParaRPr sz="2100">
              <a:latin typeface="Cambria"/>
              <a:cs typeface="Cambria"/>
            </a:endParaRPr>
          </a:p>
          <a:p>
            <a:pPr marL="665480" indent="-274320">
              <a:lnSpc>
                <a:spcPct val="100000"/>
              </a:lnSpc>
              <a:spcBef>
                <a:spcPts val="530"/>
              </a:spcBef>
              <a:buClr>
                <a:srgbClr val="FD8536"/>
              </a:buClr>
              <a:buSzPct val="78571"/>
              <a:buFont typeface="Symbol"/>
              <a:buChar char=""/>
              <a:tabLst>
                <a:tab pos="665480" algn="l"/>
              </a:tabLst>
            </a:pPr>
            <a:r>
              <a:rPr sz="2100" spc="50" dirty="0">
                <a:latin typeface="Cambria"/>
                <a:cs typeface="Cambria"/>
              </a:rPr>
              <a:t>behavior </a:t>
            </a:r>
            <a:r>
              <a:rPr sz="2100" dirty="0">
                <a:latin typeface="Cambria"/>
                <a:cs typeface="Cambria"/>
              </a:rPr>
              <a:t>or </a:t>
            </a:r>
            <a:r>
              <a:rPr sz="2100" spc="50" dirty="0">
                <a:latin typeface="Cambria"/>
                <a:cs typeface="Cambria"/>
              </a:rPr>
              <a:t>performance errors,</a:t>
            </a:r>
            <a:r>
              <a:rPr sz="2100" spc="390" dirty="0">
                <a:latin typeface="Cambria"/>
                <a:cs typeface="Cambria"/>
              </a:rPr>
              <a:t> </a:t>
            </a:r>
            <a:r>
              <a:rPr sz="2100" spc="90" dirty="0">
                <a:latin typeface="Cambria"/>
                <a:cs typeface="Cambria"/>
              </a:rPr>
              <a:t>and</a:t>
            </a:r>
            <a:endParaRPr sz="2100">
              <a:latin typeface="Cambria"/>
              <a:cs typeface="Cambria"/>
            </a:endParaRPr>
          </a:p>
          <a:p>
            <a:pPr marL="665480" indent="-274320">
              <a:lnSpc>
                <a:spcPct val="100000"/>
              </a:lnSpc>
              <a:spcBef>
                <a:spcPts val="520"/>
              </a:spcBef>
              <a:buClr>
                <a:srgbClr val="FD8536"/>
              </a:buClr>
              <a:buSzPct val="78571"/>
              <a:buFont typeface="Symbol"/>
              <a:buChar char=""/>
              <a:tabLst>
                <a:tab pos="665480" algn="l"/>
              </a:tabLst>
            </a:pPr>
            <a:r>
              <a:rPr sz="2100" spc="75" dirty="0">
                <a:latin typeface="Cambria"/>
                <a:cs typeface="Cambria"/>
              </a:rPr>
              <a:t>initialization </a:t>
            </a:r>
            <a:r>
              <a:rPr sz="2100" spc="90" dirty="0">
                <a:latin typeface="Cambria"/>
                <a:cs typeface="Cambria"/>
              </a:rPr>
              <a:t>and </a:t>
            </a:r>
            <a:r>
              <a:rPr sz="2100" spc="75" dirty="0">
                <a:latin typeface="Cambria"/>
                <a:cs typeface="Cambria"/>
              </a:rPr>
              <a:t>termination</a:t>
            </a:r>
            <a:r>
              <a:rPr sz="2100" spc="200" dirty="0">
                <a:latin typeface="Cambria"/>
                <a:cs typeface="Cambria"/>
              </a:rPr>
              <a:t> </a:t>
            </a:r>
            <a:r>
              <a:rPr sz="2100" spc="50" dirty="0">
                <a:latin typeface="Cambria"/>
                <a:cs typeface="Cambria"/>
              </a:rPr>
              <a:t>errors.</a:t>
            </a:r>
            <a:endParaRPr sz="21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622" baseline="15151" dirty="0">
                <a:solidFill>
                  <a:srgbClr val="FD8536"/>
                </a:solidFill>
                <a:latin typeface="Times New Roman"/>
                <a:cs typeface="Times New Roman"/>
              </a:rPr>
              <a:t> </a:t>
            </a:r>
            <a:r>
              <a:rPr sz="2400" spc="130" dirty="0">
                <a:latin typeface="Cambria"/>
                <a:cs typeface="Cambria"/>
              </a:rPr>
              <a:t>Stages </a:t>
            </a:r>
            <a:r>
              <a:rPr sz="2400" spc="-5" dirty="0">
                <a:latin typeface="Cambria"/>
                <a:cs typeface="Cambria"/>
              </a:rPr>
              <a:t>of </a:t>
            </a:r>
            <a:r>
              <a:rPr sz="2400" spc="135" dirty="0">
                <a:latin typeface="Cambria"/>
                <a:cs typeface="Cambria"/>
              </a:rPr>
              <a:t>Black </a:t>
            </a:r>
            <a:r>
              <a:rPr sz="2400" spc="105" dirty="0">
                <a:latin typeface="Cambria"/>
                <a:cs typeface="Cambria"/>
              </a:rPr>
              <a:t>Box </a:t>
            </a:r>
            <a:r>
              <a:rPr sz="2400" spc="100" dirty="0">
                <a:latin typeface="Cambria"/>
                <a:cs typeface="Cambria"/>
              </a:rPr>
              <a:t>Testing</a:t>
            </a:r>
            <a:endParaRPr sz="2400">
              <a:latin typeface="Cambria"/>
              <a:cs typeface="Cambria"/>
            </a:endParaRPr>
          </a:p>
          <a:p>
            <a:pPr marL="665480" indent="-274320">
              <a:lnSpc>
                <a:spcPct val="100000"/>
              </a:lnSpc>
              <a:spcBef>
                <a:spcPts val="520"/>
              </a:spcBef>
              <a:buClr>
                <a:srgbClr val="FD8536"/>
              </a:buClr>
              <a:buSzPct val="78571"/>
              <a:buFont typeface="Symbol"/>
              <a:buChar char=""/>
              <a:tabLst>
                <a:tab pos="665480" algn="l"/>
              </a:tabLst>
            </a:pPr>
            <a:r>
              <a:rPr sz="2100" spc="85" dirty="0">
                <a:latin typeface="Cambria"/>
                <a:cs typeface="Cambria"/>
              </a:rPr>
              <a:t>Equivalence</a:t>
            </a:r>
            <a:r>
              <a:rPr sz="2100" spc="125" dirty="0">
                <a:latin typeface="Cambria"/>
                <a:cs typeface="Cambria"/>
              </a:rPr>
              <a:t> </a:t>
            </a:r>
            <a:r>
              <a:rPr sz="2100" spc="85" dirty="0">
                <a:latin typeface="Cambria"/>
                <a:cs typeface="Cambria"/>
              </a:rPr>
              <a:t>Partitioning</a:t>
            </a:r>
            <a:endParaRPr sz="2100">
              <a:latin typeface="Cambria"/>
              <a:cs typeface="Cambria"/>
            </a:endParaRPr>
          </a:p>
          <a:p>
            <a:pPr marL="665480" indent="-274320">
              <a:lnSpc>
                <a:spcPct val="100000"/>
              </a:lnSpc>
              <a:spcBef>
                <a:spcPts val="530"/>
              </a:spcBef>
              <a:buClr>
                <a:srgbClr val="FD8536"/>
              </a:buClr>
              <a:buSzPct val="78571"/>
              <a:buFont typeface="Symbol"/>
              <a:buChar char=""/>
              <a:tabLst>
                <a:tab pos="665480" algn="l"/>
              </a:tabLst>
            </a:pPr>
            <a:r>
              <a:rPr sz="2100" spc="85" dirty="0">
                <a:latin typeface="Cambria"/>
                <a:cs typeface="Cambria"/>
              </a:rPr>
              <a:t>Boundary </a:t>
            </a:r>
            <a:r>
              <a:rPr sz="2100" spc="120" dirty="0">
                <a:latin typeface="Cambria"/>
                <a:cs typeface="Cambria"/>
              </a:rPr>
              <a:t>Value</a:t>
            </a:r>
            <a:r>
              <a:rPr sz="2100" spc="155" dirty="0">
                <a:latin typeface="Cambria"/>
                <a:cs typeface="Cambria"/>
              </a:rPr>
              <a:t> </a:t>
            </a:r>
            <a:r>
              <a:rPr sz="2100" spc="95" dirty="0">
                <a:latin typeface="Cambria"/>
                <a:cs typeface="Cambria"/>
              </a:rPr>
              <a:t>Analysis</a:t>
            </a:r>
            <a:endParaRPr sz="2100">
              <a:latin typeface="Cambria"/>
              <a:cs typeface="Cambria"/>
            </a:endParaRPr>
          </a:p>
          <a:p>
            <a:pPr marL="665480" indent="-274320">
              <a:lnSpc>
                <a:spcPct val="100000"/>
              </a:lnSpc>
              <a:spcBef>
                <a:spcPts val="520"/>
              </a:spcBef>
              <a:buClr>
                <a:srgbClr val="FD8536"/>
              </a:buClr>
              <a:buSzPct val="78571"/>
              <a:buFont typeface="Symbol"/>
              <a:buChar char=""/>
              <a:tabLst>
                <a:tab pos="665480" algn="l"/>
              </a:tabLst>
            </a:pPr>
            <a:r>
              <a:rPr sz="2100" spc="70" dirty="0">
                <a:latin typeface="Cambria"/>
                <a:cs typeface="Cambria"/>
              </a:rPr>
              <a:t>Robustness</a:t>
            </a:r>
            <a:r>
              <a:rPr sz="2100" spc="114" dirty="0">
                <a:latin typeface="Cambria"/>
                <a:cs typeface="Cambria"/>
              </a:rPr>
              <a:t> </a:t>
            </a:r>
            <a:r>
              <a:rPr sz="2100" spc="85" dirty="0">
                <a:latin typeface="Cambria"/>
                <a:cs typeface="Cambria"/>
              </a:rPr>
              <a:t>Testing</a:t>
            </a:r>
            <a:endParaRPr sz="2100">
              <a:latin typeface="Cambria"/>
              <a:cs typeface="Cambria"/>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5911215" cy="482600"/>
          </a:xfrm>
          <a:prstGeom prst="rect">
            <a:avLst/>
          </a:prstGeom>
        </p:spPr>
        <p:txBody>
          <a:bodyPr vert="horz" wrap="square" lIns="0" tIns="12700" rIns="0" bIns="0" rtlCol="0">
            <a:spAutoFit/>
          </a:bodyPr>
          <a:lstStyle/>
          <a:p>
            <a:pPr marL="12700">
              <a:lnSpc>
                <a:spcPct val="100000"/>
              </a:lnSpc>
              <a:spcBef>
                <a:spcPts val="100"/>
              </a:spcBef>
            </a:pPr>
            <a:r>
              <a:rPr spc="120" dirty="0"/>
              <a:t>Advantage’s </a:t>
            </a:r>
            <a:r>
              <a:rPr spc="-5" dirty="0"/>
              <a:t>of </a:t>
            </a:r>
            <a:r>
              <a:rPr spc="170" dirty="0"/>
              <a:t>Black </a:t>
            </a:r>
            <a:r>
              <a:rPr spc="130" dirty="0"/>
              <a:t>Box</a:t>
            </a:r>
            <a:r>
              <a:rPr spc="325" dirty="0"/>
              <a:t> </a:t>
            </a:r>
            <a:r>
              <a:rPr spc="125" dirty="0"/>
              <a:t>Testing</a:t>
            </a:r>
          </a:p>
        </p:txBody>
      </p:sp>
      <p:sp>
        <p:nvSpPr>
          <p:cNvPr id="3" name="object 3"/>
          <p:cNvSpPr txBox="1"/>
          <p:nvPr/>
        </p:nvSpPr>
        <p:spPr>
          <a:xfrm>
            <a:off x="534669" y="1667510"/>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309880" marR="30480" indent="87630">
              <a:lnSpc>
                <a:spcPct val="100000"/>
              </a:lnSpc>
              <a:spcBef>
                <a:spcPts val="100"/>
              </a:spcBef>
            </a:pPr>
            <a:r>
              <a:rPr spc="80" dirty="0"/>
              <a:t>More </a:t>
            </a:r>
            <a:r>
              <a:rPr spc="55" dirty="0"/>
              <a:t>effective </a:t>
            </a:r>
            <a:r>
              <a:rPr spc="25" dirty="0"/>
              <a:t>on </a:t>
            </a:r>
            <a:r>
              <a:rPr spc="85" dirty="0"/>
              <a:t>larger </a:t>
            </a:r>
            <a:r>
              <a:rPr spc="105" dirty="0"/>
              <a:t>units </a:t>
            </a:r>
            <a:r>
              <a:rPr spc="-5" dirty="0"/>
              <a:t>of </a:t>
            </a:r>
            <a:r>
              <a:rPr dirty="0"/>
              <a:t>code </a:t>
            </a:r>
            <a:r>
              <a:rPr spc="130" dirty="0"/>
              <a:t>than </a:t>
            </a:r>
            <a:r>
              <a:rPr spc="95" dirty="0"/>
              <a:t>glass  </a:t>
            </a:r>
            <a:r>
              <a:rPr spc="25" dirty="0"/>
              <a:t>box</a:t>
            </a:r>
            <a:r>
              <a:rPr spc="120" dirty="0"/>
              <a:t> </a:t>
            </a:r>
            <a:r>
              <a:rPr spc="90" dirty="0"/>
              <a:t>testing</a:t>
            </a:r>
          </a:p>
          <a:p>
            <a:pPr marL="309880" marR="305435"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0" dirty="0"/>
              <a:t>Tester </a:t>
            </a:r>
            <a:r>
              <a:rPr sz="2400" spc="60" dirty="0"/>
              <a:t>needs</a:t>
            </a:r>
            <a:r>
              <a:rPr sz="2400" spc="-330" dirty="0"/>
              <a:t> </a:t>
            </a:r>
            <a:r>
              <a:rPr sz="2400" spc="25" dirty="0"/>
              <a:t>no </a:t>
            </a:r>
            <a:r>
              <a:rPr sz="2400" spc="55" dirty="0"/>
              <a:t>knowledge </a:t>
            </a:r>
            <a:r>
              <a:rPr sz="2400" spc="-5" dirty="0"/>
              <a:t>of </a:t>
            </a:r>
            <a:r>
              <a:rPr sz="2400" spc="90" dirty="0"/>
              <a:t>implementation,  </a:t>
            </a:r>
            <a:r>
              <a:rPr sz="2400" spc="85" dirty="0"/>
              <a:t>including </a:t>
            </a:r>
            <a:r>
              <a:rPr sz="2400" spc="50" dirty="0"/>
              <a:t>specific</a:t>
            </a:r>
            <a:r>
              <a:rPr sz="2400" spc="185" dirty="0"/>
              <a:t> </a:t>
            </a:r>
            <a:r>
              <a:rPr sz="2400" spc="80" dirty="0"/>
              <a:t>programming</a:t>
            </a:r>
            <a:endParaRPr sz="2400">
              <a:latin typeface="Times New Roman"/>
              <a:cs typeface="Times New Roman"/>
            </a:endParaRPr>
          </a:p>
          <a:p>
            <a:pPr marL="309880">
              <a:lnSpc>
                <a:spcPct val="100000"/>
              </a:lnSpc>
            </a:pPr>
            <a:r>
              <a:rPr spc="105" dirty="0"/>
              <a:t>languages</a:t>
            </a:r>
          </a:p>
          <a:p>
            <a:pPr marL="309880" marR="43180"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0" dirty="0"/>
              <a:t>Tester </a:t>
            </a:r>
            <a:r>
              <a:rPr sz="2400" spc="105" dirty="0"/>
              <a:t>and </a:t>
            </a:r>
            <a:r>
              <a:rPr sz="2400" spc="70" dirty="0"/>
              <a:t>programmer </a:t>
            </a:r>
            <a:r>
              <a:rPr sz="2400" spc="80" dirty="0"/>
              <a:t>are </a:t>
            </a:r>
            <a:r>
              <a:rPr sz="2400" spc="65" dirty="0"/>
              <a:t>independent</a:t>
            </a:r>
            <a:r>
              <a:rPr sz="2400" spc="-315" dirty="0"/>
              <a:t> </a:t>
            </a:r>
            <a:r>
              <a:rPr sz="2400" spc="-5" dirty="0"/>
              <a:t>of </a:t>
            </a:r>
            <a:r>
              <a:rPr sz="2400" spc="80" dirty="0"/>
              <a:t>each  </a:t>
            </a:r>
            <a:r>
              <a:rPr sz="2400" spc="55" dirty="0"/>
              <a:t>other</a:t>
            </a:r>
            <a:endParaRPr sz="2400">
              <a:latin typeface="Times New Roman"/>
              <a:cs typeface="Times New Roman"/>
            </a:endParaRPr>
          </a:p>
          <a:p>
            <a:pPr marL="38100">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t>Tests </a:t>
            </a:r>
            <a:r>
              <a:rPr sz="2400" spc="85" dirty="0"/>
              <a:t>are </a:t>
            </a:r>
            <a:r>
              <a:rPr sz="2400" spc="25" dirty="0"/>
              <a:t>done </a:t>
            </a:r>
            <a:r>
              <a:rPr sz="2400" spc="50" dirty="0"/>
              <a:t>from </a:t>
            </a:r>
            <a:r>
              <a:rPr sz="2400" spc="160" dirty="0"/>
              <a:t>a </a:t>
            </a:r>
            <a:r>
              <a:rPr sz="2400" spc="50" dirty="0"/>
              <a:t>user's </a:t>
            </a:r>
            <a:r>
              <a:rPr sz="2400" spc="55" dirty="0"/>
              <a:t>point </a:t>
            </a:r>
            <a:r>
              <a:rPr sz="2400" spc="-5" dirty="0"/>
              <a:t>of</a:t>
            </a:r>
            <a:r>
              <a:rPr sz="2400" spc="-265" dirty="0"/>
              <a:t> </a:t>
            </a:r>
            <a:r>
              <a:rPr sz="2400" spc="45" dirty="0"/>
              <a:t>view</a:t>
            </a:r>
            <a:endParaRPr sz="2400">
              <a:latin typeface="Times New Roman"/>
              <a:cs typeface="Times New Roman"/>
            </a:endParaRPr>
          </a:p>
          <a:p>
            <a:pPr marL="309880" marR="1478280" indent="-271780">
              <a:lnSpc>
                <a:spcPct val="100000"/>
              </a:lnSpc>
              <a:spcBef>
                <a:spcPts val="600"/>
              </a:spcBef>
            </a:pPr>
            <a:r>
              <a:rPr sz="2475" spc="1635" baseline="15151" dirty="0">
                <a:solidFill>
                  <a:srgbClr val="FD8536"/>
                </a:solidFill>
                <a:latin typeface="Symbol"/>
                <a:cs typeface="Symbol"/>
              </a:rPr>
              <a:t></a:t>
            </a:r>
            <a:r>
              <a:rPr sz="2475" spc="877" baseline="15151" dirty="0">
                <a:solidFill>
                  <a:srgbClr val="FD8536"/>
                </a:solidFill>
                <a:latin typeface="Times New Roman"/>
                <a:cs typeface="Times New Roman"/>
              </a:rPr>
              <a:t> </a:t>
            </a:r>
            <a:r>
              <a:rPr sz="2400" spc="105" dirty="0"/>
              <a:t>Will </a:t>
            </a:r>
            <a:r>
              <a:rPr sz="2400" spc="75" dirty="0"/>
              <a:t>help </a:t>
            </a:r>
            <a:r>
              <a:rPr sz="2400" spc="20" dirty="0"/>
              <a:t>to </a:t>
            </a:r>
            <a:r>
              <a:rPr sz="2400" spc="35" dirty="0"/>
              <a:t>expose </a:t>
            </a:r>
            <a:r>
              <a:rPr sz="2400" spc="114" dirty="0"/>
              <a:t>any </a:t>
            </a:r>
            <a:r>
              <a:rPr sz="2400" spc="90" dirty="0"/>
              <a:t>ambiguities </a:t>
            </a:r>
            <a:r>
              <a:rPr sz="2400" spc="-5" dirty="0"/>
              <a:t>or  </a:t>
            </a:r>
            <a:r>
              <a:rPr sz="2400" spc="65" dirty="0"/>
              <a:t>inconsistencies </a:t>
            </a:r>
            <a:r>
              <a:rPr sz="2400" spc="100" dirty="0"/>
              <a:t>in </a:t>
            </a:r>
            <a:r>
              <a:rPr sz="2400" spc="90" dirty="0"/>
              <a:t>the</a:t>
            </a:r>
            <a:r>
              <a:rPr sz="2400" spc="240" dirty="0"/>
              <a:t> </a:t>
            </a:r>
            <a:r>
              <a:rPr sz="2400" spc="60" dirty="0"/>
              <a:t>specifications</a:t>
            </a:r>
            <a:endParaRPr sz="2400">
              <a:latin typeface="Times New Roman"/>
              <a:cs typeface="Times New Roman"/>
            </a:endParaRPr>
          </a:p>
          <a:p>
            <a:pPr marL="309880" marR="1057275"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00" dirty="0"/>
              <a:t>Test </a:t>
            </a:r>
            <a:r>
              <a:rPr sz="2400" spc="70" dirty="0"/>
              <a:t>cases </a:t>
            </a:r>
            <a:r>
              <a:rPr sz="2400" spc="95" dirty="0"/>
              <a:t>can </a:t>
            </a:r>
            <a:r>
              <a:rPr sz="2400" spc="25" dirty="0"/>
              <a:t>be </a:t>
            </a:r>
            <a:r>
              <a:rPr sz="2400" spc="65" dirty="0"/>
              <a:t>designed </a:t>
            </a:r>
            <a:r>
              <a:rPr sz="2400" spc="114" dirty="0"/>
              <a:t>as </a:t>
            </a:r>
            <a:r>
              <a:rPr sz="2400" spc="15" dirty="0"/>
              <a:t>soon </a:t>
            </a:r>
            <a:r>
              <a:rPr sz="2400" spc="114" dirty="0"/>
              <a:t>as</a:t>
            </a:r>
            <a:r>
              <a:rPr sz="2400" spc="-315" dirty="0"/>
              <a:t> </a:t>
            </a:r>
            <a:r>
              <a:rPr sz="2400" spc="90" dirty="0"/>
              <a:t>the  </a:t>
            </a:r>
            <a:r>
              <a:rPr sz="2400" spc="60" dirty="0"/>
              <a:t>specifications </a:t>
            </a:r>
            <a:r>
              <a:rPr sz="2400" spc="85" dirty="0"/>
              <a:t>are</a:t>
            </a:r>
            <a:r>
              <a:rPr sz="2400" spc="215" dirty="0"/>
              <a:t> </a:t>
            </a:r>
            <a:r>
              <a:rPr sz="2400" spc="45" dirty="0"/>
              <a:t>complete</a:t>
            </a:r>
            <a:endParaRPr sz="2400">
              <a:latin typeface="Times New Roman"/>
              <a:cs typeface="Times New Roman"/>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900429"/>
            <a:ext cx="8609331" cy="689932"/>
          </a:xfrm>
          <a:prstGeom prst="rect">
            <a:avLst/>
          </a:prstGeom>
        </p:spPr>
        <p:txBody>
          <a:bodyPr vert="horz" wrap="square" lIns="0" tIns="12700" rIns="0" bIns="0" rtlCol="0">
            <a:spAutoFit/>
          </a:bodyPr>
          <a:lstStyle/>
          <a:p>
            <a:pPr marL="12700">
              <a:lnSpc>
                <a:spcPct val="100000"/>
              </a:lnSpc>
              <a:spcBef>
                <a:spcPts val="100"/>
              </a:spcBef>
            </a:pPr>
            <a:r>
              <a:rPr spc="140" dirty="0"/>
              <a:t>Disadvantages </a:t>
            </a:r>
            <a:r>
              <a:rPr spc="-5" dirty="0"/>
              <a:t>of </a:t>
            </a:r>
            <a:r>
              <a:rPr spc="175" dirty="0"/>
              <a:t>Black </a:t>
            </a:r>
            <a:r>
              <a:rPr spc="130" dirty="0"/>
              <a:t>Box</a:t>
            </a:r>
            <a:r>
              <a:rPr spc="285" dirty="0"/>
              <a:t> </a:t>
            </a:r>
            <a:r>
              <a:rPr spc="125" dirty="0"/>
              <a:t>Testing</a:t>
            </a:r>
          </a:p>
        </p:txBody>
      </p:sp>
      <p:sp>
        <p:nvSpPr>
          <p:cNvPr id="3" name="object 3"/>
          <p:cNvSpPr txBox="1"/>
          <p:nvPr/>
        </p:nvSpPr>
        <p:spPr>
          <a:xfrm>
            <a:off x="534669" y="1667510"/>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4" name="object 4"/>
          <p:cNvSpPr txBox="1"/>
          <p:nvPr/>
        </p:nvSpPr>
        <p:spPr>
          <a:xfrm>
            <a:off x="509269" y="1634490"/>
            <a:ext cx="7094220" cy="3103880"/>
          </a:xfrm>
          <a:prstGeom prst="rect">
            <a:avLst/>
          </a:prstGeom>
        </p:spPr>
        <p:txBody>
          <a:bodyPr vert="horz" wrap="square" lIns="0" tIns="12700" rIns="0" bIns="0" rtlCol="0">
            <a:spAutoFit/>
          </a:bodyPr>
          <a:lstStyle/>
          <a:p>
            <a:pPr marL="309880" marR="598170" indent="87630">
              <a:lnSpc>
                <a:spcPct val="100000"/>
              </a:lnSpc>
              <a:spcBef>
                <a:spcPts val="100"/>
              </a:spcBef>
            </a:pPr>
            <a:r>
              <a:rPr sz="2400" spc="145" dirty="0">
                <a:latin typeface="Cambria"/>
                <a:cs typeface="Cambria"/>
              </a:rPr>
              <a:t>Only </a:t>
            </a:r>
            <a:r>
              <a:rPr sz="2400" spc="160" dirty="0">
                <a:latin typeface="Cambria"/>
                <a:cs typeface="Cambria"/>
              </a:rPr>
              <a:t>a </a:t>
            </a:r>
            <a:r>
              <a:rPr sz="2400" spc="110" dirty="0">
                <a:latin typeface="Cambria"/>
                <a:cs typeface="Cambria"/>
              </a:rPr>
              <a:t>small </a:t>
            </a:r>
            <a:r>
              <a:rPr sz="2400" spc="80" dirty="0">
                <a:latin typeface="Cambria"/>
                <a:cs typeface="Cambria"/>
              </a:rPr>
              <a:t>number </a:t>
            </a:r>
            <a:r>
              <a:rPr sz="2400" spc="-5" dirty="0">
                <a:latin typeface="Cambria"/>
                <a:cs typeface="Cambria"/>
              </a:rPr>
              <a:t>of </a:t>
            </a:r>
            <a:r>
              <a:rPr sz="2400" spc="40" dirty="0">
                <a:latin typeface="Cambria"/>
                <a:cs typeface="Cambria"/>
              </a:rPr>
              <a:t>possible </a:t>
            </a:r>
            <a:r>
              <a:rPr sz="2400" spc="95" dirty="0">
                <a:latin typeface="Cambria"/>
                <a:cs typeface="Cambria"/>
              </a:rPr>
              <a:t>inputs can  </a:t>
            </a:r>
            <a:r>
              <a:rPr sz="2400" spc="105" dirty="0">
                <a:latin typeface="Cambria"/>
                <a:cs typeface="Cambria"/>
              </a:rPr>
              <a:t>actually </a:t>
            </a:r>
            <a:r>
              <a:rPr sz="2400" spc="20" dirty="0">
                <a:latin typeface="Cambria"/>
                <a:cs typeface="Cambria"/>
              </a:rPr>
              <a:t>be </a:t>
            </a:r>
            <a:r>
              <a:rPr sz="2400" spc="80" dirty="0">
                <a:latin typeface="Cambria"/>
                <a:cs typeface="Cambria"/>
              </a:rPr>
              <a:t>tested, </a:t>
            </a:r>
            <a:r>
              <a:rPr sz="2400" spc="20" dirty="0">
                <a:latin typeface="Cambria"/>
                <a:cs typeface="Cambria"/>
              </a:rPr>
              <a:t>to </a:t>
            </a:r>
            <a:r>
              <a:rPr sz="2400" spc="85" dirty="0">
                <a:latin typeface="Cambria"/>
                <a:cs typeface="Cambria"/>
              </a:rPr>
              <a:t>test</a:t>
            </a:r>
            <a:r>
              <a:rPr sz="2400" spc="450" dirty="0">
                <a:latin typeface="Cambria"/>
                <a:cs typeface="Cambria"/>
              </a:rPr>
              <a:t> </a:t>
            </a:r>
            <a:r>
              <a:rPr sz="2400" spc="55" dirty="0">
                <a:latin typeface="Cambria"/>
                <a:cs typeface="Cambria"/>
              </a:rPr>
              <a:t>every</a:t>
            </a:r>
            <a:endParaRPr sz="2400">
              <a:latin typeface="Cambria"/>
              <a:cs typeface="Cambria"/>
            </a:endParaRPr>
          </a:p>
          <a:p>
            <a:pPr marL="309880">
              <a:lnSpc>
                <a:spcPct val="100000"/>
              </a:lnSpc>
            </a:pPr>
            <a:r>
              <a:rPr sz="2400" spc="40" dirty="0">
                <a:latin typeface="Cambria"/>
                <a:cs typeface="Cambria"/>
              </a:rPr>
              <a:t>possible </a:t>
            </a:r>
            <a:r>
              <a:rPr sz="2400" spc="100" dirty="0">
                <a:latin typeface="Cambria"/>
                <a:cs typeface="Cambria"/>
              </a:rPr>
              <a:t>input </a:t>
            </a:r>
            <a:r>
              <a:rPr sz="2400" spc="95" dirty="0">
                <a:latin typeface="Cambria"/>
                <a:cs typeface="Cambria"/>
              </a:rPr>
              <a:t>stream </a:t>
            </a:r>
            <a:r>
              <a:rPr sz="2400" spc="40" dirty="0">
                <a:latin typeface="Cambria"/>
                <a:cs typeface="Cambria"/>
              </a:rPr>
              <a:t>would </a:t>
            </a:r>
            <a:r>
              <a:rPr sz="2400" spc="114" dirty="0">
                <a:latin typeface="Cambria"/>
                <a:cs typeface="Cambria"/>
              </a:rPr>
              <a:t>take </a:t>
            </a:r>
            <a:r>
              <a:rPr sz="2400" spc="90" dirty="0">
                <a:latin typeface="Cambria"/>
                <a:cs typeface="Cambria"/>
              </a:rPr>
              <a:t>nearly</a:t>
            </a:r>
            <a:r>
              <a:rPr sz="2400" spc="445" dirty="0">
                <a:latin typeface="Cambria"/>
                <a:cs typeface="Cambria"/>
              </a:rPr>
              <a:t> </a:t>
            </a:r>
            <a:r>
              <a:rPr sz="2400" spc="35" dirty="0">
                <a:latin typeface="Cambria"/>
                <a:cs typeface="Cambria"/>
              </a:rPr>
              <a:t>forever</a:t>
            </a:r>
            <a:endParaRPr sz="2400">
              <a:latin typeface="Cambria"/>
              <a:cs typeface="Cambria"/>
            </a:endParaRPr>
          </a:p>
          <a:p>
            <a:pPr marL="309880" marR="466090" indent="-271780">
              <a:lnSpc>
                <a:spcPct val="100000"/>
              </a:lnSpc>
              <a:spcBef>
                <a:spcPts val="600"/>
              </a:spcBef>
            </a:pPr>
            <a:r>
              <a:rPr sz="2475" spc="1635" baseline="15151" dirty="0">
                <a:solidFill>
                  <a:srgbClr val="FD8536"/>
                </a:solidFill>
                <a:latin typeface="Symbol"/>
                <a:cs typeface="Symbol"/>
              </a:rPr>
              <a:t></a:t>
            </a:r>
            <a:r>
              <a:rPr sz="2475" spc="914" baseline="15151" dirty="0">
                <a:solidFill>
                  <a:srgbClr val="FD8536"/>
                </a:solidFill>
                <a:latin typeface="Times New Roman"/>
                <a:cs typeface="Times New Roman"/>
              </a:rPr>
              <a:t> </a:t>
            </a:r>
            <a:r>
              <a:rPr sz="2400" spc="90" dirty="0">
                <a:latin typeface="Cambria"/>
                <a:cs typeface="Cambria"/>
              </a:rPr>
              <a:t>Without </a:t>
            </a:r>
            <a:r>
              <a:rPr sz="2400" spc="70" dirty="0">
                <a:latin typeface="Cambria"/>
                <a:cs typeface="Cambria"/>
              </a:rPr>
              <a:t>clear </a:t>
            </a:r>
            <a:r>
              <a:rPr sz="2400" spc="105" dirty="0">
                <a:latin typeface="Cambria"/>
                <a:cs typeface="Cambria"/>
              </a:rPr>
              <a:t>and </a:t>
            </a:r>
            <a:r>
              <a:rPr sz="2400" spc="35" dirty="0">
                <a:latin typeface="Cambria"/>
                <a:cs typeface="Cambria"/>
              </a:rPr>
              <a:t>concise </a:t>
            </a:r>
            <a:r>
              <a:rPr sz="2400" spc="65" dirty="0">
                <a:latin typeface="Cambria"/>
                <a:cs typeface="Cambria"/>
              </a:rPr>
              <a:t>specifications, </a:t>
            </a:r>
            <a:r>
              <a:rPr sz="2400" spc="80" dirty="0">
                <a:latin typeface="Cambria"/>
                <a:cs typeface="Cambria"/>
              </a:rPr>
              <a:t>test  </a:t>
            </a:r>
            <a:r>
              <a:rPr sz="2400" spc="65" dirty="0">
                <a:latin typeface="Cambria"/>
                <a:cs typeface="Cambria"/>
              </a:rPr>
              <a:t>cases </a:t>
            </a:r>
            <a:r>
              <a:rPr sz="2400" spc="85" dirty="0">
                <a:latin typeface="Cambria"/>
                <a:cs typeface="Cambria"/>
              </a:rPr>
              <a:t>are </a:t>
            </a:r>
            <a:r>
              <a:rPr sz="2400" spc="100" dirty="0">
                <a:latin typeface="Cambria"/>
                <a:cs typeface="Cambria"/>
              </a:rPr>
              <a:t>hard </a:t>
            </a:r>
            <a:r>
              <a:rPr sz="2400" spc="15" dirty="0">
                <a:latin typeface="Cambria"/>
                <a:cs typeface="Cambria"/>
              </a:rPr>
              <a:t>to</a:t>
            </a:r>
            <a:r>
              <a:rPr sz="2400" spc="295" dirty="0">
                <a:latin typeface="Cambria"/>
                <a:cs typeface="Cambria"/>
              </a:rPr>
              <a:t> </a:t>
            </a:r>
            <a:r>
              <a:rPr sz="2400" spc="75" dirty="0">
                <a:latin typeface="Cambria"/>
                <a:cs typeface="Cambria"/>
              </a:rPr>
              <a:t>design</a:t>
            </a:r>
            <a:endParaRPr sz="2400">
              <a:latin typeface="Cambria"/>
              <a:cs typeface="Cambria"/>
            </a:endParaRPr>
          </a:p>
          <a:p>
            <a:pPr marL="309880" marR="595630"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5" dirty="0">
                <a:latin typeface="Cambria"/>
                <a:cs typeface="Cambria"/>
              </a:rPr>
              <a:t>There </a:t>
            </a:r>
            <a:r>
              <a:rPr sz="2400" spc="120" dirty="0">
                <a:latin typeface="Cambria"/>
                <a:cs typeface="Cambria"/>
              </a:rPr>
              <a:t>may </a:t>
            </a:r>
            <a:r>
              <a:rPr sz="2400" spc="20" dirty="0">
                <a:latin typeface="Cambria"/>
                <a:cs typeface="Cambria"/>
              </a:rPr>
              <a:t>be </a:t>
            </a:r>
            <a:r>
              <a:rPr sz="2400" spc="80" dirty="0">
                <a:latin typeface="Cambria"/>
                <a:cs typeface="Cambria"/>
              </a:rPr>
              <a:t>unnecessary</a:t>
            </a:r>
            <a:r>
              <a:rPr sz="2400" spc="-325" dirty="0">
                <a:latin typeface="Cambria"/>
                <a:cs typeface="Cambria"/>
              </a:rPr>
              <a:t> </a:t>
            </a:r>
            <a:r>
              <a:rPr sz="2400" spc="60" dirty="0">
                <a:latin typeface="Cambria"/>
                <a:cs typeface="Cambria"/>
              </a:rPr>
              <a:t>repetition </a:t>
            </a:r>
            <a:r>
              <a:rPr sz="2400" spc="-5" dirty="0">
                <a:latin typeface="Cambria"/>
                <a:cs typeface="Cambria"/>
              </a:rPr>
              <a:t>of </a:t>
            </a:r>
            <a:r>
              <a:rPr sz="2400" spc="85" dirty="0">
                <a:latin typeface="Cambria"/>
                <a:cs typeface="Cambria"/>
              </a:rPr>
              <a:t>test  </a:t>
            </a:r>
            <a:r>
              <a:rPr sz="2400" spc="95" dirty="0">
                <a:latin typeface="Cambria"/>
                <a:cs typeface="Cambria"/>
              </a:rPr>
              <a:t>inputs </a:t>
            </a:r>
            <a:r>
              <a:rPr sz="2400" spc="80" dirty="0">
                <a:latin typeface="Cambria"/>
                <a:cs typeface="Cambria"/>
              </a:rPr>
              <a:t>if </a:t>
            </a:r>
            <a:r>
              <a:rPr sz="2400" spc="95" dirty="0">
                <a:latin typeface="Cambria"/>
                <a:cs typeface="Cambria"/>
              </a:rPr>
              <a:t>the </a:t>
            </a:r>
            <a:r>
              <a:rPr sz="2400" spc="70" dirty="0">
                <a:latin typeface="Cambria"/>
                <a:cs typeface="Cambria"/>
              </a:rPr>
              <a:t>tester </a:t>
            </a:r>
            <a:r>
              <a:rPr sz="2400" spc="75" dirty="0">
                <a:latin typeface="Cambria"/>
                <a:cs typeface="Cambria"/>
              </a:rPr>
              <a:t>is </a:t>
            </a:r>
            <a:r>
              <a:rPr sz="2400" spc="50" dirty="0">
                <a:latin typeface="Cambria"/>
                <a:cs typeface="Cambria"/>
              </a:rPr>
              <a:t>not </a:t>
            </a:r>
            <a:r>
              <a:rPr sz="2400" spc="60" dirty="0">
                <a:latin typeface="Cambria"/>
                <a:cs typeface="Cambria"/>
              </a:rPr>
              <a:t>informed</a:t>
            </a:r>
            <a:r>
              <a:rPr sz="2400" spc="490" dirty="0">
                <a:latin typeface="Cambria"/>
                <a:cs typeface="Cambria"/>
              </a:rPr>
              <a:t> </a:t>
            </a:r>
            <a:r>
              <a:rPr sz="2400" spc="-5" dirty="0">
                <a:latin typeface="Cambria"/>
                <a:cs typeface="Cambria"/>
              </a:rPr>
              <a:t>of</a:t>
            </a:r>
            <a:endParaRPr sz="2400">
              <a:latin typeface="Cambria"/>
              <a:cs typeface="Cambria"/>
            </a:endParaRPr>
          </a:p>
          <a:p>
            <a:pPr marL="309880">
              <a:lnSpc>
                <a:spcPct val="100000"/>
              </a:lnSpc>
            </a:pPr>
            <a:r>
              <a:rPr sz="2400" spc="85" dirty="0">
                <a:latin typeface="Cambria"/>
                <a:cs typeface="Cambria"/>
              </a:rPr>
              <a:t>test </a:t>
            </a:r>
            <a:r>
              <a:rPr sz="2400" spc="65" dirty="0">
                <a:latin typeface="Cambria"/>
                <a:cs typeface="Cambria"/>
              </a:rPr>
              <a:t>cases </a:t>
            </a:r>
            <a:r>
              <a:rPr sz="2400" spc="90" dirty="0">
                <a:latin typeface="Cambria"/>
                <a:cs typeface="Cambria"/>
              </a:rPr>
              <a:t>the </a:t>
            </a:r>
            <a:r>
              <a:rPr sz="2400" spc="70" dirty="0">
                <a:latin typeface="Cambria"/>
                <a:cs typeface="Cambria"/>
              </a:rPr>
              <a:t>programmer </a:t>
            </a:r>
            <a:r>
              <a:rPr sz="2400" spc="120" dirty="0">
                <a:latin typeface="Cambria"/>
                <a:cs typeface="Cambria"/>
              </a:rPr>
              <a:t>has </a:t>
            </a:r>
            <a:r>
              <a:rPr sz="2400" spc="90" dirty="0">
                <a:latin typeface="Cambria"/>
                <a:cs typeface="Cambria"/>
              </a:rPr>
              <a:t>already</a:t>
            </a:r>
            <a:r>
              <a:rPr sz="2400" spc="395" dirty="0">
                <a:latin typeface="Cambria"/>
                <a:cs typeface="Cambria"/>
              </a:rPr>
              <a:t> </a:t>
            </a:r>
            <a:r>
              <a:rPr sz="2400" spc="70" dirty="0">
                <a:latin typeface="Cambria"/>
                <a:cs typeface="Cambria"/>
              </a:rPr>
              <a:t>tried</a:t>
            </a:r>
            <a:endParaRPr sz="2400">
              <a:latin typeface="Cambria"/>
              <a:cs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3575" y="2171251"/>
            <a:ext cx="7615382" cy="2043409"/>
          </a:xfrm>
          <a:prstGeom prst="rect">
            <a:avLst/>
          </a:prstGeom>
        </p:spPr>
        <p:txBody>
          <a:bodyPr vert="horz" wrap="square" lIns="0" tIns="11967" rIns="0" bIns="0" rtlCol="0">
            <a:spAutoFit/>
          </a:bodyPr>
          <a:lstStyle/>
          <a:p>
            <a:pPr marL="11397" marR="4559" algn="just">
              <a:lnSpc>
                <a:spcPct val="99800"/>
              </a:lnSpc>
              <a:spcBef>
                <a:spcPts val="94"/>
              </a:spcBef>
            </a:pPr>
            <a:r>
              <a:rPr sz="2200" spc="-4" dirty="0">
                <a:solidFill>
                  <a:srgbClr val="3232FF"/>
                </a:solidFill>
                <a:latin typeface="Times New Roman"/>
                <a:cs typeface="Times New Roman"/>
              </a:rPr>
              <a:t>“The period </a:t>
            </a:r>
            <a:r>
              <a:rPr sz="2200" dirty="0">
                <a:solidFill>
                  <a:srgbClr val="3232FF"/>
                </a:solidFill>
                <a:latin typeface="Times New Roman"/>
                <a:cs typeface="Times New Roman"/>
              </a:rPr>
              <a:t>of </a:t>
            </a:r>
            <a:r>
              <a:rPr sz="2200" spc="-4" dirty="0">
                <a:solidFill>
                  <a:srgbClr val="3232FF"/>
                </a:solidFill>
                <a:latin typeface="Times New Roman"/>
                <a:cs typeface="Times New Roman"/>
              </a:rPr>
              <a:t>time that starts when </a:t>
            </a:r>
            <a:r>
              <a:rPr sz="2200" dirty="0">
                <a:solidFill>
                  <a:srgbClr val="3232FF"/>
                </a:solidFill>
                <a:latin typeface="Times New Roman"/>
                <a:cs typeface="Times New Roman"/>
              </a:rPr>
              <a:t>a </a:t>
            </a:r>
            <a:r>
              <a:rPr sz="2200" spc="-4" dirty="0">
                <a:solidFill>
                  <a:srgbClr val="3232FF"/>
                </a:solidFill>
                <a:latin typeface="Times New Roman"/>
                <a:cs typeface="Times New Roman"/>
              </a:rPr>
              <a:t>software product </a:t>
            </a:r>
            <a:r>
              <a:rPr sz="2200" dirty="0">
                <a:solidFill>
                  <a:srgbClr val="3232FF"/>
                </a:solidFill>
                <a:latin typeface="Times New Roman"/>
                <a:cs typeface="Times New Roman"/>
              </a:rPr>
              <a:t>is </a:t>
            </a:r>
            <a:r>
              <a:rPr sz="2200" spc="-4" dirty="0">
                <a:solidFill>
                  <a:srgbClr val="3232FF"/>
                </a:solidFill>
                <a:latin typeface="Times New Roman"/>
                <a:cs typeface="Times New Roman"/>
              </a:rPr>
              <a:t>conceived  </a:t>
            </a:r>
            <a:r>
              <a:rPr sz="2200" dirty="0">
                <a:solidFill>
                  <a:srgbClr val="3232FF"/>
                </a:solidFill>
                <a:latin typeface="Times New Roman"/>
                <a:cs typeface="Times New Roman"/>
              </a:rPr>
              <a:t>and ends </a:t>
            </a:r>
            <a:r>
              <a:rPr sz="2200" spc="-4" dirty="0">
                <a:solidFill>
                  <a:srgbClr val="3232FF"/>
                </a:solidFill>
                <a:latin typeface="Times New Roman"/>
                <a:cs typeface="Times New Roman"/>
              </a:rPr>
              <a:t>when the product </a:t>
            </a:r>
            <a:r>
              <a:rPr sz="2200" dirty="0">
                <a:solidFill>
                  <a:srgbClr val="3232FF"/>
                </a:solidFill>
                <a:latin typeface="Times New Roman"/>
                <a:cs typeface="Times New Roman"/>
              </a:rPr>
              <a:t>is no </a:t>
            </a:r>
            <a:r>
              <a:rPr sz="2200" spc="-4" dirty="0">
                <a:solidFill>
                  <a:srgbClr val="3232FF"/>
                </a:solidFill>
                <a:latin typeface="Times New Roman"/>
                <a:cs typeface="Times New Roman"/>
              </a:rPr>
              <a:t>longer available for </a:t>
            </a:r>
            <a:r>
              <a:rPr sz="2200" dirty="0">
                <a:solidFill>
                  <a:srgbClr val="3232FF"/>
                </a:solidFill>
                <a:latin typeface="Times New Roman"/>
                <a:cs typeface="Times New Roman"/>
              </a:rPr>
              <a:t>use. </a:t>
            </a:r>
            <a:r>
              <a:rPr sz="2200" spc="-4" dirty="0">
                <a:solidFill>
                  <a:srgbClr val="3232FF"/>
                </a:solidFill>
                <a:latin typeface="Times New Roman"/>
                <a:cs typeface="Times New Roman"/>
              </a:rPr>
              <a:t>The  software life cycle typically includes </a:t>
            </a:r>
            <a:r>
              <a:rPr sz="2200" dirty="0">
                <a:solidFill>
                  <a:srgbClr val="3232FF"/>
                </a:solidFill>
                <a:latin typeface="Times New Roman"/>
                <a:cs typeface="Times New Roman"/>
              </a:rPr>
              <a:t>a </a:t>
            </a:r>
            <a:r>
              <a:rPr sz="2200" spc="-4" dirty="0">
                <a:solidFill>
                  <a:srgbClr val="3232FF"/>
                </a:solidFill>
                <a:latin typeface="Times New Roman"/>
                <a:cs typeface="Times New Roman"/>
              </a:rPr>
              <a:t>requirement </a:t>
            </a:r>
            <a:r>
              <a:rPr sz="2200" dirty="0">
                <a:solidFill>
                  <a:srgbClr val="3232FF"/>
                </a:solidFill>
                <a:latin typeface="Times New Roman"/>
                <a:cs typeface="Times New Roman"/>
              </a:rPr>
              <a:t>phase, design  phase, </a:t>
            </a:r>
            <a:r>
              <a:rPr sz="2200" spc="-4" dirty="0">
                <a:solidFill>
                  <a:srgbClr val="3232FF"/>
                </a:solidFill>
                <a:latin typeface="Times New Roman"/>
                <a:cs typeface="Times New Roman"/>
              </a:rPr>
              <a:t>implementation </a:t>
            </a:r>
            <a:r>
              <a:rPr sz="2200" dirty="0">
                <a:solidFill>
                  <a:srgbClr val="3232FF"/>
                </a:solidFill>
                <a:latin typeface="Times New Roman"/>
                <a:cs typeface="Times New Roman"/>
              </a:rPr>
              <a:t>phase, </a:t>
            </a:r>
            <a:r>
              <a:rPr sz="2200" spc="-4" dirty="0">
                <a:solidFill>
                  <a:srgbClr val="3232FF"/>
                </a:solidFill>
                <a:latin typeface="Times New Roman"/>
                <a:cs typeface="Times New Roman"/>
              </a:rPr>
              <a:t>test phase, installation </a:t>
            </a:r>
            <a:r>
              <a:rPr sz="2200" dirty="0">
                <a:solidFill>
                  <a:srgbClr val="3232FF"/>
                </a:solidFill>
                <a:latin typeface="Times New Roman"/>
                <a:cs typeface="Times New Roman"/>
              </a:rPr>
              <a:t>and </a:t>
            </a:r>
            <a:r>
              <a:rPr sz="2200" spc="-4" dirty="0">
                <a:solidFill>
                  <a:srgbClr val="3232FF"/>
                </a:solidFill>
                <a:latin typeface="Times New Roman"/>
                <a:cs typeface="Times New Roman"/>
              </a:rPr>
              <a:t>check out  </a:t>
            </a:r>
            <a:r>
              <a:rPr sz="2200" dirty="0">
                <a:solidFill>
                  <a:srgbClr val="3232FF"/>
                </a:solidFill>
                <a:latin typeface="Times New Roman"/>
                <a:cs typeface="Times New Roman"/>
              </a:rPr>
              <a:t>phase, </a:t>
            </a:r>
            <a:r>
              <a:rPr sz="2200" spc="-4" dirty="0">
                <a:solidFill>
                  <a:srgbClr val="3232FF"/>
                </a:solidFill>
                <a:latin typeface="Times New Roman"/>
                <a:cs typeface="Times New Roman"/>
              </a:rPr>
              <a:t>operation </a:t>
            </a:r>
            <a:r>
              <a:rPr sz="2200" dirty="0">
                <a:solidFill>
                  <a:srgbClr val="3232FF"/>
                </a:solidFill>
                <a:latin typeface="Times New Roman"/>
                <a:cs typeface="Times New Roman"/>
              </a:rPr>
              <a:t>and </a:t>
            </a:r>
            <a:r>
              <a:rPr sz="2200" spc="-4" dirty="0">
                <a:solidFill>
                  <a:srgbClr val="3232FF"/>
                </a:solidFill>
                <a:latin typeface="Times New Roman"/>
                <a:cs typeface="Times New Roman"/>
              </a:rPr>
              <a:t>maintenance phase, </a:t>
            </a:r>
            <a:r>
              <a:rPr sz="2200" dirty="0">
                <a:solidFill>
                  <a:srgbClr val="3232FF"/>
                </a:solidFill>
                <a:latin typeface="Times New Roman"/>
                <a:cs typeface="Times New Roman"/>
              </a:rPr>
              <a:t>and </a:t>
            </a:r>
            <a:r>
              <a:rPr sz="2200" spc="-9" dirty="0">
                <a:solidFill>
                  <a:srgbClr val="3232FF"/>
                </a:solidFill>
                <a:latin typeface="Times New Roman"/>
                <a:cs typeface="Times New Roman"/>
              </a:rPr>
              <a:t>sometimes </a:t>
            </a:r>
            <a:r>
              <a:rPr sz="2200" spc="-4" dirty="0">
                <a:solidFill>
                  <a:srgbClr val="3232FF"/>
                </a:solidFill>
                <a:latin typeface="Times New Roman"/>
                <a:cs typeface="Times New Roman"/>
              </a:rPr>
              <a:t>retirement  </a:t>
            </a:r>
            <a:r>
              <a:rPr sz="2200" dirty="0">
                <a:solidFill>
                  <a:srgbClr val="3232FF"/>
                </a:solidFill>
                <a:latin typeface="Times New Roman"/>
                <a:cs typeface="Times New Roman"/>
              </a:rPr>
              <a:t>phase”.</a:t>
            </a:r>
            <a:endParaRPr sz="2200">
              <a:latin typeface="Times New Roman"/>
              <a:cs typeface="Times New Roman"/>
            </a:endParaRPr>
          </a:p>
        </p:txBody>
      </p:sp>
      <p:sp>
        <p:nvSpPr>
          <p:cNvPr id="3" name="object 3"/>
          <p:cNvSpPr txBox="1">
            <a:spLocks noGrp="1"/>
          </p:cNvSpPr>
          <p:nvPr>
            <p:ph type="title"/>
          </p:nvPr>
        </p:nvSpPr>
        <p:spPr>
          <a:xfrm>
            <a:off x="2327094" y="869576"/>
            <a:ext cx="4488873" cy="395653"/>
          </a:xfrm>
          <a:prstGeom prst="rect">
            <a:avLst/>
          </a:prstGeom>
        </p:spPr>
        <p:txBody>
          <a:bodyPr vert="horz" wrap="square" lIns="0" tIns="10827" rIns="0" bIns="0" rtlCol="0">
            <a:spAutoFit/>
          </a:bodyPr>
          <a:lstStyle/>
          <a:p>
            <a:pPr marL="11397">
              <a:spcBef>
                <a:spcPts val="85"/>
              </a:spcBef>
            </a:pPr>
            <a:r>
              <a:rPr sz="2500" spc="9" dirty="0">
                <a:latin typeface="Verdana"/>
                <a:cs typeface="Verdana"/>
              </a:rPr>
              <a:t>Software </a:t>
            </a:r>
            <a:r>
              <a:rPr sz="2500" spc="76" dirty="0">
                <a:latin typeface="Verdana"/>
                <a:cs typeface="Verdana"/>
              </a:rPr>
              <a:t>Life </a:t>
            </a:r>
            <a:r>
              <a:rPr sz="2500" spc="22" dirty="0">
                <a:latin typeface="Verdana"/>
                <a:cs typeface="Verdana"/>
              </a:rPr>
              <a:t>Cycle</a:t>
            </a:r>
            <a:r>
              <a:rPr sz="2500" spc="-328" dirty="0">
                <a:latin typeface="Verdana"/>
                <a:cs typeface="Verdana"/>
              </a:rPr>
              <a:t> </a:t>
            </a:r>
            <a:r>
              <a:rPr sz="2500" spc="85" dirty="0">
                <a:latin typeface="Verdana"/>
                <a:cs typeface="Verdana"/>
              </a:rPr>
              <a:t>Models</a:t>
            </a:r>
            <a:endParaRPr sz="2500">
              <a:latin typeface="Verdana"/>
              <a:cs typeface="Verdana"/>
            </a:endParaRPr>
          </a:p>
        </p:txBody>
      </p:sp>
      <p:sp>
        <p:nvSpPr>
          <p:cNvPr id="4" name="object 4"/>
          <p:cNvSpPr/>
          <p:nvPr/>
        </p:nvSpPr>
        <p:spPr>
          <a:xfrm>
            <a:off x="692721" y="1468418"/>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914400"/>
            <a:ext cx="4618183" cy="688617"/>
          </a:xfrm>
          <a:prstGeom prst="rect">
            <a:avLst/>
          </a:prstGeom>
        </p:spPr>
        <p:txBody>
          <a:bodyPr vert="horz" wrap="square" lIns="0" tIns="11397" rIns="0" bIns="0" rtlCol="0">
            <a:spAutoFit/>
          </a:bodyPr>
          <a:lstStyle/>
          <a:p>
            <a:pPr marL="11397">
              <a:spcBef>
                <a:spcPts val="90"/>
              </a:spcBef>
            </a:pPr>
            <a:r>
              <a:rPr spc="27" dirty="0"/>
              <a:t>Build </a:t>
            </a:r>
            <a:r>
              <a:rPr spc="85" dirty="0"/>
              <a:t>&amp; </a:t>
            </a:r>
            <a:r>
              <a:rPr spc="4" dirty="0"/>
              <a:t>Fix</a:t>
            </a:r>
            <a:r>
              <a:rPr spc="-337" dirty="0"/>
              <a:t> </a:t>
            </a:r>
            <a:r>
              <a:rPr spc="49" dirty="0"/>
              <a:t>Model</a:t>
            </a:r>
          </a:p>
        </p:txBody>
      </p:sp>
      <p:sp>
        <p:nvSpPr>
          <p:cNvPr id="3" name="object 3"/>
          <p:cNvSpPr txBox="1"/>
          <p:nvPr/>
        </p:nvSpPr>
        <p:spPr>
          <a:xfrm>
            <a:off x="724125" y="1969545"/>
            <a:ext cx="4013200" cy="1058524"/>
          </a:xfrm>
          <a:prstGeom prst="rect">
            <a:avLst/>
          </a:prstGeom>
        </p:spPr>
        <p:txBody>
          <a:bodyPr vert="horz" wrap="square" lIns="0" tIns="11967" rIns="0" bIns="0" rtlCol="0">
            <a:spAutoFit/>
          </a:bodyPr>
          <a:lstStyle/>
          <a:p>
            <a:pPr marL="523691" marR="4559" indent="-512864" algn="just">
              <a:lnSpc>
                <a:spcPct val="99800"/>
              </a:lnSpc>
              <a:spcBef>
                <a:spcPts val="94"/>
              </a:spcBef>
              <a:buFont typeface="MS UI Gothic"/>
              <a:buChar char="❖"/>
              <a:tabLst>
                <a:tab pos="524261" algn="l"/>
              </a:tabLst>
            </a:pPr>
            <a:r>
              <a:rPr sz="2200" spc="-4" dirty="0">
                <a:latin typeface="Times New Roman"/>
                <a:cs typeface="Times New Roman"/>
              </a:rPr>
              <a:t>Product </a:t>
            </a:r>
            <a:r>
              <a:rPr sz="2200" dirty="0">
                <a:latin typeface="Times New Roman"/>
                <a:cs typeface="Times New Roman"/>
              </a:rPr>
              <a:t>is </a:t>
            </a:r>
            <a:r>
              <a:rPr sz="2200" spc="-4" dirty="0">
                <a:latin typeface="Times New Roman"/>
                <a:cs typeface="Times New Roman"/>
              </a:rPr>
              <a:t>constructed without  specifications </a:t>
            </a:r>
            <a:r>
              <a:rPr sz="2200" dirty="0">
                <a:latin typeface="Times New Roman"/>
                <a:cs typeface="Times New Roman"/>
              </a:rPr>
              <a:t>or any </a:t>
            </a:r>
            <a:r>
              <a:rPr sz="2200" spc="-9" dirty="0">
                <a:latin typeface="Times New Roman"/>
                <a:cs typeface="Times New Roman"/>
              </a:rPr>
              <a:t>attempt </a:t>
            </a:r>
            <a:r>
              <a:rPr sz="2200" dirty="0">
                <a:latin typeface="Times New Roman"/>
                <a:cs typeface="Times New Roman"/>
              </a:rPr>
              <a:t>at  design</a:t>
            </a:r>
            <a:endParaRPr sz="2200">
              <a:latin typeface="Times New Roman"/>
              <a:cs typeface="Times New Roman"/>
            </a:endParaRPr>
          </a:p>
        </p:txBody>
      </p:sp>
      <p:sp>
        <p:nvSpPr>
          <p:cNvPr id="4" name="object 4"/>
          <p:cNvSpPr txBox="1"/>
          <p:nvPr/>
        </p:nvSpPr>
        <p:spPr>
          <a:xfrm>
            <a:off x="695030" y="3314250"/>
            <a:ext cx="4080741" cy="689866"/>
          </a:xfrm>
          <a:prstGeom prst="rect">
            <a:avLst/>
          </a:prstGeom>
        </p:spPr>
        <p:txBody>
          <a:bodyPr vert="horz" wrap="square" lIns="0" tIns="22794" rIns="0" bIns="0" rtlCol="0">
            <a:spAutoFit/>
          </a:bodyPr>
          <a:lstStyle/>
          <a:p>
            <a:pPr marL="466706" marR="4559" indent="-455879">
              <a:lnSpc>
                <a:spcPts val="2576"/>
              </a:lnSpc>
              <a:spcBef>
                <a:spcPts val="179"/>
              </a:spcBef>
              <a:buFont typeface="MS UI Gothic"/>
              <a:buChar char="❖"/>
              <a:tabLst>
                <a:tab pos="466706" algn="l"/>
                <a:tab pos="467276" algn="l"/>
                <a:tab pos="1347123" algn="l"/>
                <a:tab pos="2501637" algn="l"/>
                <a:tab pos="3046983" algn="l"/>
                <a:tab pos="3546169" algn="l"/>
              </a:tabLst>
            </a:pPr>
            <a:r>
              <a:rPr sz="2200" spc="-9" dirty="0">
                <a:latin typeface="Times New Roman"/>
                <a:cs typeface="Times New Roman"/>
              </a:rPr>
              <a:t>A</a:t>
            </a:r>
            <a:r>
              <a:rPr sz="2200" dirty="0">
                <a:latin typeface="Times New Roman"/>
                <a:cs typeface="Times New Roman"/>
              </a:rPr>
              <a:t>dhoc	approach	and	</a:t>
            </a:r>
            <a:r>
              <a:rPr sz="2200" spc="-13" dirty="0">
                <a:latin typeface="Times New Roman"/>
                <a:cs typeface="Times New Roman"/>
              </a:rPr>
              <a:t>n</a:t>
            </a:r>
            <a:r>
              <a:rPr sz="2200" dirty="0">
                <a:latin typeface="Times New Roman"/>
                <a:cs typeface="Times New Roman"/>
              </a:rPr>
              <a:t>ot	</a:t>
            </a:r>
            <a:r>
              <a:rPr sz="2200" spc="-9" dirty="0">
                <a:latin typeface="Times New Roman"/>
                <a:cs typeface="Times New Roman"/>
              </a:rPr>
              <a:t>w</a:t>
            </a:r>
            <a:r>
              <a:rPr sz="2200" dirty="0">
                <a:latin typeface="Times New Roman"/>
                <a:cs typeface="Times New Roman"/>
              </a:rPr>
              <a:t>e</a:t>
            </a:r>
            <a:r>
              <a:rPr sz="2200" spc="-9" dirty="0">
                <a:latin typeface="Times New Roman"/>
                <a:cs typeface="Times New Roman"/>
              </a:rPr>
              <a:t>l</a:t>
            </a:r>
            <a:r>
              <a:rPr sz="2200" dirty="0">
                <a:latin typeface="Times New Roman"/>
                <a:cs typeface="Times New Roman"/>
              </a:rPr>
              <a:t>l  </a:t>
            </a:r>
            <a:r>
              <a:rPr sz="2200" spc="-4" dirty="0">
                <a:latin typeface="Times New Roman"/>
                <a:cs typeface="Times New Roman"/>
              </a:rPr>
              <a:t>defined</a:t>
            </a:r>
            <a:endParaRPr sz="2200">
              <a:latin typeface="Times New Roman"/>
              <a:cs typeface="Times New Roman"/>
            </a:endParaRPr>
          </a:p>
        </p:txBody>
      </p:sp>
      <p:sp>
        <p:nvSpPr>
          <p:cNvPr id="5" name="object 5"/>
          <p:cNvSpPr txBox="1"/>
          <p:nvPr/>
        </p:nvSpPr>
        <p:spPr>
          <a:xfrm>
            <a:off x="724125" y="4255544"/>
            <a:ext cx="3273136" cy="350063"/>
          </a:xfrm>
          <a:prstGeom prst="rect">
            <a:avLst/>
          </a:prstGeom>
        </p:spPr>
        <p:txBody>
          <a:bodyPr vert="horz" wrap="square" lIns="0" tIns="11397" rIns="0" bIns="0" rtlCol="0">
            <a:spAutoFit/>
          </a:bodyPr>
          <a:lstStyle/>
          <a:p>
            <a:pPr marL="524261" indent="-512864">
              <a:spcBef>
                <a:spcPts val="90"/>
              </a:spcBef>
              <a:buFont typeface="MS UI Gothic"/>
              <a:buChar char="❖"/>
              <a:tabLst>
                <a:tab pos="523691" algn="l"/>
                <a:tab pos="524261" algn="l"/>
              </a:tabLst>
            </a:pPr>
            <a:r>
              <a:rPr sz="2200" spc="-4" dirty="0">
                <a:latin typeface="Times New Roman"/>
                <a:cs typeface="Times New Roman"/>
              </a:rPr>
              <a:t>Simple two </a:t>
            </a:r>
            <a:r>
              <a:rPr sz="2200" dirty="0">
                <a:latin typeface="Times New Roman"/>
                <a:cs typeface="Times New Roman"/>
              </a:rPr>
              <a:t>phase</a:t>
            </a:r>
            <a:r>
              <a:rPr sz="2200" spc="-58" dirty="0">
                <a:latin typeface="Times New Roman"/>
                <a:cs typeface="Times New Roman"/>
              </a:rPr>
              <a:t> </a:t>
            </a:r>
            <a:r>
              <a:rPr sz="2200" spc="-4" dirty="0">
                <a:latin typeface="Times New Roman"/>
                <a:cs typeface="Times New Roman"/>
              </a:rPr>
              <a:t>model</a:t>
            </a:r>
            <a:endParaRPr sz="2200">
              <a:latin typeface="Times New Roman"/>
              <a:cs typeface="Times New Roman"/>
            </a:endParaRPr>
          </a:p>
        </p:txBody>
      </p:sp>
      <p:sp>
        <p:nvSpPr>
          <p:cNvPr id="6" name="object 6"/>
          <p:cNvSpPr/>
          <p:nvPr/>
        </p:nvSpPr>
        <p:spPr>
          <a:xfrm>
            <a:off x="7495309" y="3992431"/>
            <a:ext cx="748145" cy="828675"/>
          </a:xfrm>
          <a:custGeom>
            <a:avLst/>
            <a:gdLst/>
            <a:ahLst/>
            <a:cxnLst/>
            <a:rect l="l" t="t" r="r" b="b"/>
            <a:pathLst>
              <a:path w="822959" h="939164">
                <a:moveTo>
                  <a:pt x="822960" y="469392"/>
                </a:moveTo>
                <a:lnTo>
                  <a:pt x="820543" y="418274"/>
                </a:lnTo>
                <a:lnTo>
                  <a:pt x="813461" y="368743"/>
                </a:lnTo>
                <a:lnTo>
                  <a:pt x="801965" y="321088"/>
                </a:lnTo>
                <a:lnTo>
                  <a:pt x="786308" y="275595"/>
                </a:lnTo>
                <a:lnTo>
                  <a:pt x="766741" y="232551"/>
                </a:lnTo>
                <a:lnTo>
                  <a:pt x="743516" y="192243"/>
                </a:lnTo>
                <a:lnTo>
                  <a:pt x="716886" y="154959"/>
                </a:lnTo>
                <a:lnTo>
                  <a:pt x="687103" y="120986"/>
                </a:lnTo>
                <a:lnTo>
                  <a:pt x="654417" y="90610"/>
                </a:lnTo>
                <a:lnTo>
                  <a:pt x="619082" y="64120"/>
                </a:lnTo>
                <a:lnTo>
                  <a:pt x="581349" y="41803"/>
                </a:lnTo>
                <a:lnTo>
                  <a:pt x="541471" y="23945"/>
                </a:lnTo>
                <a:lnTo>
                  <a:pt x="499698" y="10833"/>
                </a:lnTo>
                <a:lnTo>
                  <a:pt x="456284" y="2756"/>
                </a:lnTo>
                <a:lnTo>
                  <a:pt x="411480" y="0"/>
                </a:lnTo>
                <a:lnTo>
                  <a:pt x="366675" y="2756"/>
                </a:lnTo>
                <a:lnTo>
                  <a:pt x="323261" y="10833"/>
                </a:lnTo>
                <a:lnTo>
                  <a:pt x="281488" y="23945"/>
                </a:lnTo>
                <a:lnTo>
                  <a:pt x="241610" y="41803"/>
                </a:lnTo>
                <a:lnTo>
                  <a:pt x="203877" y="64120"/>
                </a:lnTo>
                <a:lnTo>
                  <a:pt x="168542" y="90610"/>
                </a:lnTo>
                <a:lnTo>
                  <a:pt x="135856" y="120986"/>
                </a:lnTo>
                <a:lnTo>
                  <a:pt x="106073" y="154959"/>
                </a:lnTo>
                <a:lnTo>
                  <a:pt x="79443" y="192243"/>
                </a:lnTo>
                <a:lnTo>
                  <a:pt x="56218" y="232551"/>
                </a:lnTo>
                <a:lnTo>
                  <a:pt x="36651" y="275595"/>
                </a:lnTo>
                <a:lnTo>
                  <a:pt x="20994" y="321088"/>
                </a:lnTo>
                <a:lnTo>
                  <a:pt x="9498" y="368743"/>
                </a:lnTo>
                <a:lnTo>
                  <a:pt x="2416" y="418274"/>
                </a:lnTo>
                <a:lnTo>
                  <a:pt x="0" y="469392"/>
                </a:lnTo>
                <a:lnTo>
                  <a:pt x="2416" y="520509"/>
                </a:lnTo>
                <a:lnTo>
                  <a:pt x="9498" y="570040"/>
                </a:lnTo>
                <a:lnTo>
                  <a:pt x="20994" y="617695"/>
                </a:lnTo>
                <a:lnTo>
                  <a:pt x="36651" y="663188"/>
                </a:lnTo>
                <a:lnTo>
                  <a:pt x="56218" y="706232"/>
                </a:lnTo>
                <a:lnTo>
                  <a:pt x="79443" y="746540"/>
                </a:lnTo>
                <a:lnTo>
                  <a:pt x="106073" y="783824"/>
                </a:lnTo>
                <a:lnTo>
                  <a:pt x="135856" y="817797"/>
                </a:lnTo>
                <a:lnTo>
                  <a:pt x="168542" y="848173"/>
                </a:lnTo>
                <a:lnTo>
                  <a:pt x="203877" y="874663"/>
                </a:lnTo>
                <a:lnTo>
                  <a:pt x="241610" y="896980"/>
                </a:lnTo>
                <a:lnTo>
                  <a:pt x="281488" y="914838"/>
                </a:lnTo>
                <a:lnTo>
                  <a:pt x="323261" y="927950"/>
                </a:lnTo>
                <a:lnTo>
                  <a:pt x="366675" y="936027"/>
                </a:lnTo>
                <a:lnTo>
                  <a:pt x="411480" y="938784"/>
                </a:lnTo>
                <a:lnTo>
                  <a:pt x="456284" y="936027"/>
                </a:lnTo>
                <a:lnTo>
                  <a:pt x="499698" y="927950"/>
                </a:lnTo>
                <a:lnTo>
                  <a:pt x="541471" y="914838"/>
                </a:lnTo>
                <a:lnTo>
                  <a:pt x="581349" y="896980"/>
                </a:lnTo>
                <a:lnTo>
                  <a:pt x="619082" y="874663"/>
                </a:lnTo>
                <a:lnTo>
                  <a:pt x="654417" y="848173"/>
                </a:lnTo>
                <a:lnTo>
                  <a:pt x="687103" y="817797"/>
                </a:lnTo>
                <a:lnTo>
                  <a:pt x="716886" y="783824"/>
                </a:lnTo>
                <a:lnTo>
                  <a:pt x="743516" y="746540"/>
                </a:lnTo>
                <a:lnTo>
                  <a:pt x="766741" y="706232"/>
                </a:lnTo>
                <a:lnTo>
                  <a:pt x="786308" y="663188"/>
                </a:lnTo>
                <a:lnTo>
                  <a:pt x="801965" y="617695"/>
                </a:lnTo>
                <a:lnTo>
                  <a:pt x="813461" y="570040"/>
                </a:lnTo>
                <a:lnTo>
                  <a:pt x="820543" y="520509"/>
                </a:lnTo>
                <a:lnTo>
                  <a:pt x="822960" y="469392"/>
                </a:lnTo>
                <a:close/>
              </a:path>
            </a:pathLst>
          </a:custGeom>
          <a:solidFill>
            <a:srgbClr val="00FF00"/>
          </a:solidFill>
        </p:spPr>
        <p:txBody>
          <a:bodyPr wrap="square" lIns="0" tIns="0" rIns="0" bIns="0" rtlCol="0"/>
          <a:lstStyle/>
          <a:p>
            <a:endParaRPr/>
          </a:p>
        </p:txBody>
      </p:sp>
      <p:sp>
        <p:nvSpPr>
          <p:cNvPr id="7" name="object 7"/>
          <p:cNvSpPr/>
          <p:nvPr/>
        </p:nvSpPr>
        <p:spPr>
          <a:xfrm>
            <a:off x="7495309" y="3992431"/>
            <a:ext cx="748145" cy="828675"/>
          </a:xfrm>
          <a:custGeom>
            <a:avLst/>
            <a:gdLst/>
            <a:ahLst/>
            <a:cxnLst/>
            <a:rect l="l" t="t" r="r" b="b"/>
            <a:pathLst>
              <a:path w="822959" h="939164">
                <a:moveTo>
                  <a:pt x="411479" y="0"/>
                </a:moveTo>
                <a:lnTo>
                  <a:pt x="366675" y="2756"/>
                </a:lnTo>
                <a:lnTo>
                  <a:pt x="323261" y="10833"/>
                </a:lnTo>
                <a:lnTo>
                  <a:pt x="281488" y="23945"/>
                </a:lnTo>
                <a:lnTo>
                  <a:pt x="241610" y="41803"/>
                </a:lnTo>
                <a:lnTo>
                  <a:pt x="203877" y="64120"/>
                </a:lnTo>
                <a:lnTo>
                  <a:pt x="168542" y="90610"/>
                </a:lnTo>
                <a:lnTo>
                  <a:pt x="135856" y="120986"/>
                </a:lnTo>
                <a:lnTo>
                  <a:pt x="106073" y="154959"/>
                </a:lnTo>
                <a:lnTo>
                  <a:pt x="79443" y="192243"/>
                </a:lnTo>
                <a:lnTo>
                  <a:pt x="56218" y="232551"/>
                </a:lnTo>
                <a:lnTo>
                  <a:pt x="36651" y="275595"/>
                </a:lnTo>
                <a:lnTo>
                  <a:pt x="20994" y="321088"/>
                </a:lnTo>
                <a:lnTo>
                  <a:pt x="9498" y="368743"/>
                </a:lnTo>
                <a:lnTo>
                  <a:pt x="2416" y="418274"/>
                </a:lnTo>
                <a:lnTo>
                  <a:pt x="0" y="469391"/>
                </a:lnTo>
                <a:lnTo>
                  <a:pt x="2416" y="520509"/>
                </a:lnTo>
                <a:lnTo>
                  <a:pt x="9498" y="570040"/>
                </a:lnTo>
                <a:lnTo>
                  <a:pt x="20994" y="617695"/>
                </a:lnTo>
                <a:lnTo>
                  <a:pt x="36651" y="663188"/>
                </a:lnTo>
                <a:lnTo>
                  <a:pt x="56218" y="706232"/>
                </a:lnTo>
                <a:lnTo>
                  <a:pt x="79443" y="746540"/>
                </a:lnTo>
                <a:lnTo>
                  <a:pt x="106073" y="783824"/>
                </a:lnTo>
                <a:lnTo>
                  <a:pt x="135856" y="817797"/>
                </a:lnTo>
                <a:lnTo>
                  <a:pt x="168542" y="848173"/>
                </a:lnTo>
                <a:lnTo>
                  <a:pt x="203877" y="874663"/>
                </a:lnTo>
                <a:lnTo>
                  <a:pt x="241610" y="896980"/>
                </a:lnTo>
                <a:lnTo>
                  <a:pt x="281488" y="914838"/>
                </a:lnTo>
                <a:lnTo>
                  <a:pt x="323261" y="927950"/>
                </a:lnTo>
                <a:lnTo>
                  <a:pt x="366675" y="936027"/>
                </a:lnTo>
                <a:lnTo>
                  <a:pt x="411479" y="938783"/>
                </a:lnTo>
                <a:lnTo>
                  <a:pt x="456284" y="936027"/>
                </a:lnTo>
                <a:lnTo>
                  <a:pt x="499698" y="927950"/>
                </a:lnTo>
                <a:lnTo>
                  <a:pt x="541471" y="914838"/>
                </a:lnTo>
                <a:lnTo>
                  <a:pt x="581349" y="896980"/>
                </a:lnTo>
                <a:lnTo>
                  <a:pt x="619082" y="874663"/>
                </a:lnTo>
                <a:lnTo>
                  <a:pt x="654417" y="848173"/>
                </a:lnTo>
                <a:lnTo>
                  <a:pt x="687103" y="817797"/>
                </a:lnTo>
                <a:lnTo>
                  <a:pt x="716886" y="783824"/>
                </a:lnTo>
                <a:lnTo>
                  <a:pt x="743516" y="746540"/>
                </a:lnTo>
                <a:lnTo>
                  <a:pt x="766741" y="706232"/>
                </a:lnTo>
                <a:lnTo>
                  <a:pt x="786308" y="663188"/>
                </a:lnTo>
                <a:lnTo>
                  <a:pt x="801965" y="617695"/>
                </a:lnTo>
                <a:lnTo>
                  <a:pt x="813461" y="570040"/>
                </a:lnTo>
                <a:lnTo>
                  <a:pt x="820543" y="520509"/>
                </a:lnTo>
                <a:lnTo>
                  <a:pt x="822959" y="469391"/>
                </a:lnTo>
                <a:lnTo>
                  <a:pt x="820543" y="418274"/>
                </a:lnTo>
                <a:lnTo>
                  <a:pt x="813461" y="368743"/>
                </a:lnTo>
                <a:lnTo>
                  <a:pt x="801965" y="321088"/>
                </a:lnTo>
                <a:lnTo>
                  <a:pt x="786308" y="275595"/>
                </a:lnTo>
                <a:lnTo>
                  <a:pt x="766741" y="232551"/>
                </a:lnTo>
                <a:lnTo>
                  <a:pt x="743516" y="192243"/>
                </a:lnTo>
                <a:lnTo>
                  <a:pt x="716886" y="154959"/>
                </a:lnTo>
                <a:lnTo>
                  <a:pt x="687103" y="120986"/>
                </a:lnTo>
                <a:lnTo>
                  <a:pt x="654417" y="90610"/>
                </a:lnTo>
                <a:lnTo>
                  <a:pt x="619082" y="64120"/>
                </a:lnTo>
                <a:lnTo>
                  <a:pt x="581349" y="41803"/>
                </a:lnTo>
                <a:lnTo>
                  <a:pt x="541471" y="23945"/>
                </a:lnTo>
                <a:lnTo>
                  <a:pt x="499698" y="10833"/>
                </a:lnTo>
                <a:lnTo>
                  <a:pt x="456284" y="2756"/>
                </a:lnTo>
                <a:lnTo>
                  <a:pt x="411479" y="0"/>
                </a:lnTo>
                <a:close/>
              </a:path>
            </a:pathLst>
          </a:custGeom>
          <a:ln w="38099">
            <a:solidFill>
              <a:srgbClr val="000000"/>
            </a:solidFill>
          </a:ln>
        </p:spPr>
        <p:txBody>
          <a:bodyPr wrap="square" lIns="0" tIns="0" rIns="0" bIns="0" rtlCol="0"/>
          <a:lstStyle/>
          <a:p>
            <a:endParaRPr/>
          </a:p>
        </p:txBody>
      </p:sp>
      <p:sp>
        <p:nvSpPr>
          <p:cNvPr id="8" name="object 8"/>
          <p:cNvSpPr txBox="1"/>
          <p:nvPr/>
        </p:nvSpPr>
        <p:spPr>
          <a:xfrm>
            <a:off x="7713745" y="4322779"/>
            <a:ext cx="312882" cy="264459"/>
          </a:xfrm>
          <a:prstGeom prst="rect">
            <a:avLst/>
          </a:prstGeom>
        </p:spPr>
        <p:txBody>
          <a:bodyPr vert="horz" wrap="square" lIns="0" tIns="11397" rIns="0" bIns="0" rtlCol="0">
            <a:spAutoFit/>
          </a:bodyPr>
          <a:lstStyle/>
          <a:p>
            <a:pPr marL="11397">
              <a:spcBef>
                <a:spcPts val="90"/>
              </a:spcBef>
            </a:pPr>
            <a:r>
              <a:rPr sz="1600" b="1" dirty="0">
                <a:latin typeface="Times New Roman"/>
                <a:cs typeface="Times New Roman"/>
              </a:rPr>
              <a:t>Fix</a:t>
            </a:r>
            <a:endParaRPr sz="1600">
              <a:latin typeface="Times New Roman"/>
              <a:cs typeface="Times New Roman"/>
            </a:endParaRPr>
          </a:p>
        </p:txBody>
      </p:sp>
      <p:sp>
        <p:nvSpPr>
          <p:cNvPr id="9" name="object 9"/>
          <p:cNvSpPr/>
          <p:nvPr/>
        </p:nvSpPr>
        <p:spPr>
          <a:xfrm>
            <a:off x="5250873" y="2926079"/>
            <a:ext cx="748145" cy="829796"/>
          </a:xfrm>
          <a:custGeom>
            <a:avLst/>
            <a:gdLst/>
            <a:ahLst/>
            <a:cxnLst/>
            <a:rect l="l" t="t" r="r" b="b"/>
            <a:pathLst>
              <a:path w="822959" h="940435">
                <a:moveTo>
                  <a:pt x="822960" y="469392"/>
                </a:moveTo>
                <a:lnTo>
                  <a:pt x="820543" y="418274"/>
                </a:lnTo>
                <a:lnTo>
                  <a:pt x="813461" y="368743"/>
                </a:lnTo>
                <a:lnTo>
                  <a:pt x="801965" y="321088"/>
                </a:lnTo>
                <a:lnTo>
                  <a:pt x="786308" y="275595"/>
                </a:lnTo>
                <a:lnTo>
                  <a:pt x="766741" y="232551"/>
                </a:lnTo>
                <a:lnTo>
                  <a:pt x="743516" y="192243"/>
                </a:lnTo>
                <a:lnTo>
                  <a:pt x="716886" y="154959"/>
                </a:lnTo>
                <a:lnTo>
                  <a:pt x="687103" y="120986"/>
                </a:lnTo>
                <a:lnTo>
                  <a:pt x="654417" y="90610"/>
                </a:lnTo>
                <a:lnTo>
                  <a:pt x="619082" y="64120"/>
                </a:lnTo>
                <a:lnTo>
                  <a:pt x="581349" y="41803"/>
                </a:lnTo>
                <a:lnTo>
                  <a:pt x="541471" y="23945"/>
                </a:lnTo>
                <a:lnTo>
                  <a:pt x="499698" y="10833"/>
                </a:lnTo>
                <a:lnTo>
                  <a:pt x="456284" y="2756"/>
                </a:lnTo>
                <a:lnTo>
                  <a:pt x="411480" y="0"/>
                </a:lnTo>
                <a:lnTo>
                  <a:pt x="366675" y="2756"/>
                </a:lnTo>
                <a:lnTo>
                  <a:pt x="323261" y="10833"/>
                </a:lnTo>
                <a:lnTo>
                  <a:pt x="281488" y="23945"/>
                </a:lnTo>
                <a:lnTo>
                  <a:pt x="241610" y="41803"/>
                </a:lnTo>
                <a:lnTo>
                  <a:pt x="203877" y="64120"/>
                </a:lnTo>
                <a:lnTo>
                  <a:pt x="168542" y="90610"/>
                </a:lnTo>
                <a:lnTo>
                  <a:pt x="135856" y="120986"/>
                </a:lnTo>
                <a:lnTo>
                  <a:pt x="106073" y="154959"/>
                </a:lnTo>
                <a:lnTo>
                  <a:pt x="79443" y="192243"/>
                </a:lnTo>
                <a:lnTo>
                  <a:pt x="56218" y="232551"/>
                </a:lnTo>
                <a:lnTo>
                  <a:pt x="36651" y="275595"/>
                </a:lnTo>
                <a:lnTo>
                  <a:pt x="20994" y="321088"/>
                </a:lnTo>
                <a:lnTo>
                  <a:pt x="9498" y="368743"/>
                </a:lnTo>
                <a:lnTo>
                  <a:pt x="2416" y="418274"/>
                </a:lnTo>
                <a:lnTo>
                  <a:pt x="0" y="469392"/>
                </a:lnTo>
                <a:lnTo>
                  <a:pt x="2416" y="520794"/>
                </a:lnTo>
                <a:lnTo>
                  <a:pt x="9498" y="570572"/>
                </a:lnTo>
                <a:lnTo>
                  <a:pt x="20994" y="618439"/>
                </a:lnTo>
                <a:lnTo>
                  <a:pt x="36651" y="664111"/>
                </a:lnTo>
                <a:lnTo>
                  <a:pt x="56218" y="707305"/>
                </a:lnTo>
                <a:lnTo>
                  <a:pt x="79443" y="747735"/>
                </a:lnTo>
                <a:lnTo>
                  <a:pt x="106073" y="785117"/>
                </a:lnTo>
                <a:lnTo>
                  <a:pt x="135856" y="819166"/>
                </a:lnTo>
                <a:lnTo>
                  <a:pt x="168542" y="849599"/>
                </a:lnTo>
                <a:lnTo>
                  <a:pt x="203877" y="876130"/>
                </a:lnTo>
                <a:lnTo>
                  <a:pt x="241610" y="898475"/>
                </a:lnTo>
                <a:lnTo>
                  <a:pt x="281488" y="916350"/>
                </a:lnTo>
                <a:lnTo>
                  <a:pt x="323261" y="929470"/>
                </a:lnTo>
                <a:lnTo>
                  <a:pt x="366675" y="937551"/>
                </a:lnTo>
                <a:lnTo>
                  <a:pt x="411480" y="940308"/>
                </a:lnTo>
                <a:lnTo>
                  <a:pt x="456284" y="937551"/>
                </a:lnTo>
                <a:lnTo>
                  <a:pt x="499698" y="929470"/>
                </a:lnTo>
                <a:lnTo>
                  <a:pt x="541471" y="916350"/>
                </a:lnTo>
                <a:lnTo>
                  <a:pt x="581349" y="898475"/>
                </a:lnTo>
                <a:lnTo>
                  <a:pt x="619082" y="876130"/>
                </a:lnTo>
                <a:lnTo>
                  <a:pt x="654417" y="849599"/>
                </a:lnTo>
                <a:lnTo>
                  <a:pt x="687103" y="819166"/>
                </a:lnTo>
                <a:lnTo>
                  <a:pt x="716886" y="785117"/>
                </a:lnTo>
                <a:lnTo>
                  <a:pt x="743516" y="747735"/>
                </a:lnTo>
                <a:lnTo>
                  <a:pt x="766741" y="707305"/>
                </a:lnTo>
                <a:lnTo>
                  <a:pt x="786308" y="664111"/>
                </a:lnTo>
                <a:lnTo>
                  <a:pt x="801965" y="618439"/>
                </a:lnTo>
                <a:lnTo>
                  <a:pt x="813461" y="570572"/>
                </a:lnTo>
                <a:lnTo>
                  <a:pt x="820543" y="520794"/>
                </a:lnTo>
                <a:lnTo>
                  <a:pt x="822960" y="469392"/>
                </a:lnTo>
                <a:close/>
              </a:path>
            </a:pathLst>
          </a:custGeom>
          <a:solidFill>
            <a:srgbClr val="00FF00"/>
          </a:solidFill>
        </p:spPr>
        <p:txBody>
          <a:bodyPr wrap="square" lIns="0" tIns="0" rIns="0" bIns="0" rtlCol="0"/>
          <a:lstStyle/>
          <a:p>
            <a:endParaRPr/>
          </a:p>
        </p:txBody>
      </p:sp>
      <p:sp>
        <p:nvSpPr>
          <p:cNvPr id="10" name="object 10"/>
          <p:cNvSpPr/>
          <p:nvPr/>
        </p:nvSpPr>
        <p:spPr>
          <a:xfrm>
            <a:off x="5250872" y="2926079"/>
            <a:ext cx="748145" cy="829796"/>
          </a:xfrm>
          <a:custGeom>
            <a:avLst/>
            <a:gdLst/>
            <a:ahLst/>
            <a:cxnLst/>
            <a:rect l="l" t="t" r="r" b="b"/>
            <a:pathLst>
              <a:path w="822959" h="940435">
                <a:moveTo>
                  <a:pt x="411479" y="0"/>
                </a:moveTo>
                <a:lnTo>
                  <a:pt x="366675" y="2756"/>
                </a:lnTo>
                <a:lnTo>
                  <a:pt x="323261" y="10833"/>
                </a:lnTo>
                <a:lnTo>
                  <a:pt x="281488" y="23945"/>
                </a:lnTo>
                <a:lnTo>
                  <a:pt x="241610" y="41803"/>
                </a:lnTo>
                <a:lnTo>
                  <a:pt x="203877" y="64120"/>
                </a:lnTo>
                <a:lnTo>
                  <a:pt x="168542" y="90610"/>
                </a:lnTo>
                <a:lnTo>
                  <a:pt x="135856" y="120986"/>
                </a:lnTo>
                <a:lnTo>
                  <a:pt x="106073" y="154959"/>
                </a:lnTo>
                <a:lnTo>
                  <a:pt x="79443" y="192243"/>
                </a:lnTo>
                <a:lnTo>
                  <a:pt x="56218" y="232551"/>
                </a:lnTo>
                <a:lnTo>
                  <a:pt x="36651" y="275595"/>
                </a:lnTo>
                <a:lnTo>
                  <a:pt x="20994" y="321088"/>
                </a:lnTo>
                <a:lnTo>
                  <a:pt x="9498" y="368743"/>
                </a:lnTo>
                <a:lnTo>
                  <a:pt x="2416" y="418274"/>
                </a:lnTo>
                <a:lnTo>
                  <a:pt x="0" y="469391"/>
                </a:lnTo>
                <a:lnTo>
                  <a:pt x="2416" y="520794"/>
                </a:lnTo>
                <a:lnTo>
                  <a:pt x="9498" y="570572"/>
                </a:lnTo>
                <a:lnTo>
                  <a:pt x="20994" y="618439"/>
                </a:lnTo>
                <a:lnTo>
                  <a:pt x="36651" y="664111"/>
                </a:lnTo>
                <a:lnTo>
                  <a:pt x="56218" y="707305"/>
                </a:lnTo>
                <a:lnTo>
                  <a:pt x="79443" y="747735"/>
                </a:lnTo>
                <a:lnTo>
                  <a:pt x="106073" y="785117"/>
                </a:lnTo>
                <a:lnTo>
                  <a:pt x="135856" y="819166"/>
                </a:lnTo>
                <a:lnTo>
                  <a:pt x="168542" y="849599"/>
                </a:lnTo>
                <a:lnTo>
                  <a:pt x="203877" y="876130"/>
                </a:lnTo>
                <a:lnTo>
                  <a:pt x="241610" y="898475"/>
                </a:lnTo>
                <a:lnTo>
                  <a:pt x="281488" y="916350"/>
                </a:lnTo>
                <a:lnTo>
                  <a:pt x="323261" y="929470"/>
                </a:lnTo>
                <a:lnTo>
                  <a:pt x="366675" y="937551"/>
                </a:lnTo>
                <a:lnTo>
                  <a:pt x="411479" y="940307"/>
                </a:lnTo>
                <a:lnTo>
                  <a:pt x="456284" y="937551"/>
                </a:lnTo>
                <a:lnTo>
                  <a:pt x="499698" y="929470"/>
                </a:lnTo>
                <a:lnTo>
                  <a:pt x="541471" y="916350"/>
                </a:lnTo>
                <a:lnTo>
                  <a:pt x="581349" y="898475"/>
                </a:lnTo>
                <a:lnTo>
                  <a:pt x="619082" y="876130"/>
                </a:lnTo>
                <a:lnTo>
                  <a:pt x="654417" y="849599"/>
                </a:lnTo>
                <a:lnTo>
                  <a:pt x="687103" y="819166"/>
                </a:lnTo>
                <a:lnTo>
                  <a:pt x="716886" y="785117"/>
                </a:lnTo>
                <a:lnTo>
                  <a:pt x="743516" y="747735"/>
                </a:lnTo>
                <a:lnTo>
                  <a:pt x="766741" y="707305"/>
                </a:lnTo>
                <a:lnTo>
                  <a:pt x="786308" y="664111"/>
                </a:lnTo>
                <a:lnTo>
                  <a:pt x="801965" y="618439"/>
                </a:lnTo>
                <a:lnTo>
                  <a:pt x="813461" y="570572"/>
                </a:lnTo>
                <a:lnTo>
                  <a:pt x="820543" y="520794"/>
                </a:lnTo>
                <a:lnTo>
                  <a:pt x="822959" y="469391"/>
                </a:lnTo>
                <a:lnTo>
                  <a:pt x="820543" y="418274"/>
                </a:lnTo>
                <a:lnTo>
                  <a:pt x="813461" y="368743"/>
                </a:lnTo>
                <a:lnTo>
                  <a:pt x="801965" y="321088"/>
                </a:lnTo>
                <a:lnTo>
                  <a:pt x="786308" y="275595"/>
                </a:lnTo>
                <a:lnTo>
                  <a:pt x="766741" y="232551"/>
                </a:lnTo>
                <a:lnTo>
                  <a:pt x="743516" y="192243"/>
                </a:lnTo>
                <a:lnTo>
                  <a:pt x="716886" y="154959"/>
                </a:lnTo>
                <a:lnTo>
                  <a:pt x="687103" y="120986"/>
                </a:lnTo>
                <a:lnTo>
                  <a:pt x="654417" y="90610"/>
                </a:lnTo>
                <a:lnTo>
                  <a:pt x="619082" y="64120"/>
                </a:lnTo>
                <a:lnTo>
                  <a:pt x="581349" y="41803"/>
                </a:lnTo>
                <a:lnTo>
                  <a:pt x="541471" y="23945"/>
                </a:lnTo>
                <a:lnTo>
                  <a:pt x="499698" y="10833"/>
                </a:lnTo>
                <a:lnTo>
                  <a:pt x="456284" y="2756"/>
                </a:lnTo>
                <a:lnTo>
                  <a:pt x="411479" y="0"/>
                </a:lnTo>
                <a:close/>
              </a:path>
            </a:pathLst>
          </a:custGeom>
          <a:ln w="38099">
            <a:solidFill>
              <a:srgbClr val="000000"/>
            </a:solidFill>
          </a:ln>
        </p:spPr>
        <p:txBody>
          <a:bodyPr wrap="square" lIns="0" tIns="0" rIns="0" bIns="0" rtlCol="0"/>
          <a:lstStyle/>
          <a:p>
            <a:endParaRPr/>
          </a:p>
        </p:txBody>
      </p:sp>
      <p:sp>
        <p:nvSpPr>
          <p:cNvPr id="11" name="object 11"/>
          <p:cNvSpPr txBox="1"/>
          <p:nvPr/>
        </p:nvSpPr>
        <p:spPr>
          <a:xfrm>
            <a:off x="5398652" y="3163643"/>
            <a:ext cx="454314" cy="441820"/>
          </a:xfrm>
          <a:prstGeom prst="rect">
            <a:avLst/>
          </a:prstGeom>
        </p:spPr>
        <p:txBody>
          <a:bodyPr vert="horz" wrap="square" lIns="0" tIns="10827" rIns="0" bIns="0" rtlCol="0">
            <a:spAutoFit/>
          </a:bodyPr>
          <a:lstStyle/>
          <a:p>
            <a:pPr marL="20515" marR="4559" indent="-9687">
              <a:spcBef>
                <a:spcPts val="85"/>
              </a:spcBef>
            </a:pPr>
            <a:r>
              <a:rPr sz="1400" b="1" spc="-4" dirty="0">
                <a:latin typeface="Times New Roman"/>
                <a:cs typeface="Times New Roman"/>
              </a:rPr>
              <a:t>Build  </a:t>
            </a:r>
            <a:r>
              <a:rPr sz="1400" b="1" spc="-9" dirty="0">
                <a:latin typeface="Times New Roman"/>
                <a:cs typeface="Times New Roman"/>
              </a:rPr>
              <a:t>C</a:t>
            </a:r>
            <a:r>
              <a:rPr sz="1400" b="1" dirty="0">
                <a:latin typeface="Times New Roman"/>
                <a:cs typeface="Times New Roman"/>
              </a:rPr>
              <a:t>o</a:t>
            </a:r>
            <a:r>
              <a:rPr sz="1400" b="1" spc="-4" dirty="0">
                <a:latin typeface="Times New Roman"/>
                <a:cs typeface="Times New Roman"/>
              </a:rPr>
              <a:t>de</a:t>
            </a:r>
            <a:endParaRPr sz="1400">
              <a:latin typeface="Times New Roman"/>
              <a:cs typeface="Times New Roman"/>
            </a:endParaRPr>
          </a:p>
        </p:txBody>
      </p:sp>
      <p:sp>
        <p:nvSpPr>
          <p:cNvPr id="12" name="object 12"/>
          <p:cNvSpPr/>
          <p:nvPr/>
        </p:nvSpPr>
        <p:spPr>
          <a:xfrm>
            <a:off x="5108171" y="3544645"/>
            <a:ext cx="2470727" cy="1648946"/>
          </a:xfrm>
          <a:custGeom>
            <a:avLst/>
            <a:gdLst/>
            <a:ahLst/>
            <a:cxnLst/>
            <a:rect l="l" t="t" r="r" b="b"/>
            <a:pathLst>
              <a:path w="2717800" h="1868804">
                <a:moveTo>
                  <a:pt x="236220" y="21336"/>
                </a:moveTo>
                <a:lnTo>
                  <a:pt x="204216" y="0"/>
                </a:lnTo>
                <a:lnTo>
                  <a:pt x="179832" y="35052"/>
                </a:lnTo>
                <a:lnTo>
                  <a:pt x="156972" y="73152"/>
                </a:lnTo>
                <a:lnTo>
                  <a:pt x="135636" y="109728"/>
                </a:lnTo>
                <a:lnTo>
                  <a:pt x="115824" y="147828"/>
                </a:lnTo>
                <a:lnTo>
                  <a:pt x="97536" y="185928"/>
                </a:lnTo>
                <a:lnTo>
                  <a:pt x="80772" y="224028"/>
                </a:lnTo>
                <a:lnTo>
                  <a:pt x="65532" y="263652"/>
                </a:lnTo>
                <a:lnTo>
                  <a:pt x="41148" y="342900"/>
                </a:lnTo>
                <a:lnTo>
                  <a:pt x="30480" y="384048"/>
                </a:lnTo>
                <a:lnTo>
                  <a:pt x="21336" y="423672"/>
                </a:lnTo>
                <a:lnTo>
                  <a:pt x="13716" y="464820"/>
                </a:lnTo>
                <a:lnTo>
                  <a:pt x="7620" y="505968"/>
                </a:lnTo>
                <a:lnTo>
                  <a:pt x="1524" y="588264"/>
                </a:lnTo>
                <a:lnTo>
                  <a:pt x="0" y="630936"/>
                </a:lnTo>
                <a:lnTo>
                  <a:pt x="4572" y="725424"/>
                </a:lnTo>
                <a:lnTo>
                  <a:pt x="7620" y="757428"/>
                </a:lnTo>
                <a:lnTo>
                  <a:pt x="12192" y="787908"/>
                </a:lnTo>
                <a:lnTo>
                  <a:pt x="30480" y="880872"/>
                </a:lnTo>
                <a:lnTo>
                  <a:pt x="38100" y="911352"/>
                </a:lnTo>
                <a:lnTo>
                  <a:pt x="38100" y="629412"/>
                </a:lnTo>
                <a:lnTo>
                  <a:pt x="39624" y="589788"/>
                </a:lnTo>
                <a:lnTo>
                  <a:pt x="45720" y="510540"/>
                </a:lnTo>
                <a:lnTo>
                  <a:pt x="57912" y="431292"/>
                </a:lnTo>
                <a:lnTo>
                  <a:pt x="67056" y="391668"/>
                </a:lnTo>
                <a:lnTo>
                  <a:pt x="77724" y="353568"/>
                </a:lnTo>
                <a:lnTo>
                  <a:pt x="88392" y="313944"/>
                </a:lnTo>
                <a:lnTo>
                  <a:pt x="102108" y="275844"/>
                </a:lnTo>
                <a:lnTo>
                  <a:pt x="117348" y="237744"/>
                </a:lnTo>
                <a:lnTo>
                  <a:pt x="132588" y="201168"/>
                </a:lnTo>
                <a:lnTo>
                  <a:pt x="169164" y="128016"/>
                </a:lnTo>
                <a:lnTo>
                  <a:pt x="190500" y="91440"/>
                </a:lnTo>
                <a:lnTo>
                  <a:pt x="211836" y="56388"/>
                </a:lnTo>
                <a:lnTo>
                  <a:pt x="236220" y="21336"/>
                </a:lnTo>
                <a:close/>
              </a:path>
              <a:path w="2717800" h="1868804">
                <a:moveTo>
                  <a:pt x="2663203" y="1339034"/>
                </a:moveTo>
                <a:lnTo>
                  <a:pt x="2633252" y="1316571"/>
                </a:lnTo>
                <a:lnTo>
                  <a:pt x="2624328" y="1328928"/>
                </a:lnTo>
                <a:lnTo>
                  <a:pt x="2596896" y="1359408"/>
                </a:lnTo>
                <a:lnTo>
                  <a:pt x="2537460" y="1421892"/>
                </a:lnTo>
                <a:lnTo>
                  <a:pt x="2505456" y="1450848"/>
                </a:lnTo>
                <a:lnTo>
                  <a:pt x="2473452" y="1478280"/>
                </a:lnTo>
                <a:lnTo>
                  <a:pt x="2439924" y="1505712"/>
                </a:lnTo>
                <a:lnTo>
                  <a:pt x="2369820" y="1557528"/>
                </a:lnTo>
                <a:lnTo>
                  <a:pt x="2333244" y="1581912"/>
                </a:lnTo>
                <a:lnTo>
                  <a:pt x="2296668" y="1604772"/>
                </a:lnTo>
                <a:lnTo>
                  <a:pt x="2258568" y="1627632"/>
                </a:lnTo>
                <a:lnTo>
                  <a:pt x="2218944" y="1648968"/>
                </a:lnTo>
                <a:lnTo>
                  <a:pt x="2139696" y="1688592"/>
                </a:lnTo>
                <a:lnTo>
                  <a:pt x="2098548" y="1705356"/>
                </a:lnTo>
                <a:lnTo>
                  <a:pt x="2013204" y="1738884"/>
                </a:lnTo>
                <a:lnTo>
                  <a:pt x="1970532" y="1752600"/>
                </a:lnTo>
                <a:lnTo>
                  <a:pt x="1926336" y="1766316"/>
                </a:lnTo>
                <a:lnTo>
                  <a:pt x="1882140" y="1778508"/>
                </a:lnTo>
                <a:lnTo>
                  <a:pt x="1837944" y="1789176"/>
                </a:lnTo>
                <a:lnTo>
                  <a:pt x="1746504" y="1807464"/>
                </a:lnTo>
                <a:lnTo>
                  <a:pt x="1700784" y="1815084"/>
                </a:lnTo>
                <a:lnTo>
                  <a:pt x="1653540" y="1821180"/>
                </a:lnTo>
                <a:lnTo>
                  <a:pt x="1606296" y="1825752"/>
                </a:lnTo>
                <a:lnTo>
                  <a:pt x="1559052" y="1828800"/>
                </a:lnTo>
                <a:lnTo>
                  <a:pt x="1513332" y="1830274"/>
                </a:lnTo>
                <a:lnTo>
                  <a:pt x="1426464" y="1830324"/>
                </a:lnTo>
                <a:lnTo>
                  <a:pt x="1353312" y="1827276"/>
                </a:lnTo>
                <a:lnTo>
                  <a:pt x="1318260" y="1824228"/>
                </a:lnTo>
                <a:lnTo>
                  <a:pt x="1281684" y="1821180"/>
                </a:lnTo>
                <a:lnTo>
                  <a:pt x="1211580" y="1812036"/>
                </a:lnTo>
                <a:lnTo>
                  <a:pt x="1106424" y="1793748"/>
                </a:lnTo>
                <a:lnTo>
                  <a:pt x="1072896" y="1784604"/>
                </a:lnTo>
                <a:lnTo>
                  <a:pt x="1039368" y="1776984"/>
                </a:lnTo>
                <a:lnTo>
                  <a:pt x="1005840" y="1767840"/>
                </a:lnTo>
                <a:lnTo>
                  <a:pt x="972312" y="1757172"/>
                </a:lnTo>
                <a:lnTo>
                  <a:pt x="940308" y="1748028"/>
                </a:lnTo>
                <a:lnTo>
                  <a:pt x="908304" y="1735836"/>
                </a:lnTo>
                <a:lnTo>
                  <a:pt x="876300" y="1725168"/>
                </a:lnTo>
                <a:lnTo>
                  <a:pt x="844296" y="1711452"/>
                </a:lnTo>
                <a:lnTo>
                  <a:pt x="752856" y="1671828"/>
                </a:lnTo>
                <a:lnTo>
                  <a:pt x="694944" y="1641348"/>
                </a:lnTo>
                <a:lnTo>
                  <a:pt x="609600" y="1591056"/>
                </a:lnTo>
                <a:lnTo>
                  <a:pt x="556260" y="1556004"/>
                </a:lnTo>
                <a:lnTo>
                  <a:pt x="504444" y="1517904"/>
                </a:lnTo>
                <a:lnTo>
                  <a:pt x="455676" y="1478280"/>
                </a:lnTo>
                <a:lnTo>
                  <a:pt x="362712" y="1392936"/>
                </a:lnTo>
                <a:lnTo>
                  <a:pt x="321564" y="1347216"/>
                </a:lnTo>
                <a:lnTo>
                  <a:pt x="300228" y="1324356"/>
                </a:lnTo>
                <a:lnTo>
                  <a:pt x="281940" y="1299972"/>
                </a:lnTo>
                <a:lnTo>
                  <a:pt x="262128" y="1275588"/>
                </a:lnTo>
                <a:lnTo>
                  <a:pt x="243840" y="1251204"/>
                </a:lnTo>
                <a:lnTo>
                  <a:pt x="193548" y="1175004"/>
                </a:lnTo>
                <a:lnTo>
                  <a:pt x="164592" y="1123188"/>
                </a:lnTo>
                <a:lnTo>
                  <a:pt x="150876" y="1095756"/>
                </a:lnTo>
                <a:lnTo>
                  <a:pt x="137160" y="1069848"/>
                </a:lnTo>
                <a:lnTo>
                  <a:pt x="124968" y="1042416"/>
                </a:lnTo>
                <a:lnTo>
                  <a:pt x="112776" y="1013460"/>
                </a:lnTo>
                <a:lnTo>
                  <a:pt x="102108" y="986028"/>
                </a:lnTo>
                <a:lnTo>
                  <a:pt x="92964" y="957072"/>
                </a:lnTo>
                <a:lnTo>
                  <a:pt x="83820" y="929640"/>
                </a:lnTo>
                <a:lnTo>
                  <a:pt x="74676" y="900684"/>
                </a:lnTo>
                <a:lnTo>
                  <a:pt x="67056" y="871728"/>
                </a:lnTo>
                <a:lnTo>
                  <a:pt x="60960" y="841248"/>
                </a:lnTo>
                <a:lnTo>
                  <a:pt x="54864" y="812292"/>
                </a:lnTo>
                <a:lnTo>
                  <a:pt x="45720" y="752856"/>
                </a:lnTo>
                <a:lnTo>
                  <a:pt x="42672" y="722376"/>
                </a:lnTo>
                <a:lnTo>
                  <a:pt x="38100" y="629412"/>
                </a:lnTo>
                <a:lnTo>
                  <a:pt x="38100" y="911352"/>
                </a:lnTo>
                <a:lnTo>
                  <a:pt x="47244" y="940308"/>
                </a:lnTo>
                <a:lnTo>
                  <a:pt x="56388" y="970788"/>
                </a:lnTo>
                <a:lnTo>
                  <a:pt x="77724" y="1028700"/>
                </a:lnTo>
                <a:lnTo>
                  <a:pt x="102108" y="1085088"/>
                </a:lnTo>
                <a:lnTo>
                  <a:pt x="161544" y="1196340"/>
                </a:lnTo>
                <a:lnTo>
                  <a:pt x="195072" y="1248156"/>
                </a:lnTo>
                <a:lnTo>
                  <a:pt x="231648" y="1299972"/>
                </a:lnTo>
                <a:lnTo>
                  <a:pt x="271272" y="1348740"/>
                </a:lnTo>
                <a:lnTo>
                  <a:pt x="313944" y="1395984"/>
                </a:lnTo>
                <a:lnTo>
                  <a:pt x="336804" y="1418844"/>
                </a:lnTo>
                <a:lnTo>
                  <a:pt x="358140" y="1441704"/>
                </a:lnTo>
                <a:lnTo>
                  <a:pt x="405384" y="1485900"/>
                </a:lnTo>
                <a:lnTo>
                  <a:pt x="431292" y="1507236"/>
                </a:lnTo>
                <a:lnTo>
                  <a:pt x="455676" y="1528572"/>
                </a:lnTo>
                <a:lnTo>
                  <a:pt x="534924" y="1588008"/>
                </a:lnTo>
                <a:lnTo>
                  <a:pt x="589788" y="1624584"/>
                </a:lnTo>
                <a:lnTo>
                  <a:pt x="676656" y="1674876"/>
                </a:lnTo>
                <a:lnTo>
                  <a:pt x="768096" y="1720596"/>
                </a:lnTo>
                <a:lnTo>
                  <a:pt x="830580" y="1748028"/>
                </a:lnTo>
                <a:lnTo>
                  <a:pt x="896112" y="1772412"/>
                </a:lnTo>
                <a:lnTo>
                  <a:pt x="995172" y="1804416"/>
                </a:lnTo>
                <a:lnTo>
                  <a:pt x="1030224" y="1813560"/>
                </a:lnTo>
                <a:lnTo>
                  <a:pt x="1063752" y="1822704"/>
                </a:lnTo>
                <a:lnTo>
                  <a:pt x="1133856" y="1837944"/>
                </a:lnTo>
                <a:lnTo>
                  <a:pt x="1170432" y="1844040"/>
                </a:lnTo>
                <a:lnTo>
                  <a:pt x="1205484" y="1850136"/>
                </a:lnTo>
                <a:lnTo>
                  <a:pt x="1278636" y="1859280"/>
                </a:lnTo>
                <a:lnTo>
                  <a:pt x="1351788" y="1865376"/>
                </a:lnTo>
                <a:lnTo>
                  <a:pt x="1389888" y="1866900"/>
                </a:lnTo>
                <a:lnTo>
                  <a:pt x="1426464" y="1868424"/>
                </a:lnTo>
                <a:lnTo>
                  <a:pt x="1513332" y="1868424"/>
                </a:lnTo>
                <a:lnTo>
                  <a:pt x="1562100" y="1866900"/>
                </a:lnTo>
                <a:lnTo>
                  <a:pt x="1610868" y="1862328"/>
                </a:lnTo>
                <a:lnTo>
                  <a:pt x="1658112" y="1857756"/>
                </a:lnTo>
                <a:lnTo>
                  <a:pt x="1705356" y="1851660"/>
                </a:lnTo>
                <a:lnTo>
                  <a:pt x="1799844" y="1836420"/>
                </a:lnTo>
                <a:lnTo>
                  <a:pt x="1847088" y="1825752"/>
                </a:lnTo>
                <a:lnTo>
                  <a:pt x="1892808" y="1815084"/>
                </a:lnTo>
                <a:lnTo>
                  <a:pt x="1938528" y="1802892"/>
                </a:lnTo>
                <a:lnTo>
                  <a:pt x="1982724" y="1789176"/>
                </a:lnTo>
                <a:lnTo>
                  <a:pt x="2026920" y="1773936"/>
                </a:lnTo>
                <a:lnTo>
                  <a:pt x="2069592" y="1758696"/>
                </a:lnTo>
                <a:lnTo>
                  <a:pt x="2113788" y="1740408"/>
                </a:lnTo>
                <a:lnTo>
                  <a:pt x="2154936" y="1722120"/>
                </a:lnTo>
                <a:lnTo>
                  <a:pt x="2237232" y="1682496"/>
                </a:lnTo>
                <a:lnTo>
                  <a:pt x="2276856" y="1661160"/>
                </a:lnTo>
                <a:lnTo>
                  <a:pt x="2316480" y="1638300"/>
                </a:lnTo>
                <a:lnTo>
                  <a:pt x="2354580" y="1613916"/>
                </a:lnTo>
                <a:lnTo>
                  <a:pt x="2464308" y="1536192"/>
                </a:lnTo>
                <a:lnTo>
                  <a:pt x="2531364" y="1478280"/>
                </a:lnTo>
                <a:lnTo>
                  <a:pt x="2595372" y="1417320"/>
                </a:lnTo>
                <a:lnTo>
                  <a:pt x="2624328" y="1385316"/>
                </a:lnTo>
                <a:lnTo>
                  <a:pt x="2653284" y="1351788"/>
                </a:lnTo>
                <a:lnTo>
                  <a:pt x="2663203" y="1339034"/>
                </a:lnTo>
                <a:close/>
              </a:path>
              <a:path w="2717800" h="1868804">
                <a:moveTo>
                  <a:pt x="2717292" y="1237488"/>
                </a:moveTo>
                <a:lnTo>
                  <a:pt x="2602992" y="1293876"/>
                </a:lnTo>
                <a:lnTo>
                  <a:pt x="2633252" y="1316571"/>
                </a:lnTo>
                <a:lnTo>
                  <a:pt x="2644140" y="1301496"/>
                </a:lnTo>
                <a:lnTo>
                  <a:pt x="2674620" y="1324356"/>
                </a:lnTo>
                <a:lnTo>
                  <a:pt x="2674620" y="1347597"/>
                </a:lnTo>
                <a:lnTo>
                  <a:pt x="2694432" y="1362456"/>
                </a:lnTo>
                <a:lnTo>
                  <a:pt x="2717292" y="1237488"/>
                </a:lnTo>
                <a:close/>
              </a:path>
              <a:path w="2717800" h="1868804">
                <a:moveTo>
                  <a:pt x="2674620" y="1324356"/>
                </a:moveTo>
                <a:lnTo>
                  <a:pt x="2644140" y="1301496"/>
                </a:lnTo>
                <a:lnTo>
                  <a:pt x="2633252" y="1316571"/>
                </a:lnTo>
                <a:lnTo>
                  <a:pt x="2663203" y="1339034"/>
                </a:lnTo>
                <a:lnTo>
                  <a:pt x="2674620" y="1324356"/>
                </a:lnTo>
                <a:close/>
              </a:path>
              <a:path w="2717800" h="1868804">
                <a:moveTo>
                  <a:pt x="2674620" y="1347597"/>
                </a:moveTo>
                <a:lnTo>
                  <a:pt x="2674620" y="1324356"/>
                </a:lnTo>
                <a:lnTo>
                  <a:pt x="2663203" y="1339034"/>
                </a:lnTo>
                <a:lnTo>
                  <a:pt x="2674620" y="1347597"/>
                </a:lnTo>
                <a:close/>
              </a:path>
            </a:pathLst>
          </a:custGeom>
          <a:solidFill>
            <a:srgbClr val="FF9800"/>
          </a:solidFill>
        </p:spPr>
        <p:txBody>
          <a:bodyPr wrap="square" lIns="0" tIns="0" rIns="0" bIns="0" rtlCol="0"/>
          <a:lstStyle/>
          <a:p>
            <a:endParaRPr/>
          </a:p>
        </p:txBody>
      </p:sp>
      <p:sp>
        <p:nvSpPr>
          <p:cNvPr id="13" name="object 13"/>
          <p:cNvSpPr/>
          <p:nvPr/>
        </p:nvSpPr>
        <p:spPr>
          <a:xfrm>
            <a:off x="5670666" y="2470225"/>
            <a:ext cx="2467841" cy="1546412"/>
          </a:xfrm>
          <a:custGeom>
            <a:avLst/>
            <a:gdLst/>
            <a:ahLst/>
            <a:cxnLst/>
            <a:rect l="l" t="t" r="r" b="b"/>
            <a:pathLst>
              <a:path w="2714625" h="1752600">
                <a:moveTo>
                  <a:pt x="65273" y="425454"/>
                </a:moveTo>
                <a:lnTo>
                  <a:pt x="38100" y="399288"/>
                </a:lnTo>
                <a:lnTo>
                  <a:pt x="0" y="521208"/>
                </a:lnTo>
                <a:lnTo>
                  <a:pt x="51816" y="502842"/>
                </a:lnTo>
                <a:lnTo>
                  <a:pt x="51816" y="438912"/>
                </a:lnTo>
                <a:lnTo>
                  <a:pt x="65273" y="425454"/>
                </a:lnTo>
                <a:close/>
              </a:path>
              <a:path w="2714625" h="1752600">
                <a:moveTo>
                  <a:pt x="92604" y="451773"/>
                </a:moveTo>
                <a:lnTo>
                  <a:pt x="65273" y="425454"/>
                </a:lnTo>
                <a:lnTo>
                  <a:pt x="51816" y="438912"/>
                </a:lnTo>
                <a:lnTo>
                  <a:pt x="79248" y="466344"/>
                </a:lnTo>
                <a:lnTo>
                  <a:pt x="92604" y="451773"/>
                </a:lnTo>
                <a:close/>
              </a:path>
              <a:path w="2714625" h="1752600">
                <a:moveTo>
                  <a:pt x="120396" y="478536"/>
                </a:moveTo>
                <a:lnTo>
                  <a:pt x="92604" y="451773"/>
                </a:lnTo>
                <a:lnTo>
                  <a:pt x="79248" y="466344"/>
                </a:lnTo>
                <a:lnTo>
                  <a:pt x="51816" y="438912"/>
                </a:lnTo>
                <a:lnTo>
                  <a:pt x="51816" y="502842"/>
                </a:lnTo>
                <a:lnTo>
                  <a:pt x="120396" y="478536"/>
                </a:lnTo>
                <a:close/>
              </a:path>
              <a:path w="2714625" h="1752600">
                <a:moveTo>
                  <a:pt x="2714244" y="1263396"/>
                </a:moveTo>
                <a:lnTo>
                  <a:pt x="2714244" y="1228344"/>
                </a:lnTo>
                <a:lnTo>
                  <a:pt x="2709672" y="1133856"/>
                </a:lnTo>
                <a:lnTo>
                  <a:pt x="2706624" y="1103376"/>
                </a:lnTo>
                <a:lnTo>
                  <a:pt x="2702052" y="1071372"/>
                </a:lnTo>
                <a:lnTo>
                  <a:pt x="2683764" y="979932"/>
                </a:lnTo>
                <a:lnTo>
                  <a:pt x="2674620" y="950976"/>
                </a:lnTo>
                <a:lnTo>
                  <a:pt x="2665476" y="920496"/>
                </a:lnTo>
                <a:lnTo>
                  <a:pt x="2656332" y="891540"/>
                </a:lnTo>
                <a:lnTo>
                  <a:pt x="2634996" y="833628"/>
                </a:lnTo>
                <a:lnTo>
                  <a:pt x="2621280" y="804672"/>
                </a:lnTo>
                <a:lnTo>
                  <a:pt x="2609088" y="777240"/>
                </a:lnTo>
                <a:lnTo>
                  <a:pt x="2564892" y="694944"/>
                </a:lnTo>
                <a:lnTo>
                  <a:pt x="2531364" y="641604"/>
                </a:lnTo>
                <a:lnTo>
                  <a:pt x="2494788" y="589788"/>
                </a:lnTo>
                <a:lnTo>
                  <a:pt x="2455164" y="541020"/>
                </a:lnTo>
                <a:lnTo>
                  <a:pt x="2412492" y="492252"/>
                </a:lnTo>
                <a:lnTo>
                  <a:pt x="2345436" y="423672"/>
                </a:lnTo>
                <a:lnTo>
                  <a:pt x="2321052" y="402336"/>
                </a:lnTo>
                <a:lnTo>
                  <a:pt x="2296668" y="379476"/>
                </a:lnTo>
                <a:lnTo>
                  <a:pt x="2270760" y="359664"/>
                </a:lnTo>
                <a:lnTo>
                  <a:pt x="2244852" y="338328"/>
                </a:lnTo>
                <a:lnTo>
                  <a:pt x="2218944" y="318516"/>
                </a:lnTo>
                <a:lnTo>
                  <a:pt x="2164080" y="280416"/>
                </a:lnTo>
                <a:lnTo>
                  <a:pt x="2106168" y="243840"/>
                </a:lnTo>
                <a:lnTo>
                  <a:pt x="2048256" y="210312"/>
                </a:lnTo>
                <a:lnTo>
                  <a:pt x="1985772" y="178308"/>
                </a:lnTo>
                <a:lnTo>
                  <a:pt x="1955292" y="163068"/>
                </a:lnTo>
                <a:lnTo>
                  <a:pt x="1923288" y="147828"/>
                </a:lnTo>
                <a:lnTo>
                  <a:pt x="1891284" y="134112"/>
                </a:lnTo>
                <a:lnTo>
                  <a:pt x="1857756" y="121920"/>
                </a:lnTo>
                <a:lnTo>
                  <a:pt x="1825752" y="108204"/>
                </a:lnTo>
                <a:lnTo>
                  <a:pt x="1792224" y="96012"/>
                </a:lnTo>
                <a:lnTo>
                  <a:pt x="1757172" y="85344"/>
                </a:lnTo>
                <a:lnTo>
                  <a:pt x="1723644" y="74676"/>
                </a:lnTo>
                <a:lnTo>
                  <a:pt x="1618488" y="47244"/>
                </a:lnTo>
                <a:lnTo>
                  <a:pt x="1545336" y="32004"/>
                </a:lnTo>
                <a:lnTo>
                  <a:pt x="1472184" y="19812"/>
                </a:lnTo>
                <a:lnTo>
                  <a:pt x="1397508" y="10668"/>
                </a:lnTo>
                <a:lnTo>
                  <a:pt x="1321308" y="4572"/>
                </a:lnTo>
                <a:lnTo>
                  <a:pt x="1243584" y="1465"/>
                </a:lnTo>
                <a:lnTo>
                  <a:pt x="1205484" y="0"/>
                </a:lnTo>
                <a:lnTo>
                  <a:pt x="1161288" y="1524"/>
                </a:lnTo>
                <a:lnTo>
                  <a:pt x="1115568" y="3048"/>
                </a:lnTo>
                <a:lnTo>
                  <a:pt x="1027176" y="9144"/>
                </a:lnTo>
                <a:lnTo>
                  <a:pt x="981456" y="13716"/>
                </a:lnTo>
                <a:lnTo>
                  <a:pt x="938784" y="19812"/>
                </a:lnTo>
                <a:lnTo>
                  <a:pt x="894588" y="27432"/>
                </a:lnTo>
                <a:lnTo>
                  <a:pt x="851916" y="35052"/>
                </a:lnTo>
                <a:lnTo>
                  <a:pt x="809244" y="44196"/>
                </a:lnTo>
                <a:lnTo>
                  <a:pt x="723900" y="65532"/>
                </a:lnTo>
                <a:lnTo>
                  <a:pt x="641604" y="89916"/>
                </a:lnTo>
                <a:lnTo>
                  <a:pt x="600456" y="103632"/>
                </a:lnTo>
                <a:lnTo>
                  <a:pt x="521208" y="134112"/>
                </a:lnTo>
                <a:lnTo>
                  <a:pt x="481584" y="150876"/>
                </a:lnTo>
                <a:lnTo>
                  <a:pt x="405384" y="187452"/>
                </a:lnTo>
                <a:lnTo>
                  <a:pt x="332232" y="227076"/>
                </a:lnTo>
                <a:lnTo>
                  <a:pt x="297180" y="248412"/>
                </a:lnTo>
                <a:lnTo>
                  <a:pt x="262128" y="271272"/>
                </a:lnTo>
                <a:lnTo>
                  <a:pt x="228600" y="294132"/>
                </a:lnTo>
                <a:lnTo>
                  <a:pt x="161544" y="342900"/>
                </a:lnTo>
                <a:lnTo>
                  <a:pt x="129540" y="368808"/>
                </a:lnTo>
                <a:lnTo>
                  <a:pt x="99060" y="394716"/>
                </a:lnTo>
                <a:lnTo>
                  <a:pt x="68580" y="422148"/>
                </a:lnTo>
                <a:lnTo>
                  <a:pt x="65273" y="425454"/>
                </a:lnTo>
                <a:lnTo>
                  <a:pt x="92604" y="451773"/>
                </a:lnTo>
                <a:lnTo>
                  <a:pt x="96012" y="448056"/>
                </a:lnTo>
                <a:lnTo>
                  <a:pt x="124968" y="422148"/>
                </a:lnTo>
                <a:lnTo>
                  <a:pt x="155448" y="397764"/>
                </a:lnTo>
                <a:lnTo>
                  <a:pt x="185928" y="371856"/>
                </a:lnTo>
                <a:lnTo>
                  <a:pt x="217932" y="348996"/>
                </a:lnTo>
                <a:lnTo>
                  <a:pt x="249936" y="324612"/>
                </a:lnTo>
                <a:lnTo>
                  <a:pt x="283464" y="303276"/>
                </a:lnTo>
                <a:lnTo>
                  <a:pt x="316992" y="280416"/>
                </a:lnTo>
                <a:lnTo>
                  <a:pt x="387096" y="240792"/>
                </a:lnTo>
                <a:lnTo>
                  <a:pt x="423672" y="220980"/>
                </a:lnTo>
                <a:lnTo>
                  <a:pt x="460248" y="202692"/>
                </a:lnTo>
                <a:lnTo>
                  <a:pt x="536448" y="169164"/>
                </a:lnTo>
                <a:lnTo>
                  <a:pt x="574548" y="153924"/>
                </a:lnTo>
                <a:lnTo>
                  <a:pt x="693420" y="112776"/>
                </a:lnTo>
                <a:lnTo>
                  <a:pt x="816864" y="80772"/>
                </a:lnTo>
                <a:lnTo>
                  <a:pt x="859536" y="73152"/>
                </a:lnTo>
                <a:lnTo>
                  <a:pt x="902208" y="64008"/>
                </a:lnTo>
                <a:lnTo>
                  <a:pt x="987552" y="51816"/>
                </a:lnTo>
                <a:lnTo>
                  <a:pt x="1030224" y="47244"/>
                </a:lnTo>
                <a:lnTo>
                  <a:pt x="1118616" y="41148"/>
                </a:lnTo>
                <a:lnTo>
                  <a:pt x="1161288" y="39624"/>
                </a:lnTo>
                <a:lnTo>
                  <a:pt x="1207008" y="38100"/>
                </a:lnTo>
                <a:lnTo>
                  <a:pt x="1245108" y="39684"/>
                </a:lnTo>
                <a:lnTo>
                  <a:pt x="1319784" y="42672"/>
                </a:lnTo>
                <a:lnTo>
                  <a:pt x="1356360" y="45720"/>
                </a:lnTo>
                <a:lnTo>
                  <a:pt x="1394460" y="48768"/>
                </a:lnTo>
                <a:lnTo>
                  <a:pt x="1467612" y="57912"/>
                </a:lnTo>
                <a:lnTo>
                  <a:pt x="1502664" y="62484"/>
                </a:lnTo>
                <a:lnTo>
                  <a:pt x="1539240" y="70104"/>
                </a:lnTo>
                <a:lnTo>
                  <a:pt x="1574292" y="76200"/>
                </a:lnTo>
                <a:lnTo>
                  <a:pt x="1679448" y="102108"/>
                </a:lnTo>
                <a:lnTo>
                  <a:pt x="1780032" y="132588"/>
                </a:lnTo>
                <a:lnTo>
                  <a:pt x="1812036" y="144780"/>
                </a:lnTo>
                <a:lnTo>
                  <a:pt x="1845564" y="156972"/>
                </a:lnTo>
                <a:lnTo>
                  <a:pt x="1940052" y="196596"/>
                </a:lnTo>
                <a:lnTo>
                  <a:pt x="1999488" y="227076"/>
                </a:lnTo>
                <a:lnTo>
                  <a:pt x="2087880" y="275844"/>
                </a:lnTo>
                <a:lnTo>
                  <a:pt x="2170176" y="330708"/>
                </a:lnTo>
                <a:lnTo>
                  <a:pt x="2221992" y="368808"/>
                </a:lnTo>
                <a:lnTo>
                  <a:pt x="2272284" y="409956"/>
                </a:lnTo>
                <a:lnTo>
                  <a:pt x="2319528" y="451104"/>
                </a:lnTo>
                <a:lnTo>
                  <a:pt x="2363724" y="495300"/>
                </a:lnTo>
                <a:lnTo>
                  <a:pt x="2426208" y="565404"/>
                </a:lnTo>
                <a:lnTo>
                  <a:pt x="2482596" y="638556"/>
                </a:lnTo>
                <a:lnTo>
                  <a:pt x="2516124" y="688848"/>
                </a:lnTo>
                <a:lnTo>
                  <a:pt x="2546604" y="740664"/>
                </a:lnTo>
                <a:lnTo>
                  <a:pt x="2574036" y="794004"/>
                </a:lnTo>
                <a:lnTo>
                  <a:pt x="2587752" y="821436"/>
                </a:lnTo>
                <a:lnTo>
                  <a:pt x="2610612" y="876300"/>
                </a:lnTo>
                <a:lnTo>
                  <a:pt x="2630424" y="932688"/>
                </a:lnTo>
                <a:lnTo>
                  <a:pt x="2653284" y="1019556"/>
                </a:lnTo>
                <a:lnTo>
                  <a:pt x="2668524" y="1107948"/>
                </a:lnTo>
                <a:lnTo>
                  <a:pt x="2674620" y="1168908"/>
                </a:lnTo>
                <a:lnTo>
                  <a:pt x="2674620" y="1199388"/>
                </a:lnTo>
                <a:lnTo>
                  <a:pt x="2676144" y="1229868"/>
                </a:lnTo>
                <a:lnTo>
                  <a:pt x="2676144" y="1503426"/>
                </a:lnTo>
                <a:lnTo>
                  <a:pt x="2677668" y="1498092"/>
                </a:lnTo>
                <a:lnTo>
                  <a:pt x="2694432" y="1431036"/>
                </a:lnTo>
                <a:lnTo>
                  <a:pt x="2709672" y="1330452"/>
                </a:lnTo>
                <a:lnTo>
                  <a:pt x="2711196" y="1296924"/>
                </a:lnTo>
                <a:lnTo>
                  <a:pt x="2714244" y="1263396"/>
                </a:lnTo>
                <a:close/>
              </a:path>
              <a:path w="2714625" h="1752600">
                <a:moveTo>
                  <a:pt x="2676144" y="1503426"/>
                </a:moveTo>
                <a:lnTo>
                  <a:pt x="2676144" y="1261872"/>
                </a:lnTo>
                <a:lnTo>
                  <a:pt x="2673096" y="1295400"/>
                </a:lnTo>
                <a:lnTo>
                  <a:pt x="2671572" y="1327404"/>
                </a:lnTo>
                <a:lnTo>
                  <a:pt x="2662428" y="1392936"/>
                </a:lnTo>
                <a:lnTo>
                  <a:pt x="2641092" y="1488948"/>
                </a:lnTo>
                <a:lnTo>
                  <a:pt x="2621280" y="1551432"/>
                </a:lnTo>
                <a:lnTo>
                  <a:pt x="2609088" y="1581912"/>
                </a:lnTo>
                <a:lnTo>
                  <a:pt x="2596896" y="1613916"/>
                </a:lnTo>
                <a:lnTo>
                  <a:pt x="2569464" y="1674876"/>
                </a:lnTo>
                <a:lnTo>
                  <a:pt x="2554224" y="1705356"/>
                </a:lnTo>
                <a:lnTo>
                  <a:pt x="2537460" y="1734312"/>
                </a:lnTo>
                <a:lnTo>
                  <a:pt x="2570988" y="1752600"/>
                </a:lnTo>
                <a:lnTo>
                  <a:pt x="2602992" y="1691640"/>
                </a:lnTo>
                <a:lnTo>
                  <a:pt x="2633472" y="1627632"/>
                </a:lnTo>
                <a:lnTo>
                  <a:pt x="2657856" y="1563624"/>
                </a:lnTo>
                <a:lnTo>
                  <a:pt x="2668524" y="1530096"/>
                </a:lnTo>
                <a:lnTo>
                  <a:pt x="2676144" y="1503426"/>
                </a:lnTo>
                <a:close/>
              </a:path>
            </a:pathLst>
          </a:custGeom>
          <a:solidFill>
            <a:srgbClr val="FF9800"/>
          </a:solidFill>
        </p:spPr>
        <p:txBody>
          <a:bodyPr wrap="square" lIns="0" tIns="0" rIns="0" bIns="0" rtlCol="0"/>
          <a:lstStyle/>
          <a:p>
            <a:endParaRPr/>
          </a:p>
        </p:txBody>
      </p:sp>
      <p:sp>
        <p:nvSpPr>
          <p:cNvPr id="14" name="object 14"/>
          <p:cNvSpPr/>
          <p:nvPr/>
        </p:nvSpPr>
        <p:spPr>
          <a:xfrm>
            <a:off x="692721" y="1523551"/>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8157" y="2114774"/>
            <a:ext cx="7389667" cy="3627883"/>
          </a:xfrm>
          <a:prstGeom prst="rect">
            <a:avLst/>
          </a:prstGeom>
        </p:spPr>
        <p:txBody>
          <a:bodyPr vert="horz" wrap="square" lIns="0" tIns="11397" rIns="0" bIns="0" rtlCol="0">
            <a:spAutoFit/>
          </a:bodyPr>
          <a:lstStyle/>
          <a:p>
            <a:pPr marL="581246" indent="-570419">
              <a:spcBef>
                <a:spcPts val="90"/>
              </a:spcBef>
              <a:buFont typeface="MS UI Gothic"/>
              <a:buChar char="❖"/>
              <a:tabLst>
                <a:tab pos="581246" algn="l"/>
                <a:tab pos="581816" algn="l"/>
              </a:tabLst>
            </a:pPr>
            <a:r>
              <a:rPr sz="2200" spc="-4" dirty="0">
                <a:solidFill>
                  <a:srgbClr val="323299"/>
                </a:solidFill>
                <a:latin typeface="Times New Roman"/>
                <a:cs typeface="Times New Roman"/>
              </a:rPr>
              <a:t>Suitable for small programming exercises </a:t>
            </a:r>
            <a:r>
              <a:rPr sz="2200" dirty="0">
                <a:solidFill>
                  <a:srgbClr val="323299"/>
                </a:solidFill>
                <a:latin typeface="Times New Roman"/>
                <a:cs typeface="Times New Roman"/>
              </a:rPr>
              <a:t>of 100 or 200</a:t>
            </a:r>
            <a:r>
              <a:rPr sz="2200" spc="-18" dirty="0">
                <a:solidFill>
                  <a:srgbClr val="323299"/>
                </a:solidFill>
                <a:latin typeface="Times New Roman"/>
                <a:cs typeface="Times New Roman"/>
              </a:rPr>
              <a:t> </a:t>
            </a:r>
            <a:r>
              <a:rPr sz="2200" spc="-4" dirty="0">
                <a:solidFill>
                  <a:srgbClr val="323299"/>
                </a:solidFill>
                <a:latin typeface="Times New Roman"/>
                <a:cs typeface="Times New Roman"/>
              </a:rPr>
              <a:t>lines</a:t>
            </a:r>
            <a:endParaRPr sz="2200">
              <a:latin typeface="Times New Roman"/>
              <a:cs typeface="Times New Roman"/>
            </a:endParaRPr>
          </a:p>
          <a:p>
            <a:pPr>
              <a:spcBef>
                <a:spcPts val="13"/>
              </a:spcBef>
              <a:buChar char="❖"/>
            </a:pPr>
            <a:endParaRPr sz="2400">
              <a:latin typeface="Times New Roman"/>
              <a:cs typeface="Times New Roman"/>
            </a:endParaRPr>
          </a:p>
          <a:p>
            <a:pPr marL="596632" indent="-570989">
              <a:buFont typeface="MS UI Gothic"/>
              <a:buChar char="❖"/>
              <a:tabLst>
                <a:tab pos="596632" algn="l"/>
                <a:tab pos="597202" algn="l"/>
              </a:tabLst>
            </a:pPr>
            <a:r>
              <a:rPr sz="2200" spc="-4" dirty="0">
                <a:solidFill>
                  <a:srgbClr val="653200"/>
                </a:solidFill>
                <a:latin typeface="Times New Roman"/>
                <a:cs typeface="Times New Roman"/>
              </a:rPr>
              <a:t>Unsatisfactory for software for </a:t>
            </a:r>
            <a:r>
              <a:rPr sz="2200" dirty="0">
                <a:solidFill>
                  <a:srgbClr val="653200"/>
                </a:solidFill>
                <a:latin typeface="Times New Roman"/>
                <a:cs typeface="Times New Roman"/>
              </a:rPr>
              <a:t>any </a:t>
            </a:r>
            <a:r>
              <a:rPr sz="2200" spc="-4" dirty="0">
                <a:solidFill>
                  <a:srgbClr val="653200"/>
                </a:solidFill>
                <a:latin typeface="Times New Roman"/>
                <a:cs typeface="Times New Roman"/>
              </a:rPr>
              <a:t>reasonable</a:t>
            </a:r>
            <a:r>
              <a:rPr sz="2200" spc="4" dirty="0">
                <a:solidFill>
                  <a:srgbClr val="653200"/>
                </a:solidFill>
                <a:latin typeface="Times New Roman"/>
                <a:cs typeface="Times New Roman"/>
              </a:rPr>
              <a:t> </a:t>
            </a:r>
            <a:r>
              <a:rPr sz="2200" spc="-4" dirty="0">
                <a:solidFill>
                  <a:srgbClr val="653200"/>
                </a:solidFill>
                <a:latin typeface="Times New Roman"/>
                <a:cs typeface="Times New Roman"/>
              </a:rPr>
              <a:t>size</a:t>
            </a:r>
            <a:endParaRPr sz="2200">
              <a:latin typeface="Times New Roman"/>
              <a:cs typeface="Times New Roman"/>
            </a:endParaRPr>
          </a:p>
          <a:p>
            <a:pPr>
              <a:spcBef>
                <a:spcPts val="40"/>
              </a:spcBef>
              <a:buChar char="❖"/>
            </a:pPr>
            <a:endParaRPr sz="2600">
              <a:latin typeface="Times New Roman"/>
              <a:cs typeface="Times New Roman"/>
            </a:endParaRPr>
          </a:p>
          <a:p>
            <a:pPr marL="596632" indent="-570989">
              <a:buFont typeface="MS UI Gothic"/>
              <a:buChar char="❖"/>
              <a:tabLst>
                <a:tab pos="596632" algn="l"/>
                <a:tab pos="597202" algn="l"/>
              </a:tabLst>
            </a:pPr>
            <a:r>
              <a:rPr sz="2200" spc="-4" dirty="0">
                <a:latin typeface="Times New Roman"/>
                <a:cs typeface="Times New Roman"/>
              </a:rPr>
              <a:t>Code soon becomes unfixable </a:t>
            </a:r>
            <a:r>
              <a:rPr sz="2200" dirty="0">
                <a:latin typeface="Times New Roman"/>
                <a:cs typeface="Times New Roman"/>
              </a:rPr>
              <a:t>&amp;</a:t>
            </a:r>
            <a:r>
              <a:rPr sz="2200" spc="9" dirty="0">
                <a:latin typeface="Times New Roman"/>
                <a:cs typeface="Times New Roman"/>
              </a:rPr>
              <a:t> </a:t>
            </a:r>
            <a:r>
              <a:rPr sz="2200" spc="-4" dirty="0">
                <a:latin typeface="Times New Roman"/>
                <a:cs typeface="Times New Roman"/>
              </a:rPr>
              <a:t>unenhanceable</a:t>
            </a:r>
            <a:endParaRPr sz="2200">
              <a:latin typeface="Times New Roman"/>
              <a:cs typeface="Times New Roman"/>
            </a:endParaRPr>
          </a:p>
          <a:p>
            <a:pPr>
              <a:spcBef>
                <a:spcPts val="18"/>
              </a:spcBef>
              <a:buChar char="❖"/>
            </a:pPr>
            <a:endParaRPr sz="2500">
              <a:latin typeface="Times New Roman"/>
              <a:cs typeface="Times New Roman"/>
            </a:endParaRPr>
          </a:p>
          <a:p>
            <a:pPr marL="606319" indent="-570419">
              <a:buFont typeface="MS UI Gothic"/>
              <a:buChar char="❖"/>
              <a:tabLst>
                <a:tab pos="605749" algn="l"/>
                <a:tab pos="606319" algn="l"/>
              </a:tabLst>
            </a:pPr>
            <a:r>
              <a:rPr sz="2200" spc="-4" dirty="0">
                <a:solidFill>
                  <a:srgbClr val="990032"/>
                </a:solidFill>
                <a:latin typeface="Times New Roman"/>
                <a:cs typeface="Times New Roman"/>
              </a:rPr>
              <a:t>No </a:t>
            </a:r>
            <a:r>
              <a:rPr sz="2200" dirty="0">
                <a:solidFill>
                  <a:srgbClr val="990032"/>
                </a:solidFill>
                <a:latin typeface="Times New Roman"/>
                <a:cs typeface="Times New Roman"/>
              </a:rPr>
              <a:t>room </a:t>
            </a:r>
            <a:r>
              <a:rPr sz="2200" spc="-4" dirty="0">
                <a:solidFill>
                  <a:srgbClr val="990032"/>
                </a:solidFill>
                <a:latin typeface="Times New Roman"/>
                <a:cs typeface="Times New Roman"/>
              </a:rPr>
              <a:t>for structured</a:t>
            </a:r>
            <a:r>
              <a:rPr sz="2200" dirty="0">
                <a:solidFill>
                  <a:srgbClr val="990032"/>
                </a:solidFill>
                <a:latin typeface="Times New Roman"/>
                <a:cs typeface="Times New Roman"/>
              </a:rPr>
              <a:t> </a:t>
            </a:r>
            <a:r>
              <a:rPr sz="2200" spc="-4" dirty="0">
                <a:solidFill>
                  <a:srgbClr val="990032"/>
                </a:solidFill>
                <a:latin typeface="Times New Roman"/>
                <a:cs typeface="Times New Roman"/>
              </a:rPr>
              <a:t>design</a:t>
            </a:r>
            <a:endParaRPr sz="2200">
              <a:latin typeface="Times New Roman"/>
              <a:cs typeface="Times New Roman"/>
            </a:endParaRPr>
          </a:p>
          <a:p>
            <a:pPr>
              <a:spcBef>
                <a:spcPts val="22"/>
              </a:spcBef>
              <a:buChar char="❖"/>
            </a:pPr>
            <a:endParaRPr sz="2600">
              <a:latin typeface="Times New Roman"/>
              <a:cs typeface="Times New Roman"/>
            </a:endParaRPr>
          </a:p>
          <a:p>
            <a:pPr marL="593783" indent="-570989">
              <a:buFont typeface="MS UI Gothic"/>
              <a:buChar char="❖"/>
              <a:tabLst>
                <a:tab pos="593783" algn="l"/>
                <a:tab pos="594353" algn="l"/>
              </a:tabLst>
            </a:pPr>
            <a:r>
              <a:rPr sz="2200" spc="-4" dirty="0">
                <a:solidFill>
                  <a:srgbClr val="000065"/>
                </a:solidFill>
                <a:latin typeface="Times New Roman"/>
                <a:cs typeface="Times New Roman"/>
              </a:rPr>
              <a:t>Maintenance </a:t>
            </a:r>
            <a:r>
              <a:rPr sz="2200" dirty="0">
                <a:solidFill>
                  <a:srgbClr val="000065"/>
                </a:solidFill>
                <a:latin typeface="Times New Roman"/>
                <a:cs typeface="Times New Roman"/>
              </a:rPr>
              <a:t>is </a:t>
            </a:r>
            <a:r>
              <a:rPr sz="2200" spc="-9" dirty="0">
                <a:solidFill>
                  <a:srgbClr val="000065"/>
                </a:solidFill>
                <a:latin typeface="Times New Roman"/>
                <a:cs typeface="Times New Roman"/>
              </a:rPr>
              <a:t>practically </a:t>
            </a:r>
            <a:r>
              <a:rPr sz="2200" spc="-4" dirty="0">
                <a:solidFill>
                  <a:srgbClr val="000065"/>
                </a:solidFill>
                <a:latin typeface="Times New Roman"/>
                <a:cs typeface="Times New Roman"/>
              </a:rPr>
              <a:t>not</a:t>
            </a:r>
            <a:r>
              <a:rPr sz="2200" spc="9" dirty="0">
                <a:solidFill>
                  <a:srgbClr val="000065"/>
                </a:solidFill>
                <a:latin typeface="Times New Roman"/>
                <a:cs typeface="Times New Roman"/>
              </a:rPr>
              <a:t> </a:t>
            </a:r>
            <a:r>
              <a:rPr sz="2200" spc="-4" dirty="0">
                <a:solidFill>
                  <a:srgbClr val="000065"/>
                </a:solidFill>
                <a:latin typeface="Times New Roman"/>
                <a:cs typeface="Times New Roman"/>
              </a:rPr>
              <a:t>possible</a:t>
            </a:r>
            <a:endParaRPr sz="2200">
              <a:latin typeface="Times New Roman"/>
              <a:cs typeface="Times New Roman"/>
            </a:endParaRPr>
          </a:p>
        </p:txBody>
      </p:sp>
      <p:sp>
        <p:nvSpPr>
          <p:cNvPr id="3" name="object 3"/>
          <p:cNvSpPr txBox="1">
            <a:spLocks noGrp="1"/>
          </p:cNvSpPr>
          <p:nvPr>
            <p:ph type="title"/>
          </p:nvPr>
        </p:nvSpPr>
        <p:spPr>
          <a:xfrm>
            <a:off x="3001817" y="887057"/>
            <a:ext cx="3070514" cy="1365725"/>
          </a:xfrm>
          <a:prstGeom prst="rect">
            <a:avLst/>
          </a:prstGeom>
        </p:spPr>
        <p:txBody>
          <a:bodyPr vert="horz" wrap="square" lIns="0" tIns="11397" rIns="0" bIns="0" rtlCol="0">
            <a:spAutoFit/>
          </a:bodyPr>
          <a:lstStyle/>
          <a:p>
            <a:pPr marL="11397">
              <a:spcBef>
                <a:spcPts val="90"/>
              </a:spcBef>
            </a:pPr>
            <a:r>
              <a:rPr spc="27" dirty="0"/>
              <a:t>Build </a:t>
            </a:r>
            <a:r>
              <a:rPr spc="85" dirty="0"/>
              <a:t>&amp; </a:t>
            </a:r>
            <a:r>
              <a:rPr spc="4" dirty="0"/>
              <a:t>Fix</a:t>
            </a:r>
            <a:r>
              <a:rPr spc="-337" dirty="0"/>
              <a:t> </a:t>
            </a:r>
            <a:r>
              <a:rPr spc="49" dirty="0"/>
              <a:t>Model</a:t>
            </a:r>
          </a:p>
        </p:txBody>
      </p:sp>
      <p:sp>
        <p:nvSpPr>
          <p:cNvPr id="4" name="object 4"/>
          <p:cNvSpPr/>
          <p:nvPr/>
        </p:nvSpPr>
        <p:spPr>
          <a:xfrm>
            <a:off x="692721" y="1468418"/>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7125" y="1909483"/>
            <a:ext cx="1603086" cy="567578"/>
          </a:xfrm>
          <a:custGeom>
            <a:avLst/>
            <a:gdLst/>
            <a:ahLst/>
            <a:cxnLst/>
            <a:rect l="l" t="t" r="r" b="b"/>
            <a:pathLst>
              <a:path w="1763395" h="643255">
                <a:moveTo>
                  <a:pt x="0" y="0"/>
                </a:moveTo>
                <a:lnTo>
                  <a:pt x="0" y="643128"/>
                </a:lnTo>
                <a:lnTo>
                  <a:pt x="1763268" y="643128"/>
                </a:lnTo>
                <a:lnTo>
                  <a:pt x="1763268" y="0"/>
                </a:lnTo>
                <a:lnTo>
                  <a:pt x="0" y="0"/>
                </a:lnTo>
                <a:close/>
              </a:path>
            </a:pathLst>
          </a:custGeom>
          <a:solidFill>
            <a:srgbClr val="6E7A67"/>
          </a:solidFill>
        </p:spPr>
        <p:txBody>
          <a:bodyPr wrap="square" lIns="0" tIns="0" rIns="0" bIns="0" rtlCol="0"/>
          <a:lstStyle/>
          <a:p>
            <a:endParaRPr/>
          </a:p>
        </p:txBody>
      </p:sp>
      <p:sp>
        <p:nvSpPr>
          <p:cNvPr id="3" name="object 3"/>
          <p:cNvSpPr/>
          <p:nvPr/>
        </p:nvSpPr>
        <p:spPr>
          <a:xfrm>
            <a:off x="2064328" y="2760682"/>
            <a:ext cx="1578263" cy="546287"/>
          </a:xfrm>
          <a:custGeom>
            <a:avLst/>
            <a:gdLst/>
            <a:ahLst/>
            <a:cxnLst/>
            <a:rect l="l" t="t" r="r" b="b"/>
            <a:pathLst>
              <a:path w="1736089" h="619125">
                <a:moveTo>
                  <a:pt x="0" y="0"/>
                </a:moveTo>
                <a:lnTo>
                  <a:pt x="0" y="618744"/>
                </a:lnTo>
                <a:lnTo>
                  <a:pt x="1735836" y="618744"/>
                </a:lnTo>
                <a:lnTo>
                  <a:pt x="1735836" y="0"/>
                </a:lnTo>
                <a:lnTo>
                  <a:pt x="0" y="0"/>
                </a:lnTo>
                <a:close/>
              </a:path>
            </a:pathLst>
          </a:custGeom>
          <a:solidFill>
            <a:srgbClr val="6E7A67"/>
          </a:solidFill>
        </p:spPr>
        <p:txBody>
          <a:bodyPr wrap="square" lIns="0" tIns="0" rIns="0" bIns="0" rtlCol="0"/>
          <a:lstStyle/>
          <a:p>
            <a:endParaRPr/>
          </a:p>
        </p:txBody>
      </p:sp>
      <p:sp>
        <p:nvSpPr>
          <p:cNvPr id="4" name="object 4"/>
          <p:cNvSpPr/>
          <p:nvPr/>
        </p:nvSpPr>
        <p:spPr>
          <a:xfrm>
            <a:off x="3530138" y="3591710"/>
            <a:ext cx="1581149" cy="546287"/>
          </a:xfrm>
          <a:custGeom>
            <a:avLst/>
            <a:gdLst/>
            <a:ahLst/>
            <a:cxnLst/>
            <a:rect l="l" t="t" r="r" b="b"/>
            <a:pathLst>
              <a:path w="1739264" h="619125">
                <a:moveTo>
                  <a:pt x="0" y="0"/>
                </a:moveTo>
                <a:lnTo>
                  <a:pt x="0" y="618744"/>
                </a:lnTo>
                <a:lnTo>
                  <a:pt x="1738884" y="618744"/>
                </a:lnTo>
                <a:lnTo>
                  <a:pt x="1738884" y="0"/>
                </a:lnTo>
                <a:lnTo>
                  <a:pt x="0" y="0"/>
                </a:lnTo>
                <a:close/>
              </a:path>
            </a:pathLst>
          </a:custGeom>
          <a:solidFill>
            <a:srgbClr val="6E7A67"/>
          </a:solidFill>
        </p:spPr>
        <p:txBody>
          <a:bodyPr wrap="square" lIns="0" tIns="0" rIns="0" bIns="0" rtlCol="0"/>
          <a:lstStyle/>
          <a:p>
            <a:endParaRPr/>
          </a:p>
        </p:txBody>
      </p:sp>
      <p:sp>
        <p:nvSpPr>
          <p:cNvPr id="5" name="object 5"/>
          <p:cNvSpPr/>
          <p:nvPr/>
        </p:nvSpPr>
        <p:spPr>
          <a:xfrm>
            <a:off x="4995949" y="4442909"/>
            <a:ext cx="1581149" cy="547407"/>
          </a:xfrm>
          <a:custGeom>
            <a:avLst/>
            <a:gdLst/>
            <a:ahLst/>
            <a:cxnLst/>
            <a:rect l="l" t="t" r="r" b="b"/>
            <a:pathLst>
              <a:path w="1739265" h="620395">
                <a:moveTo>
                  <a:pt x="0" y="0"/>
                </a:moveTo>
                <a:lnTo>
                  <a:pt x="0" y="620268"/>
                </a:lnTo>
                <a:lnTo>
                  <a:pt x="1738884" y="620268"/>
                </a:lnTo>
                <a:lnTo>
                  <a:pt x="1738884" y="0"/>
                </a:lnTo>
                <a:lnTo>
                  <a:pt x="0" y="0"/>
                </a:lnTo>
                <a:close/>
              </a:path>
            </a:pathLst>
          </a:custGeom>
          <a:solidFill>
            <a:srgbClr val="6E7A67"/>
          </a:solidFill>
        </p:spPr>
        <p:txBody>
          <a:bodyPr wrap="square" lIns="0" tIns="0" rIns="0" bIns="0" rtlCol="0"/>
          <a:lstStyle/>
          <a:p>
            <a:endParaRPr/>
          </a:p>
        </p:txBody>
      </p:sp>
      <p:sp>
        <p:nvSpPr>
          <p:cNvPr id="6" name="object 6"/>
          <p:cNvSpPr/>
          <p:nvPr/>
        </p:nvSpPr>
        <p:spPr>
          <a:xfrm>
            <a:off x="6417426" y="5229561"/>
            <a:ext cx="1604818" cy="570379"/>
          </a:xfrm>
          <a:custGeom>
            <a:avLst/>
            <a:gdLst/>
            <a:ahLst/>
            <a:cxnLst/>
            <a:rect l="l" t="t" r="r" b="b"/>
            <a:pathLst>
              <a:path w="1765300" h="646429">
                <a:moveTo>
                  <a:pt x="0" y="0"/>
                </a:moveTo>
                <a:lnTo>
                  <a:pt x="0" y="646176"/>
                </a:lnTo>
                <a:lnTo>
                  <a:pt x="1764792" y="646176"/>
                </a:lnTo>
                <a:lnTo>
                  <a:pt x="1764792" y="0"/>
                </a:lnTo>
                <a:lnTo>
                  <a:pt x="0" y="0"/>
                </a:lnTo>
                <a:close/>
              </a:path>
            </a:pathLst>
          </a:custGeom>
          <a:solidFill>
            <a:srgbClr val="6E7A67"/>
          </a:solidFill>
        </p:spPr>
        <p:txBody>
          <a:bodyPr wrap="square" lIns="0" tIns="0" rIns="0" bIns="0" rtlCol="0"/>
          <a:lstStyle/>
          <a:p>
            <a:endParaRPr/>
          </a:p>
        </p:txBody>
      </p:sp>
      <p:sp>
        <p:nvSpPr>
          <p:cNvPr id="7" name="object 7"/>
          <p:cNvSpPr/>
          <p:nvPr/>
        </p:nvSpPr>
        <p:spPr>
          <a:xfrm>
            <a:off x="415630" y="1210229"/>
            <a:ext cx="1671205" cy="1639421"/>
          </a:xfrm>
          <a:custGeom>
            <a:avLst/>
            <a:gdLst/>
            <a:ahLst/>
            <a:cxnLst/>
            <a:rect l="l" t="t" r="r" b="b"/>
            <a:pathLst>
              <a:path w="1838325" h="1858010">
                <a:moveTo>
                  <a:pt x="1837950" y="928122"/>
                </a:moveTo>
                <a:lnTo>
                  <a:pt x="1836754" y="880407"/>
                </a:lnTo>
                <a:lnTo>
                  <a:pt x="1833205" y="833313"/>
                </a:lnTo>
                <a:lnTo>
                  <a:pt x="1827360" y="786899"/>
                </a:lnTo>
                <a:lnTo>
                  <a:pt x="1819278" y="741223"/>
                </a:lnTo>
                <a:lnTo>
                  <a:pt x="1809015" y="696344"/>
                </a:lnTo>
                <a:lnTo>
                  <a:pt x="1796631" y="652321"/>
                </a:lnTo>
                <a:lnTo>
                  <a:pt x="1782182" y="609212"/>
                </a:lnTo>
                <a:lnTo>
                  <a:pt x="1765726" y="567076"/>
                </a:lnTo>
                <a:lnTo>
                  <a:pt x="1747322" y="525971"/>
                </a:lnTo>
                <a:lnTo>
                  <a:pt x="1727026" y="485956"/>
                </a:lnTo>
                <a:lnTo>
                  <a:pt x="1704897" y="447089"/>
                </a:lnTo>
                <a:lnTo>
                  <a:pt x="1680992" y="409430"/>
                </a:lnTo>
                <a:lnTo>
                  <a:pt x="1655370" y="373036"/>
                </a:lnTo>
                <a:lnTo>
                  <a:pt x="1628087" y="337967"/>
                </a:lnTo>
                <a:lnTo>
                  <a:pt x="1599202" y="304281"/>
                </a:lnTo>
                <a:lnTo>
                  <a:pt x="1568772" y="272037"/>
                </a:lnTo>
                <a:lnTo>
                  <a:pt x="1536856" y="241292"/>
                </a:lnTo>
                <a:lnTo>
                  <a:pt x="1503511" y="212107"/>
                </a:lnTo>
                <a:lnTo>
                  <a:pt x="1468794" y="184538"/>
                </a:lnTo>
                <a:lnTo>
                  <a:pt x="1432764" y="158646"/>
                </a:lnTo>
                <a:lnTo>
                  <a:pt x="1395478" y="134489"/>
                </a:lnTo>
                <a:lnTo>
                  <a:pt x="1356994" y="112124"/>
                </a:lnTo>
                <a:lnTo>
                  <a:pt x="1317369" y="91612"/>
                </a:lnTo>
                <a:lnTo>
                  <a:pt x="1276663" y="73010"/>
                </a:lnTo>
                <a:lnTo>
                  <a:pt x="1234931" y="56376"/>
                </a:lnTo>
                <a:lnTo>
                  <a:pt x="1192233" y="41771"/>
                </a:lnTo>
                <a:lnTo>
                  <a:pt x="1148625" y="29252"/>
                </a:lnTo>
                <a:lnTo>
                  <a:pt x="1104166" y="18877"/>
                </a:lnTo>
                <a:lnTo>
                  <a:pt x="1058914" y="10706"/>
                </a:lnTo>
                <a:lnTo>
                  <a:pt x="1012925" y="4797"/>
                </a:lnTo>
                <a:lnTo>
                  <a:pt x="966259" y="1209"/>
                </a:lnTo>
                <a:lnTo>
                  <a:pt x="918972" y="0"/>
                </a:lnTo>
                <a:lnTo>
                  <a:pt x="871685" y="1209"/>
                </a:lnTo>
                <a:lnTo>
                  <a:pt x="825019" y="4797"/>
                </a:lnTo>
                <a:lnTo>
                  <a:pt x="779031" y="10706"/>
                </a:lnTo>
                <a:lnTo>
                  <a:pt x="733779" y="18877"/>
                </a:lnTo>
                <a:lnTo>
                  <a:pt x="689320" y="29252"/>
                </a:lnTo>
                <a:lnTo>
                  <a:pt x="645713" y="41771"/>
                </a:lnTo>
                <a:lnTo>
                  <a:pt x="603015" y="56376"/>
                </a:lnTo>
                <a:lnTo>
                  <a:pt x="561284" y="73010"/>
                </a:lnTo>
                <a:lnTo>
                  <a:pt x="520578" y="91612"/>
                </a:lnTo>
                <a:lnTo>
                  <a:pt x="480954" y="112124"/>
                </a:lnTo>
                <a:lnTo>
                  <a:pt x="442470" y="134489"/>
                </a:lnTo>
                <a:lnTo>
                  <a:pt x="405184" y="158646"/>
                </a:lnTo>
                <a:lnTo>
                  <a:pt x="369154" y="184538"/>
                </a:lnTo>
                <a:lnTo>
                  <a:pt x="334438" y="212107"/>
                </a:lnTo>
                <a:lnTo>
                  <a:pt x="301092" y="241292"/>
                </a:lnTo>
                <a:lnTo>
                  <a:pt x="269176" y="272037"/>
                </a:lnTo>
                <a:lnTo>
                  <a:pt x="238747" y="304281"/>
                </a:lnTo>
                <a:lnTo>
                  <a:pt x="209862" y="337967"/>
                </a:lnTo>
                <a:lnTo>
                  <a:pt x="182579" y="373036"/>
                </a:lnTo>
                <a:lnTo>
                  <a:pt x="156957" y="409430"/>
                </a:lnTo>
                <a:lnTo>
                  <a:pt x="133052" y="447089"/>
                </a:lnTo>
                <a:lnTo>
                  <a:pt x="110923" y="485956"/>
                </a:lnTo>
                <a:lnTo>
                  <a:pt x="90627" y="525971"/>
                </a:lnTo>
                <a:lnTo>
                  <a:pt x="72223" y="567076"/>
                </a:lnTo>
                <a:lnTo>
                  <a:pt x="55767" y="609212"/>
                </a:lnTo>
                <a:lnTo>
                  <a:pt x="41318" y="652321"/>
                </a:lnTo>
                <a:lnTo>
                  <a:pt x="28934" y="696344"/>
                </a:lnTo>
                <a:lnTo>
                  <a:pt x="18671" y="741223"/>
                </a:lnTo>
                <a:lnTo>
                  <a:pt x="10589" y="786899"/>
                </a:lnTo>
                <a:lnTo>
                  <a:pt x="4745" y="833313"/>
                </a:lnTo>
                <a:lnTo>
                  <a:pt x="1195" y="880407"/>
                </a:lnTo>
                <a:lnTo>
                  <a:pt x="0" y="928122"/>
                </a:lnTo>
                <a:lnTo>
                  <a:pt x="1195" y="975975"/>
                </a:lnTo>
                <a:lnTo>
                  <a:pt x="4745" y="1023199"/>
                </a:lnTo>
                <a:lnTo>
                  <a:pt x="10589" y="1069734"/>
                </a:lnTo>
                <a:lnTo>
                  <a:pt x="18671" y="1115523"/>
                </a:lnTo>
                <a:lnTo>
                  <a:pt x="28934" y="1160507"/>
                </a:lnTo>
                <a:lnTo>
                  <a:pt x="41318" y="1204628"/>
                </a:lnTo>
                <a:lnTo>
                  <a:pt x="55767" y="1247828"/>
                </a:lnTo>
                <a:lnTo>
                  <a:pt x="72223" y="1290048"/>
                </a:lnTo>
                <a:lnTo>
                  <a:pt x="90627" y="1331230"/>
                </a:lnTo>
                <a:lnTo>
                  <a:pt x="110923" y="1371315"/>
                </a:lnTo>
                <a:lnTo>
                  <a:pt x="133052" y="1410246"/>
                </a:lnTo>
                <a:lnTo>
                  <a:pt x="156957" y="1447963"/>
                </a:lnTo>
                <a:lnTo>
                  <a:pt x="182579" y="1484410"/>
                </a:lnTo>
                <a:lnTo>
                  <a:pt x="209862" y="1519526"/>
                </a:lnTo>
                <a:lnTo>
                  <a:pt x="238747" y="1553255"/>
                </a:lnTo>
                <a:lnTo>
                  <a:pt x="269176" y="1585537"/>
                </a:lnTo>
                <a:lnTo>
                  <a:pt x="301092" y="1616315"/>
                </a:lnTo>
                <a:lnTo>
                  <a:pt x="334438" y="1645529"/>
                </a:lnTo>
                <a:lnTo>
                  <a:pt x="369154" y="1673123"/>
                </a:lnTo>
                <a:lnTo>
                  <a:pt x="405184" y="1699036"/>
                </a:lnTo>
                <a:lnTo>
                  <a:pt x="442470" y="1723212"/>
                </a:lnTo>
                <a:lnTo>
                  <a:pt x="480954" y="1745592"/>
                </a:lnTo>
                <a:lnTo>
                  <a:pt x="520578" y="1766117"/>
                </a:lnTo>
                <a:lnTo>
                  <a:pt x="561284" y="1784729"/>
                </a:lnTo>
                <a:lnTo>
                  <a:pt x="603015" y="1801370"/>
                </a:lnTo>
                <a:lnTo>
                  <a:pt x="645713" y="1815981"/>
                </a:lnTo>
                <a:lnTo>
                  <a:pt x="689320" y="1828504"/>
                </a:lnTo>
                <a:lnTo>
                  <a:pt x="733779" y="1838881"/>
                </a:lnTo>
                <a:lnTo>
                  <a:pt x="779031" y="1847054"/>
                </a:lnTo>
                <a:lnTo>
                  <a:pt x="825019" y="1852964"/>
                </a:lnTo>
                <a:lnTo>
                  <a:pt x="871685" y="1856552"/>
                </a:lnTo>
                <a:lnTo>
                  <a:pt x="918972" y="1857762"/>
                </a:lnTo>
                <a:lnTo>
                  <a:pt x="966259" y="1856552"/>
                </a:lnTo>
                <a:lnTo>
                  <a:pt x="1012925" y="1852964"/>
                </a:lnTo>
                <a:lnTo>
                  <a:pt x="1058914" y="1847054"/>
                </a:lnTo>
                <a:lnTo>
                  <a:pt x="1104166" y="1838881"/>
                </a:lnTo>
                <a:lnTo>
                  <a:pt x="1148625" y="1828504"/>
                </a:lnTo>
                <a:lnTo>
                  <a:pt x="1192233" y="1815981"/>
                </a:lnTo>
                <a:lnTo>
                  <a:pt x="1234931" y="1801370"/>
                </a:lnTo>
                <a:lnTo>
                  <a:pt x="1276663" y="1784729"/>
                </a:lnTo>
                <a:lnTo>
                  <a:pt x="1317369" y="1766117"/>
                </a:lnTo>
                <a:lnTo>
                  <a:pt x="1356994" y="1745592"/>
                </a:lnTo>
                <a:lnTo>
                  <a:pt x="1395478" y="1723212"/>
                </a:lnTo>
                <a:lnTo>
                  <a:pt x="1432764" y="1699036"/>
                </a:lnTo>
                <a:lnTo>
                  <a:pt x="1468794" y="1673123"/>
                </a:lnTo>
                <a:lnTo>
                  <a:pt x="1503511" y="1645529"/>
                </a:lnTo>
                <a:lnTo>
                  <a:pt x="1536856" y="1616315"/>
                </a:lnTo>
                <a:lnTo>
                  <a:pt x="1568772" y="1585537"/>
                </a:lnTo>
                <a:lnTo>
                  <a:pt x="1599202" y="1553255"/>
                </a:lnTo>
                <a:lnTo>
                  <a:pt x="1628087" y="1519526"/>
                </a:lnTo>
                <a:lnTo>
                  <a:pt x="1655370" y="1484410"/>
                </a:lnTo>
                <a:lnTo>
                  <a:pt x="1680992" y="1447963"/>
                </a:lnTo>
                <a:lnTo>
                  <a:pt x="1704897" y="1410246"/>
                </a:lnTo>
                <a:lnTo>
                  <a:pt x="1727026" y="1371315"/>
                </a:lnTo>
                <a:lnTo>
                  <a:pt x="1747322" y="1331230"/>
                </a:lnTo>
                <a:lnTo>
                  <a:pt x="1765726" y="1290048"/>
                </a:lnTo>
                <a:lnTo>
                  <a:pt x="1782182" y="1247828"/>
                </a:lnTo>
                <a:lnTo>
                  <a:pt x="1796631" y="1204628"/>
                </a:lnTo>
                <a:lnTo>
                  <a:pt x="1809015" y="1160507"/>
                </a:lnTo>
                <a:lnTo>
                  <a:pt x="1819278" y="1115523"/>
                </a:lnTo>
                <a:lnTo>
                  <a:pt x="1827360" y="1069734"/>
                </a:lnTo>
                <a:lnTo>
                  <a:pt x="1833205" y="1023199"/>
                </a:lnTo>
                <a:lnTo>
                  <a:pt x="1836754" y="975975"/>
                </a:lnTo>
                <a:lnTo>
                  <a:pt x="1837950" y="928122"/>
                </a:lnTo>
                <a:close/>
              </a:path>
            </a:pathLst>
          </a:custGeom>
          <a:solidFill>
            <a:srgbClr val="D3E2CB"/>
          </a:solidFill>
        </p:spPr>
        <p:txBody>
          <a:bodyPr wrap="square" lIns="0" tIns="0" rIns="0" bIns="0" rtlCol="0"/>
          <a:lstStyle/>
          <a:p>
            <a:endParaRPr/>
          </a:p>
        </p:txBody>
      </p:sp>
      <p:sp>
        <p:nvSpPr>
          <p:cNvPr id="8" name="object 8"/>
          <p:cNvSpPr/>
          <p:nvPr/>
        </p:nvSpPr>
        <p:spPr>
          <a:xfrm>
            <a:off x="461350" y="1253260"/>
            <a:ext cx="1581149" cy="1550894"/>
          </a:xfrm>
          <a:custGeom>
            <a:avLst/>
            <a:gdLst/>
            <a:ahLst/>
            <a:cxnLst/>
            <a:rect l="l" t="t" r="r" b="b"/>
            <a:pathLst>
              <a:path w="1739264" h="1757680">
                <a:moveTo>
                  <a:pt x="1738890" y="879354"/>
                </a:moveTo>
                <a:lnTo>
                  <a:pt x="1737605" y="831059"/>
                </a:lnTo>
                <a:lnTo>
                  <a:pt x="1733796" y="783451"/>
                </a:lnTo>
                <a:lnTo>
                  <a:pt x="1727528" y="736596"/>
                </a:lnTo>
                <a:lnTo>
                  <a:pt x="1718868" y="690561"/>
                </a:lnTo>
                <a:lnTo>
                  <a:pt x="1707880" y="645412"/>
                </a:lnTo>
                <a:lnTo>
                  <a:pt x="1694633" y="601217"/>
                </a:lnTo>
                <a:lnTo>
                  <a:pt x="1679190" y="558042"/>
                </a:lnTo>
                <a:lnTo>
                  <a:pt x="1661619" y="515953"/>
                </a:lnTo>
                <a:lnTo>
                  <a:pt x="1641986" y="475018"/>
                </a:lnTo>
                <a:lnTo>
                  <a:pt x="1620356" y="435304"/>
                </a:lnTo>
                <a:lnTo>
                  <a:pt x="1596796" y="396876"/>
                </a:lnTo>
                <a:lnTo>
                  <a:pt x="1571371" y="359802"/>
                </a:lnTo>
                <a:lnTo>
                  <a:pt x="1544148" y="324148"/>
                </a:lnTo>
                <a:lnTo>
                  <a:pt x="1515193" y="289981"/>
                </a:lnTo>
                <a:lnTo>
                  <a:pt x="1484571" y="257368"/>
                </a:lnTo>
                <a:lnTo>
                  <a:pt x="1452350" y="226376"/>
                </a:lnTo>
                <a:lnTo>
                  <a:pt x="1418594" y="197070"/>
                </a:lnTo>
                <a:lnTo>
                  <a:pt x="1383370" y="169519"/>
                </a:lnTo>
                <a:lnTo>
                  <a:pt x="1346743" y="143789"/>
                </a:lnTo>
                <a:lnTo>
                  <a:pt x="1308781" y="119946"/>
                </a:lnTo>
                <a:lnTo>
                  <a:pt x="1269549" y="98057"/>
                </a:lnTo>
                <a:lnTo>
                  <a:pt x="1229113" y="78188"/>
                </a:lnTo>
                <a:lnTo>
                  <a:pt x="1187538" y="60408"/>
                </a:lnTo>
                <a:lnTo>
                  <a:pt x="1144892" y="44781"/>
                </a:lnTo>
                <a:lnTo>
                  <a:pt x="1101240" y="31376"/>
                </a:lnTo>
                <a:lnTo>
                  <a:pt x="1056648" y="20258"/>
                </a:lnTo>
                <a:lnTo>
                  <a:pt x="1011183" y="11495"/>
                </a:lnTo>
                <a:lnTo>
                  <a:pt x="964909" y="5153"/>
                </a:lnTo>
                <a:lnTo>
                  <a:pt x="917894" y="1299"/>
                </a:lnTo>
                <a:lnTo>
                  <a:pt x="870204" y="0"/>
                </a:lnTo>
                <a:lnTo>
                  <a:pt x="822508" y="1299"/>
                </a:lnTo>
                <a:lnTo>
                  <a:pt x="775479" y="5153"/>
                </a:lnTo>
                <a:lnTo>
                  <a:pt x="729183" y="11495"/>
                </a:lnTo>
                <a:lnTo>
                  <a:pt x="683687" y="20258"/>
                </a:lnTo>
                <a:lnTo>
                  <a:pt x="639056" y="31376"/>
                </a:lnTo>
                <a:lnTo>
                  <a:pt x="595359" y="44781"/>
                </a:lnTo>
                <a:lnTo>
                  <a:pt x="552662" y="60408"/>
                </a:lnTo>
                <a:lnTo>
                  <a:pt x="511031" y="78188"/>
                </a:lnTo>
                <a:lnTo>
                  <a:pt x="470533" y="98057"/>
                </a:lnTo>
                <a:lnTo>
                  <a:pt x="431235" y="119946"/>
                </a:lnTo>
                <a:lnTo>
                  <a:pt x="393204" y="143789"/>
                </a:lnTo>
                <a:lnTo>
                  <a:pt x="356506" y="169519"/>
                </a:lnTo>
                <a:lnTo>
                  <a:pt x="321208" y="197070"/>
                </a:lnTo>
                <a:lnTo>
                  <a:pt x="287377" y="226376"/>
                </a:lnTo>
                <a:lnTo>
                  <a:pt x="255079" y="257368"/>
                </a:lnTo>
                <a:lnTo>
                  <a:pt x="224382" y="289981"/>
                </a:lnTo>
                <a:lnTo>
                  <a:pt x="195351" y="324148"/>
                </a:lnTo>
                <a:lnTo>
                  <a:pt x="168054" y="359802"/>
                </a:lnTo>
                <a:lnTo>
                  <a:pt x="142557" y="396876"/>
                </a:lnTo>
                <a:lnTo>
                  <a:pt x="118928" y="435304"/>
                </a:lnTo>
                <a:lnTo>
                  <a:pt x="97232" y="475018"/>
                </a:lnTo>
                <a:lnTo>
                  <a:pt x="77537" y="515953"/>
                </a:lnTo>
                <a:lnTo>
                  <a:pt x="59909" y="558042"/>
                </a:lnTo>
                <a:lnTo>
                  <a:pt x="44415" y="601217"/>
                </a:lnTo>
                <a:lnTo>
                  <a:pt x="31122" y="645412"/>
                </a:lnTo>
                <a:lnTo>
                  <a:pt x="20096" y="690561"/>
                </a:lnTo>
                <a:lnTo>
                  <a:pt x="11404" y="736596"/>
                </a:lnTo>
                <a:lnTo>
                  <a:pt x="5112" y="783451"/>
                </a:lnTo>
                <a:lnTo>
                  <a:pt x="1289" y="831059"/>
                </a:lnTo>
                <a:lnTo>
                  <a:pt x="0" y="879354"/>
                </a:lnTo>
                <a:lnTo>
                  <a:pt x="1289" y="927501"/>
                </a:lnTo>
                <a:lnTo>
                  <a:pt x="5112" y="974971"/>
                </a:lnTo>
                <a:lnTo>
                  <a:pt x="11404" y="1021698"/>
                </a:lnTo>
                <a:lnTo>
                  <a:pt x="20096" y="1067614"/>
                </a:lnTo>
                <a:lnTo>
                  <a:pt x="31122" y="1112653"/>
                </a:lnTo>
                <a:lnTo>
                  <a:pt x="44415" y="1156746"/>
                </a:lnTo>
                <a:lnTo>
                  <a:pt x="59909" y="1199827"/>
                </a:lnTo>
                <a:lnTo>
                  <a:pt x="77537" y="1241830"/>
                </a:lnTo>
                <a:lnTo>
                  <a:pt x="97232" y="1282686"/>
                </a:lnTo>
                <a:lnTo>
                  <a:pt x="118928" y="1322330"/>
                </a:lnTo>
                <a:lnTo>
                  <a:pt x="142557" y="1360693"/>
                </a:lnTo>
                <a:lnTo>
                  <a:pt x="168054" y="1397709"/>
                </a:lnTo>
                <a:lnTo>
                  <a:pt x="195351" y="1433310"/>
                </a:lnTo>
                <a:lnTo>
                  <a:pt x="224382" y="1467431"/>
                </a:lnTo>
                <a:lnTo>
                  <a:pt x="255079" y="1500003"/>
                </a:lnTo>
                <a:lnTo>
                  <a:pt x="287377" y="1530959"/>
                </a:lnTo>
                <a:lnTo>
                  <a:pt x="321208" y="1560233"/>
                </a:lnTo>
                <a:lnTo>
                  <a:pt x="356506" y="1587758"/>
                </a:lnTo>
                <a:lnTo>
                  <a:pt x="393204" y="1613465"/>
                </a:lnTo>
                <a:lnTo>
                  <a:pt x="431235" y="1637290"/>
                </a:lnTo>
                <a:lnTo>
                  <a:pt x="470533" y="1659163"/>
                </a:lnTo>
                <a:lnTo>
                  <a:pt x="511031" y="1679019"/>
                </a:lnTo>
                <a:lnTo>
                  <a:pt x="552662" y="1696790"/>
                </a:lnTo>
                <a:lnTo>
                  <a:pt x="595359" y="1712409"/>
                </a:lnTo>
                <a:lnTo>
                  <a:pt x="639056" y="1725809"/>
                </a:lnTo>
                <a:lnTo>
                  <a:pt x="683687" y="1736923"/>
                </a:lnTo>
                <a:lnTo>
                  <a:pt x="729183" y="1745684"/>
                </a:lnTo>
                <a:lnTo>
                  <a:pt x="775479" y="1752024"/>
                </a:lnTo>
                <a:lnTo>
                  <a:pt x="822508" y="1755878"/>
                </a:lnTo>
                <a:lnTo>
                  <a:pt x="870204" y="1757178"/>
                </a:lnTo>
                <a:lnTo>
                  <a:pt x="917894" y="1755878"/>
                </a:lnTo>
                <a:lnTo>
                  <a:pt x="964909" y="1752024"/>
                </a:lnTo>
                <a:lnTo>
                  <a:pt x="1011183" y="1745684"/>
                </a:lnTo>
                <a:lnTo>
                  <a:pt x="1056648" y="1736923"/>
                </a:lnTo>
                <a:lnTo>
                  <a:pt x="1101240" y="1725809"/>
                </a:lnTo>
                <a:lnTo>
                  <a:pt x="1144892" y="1712409"/>
                </a:lnTo>
                <a:lnTo>
                  <a:pt x="1187538" y="1696790"/>
                </a:lnTo>
                <a:lnTo>
                  <a:pt x="1229113" y="1679019"/>
                </a:lnTo>
                <a:lnTo>
                  <a:pt x="1269549" y="1659163"/>
                </a:lnTo>
                <a:lnTo>
                  <a:pt x="1308781" y="1637290"/>
                </a:lnTo>
                <a:lnTo>
                  <a:pt x="1346743" y="1613465"/>
                </a:lnTo>
                <a:lnTo>
                  <a:pt x="1383370" y="1587758"/>
                </a:lnTo>
                <a:lnTo>
                  <a:pt x="1418594" y="1560233"/>
                </a:lnTo>
                <a:lnTo>
                  <a:pt x="1452350" y="1530959"/>
                </a:lnTo>
                <a:lnTo>
                  <a:pt x="1484571" y="1500003"/>
                </a:lnTo>
                <a:lnTo>
                  <a:pt x="1515193" y="1467431"/>
                </a:lnTo>
                <a:lnTo>
                  <a:pt x="1544148" y="1433310"/>
                </a:lnTo>
                <a:lnTo>
                  <a:pt x="1571371" y="1397709"/>
                </a:lnTo>
                <a:lnTo>
                  <a:pt x="1596796" y="1360693"/>
                </a:lnTo>
                <a:lnTo>
                  <a:pt x="1620356" y="1322330"/>
                </a:lnTo>
                <a:lnTo>
                  <a:pt x="1641986" y="1282686"/>
                </a:lnTo>
                <a:lnTo>
                  <a:pt x="1661619" y="1241830"/>
                </a:lnTo>
                <a:lnTo>
                  <a:pt x="1679190" y="1199827"/>
                </a:lnTo>
                <a:lnTo>
                  <a:pt x="1694633" y="1156746"/>
                </a:lnTo>
                <a:lnTo>
                  <a:pt x="1707880" y="1112653"/>
                </a:lnTo>
                <a:lnTo>
                  <a:pt x="1718868" y="1067614"/>
                </a:lnTo>
                <a:lnTo>
                  <a:pt x="1727528" y="1021698"/>
                </a:lnTo>
                <a:lnTo>
                  <a:pt x="1733796" y="974971"/>
                </a:lnTo>
                <a:lnTo>
                  <a:pt x="1737605" y="927501"/>
                </a:lnTo>
                <a:lnTo>
                  <a:pt x="1738890" y="879354"/>
                </a:lnTo>
                <a:close/>
              </a:path>
            </a:pathLst>
          </a:custGeom>
          <a:solidFill>
            <a:srgbClr val="000000"/>
          </a:solidFill>
        </p:spPr>
        <p:txBody>
          <a:bodyPr wrap="square" lIns="0" tIns="0" rIns="0" bIns="0" rtlCol="0"/>
          <a:lstStyle/>
          <a:p>
            <a:endParaRPr/>
          </a:p>
        </p:txBody>
      </p:sp>
      <p:sp>
        <p:nvSpPr>
          <p:cNvPr id="9" name="object 9"/>
          <p:cNvSpPr/>
          <p:nvPr/>
        </p:nvSpPr>
        <p:spPr>
          <a:xfrm>
            <a:off x="461350" y="1253260"/>
            <a:ext cx="1580809" cy="155045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07070" y="1297635"/>
            <a:ext cx="1511876" cy="1463488"/>
          </a:xfrm>
          <a:custGeom>
            <a:avLst/>
            <a:gdLst/>
            <a:ahLst/>
            <a:cxnLst/>
            <a:rect l="l" t="t" r="r" b="b"/>
            <a:pathLst>
              <a:path w="1663064" h="1658620">
                <a:moveTo>
                  <a:pt x="1662690" y="829062"/>
                </a:moveTo>
                <a:lnTo>
                  <a:pt x="1661280" y="780264"/>
                </a:lnTo>
                <a:lnTo>
                  <a:pt x="1657101" y="732219"/>
                </a:lnTo>
                <a:lnTo>
                  <a:pt x="1650232" y="685005"/>
                </a:lnTo>
                <a:lnTo>
                  <a:pt x="1640749" y="638699"/>
                </a:lnTo>
                <a:lnTo>
                  <a:pt x="1628731" y="593377"/>
                </a:lnTo>
                <a:lnTo>
                  <a:pt x="1614254" y="549118"/>
                </a:lnTo>
                <a:lnTo>
                  <a:pt x="1597396" y="505996"/>
                </a:lnTo>
                <a:lnTo>
                  <a:pt x="1578234" y="464091"/>
                </a:lnTo>
                <a:lnTo>
                  <a:pt x="1556847" y="423479"/>
                </a:lnTo>
                <a:lnTo>
                  <a:pt x="1533310" y="384237"/>
                </a:lnTo>
                <a:lnTo>
                  <a:pt x="1507703" y="346442"/>
                </a:lnTo>
                <a:lnTo>
                  <a:pt x="1480102" y="310171"/>
                </a:lnTo>
                <a:lnTo>
                  <a:pt x="1450585" y="275501"/>
                </a:lnTo>
                <a:lnTo>
                  <a:pt x="1419230" y="242509"/>
                </a:lnTo>
                <a:lnTo>
                  <a:pt x="1386113" y="211273"/>
                </a:lnTo>
                <a:lnTo>
                  <a:pt x="1351313" y="181869"/>
                </a:lnTo>
                <a:lnTo>
                  <a:pt x="1314906" y="154374"/>
                </a:lnTo>
                <a:lnTo>
                  <a:pt x="1276971" y="128866"/>
                </a:lnTo>
                <a:lnTo>
                  <a:pt x="1237584" y="105422"/>
                </a:lnTo>
                <a:lnTo>
                  <a:pt x="1196823" y="84118"/>
                </a:lnTo>
                <a:lnTo>
                  <a:pt x="1154766" y="65032"/>
                </a:lnTo>
                <a:lnTo>
                  <a:pt x="1111491" y="48241"/>
                </a:lnTo>
                <a:lnTo>
                  <a:pt x="1067074" y="33822"/>
                </a:lnTo>
                <a:lnTo>
                  <a:pt x="1021593" y="21851"/>
                </a:lnTo>
                <a:lnTo>
                  <a:pt x="975125" y="12407"/>
                </a:lnTo>
                <a:lnTo>
                  <a:pt x="927749" y="5565"/>
                </a:lnTo>
                <a:lnTo>
                  <a:pt x="879541" y="1404"/>
                </a:lnTo>
                <a:lnTo>
                  <a:pt x="830580" y="0"/>
                </a:lnTo>
                <a:lnTo>
                  <a:pt x="781776" y="1404"/>
                </a:lnTo>
                <a:lnTo>
                  <a:pt x="733715" y="5565"/>
                </a:lnTo>
                <a:lnTo>
                  <a:pt x="686475" y="12407"/>
                </a:lnTo>
                <a:lnTo>
                  <a:pt x="640133" y="21851"/>
                </a:lnTo>
                <a:lnTo>
                  <a:pt x="594767" y="33822"/>
                </a:lnTo>
                <a:lnTo>
                  <a:pt x="550456" y="48241"/>
                </a:lnTo>
                <a:lnTo>
                  <a:pt x="507277" y="65032"/>
                </a:lnTo>
                <a:lnTo>
                  <a:pt x="465308" y="84118"/>
                </a:lnTo>
                <a:lnTo>
                  <a:pt x="424627" y="105422"/>
                </a:lnTo>
                <a:lnTo>
                  <a:pt x="385312" y="128866"/>
                </a:lnTo>
                <a:lnTo>
                  <a:pt x="347441" y="154374"/>
                </a:lnTo>
                <a:lnTo>
                  <a:pt x="311091" y="181869"/>
                </a:lnTo>
                <a:lnTo>
                  <a:pt x="276341" y="211273"/>
                </a:lnTo>
                <a:lnTo>
                  <a:pt x="243268" y="242509"/>
                </a:lnTo>
                <a:lnTo>
                  <a:pt x="211951" y="275501"/>
                </a:lnTo>
                <a:lnTo>
                  <a:pt x="182466" y="310171"/>
                </a:lnTo>
                <a:lnTo>
                  <a:pt x="154893" y="346442"/>
                </a:lnTo>
                <a:lnTo>
                  <a:pt x="129309" y="384237"/>
                </a:lnTo>
                <a:lnTo>
                  <a:pt x="105792" y="423479"/>
                </a:lnTo>
                <a:lnTo>
                  <a:pt x="84419" y="464091"/>
                </a:lnTo>
                <a:lnTo>
                  <a:pt x="65270" y="505996"/>
                </a:lnTo>
                <a:lnTo>
                  <a:pt x="48420" y="549118"/>
                </a:lnTo>
                <a:lnTo>
                  <a:pt x="33950" y="593377"/>
                </a:lnTo>
                <a:lnTo>
                  <a:pt x="21935" y="638699"/>
                </a:lnTo>
                <a:lnTo>
                  <a:pt x="12455" y="685005"/>
                </a:lnTo>
                <a:lnTo>
                  <a:pt x="5587" y="732219"/>
                </a:lnTo>
                <a:lnTo>
                  <a:pt x="1409" y="780264"/>
                </a:lnTo>
                <a:lnTo>
                  <a:pt x="0" y="829062"/>
                </a:lnTo>
                <a:lnTo>
                  <a:pt x="1409" y="877708"/>
                </a:lnTo>
                <a:lnTo>
                  <a:pt x="5587" y="925622"/>
                </a:lnTo>
                <a:lnTo>
                  <a:pt x="12455" y="972727"/>
                </a:lnTo>
                <a:lnTo>
                  <a:pt x="21935" y="1018944"/>
                </a:lnTo>
                <a:lnTo>
                  <a:pt x="33950" y="1064194"/>
                </a:lnTo>
                <a:lnTo>
                  <a:pt x="48420" y="1108400"/>
                </a:lnTo>
                <a:lnTo>
                  <a:pt x="65270" y="1151483"/>
                </a:lnTo>
                <a:lnTo>
                  <a:pt x="84419" y="1193364"/>
                </a:lnTo>
                <a:lnTo>
                  <a:pt x="105792" y="1233966"/>
                </a:lnTo>
                <a:lnTo>
                  <a:pt x="129309" y="1273210"/>
                </a:lnTo>
                <a:lnTo>
                  <a:pt x="154893" y="1311017"/>
                </a:lnTo>
                <a:lnTo>
                  <a:pt x="182466" y="1347311"/>
                </a:lnTo>
                <a:lnTo>
                  <a:pt x="211951" y="1382011"/>
                </a:lnTo>
                <a:lnTo>
                  <a:pt x="243268" y="1415040"/>
                </a:lnTo>
                <a:lnTo>
                  <a:pt x="276341" y="1446319"/>
                </a:lnTo>
                <a:lnTo>
                  <a:pt x="311091" y="1475771"/>
                </a:lnTo>
                <a:lnTo>
                  <a:pt x="347441" y="1503316"/>
                </a:lnTo>
                <a:lnTo>
                  <a:pt x="385312" y="1528878"/>
                </a:lnTo>
                <a:lnTo>
                  <a:pt x="424627" y="1552376"/>
                </a:lnTo>
                <a:lnTo>
                  <a:pt x="465308" y="1573733"/>
                </a:lnTo>
                <a:lnTo>
                  <a:pt x="507277" y="1592871"/>
                </a:lnTo>
                <a:lnTo>
                  <a:pt x="550456" y="1609712"/>
                </a:lnTo>
                <a:lnTo>
                  <a:pt x="594767" y="1624176"/>
                </a:lnTo>
                <a:lnTo>
                  <a:pt x="640133" y="1636186"/>
                </a:lnTo>
                <a:lnTo>
                  <a:pt x="686475" y="1645664"/>
                </a:lnTo>
                <a:lnTo>
                  <a:pt x="733715" y="1652530"/>
                </a:lnTo>
                <a:lnTo>
                  <a:pt x="781776" y="1656708"/>
                </a:lnTo>
                <a:lnTo>
                  <a:pt x="830580" y="1658118"/>
                </a:lnTo>
                <a:lnTo>
                  <a:pt x="879541" y="1656708"/>
                </a:lnTo>
                <a:lnTo>
                  <a:pt x="927749" y="1652530"/>
                </a:lnTo>
                <a:lnTo>
                  <a:pt x="975125" y="1645664"/>
                </a:lnTo>
                <a:lnTo>
                  <a:pt x="1021593" y="1636186"/>
                </a:lnTo>
                <a:lnTo>
                  <a:pt x="1067074" y="1624176"/>
                </a:lnTo>
                <a:lnTo>
                  <a:pt x="1111491" y="1609712"/>
                </a:lnTo>
                <a:lnTo>
                  <a:pt x="1154766" y="1592871"/>
                </a:lnTo>
                <a:lnTo>
                  <a:pt x="1196823" y="1573733"/>
                </a:lnTo>
                <a:lnTo>
                  <a:pt x="1237584" y="1552376"/>
                </a:lnTo>
                <a:lnTo>
                  <a:pt x="1276971" y="1528878"/>
                </a:lnTo>
                <a:lnTo>
                  <a:pt x="1314906" y="1503316"/>
                </a:lnTo>
                <a:lnTo>
                  <a:pt x="1351313" y="1475771"/>
                </a:lnTo>
                <a:lnTo>
                  <a:pt x="1386113" y="1446319"/>
                </a:lnTo>
                <a:lnTo>
                  <a:pt x="1419230" y="1415040"/>
                </a:lnTo>
                <a:lnTo>
                  <a:pt x="1450585" y="1382011"/>
                </a:lnTo>
                <a:lnTo>
                  <a:pt x="1480102" y="1347311"/>
                </a:lnTo>
                <a:lnTo>
                  <a:pt x="1507703" y="1311017"/>
                </a:lnTo>
                <a:lnTo>
                  <a:pt x="1533310" y="1273210"/>
                </a:lnTo>
                <a:lnTo>
                  <a:pt x="1556847" y="1233966"/>
                </a:lnTo>
                <a:lnTo>
                  <a:pt x="1578234" y="1193364"/>
                </a:lnTo>
                <a:lnTo>
                  <a:pt x="1597396" y="1151483"/>
                </a:lnTo>
                <a:lnTo>
                  <a:pt x="1614254" y="1108400"/>
                </a:lnTo>
                <a:lnTo>
                  <a:pt x="1628731" y="1064194"/>
                </a:lnTo>
                <a:lnTo>
                  <a:pt x="1640749" y="1018944"/>
                </a:lnTo>
                <a:lnTo>
                  <a:pt x="1650232" y="972727"/>
                </a:lnTo>
                <a:lnTo>
                  <a:pt x="1657101" y="925622"/>
                </a:lnTo>
                <a:lnTo>
                  <a:pt x="1661280" y="877708"/>
                </a:lnTo>
                <a:lnTo>
                  <a:pt x="1662690" y="829062"/>
                </a:lnTo>
                <a:close/>
              </a:path>
            </a:pathLst>
          </a:custGeom>
          <a:solidFill>
            <a:srgbClr val="000000"/>
          </a:solidFill>
        </p:spPr>
        <p:txBody>
          <a:bodyPr wrap="square" lIns="0" tIns="0" rIns="0" bIns="0" rtlCol="0"/>
          <a:lstStyle/>
          <a:p>
            <a:endParaRPr/>
          </a:p>
        </p:txBody>
      </p:sp>
      <p:sp>
        <p:nvSpPr>
          <p:cNvPr id="11" name="object 11"/>
          <p:cNvSpPr/>
          <p:nvPr/>
        </p:nvSpPr>
        <p:spPr>
          <a:xfrm>
            <a:off x="507070" y="1297635"/>
            <a:ext cx="1511536" cy="146304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51405" y="1340666"/>
            <a:ext cx="1422977" cy="1377203"/>
          </a:xfrm>
          <a:custGeom>
            <a:avLst/>
            <a:gdLst/>
            <a:ahLst/>
            <a:cxnLst/>
            <a:rect l="l" t="t" r="r" b="b"/>
            <a:pathLst>
              <a:path w="1565275" h="1560830">
                <a:moveTo>
                  <a:pt x="1565154" y="780294"/>
                </a:moveTo>
                <a:lnTo>
                  <a:pt x="1563725" y="732724"/>
                </a:lnTo>
                <a:lnTo>
                  <a:pt x="1559493" y="685914"/>
                </a:lnTo>
                <a:lnTo>
                  <a:pt x="1552539" y="639943"/>
                </a:lnTo>
                <a:lnTo>
                  <a:pt x="1542946" y="594894"/>
                </a:lnTo>
                <a:lnTo>
                  <a:pt x="1530795" y="550847"/>
                </a:lnTo>
                <a:lnTo>
                  <a:pt x="1516168" y="507884"/>
                </a:lnTo>
                <a:lnTo>
                  <a:pt x="1499147" y="466085"/>
                </a:lnTo>
                <a:lnTo>
                  <a:pt x="1479813" y="425534"/>
                </a:lnTo>
                <a:lnTo>
                  <a:pt x="1458248" y="386310"/>
                </a:lnTo>
                <a:lnTo>
                  <a:pt x="1434534" y="348495"/>
                </a:lnTo>
                <a:lnTo>
                  <a:pt x="1408752" y="312170"/>
                </a:lnTo>
                <a:lnTo>
                  <a:pt x="1380985" y="277417"/>
                </a:lnTo>
                <a:lnTo>
                  <a:pt x="1351315" y="244317"/>
                </a:lnTo>
                <a:lnTo>
                  <a:pt x="1319822" y="212951"/>
                </a:lnTo>
                <a:lnTo>
                  <a:pt x="1286589" y="183401"/>
                </a:lnTo>
                <a:lnTo>
                  <a:pt x="1251697" y="155747"/>
                </a:lnTo>
                <a:lnTo>
                  <a:pt x="1215229" y="130071"/>
                </a:lnTo>
                <a:lnTo>
                  <a:pt x="1177266" y="106455"/>
                </a:lnTo>
                <a:lnTo>
                  <a:pt x="1137889" y="84980"/>
                </a:lnTo>
                <a:lnTo>
                  <a:pt x="1097181" y="65727"/>
                </a:lnTo>
                <a:lnTo>
                  <a:pt x="1055223" y="48777"/>
                </a:lnTo>
                <a:lnTo>
                  <a:pt x="1012098" y="34211"/>
                </a:lnTo>
                <a:lnTo>
                  <a:pt x="967886" y="22112"/>
                </a:lnTo>
                <a:lnTo>
                  <a:pt x="922669" y="12560"/>
                </a:lnTo>
                <a:lnTo>
                  <a:pt x="876530" y="5636"/>
                </a:lnTo>
                <a:lnTo>
                  <a:pt x="829551" y="1422"/>
                </a:lnTo>
                <a:lnTo>
                  <a:pt x="781812" y="0"/>
                </a:lnTo>
                <a:lnTo>
                  <a:pt x="734236" y="1422"/>
                </a:lnTo>
                <a:lnTo>
                  <a:pt x="687408" y="5636"/>
                </a:lnTo>
                <a:lnTo>
                  <a:pt x="641409" y="12560"/>
                </a:lnTo>
                <a:lnTo>
                  <a:pt x="596322" y="22112"/>
                </a:lnTo>
                <a:lnTo>
                  <a:pt x="552228" y="34211"/>
                </a:lnTo>
                <a:lnTo>
                  <a:pt x="509210" y="48777"/>
                </a:lnTo>
                <a:lnTo>
                  <a:pt x="467350" y="65727"/>
                </a:lnTo>
                <a:lnTo>
                  <a:pt x="426731" y="84980"/>
                </a:lnTo>
                <a:lnTo>
                  <a:pt x="387434" y="106455"/>
                </a:lnTo>
                <a:lnTo>
                  <a:pt x="349542" y="130071"/>
                </a:lnTo>
                <a:lnTo>
                  <a:pt x="313137" y="155747"/>
                </a:lnTo>
                <a:lnTo>
                  <a:pt x="278302" y="183401"/>
                </a:lnTo>
                <a:lnTo>
                  <a:pt x="245118" y="212951"/>
                </a:lnTo>
                <a:lnTo>
                  <a:pt x="213668" y="244317"/>
                </a:lnTo>
                <a:lnTo>
                  <a:pt x="184033" y="277417"/>
                </a:lnTo>
                <a:lnTo>
                  <a:pt x="156297" y="312170"/>
                </a:lnTo>
                <a:lnTo>
                  <a:pt x="130542" y="348495"/>
                </a:lnTo>
                <a:lnTo>
                  <a:pt x="106849" y="386310"/>
                </a:lnTo>
                <a:lnTo>
                  <a:pt x="85301" y="425534"/>
                </a:lnTo>
                <a:lnTo>
                  <a:pt x="65980" y="466085"/>
                </a:lnTo>
                <a:lnTo>
                  <a:pt x="48968" y="507884"/>
                </a:lnTo>
                <a:lnTo>
                  <a:pt x="34348" y="550847"/>
                </a:lnTo>
                <a:lnTo>
                  <a:pt x="22202" y="594894"/>
                </a:lnTo>
                <a:lnTo>
                  <a:pt x="12612" y="639943"/>
                </a:lnTo>
                <a:lnTo>
                  <a:pt x="5660" y="685914"/>
                </a:lnTo>
                <a:lnTo>
                  <a:pt x="1428" y="732724"/>
                </a:lnTo>
                <a:lnTo>
                  <a:pt x="0" y="780294"/>
                </a:lnTo>
                <a:lnTo>
                  <a:pt x="1428" y="827863"/>
                </a:lnTo>
                <a:lnTo>
                  <a:pt x="5660" y="874673"/>
                </a:lnTo>
                <a:lnTo>
                  <a:pt x="12612" y="920644"/>
                </a:lnTo>
                <a:lnTo>
                  <a:pt x="22202" y="965693"/>
                </a:lnTo>
                <a:lnTo>
                  <a:pt x="34348" y="1009740"/>
                </a:lnTo>
                <a:lnTo>
                  <a:pt x="48968" y="1052703"/>
                </a:lnTo>
                <a:lnTo>
                  <a:pt x="65980" y="1094501"/>
                </a:lnTo>
                <a:lnTo>
                  <a:pt x="85301" y="1135052"/>
                </a:lnTo>
                <a:lnTo>
                  <a:pt x="106849" y="1174276"/>
                </a:lnTo>
                <a:lnTo>
                  <a:pt x="130542" y="1212091"/>
                </a:lnTo>
                <a:lnTo>
                  <a:pt x="156297" y="1248415"/>
                </a:lnTo>
                <a:lnTo>
                  <a:pt x="184033" y="1283168"/>
                </a:lnTo>
                <a:lnTo>
                  <a:pt x="213668" y="1316267"/>
                </a:lnTo>
                <a:lnTo>
                  <a:pt x="245118" y="1347633"/>
                </a:lnTo>
                <a:lnTo>
                  <a:pt x="278302" y="1377183"/>
                </a:lnTo>
                <a:lnTo>
                  <a:pt x="313137" y="1404836"/>
                </a:lnTo>
                <a:lnTo>
                  <a:pt x="349542" y="1430512"/>
                </a:lnTo>
                <a:lnTo>
                  <a:pt x="387434" y="1454127"/>
                </a:lnTo>
                <a:lnTo>
                  <a:pt x="426731" y="1475602"/>
                </a:lnTo>
                <a:lnTo>
                  <a:pt x="467350" y="1494856"/>
                </a:lnTo>
                <a:lnTo>
                  <a:pt x="509210" y="1511805"/>
                </a:lnTo>
                <a:lnTo>
                  <a:pt x="552228" y="1526370"/>
                </a:lnTo>
                <a:lnTo>
                  <a:pt x="596322" y="1538470"/>
                </a:lnTo>
                <a:lnTo>
                  <a:pt x="641409" y="1548022"/>
                </a:lnTo>
                <a:lnTo>
                  <a:pt x="687408" y="1554945"/>
                </a:lnTo>
                <a:lnTo>
                  <a:pt x="734236" y="1559159"/>
                </a:lnTo>
                <a:lnTo>
                  <a:pt x="781812" y="1560582"/>
                </a:lnTo>
                <a:lnTo>
                  <a:pt x="829551" y="1559159"/>
                </a:lnTo>
                <a:lnTo>
                  <a:pt x="876530" y="1554945"/>
                </a:lnTo>
                <a:lnTo>
                  <a:pt x="922669" y="1548022"/>
                </a:lnTo>
                <a:lnTo>
                  <a:pt x="967886" y="1538470"/>
                </a:lnTo>
                <a:lnTo>
                  <a:pt x="1012098" y="1526370"/>
                </a:lnTo>
                <a:lnTo>
                  <a:pt x="1055223" y="1511805"/>
                </a:lnTo>
                <a:lnTo>
                  <a:pt x="1097181" y="1494856"/>
                </a:lnTo>
                <a:lnTo>
                  <a:pt x="1137889" y="1475602"/>
                </a:lnTo>
                <a:lnTo>
                  <a:pt x="1177266" y="1454127"/>
                </a:lnTo>
                <a:lnTo>
                  <a:pt x="1215229" y="1430512"/>
                </a:lnTo>
                <a:lnTo>
                  <a:pt x="1251697" y="1404836"/>
                </a:lnTo>
                <a:lnTo>
                  <a:pt x="1286589" y="1377183"/>
                </a:lnTo>
                <a:lnTo>
                  <a:pt x="1319822" y="1347633"/>
                </a:lnTo>
                <a:lnTo>
                  <a:pt x="1351315" y="1316267"/>
                </a:lnTo>
                <a:lnTo>
                  <a:pt x="1380985" y="1283168"/>
                </a:lnTo>
                <a:lnTo>
                  <a:pt x="1408752" y="1248415"/>
                </a:lnTo>
                <a:lnTo>
                  <a:pt x="1434534" y="1212091"/>
                </a:lnTo>
                <a:lnTo>
                  <a:pt x="1458248" y="1174276"/>
                </a:lnTo>
                <a:lnTo>
                  <a:pt x="1479813" y="1135052"/>
                </a:lnTo>
                <a:lnTo>
                  <a:pt x="1499147" y="1094501"/>
                </a:lnTo>
                <a:lnTo>
                  <a:pt x="1516168" y="1052703"/>
                </a:lnTo>
                <a:lnTo>
                  <a:pt x="1530795" y="1009740"/>
                </a:lnTo>
                <a:lnTo>
                  <a:pt x="1542946" y="965693"/>
                </a:lnTo>
                <a:lnTo>
                  <a:pt x="1552539" y="920644"/>
                </a:lnTo>
                <a:lnTo>
                  <a:pt x="1559493" y="874673"/>
                </a:lnTo>
                <a:lnTo>
                  <a:pt x="1563725" y="827863"/>
                </a:lnTo>
                <a:lnTo>
                  <a:pt x="1565154" y="780294"/>
                </a:lnTo>
                <a:close/>
              </a:path>
            </a:pathLst>
          </a:custGeom>
          <a:solidFill>
            <a:srgbClr val="000000"/>
          </a:solidFill>
        </p:spPr>
        <p:txBody>
          <a:bodyPr wrap="square" lIns="0" tIns="0" rIns="0" bIns="0" rtlCol="0"/>
          <a:lstStyle/>
          <a:p>
            <a:endParaRPr/>
          </a:p>
        </p:txBody>
      </p:sp>
      <p:sp>
        <p:nvSpPr>
          <p:cNvPr id="13" name="object 13"/>
          <p:cNvSpPr/>
          <p:nvPr/>
        </p:nvSpPr>
        <p:spPr>
          <a:xfrm>
            <a:off x="551405" y="1340666"/>
            <a:ext cx="1422867" cy="1376984"/>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97125" y="1383702"/>
            <a:ext cx="1331768" cy="1290918"/>
          </a:xfrm>
          <a:custGeom>
            <a:avLst/>
            <a:gdLst/>
            <a:ahLst/>
            <a:cxnLst/>
            <a:rect l="l" t="t" r="r" b="b"/>
            <a:pathLst>
              <a:path w="1464945" h="1463039">
                <a:moveTo>
                  <a:pt x="1464570" y="731520"/>
                </a:moveTo>
                <a:lnTo>
                  <a:pt x="1463013" y="683438"/>
                </a:lnTo>
                <a:lnTo>
                  <a:pt x="1458407" y="636185"/>
                </a:lnTo>
                <a:lnTo>
                  <a:pt x="1450847" y="589856"/>
                </a:lnTo>
                <a:lnTo>
                  <a:pt x="1440429" y="544549"/>
                </a:lnTo>
                <a:lnTo>
                  <a:pt x="1427250" y="500359"/>
                </a:lnTo>
                <a:lnTo>
                  <a:pt x="1411405" y="457384"/>
                </a:lnTo>
                <a:lnTo>
                  <a:pt x="1392990" y="415719"/>
                </a:lnTo>
                <a:lnTo>
                  <a:pt x="1372102" y="375462"/>
                </a:lnTo>
                <a:lnTo>
                  <a:pt x="1348836" y="336709"/>
                </a:lnTo>
                <a:lnTo>
                  <a:pt x="1323288" y="299557"/>
                </a:lnTo>
                <a:lnTo>
                  <a:pt x="1295555" y="264102"/>
                </a:lnTo>
                <a:lnTo>
                  <a:pt x="1265731" y="230440"/>
                </a:lnTo>
                <a:lnTo>
                  <a:pt x="1233914" y="198669"/>
                </a:lnTo>
                <a:lnTo>
                  <a:pt x="1200199" y="168884"/>
                </a:lnTo>
                <a:lnTo>
                  <a:pt x="1164682" y="141183"/>
                </a:lnTo>
                <a:lnTo>
                  <a:pt x="1127459" y="115662"/>
                </a:lnTo>
                <a:lnTo>
                  <a:pt x="1088626" y="92417"/>
                </a:lnTo>
                <a:lnTo>
                  <a:pt x="1048279" y="71545"/>
                </a:lnTo>
                <a:lnTo>
                  <a:pt x="1006514" y="53143"/>
                </a:lnTo>
                <a:lnTo>
                  <a:pt x="963427" y="37307"/>
                </a:lnTo>
                <a:lnTo>
                  <a:pt x="919113" y="24134"/>
                </a:lnTo>
                <a:lnTo>
                  <a:pt x="873670" y="13720"/>
                </a:lnTo>
                <a:lnTo>
                  <a:pt x="827193" y="6162"/>
                </a:lnTo>
                <a:lnTo>
                  <a:pt x="779777" y="1556"/>
                </a:lnTo>
                <a:lnTo>
                  <a:pt x="731520" y="0"/>
                </a:lnTo>
                <a:lnTo>
                  <a:pt x="683438" y="1556"/>
                </a:lnTo>
                <a:lnTo>
                  <a:pt x="636185" y="6162"/>
                </a:lnTo>
                <a:lnTo>
                  <a:pt x="589856" y="13720"/>
                </a:lnTo>
                <a:lnTo>
                  <a:pt x="544549" y="24134"/>
                </a:lnTo>
                <a:lnTo>
                  <a:pt x="500359" y="37307"/>
                </a:lnTo>
                <a:lnTo>
                  <a:pt x="457384" y="53143"/>
                </a:lnTo>
                <a:lnTo>
                  <a:pt x="415719" y="71545"/>
                </a:lnTo>
                <a:lnTo>
                  <a:pt x="375462" y="92417"/>
                </a:lnTo>
                <a:lnTo>
                  <a:pt x="336709" y="115662"/>
                </a:lnTo>
                <a:lnTo>
                  <a:pt x="299557" y="141183"/>
                </a:lnTo>
                <a:lnTo>
                  <a:pt x="264102" y="168884"/>
                </a:lnTo>
                <a:lnTo>
                  <a:pt x="230440" y="198669"/>
                </a:lnTo>
                <a:lnTo>
                  <a:pt x="198669" y="230440"/>
                </a:lnTo>
                <a:lnTo>
                  <a:pt x="168884" y="264102"/>
                </a:lnTo>
                <a:lnTo>
                  <a:pt x="141183" y="299557"/>
                </a:lnTo>
                <a:lnTo>
                  <a:pt x="115662" y="336709"/>
                </a:lnTo>
                <a:lnTo>
                  <a:pt x="92417" y="375462"/>
                </a:lnTo>
                <a:lnTo>
                  <a:pt x="71545" y="415719"/>
                </a:lnTo>
                <a:lnTo>
                  <a:pt x="53143" y="457384"/>
                </a:lnTo>
                <a:lnTo>
                  <a:pt x="37307" y="500359"/>
                </a:lnTo>
                <a:lnTo>
                  <a:pt x="24134" y="544549"/>
                </a:lnTo>
                <a:lnTo>
                  <a:pt x="13720" y="589856"/>
                </a:lnTo>
                <a:lnTo>
                  <a:pt x="6162" y="636185"/>
                </a:lnTo>
                <a:lnTo>
                  <a:pt x="1556" y="683438"/>
                </a:lnTo>
                <a:lnTo>
                  <a:pt x="0" y="731520"/>
                </a:lnTo>
                <a:lnTo>
                  <a:pt x="1556" y="779601"/>
                </a:lnTo>
                <a:lnTo>
                  <a:pt x="6162" y="826854"/>
                </a:lnTo>
                <a:lnTo>
                  <a:pt x="13720" y="873183"/>
                </a:lnTo>
                <a:lnTo>
                  <a:pt x="24134" y="918490"/>
                </a:lnTo>
                <a:lnTo>
                  <a:pt x="37307" y="962680"/>
                </a:lnTo>
                <a:lnTo>
                  <a:pt x="53143" y="1005655"/>
                </a:lnTo>
                <a:lnTo>
                  <a:pt x="71545" y="1047320"/>
                </a:lnTo>
                <a:lnTo>
                  <a:pt x="92417" y="1087577"/>
                </a:lnTo>
                <a:lnTo>
                  <a:pt x="115662" y="1126330"/>
                </a:lnTo>
                <a:lnTo>
                  <a:pt x="141183" y="1163482"/>
                </a:lnTo>
                <a:lnTo>
                  <a:pt x="168884" y="1198937"/>
                </a:lnTo>
                <a:lnTo>
                  <a:pt x="198669" y="1232599"/>
                </a:lnTo>
                <a:lnTo>
                  <a:pt x="230440" y="1264370"/>
                </a:lnTo>
                <a:lnTo>
                  <a:pt x="264102" y="1294155"/>
                </a:lnTo>
                <a:lnTo>
                  <a:pt x="299557" y="1321856"/>
                </a:lnTo>
                <a:lnTo>
                  <a:pt x="336709" y="1347377"/>
                </a:lnTo>
                <a:lnTo>
                  <a:pt x="375462" y="1370622"/>
                </a:lnTo>
                <a:lnTo>
                  <a:pt x="415719" y="1391494"/>
                </a:lnTo>
                <a:lnTo>
                  <a:pt x="457384" y="1409896"/>
                </a:lnTo>
                <a:lnTo>
                  <a:pt x="500359" y="1425732"/>
                </a:lnTo>
                <a:lnTo>
                  <a:pt x="544549" y="1438905"/>
                </a:lnTo>
                <a:lnTo>
                  <a:pt x="589856" y="1449319"/>
                </a:lnTo>
                <a:lnTo>
                  <a:pt x="636185" y="1456877"/>
                </a:lnTo>
                <a:lnTo>
                  <a:pt x="683438" y="1461483"/>
                </a:lnTo>
                <a:lnTo>
                  <a:pt x="731520" y="1463040"/>
                </a:lnTo>
                <a:lnTo>
                  <a:pt x="779777" y="1461483"/>
                </a:lnTo>
                <a:lnTo>
                  <a:pt x="827193" y="1456877"/>
                </a:lnTo>
                <a:lnTo>
                  <a:pt x="873670" y="1449319"/>
                </a:lnTo>
                <a:lnTo>
                  <a:pt x="919113" y="1438905"/>
                </a:lnTo>
                <a:lnTo>
                  <a:pt x="963427" y="1425732"/>
                </a:lnTo>
                <a:lnTo>
                  <a:pt x="1006514" y="1409896"/>
                </a:lnTo>
                <a:lnTo>
                  <a:pt x="1048279" y="1391494"/>
                </a:lnTo>
                <a:lnTo>
                  <a:pt x="1088626" y="1370622"/>
                </a:lnTo>
                <a:lnTo>
                  <a:pt x="1127459" y="1347377"/>
                </a:lnTo>
                <a:lnTo>
                  <a:pt x="1164682" y="1321856"/>
                </a:lnTo>
                <a:lnTo>
                  <a:pt x="1200199" y="1294155"/>
                </a:lnTo>
                <a:lnTo>
                  <a:pt x="1233914" y="1264370"/>
                </a:lnTo>
                <a:lnTo>
                  <a:pt x="1265731" y="1232599"/>
                </a:lnTo>
                <a:lnTo>
                  <a:pt x="1295555" y="1198937"/>
                </a:lnTo>
                <a:lnTo>
                  <a:pt x="1323288" y="1163482"/>
                </a:lnTo>
                <a:lnTo>
                  <a:pt x="1348836" y="1126330"/>
                </a:lnTo>
                <a:lnTo>
                  <a:pt x="1372102" y="1087577"/>
                </a:lnTo>
                <a:lnTo>
                  <a:pt x="1392990" y="1047320"/>
                </a:lnTo>
                <a:lnTo>
                  <a:pt x="1411405" y="1005655"/>
                </a:lnTo>
                <a:lnTo>
                  <a:pt x="1427250" y="962680"/>
                </a:lnTo>
                <a:lnTo>
                  <a:pt x="1440429" y="918490"/>
                </a:lnTo>
                <a:lnTo>
                  <a:pt x="1450847" y="873183"/>
                </a:lnTo>
                <a:lnTo>
                  <a:pt x="1458407" y="826854"/>
                </a:lnTo>
                <a:lnTo>
                  <a:pt x="1463013" y="779601"/>
                </a:lnTo>
                <a:lnTo>
                  <a:pt x="1464570" y="731520"/>
                </a:lnTo>
                <a:close/>
              </a:path>
            </a:pathLst>
          </a:custGeom>
          <a:solidFill>
            <a:srgbClr val="000000"/>
          </a:solidFill>
        </p:spPr>
        <p:txBody>
          <a:bodyPr wrap="square" lIns="0" tIns="0" rIns="0" bIns="0" rtlCol="0"/>
          <a:lstStyle/>
          <a:p>
            <a:endParaRPr/>
          </a:p>
        </p:txBody>
      </p:sp>
      <p:sp>
        <p:nvSpPr>
          <p:cNvPr id="15" name="object 15"/>
          <p:cNvSpPr/>
          <p:nvPr/>
        </p:nvSpPr>
        <p:spPr>
          <a:xfrm>
            <a:off x="597125" y="1383702"/>
            <a:ext cx="1331427" cy="1290918"/>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42844" y="1428078"/>
            <a:ext cx="1239982" cy="1202391"/>
          </a:xfrm>
          <a:custGeom>
            <a:avLst/>
            <a:gdLst/>
            <a:ahLst/>
            <a:cxnLst/>
            <a:rect l="l" t="t" r="r" b="b"/>
            <a:pathLst>
              <a:path w="1363980" h="1362710">
                <a:moveTo>
                  <a:pt x="1363986" y="681228"/>
                </a:moveTo>
                <a:lnTo>
                  <a:pt x="1362276" y="632735"/>
                </a:lnTo>
                <a:lnTo>
                  <a:pt x="1357224" y="585138"/>
                </a:lnTo>
                <a:lnTo>
                  <a:pt x="1348943" y="538554"/>
                </a:lnTo>
                <a:lnTo>
                  <a:pt x="1337547" y="493099"/>
                </a:lnTo>
                <a:lnTo>
                  <a:pt x="1323152" y="448890"/>
                </a:lnTo>
                <a:lnTo>
                  <a:pt x="1305870" y="406046"/>
                </a:lnTo>
                <a:lnTo>
                  <a:pt x="1285817" y="364683"/>
                </a:lnTo>
                <a:lnTo>
                  <a:pt x="1263107" y="324919"/>
                </a:lnTo>
                <a:lnTo>
                  <a:pt x="1237853" y="286870"/>
                </a:lnTo>
                <a:lnTo>
                  <a:pt x="1210170" y="250655"/>
                </a:lnTo>
                <a:lnTo>
                  <a:pt x="1180172" y="216389"/>
                </a:lnTo>
                <a:lnTo>
                  <a:pt x="1147974" y="184191"/>
                </a:lnTo>
                <a:lnTo>
                  <a:pt x="1113689" y="154178"/>
                </a:lnTo>
                <a:lnTo>
                  <a:pt x="1077433" y="126467"/>
                </a:lnTo>
                <a:lnTo>
                  <a:pt x="1039318" y="101175"/>
                </a:lnTo>
                <a:lnTo>
                  <a:pt x="999460" y="78419"/>
                </a:lnTo>
                <a:lnTo>
                  <a:pt x="957973" y="58318"/>
                </a:lnTo>
                <a:lnTo>
                  <a:pt x="914970" y="40987"/>
                </a:lnTo>
                <a:lnTo>
                  <a:pt x="870566" y="26544"/>
                </a:lnTo>
                <a:lnTo>
                  <a:pt x="824876" y="15107"/>
                </a:lnTo>
                <a:lnTo>
                  <a:pt x="778013" y="6792"/>
                </a:lnTo>
                <a:lnTo>
                  <a:pt x="730092" y="1717"/>
                </a:lnTo>
                <a:lnTo>
                  <a:pt x="681228" y="0"/>
                </a:lnTo>
                <a:lnTo>
                  <a:pt x="632554" y="1717"/>
                </a:lnTo>
                <a:lnTo>
                  <a:pt x="584807" y="6792"/>
                </a:lnTo>
                <a:lnTo>
                  <a:pt x="538103" y="15107"/>
                </a:lnTo>
                <a:lnTo>
                  <a:pt x="492556" y="26544"/>
                </a:lnTo>
                <a:lnTo>
                  <a:pt x="448282" y="40987"/>
                </a:lnTo>
                <a:lnTo>
                  <a:pt x="405395" y="58318"/>
                </a:lnTo>
                <a:lnTo>
                  <a:pt x="364010" y="78419"/>
                </a:lnTo>
                <a:lnTo>
                  <a:pt x="324243" y="101175"/>
                </a:lnTo>
                <a:lnTo>
                  <a:pt x="286207" y="126467"/>
                </a:lnTo>
                <a:lnTo>
                  <a:pt x="250020" y="154178"/>
                </a:lnTo>
                <a:lnTo>
                  <a:pt x="215794" y="184191"/>
                </a:lnTo>
                <a:lnTo>
                  <a:pt x="183646" y="216389"/>
                </a:lnTo>
                <a:lnTo>
                  <a:pt x="153690" y="250655"/>
                </a:lnTo>
                <a:lnTo>
                  <a:pt x="126041" y="286870"/>
                </a:lnTo>
                <a:lnTo>
                  <a:pt x="100814" y="324919"/>
                </a:lnTo>
                <a:lnTo>
                  <a:pt x="78125" y="364683"/>
                </a:lnTo>
                <a:lnTo>
                  <a:pt x="58088" y="406046"/>
                </a:lnTo>
                <a:lnTo>
                  <a:pt x="40818" y="448890"/>
                </a:lnTo>
                <a:lnTo>
                  <a:pt x="26430" y="493099"/>
                </a:lnTo>
                <a:lnTo>
                  <a:pt x="15039" y="538554"/>
                </a:lnTo>
                <a:lnTo>
                  <a:pt x="6760" y="585138"/>
                </a:lnTo>
                <a:lnTo>
                  <a:pt x="1709" y="632735"/>
                </a:lnTo>
                <a:lnTo>
                  <a:pt x="0" y="681228"/>
                </a:lnTo>
                <a:lnTo>
                  <a:pt x="1709" y="729901"/>
                </a:lnTo>
                <a:lnTo>
                  <a:pt x="6760" y="777648"/>
                </a:lnTo>
                <a:lnTo>
                  <a:pt x="15039" y="824352"/>
                </a:lnTo>
                <a:lnTo>
                  <a:pt x="26430" y="869899"/>
                </a:lnTo>
                <a:lnTo>
                  <a:pt x="40818" y="914173"/>
                </a:lnTo>
                <a:lnTo>
                  <a:pt x="58088" y="957060"/>
                </a:lnTo>
                <a:lnTo>
                  <a:pt x="78125" y="998445"/>
                </a:lnTo>
                <a:lnTo>
                  <a:pt x="100814" y="1038213"/>
                </a:lnTo>
                <a:lnTo>
                  <a:pt x="126041" y="1076248"/>
                </a:lnTo>
                <a:lnTo>
                  <a:pt x="153690" y="1112435"/>
                </a:lnTo>
                <a:lnTo>
                  <a:pt x="183646" y="1146661"/>
                </a:lnTo>
                <a:lnTo>
                  <a:pt x="215794" y="1178809"/>
                </a:lnTo>
                <a:lnTo>
                  <a:pt x="250020" y="1208765"/>
                </a:lnTo>
                <a:lnTo>
                  <a:pt x="286207" y="1236414"/>
                </a:lnTo>
                <a:lnTo>
                  <a:pt x="324243" y="1261641"/>
                </a:lnTo>
                <a:lnTo>
                  <a:pt x="364010" y="1284330"/>
                </a:lnTo>
                <a:lnTo>
                  <a:pt x="405395" y="1304367"/>
                </a:lnTo>
                <a:lnTo>
                  <a:pt x="448282" y="1321637"/>
                </a:lnTo>
                <a:lnTo>
                  <a:pt x="492556" y="1336025"/>
                </a:lnTo>
                <a:lnTo>
                  <a:pt x="538103" y="1347416"/>
                </a:lnTo>
                <a:lnTo>
                  <a:pt x="584807" y="1355695"/>
                </a:lnTo>
                <a:lnTo>
                  <a:pt x="632554" y="1360746"/>
                </a:lnTo>
                <a:lnTo>
                  <a:pt x="681228" y="1362456"/>
                </a:lnTo>
                <a:lnTo>
                  <a:pt x="730092" y="1360746"/>
                </a:lnTo>
                <a:lnTo>
                  <a:pt x="778013" y="1355695"/>
                </a:lnTo>
                <a:lnTo>
                  <a:pt x="824876" y="1347416"/>
                </a:lnTo>
                <a:lnTo>
                  <a:pt x="870566" y="1336025"/>
                </a:lnTo>
                <a:lnTo>
                  <a:pt x="914970" y="1321637"/>
                </a:lnTo>
                <a:lnTo>
                  <a:pt x="957973" y="1304367"/>
                </a:lnTo>
                <a:lnTo>
                  <a:pt x="999460" y="1284330"/>
                </a:lnTo>
                <a:lnTo>
                  <a:pt x="1039318" y="1261641"/>
                </a:lnTo>
                <a:lnTo>
                  <a:pt x="1077433" y="1236414"/>
                </a:lnTo>
                <a:lnTo>
                  <a:pt x="1113689" y="1208765"/>
                </a:lnTo>
                <a:lnTo>
                  <a:pt x="1147974" y="1178809"/>
                </a:lnTo>
                <a:lnTo>
                  <a:pt x="1180172" y="1146661"/>
                </a:lnTo>
                <a:lnTo>
                  <a:pt x="1210170" y="1112435"/>
                </a:lnTo>
                <a:lnTo>
                  <a:pt x="1237853" y="1076248"/>
                </a:lnTo>
                <a:lnTo>
                  <a:pt x="1263107" y="1038213"/>
                </a:lnTo>
                <a:lnTo>
                  <a:pt x="1285817" y="998445"/>
                </a:lnTo>
                <a:lnTo>
                  <a:pt x="1305870" y="957060"/>
                </a:lnTo>
                <a:lnTo>
                  <a:pt x="1323152" y="914173"/>
                </a:lnTo>
                <a:lnTo>
                  <a:pt x="1337547" y="869899"/>
                </a:lnTo>
                <a:lnTo>
                  <a:pt x="1348943" y="824352"/>
                </a:lnTo>
                <a:lnTo>
                  <a:pt x="1357224" y="777648"/>
                </a:lnTo>
                <a:lnTo>
                  <a:pt x="1362276" y="729901"/>
                </a:lnTo>
                <a:lnTo>
                  <a:pt x="1363986" y="681228"/>
                </a:lnTo>
                <a:close/>
              </a:path>
            </a:pathLst>
          </a:custGeom>
          <a:solidFill>
            <a:srgbClr val="000000"/>
          </a:solidFill>
        </p:spPr>
        <p:txBody>
          <a:bodyPr wrap="square" lIns="0" tIns="0" rIns="0" bIns="0" rtlCol="0"/>
          <a:lstStyle/>
          <a:p>
            <a:endParaRPr/>
          </a:p>
        </p:txBody>
      </p:sp>
      <p:sp>
        <p:nvSpPr>
          <p:cNvPr id="17" name="object 17"/>
          <p:cNvSpPr/>
          <p:nvPr/>
        </p:nvSpPr>
        <p:spPr>
          <a:xfrm>
            <a:off x="642845" y="1428078"/>
            <a:ext cx="1239987" cy="1202167"/>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687179" y="1473798"/>
            <a:ext cx="1149927" cy="1113865"/>
          </a:xfrm>
          <a:custGeom>
            <a:avLst/>
            <a:gdLst/>
            <a:ahLst/>
            <a:cxnLst/>
            <a:rect l="l" t="t" r="r" b="b"/>
            <a:pathLst>
              <a:path w="1264920" h="1262380">
                <a:moveTo>
                  <a:pt x="1264926" y="630936"/>
                </a:moveTo>
                <a:lnTo>
                  <a:pt x="1263189" y="583781"/>
                </a:lnTo>
                <a:lnTo>
                  <a:pt x="1258061" y="537579"/>
                </a:lnTo>
                <a:lnTo>
                  <a:pt x="1249665" y="492450"/>
                </a:lnTo>
                <a:lnTo>
                  <a:pt x="1238123" y="448516"/>
                </a:lnTo>
                <a:lnTo>
                  <a:pt x="1223559" y="405897"/>
                </a:lnTo>
                <a:lnTo>
                  <a:pt x="1206094" y="364715"/>
                </a:lnTo>
                <a:lnTo>
                  <a:pt x="1185852" y="325091"/>
                </a:lnTo>
                <a:lnTo>
                  <a:pt x="1162956" y="287146"/>
                </a:lnTo>
                <a:lnTo>
                  <a:pt x="1137528" y="251001"/>
                </a:lnTo>
                <a:lnTo>
                  <a:pt x="1109691" y="216776"/>
                </a:lnTo>
                <a:lnTo>
                  <a:pt x="1079568" y="184594"/>
                </a:lnTo>
                <a:lnTo>
                  <a:pt x="1047282" y="154575"/>
                </a:lnTo>
                <a:lnTo>
                  <a:pt x="1012956" y="126840"/>
                </a:lnTo>
                <a:lnTo>
                  <a:pt x="976712" y="101511"/>
                </a:lnTo>
                <a:lnTo>
                  <a:pt x="938673" y="78708"/>
                </a:lnTo>
                <a:lnTo>
                  <a:pt x="898962" y="58553"/>
                </a:lnTo>
                <a:lnTo>
                  <a:pt x="857702" y="41166"/>
                </a:lnTo>
                <a:lnTo>
                  <a:pt x="815015" y="26669"/>
                </a:lnTo>
                <a:lnTo>
                  <a:pt x="771024" y="15183"/>
                </a:lnTo>
                <a:lnTo>
                  <a:pt x="725853" y="6828"/>
                </a:lnTo>
                <a:lnTo>
                  <a:pt x="679624" y="1727"/>
                </a:lnTo>
                <a:lnTo>
                  <a:pt x="632460" y="0"/>
                </a:lnTo>
                <a:lnTo>
                  <a:pt x="585296" y="1727"/>
                </a:lnTo>
                <a:lnTo>
                  <a:pt x="539067" y="6828"/>
                </a:lnTo>
                <a:lnTo>
                  <a:pt x="493897" y="15183"/>
                </a:lnTo>
                <a:lnTo>
                  <a:pt x="449907" y="26669"/>
                </a:lnTo>
                <a:lnTo>
                  <a:pt x="407221" y="41166"/>
                </a:lnTo>
                <a:lnTo>
                  <a:pt x="365961" y="58553"/>
                </a:lnTo>
                <a:lnTo>
                  <a:pt x="326250" y="78708"/>
                </a:lnTo>
                <a:lnTo>
                  <a:pt x="288212" y="101511"/>
                </a:lnTo>
                <a:lnTo>
                  <a:pt x="251968" y="126840"/>
                </a:lnTo>
                <a:lnTo>
                  <a:pt x="217642" y="154575"/>
                </a:lnTo>
                <a:lnTo>
                  <a:pt x="185356" y="184594"/>
                </a:lnTo>
                <a:lnTo>
                  <a:pt x="155233" y="216776"/>
                </a:lnTo>
                <a:lnTo>
                  <a:pt x="127397" y="251001"/>
                </a:lnTo>
                <a:lnTo>
                  <a:pt x="101969" y="287146"/>
                </a:lnTo>
                <a:lnTo>
                  <a:pt x="79073" y="325091"/>
                </a:lnTo>
                <a:lnTo>
                  <a:pt x="58831" y="364715"/>
                </a:lnTo>
                <a:lnTo>
                  <a:pt x="41366" y="405897"/>
                </a:lnTo>
                <a:lnTo>
                  <a:pt x="26802" y="448516"/>
                </a:lnTo>
                <a:lnTo>
                  <a:pt x="15260" y="492450"/>
                </a:lnTo>
                <a:lnTo>
                  <a:pt x="6864" y="537579"/>
                </a:lnTo>
                <a:lnTo>
                  <a:pt x="1736" y="583781"/>
                </a:lnTo>
                <a:lnTo>
                  <a:pt x="0" y="630936"/>
                </a:lnTo>
                <a:lnTo>
                  <a:pt x="1736" y="678090"/>
                </a:lnTo>
                <a:lnTo>
                  <a:pt x="6864" y="724292"/>
                </a:lnTo>
                <a:lnTo>
                  <a:pt x="15260" y="769421"/>
                </a:lnTo>
                <a:lnTo>
                  <a:pt x="26802" y="813355"/>
                </a:lnTo>
                <a:lnTo>
                  <a:pt x="41366" y="855974"/>
                </a:lnTo>
                <a:lnTo>
                  <a:pt x="58831" y="897156"/>
                </a:lnTo>
                <a:lnTo>
                  <a:pt x="79073" y="936780"/>
                </a:lnTo>
                <a:lnTo>
                  <a:pt x="101969" y="974725"/>
                </a:lnTo>
                <a:lnTo>
                  <a:pt x="127397" y="1010871"/>
                </a:lnTo>
                <a:lnTo>
                  <a:pt x="155233" y="1045095"/>
                </a:lnTo>
                <a:lnTo>
                  <a:pt x="185356" y="1077277"/>
                </a:lnTo>
                <a:lnTo>
                  <a:pt x="217642" y="1107296"/>
                </a:lnTo>
                <a:lnTo>
                  <a:pt x="251968" y="1135031"/>
                </a:lnTo>
                <a:lnTo>
                  <a:pt x="288212" y="1160360"/>
                </a:lnTo>
                <a:lnTo>
                  <a:pt x="326250" y="1183163"/>
                </a:lnTo>
                <a:lnTo>
                  <a:pt x="365961" y="1203318"/>
                </a:lnTo>
                <a:lnTo>
                  <a:pt x="407221" y="1220705"/>
                </a:lnTo>
                <a:lnTo>
                  <a:pt x="449907" y="1235202"/>
                </a:lnTo>
                <a:lnTo>
                  <a:pt x="493897" y="1246688"/>
                </a:lnTo>
                <a:lnTo>
                  <a:pt x="539067" y="1255043"/>
                </a:lnTo>
                <a:lnTo>
                  <a:pt x="585296" y="1260144"/>
                </a:lnTo>
                <a:lnTo>
                  <a:pt x="632460" y="1261872"/>
                </a:lnTo>
                <a:lnTo>
                  <a:pt x="679624" y="1260144"/>
                </a:lnTo>
                <a:lnTo>
                  <a:pt x="725853" y="1255043"/>
                </a:lnTo>
                <a:lnTo>
                  <a:pt x="771024" y="1246688"/>
                </a:lnTo>
                <a:lnTo>
                  <a:pt x="815015" y="1235202"/>
                </a:lnTo>
                <a:lnTo>
                  <a:pt x="857702" y="1220705"/>
                </a:lnTo>
                <a:lnTo>
                  <a:pt x="898962" y="1203318"/>
                </a:lnTo>
                <a:lnTo>
                  <a:pt x="938673" y="1183163"/>
                </a:lnTo>
                <a:lnTo>
                  <a:pt x="976712" y="1160360"/>
                </a:lnTo>
                <a:lnTo>
                  <a:pt x="1012956" y="1135031"/>
                </a:lnTo>
                <a:lnTo>
                  <a:pt x="1047282" y="1107296"/>
                </a:lnTo>
                <a:lnTo>
                  <a:pt x="1079568" y="1077277"/>
                </a:lnTo>
                <a:lnTo>
                  <a:pt x="1109691" y="1045095"/>
                </a:lnTo>
                <a:lnTo>
                  <a:pt x="1137528" y="1010871"/>
                </a:lnTo>
                <a:lnTo>
                  <a:pt x="1162956" y="974725"/>
                </a:lnTo>
                <a:lnTo>
                  <a:pt x="1185852" y="936780"/>
                </a:lnTo>
                <a:lnTo>
                  <a:pt x="1206094" y="897156"/>
                </a:lnTo>
                <a:lnTo>
                  <a:pt x="1223559" y="855974"/>
                </a:lnTo>
                <a:lnTo>
                  <a:pt x="1238123" y="813355"/>
                </a:lnTo>
                <a:lnTo>
                  <a:pt x="1249665" y="769421"/>
                </a:lnTo>
                <a:lnTo>
                  <a:pt x="1258061" y="724292"/>
                </a:lnTo>
                <a:lnTo>
                  <a:pt x="1263189" y="678090"/>
                </a:lnTo>
                <a:lnTo>
                  <a:pt x="1264926" y="630936"/>
                </a:lnTo>
                <a:close/>
              </a:path>
            </a:pathLst>
          </a:custGeom>
          <a:solidFill>
            <a:srgbClr val="000000"/>
          </a:solidFill>
        </p:spPr>
        <p:txBody>
          <a:bodyPr wrap="square" lIns="0" tIns="0" rIns="0" bIns="0" rtlCol="0"/>
          <a:lstStyle/>
          <a:p>
            <a:endParaRPr/>
          </a:p>
        </p:txBody>
      </p:sp>
      <p:sp>
        <p:nvSpPr>
          <p:cNvPr id="19" name="object 19"/>
          <p:cNvSpPr/>
          <p:nvPr/>
        </p:nvSpPr>
        <p:spPr>
          <a:xfrm>
            <a:off x="687179" y="1473798"/>
            <a:ext cx="1149933" cy="1113416"/>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731514" y="1516828"/>
            <a:ext cx="1061605" cy="1026459"/>
          </a:xfrm>
          <a:custGeom>
            <a:avLst/>
            <a:gdLst/>
            <a:ahLst/>
            <a:cxnLst/>
            <a:rect l="l" t="t" r="r" b="b"/>
            <a:pathLst>
              <a:path w="1167764" h="1163320">
                <a:moveTo>
                  <a:pt x="1167390" y="580644"/>
                </a:moveTo>
                <a:lnTo>
                  <a:pt x="1165449" y="533108"/>
                </a:lnTo>
                <a:lnTo>
                  <a:pt x="1159728" y="486616"/>
                </a:lnTo>
                <a:lnTo>
                  <a:pt x="1150380" y="441316"/>
                </a:lnTo>
                <a:lnTo>
                  <a:pt x="1137556" y="397361"/>
                </a:lnTo>
                <a:lnTo>
                  <a:pt x="1121408" y="354901"/>
                </a:lnTo>
                <a:lnTo>
                  <a:pt x="1102088" y="314087"/>
                </a:lnTo>
                <a:lnTo>
                  <a:pt x="1079748" y="275069"/>
                </a:lnTo>
                <a:lnTo>
                  <a:pt x="1054540" y="238000"/>
                </a:lnTo>
                <a:lnTo>
                  <a:pt x="1026617" y="203028"/>
                </a:lnTo>
                <a:lnTo>
                  <a:pt x="996129" y="170307"/>
                </a:lnTo>
                <a:lnTo>
                  <a:pt x="963230" y="139985"/>
                </a:lnTo>
                <a:lnTo>
                  <a:pt x="928072" y="112215"/>
                </a:lnTo>
                <a:lnTo>
                  <a:pt x="890805" y="87146"/>
                </a:lnTo>
                <a:lnTo>
                  <a:pt x="851583" y="64931"/>
                </a:lnTo>
                <a:lnTo>
                  <a:pt x="810557" y="45720"/>
                </a:lnTo>
                <a:lnTo>
                  <a:pt x="767879" y="29663"/>
                </a:lnTo>
                <a:lnTo>
                  <a:pt x="723702" y="16911"/>
                </a:lnTo>
                <a:lnTo>
                  <a:pt x="678177" y="7616"/>
                </a:lnTo>
                <a:lnTo>
                  <a:pt x="631456" y="1929"/>
                </a:lnTo>
                <a:lnTo>
                  <a:pt x="583692" y="0"/>
                </a:lnTo>
                <a:lnTo>
                  <a:pt x="535722" y="1929"/>
                </a:lnTo>
                <a:lnTo>
                  <a:pt x="488838" y="7616"/>
                </a:lnTo>
                <a:lnTo>
                  <a:pt x="443188" y="16911"/>
                </a:lnTo>
                <a:lnTo>
                  <a:pt x="398922" y="29663"/>
                </a:lnTo>
                <a:lnTo>
                  <a:pt x="356187" y="45720"/>
                </a:lnTo>
                <a:lnTo>
                  <a:pt x="315132" y="64931"/>
                </a:lnTo>
                <a:lnTo>
                  <a:pt x="275906" y="87146"/>
                </a:lnTo>
                <a:lnTo>
                  <a:pt x="238658" y="112215"/>
                </a:lnTo>
                <a:lnTo>
                  <a:pt x="203535" y="139985"/>
                </a:lnTo>
                <a:lnTo>
                  <a:pt x="170688" y="170307"/>
                </a:lnTo>
                <a:lnTo>
                  <a:pt x="140263" y="203028"/>
                </a:lnTo>
                <a:lnTo>
                  <a:pt x="112410" y="238000"/>
                </a:lnTo>
                <a:lnTo>
                  <a:pt x="87277" y="275069"/>
                </a:lnTo>
                <a:lnTo>
                  <a:pt x="65013" y="314087"/>
                </a:lnTo>
                <a:lnTo>
                  <a:pt x="45767" y="354901"/>
                </a:lnTo>
                <a:lnTo>
                  <a:pt x="29687" y="397361"/>
                </a:lnTo>
                <a:lnTo>
                  <a:pt x="16922" y="441316"/>
                </a:lnTo>
                <a:lnTo>
                  <a:pt x="7620" y="486616"/>
                </a:lnTo>
                <a:lnTo>
                  <a:pt x="1929" y="533108"/>
                </a:lnTo>
                <a:lnTo>
                  <a:pt x="0" y="580644"/>
                </a:lnTo>
                <a:lnTo>
                  <a:pt x="1929" y="628396"/>
                </a:lnTo>
                <a:lnTo>
                  <a:pt x="7620" y="675084"/>
                </a:lnTo>
                <a:lnTo>
                  <a:pt x="16922" y="720559"/>
                </a:lnTo>
                <a:lnTo>
                  <a:pt x="29687" y="764670"/>
                </a:lnTo>
                <a:lnTo>
                  <a:pt x="45767" y="807267"/>
                </a:lnTo>
                <a:lnTo>
                  <a:pt x="65013" y="848202"/>
                </a:lnTo>
                <a:lnTo>
                  <a:pt x="87277" y="887323"/>
                </a:lnTo>
                <a:lnTo>
                  <a:pt x="112410" y="924482"/>
                </a:lnTo>
                <a:lnTo>
                  <a:pt x="140263" y="959529"/>
                </a:lnTo>
                <a:lnTo>
                  <a:pt x="170688" y="992314"/>
                </a:lnTo>
                <a:lnTo>
                  <a:pt x="203535" y="1022687"/>
                </a:lnTo>
                <a:lnTo>
                  <a:pt x="238658" y="1050499"/>
                </a:lnTo>
                <a:lnTo>
                  <a:pt x="275906" y="1075599"/>
                </a:lnTo>
                <a:lnTo>
                  <a:pt x="315132" y="1097839"/>
                </a:lnTo>
                <a:lnTo>
                  <a:pt x="356187" y="1117068"/>
                </a:lnTo>
                <a:lnTo>
                  <a:pt x="398922" y="1133136"/>
                </a:lnTo>
                <a:lnTo>
                  <a:pt x="443188" y="1145895"/>
                </a:lnTo>
                <a:lnTo>
                  <a:pt x="488838" y="1155193"/>
                </a:lnTo>
                <a:lnTo>
                  <a:pt x="535722" y="1160882"/>
                </a:lnTo>
                <a:lnTo>
                  <a:pt x="583692" y="1162812"/>
                </a:lnTo>
                <a:lnTo>
                  <a:pt x="631456" y="1160882"/>
                </a:lnTo>
                <a:lnTo>
                  <a:pt x="678177" y="1155193"/>
                </a:lnTo>
                <a:lnTo>
                  <a:pt x="723702" y="1145895"/>
                </a:lnTo>
                <a:lnTo>
                  <a:pt x="767879" y="1133136"/>
                </a:lnTo>
                <a:lnTo>
                  <a:pt x="810557" y="1117068"/>
                </a:lnTo>
                <a:lnTo>
                  <a:pt x="851583" y="1097839"/>
                </a:lnTo>
                <a:lnTo>
                  <a:pt x="890805" y="1075599"/>
                </a:lnTo>
                <a:lnTo>
                  <a:pt x="928072" y="1050499"/>
                </a:lnTo>
                <a:lnTo>
                  <a:pt x="963230" y="1022687"/>
                </a:lnTo>
                <a:lnTo>
                  <a:pt x="996129" y="992314"/>
                </a:lnTo>
                <a:lnTo>
                  <a:pt x="1026617" y="959529"/>
                </a:lnTo>
                <a:lnTo>
                  <a:pt x="1054540" y="924482"/>
                </a:lnTo>
                <a:lnTo>
                  <a:pt x="1079748" y="887323"/>
                </a:lnTo>
                <a:lnTo>
                  <a:pt x="1102088" y="848202"/>
                </a:lnTo>
                <a:lnTo>
                  <a:pt x="1121408" y="807267"/>
                </a:lnTo>
                <a:lnTo>
                  <a:pt x="1137556" y="764670"/>
                </a:lnTo>
                <a:lnTo>
                  <a:pt x="1150380" y="720559"/>
                </a:lnTo>
                <a:lnTo>
                  <a:pt x="1159728" y="675084"/>
                </a:lnTo>
                <a:lnTo>
                  <a:pt x="1165449" y="628396"/>
                </a:lnTo>
                <a:lnTo>
                  <a:pt x="1167390" y="580644"/>
                </a:lnTo>
                <a:close/>
              </a:path>
            </a:pathLst>
          </a:custGeom>
          <a:solidFill>
            <a:srgbClr val="000000"/>
          </a:solidFill>
        </p:spPr>
        <p:txBody>
          <a:bodyPr wrap="square" lIns="0" tIns="0" rIns="0" bIns="0" rtlCol="0"/>
          <a:lstStyle/>
          <a:p>
            <a:endParaRPr/>
          </a:p>
        </p:txBody>
      </p:sp>
      <p:sp>
        <p:nvSpPr>
          <p:cNvPr id="21" name="object 21"/>
          <p:cNvSpPr/>
          <p:nvPr/>
        </p:nvSpPr>
        <p:spPr>
          <a:xfrm>
            <a:off x="731513" y="1516828"/>
            <a:ext cx="1061264" cy="1026011"/>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777234" y="1559858"/>
            <a:ext cx="969818" cy="939053"/>
          </a:xfrm>
          <a:custGeom>
            <a:avLst/>
            <a:gdLst/>
            <a:ahLst/>
            <a:cxnLst/>
            <a:rect l="l" t="t" r="r" b="b"/>
            <a:pathLst>
              <a:path w="1066800" h="1064260">
                <a:moveTo>
                  <a:pt x="1066806" y="531876"/>
                </a:moveTo>
                <a:lnTo>
                  <a:pt x="1064635" y="483633"/>
                </a:lnTo>
                <a:lnTo>
                  <a:pt x="1058247" y="436570"/>
                </a:lnTo>
                <a:lnTo>
                  <a:pt x="1047826" y="390877"/>
                </a:lnTo>
                <a:lnTo>
                  <a:pt x="1033558" y="346746"/>
                </a:lnTo>
                <a:lnTo>
                  <a:pt x="1015627" y="304368"/>
                </a:lnTo>
                <a:lnTo>
                  <a:pt x="994218" y="263934"/>
                </a:lnTo>
                <a:lnTo>
                  <a:pt x="969516" y="225635"/>
                </a:lnTo>
                <a:lnTo>
                  <a:pt x="941707" y="189663"/>
                </a:lnTo>
                <a:lnTo>
                  <a:pt x="910976" y="156210"/>
                </a:lnTo>
                <a:lnTo>
                  <a:pt x="877507" y="125465"/>
                </a:lnTo>
                <a:lnTo>
                  <a:pt x="841485" y="97621"/>
                </a:lnTo>
                <a:lnTo>
                  <a:pt x="803095" y="72869"/>
                </a:lnTo>
                <a:lnTo>
                  <a:pt x="762523" y="51401"/>
                </a:lnTo>
                <a:lnTo>
                  <a:pt x="719954" y="33406"/>
                </a:lnTo>
                <a:lnTo>
                  <a:pt x="675572" y="19078"/>
                </a:lnTo>
                <a:lnTo>
                  <a:pt x="629562" y="8606"/>
                </a:lnTo>
                <a:lnTo>
                  <a:pt x="582109" y="2183"/>
                </a:lnTo>
                <a:lnTo>
                  <a:pt x="533400" y="0"/>
                </a:lnTo>
                <a:lnTo>
                  <a:pt x="484917" y="2183"/>
                </a:lnTo>
                <a:lnTo>
                  <a:pt x="437640" y="8606"/>
                </a:lnTo>
                <a:lnTo>
                  <a:pt x="391759" y="19078"/>
                </a:lnTo>
                <a:lnTo>
                  <a:pt x="347463" y="33406"/>
                </a:lnTo>
                <a:lnTo>
                  <a:pt x="304942" y="51401"/>
                </a:lnTo>
                <a:lnTo>
                  <a:pt x="264385" y="72869"/>
                </a:lnTo>
                <a:lnTo>
                  <a:pt x="225983" y="97621"/>
                </a:lnTo>
                <a:lnTo>
                  <a:pt x="189925" y="125465"/>
                </a:lnTo>
                <a:lnTo>
                  <a:pt x="156400" y="156210"/>
                </a:lnTo>
                <a:lnTo>
                  <a:pt x="125599" y="189663"/>
                </a:lnTo>
                <a:lnTo>
                  <a:pt x="97711" y="225635"/>
                </a:lnTo>
                <a:lnTo>
                  <a:pt x="72926" y="263934"/>
                </a:lnTo>
                <a:lnTo>
                  <a:pt x="51433" y="304368"/>
                </a:lnTo>
                <a:lnTo>
                  <a:pt x="33423" y="346746"/>
                </a:lnTo>
                <a:lnTo>
                  <a:pt x="19085" y="390877"/>
                </a:lnTo>
                <a:lnTo>
                  <a:pt x="8608" y="436570"/>
                </a:lnTo>
                <a:lnTo>
                  <a:pt x="2183" y="483633"/>
                </a:lnTo>
                <a:lnTo>
                  <a:pt x="0" y="531876"/>
                </a:lnTo>
                <a:lnTo>
                  <a:pt x="2183" y="580344"/>
                </a:lnTo>
                <a:lnTo>
                  <a:pt x="8608" y="627582"/>
                </a:lnTo>
                <a:lnTo>
                  <a:pt x="19085" y="673403"/>
                </a:lnTo>
                <a:lnTo>
                  <a:pt x="33423" y="717620"/>
                </a:lnTo>
                <a:lnTo>
                  <a:pt x="51433" y="760046"/>
                </a:lnTo>
                <a:lnTo>
                  <a:pt x="72926" y="800495"/>
                </a:lnTo>
                <a:lnTo>
                  <a:pt x="97711" y="838780"/>
                </a:lnTo>
                <a:lnTo>
                  <a:pt x="125599" y="874715"/>
                </a:lnTo>
                <a:lnTo>
                  <a:pt x="156400" y="908113"/>
                </a:lnTo>
                <a:lnTo>
                  <a:pt x="189925" y="938788"/>
                </a:lnTo>
                <a:lnTo>
                  <a:pt x="225983" y="966552"/>
                </a:lnTo>
                <a:lnTo>
                  <a:pt x="264385" y="991220"/>
                </a:lnTo>
                <a:lnTo>
                  <a:pt x="304942" y="1012605"/>
                </a:lnTo>
                <a:lnTo>
                  <a:pt x="347463" y="1030520"/>
                </a:lnTo>
                <a:lnTo>
                  <a:pt x="391759" y="1044779"/>
                </a:lnTo>
                <a:lnTo>
                  <a:pt x="437640" y="1055195"/>
                </a:lnTo>
                <a:lnTo>
                  <a:pt x="484917" y="1061581"/>
                </a:lnTo>
                <a:lnTo>
                  <a:pt x="533400" y="1063752"/>
                </a:lnTo>
                <a:lnTo>
                  <a:pt x="582109" y="1061581"/>
                </a:lnTo>
                <a:lnTo>
                  <a:pt x="629562" y="1055195"/>
                </a:lnTo>
                <a:lnTo>
                  <a:pt x="675572" y="1044779"/>
                </a:lnTo>
                <a:lnTo>
                  <a:pt x="719954" y="1030520"/>
                </a:lnTo>
                <a:lnTo>
                  <a:pt x="762523" y="1012605"/>
                </a:lnTo>
                <a:lnTo>
                  <a:pt x="803095" y="991220"/>
                </a:lnTo>
                <a:lnTo>
                  <a:pt x="841485" y="966552"/>
                </a:lnTo>
                <a:lnTo>
                  <a:pt x="877507" y="938788"/>
                </a:lnTo>
                <a:lnTo>
                  <a:pt x="910976" y="908113"/>
                </a:lnTo>
                <a:lnTo>
                  <a:pt x="941707" y="874715"/>
                </a:lnTo>
                <a:lnTo>
                  <a:pt x="969516" y="838780"/>
                </a:lnTo>
                <a:lnTo>
                  <a:pt x="994218" y="800495"/>
                </a:lnTo>
                <a:lnTo>
                  <a:pt x="1015627" y="760046"/>
                </a:lnTo>
                <a:lnTo>
                  <a:pt x="1033558" y="717620"/>
                </a:lnTo>
                <a:lnTo>
                  <a:pt x="1047826" y="673403"/>
                </a:lnTo>
                <a:lnTo>
                  <a:pt x="1058247" y="627582"/>
                </a:lnTo>
                <a:lnTo>
                  <a:pt x="1064635" y="580344"/>
                </a:lnTo>
                <a:lnTo>
                  <a:pt x="1066806" y="531876"/>
                </a:lnTo>
                <a:close/>
              </a:path>
            </a:pathLst>
          </a:custGeom>
          <a:solidFill>
            <a:srgbClr val="000000"/>
          </a:solidFill>
        </p:spPr>
        <p:txBody>
          <a:bodyPr wrap="square" lIns="0" tIns="0" rIns="0" bIns="0" rtlCol="0"/>
          <a:lstStyle/>
          <a:p>
            <a:endParaRPr/>
          </a:p>
        </p:txBody>
      </p:sp>
      <p:sp>
        <p:nvSpPr>
          <p:cNvPr id="23" name="object 23"/>
          <p:cNvSpPr/>
          <p:nvPr/>
        </p:nvSpPr>
        <p:spPr>
          <a:xfrm>
            <a:off x="777233" y="1559858"/>
            <a:ext cx="969824" cy="938605"/>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799401" y="1604234"/>
            <a:ext cx="903432" cy="851647"/>
          </a:xfrm>
          <a:custGeom>
            <a:avLst/>
            <a:gdLst/>
            <a:ahLst/>
            <a:cxnLst/>
            <a:rect l="l" t="t" r="r" b="b"/>
            <a:pathLst>
              <a:path w="993775" h="965200">
                <a:moveTo>
                  <a:pt x="993654" y="481584"/>
                </a:moveTo>
                <a:lnTo>
                  <a:pt x="991379" y="435090"/>
                </a:lnTo>
                <a:lnTo>
                  <a:pt x="984693" y="389871"/>
                </a:lnTo>
                <a:lnTo>
                  <a:pt x="973804" y="346126"/>
                </a:lnTo>
                <a:lnTo>
                  <a:pt x="958921" y="304055"/>
                </a:lnTo>
                <a:lnTo>
                  <a:pt x="940253" y="263856"/>
                </a:lnTo>
                <a:lnTo>
                  <a:pt x="918007" y="225728"/>
                </a:lnTo>
                <a:lnTo>
                  <a:pt x="892393" y="189871"/>
                </a:lnTo>
                <a:lnTo>
                  <a:pt x="863618" y="156484"/>
                </a:lnTo>
                <a:lnTo>
                  <a:pt x="831892" y="125766"/>
                </a:lnTo>
                <a:lnTo>
                  <a:pt x="797421" y="97916"/>
                </a:lnTo>
                <a:lnTo>
                  <a:pt x="760416" y="73133"/>
                </a:lnTo>
                <a:lnTo>
                  <a:pt x="721085" y="51616"/>
                </a:lnTo>
                <a:lnTo>
                  <a:pt x="679635" y="33565"/>
                </a:lnTo>
                <a:lnTo>
                  <a:pt x="636275" y="19179"/>
                </a:lnTo>
                <a:lnTo>
                  <a:pt x="591215" y="8656"/>
                </a:lnTo>
                <a:lnTo>
                  <a:pt x="544661" y="2197"/>
                </a:lnTo>
                <a:lnTo>
                  <a:pt x="496824" y="0"/>
                </a:lnTo>
                <a:lnTo>
                  <a:pt x="448987" y="2197"/>
                </a:lnTo>
                <a:lnTo>
                  <a:pt x="402434" y="8656"/>
                </a:lnTo>
                <a:lnTo>
                  <a:pt x="357374" y="19179"/>
                </a:lnTo>
                <a:lnTo>
                  <a:pt x="314015" y="33565"/>
                </a:lnTo>
                <a:lnTo>
                  <a:pt x="272566" y="51616"/>
                </a:lnTo>
                <a:lnTo>
                  <a:pt x="233235" y="73133"/>
                </a:lnTo>
                <a:lnTo>
                  <a:pt x="196230" y="97916"/>
                </a:lnTo>
                <a:lnTo>
                  <a:pt x="161761" y="125766"/>
                </a:lnTo>
                <a:lnTo>
                  <a:pt x="130034" y="156484"/>
                </a:lnTo>
                <a:lnTo>
                  <a:pt x="101260" y="189871"/>
                </a:lnTo>
                <a:lnTo>
                  <a:pt x="75645" y="225728"/>
                </a:lnTo>
                <a:lnTo>
                  <a:pt x="53400" y="263856"/>
                </a:lnTo>
                <a:lnTo>
                  <a:pt x="34732" y="304055"/>
                </a:lnTo>
                <a:lnTo>
                  <a:pt x="19849" y="346126"/>
                </a:lnTo>
                <a:lnTo>
                  <a:pt x="8960" y="389871"/>
                </a:lnTo>
                <a:lnTo>
                  <a:pt x="2274" y="435090"/>
                </a:lnTo>
                <a:lnTo>
                  <a:pt x="0" y="481584"/>
                </a:lnTo>
                <a:lnTo>
                  <a:pt x="2274" y="528092"/>
                </a:lnTo>
                <a:lnTo>
                  <a:pt x="8960" y="573354"/>
                </a:lnTo>
                <a:lnTo>
                  <a:pt x="19849" y="617166"/>
                </a:lnTo>
                <a:lnTo>
                  <a:pt x="34732" y="659325"/>
                </a:lnTo>
                <a:lnTo>
                  <a:pt x="53400" y="699629"/>
                </a:lnTo>
                <a:lnTo>
                  <a:pt x="75645" y="737874"/>
                </a:lnTo>
                <a:lnTo>
                  <a:pt x="101260" y="773858"/>
                </a:lnTo>
                <a:lnTo>
                  <a:pt x="130034" y="807378"/>
                </a:lnTo>
                <a:lnTo>
                  <a:pt x="161761" y="838230"/>
                </a:lnTo>
                <a:lnTo>
                  <a:pt x="196230" y="866213"/>
                </a:lnTo>
                <a:lnTo>
                  <a:pt x="233235" y="891123"/>
                </a:lnTo>
                <a:lnTo>
                  <a:pt x="272566" y="912757"/>
                </a:lnTo>
                <a:lnTo>
                  <a:pt x="314015" y="930912"/>
                </a:lnTo>
                <a:lnTo>
                  <a:pt x="357374" y="945386"/>
                </a:lnTo>
                <a:lnTo>
                  <a:pt x="402434" y="955976"/>
                </a:lnTo>
                <a:lnTo>
                  <a:pt x="448987" y="962479"/>
                </a:lnTo>
                <a:lnTo>
                  <a:pt x="496824" y="964692"/>
                </a:lnTo>
                <a:lnTo>
                  <a:pt x="544661" y="962479"/>
                </a:lnTo>
                <a:lnTo>
                  <a:pt x="591215" y="955976"/>
                </a:lnTo>
                <a:lnTo>
                  <a:pt x="636275" y="945386"/>
                </a:lnTo>
                <a:lnTo>
                  <a:pt x="679635" y="930912"/>
                </a:lnTo>
                <a:lnTo>
                  <a:pt x="721085" y="912757"/>
                </a:lnTo>
                <a:lnTo>
                  <a:pt x="760416" y="891123"/>
                </a:lnTo>
                <a:lnTo>
                  <a:pt x="797421" y="866213"/>
                </a:lnTo>
                <a:lnTo>
                  <a:pt x="831892" y="838230"/>
                </a:lnTo>
                <a:lnTo>
                  <a:pt x="863618" y="807378"/>
                </a:lnTo>
                <a:lnTo>
                  <a:pt x="892393" y="773858"/>
                </a:lnTo>
                <a:lnTo>
                  <a:pt x="918007" y="737874"/>
                </a:lnTo>
                <a:lnTo>
                  <a:pt x="940253" y="699629"/>
                </a:lnTo>
                <a:lnTo>
                  <a:pt x="958921" y="659325"/>
                </a:lnTo>
                <a:lnTo>
                  <a:pt x="973804" y="617166"/>
                </a:lnTo>
                <a:lnTo>
                  <a:pt x="984693" y="573354"/>
                </a:lnTo>
                <a:lnTo>
                  <a:pt x="991379" y="528092"/>
                </a:lnTo>
                <a:lnTo>
                  <a:pt x="993654" y="481584"/>
                </a:lnTo>
                <a:close/>
              </a:path>
            </a:pathLst>
          </a:custGeom>
          <a:solidFill>
            <a:srgbClr val="000000"/>
          </a:solidFill>
        </p:spPr>
        <p:txBody>
          <a:bodyPr wrap="square" lIns="0" tIns="0" rIns="0" bIns="0" rtlCol="0"/>
          <a:lstStyle/>
          <a:p>
            <a:endParaRPr/>
          </a:p>
        </p:txBody>
      </p:sp>
      <p:sp>
        <p:nvSpPr>
          <p:cNvPr id="25" name="object 25"/>
          <p:cNvSpPr/>
          <p:nvPr/>
        </p:nvSpPr>
        <p:spPr>
          <a:xfrm>
            <a:off x="799401" y="1604234"/>
            <a:ext cx="903322" cy="851199"/>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843736" y="1647265"/>
            <a:ext cx="815108" cy="765362"/>
          </a:xfrm>
          <a:custGeom>
            <a:avLst/>
            <a:gdLst/>
            <a:ahLst/>
            <a:cxnLst/>
            <a:rect l="l" t="t" r="r" b="b"/>
            <a:pathLst>
              <a:path w="896619" h="867410">
                <a:moveTo>
                  <a:pt x="896118" y="432816"/>
                </a:moveTo>
                <a:lnTo>
                  <a:pt x="893481" y="385615"/>
                </a:lnTo>
                <a:lnTo>
                  <a:pt x="885757" y="339897"/>
                </a:lnTo>
                <a:lnTo>
                  <a:pt x="873221" y="295924"/>
                </a:lnTo>
                <a:lnTo>
                  <a:pt x="856149" y="253958"/>
                </a:lnTo>
                <a:lnTo>
                  <a:pt x="834819" y="214263"/>
                </a:lnTo>
                <a:lnTo>
                  <a:pt x="809505" y="177100"/>
                </a:lnTo>
                <a:lnTo>
                  <a:pt x="780485" y="142734"/>
                </a:lnTo>
                <a:lnTo>
                  <a:pt x="748035" y="111427"/>
                </a:lnTo>
                <a:lnTo>
                  <a:pt x="712432" y="83442"/>
                </a:lnTo>
                <a:lnTo>
                  <a:pt x="673950" y="59040"/>
                </a:lnTo>
                <a:lnTo>
                  <a:pt x="632868" y="38486"/>
                </a:lnTo>
                <a:lnTo>
                  <a:pt x="589461" y="22043"/>
                </a:lnTo>
                <a:lnTo>
                  <a:pt x="544006" y="9972"/>
                </a:lnTo>
                <a:lnTo>
                  <a:pt x="496779" y="2536"/>
                </a:lnTo>
                <a:lnTo>
                  <a:pt x="448056" y="0"/>
                </a:lnTo>
                <a:lnTo>
                  <a:pt x="399334" y="2536"/>
                </a:lnTo>
                <a:lnTo>
                  <a:pt x="352107" y="9972"/>
                </a:lnTo>
                <a:lnTo>
                  <a:pt x="306653" y="22043"/>
                </a:lnTo>
                <a:lnTo>
                  <a:pt x="263246" y="38486"/>
                </a:lnTo>
                <a:lnTo>
                  <a:pt x="222165" y="59040"/>
                </a:lnTo>
                <a:lnTo>
                  <a:pt x="183684" y="83442"/>
                </a:lnTo>
                <a:lnTo>
                  <a:pt x="148081" y="111427"/>
                </a:lnTo>
                <a:lnTo>
                  <a:pt x="115631" y="142734"/>
                </a:lnTo>
                <a:lnTo>
                  <a:pt x="86611" y="177100"/>
                </a:lnTo>
                <a:lnTo>
                  <a:pt x="61298" y="214263"/>
                </a:lnTo>
                <a:lnTo>
                  <a:pt x="39968" y="253958"/>
                </a:lnTo>
                <a:lnTo>
                  <a:pt x="22896" y="295924"/>
                </a:lnTo>
                <a:lnTo>
                  <a:pt x="10360" y="339897"/>
                </a:lnTo>
                <a:lnTo>
                  <a:pt x="2636" y="385615"/>
                </a:lnTo>
                <a:lnTo>
                  <a:pt x="0" y="432816"/>
                </a:lnTo>
                <a:lnTo>
                  <a:pt x="2636" y="480035"/>
                </a:lnTo>
                <a:lnTo>
                  <a:pt x="10360" y="525808"/>
                </a:lnTo>
                <a:lnTo>
                  <a:pt x="22896" y="569866"/>
                </a:lnTo>
                <a:lnTo>
                  <a:pt x="39968" y="611940"/>
                </a:lnTo>
                <a:lnTo>
                  <a:pt x="61298" y="651764"/>
                </a:lnTo>
                <a:lnTo>
                  <a:pt x="86611" y="689067"/>
                </a:lnTo>
                <a:lnTo>
                  <a:pt x="115631" y="723583"/>
                </a:lnTo>
                <a:lnTo>
                  <a:pt x="148081" y="755042"/>
                </a:lnTo>
                <a:lnTo>
                  <a:pt x="183684" y="783177"/>
                </a:lnTo>
                <a:lnTo>
                  <a:pt x="222165" y="807720"/>
                </a:lnTo>
                <a:lnTo>
                  <a:pt x="263246" y="828401"/>
                </a:lnTo>
                <a:lnTo>
                  <a:pt x="306653" y="844954"/>
                </a:lnTo>
                <a:lnTo>
                  <a:pt x="352107" y="857109"/>
                </a:lnTo>
                <a:lnTo>
                  <a:pt x="399334" y="864599"/>
                </a:lnTo>
                <a:lnTo>
                  <a:pt x="448056" y="867156"/>
                </a:lnTo>
                <a:lnTo>
                  <a:pt x="496779" y="864599"/>
                </a:lnTo>
                <a:lnTo>
                  <a:pt x="544006" y="857109"/>
                </a:lnTo>
                <a:lnTo>
                  <a:pt x="589461" y="844954"/>
                </a:lnTo>
                <a:lnTo>
                  <a:pt x="632868" y="828401"/>
                </a:lnTo>
                <a:lnTo>
                  <a:pt x="673950" y="807720"/>
                </a:lnTo>
                <a:lnTo>
                  <a:pt x="712432" y="783177"/>
                </a:lnTo>
                <a:lnTo>
                  <a:pt x="748035" y="755042"/>
                </a:lnTo>
                <a:lnTo>
                  <a:pt x="780485" y="723583"/>
                </a:lnTo>
                <a:lnTo>
                  <a:pt x="809505" y="689067"/>
                </a:lnTo>
                <a:lnTo>
                  <a:pt x="834819" y="651764"/>
                </a:lnTo>
                <a:lnTo>
                  <a:pt x="856149" y="611940"/>
                </a:lnTo>
                <a:lnTo>
                  <a:pt x="873221" y="569866"/>
                </a:lnTo>
                <a:lnTo>
                  <a:pt x="885757" y="525808"/>
                </a:lnTo>
                <a:lnTo>
                  <a:pt x="893481" y="480035"/>
                </a:lnTo>
                <a:lnTo>
                  <a:pt x="896118" y="432816"/>
                </a:lnTo>
                <a:close/>
              </a:path>
            </a:pathLst>
          </a:custGeom>
          <a:solidFill>
            <a:srgbClr val="000000"/>
          </a:solidFill>
        </p:spPr>
        <p:txBody>
          <a:bodyPr wrap="square" lIns="0" tIns="0" rIns="0" bIns="0" rtlCol="0"/>
          <a:lstStyle/>
          <a:p>
            <a:endParaRPr/>
          </a:p>
        </p:txBody>
      </p:sp>
      <p:sp>
        <p:nvSpPr>
          <p:cNvPr id="27" name="object 27"/>
          <p:cNvSpPr/>
          <p:nvPr/>
        </p:nvSpPr>
        <p:spPr>
          <a:xfrm>
            <a:off x="843735" y="1647265"/>
            <a:ext cx="814653" cy="765138"/>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889456" y="1690295"/>
            <a:ext cx="723323" cy="677956"/>
          </a:xfrm>
          <a:custGeom>
            <a:avLst/>
            <a:gdLst/>
            <a:ahLst/>
            <a:cxnLst/>
            <a:rect l="l" t="t" r="r" b="b"/>
            <a:pathLst>
              <a:path w="795655" h="768350">
                <a:moveTo>
                  <a:pt x="795534" y="384048"/>
                </a:moveTo>
                <a:lnTo>
                  <a:pt x="792431" y="335926"/>
                </a:lnTo>
                <a:lnTo>
                  <a:pt x="783372" y="289573"/>
                </a:lnTo>
                <a:lnTo>
                  <a:pt x="768732" y="245352"/>
                </a:lnTo>
                <a:lnTo>
                  <a:pt x="748885" y="203623"/>
                </a:lnTo>
                <a:lnTo>
                  <a:pt x="724206" y="164750"/>
                </a:lnTo>
                <a:lnTo>
                  <a:pt x="695070" y="129093"/>
                </a:lnTo>
                <a:lnTo>
                  <a:pt x="661850" y="97017"/>
                </a:lnTo>
                <a:lnTo>
                  <a:pt x="624922" y="68881"/>
                </a:lnTo>
                <a:lnTo>
                  <a:pt x="584660" y="45049"/>
                </a:lnTo>
                <a:lnTo>
                  <a:pt x="541438" y="25883"/>
                </a:lnTo>
                <a:lnTo>
                  <a:pt x="495632" y="11745"/>
                </a:lnTo>
                <a:lnTo>
                  <a:pt x="447616" y="2996"/>
                </a:lnTo>
                <a:lnTo>
                  <a:pt x="397764" y="0"/>
                </a:lnTo>
                <a:lnTo>
                  <a:pt x="347613" y="2996"/>
                </a:lnTo>
                <a:lnTo>
                  <a:pt x="299394" y="11745"/>
                </a:lnTo>
                <a:lnTo>
                  <a:pt x="253468" y="25883"/>
                </a:lnTo>
                <a:lnTo>
                  <a:pt x="210197" y="45049"/>
                </a:lnTo>
                <a:lnTo>
                  <a:pt x="169944" y="68881"/>
                </a:lnTo>
                <a:lnTo>
                  <a:pt x="133070" y="97017"/>
                </a:lnTo>
                <a:lnTo>
                  <a:pt x="99938" y="129093"/>
                </a:lnTo>
                <a:lnTo>
                  <a:pt x="70910" y="164750"/>
                </a:lnTo>
                <a:lnTo>
                  <a:pt x="46348" y="203623"/>
                </a:lnTo>
                <a:lnTo>
                  <a:pt x="26614" y="245352"/>
                </a:lnTo>
                <a:lnTo>
                  <a:pt x="12069" y="289573"/>
                </a:lnTo>
                <a:lnTo>
                  <a:pt x="3077" y="335926"/>
                </a:lnTo>
                <a:lnTo>
                  <a:pt x="0" y="384048"/>
                </a:lnTo>
                <a:lnTo>
                  <a:pt x="3077" y="432469"/>
                </a:lnTo>
                <a:lnTo>
                  <a:pt x="12069" y="479025"/>
                </a:lnTo>
                <a:lnTo>
                  <a:pt x="26614" y="523368"/>
                </a:lnTo>
                <a:lnTo>
                  <a:pt x="46348" y="565146"/>
                </a:lnTo>
                <a:lnTo>
                  <a:pt x="70910" y="604011"/>
                </a:lnTo>
                <a:lnTo>
                  <a:pt x="99938" y="639613"/>
                </a:lnTo>
                <a:lnTo>
                  <a:pt x="133070" y="671603"/>
                </a:lnTo>
                <a:lnTo>
                  <a:pt x="169944" y="699630"/>
                </a:lnTo>
                <a:lnTo>
                  <a:pt x="210197" y="723345"/>
                </a:lnTo>
                <a:lnTo>
                  <a:pt x="253468" y="742399"/>
                </a:lnTo>
                <a:lnTo>
                  <a:pt x="299394" y="756442"/>
                </a:lnTo>
                <a:lnTo>
                  <a:pt x="347613" y="765124"/>
                </a:lnTo>
                <a:lnTo>
                  <a:pt x="397764" y="768096"/>
                </a:lnTo>
                <a:lnTo>
                  <a:pt x="447616" y="765124"/>
                </a:lnTo>
                <a:lnTo>
                  <a:pt x="495632" y="756442"/>
                </a:lnTo>
                <a:lnTo>
                  <a:pt x="541438" y="742399"/>
                </a:lnTo>
                <a:lnTo>
                  <a:pt x="584660" y="723345"/>
                </a:lnTo>
                <a:lnTo>
                  <a:pt x="624922" y="699630"/>
                </a:lnTo>
                <a:lnTo>
                  <a:pt x="661850" y="671603"/>
                </a:lnTo>
                <a:lnTo>
                  <a:pt x="695070" y="639613"/>
                </a:lnTo>
                <a:lnTo>
                  <a:pt x="724206" y="604011"/>
                </a:lnTo>
                <a:lnTo>
                  <a:pt x="748885" y="565146"/>
                </a:lnTo>
                <a:lnTo>
                  <a:pt x="768732" y="523368"/>
                </a:lnTo>
                <a:lnTo>
                  <a:pt x="783372" y="479025"/>
                </a:lnTo>
                <a:lnTo>
                  <a:pt x="792431" y="432469"/>
                </a:lnTo>
                <a:lnTo>
                  <a:pt x="795534" y="384048"/>
                </a:lnTo>
                <a:close/>
              </a:path>
            </a:pathLst>
          </a:custGeom>
          <a:solidFill>
            <a:srgbClr val="000000"/>
          </a:solidFill>
        </p:spPr>
        <p:txBody>
          <a:bodyPr wrap="square" lIns="0" tIns="0" rIns="0" bIns="0" rtlCol="0"/>
          <a:lstStyle/>
          <a:p>
            <a:endParaRPr/>
          </a:p>
        </p:txBody>
      </p:sp>
      <p:sp>
        <p:nvSpPr>
          <p:cNvPr id="29" name="object 29"/>
          <p:cNvSpPr/>
          <p:nvPr/>
        </p:nvSpPr>
        <p:spPr>
          <a:xfrm>
            <a:off x="889455" y="1690295"/>
            <a:ext cx="723213" cy="677732"/>
          </a:xfrm>
          <a:prstGeom prst="rect">
            <a:avLst/>
          </a:prstGeom>
          <a:blipFill>
            <a:blip r:embed="rId12" cstate="print"/>
            <a:stretch>
              <a:fillRect/>
            </a:stretch>
          </a:blipFill>
        </p:spPr>
        <p:txBody>
          <a:bodyPr wrap="square" lIns="0" tIns="0" rIns="0" bIns="0" rtlCol="0"/>
          <a:lstStyle/>
          <a:p>
            <a:endParaRPr/>
          </a:p>
        </p:txBody>
      </p:sp>
      <p:sp>
        <p:nvSpPr>
          <p:cNvPr id="30" name="object 30"/>
          <p:cNvSpPr/>
          <p:nvPr/>
        </p:nvSpPr>
        <p:spPr>
          <a:xfrm>
            <a:off x="936561" y="1734671"/>
            <a:ext cx="630382" cy="590550"/>
          </a:xfrm>
          <a:custGeom>
            <a:avLst/>
            <a:gdLst/>
            <a:ahLst/>
            <a:cxnLst/>
            <a:rect l="l" t="t" r="r" b="b"/>
            <a:pathLst>
              <a:path w="693419" h="669289">
                <a:moveTo>
                  <a:pt x="693426" y="333756"/>
                </a:moveTo>
                <a:lnTo>
                  <a:pt x="690257" y="288451"/>
                </a:lnTo>
                <a:lnTo>
                  <a:pt x="681029" y="245004"/>
                </a:lnTo>
                <a:lnTo>
                  <a:pt x="666160" y="203811"/>
                </a:lnTo>
                <a:lnTo>
                  <a:pt x="646069" y="165269"/>
                </a:lnTo>
                <a:lnTo>
                  <a:pt x="621172" y="129775"/>
                </a:lnTo>
                <a:lnTo>
                  <a:pt x="591888" y="97726"/>
                </a:lnTo>
                <a:lnTo>
                  <a:pt x="558636" y="69519"/>
                </a:lnTo>
                <a:lnTo>
                  <a:pt x="521833" y="45550"/>
                </a:lnTo>
                <a:lnTo>
                  <a:pt x="481897" y="26217"/>
                </a:lnTo>
                <a:lnTo>
                  <a:pt x="439246" y="11916"/>
                </a:lnTo>
                <a:lnTo>
                  <a:pt x="394298" y="3045"/>
                </a:lnTo>
                <a:lnTo>
                  <a:pt x="347472" y="0"/>
                </a:lnTo>
                <a:lnTo>
                  <a:pt x="300296" y="3045"/>
                </a:lnTo>
                <a:lnTo>
                  <a:pt x="255058" y="11916"/>
                </a:lnTo>
                <a:lnTo>
                  <a:pt x="212169" y="26217"/>
                </a:lnTo>
                <a:lnTo>
                  <a:pt x="172042" y="45550"/>
                </a:lnTo>
                <a:lnTo>
                  <a:pt x="135090" y="69519"/>
                </a:lnTo>
                <a:lnTo>
                  <a:pt x="101727" y="97726"/>
                </a:lnTo>
                <a:lnTo>
                  <a:pt x="72363" y="129775"/>
                </a:lnTo>
                <a:lnTo>
                  <a:pt x="47413" y="165269"/>
                </a:lnTo>
                <a:lnTo>
                  <a:pt x="27289" y="203811"/>
                </a:lnTo>
                <a:lnTo>
                  <a:pt x="12403" y="245004"/>
                </a:lnTo>
                <a:lnTo>
                  <a:pt x="3169" y="288451"/>
                </a:lnTo>
                <a:lnTo>
                  <a:pt x="0" y="333756"/>
                </a:lnTo>
                <a:lnTo>
                  <a:pt x="3169" y="379410"/>
                </a:lnTo>
                <a:lnTo>
                  <a:pt x="12403" y="423149"/>
                </a:lnTo>
                <a:lnTo>
                  <a:pt x="27289" y="464581"/>
                </a:lnTo>
                <a:lnTo>
                  <a:pt x="47413" y="503315"/>
                </a:lnTo>
                <a:lnTo>
                  <a:pt x="72363" y="538958"/>
                </a:lnTo>
                <a:lnTo>
                  <a:pt x="101727" y="571119"/>
                </a:lnTo>
                <a:lnTo>
                  <a:pt x="135090" y="599406"/>
                </a:lnTo>
                <a:lnTo>
                  <a:pt x="172042" y="623428"/>
                </a:lnTo>
                <a:lnTo>
                  <a:pt x="212169" y="642794"/>
                </a:lnTo>
                <a:lnTo>
                  <a:pt x="255058" y="657112"/>
                </a:lnTo>
                <a:lnTo>
                  <a:pt x="300296" y="665989"/>
                </a:lnTo>
                <a:lnTo>
                  <a:pt x="347472" y="669036"/>
                </a:lnTo>
                <a:lnTo>
                  <a:pt x="394298" y="665989"/>
                </a:lnTo>
                <a:lnTo>
                  <a:pt x="439246" y="657112"/>
                </a:lnTo>
                <a:lnTo>
                  <a:pt x="481897" y="642794"/>
                </a:lnTo>
                <a:lnTo>
                  <a:pt x="521833" y="623428"/>
                </a:lnTo>
                <a:lnTo>
                  <a:pt x="558636" y="599406"/>
                </a:lnTo>
                <a:lnTo>
                  <a:pt x="591888" y="571119"/>
                </a:lnTo>
                <a:lnTo>
                  <a:pt x="621172" y="538958"/>
                </a:lnTo>
                <a:lnTo>
                  <a:pt x="646069" y="503315"/>
                </a:lnTo>
                <a:lnTo>
                  <a:pt x="666160" y="464581"/>
                </a:lnTo>
                <a:lnTo>
                  <a:pt x="681029" y="423149"/>
                </a:lnTo>
                <a:lnTo>
                  <a:pt x="690257" y="379410"/>
                </a:lnTo>
                <a:lnTo>
                  <a:pt x="693426" y="333756"/>
                </a:lnTo>
                <a:close/>
              </a:path>
            </a:pathLst>
          </a:custGeom>
          <a:solidFill>
            <a:srgbClr val="000000"/>
          </a:solidFill>
        </p:spPr>
        <p:txBody>
          <a:bodyPr wrap="square" lIns="0" tIns="0" rIns="0" bIns="0" rtlCol="0"/>
          <a:lstStyle/>
          <a:p>
            <a:endParaRPr/>
          </a:p>
        </p:txBody>
      </p:sp>
      <p:sp>
        <p:nvSpPr>
          <p:cNvPr id="31" name="object 31"/>
          <p:cNvSpPr/>
          <p:nvPr/>
        </p:nvSpPr>
        <p:spPr>
          <a:xfrm>
            <a:off x="936561" y="1734671"/>
            <a:ext cx="630387" cy="590326"/>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980896" y="1777700"/>
            <a:ext cx="540327" cy="504265"/>
          </a:xfrm>
          <a:custGeom>
            <a:avLst/>
            <a:gdLst/>
            <a:ahLst/>
            <a:cxnLst/>
            <a:rect l="l" t="t" r="r" b="b"/>
            <a:pathLst>
              <a:path w="594360" h="571500">
                <a:moveTo>
                  <a:pt x="594366" y="284988"/>
                </a:moveTo>
                <a:lnTo>
                  <a:pt x="590489" y="238864"/>
                </a:lnTo>
                <a:lnTo>
                  <a:pt x="579260" y="195072"/>
                </a:lnTo>
                <a:lnTo>
                  <a:pt x="561282" y="154205"/>
                </a:lnTo>
                <a:lnTo>
                  <a:pt x="537160" y="116860"/>
                </a:lnTo>
                <a:lnTo>
                  <a:pt x="507497" y="83629"/>
                </a:lnTo>
                <a:lnTo>
                  <a:pt x="472895" y="55107"/>
                </a:lnTo>
                <a:lnTo>
                  <a:pt x="433959" y="31889"/>
                </a:lnTo>
                <a:lnTo>
                  <a:pt x="391293" y="14569"/>
                </a:lnTo>
                <a:lnTo>
                  <a:pt x="345498" y="3741"/>
                </a:lnTo>
                <a:lnTo>
                  <a:pt x="297180" y="0"/>
                </a:lnTo>
                <a:lnTo>
                  <a:pt x="249233" y="3741"/>
                </a:lnTo>
                <a:lnTo>
                  <a:pt x="203655" y="14569"/>
                </a:lnTo>
                <a:lnTo>
                  <a:pt x="161076" y="31889"/>
                </a:lnTo>
                <a:lnTo>
                  <a:pt x="122127" y="55107"/>
                </a:lnTo>
                <a:lnTo>
                  <a:pt x="87439" y="83629"/>
                </a:lnTo>
                <a:lnTo>
                  <a:pt x="57643" y="116860"/>
                </a:lnTo>
                <a:lnTo>
                  <a:pt x="33371" y="154205"/>
                </a:lnTo>
                <a:lnTo>
                  <a:pt x="15252" y="195072"/>
                </a:lnTo>
                <a:lnTo>
                  <a:pt x="3918" y="238864"/>
                </a:lnTo>
                <a:lnTo>
                  <a:pt x="0" y="284988"/>
                </a:lnTo>
                <a:lnTo>
                  <a:pt x="3918" y="331524"/>
                </a:lnTo>
                <a:lnTo>
                  <a:pt x="15252" y="375647"/>
                </a:lnTo>
                <a:lnTo>
                  <a:pt x="33371" y="416771"/>
                </a:lnTo>
                <a:lnTo>
                  <a:pt x="57643" y="454310"/>
                </a:lnTo>
                <a:lnTo>
                  <a:pt x="87439" y="487680"/>
                </a:lnTo>
                <a:lnTo>
                  <a:pt x="122127" y="516294"/>
                </a:lnTo>
                <a:lnTo>
                  <a:pt x="161076" y="539569"/>
                </a:lnTo>
                <a:lnTo>
                  <a:pt x="203655" y="556918"/>
                </a:lnTo>
                <a:lnTo>
                  <a:pt x="249233" y="567757"/>
                </a:lnTo>
                <a:lnTo>
                  <a:pt x="297180" y="571500"/>
                </a:lnTo>
                <a:lnTo>
                  <a:pt x="345498" y="567757"/>
                </a:lnTo>
                <a:lnTo>
                  <a:pt x="391293" y="556918"/>
                </a:lnTo>
                <a:lnTo>
                  <a:pt x="433959" y="539569"/>
                </a:lnTo>
                <a:lnTo>
                  <a:pt x="472895" y="516294"/>
                </a:lnTo>
                <a:lnTo>
                  <a:pt x="507497" y="487680"/>
                </a:lnTo>
                <a:lnTo>
                  <a:pt x="537160" y="454310"/>
                </a:lnTo>
                <a:lnTo>
                  <a:pt x="561282" y="416771"/>
                </a:lnTo>
                <a:lnTo>
                  <a:pt x="579260" y="375647"/>
                </a:lnTo>
                <a:lnTo>
                  <a:pt x="590489" y="331524"/>
                </a:lnTo>
                <a:lnTo>
                  <a:pt x="594366" y="284988"/>
                </a:lnTo>
                <a:close/>
              </a:path>
            </a:pathLst>
          </a:custGeom>
          <a:solidFill>
            <a:srgbClr val="000000"/>
          </a:solidFill>
        </p:spPr>
        <p:txBody>
          <a:bodyPr wrap="square" lIns="0" tIns="0" rIns="0" bIns="0" rtlCol="0"/>
          <a:lstStyle/>
          <a:p>
            <a:endParaRPr/>
          </a:p>
        </p:txBody>
      </p:sp>
      <p:sp>
        <p:nvSpPr>
          <p:cNvPr id="33" name="object 33"/>
          <p:cNvSpPr/>
          <p:nvPr/>
        </p:nvSpPr>
        <p:spPr>
          <a:xfrm>
            <a:off x="980895" y="1777700"/>
            <a:ext cx="540333" cy="504265"/>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1026615" y="1822077"/>
            <a:ext cx="450273" cy="437029"/>
          </a:xfrm>
          <a:custGeom>
            <a:avLst/>
            <a:gdLst/>
            <a:ahLst/>
            <a:cxnLst/>
            <a:rect l="l" t="t" r="r" b="b"/>
            <a:pathLst>
              <a:path w="495300" h="495300">
                <a:moveTo>
                  <a:pt x="495306" y="248412"/>
                </a:moveTo>
                <a:lnTo>
                  <a:pt x="490257" y="198358"/>
                </a:lnTo>
                <a:lnTo>
                  <a:pt x="475778" y="151733"/>
                </a:lnTo>
                <a:lnTo>
                  <a:pt x="452870" y="109537"/>
                </a:lnTo>
                <a:lnTo>
                  <a:pt x="422532" y="72771"/>
                </a:lnTo>
                <a:lnTo>
                  <a:pt x="385764" y="42433"/>
                </a:lnTo>
                <a:lnTo>
                  <a:pt x="343567" y="19526"/>
                </a:lnTo>
                <a:lnTo>
                  <a:pt x="296942" y="5048"/>
                </a:lnTo>
                <a:lnTo>
                  <a:pt x="246888" y="0"/>
                </a:lnTo>
                <a:lnTo>
                  <a:pt x="196899" y="5048"/>
                </a:lnTo>
                <a:lnTo>
                  <a:pt x="150447" y="19526"/>
                </a:lnTo>
                <a:lnTo>
                  <a:pt x="108495" y="42433"/>
                </a:lnTo>
                <a:lnTo>
                  <a:pt x="72009" y="72771"/>
                </a:lnTo>
                <a:lnTo>
                  <a:pt x="41951" y="109537"/>
                </a:lnTo>
                <a:lnTo>
                  <a:pt x="19288" y="151733"/>
                </a:lnTo>
                <a:lnTo>
                  <a:pt x="4982" y="198358"/>
                </a:lnTo>
                <a:lnTo>
                  <a:pt x="0" y="248412"/>
                </a:lnTo>
                <a:lnTo>
                  <a:pt x="4982" y="297962"/>
                </a:lnTo>
                <a:lnTo>
                  <a:pt x="19288" y="344209"/>
                </a:lnTo>
                <a:lnTo>
                  <a:pt x="41951" y="386134"/>
                </a:lnTo>
                <a:lnTo>
                  <a:pt x="72009" y="422719"/>
                </a:lnTo>
                <a:lnTo>
                  <a:pt x="108495" y="452946"/>
                </a:lnTo>
                <a:lnTo>
                  <a:pt x="150447" y="475797"/>
                </a:lnTo>
                <a:lnTo>
                  <a:pt x="196899" y="490254"/>
                </a:lnTo>
                <a:lnTo>
                  <a:pt x="246888" y="495300"/>
                </a:lnTo>
                <a:lnTo>
                  <a:pt x="296942" y="490254"/>
                </a:lnTo>
                <a:lnTo>
                  <a:pt x="343567" y="475797"/>
                </a:lnTo>
                <a:lnTo>
                  <a:pt x="385764" y="452946"/>
                </a:lnTo>
                <a:lnTo>
                  <a:pt x="422532" y="422719"/>
                </a:lnTo>
                <a:lnTo>
                  <a:pt x="452870" y="386134"/>
                </a:lnTo>
                <a:lnTo>
                  <a:pt x="475778" y="344209"/>
                </a:lnTo>
                <a:lnTo>
                  <a:pt x="490257" y="297962"/>
                </a:lnTo>
                <a:lnTo>
                  <a:pt x="495306" y="248412"/>
                </a:lnTo>
                <a:close/>
              </a:path>
            </a:pathLst>
          </a:custGeom>
          <a:solidFill>
            <a:srgbClr val="000000"/>
          </a:solidFill>
        </p:spPr>
        <p:txBody>
          <a:bodyPr wrap="square" lIns="0" tIns="0" rIns="0" bIns="0" rtlCol="0"/>
          <a:lstStyle/>
          <a:p>
            <a:endParaRPr/>
          </a:p>
        </p:txBody>
      </p:sp>
      <p:sp>
        <p:nvSpPr>
          <p:cNvPr id="35" name="object 35"/>
          <p:cNvSpPr/>
          <p:nvPr/>
        </p:nvSpPr>
        <p:spPr>
          <a:xfrm>
            <a:off x="1026616" y="1822077"/>
            <a:ext cx="450278" cy="437029"/>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1070950" y="1865108"/>
            <a:ext cx="360218" cy="351304"/>
          </a:xfrm>
          <a:custGeom>
            <a:avLst/>
            <a:gdLst/>
            <a:ahLst/>
            <a:cxnLst/>
            <a:rect l="l" t="t" r="r" b="b"/>
            <a:pathLst>
              <a:path w="396240" h="398144">
                <a:moveTo>
                  <a:pt x="396246" y="199644"/>
                </a:moveTo>
                <a:lnTo>
                  <a:pt x="391029" y="154035"/>
                </a:lnTo>
                <a:lnTo>
                  <a:pt x="376161" y="112078"/>
                </a:lnTo>
                <a:lnTo>
                  <a:pt x="352816" y="75000"/>
                </a:lnTo>
                <a:lnTo>
                  <a:pt x="322166" y="44027"/>
                </a:lnTo>
                <a:lnTo>
                  <a:pt x="285384" y="20385"/>
                </a:lnTo>
                <a:lnTo>
                  <a:pt x="243644" y="5300"/>
                </a:lnTo>
                <a:lnTo>
                  <a:pt x="198120" y="0"/>
                </a:lnTo>
                <a:lnTo>
                  <a:pt x="152595" y="5300"/>
                </a:lnTo>
                <a:lnTo>
                  <a:pt x="110856" y="20385"/>
                </a:lnTo>
                <a:lnTo>
                  <a:pt x="74076" y="44027"/>
                </a:lnTo>
                <a:lnTo>
                  <a:pt x="43427" y="75000"/>
                </a:lnTo>
                <a:lnTo>
                  <a:pt x="20083" y="112078"/>
                </a:lnTo>
                <a:lnTo>
                  <a:pt x="5216" y="154035"/>
                </a:lnTo>
                <a:lnTo>
                  <a:pt x="0" y="199644"/>
                </a:lnTo>
                <a:lnTo>
                  <a:pt x="5216" y="245168"/>
                </a:lnTo>
                <a:lnTo>
                  <a:pt x="20083" y="286907"/>
                </a:lnTo>
                <a:lnTo>
                  <a:pt x="43427" y="323687"/>
                </a:lnTo>
                <a:lnTo>
                  <a:pt x="74076" y="354336"/>
                </a:lnTo>
                <a:lnTo>
                  <a:pt x="110856" y="377680"/>
                </a:lnTo>
                <a:lnTo>
                  <a:pt x="152595" y="392547"/>
                </a:lnTo>
                <a:lnTo>
                  <a:pt x="198120" y="397764"/>
                </a:lnTo>
                <a:lnTo>
                  <a:pt x="243644" y="392547"/>
                </a:lnTo>
                <a:lnTo>
                  <a:pt x="285384" y="377680"/>
                </a:lnTo>
                <a:lnTo>
                  <a:pt x="322166" y="354336"/>
                </a:lnTo>
                <a:lnTo>
                  <a:pt x="352816" y="323687"/>
                </a:lnTo>
                <a:lnTo>
                  <a:pt x="376161" y="286907"/>
                </a:lnTo>
                <a:lnTo>
                  <a:pt x="391029" y="245168"/>
                </a:lnTo>
                <a:lnTo>
                  <a:pt x="396246" y="199644"/>
                </a:lnTo>
                <a:close/>
              </a:path>
            </a:pathLst>
          </a:custGeom>
          <a:solidFill>
            <a:srgbClr val="000000"/>
          </a:solidFill>
        </p:spPr>
        <p:txBody>
          <a:bodyPr wrap="square" lIns="0" tIns="0" rIns="0" bIns="0" rtlCol="0"/>
          <a:lstStyle/>
          <a:p>
            <a:endParaRPr/>
          </a:p>
        </p:txBody>
      </p:sp>
      <p:sp>
        <p:nvSpPr>
          <p:cNvPr id="37" name="object 37"/>
          <p:cNvSpPr/>
          <p:nvPr/>
        </p:nvSpPr>
        <p:spPr>
          <a:xfrm>
            <a:off x="1070950" y="1865107"/>
            <a:ext cx="360224" cy="350968"/>
          </a:xfrm>
          <a:prstGeom prst="rect">
            <a:avLst/>
          </a:prstGeom>
          <a:blipFill>
            <a:blip r:embed="rId16" cstate="print"/>
            <a:stretch>
              <a:fillRect/>
            </a:stretch>
          </a:blipFill>
        </p:spPr>
        <p:txBody>
          <a:bodyPr wrap="square" lIns="0" tIns="0" rIns="0" bIns="0" rtlCol="0"/>
          <a:lstStyle/>
          <a:p>
            <a:endParaRPr/>
          </a:p>
        </p:txBody>
      </p:sp>
      <p:sp>
        <p:nvSpPr>
          <p:cNvPr id="38" name="object 38"/>
          <p:cNvSpPr/>
          <p:nvPr/>
        </p:nvSpPr>
        <p:spPr>
          <a:xfrm>
            <a:off x="1115285" y="1909483"/>
            <a:ext cx="271895" cy="263899"/>
          </a:xfrm>
          <a:custGeom>
            <a:avLst/>
            <a:gdLst/>
            <a:ahLst/>
            <a:cxnLst/>
            <a:rect l="l" t="t" r="r" b="b"/>
            <a:pathLst>
              <a:path w="299084" h="299085">
                <a:moveTo>
                  <a:pt x="298710" y="149352"/>
                </a:moveTo>
                <a:lnTo>
                  <a:pt x="291077" y="102217"/>
                </a:lnTo>
                <a:lnTo>
                  <a:pt x="269837" y="61228"/>
                </a:lnTo>
                <a:lnTo>
                  <a:pt x="237477" y="28870"/>
                </a:lnTo>
                <a:lnTo>
                  <a:pt x="196486" y="7632"/>
                </a:lnTo>
                <a:lnTo>
                  <a:pt x="149352" y="0"/>
                </a:lnTo>
                <a:lnTo>
                  <a:pt x="102217" y="7632"/>
                </a:lnTo>
                <a:lnTo>
                  <a:pt x="61228" y="28870"/>
                </a:lnTo>
                <a:lnTo>
                  <a:pt x="28870" y="61228"/>
                </a:lnTo>
                <a:lnTo>
                  <a:pt x="7632" y="102217"/>
                </a:lnTo>
                <a:lnTo>
                  <a:pt x="0" y="149352"/>
                </a:lnTo>
                <a:lnTo>
                  <a:pt x="7632" y="196486"/>
                </a:lnTo>
                <a:lnTo>
                  <a:pt x="28870" y="237475"/>
                </a:lnTo>
                <a:lnTo>
                  <a:pt x="61228" y="269833"/>
                </a:lnTo>
                <a:lnTo>
                  <a:pt x="102217" y="291071"/>
                </a:lnTo>
                <a:lnTo>
                  <a:pt x="149352" y="298704"/>
                </a:lnTo>
                <a:lnTo>
                  <a:pt x="196486" y="291071"/>
                </a:lnTo>
                <a:lnTo>
                  <a:pt x="237477" y="269833"/>
                </a:lnTo>
                <a:lnTo>
                  <a:pt x="269837" y="237475"/>
                </a:lnTo>
                <a:lnTo>
                  <a:pt x="291077" y="196486"/>
                </a:lnTo>
                <a:lnTo>
                  <a:pt x="298710" y="149352"/>
                </a:lnTo>
                <a:close/>
              </a:path>
            </a:pathLst>
          </a:custGeom>
          <a:solidFill>
            <a:srgbClr val="000000"/>
          </a:solidFill>
        </p:spPr>
        <p:txBody>
          <a:bodyPr wrap="square" lIns="0" tIns="0" rIns="0" bIns="0" rtlCol="0"/>
          <a:lstStyle/>
          <a:p>
            <a:endParaRPr/>
          </a:p>
        </p:txBody>
      </p:sp>
      <p:sp>
        <p:nvSpPr>
          <p:cNvPr id="39" name="object 39"/>
          <p:cNvSpPr/>
          <p:nvPr/>
        </p:nvSpPr>
        <p:spPr>
          <a:xfrm>
            <a:off x="1115284" y="1909483"/>
            <a:ext cx="271555" cy="263562"/>
          </a:xfrm>
          <a:prstGeom prst="rect">
            <a:avLst/>
          </a:prstGeom>
          <a:blipFill>
            <a:blip r:embed="rId17" cstate="print"/>
            <a:stretch>
              <a:fillRect/>
            </a:stretch>
          </a:blipFill>
        </p:spPr>
        <p:txBody>
          <a:bodyPr wrap="square" lIns="0" tIns="0" rIns="0" bIns="0" rtlCol="0"/>
          <a:lstStyle/>
          <a:p>
            <a:endParaRPr/>
          </a:p>
        </p:txBody>
      </p:sp>
      <p:sp>
        <p:nvSpPr>
          <p:cNvPr id="40" name="object 40"/>
          <p:cNvSpPr/>
          <p:nvPr/>
        </p:nvSpPr>
        <p:spPr>
          <a:xfrm>
            <a:off x="1159620" y="1952513"/>
            <a:ext cx="182995" cy="174812"/>
          </a:xfrm>
          <a:custGeom>
            <a:avLst/>
            <a:gdLst/>
            <a:ahLst/>
            <a:cxnLst/>
            <a:rect l="l" t="t" r="r" b="b"/>
            <a:pathLst>
              <a:path w="201294" h="198119">
                <a:moveTo>
                  <a:pt x="201168" y="99060"/>
                </a:moveTo>
                <a:lnTo>
                  <a:pt x="193167" y="60436"/>
                </a:lnTo>
                <a:lnTo>
                  <a:pt x="171450" y="28956"/>
                </a:lnTo>
                <a:lnTo>
                  <a:pt x="139446" y="7762"/>
                </a:lnTo>
                <a:lnTo>
                  <a:pt x="100584" y="0"/>
                </a:lnTo>
                <a:lnTo>
                  <a:pt x="61722" y="7762"/>
                </a:lnTo>
                <a:lnTo>
                  <a:pt x="29718" y="28956"/>
                </a:lnTo>
                <a:lnTo>
                  <a:pt x="8001" y="60436"/>
                </a:lnTo>
                <a:lnTo>
                  <a:pt x="0" y="99060"/>
                </a:lnTo>
                <a:lnTo>
                  <a:pt x="8001" y="137683"/>
                </a:lnTo>
                <a:lnTo>
                  <a:pt x="29718" y="169164"/>
                </a:lnTo>
                <a:lnTo>
                  <a:pt x="61722" y="190357"/>
                </a:lnTo>
                <a:lnTo>
                  <a:pt x="100584" y="198120"/>
                </a:lnTo>
                <a:lnTo>
                  <a:pt x="139446" y="190357"/>
                </a:lnTo>
                <a:lnTo>
                  <a:pt x="171450" y="169164"/>
                </a:lnTo>
                <a:lnTo>
                  <a:pt x="193167" y="137683"/>
                </a:lnTo>
                <a:lnTo>
                  <a:pt x="201168" y="99060"/>
                </a:lnTo>
                <a:close/>
              </a:path>
            </a:pathLst>
          </a:custGeom>
          <a:solidFill>
            <a:srgbClr val="000000"/>
          </a:solidFill>
        </p:spPr>
        <p:txBody>
          <a:bodyPr wrap="square" lIns="0" tIns="0" rIns="0" bIns="0" rtlCol="0"/>
          <a:lstStyle/>
          <a:p>
            <a:endParaRPr/>
          </a:p>
        </p:txBody>
      </p:sp>
      <p:sp>
        <p:nvSpPr>
          <p:cNvPr id="41" name="object 41"/>
          <p:cNvSpPr/>
          <p:nvPr/>
        </p:nvSpPr>
        <p:spPr>
          <a:xfrm>
            <a:off x="1159619" y="1952513"/>
            <a:ext cx="182880" cy="174812"/>
          </a:xfrm>
          <a:prstGeom prst="rect">
            <a:avLst/>
          </a:prstGeom>
          <a:blipFill>
            <a:blip r:embed="rId18" cstate="print"/>
            <a:stretch>
              <a:fillRect/>
            </a:stretch>
          </a:blipFill>
        </p:spPr>
        <p:txBody>
          <a:bodyPr wrap="square" lIns="0" tIns="0" rIns="0" bIns="0" rtlCol="0"/>
          <a:lstStyle/>
          <a:p>
            <a:endParaRPr/>
          </a:p>
        </p:txBody>
      </p:sp>
      <p:sp>
        <p:nvSpPr>
          <p:cNvPr id="42" name="object 42"/>
          <p:cNvSpPr/>
          <p:nvPr/>
        </p:nvSpPr>
        <p:spPr>
          <a:xfrm>
            <a:off x="1205340" y="1995544"/>
            <a:ext cx="91786" cy="89087"/>
          </a:xfrm>
          <a:custGeom>
            <a:avLst/>
            <a:gdLst/>
            <a:ahLst/>
            <a:cxnLst/>
            <a:rect l="l" t="t" r="r" b="b"/>
            <a:pathLst>
              <a:path w="100965" h="100964">
                <a:moveTo>
                  <a:pt x="100584" y="50292"/>
                </a:moveTo>
                <a:lnTo>
                  <a:pt x="96797" y="30861"/>
                </a:lnTo>
                <a:lnTo>
                  <a:pt x="86296" y="14859"/>
                </a:lnTo>
                <a:lnTo>
                  <a:pt x="70365" y="4000"/>
                </a:lnTo>
                <a:lnTo>
                  <a:pt x="50292" y="0"/>
                </a:lnTo>
                <a:lnTo>
                  <a:pt x="30861" y="4000"/>
                </a:lnTo>
                <a:lnTo>
                  <a:pt x="14859" y="14859"/>
                </a:lnTo>
                <a:lnTo>
                  <a:pt x="4000" y="30861"/>
                </a:lnTo>
                <a:lnTo>
                  <a:pt x="0" y="50292"/>
                </a:lnTo>
                <a:lnTo>
                  <a:pt x="4000" y="69723"/>
                </a:lnTo>
                <a:lnTo>
                  <a:pt x="14859" y="85725"/>
                </a:lnTo>
                <a:lnTo>
                  <a:pt x="30861" y="96583"/>
                </a:lnTo>
                <a:lnTo>
                  <a:pt x="50292" y="100584"/>
                </a:lnTo>
                <a:lnTo>
                  <a:pt x="70365" y="96583"/>
                </a:lnTo>
                <a:lnTo>
                  <a:pt x="86296" y="85725"/>
                </a:lnTo>
                <a:lnTo>
                  <a:pt x="96797" y="69723"/>
                </a:lnTo>
                <a:lnTo>
                  <a:pt x="100584" y="50292"/>
                </a:lnTo>
                <a:close/>
              </a:path>
            </a:pathLst>
          </a:custGeom>
          <a:solidFill>
            <a:srgbClr val="FFFFFF"/>
          </a:solidFill>
        </p:spPr>
        <p:txBody>
          <a:bodyPr wrap="square" lIns="0" tIns="0" rIns="0" bIns="0" rtlCol="0"/>
          <a:lstStyle/>
          <a:p>
            <a:endParaRPr/>
          </a:p>
        </p:txBody>
      </p:sp>
      <p:sp>
        <p:nvSpPr>
          <p:cNvPr id="43" name="object 43"/>
          <p:cNvSpPr/>
          <p:nvPr/>
        </p:nvSpPr>
        <p:spPr>
          <a:xfrm>
            <a:off x="473819" y="1768289"/>
            <a:ext cx="1578263" cy="546287"/>
          </a:xfrm>
          <a:custGeom>
            <a:avLst/>
            <a:gdLst/>
            <a:ahLst/>
            <a:cxnLst/>
            <a:rect l="l" t="t" r="r" b="b"/>
            <a:pathLst>
              <a:path w="1736089" h="619125">
                <a:moveTo>
                  <a:pt x="0" y="0"/>
                </a:moveTo>
                <a:lnTo>
                  <a:pt x="0" y="618743"/>
                </a:lnTo>
                <a:lnTo>
                  <a:pt x="1735835" y="618743"/>
                </a:lnTo>
                <a:lnTo>
                  <a:pt x="1735835" y="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1183172" y="2324996"/>
            <a:ext cx="159327" cy="262218"/>
          </a:xfrm>
          <a:custGeom>
            <a:avLst/>
            <a:gdLst/>
            <a:ahLst/>
            <a:cxnLst/>
            <a:rect l="l" t="t" r="r" b="b"/>
            <a:pathLst>
              <a:path w="175259" h="297180">
                <a:moveTo>
                  <a:pt x="175260" y="297180"/>
                </a:moveTo>
                <a:lnTo>
                  <a:pt x="76200" y="0"/>
                </a:lnTo>
                <a:lnTo>
                  <a:pt x="0" y="297180"/>
                </a:lnTo>
                <a:lnTo>
                  <a:pt x="76200" y="246888"/>
                </a:lnTo>
                <a:lnTo>
                  <a:pt x="175260" y="297180"/>
                </a:lnTo>
                <a:close/>
              </a:path>
            </a:pathLst>
          </a:custGeom>
          <a:solidFill>
            <a:srgbClr val="000000"/>
          </a:solidFill>
        </p:spPr>
        <p:txBody>
          <a:bodyPr wrap="square" lIns="0" tIns="0" rIns="0" bIns="0" rtlCol="0"/>
          <a:lstStyle/>
          <a:p>
            <a:endParaRPr/>
          </a:p>
        </p:txBody>
      </p:sp>
      <p:sp>
        <p:nvSpPr>
          <p:cNvPr id="45" name="object 45"/>
          <p:cNvSpPr/>
          <p:nvPr/>
        </p:nvSpPr>
        <p:spPr>
          <a:xfrm>
            <a:off x="1183172" y="2324995"/>
            <a:ext cx="159327" cy="262218"/>
          </a:xfrm>
          <a:custGeom>
            <a:avLst/>
            <a:gdLst/>
            <a:ahLst/>
            <a:cxnLst/>
            <a:rect l="l" t="t" r="r" b="b"/>
            <a:pathLst>
              <a:path w="175259" h="297180">
                <a:moveTo>
                  <a:pt x="76199" y="246887"/>
                </a:moveTo>
                <a:lnTo>
                  <a:pt x="0" y="297179"/>
                </a:lnTo>
                <a:lnTo>
                  <a:pt x="76199" y="0"/>
                </a:lnTo>
                <a:lnTo>
                  <a:pt x="175259" y="297179"/>
                </a:lnTo>
                <a:lnTo>
                  <a:pt x="76199" y="246887"/>
                </a:lnTo>
                <a:close/>
              </a:path>
            </a:pathLst>
          </a:custGeom>
          <a:ln w="25400">
            <a:solidFill>
              <a:srgbClr val="000000"/>
            </a:solidFill>
          </a:ln>
        </p:spPr>
        <p:txBody>
          <a:bodyPr wrap="square" lIns="0" tIns="0" rIns="0" bIns="0" rtlCol="0"/>
          <a:lstStyle/>
          <a:p>
            <a:endParaRPr/>
          </a:p>
        </p:txBody>
      </p:sp>
      <p:sp>
        <p:nvSpPr>
          <p:cNvPr id="46" name="object 46"/>
          <p:cNvSpPr/>
          <p:nvPr/>
        </p:nvSpPr>
        <p:spPr>
          <a:xfrm>
            <a:off x="1882833" y="2061434"/>
            <a:ext cx="1671205" cy="1616449"/>
          </a:xfrm>
          <a:custGeom>
            <a:avLst/>
            <a:gdLst/>
            <a:ahLst/>
            <a:cxnLst/>
            <a:rect l="l" t="t" r="r" b="b"/>
            <a:pathLst>
              <a:path w="1838325" h="1831975">
                <a:moveTo>
                  <a:pt x="1837944" y="915924"/>
                </a:moveTo>
                <a:lnTo>
                  <a:pt x="1836670" y="867269"/>
                </a:lnTo>
                <a:lnTo>
                  <a:pt x="1832890" y="819277"/>
                </a:lnTo>
                <a:lnTo>
                  <a:pt x="1826669" y="772012"/>
                </a:lnTo>
                <a:lnTo>
                  <a:pt x="1818069" y="725535"/>
                </a:lnTo>
                <a:lnTo>
                  <a:pt x="1807154" y="679911"/>
                </a:lnTo>
                <a:lnTo>
                  <a:pt x="1793988" y="635202"/>
                </a:lnTo>
                <a:lnTo>
                  <a:pt x="1778633" y="591472"/>
                </a:lnTo>
                <a:lnTo>
                  <a:pt x="1761155" y="548784"/>
                </a:lnTo>
                <a:lnTo>
                  <a:pt x="1741616" y="507202"/>
                </a:lnTo>
                <a:lnTo>
                  <a:pt x="1720079" y="466788"/>
                </a:lnTo>
                <a:lnTo>
                  <a:pt x="1696609" y="427606"/>
                </a:lnTo>
                <a:lnTo>
                  <a:pt x="1671269" y="389718"/>
                </a:lnTo>
                <a:lnTo>
                  <a:pt x="1644122" y="353189"/>
                </a:lnTo>
                <a:lnTo>
                  <a:pt x="1615232" y="318081"/>
                </a:lnTo>
                <a:lnTo>
                  <a:pt x="1584662" y="284459"/>
                </a:lnTo>
                <a:lnTo>
                  <a:pt x="1552476" y="252383"/>
                </a:lnTo>
                <a:lnTo>
                  <a:pt x="1518738" y="221919"/>
                </a:lnTo>
                <a:lnTo>
                  <a:pt x="1483511" y="193130"/>
                </a:lnTo>
                <a:lnTo>
                  <a:pt x="1446858" y="166078"/>
                </a:lnTo>
                <a:lnTo>
                  <a:pt x="1408844" y="140826"/>
                </a:lnTo>
                <a:lnTo>
                  <a:pt x="1369531" y="117439"/>
                </a:lnTo>
                <a:lnTo>
                  <a:pt x="1328983" y="95979"/>
                </a:lnTo>
                <a:lnTo>
                  <a:pt x="1287264" y="76510"/>
                </a:lnTo>
                <a:lnTo>
                  <a:pt x="1244438" y="59094"/>
                </a:lnTo>
                <a:lnTo>
                  <a:pt x="1200567" y="43795"/>
                </a:lnTo>
                <a:lnTo>
                  <a:pt x="1155715" y="30677"/>
                </a:lnTo>
                <a:lnTo>
                  <a:pt x="1109947" y="19802"/>
                </a:lnTo>
                <a:lnTo>
                  <a:pt x="1063324" y="11233"/>
                </a:lnTo>
                <a:lnTo>
                  <a:pt x="1015912" y="5034"/>
                </a:lnTo>
                <a:lnTo>
                  <a:pt x="967773" y="1269"/>
                </a:lnTo>
                <a:lnTo>
                  <a:pt x="918972" y="0"/>
                </a:lnTo>
                <a:lnTo>
                  <a:pt x="870170" y="1269"/>
                </a:lnTo>
                <a:lnTo>
                  <a:pt x="822031" y="5034"/>
                </a:lnTo>
                <a:lnTo>
                  <a:pt x="774619" y="11233"/>
                </a:lnTo>
                <a:lnTo>
                  <a:pt x="727996" y="19802"/>
                </a:lnTo>
                <a:lnTo>
                  <a:pt x="682228" y="30677"/>
                </a:lnTo>
                <a:lnTo>
                  <a:pt x="637376" y="43795"/>
                </a:lnTo>
                <a:lnTo>
                  <a:pt x="593505" y="59094"/>
                </a:lnTo>
                <a:lnTo>
                  <a:pt x="550679" y="76510"/>
                </a:lnTo>
                <a:lnTo>
                  <a:pt x="508960" y="95979"/>
                </a:lnTo>
                <a:lnTo>
                  <a:pt x="468412" y="117439"/>
                </a:lnTo>
                <a:lnTo>
                  <a:pt x="429099" y="140826"/>
                </a:lnTo>
                <a:lnTo>
                  <a:pt x="391085" y="166078"/>
                </a:lnTo>
                <a:lnTo>
                  <a:pt x="354432" y="193130"/>
                </a:lnTo>
                <a:lnTo>
                  <a:pt x="319205" y="221919"/>
                </a:lnTo>
                <a:lnTo>
                  <a:pt x="285467" y="252383"/>
                </a:lnTo>
                <a:lnTo>
                  <a:pt x="253281" y="284459"/>
                </a:lnTo>
                <a:lnTo>
                  <a:pt x="222712" y="318081"/>
                </a:lnTo>
                <a:lnTo>
                  <a:pt x="193821" y="353189"/>
                </a:lnTo>
                <a:lnTo>
                  <a:pt x="166674" y="389718"/>
                </a:lnTo>
                <a:lnTo>
                  <a:pt x="141334" y="427606"/>
                </a:lnTo>
                <a:lnTo>
                  <a:pt x="117864" y="466788"/>
                </a:lnTo>
                <a:lnTo>
                  <a:pt x="96327" y="507202"/>
                </a:lnTo>
                <a:lnTo>
                  <a:pt x="76788" y="548784"/>
                </a:lnTo>
                <a:lnTo>
                  <a:pt x="59310" y="591472"/>
                </a:lnTo>
                <a:lnTo>
                  <a:pt x="43956" y="635202"/>
                </a:lnTo>
                <a:lnTo>
                  <a:pt x="30789" y="679911"/>
                </a:lnTo>
                <a:lnTo>
                  <a:pt x="19874" y="725535"/>
                </a:lnTo>
                <a:lnTo>
                  <a:pt x="11274" y="772012"/>
                </a:lnTo>
                <a:lnTo>
                  <a:pt x="5053" y="819277"/>
                </a:lnTo>
                <a:lnTo>
                  <a:pt x="1273" y="867269"/>
                </a:lnTo>
                <a:lnTo>
                  <a:pt x="0" y="915924"/>
                </a:lnTo>
                <a:lnTo>
                  <a:pt x="1273" y="964578"/>
                </a:lnTo>
                <a:lnTo>
                  <a:pt x="5053" y="1012570"/>
                </a:lnTo>
                <a:lnTo>
                  <a:pt x="11274" y="1059835"/>
                </a:lnTo>
                <a:lnTo>
                  <a:pt x="19874" y="1106312"/>
                </a:lnTo>
                <a:lnTo>
                  <a:pt x="30789" y="1151936"/>
                </a:lnTo>
                <a:lnTo>
                  <a:pt x="43956" y="1196645"/>
                </a:lnTo>
                <a:lnTo>
                  <a:pt x="59310" y="1240375"/>
                </a:lnTo>
                <a:lnTo>
                  <a:pt x="76788" y="1283063"/>
                </a:lnTo>
                <a:lnTo>
                  <a:pt x="96327" y="1324645"/>
                </a:lnTo>
                <a:lnTo>
                  <a:pt x="117864" y="1365059"/>
                </a:lnTo>
                <a:lnTo>
                  <a:pt x="141334" y="1404242"/>
                </a:lnTo>
                <a:lnTo>
                  <a:pt x="166674" y="1442129"/>
                </a:lnTo>
                <a:lnTo>
                  <a:pt x="193821" y="1478658"/>
                </a:lnTo>
                <a:lnTo>
                  <a:pt x="222712" y="1513766"/>
                </a:lnTo>
                <a:lnTo>
                  <a:pt x="253281" y="1547389"/>
                </a:lnTo>
                <a:lnTo>
                  <a:pt x="285467" y="1579464"/>
                </a:lnTo>
                <a:lnTo>
                  <a:pt x="319205" y="1609928"/>
                </a:lnTo>
                <a:lnTo>
                  <a:pt x="354432" y="1638717"/>
                </a:lnTo>
                <a:lnTo>
                  <a:pt x="391085" y="1665769"/>
                </a:lnTo>
                <a:lnTo>
                  <a:pt x="429099" y="1691021"/>
                </a:lnTo>
                <a:lnTo>
                  <a:pt x="468412" y="1714408"/>
                </a:lnTo>
                <a:lnTo>
                  <a:pt x="508960" y="1735868"/>
                </a:lnTo>
                <a:lnTo>
                  <a:pt x="550679" y="1755337"/>
                </a:lnTo>
                <a:lnTo>
                  <a:pt x="593505" y="1772753"/>
                </a:lnTo>
                <a:lnTo>
                  <a:pt x="637376" y="1788052"/>
                </a:lnTo>
                <a:lnTo>
                  <a:pt x="682228" y="1801170"/>
                </a:lnTo>
                <a:lnTo>
                  <a:pt x="727996" y="1812046"/>
                </a:lnTo>
                <a:lnTo>
                  <a:pt x="774619" y="1820614"/>
                </a:lnTo>
                <a:lnTo>
                  <a:pt x="822031" y="1826813"/>
                </a:lnTo>
                <a:lnTo>
                  <a:pt x="870170" y="1830578"/>
                </a:lnTo>
                <a:lnTo>
                  <a:pt x="918972" y="1831848"/>
                </a:lnTo>
                <a:lnTo>
                  <a:pt x="967773" y="1830578"/>
                </a:lnTo>
                <a:lnTo>
                  <a:pt x="1015912" y="1826813"/>
                </a:lnTo>
                <a:lnTo>
                  <a:pt x="1063324" y="1820614"/>
                </a:lnTo>
                <a:lnTo>
                  <a:pt x="1109947" y="1812046"/>
                </a:lnTo>
                <a:lnTo>
                  <a:pt x="1155715" y="1801170"/>
                </a:lnTo>
                <a:lnTo>
                  <a:pt x="1200567" y="1788052"/>
                </a:lnTo>
                <a:lnTo>
                  <a:pt x="1244438" y="1772753"/>
                </a:lnTo>
                <a:lnTo>
                  <a:pt x="1287264" y="1755337"/>
                </a:lnTo>
                <a:lnTo>
                  <a:pt x="1328983" y="1735868"/>
                </a:lnTo>
                <a:lnTo>
                  <a:pt x="1369531" y="1714408"/>
                </a:lnTo>
                <a:lnTo>
                  <a:pt x="1408844" y="1691021"/>
                </a:lnTo>
                <a:lnTo>
                  <a:pt x="1446858" y="1665769"/>
                </a:lnTo>
                <a:lnTo>
                  <a:pt x="1483511" y="1638717"/>
                </a:lnTo>
                <a:lnTo>
                  <a:pt x="1518738" y="1609928"/>
                </a:lnTo>
                <a:lnTo>
                  <a:pt x="1552476" y="1579464"/>
                </a:lnTo>
                <a:lnTo>
                  <a:pt x="1584662" y="1547389"/>
                </a:lnTo>
                <a:lnTo>
                  <a:pt x="1615232" y="1513766"/>
                </a:lnTo>
                <a:lnTo>
                  <a:pt x="1644122" y="1478658"/>
                </a:lnTo>
                <a:lnTo>
                  <a:pt x="1671269" y="1442129"/>
                </a:lnTo>
                <a:lnTo>
                  <a:pt x="1696609" y="1404242"/>
                </a:lnTo>
                <a:lnTo>
                  <a:pt x="1720079" y="1365059"/>
                </a:lnTo>
                <a:lnTo>
                  <a:pt x="1741616" y="1324645"/>
                </a:lnTo>
                <a:lnTo>
                  <a:pt x="1761155" y="1283063"/>
                </a:lnTo>
                <a:lnTo>
                  <a:pt x="1778633" y="1240375"/>
                </a:lnTo>
                <a:lnTo>
                  <a:pt x="1793988" y="1196645"/>
                </a:lnTo>
                <a:lnTo>
                  <a:pt x="1807154" y="1151936"/>
                </a:lnTo>
                <a:lnTo>
                  <a:pt x="1818069" y="1106312"/>
                </a:lnTo>
                <a:lnTo>
                  <a:pt x="1826669" y="1059835"/>
                </a:lnTo>
                <a:lnTo>
                  <a:pt x="1832890" y="1012570"/>
                </a:lnTo>
                <a:lnTo>
                  <a:pt x="1836670" y="964578"/>
                </a:lnTo>
                <a:lnTo>
                  <a:pt x="1837944" y="915924"/>
                </a:lnTo>
                <a:close/>
              </a:path>
            </a:pathLst>
          </a:custGeom>
          <a:solidFill>
            <a:srgbClr val="D3E2CB"/>
          </a:solidFill>
        </p:spPr>
        <p:txBody>
          <a:bodyPr wrap="square" lIns="0" tIns="0" rIns="0" bIns="0" rtlCol="0"/>
          <a:lstStyle/>
          <a:p>
            <a:endParaRPr/>
          </a:p>
        </p:txBody>
      </p:sp>
      <p:sp>
        <p:nvSpPr>
          <p:cNvPr id="47" name="object 47"/>
          <p:cNvSpPr/>
          <p:nvPr/>
        </p:nvSpPr>
        <p:spPr>
          <a:xfrm>
            <a:off x="1928553" y="2105809"/>
            <a:ext cx="1579418" cy="1529042"/>
          </a:xfrm>
          <a:custGeom>
            <a:avLst/>
            <a:gdLst/>
            <a:ahLst/>
            <a:cxnLst/>
            <a:rect l="l" t="t" r="r" b="b"/>
            <a:pathLst>
              <a:path w="1737360" h="1732914">
                <a:moveTo>
                  <a:pt x="1737360" y="865632"/>
                </a:moveTo>
                <a:lnTo>
                  <a:pt x="1736075" y="818094"/>
                </a:lnTo>
                <a:lnTo>
                  <a:pt x="1732266" y="771231"/>
                </a:lnTo>
                <a:lnTo>
                  <a:pt x="1725998" y="725110"/>
                </a:lnTo>
                <a:lnTo>
                  <a:pt x="1717338" y="679795"/>
                </a:lnTo>
                <a:lnTo>
                  <a:pt x="1706350" y="635352"/>
                </a:lnTo>
                <a:lnTo>
                  <a:pt x="1693103" y="591848"/>
                </a:lnTo>
                <a:lnTo>
                  <a:pt x="1677660" y="549347"/>
                </a:lnTo>
                <a:lnTo>
                  <a:pt x="1660089" y="507916"/>
                </a:lnTo>
                <a:lnTo>
                  <a:pt x="1640456" y="467621"/>
                </a:lnTo>
                <a:lnTo>
                  <a:pt x="1618826" y="428526"/>
                </a:lnTo>
                <a:lnTo>
                  <a:pt x="1595266" y="390697"/>
                </a:lnTo>
                <a:lnTo>
                  <a:pt x="1569841" y="354201"/>
                </a:lnTo>
                <a:lnTo>
                  <a:pt x="1542619" y="319104"/>
                </a:lnTo>
                <a:lnTo>
                  <a:pt x="1513663" y="285469"/>
                </a:lnTo>
                <a:lnTo>
                  <a:pt x="1483042" y="253365"/>
                </a:lnTo>
                <a:lnTo>
                  <a:pt x="1450820" y="222855"/>
                </a:lnTo>
                <a:lnTo>
                  <a:pt x="1417065" y="194006"/>
                </a:lnTo>
                <a:lnTo>
                  <a:pt x="1381841" y="166884"/>
                </a:lnTo>
                <a:lnTo>
                  <a:pt x="1345215" y="141553"/>
                </a:lnTo>
                <a:lnTo>
                  <a:pt x="1307253" y="118081"/>
                </a:lnTo>
                <a:lnTo>
                  <a:pt x="1268021" y="96533"/>
                </a:lnTo>
                <a:lnTo>
                  <a:pt x="1227585" y="76973"/>
                </a:lnTo>
                <a:lnTo>
                  <a:pt x="1186011" y="59469"/>
                </a:lnTo>
                <a:lnTo>
                  <a:pt x="1143365" y="44086"/>
                </a:lnTo>
                <a:lnTo>
                  <a:pt x="1099714" y="30889"/>
                </a:lnTo>
                <a:lnTo>
                  <a:pt x="1055122" y="19944"/>
                </a:lnTo>
                <a:lnTo>
                  <a:pt x="1009657" y="11317"/>
                </a:lnTo>
                <a:lnTo>
                  <a:pt x="963384" y="5073"/>
                </a:lnTo>
                <a:lnTo>
                  <a:pt x="916370" y="1279"/>
                </a:lnTo>
                <a:lnTo>
                  <a:pt x="868680" y="0"/>
                </a:lnTo>
                <a:lnTo>
                  <a:pt x="820989" y="1279"/>
                </a:lnTo>
                <a:lnTo>
                  <a:pt x="773975" y="5073"/>
                </a:lnTo>
                <a:lnTo>
                  <a:pt x="727702" y="11317"/>
                </a:lnTo>
                <a:lnTo>
                  <a:pt x="682237" y="19944"/>
                </a:lnTo>
                <a:lnTo>
                  <a:pt x="637645" y="30889"/>
                </a:lnTo>
                <a:lnTo>
                  <a:pt x="593994" y="44086"/>
                </a:lnTo>
                <a:lnTo>
                  <a:pt x="551348" y="59469"/>
                </a:lnTo>
                <a:lnTo>
                  <a:pt x="509774" y="76973"/>
                </a:lnTo>
                <a:lnTo>
                  <a:pt x="469338" y="96533"/>
                </a:lnTo>
                <a:lnTo>
                  <a:pt x="430106" y="118081"/>
                </a:lnTo>
                <a:lnTo>
                  <a:pt x="392144" y="141553"/>
                </a:lnTo>
                <a:lnTo>
                  <a:pt x="355518" y="166884"/>
                </a:lnTo>
                <a:lnTo>
                  <a:pt x="320294" y="194006"/>
                </a:lnTo>
                <a:lnTo>
                  <a:pt x="286539" y="222855"/>
                </a:lnTo>
                <a:lnTo>
                  <a:pt x="254317" y="253365"/>
                </a:lnTo>
                <a:lnTo>
                  <a:pt x="223696" y="285469"/>
                </a:lnTo>
                <a:lnTo>
                  <a:pt x="194740" y="319104"/>
                </a:lnTo>
                <a:lnTo>
                  <a:pt x="167518" y="354201"/>
                </a:lnTo>
                <a:lnTo>
                  <a:pt x="142093" y="390697"/>
                </a:lnTo>
                <a:lnTo>
                  <a:pt x="118533" y="428526"/>
                </a:lnTo>
                <a:lnTo>
                  <a:pt x="96903" y="467621"/>
                </a:lnTo>
                <a:lnTo>
                  <a:pt x="77270" y="507916"/>
                </a:lnTo>
                <a:lnTo>
                  <a:pt x="59699" y="549347"/>
                </a:lnTo>
                <a:lnTo>
                  <a:pt x="44256" y="591848"/>
                </a:lnTo>
                <a:lnTo>
                  <a:pt x="31009" y="635352"/>
                </a:lnTo>
                <a:lnTo>
                  <a:pt x="20021" y="679795"/>
                </a:lnTo>
                <a:lnTo>
                  <a:pt x="11361" y="725110"/>
                </a:lnTo>
                <a:lnTo>
                  <a:pt x="5093" y="771231"/>
                </a:lnTo>
                <a:lnTo>
                  <a:pt x="1284" y="818094"/>
                </a:lnTo>
                <a:lnTo>
                  <a:pt x="0" y="865632"/>
                </a:lnTo>
                <a:lnTo>
                  <a:pt x="1284" y="913174"/>
                </a:lnTo>
                <a:lnTo>
                  <a:pt x="5093" y="960051"/>
                </a:lnTo>
                <a:lnTo>
                  <a:pt x="11361" y="1006196"/>
                </a:lnTo>
                <a:lnTo>
                  <a:pt x="20021" y="1051542"/>
                </a:lnTo>
                <a:lnTo>
                  <a:pt x="31009" y="1096024"/>
                </a:lnTo>
                <a:lnTo>
                  <a:pt x="44256" y="1139574"/>
                </a:lnTo>
                <a:lnTo>
                  <a:pt x="59699" y="1182126"/>
                </a:lnTo>
                <a:lnTo>
                  <a:pt x="77270" y="1223614"/>
                </a:lnTo>
                <a:lnTo>
                  <a:pt x="96903" y="1263972"/>
                </a:lnTo>
                <a:lnTo>
                  <a:pt x="118533" y="1303132"/>
                </a:lnTo>
                <a:lnTo>
                  <a:pt x="142093" y="1341030"/>
                </a:lnTo>
                <a:lnTo>
                  <a:pt x="167518" y="1377598"/>
                </a:lnTo>
                <a:lnTo>
                  <a:pt x="194740" y="1412770"/>
                </a:lnTo>
                <a:lnTo>
                  <a:pt x="223696" y="1446480"/>
                </a:lnTo>
                <a:lnTo>
                  <a:pt x="254317" y="1478661"/>
                </a:lnTo>
                <a:lnTo>
                  <a:pt x="286539" y="1509246"/>
                </a:lnTo>
                <a:lnTo>
                  <a:pt x="320294" y="1538171"/>
                </a:lnTo>
                <a:lnTo>
                  <a:pt x="355518" y="1565367"/>
                </a:lnTo>
                <a:lnTo>
                  <a:pt x="392144" y="1590769"/>
                </a:lnTo>
                <a:lnTo>
                  <a:pt x="430106" y="1614311"/>
                </a:lnTo>
                <a:lnTo>
                  <a:pt x="469338" y="1635925"/>
                </a:lnTo>
                <a:lnTo>
                  <a:pt x="509774" y="1655546"/>
                </a:lnTo>
                <a:lnTo>
                  <a:pt x="551348" y="1673108"/>
                </a:lnTo>
                <a:lnTo>
                  <a:pt x="593994" y="1688543"/>
                </a:lnTo>
                <a:lnTo>
                  <a:pt x="637645" y="1701785"/>
                </a:lnTo>
                <a:lnTo>
                  <a:pt x="682237" y="1712769"/>
                </a:lnTo>
                <a:lnTo>
                  <a:pt x="727702" y="1721428"/>
                </a:lnTo>
                <a:lnTo>
                  <a:pt x="773975" y="1727694"/>
                </a:lnTo>
                <a:lnTo>
                  <a:pt x="820989" y="1731503"/>
                </a:lnTo>
                <a:lnTo>
                  <a:pt x="868680" y="1732788"/>
                </a:lnTo>
                <a:lnTo>
                  <a:pt x="916370" y="1731503"/>
                </a:lnTo>
                <a:lnTo>
                  <a:pt x="963384" y="1727694"/>
                </a:lnTo>
                <a:lnTo>
                  <a:pt x="1009657" y="1721428"/>
                </a:lnTo>
                <a:lnTo>
                  <a:pt x="1055122" y="1712769"/>
                </a:lnTo>
                <a:lnTo>
                  <a:pt x="1099714" y="1701785"/>
                </a:lnTo>
                <a:lnTo>
                  <a:pt x="1143365" y="1688543"/>
                </a:lnTo>
                <a:lnTo>
                  <a:pt x="1186011" y="1673108"/>
                </a:lnTo>
                <a:lnTo>
                  <a:pt x="1227585" y="1655546"/>
                </a:lnTo>
                <a:lnTo>
                  <a:pt x="1268021" y="1635925"/>
                </a:lnTo>
                <a:lnTo>
                  <a:pt x="1307253" y="1614311"/>
                </a:lnTo>
                <a:lnTo>
                  <a:pt x="1345215" y="1590769"/>
                </a:lnTo>
                <a:lnTo>
                  <a:pt x="1381841" y="1565367"/>
                </a:lnTo>
                <a:lnTo>
                  <a:pt x="1417065" y="1538171"/>
                </a:lnTo>
                <a:lnTo>
                  <a:pt x="1450820" y="1509246"/>
                </a:lnTo>
                <a:lnTo>
                  <a:pt x="1483042" y="1478661"/>
                </a:lnTo>
                <a:lnTo>
                  <a:pt x="1513663" y="1446480"/>
                </a:lnTo>
                <a:lnTo>
                  <a:pt x="1542619" y="1412770"/>
                </a:lnTo>
                <a:lnTo>
                  <a:pt x="1569841" y="1377598"/>
                </a:lnTo>
                <a:lnTo>
                  <a:pt x="1595266" y="1341030"/>
                </a:lnTo>
                <a:lnTo>
                  <a:pt x="1618826" y="1303132"/>
                </a:lnTo>
                <a:lnTo>
                  <a:pt x="1640456" y="1263972"/>
                </a:lnTo>
                <a:lnTo>
                  <a:pt x="1660089" y="1223614"/>
                </a:lnTo>
                <a:lnTo>
                  <a:pt x="1677660" y="1182126"/>
                </a:lnTo>
                <a:lnTo>
                  <a:pt x="1693103" y="1139574"/>
                </a:lnTo>
                <a:lnTo>
                  <a:pt x="1706350" y="1096024"/>
                </a:lnTo>
                <a:lnTo>
                  <a:pt x="1717338" y="1051542"/>
                </a:lnTo>
                <a:lnTo>
                  <a:pt x="1725998" y="1006196"/>
                </a:lnTo>
                <a:lnTo>
                  <a:pt x="1732266" y="960051"/>
                </a:lnTo>
                <a:lnTo>
                  <a:pt x="1736075" y="913174"/>
                </a:lnTo>
                <a:lnTo>
                  <a:pt x="1737360" y="865632"/>
                </a:lnTo>
                <a:close/>
              </a:path>
            </a:pathLst>
          </a:custGeom>
          <a:solidFill>
            <a:srgbClr val="000000"/>
          </a:solidFill>
        </p:spPr>
        <p:txBody>
          <a:bodyPr wrap="square" lIns="0" tIns="0" rIns="0" bIns="0" rtlCol="0"/>
          <a:lstStyle/>
          <a:p>
            <a:endParaRPr/>
          </a:p>
        </p:txBody>
      </p:sp>
      <p:sp>
        <p:nvSpPr>
          <p:cNvPr id="48" name="object 48"/>
          <p:cNvSpPr/>
          <p:nvPr/>
        </p:nvSpPr>
        <p:spPr>
          <a:xfrm>
            <a:off x="1928553" y="2105809"/>
            <a:ext cx="1579418" cy="1528931"/>
          </a:xfrm>
          <a:prstGeom prst="rect">
            <a:avLst/>
          </a:prstGeom>
          <a:blipFill>
            <a:blip r:embed="rId19" cstate="print"/>
            <a:stretch>
              <a:fillRect/>
            </a:stretch>
          </a:blipFill>
        </p:spPr>
        <p:txBody>
          <a:bodyPr wrap="square" lIns="0" tIns="0" rIns="0" bIns="0" rtlCol="0"/>
          <a:lstStyle/>
          <a:p>
            <a:endParaRPr/>
          </a:p>
        </p:txBody>
      </p:sp>
      <p:sp>
        <p:nvSpPr>
          <p:cNvPr id="49" name="object 49"/>
          <p:cNvSpPr/>
          <p:nvPr/>
        </p:nvSpPr>
        <p:spPr>
          <a:xfrm>
            <a:off x="1974273" y="2148840"/>
            <a:ext cx="1489364" cy="1443318"/>
          </a:xfrm>
          <a:custGeom>
            <a:avLst/>
            <a:gdLst/>
            <a:ahLst/>
            <a:cxnLst/>
            <a:rect l="l" t="t" r="r" b="b"/>
            <a:pathLst>
              <a:path w="1638300" h="1635760">
                <a:moveTo>
                  <a:pt x="1638300" y="816864"/>
                </a:moveTo>
                <a:lnTo>
                  <a:pt x="1636907" y="768870"/>
                </a:lnTo>
                <a:lnTo>
                  <a:pt x="1632781" y="721607"/>
                </a:lnTo>
                <a:lnTo>
                  <a:pt x="1625998" y="675150"/>
                </a:lnTo>
                <a:lnTo>
                  <a:pt x="1616635" y="629576"/>
                </a:lnTo>
                <a:lnTo>
                  <a:pt x="1604769" y="584962"/>
                </a:lnTo>
                <a:lnTo>
                  <a:pt x="1590478" y="541384"/>
                </a:lnTo>
                <a:lnTo>
                  <a:pt x="1573839" y="498919"/>
                </a:lnTo>
                <a:lnTo>
                  <a:pt x="1554928" y="457644"/>
                </a:lnTo>
                <a:lnTo>
                  <a:pt x="1533823" y="417635"/>
                </a:lnTo>
                <a:lnTo>
                  <a:pt x="1510601" y="378969"/>
                </a:lnTo>
                <a:lnTo>
                  <a:pt x="1485338" y="341723"/>
                </a:lnTo>
                <a:lnTo>
                  <a:pt x="1458112" y="305973"/>
                </a:lnTo>
                <a:lnTo>
                  <a:pt x="1429000" y="271795"/>
                </a:lnTo>
                <a:lnTo>
                  <a:pt x="1398079" y="239268"/>
                </a:lnTo>
                <a:lnTo>
                  <a:pt x="1365426" y="208466"/>
                </a:lnTo>
                <a:lnTo>
                  <a:pt x="1331118" y="179467"/>
                </a:lnTo>
                <a:lnTo>
                  <a:pt x="1295232" y="152348"/>
                </a:lnTo>
                <a:lnTo>
                  <a:pt x="1257845" y="127185"/>
                </a:lnTo>
                <a:lnTo>
                  <a:pt x="1219035" y="104054"/>
                </a:lnTo>
                <a:lnTo>
                  <a:pt x="1178878" y="83033"/>
                </a:lnTo>
                <a:lnTo>
                  <a:pt x="1137451" y="64198"/>
                </a:lnTo>
                <a:lnTo>
                  <a:pt x="1094832" y="47626"/>
                </a:lnTo>
                <a:lnTo>
                  <a:pt x="1051097" y="33393"/>
                </a:lnTo>
                <a:lnTo>
                  <a:pt x="1006324" y="21575"/>
                </a:lnTo>
                <a:lnTo>
                  <a:pt x="960589" y="12251"/>
                </a:lnTo>
                <a:lnTo>
                  <a:pt x="913970" y="5496"/>
                </a:lnTo>
                <a:lnTo>
                  <a:pt x="866544" y="1386"/>
                </a:lnTo>
                <a:lnTo>
                  <a:pt x="818388" y="0"/>
                </a:lnTo>
                <a:lnTo>
                  <a:pt x="770389" y="1386"/>
                </a:lnTo>
                <a:lnTo>
                  <a:pt x="723109" y="5496"/>
                </a:lnTo>
                <a:lnTo>
                  <a:pt x="676625" y="12251"/>
                </a:lnTo>
                <a:lnTo>
                  <a:pt x="631015" y="21575"/>
                </a:lnTo>
                <a:lnTo>
                  <a:pt x="586357" y="33393"/>
                </a:lnTo>
                <a:lnTo>
                  <a:pt x="542728" y="47626"/>
                </a:lnTo>
                <a:lnTo>
                  <a:pt x="500205" y="64198"/>
                </a:lnTo>
                <a:lnTo>
                  <a:pt x="458866" y="83033"/>
                </a:lnTo>
                <a:lnTo>
                  <a:pt x="418788" y="104054"/>
                </a:lnTo>
                <a:lnTo>
                  <a:pt x="380049" y="127185"/>
                </a:lnTo>
                <a:lnTo>
                  <a:pt x="342726" y="152348"/>
                </a:lnTo>
                <a:lnTo>
                  <a:pt x="306897" y="179467"/>
                </a:lnTo>
                <a:lnTo>
                  <a:pt x="272639" y="208466"/>
                </a:lnTo>
                <a:lnTo>
                  <a:pt x="240030" y="239268"/>
                </a:lnTo>
                <a:lnTo>
                  <a:pt x="209146" y="271795"/>
                </a:lnTo>
                <a:lnTo>
                  <a:pt x="180067" y="305973"/>
                </a:lnTo>
                <a:lnTo>
                  <a:pt x="152869" y="341723"/>
                </a:lnTo>
                <a:lnTo>
                  <a:pt x="127629" y="378969"/>
                </a:lnTo>
                <a:lnTo>
                  <a:pt x="104425" y="417635"/>
                </a:lnTo>
                <a:lnTo>
                  <a:pt x="83335" y="457644"/>
                </a:lnTo>
                <a:lnTo>
                  <a:pt x="64436" y="498919"/>
                </a:lnTo>
                <a:lnTo>
                  <a:pt x="47806" y="541384"/>
                </a:lnTo>
                <a:lnTo>
                  <a:pt x="33521" y="584962"/>
                </a:lnTo>
                <a:lnTo>
                  <a:pt x="21660" y="629576"/>
                </a:lnTo>
                <a:lnTo>
                  <a:pt x="12300" y="675150"/>
                </a:lnTo>
                <a:lnTo>
                  <a:pt x="5518" y="721607"/>
                </a:lnTo>
                <a:lnTo>
                  <a:pt x="1392" y="768870"/>
                </a:lnTo>
                <a:lnTo>
                  <a:pt x="0" y="816864"/>
                </a:lnTo>
                <a:lnTo>
                  <a:pt x="1392" y="865014"/>
                </a:lnTo>
                <a:lnTo>
                  <a:pt x="5518" y="912424"/>
                </a:lnTo>
                <a:lnTo>
                  <a:pt x="12300" y="959016"/>
                </a:lnTo>
                <a:lnTo>
                  <a:pt x="21660" y="1004715"/>
                </a:lnTo>
                <a:lnTo>
                  <a:pt x="33521" y="1049445"/>
                </a:lnTo>
                <a:lnTo>
                  <a:pt x="47806" y="1093128"/>
                </a:lnTo>
                <a:lnTo>
                  <a:pt x="64436" y="1135689"/>
                </a:lnTo>
                <a:lnTo>
                  <a:pt x="83335" y="1177052"/>
                </a:lnTo>
                <a:lnTo>
                  <a:pt x="104425" y="1217140"/>
                </a:lnTo>
                <a:lnTo>
                  <a:pt x="127629" y="1255877"/>
                </a:lnTo>
                <a:lnTo>
                  <a:pt x="152869" y="1293187"/>
                </a:lnTo>
                <a:lnTo>
                  <a:pt x="180067" y="1328994"/>
                </a:lnTo>
                <a:lnTo>
                  <a:pt x="209146" y="1363222"/>
                </a:lnTo>
                <a:lnTo>
                  <a:pt x="240030" y="1395793"/>
                </a:lnTo>
                <a:lnTo>
                  <a:pt x="272639" y="1426633"/>
                </a:lnTo>
                <a:lnTo>
                  <a:pt x="306897" y="1455664"/>
                </a:lnTo>
                <a:lnTo>
                  <a:pt x="342726" y="1482811"/>
                </a:lnTo>
                <a:lnTo>
                  <a:pt x="380049" y="1507997"/>
                </a:lnTo>
                <a:lnTo>
                  <a:pt x="418788" y="1531146"/>
                </a:lnTo>
                <a:lnTo>
                  <a:pt x="458866" y="1552182"/>
                </a:lnTo>
                <a:lnTo>
                  <a:pt x="500205" y="1571029"/>
                </a:lnTo>
                <a:lnTo>
                  <a:pt x="542728" y="1587610"/>
                </a:lnTo>
                <a:lnTo>
                  <a:pt x="586357" y="1601850"/>
                </a:lnTo>
                <a:lnTo>
                  <a:pt x="631015" y="1613671"/>
                </a:lnTo>
                <a:lnTo>
                  <a:pt x="676625" y="1622998"/>
                </a:lnTo>
                <a:lnTo>
                  <a:pt x="723109" y="1629755"/>
                </a:lnTo>
                <a:lnTo>
                  <a:pt x="770389" y="1633865"/>
                </a:lnTo>
                <a:lnTo>
                  <a:pt x="818388" y="1635252"/>
                </a:lnTo>
                <a:lnTo>
                  <a:pt x="866544" y="1633865"/>
                </a:lnTo>
                <a:lnTo>
                  <a:pt x="913970" y="1629755"/>
                </a:lnTo>
                <a:lnTo>
                  <a:pt x="960589" y="1622998"/>
                </a:lnTo>
                <a:lnTo>
                  <a:pt x="1006324" y="1613671"/>
                </a:lnTo>
                <a:lnTo>
                  <a:pt x="1051097" y="1601850"/>
                </a:lnTo>
                <a:lnTo>
                  <a:pt x="1094832" y="1587610"/>
                </a:lnTo>
                <a:lnTo>
                  <a:pt x="1137451" y="1571029"/>
                </a:lnTo>
                <a:lnTo>
                  <a:pt x="1178878" y="1552182"/>
                </a:lnTo>
                <a:lnTo>
                  <a:pt x="1219035" y="1531146"/>
                </a:lnTo>
                <a:lnTo>
                  <a:pt x="1257845" y="1507997"/>
                </a:lnTo>
                <a:lnTo>
                  <a:pt x="1295232" y="1482811"/>
                </a:lnTo>
                <a:lnTo>
                  <a:pt x="1331118" y="1455664"/>
                </a:lnTo>
                <a:lnTo>
                  <a:pt x="1365426" y="1426633"/>
                </a:lnTo>
                <a:lnTo>
                  <a:pt x="1398079" y="1395793"/>
                </a:lnTo>
                <a:lnTo>
                  <a:pt x="1429000" y="1363222"/>
                </a:lnTo>
                <a:lnTo>
                  <a:pt x="1458112" y="1328994"/>
                </a:lnTo>
                <a:lnTo>
                  <a:pt x="1485338" y="1293187"/>
                </a:lnTo>
                <a:lnTo>
                  <a:pt x="1510601" y="1255877"/>
                </a:lnTo>
                <a:lnTo>
                  <a:pt x="1533823" y="1217140"/>
                </a:lnTo>
                <a:lnTo>
                  <a:pt x="1554928" y="1177052"/>
                </a:lnTo>
                <a:lnTo>
                  <a:pt x="1573839" y="1135689"/>
                </a:lnTo>
                <a:lnTo>
                  <a:pt x="1590478" y="1093128"/>
                </a:lnTo>
                <a:lnTo>
                  <a:pt x="1604769" y="1049445"/>
                </a:lnTo>
                <a:lnTo>
                  <a:pt x="1616635" y="1004715"/>
                </a:lnTo>
                <a:lnTo>
                  <a:pt x="1625998" y="959016"/>
                </a:lnTo>
                <a:lnTo>
                  <a:pt x="1632781" y="912424"/>
                </a:lnTo>
                <a:lnTo>
                  <a:pt x="1636907" y="865014"/>
                </a:lnTo>
                <a:lnTo>
                  <a:pt x="1638300" y="816864"/>
                </a:lnTo>
                <a:close/>
              </a:path>
            </a:pathLst>
          </a:custGeom>
          <a:solidFill>
            <a:srgbClr val="000000"/>
          </a:solidFill>
        </p:spPr>
        <p:txBody>
          <a:bodyPr wrap="square" lIns="0" tIns="0" rIns="0" bIns="0" rtlCol="0"/>
          <a:lstStyle/>
          <a:p>
            <a:endParaRPr/>
          </a:p>
        </p:txBody>
      </p:sp>
      <p:sp>
        <p:nvSpPr>
          <p:cNvPr id="50" name="object 50"/>
          <p:cNvSpPr/>
          <p:nvPr/>
        </p:nvSpPr>
        <p:spPr>
          <a:xfrm>
            <a:off x="1974273" y="2148840"/>
            <a:ext cx="1489364" cy="1442869"/>
          </a:xfrm>
          <a:prstGeom prst="rect">
            <a:avLst/>
          </a:prstGeom>
          <a:blipFill>
            <a:blip r:embed="rId20" cstate="print"/>
            <a:stretch>
              <a:fillRect/>
            </a:stretch>
          </a:blipFill>
        </p:spPr>
        <p:txBody>
          <a:bodyPr wrap="square" lIns="0" tIns="0" rIns="0" bIns="0" rtlCol="0"/>
          <a:lstStyle/>
          <a:p>
            <a:endParaRPr/>
          </a:p>
        </p:txBody>
      </p:sp>
      <p:sp>
        <p:nvSpPr>
          <p:cNvPr id="51" name="object 51"/>
          <p:cNvSpPr/>
          <p:nvPr/>
        </p:nvSpPr>
        <p:spPr>
          <a:xfrm>
            <a:off x="2018607" y="2193215"/>
            <a:ext cx="1399309" cy="1355912"/>
          </a:xfrm>
          <a:custGeom>
            <a:avLst/>
            <a:gdLst/>
            <a:ahLst/>
            <a:cxnLst/>
            <a:rect l="l" t="t" r="r" b="b"/>
            <a:pathLst>
              <a:path w="1539239" h="1536700">
                <a:moveTo>
                  <a:pt x="1539240" y="768096"/>
                </a:moveTo>
                <a:lnTo>
                  <a:pt x="1537726" y="719577"/>
                </a:lnTo>
                <a:lnTo>
                  <a:pt x="1533246" y="671853"/>
                </a:lnTo>
                <a:lnTo>
                  <a:pt x="1525888" y="625012"/>
                </a:lnTo>
                <a:lnTo>
                  <a:pt x="1515743" y="579147"/>
                </a:lnTo>
                <a:lnTo>
                  <a:pt x="1502902" y="534348"/>
                </a:lnTo>
                <a:lnTo>
                  <a:pt x="1487453" y="490704"/>
                </a:lnTo>
                <a:lnTo>
                  <a:pt x="1469488" y="448307"/>
                </a:lnTo>
                <a:lnTo>
                  <a:pt x="1449095" y="407247"/>
                </a:lnTo>
                <a:lnTo>
                  <a:pt x="1426366" y="367614"/>
                </a:lnTo>
                <a:lnTo>
                  <a:pt x="1401389" y="329500"/>
                </a:lnTo>
                <a:lnTo>
                  <a:pt x="1374256" y="292994"/>
                </a:lnTo>
                <a:lnTo>
                  <a:pt x="1345055" y="258187"/>
                </a:lnTo>
                <a:lnTo>
                  <a:pt x="1313878" y="225171"/>
                </a:lnTo>
                <a:lnTo>
                  <a:pt x="1280814" y="194034"/>
                </a:lnTo>
                <a:lnTo>
                  <a:pt x="1245952" y="164868"/>
                </a:lnTo>
                <a:lnTo>
                  <a:pt x="1209384" y="137763"/>
                </a:lnTo>
                <a:lnTo>
                  <a:pt x="1171199" y="112810"/>
                </a:lnTo>
                <a:lnTo>
                  <a:pt x="1131487" y="90099"/>
                </a:lnTo>
                <a:lnTo>
                  <a:pt x="1090338" y="69721"/>
                </a:lnTo>
                <a:lnTo>
                  <a:pt x="1047841" y="51767"/>
                </a:lnTo>
                <a:lnTo>
                  <a:pt x="1004088" y="36326"/>
                </a:lnTo>
                <a:lnTo>
                  <a:pt x="959169" y="23490"/>
                </a:lnTo>
                <a:lnTo>
                  <a:pt x="913172" y="13349"/>
                </a:lnTo>
                <a:lnTo>
                  <a:pt x="866188" y="5993"/>
                </a:lnTo>
                <a:lnTo>
                  <a:pt x="818307" y="1513"/>
                </a:lnTo>
                <a:lnTo>
                  <a:pt x="769620" y="0"/>
                </a:lnTo>
                <a:lnTo>
                  <a:pt x="720932" y="1513"/>
                </a:lnTo>
                <a:lnTo>
                  <a:pt x="673051" y="5993"/>
                </a:lnTo>
                <a:lnTo>
                  <a:pt x="626067" y="13349"/>
                </a:lnTo>
                <a:lnTo>
                  <a:pt x="580071" y="23490"/>
                </a:lnTo>
                <a:lnTo>
                  <a:pt x="535151" y="36326"/>
                </a:lnTo>
                <a:lnTo>
                  <a:pt x="491398" y="51767"/>
                </a:lnTo>
                <a:lnTo>
                  <a:pt x="448902" y="69721"/>
                </a:lnTo>
                <a:lnTo>
                  <a:pt x="407752" y="90099"/>
                </a:lnTo>
                <a:lnTo>
                  <a:pt x="368040" y="112810"/>
                </a:lnTo>
                <a:lnTo>
                  <a:pt x="329855" y="137763"/>
                </a:lnTo>
                <a:lnTo>
                  <a:pt x="293287" y="164868"/>
                </a:lnTo>
                <a:lnTo>
                  <a:pt x="258425" y="194034"/>
                </a:lnTo>
                <a:lnTo>
                  <a:pt x="225361" y="225171"/>
                </a:lnTo>
                <a:lnTo>
                  <a:pt x="194184" y="258187"/>
                </a:lnTo>
                <a:lnTo>
                  <a:pt x="164983" y="292994"/>
                </a:lnTo>
                <a:lnTo>
                  <a:pt x="137850" y="329500"/>
                </a:lnTo>
                <a:lnTo>
                  <a:pt x="112873" y="367614"/>
                </a:lnTo>
                <a:lnTo>
                  <a:pt x="90144" y="407247"/>
                </a:lnTo>
                <a:lnTo>
                  <a:pt x="69751" y="448307"/>
                </a:lnTo>
                <a:lnTo>
                  <a:pt x="51786" y="490704"/>
                </a:lnTo>
                <a:lnTo>
                  <a:pt x="36337" y="534348"/>
                </a:lnTo>
                <a:lnTo>
                  <a:pt x="23496" y="579147"/>
                </a:lnTo>
                <a:lnTo>
                  <a:pt x="13351" y="625012"/>
                </a:lnTo>
                <a:lnTo>
                  <a:pt x="5994" y="671853"/>
                </a:lnTo>
                <a:lnTo>
                  <a:pt x="1513" y="719577"/>
                </a:lnTo>
                <a:lnTo>
                  <a:pt x="0" y="768096"/>
                </a:lnTo>
                <a:lnTo>
                  <a:pt x="1513" y="816614"/>
                </a:lnTo>
                <a:lnTo>
                  <a:pt x="5994" y="864339"/>
                </a:lnTo>
                <a:lnTo>
                  <a:pt x="13351" y="911179"/>
                </a:lnTo>
                <a:lnTo>
                  <a:pt x="23496" y="957044"/>
                </a:lnTo>
                <a:lnTo>
                  <a:pt x="36337" y="1001843"/>
                </a:lnTo>
                <a:lnTo>
                  <a:pt x="51786" y="1045487"/>
                </a:lnTo>
                <a:lnTo>
                  <a:pt x="69751" y="1087884"/>
                </a:lnTo>
                <a:lnTo>
                  <a:pt x="90144" y="1128944"/>
                </a:lnTo>
                <a:lnTo>
                  <a:pt x="112873" y="1168577"/>
                </a:lnTo>
                <a:lnTo>
                  <a:pt x="137850" y="1206691"/>
                </a:lnTo>
                <a:lnTo>
                  <a:pt x="164983" y="1243197"/>
                </a:lnTo>
                <a:lnTo>
                  <a:pt x="194184" y="1278004"/>
                </a:lnTo>
                <a:lnTo>
                  <a:pt x="225361" y="1311021"/>
                </a:lnTo>
                <a:lnTo>
                  <a:pt x="258425" y="1342157"/>
                </a:lnTo>
                <a:lnTo>
                  <a:pt x="293287" y="1371323"/>
                </a:lnTo>
                <a:lnTo>
                  <a:pt x="329855" y="1398428"/>
                </a:lnTo>
                <a:lnTo>
                  <a:pt x="368040" y="1423381"/>
                </a:lnTo>
                <a:lnTo>
                  <a:pt x="407752" y="1446092"/>
                </a:lnTo>
                <a:lnTo>
                  <a:pt x="448902" y="1466470"/>
                </a:lnTo>
                <a:lnTo>
                  <a:pt x="491398" y="1484424"/>
                </a:lnTo>
                <a:lnTo>
                  <a:pt x="535151" y="1499865"/>
                </a:lnTo>
                <a:lnTo>
                  <a:pt x="580071" y="1512701"/>
                </a:lnTo>
                <a:lnTo>
                  <a:pt x="626067" y="1522842"/>
                </a:lnTo>
                <a:lnTo>
                  <a:pt x="673051" y="1530198"/>
                </a:lnTo>
                <a:lnTo>
                  <a:pt x="720932" y="1534678"/>
                </a:lnTo>
                <a:lnTo>
                  <a:pt x="769620" y="1536192"/>
                </a:lnTo>
                <a:lnTo>
                  <a:pt x="818307" y="1534678"/>
                </a:lnTo>
                <a:lnTo>
                  <a:pt x="866188" y="1530198"/>
                </a:lnTo>
                <a:lnTo>
                  <a:pt x="913172" y="1522842"/>
                </a:lnTo>
                <a:lnTo>
                  <a:pt x="959169" y="1512701"/>
                </a:lnTo>
                <a:lnTo>
                  <a:pt x="1004088" y="1499865"/>
                </a:lnTo>
                <a:lnTo>
                  <a:pt x="1047841" y="1484424"/>
                </a:lnTo>
                <a:lnTo>
                  <a:pt x="1090338" y="1466470"/>
                </a:lnTo>
                <a:lnTo>
                  <a:pt x="1131487" y="1446092"/>
                </a:lnTo>
                <a:lnTo>
                  <a:pt x="1171199" y="1423381"/>
                </a:lnTo>
                <a:lnTo>
                  <a:pt x="1209384" y="1398428"/>
                </a:lnTo>
                <a:lnTo>
                  <a:pt x="1245952" y="1371323"/>
                </a:lnTo>
                <a:lnTo>
                  <a:pt x="1280814" y="1342157"/>
                </a:lnTo>
                <a:lnTo>
                  <a:pt x="1313878" y="1311021"/>
                </a:lnTo>
                <a:lnTo>
                  <a:pt x="1345055" y="1278004"/>
                </a:lnTo>
                <a:lnTo>
                  <a:pt x="1374256" y="1243197"/>
                </a:lnTo>
                <a:lnTo>
                  <a:pt x="1401389" y="1206691"/>
                </a:lnTo>
                <a:lnTo>
                  <a:pt x="1426366" y="1168577"/>
                </a:lnTo>
                <a:lnTo>
                  <a:pt x="1449095" y="1128944"/>
                </a:lnTo>
                <a:lnTo>
                  <a:pt x="1469488" y="1087884"/>
                </a:lnTo>
                <a:lnTo>
                  <a:pt x="1487453" y="1045487"/>
                </a:lnTo>
                <a:lnTo>
                  <a:pt x="1502902" y="1001843"/>
                </a:lnTo>
                <a:lnTo>
                  <a:pt x="1515743" y="957044"/>
                </a:lnTo>
                <a:lnTo>
                  <a:pt x="1525888" y="911179"/>
                </a:lnTo>
                <a:lnTo>
                  <a:pt x="1533246" y="864339"/>
                </a:lnTo>
                <a:lnTo>
                  <a:pt x="1537726" y="816614"/>
                </a:lnTo>
                <a:lnTo>
                  <a:pt x="1539240" y="768096"/>
                </a:lnTo>
                <a:close/>
              </a:path>
            </a:pathLst>
          </a:custGeom>
          <a:solidFill>
            <a:srgbClr val="000000"/>
          </a:solidFill>
        </p:spPr>
        <p:txBody>
          <a:bodyPr wrap="square" lIns="0" tIns="0" rIns="0" bIns="0" rtlCol="0"/>
          <a:lstStyle/>
          <a:p>
            <a:endParaRPr/>
          </a:p>
        </p:txBody>
      </p:sp>
      <p:sp>
        <p:nvSpPr>
          <p:cNvPr id="52" name="object 52"/>
          <p:cNvSpPr/>
          <p:nvPr/>
        </p:nvSpPr>
        <p:spPr>
          <a:xfrm>
            <a:off x="2018607" y="2193215"/>
            <a:ext cx="1399309" cy="1355464"/>
          </a:xfrm>
          <a:prstGeom prst="rect">
            <a:avLst/>
          </a:prstGeom>
          <a:blipFill>
            <a:blip r:embed="rId21" cstate="print"/>
            <a:stretch>
              <a:fillRect/>
            </a:stretch>
          </a:blipFill>
        </p:spPr>
        <p:txBody>
          <a:bodyPr wrap="square" lIns="0" tIns="0" rIns="0" bIns="0" rtlCol="0"/>
          <a:lstStyle/>
          <a:p>
            <a:endParaRPr/>
          </a:p>
        </p:txBody>
      </p:sp>
      <p:sp>
        <p:nvSpPr>
          <p:cNvPr id="53" name="object 53"/>
          <p:cNvSpPr/>
          <p:nvPr/>
        </p:nvSpPr>
        <p:spPr>
          <a:xfrm>
            <a:off x="2064327" y="2216076"/>
            <a:ext cx="1308100" cy="1288676"/>
          </a:xfrm>
          <a:custGeom>
            <a:avLst/>
            <a:gdLst/>
            <a:ahLst/>
            <a:cxnLst/>
            <a:rect l="l" t="t" r="r" b="b"/>
            <a:pathLst>
              <a:path w="1438910" h="1460500">
                <a:moveTo>
                  <a:pt x="1438656" y="729996"/>
                </a:moveTo>
                <a:lnTo>
                  <a:pt x="1437128" y="681921"/>
                </a:lnTo>
                <a:lnTo>
                  <a:pt x="1432607" y="634689"/>
                </a:lnTo>
                <a:lnTo>
                  <a:pt x="1425188" y="588393"/>
                </a:lnTo>
                <a:lnTo>
                  <a:pt x="1414964" y="543129"/>
                </a:lnTo>
                <a:lnTo>
                  <a:pt x="1402031" y="498994"/>
                </a:lnTo>
                <a:lnTo>
                  <a:pt x="1386481" y="456081"/>
                </a:lnTo>
                <a:lnTo>
                  <a:pt x="1368410" y="414487"/>
                </a:lnTo>
                <a:lnTo>
                  <a:pt x="1347911" y="374307"/>
                </a:lnTo>
                <a:lnTo>
                  <a:pt x="1325079" y="335636"/>
                </a:lnTo>
                <a:lnTo>
                  <a:pt x="1300008" y="298569"/>
                </a:lnTo>
                <a:lnTo>
                  <a:pt x="1272792" y="263203"/>
                </a:lnTo>
                <a:lnTo>
                  <a:pt x="1243526" y="229632"/>
                </a:lnTo>
                <a:lnTo>
                  <a:pt x="1212303" y="197952"/>
                </a:lnTo>
                <a:lnTo>
                  <a:pt x="1179218" y="168259"/>
                </a:lnTo>
                <a:lnTo>
                  <a:pt x="1144365" y="140646"/>
                </a:lnTo>
                <a:lnTo>
                  <a:pt x="1107838" y="115211"/>
                </a:lnTo>
                <a:lnTo>
                  <a:pt x="1069732" y="92049"/>
                </a:lnTo>
                <a:lnTo>
                  <a:pt x="1030141" y="71254"/>
                </a:lnTo>
                <a:lnTo>
                  <a:pt x="989158" y="52922"/>
                </a:lnTo>
                <a:lnTo>
                  <a:pt x="946879" y="37149"/>
                </a:lnTo>
                <a:lnTo>
                  <a:pt x="903397" y="24029"/>
                </a:lnTo>
                <a:lnTo>
                  <a:pt x="858807" y="13659"/>
                </a:lnTo>
                <a:lnTo>
                  <a:pt x="813202" y="6134"/>
                </a:lnTo>
                <a:lnTo>
                  <a:pt x="766678" y="1549"/>
                </a:lnTo>
                <a:lnTo>
                  <a:pt x="719328" y="0"/>
                </a:lnTo>
                <a:lnTo>
                  <a:pt x="671977" y="1549"/>
                </a:lnTo>
                <a:lnTo>
                  <a:pt x="625453" y="6134"/>
                </a:lnTo>
                <a:lnTo>
                  <a:pt x="579848" y="13659"/>
                </a:lnTo>
                <a:lnTo>
                  <a:pt x="535258" y="24029"/>
                </a:lnTo>
                <a:lnTo>
                  <a:pt x="491776" y="37149"/>
                </a:lnTo>
                <a:lnTo>
                  <a:pt x="449497" y="52922"/>
                </a:lnTo>
                <a:lnTo>
                  <a:pt x="408514" y="71254"/>
                </a:lnTo>
                <a:lnTo>
                  <a:pt x="368923" y="92049"/>
                </a:lnTo>
                <a:lnTo>
                  <a:pt x="330817" y="115211"/>
                </a:lnTo>
                <a:lnTo>
                  <a:pt x="294290" y="140646"/>
                </a:lnTo>
                <a:lnTo>
                  <a:pt x="259437" y="168259"/>
                </a:lnTo>
                <a:lnTo>
                  <a:pt x="226352" y="197952"/>
                </a:lnTo>
                <a:lnTo>
                  <a:pt x="195129" y="229632"/>
                </a:lnTo>
                <a:lnTo>
                  <a:pt x="165863" y="263203"/>
                </a:lnTo>
                <a:lnTo>
                  <a:pt x="138647" y="298569"/>
                </a:lnTo>
                <a:lnTo>
                  <a:pt x="113576" y="335636"/>
                </a:lnTo>
                <a:lnTo>
                  <a:pt x="90744" y="374307"/>
                </a:lnTo>
                <a:lnTo>
                  <a:pt x="70245" y="414487"/>
                </a:lnTo>
                <a:lnTo>
                  <a:pt x="52174" y="456081"/>
                </a:lnTo>
                <a:lnTo>
                  <a:pt x="36624" y="498994"/>
                </a:lnTo>
                <a:lnTo>
                  <a:pt x="23691" y="543129"/>
                </a:lnTo>
                <a:lnTo>
                  <a:pt x="13467" y="588393"/>
                </a:lnTo>
                <a:lnTo>
                  <a:pt x="6048" y="634689"/>
                </a:lnTo>
                <a:lnTo>
                  <a:pt x="1527" y="681921"/>
                </a:lnTo>
                <a:lnTo>
                  <a:pt x="0" y="729996"/>
                </a:lnTo>
                <a:lnTo>
                  <a:pt x="1527" y="778070"/>
                </a:lnTo>
                <a:lnTo>
                  <a:pt x="6048" y="825302"/>
                </a:lnTo>
                <a:lnTo>
                  <a:pt x="13467" y="871598"/>
                </a:lnTo>
                <a:lnTo>
                  <a:pt x="23691" y="916862"/>
                </a:lnTo>
                <a:lnTo>
                  <a:pt x="36624" y="960997"/>
                </a:lnTo>
                <a:lnTo>
                  <a:pt x="52174" y="1003910"/>
                </a:lnTo>
                <a:lnTo>
                  <a:pt x="70245" y="1045504"/>
                </a:lnTo>
                <a:lnTo>
                  <a:pt x="90744" y="1085684"/>
                </a:lnTo>
                <a:lnTo>
                  <a:pt x="113576" y="1124355"/>
                </a:lnTo>
                <a:lnTo>
                  <a:pt x="138647" y="1161422"/>
                </a:lnTo>
                <a:lnTo>
                  <a:pt x="165863" y="1196788"/>
                </a:lnTo>
                <a:lnTo>
                  <a:pt x="195129" y="1230359"/>
                </a:lnTo>
                <a:lnTo>
                  <a:pt x="226352" y="1262039"/>
                </a:lnTo>
                <a:lnTo>
                  <a:pt x="259437" y="1291732"/>
                </a:lnTo>
                <a:lnTo>
                  <a:pt x="294290" y="1319345"/>
                </a:lnTo>
                <a:lnTo>
                  <a:pt x="330817" y="1344780"/>
                </a:lnTo>
                <a:lnTo>
                  <a:pt x="368923" y="1367943"/>
                </a:lnTo>
                <a:lnTo>
                  <a:pt x="408514" y="1388737"/>
                </a:lnTo>
                <a:lnTo>
                  <a:pt x="449497" y="1407069"/>
                </a:lnTo>
                <a:lnTo>
                  <a:pt x="491776" y="1422843"/>
                </a:lnTo>
                <a:lnTo>
                  <a:pt x="535258" y="1435962"/>
                </a:lnTo>
                <a:lnTo>
                  <a:pt x="579848" y="1446332"/>
                </a:lnTo>
                <a:lnTo>
                  <a:pt x="625453" y="1453857"/>
                </a:lnTo>
                <a:lnTo>
                  <a:pt x="671977" y="1458442"/>
                </a:lnTo>
                <a:lnTo>
                  <a:pt x="719328" y="1459992"/>
                </a:lnTo>
                <a:lnTo>
                  <a:pt x="766678" y="1458442"/>
                </a:lnTo>
                <a:lnTo>
                  <a:pt x="813202" y="1453857"/>
                </a:lnTo>
                <a:lnTo>
                  <a:pt x="858807" y="1446332"/>
                </a:lnTo>
                <a:lnTo>
                  <a:pt x="903397" y="1435962"/>
                </a:lnTo>
                <a:lnTo>
                  <a:pt x="946879" y="1422843"/>
                </a:lnTo>
                <a:lnTo>
                  <a:pt x="989158" y="1407069"/>
                </a:lnTo>
                <a:lnTo>
                  <a:pt x="1030141" y="1388737"/>
                </a:lnTo>
                <a:lnTo>
                  <a:pt x="1069732" y="1367943"/>
                </a:lnTo>
                <a:lnTo>
                  <a:pt x="1107838" y="1344780"/>
                </a:lnTo>
                <a:lnTo>
                  <a:pt x="1144365" y="1319345"/>
                </a:lnTo>
                <a:lnTo>
                  <a:pt x="1179218" y="1291732"/>
                </a:lnTo>
                <a:lnTo>
                  <a:pt x="1212303" y="1262039"/>
                </a:lnTo>
                <a:lnTo>
                  <a:pt x="1243526" y="1230359"/>
                </a:lnTo>
                <a:lnTo>
                  <a:pt x="1272792" y="1196788"/>
                </a:lnTo>
                <a:lnTo>
                  <a:pt x="1300008" y="1161422"/>
                </a:lnTo>
                <a:lnTo>
                  <a:pt x="1325079" y="1124355"/>
                </a:lnTo>
                <a:lnTo>
                  <a:pt x="1347911" y="1085684"/>
                </a:lnTo>
                <a:lnTo>
                  <a:pt x="1368410" y="1045504"/>
                </a:lnTo>
                <a:lnTo>
                  <a:pt x="1386481" y="1003910"/>
                </a:lnTo>
                <a:lnTo>
                  <a:pt x="1402031" y="960997"/>
                </a:lnTo>
                <a:lnTo>
                  <a:pt x="1414964" y="916862"/>
                </a:lnTo>
                <a:lnTo>
                  <a:pt x="1425188" y="871598"/>
                </a:lnTo>
                <a:lnTo>
                  <a:pt x="1432607" y="825302"/>
                </a:lnTo>
                <a:lnTo>
                  <a:pt x="1437128" y="778070"/>
                </a:lnTo>
                <a:lnTo>
                  <a:pt x="1438656" y="729996"/>
                </a:lnTo>
                <a:close/>
              </a:path>
            </a:pathLst>
          </a:custGeom>
          <a:solidFill>
            <a:srgbClr val="000000"/>
          </a:solidFill>
        </p:spPr>
        <p:txBody>
          <a:bodyPr wrap="square" lIns="0" tIns="0" rIns="0" bIns="0" rtlCol="0"/>
          <a:lstStyle/>
          <a:p>
            <a:endParaRPr/>
          </a:p>
        </p:txBody>
      </p:sp>
      <p:sp>
        <p:nvSpPr>
          <p:cNvPr id="54" name="object 54"/>
          <p:cNvSpPr/>
          <p:nvPr/>
        </p:nvSpPr>
        <p:spPr>
          <a:xfrm>
            <a:off x="2064327" y="2216075"/>
            <a:ext cx="1307869" cy="1288228"/>
          </a:xfrm>
          <a:prstGeom prst="rect">
            <a:avLst/>
          </a:prstGeom>
          <a:blipFill>
            <a:blip r:embed="rId22" cstate="print"/>
            <a:stretch>
              <a:fillRect/>
            </a:stretch>
          </a:blipFill>
        </p:spPr>
        <p:txBody>
          <a:bodyPr wrap="square" lIns="0" tIns="0" rIns="0" bIns="0" rtlCol="0"/>
          <a:lstStyle/>
          <a:p>
            <a:endParaRPr/>
          </a:p>
        </p:txBody>
      </p:sp>
      <p:sp>
        <p:nvSpPr>
          <p:cNvPr id="55" name="object 55"/>
          <p:cNvSpPr/>
          <p:nvPr/>
        </p:nvSpPr>
        <p:spPr>
          <a:xfrm>
            <a:off x="2086494" y="2259106"/>
            <a:ext cx="1239982" cy="1202391"/>
          </a:xfrm>
          <a:custGeom>
            <a:avLst/>
            <a:gdLst/>
            <a:ahLst/>
            <a:cxnLst/>
            <a:rect l="l" t="t" r="r" b="b"/>
            <a:pathLst>
              <a:path w="1363979" h="1362710">
                <a:moveTo>
                  <a:pt x="1363980" y="681228"/>
                </a:moveTo>
                <a:lnTo>
                  <a:pt x="1362270" y="632554"/>
                </a:lnTo>
                <a:lnTo>
                  <a:pt x="1357219" y="584807"/>
                </a:lnTo>
                <a:lnTo>
                  <a:pt x="1348940" y="538103"/>
                </a:lnTo>
                <a:lnTo>
                  <a:pt x="1337549" y="492556"/>
                </a:lnTo>
                <a:lnTo>
                  <a:pt x="1323161" y="448282"/>
                </a:lnTo>
                <a:lnTo>
                  <a:pt x="1305891" y="405395"/>
                </a:lnTo>
                <a:lnTo>
                  <a:pt x="1285854" y="364010"/>
                </a:lnTo>
                <a:lnTo>
                  <a:pt x="1263165" y="324243"/>
                </a:lnTo>
                <a:lnTo>
                  <a:pt x="1237938" y="286207"/>
                </a:lnTo>
                <a:lnTo>
                  <a:pt x="1210289" y="250020"/>
                </a:lnTo>
                <a:lnTo>
                  <a:pt x="1180333" y="215794"/>
                </a:lnTo>
                <a:lnTo>
                  <a:pt x="1148185" y="183646"/>
                </a:lnTo>
                <a:lnTo>
                  <a:pt x="1113959" y="153690"/>
                </a:lnTo>
                <a:lnTo>
                  <a:pt x="1077772" y="126041"/>
                </a:lnTo>
                <a:lnTo>
                  <a:pt x="1039737" y="100814"/>
                </a:lnTo>
                <a:lnTo>
                  <a:pt x="999969" y="78125"/>
                </a:lnTo>
                <a:lnTo>
                  <a:pt x="958584" y="58088"/>
                </a:lnTo>
                <a:lnTo>
                  <a:pt x="915697" y="40818"/>
                </a:lnTo>
                <a:lnTo>
                  <a:pt x="871423" y="26430"/>
                </a:lnTo>
                <a:lnTo>
                  <a:pt x="825876" y="15039"/>
                </a:lnTo>
                <a:lnTo>
                  <a:pt x="779172" y="6760"/>
                </a:lnTo>
                <a:lnTo>
                  <a:pt x="731425" y="1709"/>
                </a:lnTo>
                <a:lnTo>
                  <a:pt x="682752" y="0"/>
                </a:lnTo>
                <a:lnTo>
                  <a:pt x="634069" y="1709"/>
                </a:lnTo>
                <a:lnTo>
                  <a:pt x="586298" y="6760"/>
                </a:lnTo>
                <a:lnTo>
                  <a:pt x="539556" y="15039"/>
                </a:lnTo>
                <a:lnTo>
                  <a:pt x="493958" y="26430"/>
                </a:lnTo>
                <a:lnTo>
                  <a:pt x="449621" y="40818"/>
                </a:lnTo>
                <a:lnTo>
                  <a:pt x="406662" y="58088"/>
                </a:lnTo>
                <a:lnTo>
                  <a:pt x="365196" y="78125"/>
                </a:lnTo>
                <a:lnTo>
                  <a:pt x="325342" y="100814"/>
                </a:lnTo>
                <a:lnTo>
                  <a:pt x="287214" y="126041"/>
                </a:lnTo>
                <a:lnTo>
                  <a:pt x="250930" y="153690"/>
                </a:lnTo>
                <a:lnTo>
                  <a:pt x="216606" y="183646"/>
                </a:lnTo>
                <a:lnTo>
                  <a:pt x="184358" y="215794"/>
                </a:lnTo>
                <a:lnTo>
                  <a:pt x="154303" y="250020"/>
                </a:lnTo>
                <a:lnTo>
                  <a:pt x="126558" y="286207"/>
                </a:lnTo>
                <a:lnTo>
                  <a:pt x="101239" y="324243"/>
                </a:lnTo>
                <a:lnTo>
                  <a:pt x="78462" y="364010"/>
                </a:lnTo>
                <a:lnTo>
                  <a:pt x="58345" y="405395"/>
                </a:lnTo>
                <a:lnTo>
                  <a:pt x="41002" y="448282"/>
                </a:lnTo>
                <a:lnTo>
                  <a:pt x="26552" y="492556"/>
                </a:lnTo>
                <a:lnTo>
                  <a:pt x="15110" y="538103"/>
                </a:lnTo>
                <a:lnTo>
                  <a:pt x="6793" y="584807"/>
                </a:lnTo>
                <a:lnTo>
                  <a:pt x="1717" y="632554"/>
                </a:lnTo>
                <a:lnTo>
                  <a:pt x="0" y="681228"/>
                </a:lnTo>
                <a:lnTo>
                  <a:pt x="1717" y="729901"/>
                </a:lnTo>
                <a:lnTo>
                  <a:pt x="6793" y="777648"/>
                </a:lnTo>
                <a:lnTo>
                  <a:pt x="15110" y="824352"/>
                </a:lnTo>
                <a:lnTo>
                  <a:pt x="26552" y="869899"/>
                </a:lnTo>
                <a:lnTo>
                  <a:pt x="41002" y="914173"/>
                </a:lnTo>
                <a:lnTo>
                  <a:pt x="58345" y="957060"/>
                </a:lnTo>
                <a:lnTo>
                  <a:pt x="78462" y="998445"/>
                </a:lnTo>
                <a:lnTo>
                  <a:pt x="101239" y="1038213"/>
                </a:lnTo>
                <a:lnTo>
                  <a:pt x="126558" y="1076248"/>
                </a:lnTo>
                <a:lnTo>
                  <a:pt x="154303" y="1112435"/>
                </a:lnTo>
                <a:lnTo>
                  <a:pt x="184358" y="1146661"/>
                </a:lnTo>
                <a:lnTo>
                  <a:pt x="216606" y="1178809"/>
                </a:lnTo>
                <a:lnTo>
                  <a:pt x="250930" y="1208765"/>
                </a:lnTo>
                <a:lnTo>
                  <a:pt x="287214" y="1236414"/>
                </a:lnTo>
                <a:lnTo>
                  <a:pt x="325342" y="1261641"/>
                </a:lnTo>
                <a:lnTo>
                  <a:pt x="365196" y="1284330"/>
                </a:lnTo>
                <a:lnTo>
                  <a:pt x="406662" y="1304367"/>
                </a:lnTo>
                <a:lnTo>
                  <a:pt x="449621" y="1321637"/>
                </a:lnTo>
                <a:lnTo>
                  <a:pt x="493958" y="1336025"/>
                </a:lnTo>
                <a:lnTo>
                  <a:pt x="539556" y="1347416"/>
                </a:lnTo>
                <a:lnTo>
                  <a:pt x="586298" y="1355695"/>
                </a:lnTo>
                <a:lnTo>
                  <a:pt x="634069" y="1360746"/>
                </a:lnTo>
                <a:lnTo>
                  <a:pt x="682752" y="1362456"/>
                </a:lnTo>
                <a:lnTo>
                  <a:pt x="731425" y="1360746"/>
                </a:lnTo>
                <a:lnTo>
                  <a:pt x="779172" y="1355695"/>
                </a:lnTo>
                <a:lnTo>
                  <a:pt x="825876" y="1347416"/>
                </a:lnTo>
                <a:lnTo>
                  <a:pt x="871423" y="1336025"/>
                </a:lnTo>
                <a:lnTo>
                  <a:pt x="915697" y="1321637"/>
                </a:lnTo>
                <a:lnTo>
                  <a:pt x="958584" y="1304367"/>
                </a:lnTo>
                <a:lnTo>
                  <a:pt x="999969" y="1284330"/>
                </a:lnTo>
                <a:lnTo>
                  <a:pt x="1039737" y="1261641"/>
                </a:lnTo>
                <a:lnTo>
                  <a:pt x="1077772" y="1236414"/>
                </a:lnTo>
                <a:lnTo>
                  <a:pt x="1113959" y="1208765"/>
                </a:lnTo>
                <a:lnTo>
                  <a:pt x="1148185" y="1178809"/>
                </a:lnTo>
                <a:lnTo>
                  <a:pt x="1180333" y="1146661"/>
                </a:lnTo>
                <a:lnTo>
                  <a:pt x="1210289" y="1112435"/>
                </a:lnTo>
                <a:lnTo>
                  <a:pt x="1237938" y="1076248"/>
                </a:lnTo>
                <a:lnTo>
                  <a:pt x="1263165" y="1038213"/>
                </a:lnTo>
                <a:lnTo>
                  <a:pt x="1285854" y="998445"/>
                </a:lnTo>
                <a:lnTo>
                  <a:pt x="1305891" y="957060"/>
                </a:lnTo>
                <a:lnTo>
                  <a:pt x="1323161" y="914173"/>
                </a:lnTo>
                <a:lnTo>
                  <a:pt x="1337549" y="869899"/>
                </a:lnTo>
                <a:lnTo>
                  <a:pt x="1348940" y="824352"/>
                </a:lnTo>
                <a:lnTo>
                  <a:pt x="1357219" y="777648"/>
                </a:lnTo>
                <a:lnTo>
                  <a:pt x="1362270" y="729901"/>
                </a:lnTo>
                <a:lnTo>
                  <a:pt x="1363980" y="681228"/>
                </a:lnTo>
                <a:close/>
              </a:path>
            </a:pathLst>
          </a:custGeom>
          <a:solidFill>
            <a:srgbClr val="000000"/>
          </a:solidFill>
        </p:spPr>
        <p:txBody>
          <a:bodyPr wrap="square" lIns="0" tIns="0" rIns="0" bIns="0" rtlCol="0"/>
          <a:lstStyle/>
          <a:p>
            <a:endParaRPr/>
          </a:p>
        </p:txBody>
      </p:sp>
      <p:sp>
        <p:nvSpPr>
          <p:cNvPr id="56" name="object 56"/>
          <p:cNvSpPr/>
          <p:nvPr/>
        </p:nvSpPr>
        <p:spPr>
          <a:xfrm>
            <a:off x="2086494" y="2259106"/>
            <a:ext cx="1239982" cy="1202167"/>
          </a:xfrm>
          <a:prstGeom prst="rect">
            <a:avLst/>
          </a:prstGeom>
          <a:blipFill>
            <a:blip r:embed="rId23" cstate="print"/>
            <a:stretch>
              <a:fillRect/>
            </a:stretch>
          </a:blipFill>
        </p:spPr>
        <p:txBody>
          <a:bodyPr wrap="square" lIns="0" tIns="0" rIns="0" bIns="0" rtlCol="0"/>
          <a:lstStyle/>
          <a:p>
            <a:endParaRPr/>
          </a:p>
        </p:txBody>
      </p:sp>
      <p:sp>
        <p:nvSpPr>
          <p:cNvPr id="57" name="object 57"/>
          <p:cNvSpPr/>
          <p:nvPr/>
        </p:nvSpPr>
        <p:spPr>
          <a:xfrm>
            <a:off x="2132215" y="2302136"/>
            <a:ext cx="1172441" cy="1116106"/>
          </a:xfrm>
          <a:custGeom>
            <a:avLst/>
            <a:gdLst/>
            <a:ahLst/>
            <a:cxnLst/>
            <a:rect l="l" t="t" r="r" b="b"/>
            <a:pathLst>
              <a:path w="1289685" h="1264920">
                <a:moveTo>
                  <a:pt x="1289304" y="632460"/>
                </a:moveTo>
                <a:lnTo>
                  <a:pt x="1287539" y="585296"/>
                </a:lnTo>
                <a:lnTo>
                  <a:pt x="1282327" y="539067"/>
                </a:lnTo>
                <a:lnTo>
                  <a:pt x="1273792" y="493897"/>
                </a:lnTo>
                <a:lnTo>
                  <a:pt x="1262057" y="449907"/>
                </a:lnTo>
                <a:lnTo>
                  <a:pt x="1247246" y="407221"/>
                </a:lnTo>
                <a:lnTo>
                  <a:pt x="1229483" y="365961"/>
                </a:lnTo>
                <a:lnTo>
                  <a:pt x="1208891" y="326250"/>
                </a:lnTo>
                <a:lnTo>
                  <a:pt x="1185594" y="288212"/>
                </a:lnTo>
                <a:lnTo>
                  <a:pt x="1159715" y="251968"/>
                </a:lnTo>
                <a:lnTo>
                  <a:pt x="1131379" y="217642"/>
                </a:lnTo>
                <a:lnTo>
                  <a:pt x="1100709" y="185356"/>
                </a:lnTo>
                <a:lnTo>
                  <a:pt x="1067828" y="155233"/>
                </a:lnTo>
                <a:lnTo>
                  <a:pt x="1032860" y="127397"/>
                </a:lnTo>
                <a:lnTo>
                  <a:pt x="995930" y="101969"/>
                </a:lnTo>
                <a:lnTo>
                  <a:pt x="957159" y="79073"/>
                </a:lnTo>
                <a:lnTo>
                  <a:pt x="916674" y="58831"/>
                </a:lnTo>
                <a:lnTo>
                  <a:pt x="874595" y="41366"/>
                </a:lnTo>
                <a:lnTo>
                  <a:pt x="831049" y="26802"/>
                </a:lnTo>
                <a:lnTo>
                  <a:pt x="786158" y="15260"/>
                </a:lnTo>
                <a:lnTo>
                  <a:pt x="740045" y="6864"/>
                </a:lnTo>
                <a:lnTo>
                  <a:pt x="692835" y="1736"/>
                </a:lnTo>
                <a:lnTo>
                  <a:pt x="644652" y="0"/>
                </a:lnTo>
                <a:lnTo>
                  <a:pt x="596468" y="1736"/>
                </a:lnTo>
                <a:lnTo>
                  <a:pt x="549258" y="6864"/>
                </a:lnTo>
                <a:lnTo>
                  <a:pt x="503145" y="15260"/>
                </a:lnTo>
                <a:lnTo>
                  <a:pt x="458254" y="26802"/>
                </a:lnTo>
                <a:lnTo>
                  <a:pt x="414708" y="41366"/>
                </a:lnTo>
                <a:lnTo>
                  <a:pt x="372630" y="58831"/>
                </a:lnTo>
                <a:lnTo>
                  <a:pt x="332144" y="79073"/>
                </a:lnTo>
                <a:lnTo>
                  <a:pt x="293374" y="101969"/>
                </a:lnTo>
                <a:lnTo>
                  <a:pt x="256443" y="127397"/>
                </a:lnTo>
                <a:lnTo>
                  <a:pt x="221475" y="155233"/>
                </a:lnTo>
                <a:lnTo>
                  <a:pt x="188595" y="185356"/>
                </a:lnTo>
                <a:lnTo>
                  <a:pt x="157924" y="217642"/>
                </a:lnTo>
                <a:lnTo>
                  <a:pt x="129588" y="251968"/>
                </a:lnTo>
                <a:lnTo>
                  <a:pt x="103709" y="288212"/>
                </a:lnTo>
                <a:lnTo>
                  <a:pt x="80412" y="326250"/>
                </a:lnTo>
                <a:lnTo>
                  <a:pt x="59820" y="365961"/>
                </a:lnTo>
                <a:lnTo>
                  <a:pt x="42057" y="407221"/>
                </a:lnTo>
                <a:lnTo>
                  <a:pt x="27246" y="449907"/>
                </a:lnTo>
                <a:lnTo>
                  <a:pt x="15511" y="493897"/>
                </a:lnTo>
                <a:lnTo>
                  <a:pt x="6976" y="539067"/>
                </a:lnTo>
                <a:lnTo>
                  <a:pt x="1764" y="585296"/>
                </a:lnTo>
                <a:lnTo>
                  <a:pt x="0" y="632460"/>
                </a:lnTo>
                <a:lnTo>
                  <a:pt x="1764" y="679623"/>
                </a:lnTo>
                <a:lnTo>
                  <a:pt x="6976" y="725852"/>
                </a:lnTo>
                <a:lnTo>
                  <a:pt x="15511" y="771022"/>
                </a:lnTo>
                <a:lnTo>
                  <a:pt x="27246" y="815012"/>
                </a:lnTo>
                <a:lnTo>
                  <a:pt x="42057" y="857698"/>
                </a:lnTo>
                <a:lnTo>
                  <a:pt x="59820" y="898958"/>
                </a:lnTo>
                <a:lnTo>
                  <a:pt x="80412" y="938669"/>
                </a:lnTo>
                <a:lnTo>
                  <a:pt x="103709" y="976707"/>
                </a:lnTo>
                <a:lnTo>
                  <a:pt x="129588" y="1012951"/>
                </a:lnTo>
                <a:lnTo>
                  <a:pt x="157924" y="1047277"/>
                </a:lnTo>
                <a:lnTo>
                  <a:pt x="188595" y="1079563"/>
                </a:lnTo>
                <a:lnTo>
                  <a:pt x="221475" y="1109686"/>
                </a:lnTo>
                <a:lnTo>
                  <a:pt x="256443" y="1137522"/>
                </a:lnTo>
                <a:lnTo>
                  <a:pt x="293374" y="1162950"/>
                </a:lnTo>
                <a:lnTo>
                  <a:pt x="332144" y="1185846"/>
                </a:lnTo>
                <a:lnTo>
                  <a:pt x="372630" y="1206088"/>
                </a:lnTo>
                <a:lnTo>
                  <a:pt x="414708" y="1223553"/>
                </a:lnTo>
                <a:lnTo>
                  <a:pt x="458254" y="1238117"/>
                </a:lnTo>
                <a:lnTo>
                  <a:pt x="503145" y="1249659"/>
                </a:lnTo>
                <a:lnTo>
                  <a:pt x="549258" y="1258055"/>
                </a:lnTo>
                <a:lnTo>
                  <a:pt x="596468" y="1263183"/>
                </a:lnTo>
                <a:lnTo>
                  <a:pt x="644652" y="1264920"/>
                </a:lnTo>
                <a:lnTo>
                  <a:pt x="692835" y="1263183"/>
                </a:lnTo>
                <a:lnTo>
                  <a:pt x="740045" y="1258055"/>
                </a:lnTo>
                <a:lnTo>
                  <a:pt x="786158" y="1249659"/>
                </a:lnTo>
                <a:lnTo>
                  <a:pt x="831049" y="1238117"/>
                </a:lnTo>
                <a:lnTo>
                  <a:pt x="874595" y="1223553"/>
                </a:lnTo>
                <a:lnTo>
                  <a:pt x="916674" y="1206088"/>
                </a:lnTo>
                <a:lnTo>
                  <a:pt x="957159" y="1185846"/>
                </a:lnTo>
                <a:lnTo>
                  <a:pt x="995930" y="1162950"/>
                </a:lnTo>
                <a:lnTo>
                  <a:pt x="1032860" y="1137522"/>
                </a:lnTo>
                <a:lnTo>
                  <a:pt x="1067828" y="1109686"/>
                </a:lnTo>
                <a:lnTo>
                  <a:pt x="1100709" y="1079563"/>
                </a:lnTo>
                <a:lnTo>
                  <a:pt x="1131379" y="1047277"/>
                </a:lnTo>
                <a:lnTo>
                  <a:pt x="1159715" y="1012951"/>
                </a:lnTo>
                <a:lnTo>
                  <a:pt x="1185594" y="976707"/>
                </a:lnTo>
                <a:lnTo>
                  <a:pt x="1208891" y="938669"/>
                </a:lnTo>
                <a:lnTo>
                  <a:pt x="1229483" y="898958"/>
                </a:lnTo>
                <a:lnTo>
                  <a:pt x="1247246" y="857698"/>
                </a:lnTo>
                <a:lnTo>
                  <a:pt x="1262057" y="815012"/>
                </a:lnTo>
                <a:lnTo>
                  <a:pt x="1273792" y="771022"/>
                </a:lnTo>
                <a:lnTo>
                  <a:pt x="1282327" y="725852"/>
                </a:lnTo>
                <a:lnTo>
                  <a:pt x="1287539" y="679623"/>
                </a:lnTo>
                <a:lnTo>
                  <a:pt x="1289304" y="632460"/>
                </a:lnTo>
                <a:close/>
              </a:path>
            </a:pathLst>
          </a:custGeom>
          <a:solidFill>
            <a:srgbClr val="000000"/>
          </a:solidFill>
        </p:spPr>
        <p:txBody>
          <a:bodyPr wrap="square" lIns="0" tIns="0" rIns="0" bIns="0" rtlCol="0"/>
          <a:lstStyle/>
          <a:p>
            <a:endParaRPr/>
          </a:p>
        </p:txBody>
      </p:sp>
      <p:sp>
        <p:nvSpPr>
          <p:cNvPr id="58" name="object 58"/>
          <p:cNvSpPr/>
          <p:nvPr/>
        </p:nvSpPr>
        <p:spPr>
          <a:xfrm>
            <a:off x="2132214" y="2302136"/>
            <a:ext cx="1172095" cy="1116106"/>
          </a:xfrm>
          <a:prstGeom prst="rect">
            <a:avLst/>
          </a:prstGeom>
          <a:blipFill>
            <a:blip r:embed="rId24" cstate="print"/>
            <a:stretch>
              <a:fillRect/>
            </a:stretch>
          </a:blipFill>
        </p:spPr>
        <p:txBody>
          <a:bodyPr wrap="square" lIns="0" tIns="0" rIns="0" bIns="0" rtlCol="0"/>
          <a:lstStyle/>
          <a:p>
            <a:endParaRPr/>
          </a:p>
        </p:txBody>
      </p:sp>
      <p:sp>
        <p:nvSpPr>
          <p:cNvPr id="59" name="object 59"/>
          <p:cNvSpPr/>
          <p:nvPr/>
        </p:nvSpPr>
        <p:spPr>
          <a:xfrm>
            <a:off x="2176550" y="2346512"/>
            <a:ext cx="1082386" cy="1048871"/>
          </a:xfrm>
          <a:custGeom>
            <a:avLst/>
            <a:gdLst/>
            <a:ahLst/>
            <a:cxnLst/>
            <a:rect l="l" t="t" r="r" b="b"/>
            <a:pathLst>
              <a:path w="1190625" h="1188720">
                <a:moveTo>
                  <a:pt x="1190244" y="594360"/>
                </a:moveTo>
                <a:lnTo>
                  <a:pt x="1188269" y="545487"/>
                </a:lnTo>
                <a:lnTo>
                  <a:pt x="1182447" y="497726"/>
                </a:lnTo>
                <a:lnTo>
                  <a:pt x="1172931" y="451226"/>
                </a:lnTo>
                <a:lnTo>
                  <a:pt x="1159873" y="406139"/>
                </a:lnTo>
                <a:lnTo>
                  <a:pt x="1143428" y="362616"/>
                </a:lnTo>
                <a:lnTo>
                  <a:pt x="1123748" y="320808"/>
                </a:lnTo>
                <a:lnTo>
                  <a:pt x="1100987" y="280864"/>
                </a:lnTo>
                <a:lnTo>
                  <a:pt x="1075297" y="242937"/>
                </a:lnTo>
                <a:lnTo>
                  <a:pt x="1046832" y="207177"/>
                </a:lnTo>
                <a:lnTo>
                  <a:pt x="1015746" y="173736"/>
                </a:lnTo>
                <a:lnTo>
                  <a:pt x="982190" y="142762"/>
                </a:lnTo>
                <a:lnTo>
                  <a:pt x="946318" y="114409"/>
                </a:lnTo>
                <a:lnTo>
                  <a:pt x="908284" y="88827"/>
                </a:lnTo>
                <a:lnTo>
                  <a:pt x="868241" y="66165"/>
                </a:lnTo>
                <a:lnTo>
                  <a:pt x="826341" y="46577"/>
                </a:lnTo>
                <a:lnTo>
                  <a:pt x="782738" y="30211"/>
                </a:lnTo>
                <a:lnTo>
                  <a:pt x="737585" y="17220"/>
                </a:lnTo>
                <a:lnTo>
                  <a:pt x="691036" y="7754"/>
                </a:lnTo>
                <a:lnTo>
                  <a:pt x="643243" y="1963"/>
                </a:lnTo>
                <a:lnTo>
                  <a:pt x="594360" y="0"/>
                </a:lnTo>
                <a:lnTo>
                  <a:pt x="545693" y="1963"/>
                </a:lnTo>
                <a:lnTo>
                  <a:pt x="498096" y="7754"/>
                </a:lnTo>
                <a:lnTo>
                  <a:pt x="451722" y="17220"/>
                </a:lnTo>
                <a:lnTo>
                  <a:pt x="406725" y="30211"/>
                </a:lnTo>
                <a:lnTo>
                  <a:pt x="363259" y="46577"/>
                </a:lnTo>
                <a:lnTo>
                  <a:pt x="321480" y="66165"/>
                </a:lnTo>
                <a:lnTo>
                  <a:pt x="281540" y="88827"/>
                </a:lnTo>
                <a:lnTo>
                  <a:pt x="243596" y="114409"/>
                </a:lnTo>
                <a:lnTo>
                  <a:pt x="207800" y="142762"/>
                </a:lnTo>
                <a:lnTo>
                  <a:pt x="174307" y="173736"/>
                </a:lnTo>
                <a:lnTo>
                  <a:pt x="143272" y="207177"/>
                </a:lnTo>
                <a:lnTo>
                  <a:pt x="114848" y="242937"/>
                </a:lnTo>
                <a:lnTo>
                  <a:pt x="89191" y="280864"/>
                </a:lnTo>
                <a:lnTo>
                  <a:pt x="66454" y="320808"/>
                </a:lnTo>
                <a:lnTo>
                  <a:pt x="46791" y="362616"/>
                </a:lnTo>
                <a:lnTo>
                  <a:pt x="30358" y="406139"/>
                </a:lnTo>
                <a:lnTo>
                  <a:pt x="17307" y="451226"/>
                </a:lnTo>
                <a:lnTo>
                  <a:pt x="7795" y="497726"/>
                </a:lnTo>
                <a:lnTo>
                  <a:pt x="1974" y="545487"/>
                </a:lnTo>
                <a:lnTo>
                  <a:pt x="0" y="594360"/>
                </a:lnTo>
                <a:lnTo>
                  <a:pt x="1974" y="643026"/>
                </a:lnTo>
                <a:lnTo>
                  <a:pt x="7795" y="690623"/>
                </a:lnTo>
                <a:lnTo>
                  <a:pt x="17307" y="736997"/>
                </a:lnTo>
                <a:lnTo>
                  <a:pt x="30358" y="781994"/>
                </a:lnTo>
                <a:lnTo>
                  <a:pt x="46791" y="825460"/>
                </a:lnTo>
                <a:lnTo>
                  <a:pt x="66454" y="867239"/>
                </a:lnTo>
                <a:lnTo>
                  <a:pt x="89191" y="907179"/>
                </a:lnTo>
                <a:lnTo>
                  <a:pt x="114848" y="945123"/>
                </a:lnTo>
                <a:lnTo>
                  <a:pt x="143272" y="980919"/>
                </a:lnTo>
                <a:lnTo>
                  <a:pt x="174307" y="1014412"/>
                </a:lnTo>
                <a:lnTo>
                  <a:pt x="207800" y="1045447"/>
                </a:lnTo>
                <a:lnTo>
                  <a:pt x="243596" y="1073871"/>
                </a:lnTo>
                <a:lnTo>
                  <a:pt x="281540" y="1099528"/>
                </a:lnTo>
                <a:lnTo>
                  <a:pt x="321480" y="1122266"/>
                </a:lnTo>
                <a:lnTo>
                  <a:pt x="363259" y="1141928"/>
                </a:lnTo>
                <a:lnTo>
                  <a:pt x="406725" y="1158361"/>
                </a:lnTo>
                <a:lnTo>
                  <a:pt x="451722" y="1171412"/>
                </a:lnTo>
                <a:lnTo>
                  <a:pt x="498096" y="1180924"/>
                </a:lnTo>
                <a:lnTo>
                  <a:pt x="545693" y="1186745"/>
                </a:lnTo>
                <a:lnTo>
                  <a:pt x="594360" y="1188720"/>
                </a:lnTo>
                <a:lnTo>
                  <a:pt x="643243" y="1186745"/>
                </a:lnTo>
                <a:lnTo>
                  <a:pt x="691036" y="1180924"/>
                </a:lnTo>
                <a:lnTo>
                  <a:pt x="737585" y="1171412"/>
                </a:lnTo>
                <a:lnTo>
                  <a:pt x="782738" y="1158361"/>
                </a:lnTo>
                <a:lnTo>
                  <a:pt x="826341" y="1141928"/>
                </a:lnTo>
                <a:lnTo>
                  <a:pt x="868241" y="1122266"/>
                </a:lnTo>
                <a:lnTo>
                  <a:pt x="908284" y="1099528"/>
                </a:lnTo>
                <a:lnTo>
                  <a:pt x="946318" y="1073871"/>
                </a:lnTo>
                <a:lnTo>
                  <a:pt x="982190" y="1045447"/>
                </a:lnTo>
                <a:lnTo>
                  <a:pt x="1015746" y="1014412"/>
                </a:lnTo>
                <a:lnTo>
                  <a:pt x="1046832" y="980919"/>
                </a:lnTo>
                <a:lnTo>
                  <a:pt x="1075297" y="945123"/>
                </a:lnTo>
                <a:lnTo>
                  <a:pt x="1100987" y="907179"/>
                </a:lnTo>
                <a:lnTo>
                  <a:pt x="1123748" y="867239"/>
                </a:lnTo>
                <a:lnTo>
                  <a:pt x="1143428" y="825460"/>
                </a:lnTo>
                <a:lnTo>
                  <a:pt x="1159873" y="781994"/>
                </a:lnTo>
                <a:lnTo>
                  <a:pt x="1172931" y="736997"/>
                </a:lnTo>
                <a:lnTo>
                  <a:pt x="1182447" y="690623"/>
                </a:lnTo>
                <a:lnTo>
                  <a:pt x="1188269" y="643026"/>
                </a:lnTo>
                <a:lnTo>
                  <a:pt x="1190244" y="594360"/>
                </a:lnTo>
                <a:close/>
              </a:path>
            </a:pathLst>
          </a:custGeom>
          <a:solidFill>
            <a:srgbClr val="000000"/>
          </a:solidFill>
        </p:spPr>
        <p:txBody>
          <a:bodyPr wrap="square" lIns="0" tIns="0" rIns="0" bIns="0" rtlCol="0"/>
          <a:lstStyle/>
          <a:p>
            <a:endParaRPr/>
          </a:p>
        </p:txBody>
      </p:sp>
      <p:sp>
        <p:nvSpPr>
          <p:cNvPr id="60" name="object 60"/>
          <p:cNvSpPr/>
          <p:nvPr/>
        </p:nvSpPr>
        <p:spPr>
          <a:xfrm>
            <a:off x="2176549" y="2346512"/>
            <a:ext cx="1082040" cy="1048871"/>
          </a:xfrm>
          <a:prstGeom prst="rect">
            <a:avLst/>
          </a:prstGeom>
          <a:blipFill>
            <a:blip r:embed="rId25" cstate="print"/>
            <a:stretch>
              <a:fillRect/>
            </a:stretch>
          </a:blipFill>
        </p:spPr>
        <p:txBody>
          <a:bodyPr wrap="square" lIns="0" tIns="0" rIns="0" bIns="0" rtlCol="0"/>
          <a:lstStyle/>
          <a:p>
            <a:endParaRPr/>
          </a:p>
        </p:txBody>
      </p:sp>
      <p:sp>
        <p:nvSpPr>
          <p:cNvPr id="61" name="object 61"/>
          <p:cNvSpPr/>
          <p:nvPr/>
        </p:nvSpPr>
        <p:spPr>
          <a:xfrm>
            <a:off x="2265219" y="2432573"/>
            <a:ext cx="903432" cy="874059"/>
          </a:xfrm>
          <a:custGeom>
            <a:avLst/>
            <a:gdLst/>
            <a:ahLst/>
            <a:cxnLst/>
            <a:rect l="l" t="t" r="r" b="b"/>
            <a:pathLst>
              <a:path w="993775" h="990600">
                <a:moveTo>
                  <a:pt x="993648" y="495300"/>
                </a:moveTo>
                <a:lnTo>
                  <a:pt x="991387" y="447716"/>
                </a:lnTo>
                <a:lnTo>
                  <a:pt x="984742" y="401387"/>
                </a:lnTo>
                <a:lnTo>
                  <a:pt x="973915" y="356523"/>
                </a:lnTo>
                <a:lnTo>
                  <a:pt x="959109" y="313334"/>
                </a:lnTo>
                <a:lnTo>
                  <a:pt x="940526" y="272030"/>
                </a:lnTo>
                <a:lnTo>
                  <a:pt x="918370" y="232822"/>
                </a:lnTo>
                <a:lnTo>
                  <a:pt x="892843" y="195920"/>
                </a:lnTo>
                <a:lnTo>
                  <a:pt x="864149" y="161535"/>
                </a:lnTo>
                <a:lnTo>
                  <a:pt x="832489" y="129875"/>
                </a:lnTo>
                <a:lnTo>
                  <a:pt x="798068" y="101153"/>
                </a:lnTo>
                <a:lnTo>
                  <a:pt x="761088" y="75578"/>
                </a:lnTo>
                <a:lnTo>
                  <a:pt x="721751" y="53361"/>
                </a:lnTo>
                <a:lnTo>
                  <a:pt x="680261" y="34712"/>
                </a:lnTo>
                <a:lnTo>
                  <a:pt x="636820" y="19841"/>
                </a:lnTo>
                <a:lnTo>
                  <a:pt x="591632" y="8958"/>
                </a:lnTo>
                <a:lnTo>
                  <a:pt x="544899" y="2274"/>
                </a:lnTo>
                <a:lnTo>
                  <a:pt x="496824" y="0"/>
                </a:lnTo>
                <a:lnTo>
                  <a:pt x="448987" y="2274"/>
                </a:lnTo>
                <a:lnTo>
                  <a:pt x="402434" y="8958"/>
                </a:lnTo>
                <a:lnTo>
                  <a:pt x="357374" y="19841"/>
                </a:lnTo>
                <a:lnTo>
                  <a:pt x="314015" y="34712"/>
                </a:lnTo>
                <a:lnTo>
                  <a:pt x="272566" y="53361"/>
                </a:lnTo>
                <a:lnTo>
                  <a:pt x="233235" y="75578"/>
                </a:lnTo>
                <a:lnTo>
                  <a:pt x="196230" y="101153"/>
                </a:lnTo>
                <a:lnTo>
                  <a:pt x="161761" y="129875"/>
                </a:lnTo>
                <a:lnTo>
                  <a:pt x="130034" y="161535"/>
                </a:lnTo>
                <a:lnTo>
                  <a:pt x="101260" y="195920"/>
                </a:lnTo>
                <a:lnTo>
                  <a:pt x="75645" y="232822"/>
                </a:lnTo>
                <a:lnTo>
                  <a:pt x="53400" y="272030"/>
                </a:lnTo>
                <a:lnTo>
                  <a:pt x="34732" y="313334"/>
                </a:lnTo>
                <a:lnTo>
                  <a:pt x="19849" y="356523"/>
                </a:lnTo>
                <a:lnTo>
                  <a:pt x="8960" y="401387"/>
                </a:lnTo>
                <a:lnTo>
                  <a:pt x="2274" y="447716"/>
                </a:lnTo>
                <a:lnTo>
                  <a:pt x="0" y="495300"/>
                </a:lnTo>
                <a:lnTo>
                  <a:pt x="2274" y="543121"/>
                </a:lnTo>
                <a:lnTo>
                  <a:pt x="8960" y="589631"/>
                </a:lnTo>
                <a:lnTo>
                  <a:pt x="19849" y="634623"/>
                </a:lnTo>
                <a:lnTo>
                  <a:pt x="34732" y="677894"/>
                </a:lnTo>
                <a:lnTo>
                  <a:pt x="53400" y="719239"/>
                </a:lnTo>
                <a:lnTo>
                  <a:pt x="75645" y="758452"/>
                </a:lnTo>
                <a:lnTo>
                  <a:pt x="101260" y="795330"/>
                </a:lnTo>
                <a:lnTo>
                  <a:pt x="130034" y="829668"/>
                </a:lnTo>
                <a:lnTo>
                  <a:pt x="161761" y="861260"/>
                </a:lnTo>
                <a:lnTo>
                  <a:pt x="196230" y="889902"/>
                </a:lnTo>
                <a:lnTo>
                  <a:pt x="233235" y="915389"/>
                </a:lnTo>
                <a:lnTo>
                  <a:pt x="272566" y="937517"/>
                </a:lnTo>
                <a:lnTo>
                  <a:pt x="314015" y="956081"/>
                </a:lnTo>
                <a:lnTo>
                  <a:pt x="357374" y="970876"/>
                </a:lnTo>
                <a:lnTo>
                  <a:pt x="402434" y="981697"/>
                </a:lnTo>
                <a:lnTo>
                  <a:pt x="448987" y="988340"/>
                </a:lnTo>
                <a:lnTo>
                  <a:pt x="496824" y="990600"/>
                </a:lnTo>
                <a:lnTo>
                  <a:pt x="544899" y="988340"/>
                </a:lnTo>
                <a:lnTo>
                  <a:pt x="591632" y="981697"/>
                </a:lnTo>
                <a:lnTo>
                  <a:pt x="636820" y="970876"/>
                </a:lnTo>
                <a:lnTo>
                  <a:pt x="680261" y="956081"/>
                </a:lnTo>
                <a:lnTo>
                  <a:pt x="721751" y="937517"/>
                </a:lnTo>
                <a:lnTo>
                  <a:pt x="761088" y="915389"/>
                </a:lnTo>
                <a:lnTo>
                  <a:pt x="798068" y="889902"/>
                </a:lnTo>
                <a:lnTo>
                  <a:pt x="832489" y="861260"/>
                </a:lnTo>
                <a:lnTo>
                  <a:pt x="864149" y="829668"/>
                </a:lnTo>
                <a:lnTo>
                  <a:pt x="892843" y="795330"/>
                </a:lnTo>
                <a:lnTo>
                  <a:pt x="918370" y="758452"/>
                </a:lnTo>
                <a:lnTo>
                  <a:pt x="940526" y="719239"/>
                </a:lnTo>
                <a:lnTo>
                  <a:pt x="959109" y="677894"/>
                </a:lnTo>
                <a:lnTo>
                  <a:pt x="973915" y="634623"/>
                </a:lnTo>
                <a:lnTo>
                  <a:pt x="984742" y="589631"/>
                </a:lnTo>
                <a:lnTo>
                  <a:pt x="991387" y="543121"/>
                </a:lnTo>
                <a:lnTo>
                  <a:pt x="993648" y="495300"/>
                </a:lnTo>
                <a:close/>
              </a:path>
            </a:pathLst>
          </a:custGeom>
          <a:solidFill>
            <a:srgbClr val="000000"/>
          </a:solidFill>
        </p:spPr>
        <p:txBody>
          <a:bodyPr wrap="square" lIns="0" tIns="0" rIns="0" bIns="0" rtlCol="0"/>
          <a:lstStyle/>
          <a:p>
            <a:endParaRPr/>
          </a:p>
        </p:txBody>
      </p:sp>
      <p:sp>
        <p:nvSpPr>
          <p:cNvPr id="62" name="object 62"/>
          <p:cNvSpPr/>
          <p:nvPr/>
        </p:nvSpPr>
        <p:spPr>
          <a:xfrm>
            <a:off x="2265218" y="2432573"/>
            <a:ext cx="903316" cy="874059"/>
          </a:xfrm>
          <a:prstGeom prst="rect">
            <a:avLst/>
          </a:prstGeom>
          <a:blipFill>
            <a:blip r:embed="rId26" cstate="print"/>
            <a:stretch>
              <a:fillRect/>
            </a:stretch>
          </a:blipFill>
        </p:spPr>
        <p:txBody>
          <a:bodyPr wrap="square" lIns="0" tIns="0" rIns="0" bIns="0" rtlCol="0"/>
          <a:lstStyle/>
          <a:p>
            <a:endParaRPr/>
          </a:p>
        </p:txBody>
      </p:sp>
      <p:sp>
        <p:nvSpPr>
          <p:cNvPr id="63" name="object 63"/>
          <p:cNvSpPr/>
          <p:nvPr/>
        </p:nvSpPr>
        <p:spPr>
          <a:xfrm>
            <a:off x="2310939" y="2476948"/>
            <a:ext cx="813377" cy="786653"/>
          </a:xfrm>
          <a:custGeom>
            <a:avLst/>
            <a:gdLst/>
            <a:ahLst/>
            <a:cxnLst/>
            <a:rect l="l" t="t" r="r" b="b"/>
            <a:pathLst>
              <a:path w="894714" h="891539">
                <a:moveTo>
                  <a:pt x="894588" y="445008"/>
                </a:moveTo>
                <a:lnTo>
                  <a:pt x="891970" y="396590"/>
                </a:lnTo>
                <a:lnTo>
                  <a:pt x="884297" y="349665"/>
                </a:lnTo>
                <a:lnTo>
                  <a:pt x="871837" y="304507"/>
                </a:lnTo>
                <a:lnTo>
                  <a:pt x="854858" y="261389"/>
                </a:lnTo>
                <a:lnTo>
                  <a:pt x="833628" y="220584"/>
                </a:lnTo>
                <a:lnTo>
                  <a:pt x="808414" y="182367"/>
                </a:lnTo>
                <a:lnTo>
                  <a:pt x="779487" y="147012"/>
                </a:lnTo>
                <a:lnTo>
                  <a:pt x="747113" y="114790"/>
                </a:lnTo>
                <a:lnTo>
                  <a:pt x="711561" y="85977"/>
                </a:lnTo>
                <a:lnTo>
                  <a:pt x="673100" y="60847"/>
                </a:lnTo>
                <a:lnTo>
                  <a:pt x="631996" y="39671"/>
                </a:lnTo>
                <a:lnTo>
                  <a:pt x="588520" y="22725"/>
                </a:lnTo>
                <a:lnTo>
                  <a:pt x="542938" y="10282"/>
                </a:lnTo>
                <a:lnTo>
                  <a:pt x="495519" y="2616"/>
                </a:lnTo>
                <a:lnTo>
                  <a:pt x="446532" y="0"/>
                </a:lnTo>
                <a:lnTo>
                  <a:pt x="397829" y="2616"/>
                </a:lnTo>
                <a:lnTo>
                  <a:pt x="350657" y="10282"/>
                </a:lnTo>
                <a:lnTo>
                  <a:pt x="305287" y="22725"/>
                </a:lnTo>
                <a:lnTo>
                  <a:pt x="261990" y="39671"/>
                </a:lnTo>
                <a:lnTo>
                  <a:pt x="221036" y="60847"/>
                </a:lnTo>
                <a:lnTo>
                  <a:pt x="182697" y="85977"/>
                </a:lnTo>
                <a:lnTo>
                  <a:pt x="147243" y="114790"/>
                </a:lnTo>
                <a:lnTo>
                  <a:pt x="114945" y="147012"/>
                </a:lnTo>
                <a:lnTo>
                  <a:pt x="86075" y="182367"/>
                </a:lnTo>
                <a:lnTo>
                  <a:pt x="60903" y="220584"/>
                </a:lnTo>
                <a:lnTo>
                  <a:pt x="39700" y="261389"/>
                </a:lnTo>
                <a:lnTo>
                  <a:pt x="22738" y="304507"/>
                </a:lnTo>
                <a:lnTo>
                  <a:pt x="10286" y="349665"/>
                </a:lnTo>
                <a:lnTo>
                  <a:pt x="2616" y="396590"/>
                </a:lnTo>
                <a:lnTo>
                  <a:pt x="0" y="445008"/>
                </a:lnTo>
                <a:lnTo>
                  <a:pt x="2616" y="493710"/>
                </a:lnTo>
                <a:lnTo>
                  <a:pt x="10286" y="540882"/>
                </a:lnTo>
                <a:lnTo>
                  <a:pt x="22738" y="586252"/>
                </a:lnTo>
                <a:lnTo>
                  <a:pt x="39700" y="629549"/>
                </a:lnTo>
                <a:lnTo>
                  <a:pt x="60903" y="670503"/>
                </a:lnTo>
                <a:lnTo>
                  <a:pt x="86075" y="708842"/>
                </a:lnTo>
                <a:lnTo>
                  <a:pt x="114945" y="744296"/>
                </a:lnTo>
                <a:lnTo>
                  <a:pt x="147243" y="776594"/>
                </a:lnTo>
                <a:lnTo>
                  <a:pt x="182697" y="805464"/>
                </a:lnTo>
                <a:lnTo>
                  <a:pt x="221036" y="830636"/>
                </a:lnTo>
                <a:lnTo>
                  <a:pt x="261990" y="851839"/>
                </a:lnTo>
                <a:lnTo>
                  <a:pt x="305287" y="868801"/>
                </a:lnTo>
                <a:lnTo>
                  <a:pt x="350657" y="881253"/>
                </a:lnTo>
                <a:lnTo>
                  <a:pt x="397829" y="888923"/>
                </a:lnTo>
                <a:lnTo>
                  <a:pt x="446532" y="891540"/>
                </a:lnTo>
                <a:lnTo>
                  <a:pt x="495519" y="888923"/>
                </a:lnTo>
                <a:lnTo>
                  <a:pt x="542938" y="881253"/>
                </a:lnTo>
                <a:lnTo>
                  <a:pt x="588520" y="868801"/>
                </a:lnTo>
                <a:lnTo>
                  <a:pt x="631996" y="851839"/>
                </a:lnTo>
                <a:lnTo>
                  <a:pt x="673100" y="830636"/>
                </a:lnTo>
                <a:lnTo>
                  <a:pt x="711561" y="805464"/>
                </a:lnTo>
                <a:lnTo>
                  <a:pt x="747113" y="776594"/>
                </a:lnTo>
                <a:lnTo>
                  <a:pt x="779487" y="744296"/>
                </a:lnTo>
                <a:lnTo>
                  <a:pt x="808414" y="708842"/>
                </a:lnTo>
                <a:lnTo>
                  <a:pt x="833628" y="670503"/>
                </a:lnTo>
                <a:lnTo>
                  <a:pt x="854858" y="629549"/>
                </a:lnTo>
                <a:lnTo>
                  <a:pt x="871837" y="586252"/>
                </a:lnTo>
                <a:lnTo>
                  <a:pt x="884297" y="540882"/>
                </a:lnTo>
                <a:lnTo>
                  <a:pt x="891970" y="493710"/>
                </a:lnTo>
                <a:lnTo>
                  <a:pt x="894588" y="445008"/>
                </a:lnTo>
                <a:close/>
              </a:path>
            </a:pathLst>
          </a:custGeom>
          <a:solidFill>
            <a:srgbClr val="000000"/>
          </a:solidFill>
        </p:spPr>
        <p:txBody>
          <a:bodyPr wrap="square" lIns="0" tIns="0" rIns="0" bIns="0" rtlCol="0"/>
          <a:lstStyle/>
          <a:p>
            <a:endParaRPr/>
          </a:p>
        </p:txBody>
      </p:sp>
      <p:sp>
        <p:nvSpPr>
          <p:cNvPr id="64" name="object 64"/>
          <p:cNvSpPr/>
          <p:nvPr/>
        </p:nvSpPr>
        <p:spPr>
          <a:xfrm>
            <a:off x="2310938" y="2476948"/>
            <a:ext cx="813262" cy="786653"/>
          </a:xfrm>
          <a:prstGeom prst="rect">
            <a:avLst/>
          </a:prstGeom>
          <a:blipFill>
            <a:blip r:embed="rId27" cstate="print"/>
            <a:stretch>
              <a:fillRect/>
            </a:stretch>
          </a:blipFill>
        </p:spPr>
        <p:txBody>
          <a:bodyPr wrap="square" lIns="0" tIns="0" rIns="0" bIns="0" rtlCol="0"/>
          <a:lstStyle/>
          <a:p>
            <a:endParaRPr/>
          </a:p>
        </p:txBody>
      </p:sp>
      <p:sp>
        <p:nvSpPr>
          <p:cNvPr id="65" name="object 65"/>
          <p:cNvSpPr/>
          <p:nvPr/>
        </p:nvSpPr>
        <p:spPr>
          <a:xfrm>
            <a:off x="2358044" y="2519979"/>
            <a:ext cx="722168" cy="700928"/>
          </a:xfrm>
          <a:custGeom>
            <a:avLst/>
            <a:gdLst/>
            <a:ahLst/>
            <a:cxnLst/>
            <a:rect l="l" t="t" r="r" b="b"/>
            <a:pathLst>
              <a:path w="794385" h="794385">
                <a:moveTo>
                  <a:pt x="794004" y="396240"/>
                </a:moveTo>
                <a:lnTo>
                  <a:pt x="791324" y="350197"/>
                </a:lnTo>
                <a:lnTo>
                  <a:pt x="783487" y="305670"/>
                </a:lnTo>
                <a:lnTo>
                  <a:pt x="770790" y="262963"/>
                </a:lnTo>
                <a:lnTo>
                  <a:pt x="753535" y="222379"/>
                </a:lnTo>
                <a:lnTo>
                  <a:pt x="732022" y="184221"/>
                </a:lnTo>
                <a:lnTo>
                  <a:pt x="706549" y="148792"/>
                </a:lnTo>
                <a:lnTo>
                  <a:pt x="677418" y="116395"/>
                </a:lnTo>
                <a:lnTo>
                  <a:pt x="644927" y="87334"/>
                </a:lnTo>
                <a:lnTo>
                  <a:pt x="609377" y="61912"/>
                </a:lnTo>
                <a:lnTo>
                  <a:pt x="571069" y="40432"/>
                </a:lnTo>
                <a:lnTo>
                  <a:pt x="530300" y="23198"/>
                </a:lnTo>
                <a:lnTo>
                  <a:pt x="487373" y="10512"/>
                </a:lnTo>
                <a:lnTo>
                  <a:pt x="442586" y="2678"/>
                </a:lnTo>
                <a:lnTo>
                  <a:pt x="396240" y="0"/>
                </a:lnTo>
                <a:lnTo>
                  <a:pt x="350197" y="2678"/>
                </a:lnTo>
                <a:lnTo>
                  <a:pt x="305670" y="10512"/>
                </a:lnTo>
                <a:lnTo>
                  <a:pt x="262963" y="23198"/>
                </a:lnTo>
                <a:lnTo>
                  <a:pt x="222379" y="40432"/>
                </a:lnTo>
                <a:lnTo>
                  <a:pt x="184221" y="61912"/>
                </a:lnTo>
                <a:lnTo>
                  <a:pt x="148792" y="87334"/>
                </a:lnTo>
                <a:lnTo>
                  <a:pt x="116395" y="116395"/>
                </a:lnTo>
                <a:lnTo>
                  <a:pt x="87334" y="148792"/>
                </a:lnTo>
                <a:lnTo>
                  <a:pt x="61912" y="184221"/>
                </a:lnTo>
                <a:lnTo>
                  <a:pt x="40432" y="222379"/>
                </a:lnTo>
                <a:lnTo>
                  <a:pt x="23198" y="262963"/>
                </a:lnTo>
                <a:lnTo>
                  <a:pt x="10512" y="305670"/>
                </a:lnTo>
                <a:lnTo>
                  <a:pt x="2678" y="350197"/>
                </a:lnTo>
                <a:lnTo>
                  <a:pt x="0" y="396240"/>
                </a:lnTo>
                <a:lnTo>
                  <a:pt x="2678" y="442586"/>
                </a:lnTo>
                <a:lnTo>
                  <a:pt x="10512" y="487373"/>
                </a:lnTo>
                <a:lnTo>
                  <a:pt x="23198" y="530300"/>
                </a:lnTo>
                <a:lnTo>
                  <a:pt x="40432" y="571069"/>
                </a:lnTo>
                <a:lnTo>
                  <a:pt x="61912" y="609377"/>
                </a:lnTo>
                <a:lnTo>
                  <a:pt x="87334" y="644927"/>
                </a:lnTo>
                <a:lnTo>
                  <a:pt x="116395" y="677418"/>
                </a:lnTo>
                <a:lnTo>
                  <a:pt x="148792" y="706549"/>
                </a:lnTo>
                <a:lnTo>
                  <a:pt x="184221" y="732022"/>
                </a:lnTo>
                <a:lnTo>
                  <a:pt x="222379" y="753535"/>
                </a:lnTo>
                <a:lnTo>
                  <a:pt x="262963" y="770790"/>
                </a:lnTo>
                <a:lnTo>
                  <a:pt x="305670" y="783487"/>
                </a:lnTo>
                <a:lnTo>
                  <a:pt x="350197" y="791324"/>
                </a:lnTo>
                <a:lnTo>
                  <a:pt x="396240" y="794004"/>
                </a:lnTo>
                <a:lnTo>
                  <a:pt x="442586" y="791324"/>
                </a:lnTo>
                <a:lnTo>
                  <a:pt x="487373" y="783487"/>
                </a:lnTo>
                <a:lnTo>
                  <a:pt x="530300" y="770790"/>
                </a:lnTo>
                <a:lnTo>
                  <a:pt x="571069" y="753535"/>
                </a:lnTo>
                <a:lnTo>
                  <a:pt x="609377" y="732022"/>
                </a:lnTo>
                <a:lnTo>
                  <a:pt x="644927" y="706549"/>
                </a:lnTo>
                <a:lnTo>
                  <a:pt x="677418" y="677418"/>
                </a:lnTo>
                <a:lnTo>
                  <a:pt x="706549" y="644927"/>
                </a:lnTo>
                <a:lnTo>
                  <a:pt x="732022" y="609377"/>
                </a:lnTo>
                <a:lnTo>
                  <a:pt x="753535" y="571069"/>
                </a:lnTo>
                <a:lnTo>
                  <a:pt x="770790" y="530300"/>
                </a:lnTo>
                <a:lnTo>
                  <a:pt x="783487" y="487373"/>
                </a:lnTo>
                <a:lnTo>
                  <a:pt x="791324" y="442586"/>
                </a:lnTo>
                <a:lnTo>
                  <a:pt x="794004" y="396240"/>
                </a:lnTo>
                <a:close/>
              </a:path>
            </a:pathLst>
          </a:custGeom>
          <a:solidFill>
            <a:srgbClr val="000000"/>
          </a:solidFill>
        </p:spPr>
        <p:txBody>
          <a:bodyPr wrap="square" lIns="0" tIns="0" rIns="0" bIns="0" rtlCol="0"/>
          <a:lstStyle/>
          <a:p>
            <a:endParaRPr/>
          </a:p>
        </p:txBody>
      </p:sp>
      <p:sp>
        <p:nvSpPr>
          <p:cNvPr id="66" name="object 66"/>
          <p:cNvSpPr/>
          <p:nvPr/>
        </p:nvSpPr>
        <p:spPr>
          <a:xfrm>
            <a:off x="2358044" y="2519979"/>
            <a:ext cx="721822" cy="700592"/>
          </a:xfrm>
          <a:prstGeom prst="rect">
            <a:avLst/>
          </a:prstGeom>
          <a:blipFill>
            <a:blip r:embed="rId28" cstate="print"/>
            <a:stretch>
              <a:fillRect/>
            </a:stretch>
          </a:blipFill>
        </p:spPr>
        <p:txBody>
          <a:bodyPr wrap="square" lIns="0" tIns="0" rIns="0" bIns="0" rtlCol="0"/>
          <a:lstStyle/>
          <a:p>
            <a:endParaRPr/>
          </a:p>
        </p:txBody>
      </p:sp>
      <p:sp>
        <p:nvSpPr>
          <p:cNvPr id="67" name="object 67"/>
          <p:cNvSpPr/>
          <p:nvPr/>
        </p:nvSpPr>
        <p:spPr>
          <a:xfrm>
            <a:off x="2402379" y="2565699"/>
            <a:ext cx="633268" cy="610721"/>
          </a:xfrm>
          <a:custGeom>
            <a:avLst/>
            <a:gdLst/>
            <a:ahLst/>
            <a:cxnLst/>
            <a:rect l="l" t="t" r="r" b="b"/>
            <a:pathLst>
              <a:path w="696595" h="692150">
                <a:moveTo>
                  <a:pt x="696468" y="345948"/>
                </a:moveTo>
                <a:lnTo>
                  <a:pt x="693268" y="299122"/>
                </a:lnTo>
                <a:lnTo>
                  <a:pt x="683951" y="254176"/>
                </a:lnTo>
                <a:lnTo>
                  <a:pt x="668940" y="211526"/>
                </a:lnTo>
                <a:lnTo>
                  <a:pt x="648659" y="171591"/>
                </a:lnTo>
                <a:lnTo>
                  <a:pt x="623531" y="134788"/>
                </a:lnTo>
                <a:lnTo>
                  <a:pt x="593979" y="101536"/>
                </a:lnTo>
                <a:lnTo>
                  <a:pt x="560426" y="72253"/>
                </a:lnTo>
                <a:lnTo>
                  <a:pt x="523296" y="47356"/>
                </a:lnTo>
                <a:lnTo>
                  <a:pt x="483012" y="27265"/>
                </a:lnTo>
                <a:lnTo>
                  <a:pt x="439998" y="12396"/>
                </a:lnTo>
                <a:lnTo>
                  <a:pt x="394677" y="3168"/>
                </a:lnTo>
                <a:lnTo>
                  <a:pt x="347472" y="0"/>
                </a:lnTo>
                <a:lnTo>
                  <a:pt x="300296" y="3168"/>
                </a:lnTo>
                <a:lnTo>
                  <a:pt x="255058" y="12396"/>
                </a:lnTo>
                <a:lnTo>
                  <a:pt x="212169" y="27265"/>
                </a:lnTo>
                <a:lnTo>
                  <a:pt x="172042" y="47356"/>
                </a:lnTo>
                <a:lnTo>
                  <a:pt x="135090" y="72253"/>
                </a:lnTo>
                <a:lnTo>
                  <a:pt x="101727" y="101536"/>
                </a:lnTo>
                <a:lnTo>
                  <a:pt x="72363" y="134788"/>
                </a:lnTo>
                <a:lnTo>
                  <a:pt x="47413" y="171591"/>
                </a:lnTo>
                <a:lnTo>
                  <a:pt x="27289" y="211526"/>
                </a:lnTo>
                <a:lnTo>
                  <a:pt x="12403" y="254176"/>
                </a:lnTo>
                <a:lnTo>
                  <a:pt x="3169" y="299122"/>
                </a:lnTo>
                <a:lnTo>
                  <a:pt x="0" y="345948"/>
                </a:lnTo>
                <a:lnTo>
                  <a:pt x="3169" y="393093"/>
                </a:lnTo>
                <a:lnTo>
                  <a:pt x="12403" y="438248"/>
                </a:lnTo>
                <a:lnTo>
                  <a:pt x="27289" y="481012"/>
                </a:lnTo>
                <a:lnTo>
                  <a:pt x="47413" y="520982"/>
                </a:lnTo>
                <a:lnTo>
                  <a:pt x="72363" y="557755"/>
                </a:lnTo>
                <a:lnTo>
                  <a:pt x="101727" y="590931"/>
                </a:lnTo>
                <a:lnTo>
                  <a:pt x="135090" y="620105"/>
                </a:lnTo>
                <a:lnTo>
                  <a:pt x="172042" y="644877"/>
                </a:lnTo>
                <a:lnTo>
                  <a:pt x="212169" y="664845"/>
                </a:lnTo>
                <a:lnTo>
                  <a:pt x="255058" y="679605"/>
                </a:lnTo>
                <a:lnTo>
                  <a:pt x="300296" y="688756"/>
                </a:lnTo>
                <a:lnTo>
                  <a:pt x="347472" y="691896"/>
                </a:lnTo>
                <a:lnTo>
                  <a:pt x="394677" y="688756"/>
                </a:lnTo>
                <a:lnTo>
                  <a:pt x="439998" y="679605"/>
                </a:lnTo>
                <a:lnTo>
                  <a:pt x="483012" y="664845"/>
                </a:lnTo>
                <a:lnTo>
                  <a:pt x="523296" y="644877"/>
                </a:lnTo>
                <a:lnTo>
                  <a:pt x="560426" y="620105"/>
                </a:lnTo>
                <a:lnTo>
                  <a:pt x="593979" y="590931"/>
                </a:lnTo>
                <a:lnTo>
                  <a:pt x="623531" y="557755"/>
                </a:lnTo>
                <a:lnTo>
                  <a:pt x="648659" y="520982"/>
                </a:lnTo>
                <a:lnTo>
                  <a:pt x="668940" y="481012"/>
                </a:lnTo>
                <a:lnTo>
                  <a:pt x="683951" y="438248"/>
                </a:lnTo>
                <a:lnTo>
                  <a:pt x="693268" y="393093"/>
                </a:lnTo>
                <a:lnTo>
                  <a:pt x="696468" y="345948"/>
                </a:lnTo>
                <a:close/>
              </a:path>
            </a:pathLst>
          </a:custGeom>
          <a:solidFill>
            <a:srgbClr val="000000"/>
          </a:solidFill>
        </p:spPr>
        <p:txBody>
          <a:bodyPr wrap="square" lIns="0" tIns="0" rIns="0" bIns="0" rtlCol="0"/>
          <a:lstStyle/>
          <a:p>
            <a:endParaRPr/>
          </a:p>
        </p:txBody>
      </p:sp>
      <p:sp>
        <p:nvSpPr>
          <p:cNvPr id="68" name="object 68"/>
          <p:cNvSpPr/>
          <p:nvPr/>
        </p:nvSpPr>
        <p:spPr>
          <a:xfrm>
            <a:off x="2402378" y="2565699"/>
            <a:ext cx="633153" cy="610496"/>
          </a:xfrm>
          <a:prstGeom prst="rect">
            <a:avLst/>
          </a:prstGeom>
          <a:blipFill>
            <a:blip r:embed="rId29" cstate="print"/>
            <a:stretch>
              <a:fillRect/>
            </a:stretch>
          </a:blipFill>
        </p:spPr>
        <p:txBody>
          <a:bodyPr wrap="square" lIns="0" tIns="0" rIns="0" bIns="0" rtlCol="0"/>
          <a:lstStyle/>
          <a:p>
            <a:endParaRPr/>
          </a:p>
        </p:txBody>
      </p:sp>
      <p:sp>
        <p:nvSpPr>
          <p:cNvPr id="69" name="object 69"/>
          <p:cNvSpPr/>
          <p:nvPr/>
        </p:nvSpPr>
        <p:spPr>
          <a:xfrm>
            <a:off x="2448098" y="2610074"/>
            <a:ext cx="540327" cy="523315"/>
          </a:xfrm>
          <a:custGeom>
            <a:avLst/>
            <a:gdLst/>
            <a:ahLst/>
            <a:cxnLst/>
            <a:rect l="l" t="t" r="r" b="b"/>
            <a:pathLst>
              <a:path w="594360" h="593089">
                <a:moveTo>
                  <a:pt x="594360" y="295656"/>
                </a:moveTo>
                <a:lnTo>
                  <a:pt x="590482" y="247752"/>
                </a:lnTo>
                <a:lnTo>
                  <a:pt x="579254" y="202289"/>
                </a:lnTo>
                <a:lnTo>
                  <a:pt x="561277" y="159881"/>
                </a:lnTo>
                <a:lnTo>
                  <a:pt x="537155" y="121139"/>
                </a:lnTo>
                <a:lnTo>
                  <a:pt x="507492" y="86677"/>
                </a:lnTo>
                <a:lnTo>
                  <a:pt x="472891" y="57107"/>
                </a:lnTo>
                <a:lnTo>
                  <a:pt x="433955" y="33041"/>
                </a:lnTo>
                <a:lnTo>
                  <a:pt x="391290" y="15093"/>
                </a:lnTo>
                <a:lnTo>
                  <a:pt x="345496" y="3875"/>
                </a:lnTo>
                <a:lnTo>
                  <a:pt x="297180" y="0"/>
                </a:lnTo>
                <a:lnTo>
                  <a:pt x="248863" y="3875"/>
                </a:lnTo>
                <a:lnTo>
                  <a:pt x="203069" y="15093"/>
                </a:lnTo>
                <a:lnTo>
                  <a:pt x="160404" y="33041"/>
                </a:lnTo>
                <a:lnTo>
                  <a:pt x="121468" y="57107"/>
                </a:lnTo>
                <a:lnTo>
                  <a:pt x="86868" y="86677"/>
                </a:lnTo>
                <a:lnTo>
                  <a:pt x="57204" y="121139"/>
                </a:lnTo>
                <a:lnTo>
                  <a:pt x="33082" y="159881"/>
                </a:lnTo>
                <a:lnTo>
                  <a:pt x="15105" y="202289"/>
                </a:lnTo>
                <a:lnTo>
                  <a:pt x="3877" y="247752"/>
                </a:lnTo>
                <a:lnTo>
                  <a:pt x="0" y="295656"/>
                </a:lnTo>
                <a:lnTo>
                  <a:pt x="3877" y="343972"/>
                </a:lnTo>
                <a:lnTo>
                  <a:pt x="15105" y="389766"/>
                </a:lnTo>
                <a:lnTo>
                  <a:pt x="33082" y="432431"/>
                </a:lnTo>
                <a:lnTo>
                  <a:pt x="57204" y="471367"/>
                </a:lnTo>
                <a:lnTo>
                  <a:pt x="86868" y="505968"/>
                </a:lnTo>
                <a:lnTo>
                  <a:pt x="121468" y="535631"/>
                </a:lnTo>
                <a:lnTo>
                  <a:pt x="160404" y="559753"/>
                </a:lnTo>
                <a:lnTo>
                  <a:pt x="203069" y="577730"/>
                </a:lnTo>
                <a:lnTo>
                  <a:pt x="248863" y="588958"/>
                </a:lnTo>
                <a:lnTo>
                  <a:pt x="297180" y="592836"/>
                </a:lnTo>
                <a:lnTo>
                  <a:pt x="345496" y="588958"/>
                </a:lnTo>
                <a:lnTo>
                  <a:pt x="391290" y="577730"/>
                </a:lnTo>
                <a:lnTo>
                  <a:pt x="433955" y="559753"/>
                </a:lnTo>
                <a:lnTo>
                  <a:pt x="472891" y="535631"/>
                </a:lnTo>
                <a:lnTo>
                  <a:pt x="507492" y="505968"/>
                </a:lnTo>
                <a:lnTo>
                  <a:pt x="537155" y="471367"/>
                </a:lnTo>
                <a:lnTo>
                  <a:pt x="561277" y="432431"/>
                </a:lnTo>
                <a:lnTo>
                  <a:pt x="579254" y="389766"/>
                </a:lnTo>
                <a:lnTo>
                  <a:pt x="590482" y="343972"/>
                </a:lnTo>
                <a:lnTo>
                  <a:pt x="594360" y="295656"/>
                </a:lnTo>
                <a:close/>
              </a:path>
            </a:pathLst>
          </a:custGeom>
          <a:solidFill>
            <a:srgbClr val="000000"/>
          </a:solidFill>
        </p:spPr>
        <p:txBody>
          <a:bodyPr wrap="square" lIns="0" tIns="0" rIns="0" bIns="0" rtlCol="0"/>
          <a:lstStyle/>
          <a:p>
            <a:endParaRPr/>
          </a:p>
        </p:txBody>
      </p:sp>
      <p:sp>
        <p:nvSpPr>
          <p:cNvPr id="70" name="object 70"/>
          <p:cNvSpPr/>
          <p:nvPr/>
        </p:nvSpPr>
        <p:spPr>
          <a:xfrm>
            <a:off x="2448098" y="2610074"/>
            <a:ext cx="540327" cy="523091"/>
          </a:xfrm>
          <a:prstGeom prst="rect">
            <a:avLst/>
          </a:prstGeom>
          <a:blipFill>
            <a:blip r:embed="rId30" cstate="print"/>
            <a:stretch>
              <a:fillRect/>
            </a:stretch>
          </a:blipFill>
        </p:spPr>
        <p:txBody>
          <a:bodyPr wrap="square" lIns="0" tIns="0" rIns="0" bIns="0" rtlCol="0"/>
          <a:lstStyle/>
          <a:p>
            <a:endParaRPr/>
          </a:p>
        </p:txBody>
      </p:sp>
      <p:sp>
        <p:nvSpPr>
          <p:cNvPr id="71" name="object 71"/>
          <p:cNvSpPr/>
          <p:nvPr/>
        </p:nvSpPr>
        <p:spPr>
          <a:xfrm>
            <a:off x="2492433" y="2653105"/>
            <a:ext cx="450273" cy="437029"/>
          </a:xfrm>
          <a:custGeom>
            <a:avLst/>
            <a:gdLst/>
            <a:ahLst/>
            <a:cxnLst/>
            <a:rect l="l" t="t" r="r" b="b"/>
            <a:pathLst>
              <a:path w="495300" h="495300">
                <a:moveTo>
                  <a:pt x="495300" y="246888"/>
                </a:moveTo>
                <a:lnTo>
                  <a:pt x="490251" y="197337"/>
                </a:lnTo>
                <a:lnTo>
                  <a:pt x="475773" y="151090"/>
                </a:lnTo>
                <a:lnTo>
                  <a:pt x="452866" y="109165"/>
                </a:lnTo>
                <a:lnTo>
                  <a:pt x="422529" y="72580"/>
                </a:lnTo>
                <a:lnTo>
                  <a:pt x="385762" y="42353"/>
                </a:lnTo>
                <a:lnTo>
                  <a:pt x="343566" y="19502"/>
                </a:lnTo>
                <a:lnTo>
                  <a:pt x="296941" y="5045"/>
                </a:lnTo>
                <a:lnTo>
                  <a:pt x="246888" y="0"/>
                </a:lnTo>
                <a:lnTo>
                  <a:pt x="197337" y="5045"/>
                </a:lnTo>
                <a:lnTo>
                  <a:pt x="151090" y="19502"/>
                </a:lnTo>
                <a:lnTo>
                  <a:pt x="109165" y="42353"/>
                </a:lnTo>
                <a:lnTo>
                  <a:pt x="72580" y="72580"/>
                </a:lnTo>
                <a:lnTo>
                  <a:pt x="42353" y="109165"/>
                </a:lnTo>
                <a:lnTo>
                  <a:pt x="19502" y="151090"/>
                </a:lnTo>
                <a:lnTo>
                  <a:pt x="5045" y="197337"/>
                </a:lnTo>
                <a:lnTo>
                  <a:pt x="0" y="246888"/>
                </a:lnTo>
                <a:lnTo>
                  <a:pt x="5045" y="296941"/>
                </a:lnTo>
                <a:lnTo>
                  <a:pt x="19502" y="343566"/>
                </a:lnTo>
                <a:lnTo>
                  <a:pt x="42353" y="385762"/>
                </a:lnTo>
                <a:lnTo>
                  <a:pt x="72580" y="422529"/>
                </a:lnTo>
                <a:lnTo>
                  <a:pt x="109165" y="452866"/>
                </a:lnTo>
                <a:lnTo>
                  <a:pt x="151090" y="475773"/>
                </a:lnTo>
                <a:lnTo>
                  <a:pt x="197337" y="490251"/>
                </a:lnTo>
                <a:lnTo>
                  <a:pt x="246888" y="495300"/>
                </a:lnTo>
                <a:lnTo>
                  <a:pt x="296941" y="490251"/>
                </a:lnTo>
                <a:lnTo>
                  <a:pt x="343566" y="475773"/>
                </a:lnTo>
                <a:lnTo>
                  <a:pt x="385762" y="452866"/>
                </a:lnTo>
                <a:lnTo>
                  <a:pt x="422529" y="422529"/>
                </a:lnTo>
                <a:lnTo>
                  <a:pt x="452866" y="385762"/>
                </a:lnTo>
                <a:lnTo>
                  <a:pt x="475773" y="343566"/>
                </a:lnTo>
                <a:lnTo>
                  <a:pt x="490251" y="296941"/>
                </a:lnTo>
                <a:lnTo>
                  <a:pt x="495300" y="246888"/>
                </a:lnTo>
                <a:close/>
              </a:path>
            </a:pathLst>
          </a:custGeom>
          <a:solidFill>
            <a:srgbClr val="000000"/>
          </a:solidFill>
        </p:spPr>
        <p:txBody>
          <a:bodyPr wrap="square" lIns="0" tIns="0" rIns="0" bIns="0" rtlCol="0"/>
          <a:lstStyle/>
          <a:p>
            <a:endParaRPr/>
          </a:p>
        </p:txBody>
      </p:sp>
      <p:sp>
        <p:nvSpPr>
          <p:cNvPr id="72" name="object 72"/>
          <p:cNvSpPr/>
          <p:nvPr/>
        </p:nvSpPr>
        <p:spPr>
          <a:xfrm>
            <a:off x="2492433" y="2653105"/>
            <a:ext cx="450273" cy="437029"/>
          </a:xfrm>
          <a:prstGeom prst="rect">
            <a:avLst/>
          </a:prstGeom>
          <a:blipFill>
            <a:blip r:embed="rId31" cstate="print"/>
            <a:stretch>
              <a:fillRect/>
            </a:stretch>
          </a:blipFill>
        </p:spPr>
        <p:txBody>
          <a:bodyPr wrap="square" lIns="0" tIns="0" rIns="0" bIns="0" rtlCol="0"/>
          <a:lstStyle/>
          <a:p>
            <a:endParaRPr/>
          </a:p>
        </p:txBody>
      </p:sp>
      <p:sp>
        <p:nvSpPr>
          <p:cNvPr id="73" name="object 73"/>
          <p:cNvSpPr/>
          <p:nvPr/>
        </p:nvSpPr>
        <p:spPr>
          <a:xfrm>
            <a:off x="2536768" y="2696135"/>
            <a:ext cx="361950" cy="349624"/>
          </a:xfrm>
          <a:custGeom>
            <a:avLst/>
            <a:gdLst/>
            <a:ahLst/>
            <a:cxnLst/>
            <a:rect l="l" t="t" r="r" b="b"/>
            <a:pathLst>
              <a:path w="398144" h="396239">
                <a:moveTo>
                  <a:pt x="397764" y="198120"/>
                </a:moveTo>
                <a:lnTo>
                  <a:pt x="392463" y="152595"/>
                </a:lnTo>
                <a:lnTo>
                  <a:pt x="377378" y="110856"/>
                </a:lnTo>
                <a:lnTo>
                  <a:pt x="353736" y="74076"/>
                </a:lnTo>
                <a:lnTo>
                  <a:pt x="322763" y="43427"/>
                </a:lnTo>
                <a:lnTo>
                  <a:pt x="285685" y="20083"/>
                </a:lnTo>
                <a:lnTo>
                  <a:pt x="243728" y="5216"/>
                </a:lnTo>
                <a:lnTo>
                  <a:pt x="198120" y="0"/>
                </a:lnTo>
                <a:lnTo>
                  <a:pt x="153075" y="5216"/>
                </a:lnTo>
                <a:lnTo>
                  <a:pt x="111523" y="20083"/>
                </a:lnTo>
                <a:lnTo>
                  <a:pt x="74715" y="43427"/>
                </a:lnTo>
                <a:lnTo>
                  <a:pt x="43907" y="74076"/>
                </a:lnTo>
                <a:lnTo>
                  <a:pt x="20349" y="110856"/>
                </a:lnTo>
                <a:lnTo>
                  <a:pt x="5296" y="152595"/>
                </a:lnTo>
                <a:lnTo>
                  <a:pt x="0" y="198120"/>
                </a:lnTo>
                <a:lnTo>
                  <a:pt x="5296" y="243164"/>
                </a:lnTo>
                <a:lnTo>
                  <a:pt x="20349" y="284716"/>
                </a:lnTo>
                <a:lnTo>
                  <a:pt x="43907" y="321524"/>
                </a:lnTo>
                <a:lnTo>
                  <a:pt x="74715" y="352332"/>
                </a:lnTo>
                <a:lnTo>
                  <a:pt x="111523" y="375890"/>
                </a:lnTo>
                <a:lnTo>
                  <a:pt x="153075" y="390943"/>
                </a:lnTo>
                <a:lnTo>
                  <a:pt x="198120" y="396240"/>
                </a:lnTo>
                <a:lnTo>
                  <a:pt x="243728" y="390943"/>
                </a:lnTo>
                <a:lnTo>
                  <a:pt x="285685" y="375890"/>
                </a:lnTo>
                <a:lnTo>
                  <a:pt x="322763" y="352332"/>
                </a:lnTo>
                <a:lnTo>
                  <a:pt x="353736" y="321524"/>
                </a:lnTo>
                <a:lnTo>
                  <a:pt x="377378" y="284716"/>
                </a:lnTo>
                <a:lnTo>
                  <a:pt x="392463" y="243164"/>
                </a:lnTo>
                <a:lnTo>
                  <a:pt x="397764" y="198120"/>
                </a:lnTo>
                <a:close/>
              </a:path>
            </a:pathLst>
          </a:custGeom>
          <a:solidFill>
            <a:srgbClr val="000000"/>
          </a:solidFill>
        </p:spPr>
        <p:txBody>
          <a:bodyPr wrap="square" lIns="0" tIns="0" rIns="0" bIns="0" rtlCol="0"/>
          <a:lstStyle/>
          <a:p>
            <a:endParaRPr/>
          </a:p>
        </p:txBody>
      </p:sp>
      <p:sp>
        <p:nvSpPr>
          <p:cNvPr id="74" name="object 74"/>
          <p:cNvSpPr/>
          <p:nvPr/>
        </p:nvSpPr>
        <p:spPr>
          <a:xfrm>
            <a:off x="2536767" y="2696135"/>
            <a:ext cx="361604" cy="349624"/>
          </a:xfrm>
          <a:prstGeom prst="rect">
            <a:avLst/>
          </a:prstGeom>
          <a:blipFill>
            <a:blip r:embed="rId32" cstate="print"/>
            <a:stretch>
              <a:fillRect/>
            </a:stretch>
          </a:blipFill>
        </p:spPr>
        <p:txBody>
          <a:bodyPr wrap="square" lIns="0" tIns="0" rIns="0" bIns="0" rtlCol="0"/>
          <a:lstStyle/>
          <a:p>
            <a:endParaRPr/>
          </a:p>
        </p:txBody>
      </p:sp>
      <p:sp>
        <p:nvSpPr>
          <p:cNvPr id="75" name="object 75"/>
          <p:cNvSpPr/>
          <p:nvPr/>
        </p:nvSpPr>
        <p:spPr>
          <a:xfrm>
            <a:off x="2582487" y="2739166"/>
            <a:ext cx="270164" cy="262218"/>
          </a:xfrm>
          <a:custGeom>
            <a:avLst/>
            <a:gdLst/>
            <a:ahLst/>
            <a:cxnLst/>
            <a:rect l="l" t="t" r="r" b="b"/>
            <a:pathLst>
              <a:path w="297180" h="297179">
                <a:moveTo>
                  <a:pt x="297180" y="149352"/>
                </a:moveTo>
                <a:lnTo>
                  <a:pt x="289694" y="102217"/>
                </a:lnTo>
                <a:lnTo>
                  <a:pt x="268748" y="61228"/>
                </a:lnTo>
                <a:lnTo>
                  <a:pt x="236610" y="28870"/>
                </a:lnTo>
                <a:lnTo>
                  <a:pt x="195547" y="7632"/>
                </a:lnTo>
                <a:lnTo>
                  <a:pt x="147828" y="0"/>
                </a:lnTo>
                <a:lnTo>
                  <a:pt x="100852" y="7632"/>
                </a:lnTo>
                <a:lnTo>
                  <a:pt x="60240" y="28870"/>
                </a:lnTo>
                <a:lnTo>
                  <a:pt x="28334" y="61228"/>
                </a:lnTo>
                <a:lnTo>
                  <a:pt x="7473" y="102217"/>
                </a:lnTo>
                <a:lnTo>
                  <a:pt x="0" y="149352"/>
                </a:lnTo>
                <a:lnTo>
                  <a:pt x="7473" y="196327"/>
                </a:lnTo>
                <a:lnTo>
                  <a:pt x="28334" y="236939"/>
                </a:lnTo>
                <a:lnTo>
                  <a:pt x="60240" y="268845"/>
                </a:lnTo>
                <a:lnTo>
                  <a:pt x="100852" y="289706"/>
                </a:lnTo>
                <a:lnTo>
                  <a:pt x="147828" y="297180"/>
                </a:lnTo>
                <a:lnTo>
                  <a:pt x="195547" y="289706"/>
                </a:lnTo>
                <a:lnTo>
                  <a:pt x="236610" y="268845"/>
                </a:lnTo>
                <a:lnTo>
                  <a:pt x="268748" y="236939"/>
                </a:lnTo>
                <a:lnTo>
                  <a:pt x="289694" y="196327"/>
                </a:lnTo>
                <a:lnTo>
                  <a:pt x="297180" y="149352"/>
                </a:lnTo>
                <a:close/>
              </a:path>
            </a:pathLst>
          </a:custGeom>
          <a:solidFill>
            <a:srgbClr val="000000"/>
          </a:solidFill>
        </p:spPr>
        <p:txBody>
          <a:bodyPr wrap="square" lIns="0" tIns="0" rIns="0" bIns="0" rtlCol="0"/>
          <a:lstStyle/>
          <a:p>
            <a:endParaRPr/>
          </a:p>
        </p:txBody>
      </p:sp>
      <p:sp>
        <p:nvSpPr>
          <p:cNvPr id="76" name="object 76"/>
          <p:cNvSpPr/>
          <p:nvPr/>
        </p:nvSpPr>
        <p:spPr>
          <a:xfrm>
            <a:off x="2582487" y="2739166"/>
            <a:ext cx="270164" cy="262218"/>
          </a:xfrm>
          <a:prstGeom prst="rect">
            <a:avLst/>
          </a:prstGeom>
          <a:blipFill>
            <a:blip r:embed="rId33" cstate="print"/>
            <a:stretch>
              <a:fillRect/>
            </a:stretch>
          </a:blipFill>
        </p:spPr>
        <p:txBody>
          <a:bodyPr wrap="square" lIns="0" tIns="0" rIns="0" bIns="0" rtlCol="0"/>
          <a:lstStyle/>
          <a:p>
            <a:endParaRPr/>
          </a:p>
        </p:txBody>
      </p:sp>
      <p:sp>
        <p:nvSpPr>
          <p:cNvPr id="77" name="object 77"/>
          <p:cNvSpPr/>
          <p:nvPr/>
        </p:nvSpPr>
        <p:spPr>
          <a:xfrm>
            <a:off x="2626822" y="2783541"/>
            <a:ext cx="181841" cy="174812"/>
          </a:xfrm>
          <a:custGeom>
            <a:avLst/>
            <a:gdLst/>
            <a:ahLst/>
            <a:cxnLst/>
            <a:rect l="l" t="t" r="r" b="b"/>
            <a:pathLst>
              <a:path w="200025" h="198120">
                <a:moveTo>
                  <a:pt x="199644" y="99060"/>
                </a:moveTo>
                <a:lnTo>
                  <a:pt x="191857" y="60436"/>
                </a:lnTo>
                <a:lnTo>
                  <a:pt x="170497" y="28956"/>
                </a:lnTo>
                <a:lnTo>
                  <a:pt x="138564" y="7762"/>
                </a:lnTo>
                <a:lnTo>
                  <a:pt x="99060" y="0"/>
                </a:lnTo>
                <a:lnTo>
                  <a:pt x="60436" y="7762"/>
                </a:lnTo>
                <a:lnTo>
                  <a:pt x="28956" y="28956"/>
                </a:lnTo>
                <a:lnTo>
                  <a:pt x="7762" y="60436"/>
                </a:lnTo>
                <a:lnTo>
                  <a:pt x="0" y="99060"/>
                </a:lnTo>
                <a:lnTo>
                  <a:pt x="7762" y="137683"/>
                </a:lnTo>
                <a:lnTo>
                  <a:pt x="28956" y="169164"/>
                </a:lnTo>
                <a:lnTo>
                  <a:pt x="60436" y="190357"/>
                </a:lnTo>
                <a:lnTo>
                  <a:pt x="99060" y="198120"/>
                </a:lnTo>
                <a:lnTo>
                  <a:pt x="138564" y="190357"/>
                </a:lnTo>
                <a:lnTo>
                  <a:pt x="170497" y="169164"/>
                </a:lnTo>
                <a:lnTo>
                  <a:pt x="191857" y="137683"/>
                </a:lnTo>
                <a:lnTo>
                  <a:pt x="199644" y="99060"/>
                </a:lnTo>
                <a:close/>
              </a:path>
            </a:pathLst>
          </a:custGeom>
          <a:solidFill>
            <a:srgbClr val="000000"/>
          </a:solidFill>
        </p:spPr>
        <p:txBody>
          <a:bodyPr wrap="square" lIns="0" tIns="0" rIns="0" bIns="0" rtlCol="0"/>
          <a:lstStyle/>
          <a:p>
            <a:endParaRPr/>
          </a:p>
        </p:txBody>
      </p:sp>
      <p:sp>
        <p:nvSpPr>
          <p:cNvPr id="78" name="object 78"/>
          <p:cNvSpPr/>
          <p:nvPr/>
        </p:nvSpPr>
        <p:spPr>
          <a:xfrm>
            <a:off x="2626822" y="2783541"/>
            <a:ext cx="181495" cy="174812"/>
          </a:xfrm>
          <a:prstGeom prst="rect">
            <a:avLst/>
          </a:prstGeom>
          <a:blipFill>
            <a:blip r:embed="rId34" cstate="print"/>
            <a:stretch>
              <a:fillRect/>
            </a:stretch>
          </a:blipFill>
        </p:spPr>
        <p:txBody>
          <a:bodyPr wrap="square" lIns="0" tIns="0" rIns="0" bIns="0" rtlCol="0"/>
          <a:lstStyle/>
          <a:p>
            <a:endParaRPr/>
          </a:p>
        </p:txBody>
      </p:sp>
      <p:sp>
        <p:nvSpPr>
          <p:cNvPr id="79" name="object 79"/>
          <p:cNvSpPr/>
          <p:nvPr/>
        </p:nvSpPr>
        <p:spPr>
          <a:xfrm>
            <a:off x="2673927" y="2826572"/>
            <a:ext cx="90055" cy="87406"/>
          </a:xfrm>
          <a:custGeom>
            <a:avLst/>
            <a:gdLst/>
            <a:ahLst/>
            <a:cxnLst/>
            <a:rect l="l" t="t" r="r" b="b"/>
            <a:pathLst>
              <a:path w="99060" h="99060">
                <a:moveTo>
                  <a:pt x="99060" y="48768"/>
                </a:moveTo>
                <a:lnTo>
                  <a:pt x="95059" y="30218"/>
                </a:lnTo>
                <a:lnTo>
                  <a:pt x="84201" y="14668"/>
                </a:lnTo>
                <a:lnTo>
                  <a:pt x="68199" y="3976"/>
                </a:lnTo>
                <a:lnTo>
                  <a:pt x="48768" y="0"/>
                </a:lnTo>
                <a:lnTo>
                  <a:pt x="30218" y="3976"/>
                </a:lnTo>
                <a:lnTo>
                  <a:pt x="14668" y="14668"/>
                </a:lnTo>
                <a:lnTo>
                  <a:pt x="3976" y="30218"/>
                </a:lnTo>
                <a:lnTo>
                  <a:pt x="0" y="48768"/>
                </a:lnTo>
                <a:lnTo>
                  <a:pt x="3976" y="68199"/>
                </a:lnTo>
                <a:lnTo>
                  <a:pt x="14668" y="84201"/>
                </a:lnTo>
                <a:lnTo>
                  <a:pt x="30218" y="95059"/>
                </a:lnTo>
                <a:lnTo>
                  <a:pt x="48768" y="99060"/>
                </a:lnTo>
                <a:lnTo>
                  <a:pt x="68199" y="95059"/>
                </a:lnTo>
                <a:lnTo>
                  <a:pt x="84201" y="84201"/>
                </a:lnTo>
                <a:lnTo>
                  <a:pt x="95059" y="68199"/>
                </a:lnTo>
                <a:lnTo>
                  <a:pt x="99060" y="48768"/>
                </a:lnTo>
                <a:close/>
              </a:path>
            </a:pathLst>
          </a:custGeom>
          <a:solidFill>
            <a:srgbClr val="FFFFFF"/>
          </a:solidFill>
        </p:spPr>
        <p:txBody>
          <a:bodyPr wrap="square" lIns="0" tIns="0" rIns="0" bIns="0" rtlCol="0"/>
          <a:lstStyle/>
          <a:p>
            <a:endParaRPr/>
          </a:p>
        </p:txBody>
      </p:sp>
      <p:sp>
        <p:nvSpPr>
          <p:cNvPr id="80" name="object 80"/>
          <p:cNvSpPr/>
          <p:nvPr/>
        </p:nvSpPr>
        <p:spPr>
          <a:xfrm>
            <a:off x="1939636" y="2597971"/>
            <a:ext cx="1579418" cy="567578"/>
          </a:xfrm>
          <a:custGeom>
            <a:avLst/>
            <a:gdLst/>
            <a:ahLst/>
            <a:cxnLst/>
            <a:rect l="l" t="t" r="r" b="b"/>
            <a:pathLst>
              <a:path w="1737360" h="643254">
                <a:moveTo>
                  <a:pt x="0" y="0"/>
                </a:moveTo>
                <a:lnTo>
                  <a:pt x="0" y="643127"/>
                </a:lnTo>
                <a:lnTo>
                  <a:pt x="1737359" y="643127"/>
                </a:lnTo>
                <a:lnTo>
                  <a:pt x="1737359" y="0"/>
                </a:lnTo>
                <a:lnTo>
                  <a:pt x="0" y="0"/>
                </a:lnTo>
                <a:close/>
              </a:path>
            </a:pathLst>
          </a:custGeom>
          <a:ln w="25400">
            <a:solidFill>
              <a:srgbClr val="000000"/>
            </a:solidFill>
          </a:ln>
        </p:spPr>
        <p:txBody>
          <a:bodyPr wrap="square" lIns="0" tIns="0" rIns="0" bIns="0" rtlCol="0"/>
          <a:lstStyle/>
          <a:p>
            <a:endParaRPr/>
          </a:p>
        </p:txBody>
      </p:sp>
      <p:sp>
        <p:nvSpPr>
          <p:cNvPr id="81" name="object 81"/>
          <p:cNvSpPr txBox="1"/>
          <p:nvPr/>
        </p:nvSpPr>
        <p:spPr>
          <a:xfrm>
            <a:off x="1939636" y="2597971"/>
            <a:ext cx="1579418" cy="368785"/>
          </a:xfrm>
          <a:prstGeom prst="rect">
            <a:avLst/>
          </a:prstGeom>
          <a:ln w="25400">
            <a:solidFill>
              <a:srgbClr val="000000"/>
            </a:solidFill>
          </a:ln>
        </p:spPr>
        <p:txBody>
          <a:bodyPr vert="horz" wrap="square" lIns="0" tIns="121378" rIns="0" bIns="0" rtlCol="0">
            <a:spAutoFit/>
          </a:bodyPr>
          <a:lstStyle/>
          <a:p>
            <a:pPr marL="380089">
              <a:spcBef>
                <a:spcPts val="956"/>
              </a:spcBef>
            </a:pPr>
            <a:r>
              <a:rPr sz="1600" spc="-4" dirty="0">
                <a:latin typeface="Times New Roman"/>
                <a:cs typeface="Times New Roman"/>
              </a:rPr>
              <a:t>Design</a:t>
            </a:r>
            <a:endParaRPr sz="1600">
              <a:latin typeface="Times New Roman"/>
              <a:cs typeface="Times New Roman"/>
            </a:endParaRPr>
          </a:p>
        </p:txBody>
      </p:sp>
      <p:sp>
        <p:nvSpPr>
          <p:cNvPr id="82" name="object 82"/>
          <p:cNvSpPr/>
          <p:nvPr/>
        </p:nvSpPr>
        <p:spPr>
          <a:xfrm>
            <a:off x="3326476" y="2892461"/>
            <a:ext cx="1693141" cy="1639421"/>
          </a:xfrm>
          <a:custGeom>
            <a:avLst/>
            <a:gdLst/>
            <a:ahLst/>
            <a:cxnLst/>
            <a:rect l="l" t="t" r="r" b="b"/>
            <a:pathLst>
              <a:path w="1862454" h="1858010">
                <a:moveTo>
                  <a:pt x="1862328" y="928116"/>
                </a:moveTo>
                <a:lnTo>
                  <a:pt x="1861114" y="880401"/>
                </a:lnTo>
                <a:lnTo>
                  <a:pt x="1857513" y="833307"/>
                </a:lnTo>
                <a:lnTo>
                  <a:pt x="1851582" y="786893"/>
                </a:lnTo>
                <a:lnTo>
                  <a:pt x="1843382" y="741217"/>
                </a:lnTo>
                <a:lnTo>
                  <a:pt x="1832970" y="696339"/>
                </a:lnTo>
                <a:lnTo>
                  <a:pt x="1820406" y="652315"/>
                </a:lnTo>
                <a:lnTo>
                  <a:pt x="1805749" y="609207"/>
                </a:lnTo>
                <a:lnTo>
                  <a:pt x="1789056" y="567070"/>
                </a:lnTo>
                <a:lnTo>
                  <a:pt x="1770389" y="525966"/>
                </a:lnTo>
                <a:lnTo>
                  <a:pt x="1749804" y="485951"/>
                </a:lnTo>
                <a:lnTo>
                  <a:pt x="1727362" y="447085"/>
                </a:lnTo>
                <a:lnTo>
                  <a:pt x="1703120" y="409426"/>
                </a:lnTo>
                <a:lnTo>
                  <a:pt x="1677138" y="373032"/>
                </a:lnTo>
                <a:lnTo>
                  <a:pt x="1649475" y="337964"/>
                </a:lnTo>
                <a:lnTo>
                  <a:pt x="1620190" y="304278"/>
                </a:lnTo>
                <a:lnTo>
                  <a:pt x="1589341" y="272034"/>
                </a:lnTo>
                <a:lnTo>
                  <a:pt x="1556987" y="241289"/>
                </a:lnTo>
                <a:lnTo>
                  <a:pt x="1523188" y="212104"/>
                </a:lnTo>
                <a:lnTo>
                  <a:pt x="1488002" y="184536"/>
                </a:lnTo>
                <a:lnTo>
                  <a:pt x="1451488" y="158644"/>
                </a:lnTo>
                <a:lnTo>
                  <a:pt x="1413704" y="134487"/>
                </a:lnTo>
                <a:lnTo>
                  <a:pt x="1374710" y="112123"/>
                </a:lnTo>
                <a:lnTo>
                  <a:pt x="1334565" y="91611"/>
                </a:lnTo>
                <a:lnTo>
                  <a:pt x="1293328" y="73009"/>
                </a:lnTo>
                <a:lnTo>
                  <a:pt x="1251057" y="56376"/>
                </a:lnTo>
                <a:lnTo>
                  <a:pt x="1207811" y="41770"/>
                </a:lnTo>
                <a:lnTo>
                  <a:pt x="1163649" y="29251"/>
                </a:lnTo>
                <a:lnTo>
                  <a:pt x="1118630" y="18877"/>
                </a:lnTo>
                <a:lnTo>
                  <a:pt x="1072814" y="10706"/>
                </a:lnTo>
                <a:lnTo>
                  <a:pt x="1026258" y="4797"/>
                </a:lnTo>
                <a:lnTo>
                  <a:pt x="979021" y="1209"/>
                </a:lnTo>
                <a:lnTo>
                  <a:pt x="931164" y="0"/>
                </a:lnTo>
                <a:lnTo>
                  <a:pt x="883306" y="1209"/>
                </a:lnTo>
                <a:lnTo>
                  <a:pt x="836069" y="4797"/>
                </a:lnTo>
                <a:lnTo>
                  <a:pt x="789513" y="10706"/>
                </a:lnTo>
                <a:lnTo>
                  <a:pt x="743697" y="18877"/>
                </a:lnTo>
                <a:lnTo>
                  <a:pt x="698678" y="29251"/>
                </a:lnTo>
                <a:lnTo>
                  <a:pt x="654516" y="41770"/>
                </a:lnTo>
                <a:lnTo>
                  <a:pt x="611270" y="56376"/>
                </a:lnTo>
                <a:lnTo>
                  <a:pt x="568999" y="73009"/>
                </a:lnTo>
                <a:lnTo>
                  <a:pt x="527762" y="91611"/>
                </a:lnTo>
                <a:lnTo>
                  <a:pt x="487617" y="112123"/>
                </a:lnTo>
                <a:lnTo>
                  <a:pt x="448623" y="134487"/>
                </a:lnTo>
                <a:lnTo>
                  <a:pt x="410840" y="158644"/>
                </a:lnTo>
                <a:lnTo>
                  <a:pt x="374325" y="184536"/>
                </a:lnTo>
                <a:lnTo>
                  <a:pt x="339139" y="212104"/>
                </a:lnTo>
                <a:lnTo>
                  <a:pt x="305340" y="241289"/>
                </a:lnTo>
                <a:lnTo>
                  <a:pt x="272986" y="272034"/>
                </a:lnTo>
                <a:lnTo>
                  <a:pt x="242137" y="304278"/>
                </a:lnTo>
                <a:lnTo>
                  <a:pt x="212852" y="337964"/>
                </a:lnTo>
                <a:lnTo>
                  <a:pt x="185189" y="373032"/>
                </a:lnTo>
                <a:lnTo>
                  <a:pt x="159207" y="409426"/>
                </a:lnTo>
                <a:lnTo>
                  <a:pt x="134965" y="447085"/>
                </a:lnTo>
                <a:lnTo>
                  <a:pt x="112523" y="485951"/>
                </a:lnTo>
                <a:lnTo>
                  <a:pt x="91938" y="525966"/>
                </a:lnTo>
                <a:lnTo>
                  <a:pt x="73271" y="567070"/>
                </a:lnTo>
                <a:lnTo>
                  <a:pt x="56579" y="609207"/>
                </a:lnTo>
                <a:lnTo>
                  <a:pt x="41921" y="652315"/>
                </a:lnTo>
                <a:lnTo>
                  <a:pt x="29357" y="696339"/>
                </a:lnTo>
                <a:lnTo>
                  <a:pt x="18945" y="741217"/>
                </a:lnTo>
                <a:lnTo>
                  <a:pt x="10745" y="786893"/>
                </a:lnTo>
                <a:lnTo>
                  <a:pt x="4814" y="833307"/>
                </a:lnTo>
                <a:lnTo>
                  <a:pt x="1213" y="880401"/>
                </a:lnTo>
                <a:lnTo>
                  <a:pt x="0" y="928116"/>
                </a:lnTo>
                <a:lnTo>
                  <a:pt x="1213" y="975969"/>
                </a:lnTo>
                <a:lnTo>
                  <a:pt x="4814" y="1023193"/>
                </a:lnTo>
                <a:lnTo>
                  <a:pt x="10745" y="1069728"/>
                </a:lnTo>
                <a:lnTo>
                  <a:pt x="18945" y="1115517"/>
                </a:lnTo>
                <a:lnTo>
                  <a:pt x="29357" y="1160501"/>
                </a:lnTo>
                <a:lnTo>
                  <a:pt x="41921" y="1204622"/>
                </a:lnTo>
                <a:lnTo>
                  <a:pt x="56579" y="1247822"/>
                </a:lnTo>
                <a:lnTo>
                  <a:pt x="73271" y="1290042"/>
                </a:lnTo>
                <a:lnTo>
                  <a:pt x="91938" y="1331224"/>
                </a:lnTo>
                <a:lnTo>
                  <a:pt x="112523" y="1371309"/>
                </a:lnTo>
                <a:lnTo>
                  <a:pt x="134965" y="1410240"/>
                </a:lnTo>
                <a:lnTo>
                  <a:pt x="159207" y="1447957"/>
                </a:lnTo>
                <a:lnTo>
                  <a:pt x="185189" y="1484404"/>
                </a:lnTo>
                <a:lnTo>
                  <a:pt x="212852" y="1519520"/>
                </a:lnTo>
                <a:lnTo>
                  <a:pt x="242137" y="1553249"/>
                </a:lnTo>
                <a:lnTo>
                  <a:pt x="272986" y="1585531"/>
                </a:lnTo>
                <a:lnTo>
                  <a:pt x="305340" y="1616309"/>
                </a:lnTo>
                <a:lnTo>
                  <a:pt x="339139" y="1645523"/>
                </a:lnTo>
                <a:lnTo>
                  <a:pt x="374325" y="1673117"/>
                </a:lnTo>
                <a:lnTo>
                  <a:pt x="410840" y="1699030"/>
                </a:lnTo>
                <a:lnTo>
                  <a:pt x="448623" y="1723206"/>
                </a:lnTo>
                <a:lnTo>
                  <a:pt x="487617" y="1745586"/>
                </a:lnTo>
                <a:lnTo>
                  <a:pt x="527762" y="1766111"/>
                </a:lnTo>
                <a:lnTo>
                  <a:pt x="568999" y="1784723"/>
                </a:lnTo>
                <a:lnTo>
                  <a:pt x="611270" y="1801363"/>
                </a:lnTo>
                <a:lnTo>
                  <a:pt x="654516" y="1815975"/>
                </a:lnTo>
                <a:lnTo>
                  <a:pt x="698678" y="1828498"/>
                </a:lnTo>
                <a:lnTo>
                  <a:pt x="743697" y="1838875"/>
                </a:lnTo>
                <a:lnTo>
                  <a:pt x="789513" y="1847048"/>
                </a:lnTo>
                <a:lnTo>
                  <a:pt x="836069" y="1852958"/>
                </a:lnTo>
                <a:lnTo>
                  <a:pt x="883306" y="1856546"/>
                </a:lnTo>
                <a:lnTo>
                  <a:pt x="931164" y="1857756"/>
                </a:lnTo>
                <a:lnTo>
                  <a:pt x="979021" y="1856546"/>
                </a:lnTo>
                <a:lnTo>
                  <a:pt x="1026258" y="1852958"/>
                </a:lnTo>
                <a:lnTo>
                  <a:pt x="1072814" y="1847048"/>
                </a:lnTo>
                <a:lnTo>
                  <a:pt x="1118630" y="1838875"/>
                </a:lnTo>
                <a:lnTo>
                  <a:pt x="1163649" y="1828498"/>
                </a:lnTo>
                <a:lnTo>
                  <a:pt x="1207811" y="1815975"/>
                </a:lnTo>
                <a:lnTo>
                  <a:pt x="1251057" y="1801363"/>
                </a:lnTo>
                <a:lnTo>
                  <a:pt x="1293328" y="1784723"/>
                </a:lnTo>
                <a:lnTo>
                  <a:pt x="1334565" y="1766111"/>
                </a:lnTo>
                <a:lnTo>
                  <a:pt x="1374710" y="1745586"/>
                </a:lnTo>
                <a:lnTo>
                  <a:pt x="1413704" y="1723206"/>
                </a:lnTo>
                <a:lnTo>
                  <a:pt x="1451488" y="1699030"/>
                </a:lnTo>
                <a:lnTo>
                  <a:pt x="1488002" y="1673117"/>
                </a:lnTo>
                <a:lnTo>
                  <a:pt x="1523188" y="1645523"/>
                </a:lnTo>
                <a:lnTo>
                  <a:pt x="1556987" y="1616309"/>
                </a:lnTo>
                <a:lnTo>
                  <a:pt x="1589341" y="1585531"/>
                </a:lnTo>
                <a:lnTo>
                  <a:pt x="1620190" y="1553249"/>
                </a:lnTo>
                <a:lnTo>
                  <a:pt x="1649475" y="1519520"/>
                </a:lnTo>
                <a:lnTo>
                  <a:pt x="1677138" y="1484404"/>
                </a:lnTo>
                <a:lnTo>
                  <a:pt x="1703120" y="1447957"/>
                </a:lnTo>
                <a:lnTo>
                  <a:pt x="1727362" y="1410240"/>
                </a:lnTo>
                <a:lnTo>
                  <a:pt x="1749804" y="1371309"/>
                </a:lnTo>
                <a:lnTo>
                  <a:pt x="1770389" y="1331224"/>
                </a:lnTo>
                <a:lnTo>
                  <a:pt x="1789056" y="1290042"/>
                </a:lnTo>
                <a:lnTo>
                  <a:pt x="1805749" y="1247822"/>
                </a:lnTo>
                <a:lnTo>
                  <a:pt x="1820406" y="1204622"/>
                </a:lnTo>
                <a:lnTo>
                  <a:pt x="1832970" y="1160501"/>
                </a:lnTo>
                <a:lnTo>
                  <a:pt x="1843382" y="1115517"/>
                </a:lnTo>
                <a:lnTo>
                  <a:pt x="1851582" y="1069728"/>
                </a:lnTo>
                <a:lnTo>
                  <a:pt x="1857513" y="1023193"/>
                </a:lnTo>
                <a:lnTo>
                  <a:pt x="1861114" y="975969"/>
                </a:lnTo>
                <a:lnTo>
                  <a:pt x="1862328" y="928116"/>
                </a:lnTo>
                <a:close/>
              </a:path>
            </a:pathLst>
          </a:custGeom>
          <a:solidFill>
            <a:srgbClr val="D3E2CB"/>
          </a:solidFill>
        </p:spPr>
        <p:txBody>
          <a:bodyPr wrap="square" lIns="0" tIns="0" rIns="0" bIns="0" rtlCol="0"/>
          <a:lstStyle/>
          <a:p>
            <a:endParaRPr/>
          </a:p>
        </p:txBody>
      </p:sp>
      <p:sp>
        <p:nvSpPr>
          <p:cNvPr id="83" name="object 83"/>
          <p:cNvSpPr/>
          <p:nvPr/>
        </p:nvSpPr>
        <p:spPr>
          <a:xfrm>
            <a:off x="3372197" y="2936838"/>
            <a:ext cx="1603086" cy="1550894"/>
          </a:xfrm>
          <a:custGeom>
            <a:avLst/>
            <a:gdLst/>
            <a:ahLst/>
            <a:cxnLst/>
            <a:rect l="l" t="t" r="r" b="b"/>
            <a:pathLst>
              <a:path w="1763395" h="1757679">
                <a:moveTo>
                  <a:pt x="1763268" y="879348"/>
                </a:moveTo>
                <a:lnTo>
                  <a:pt x="1761963" y="831053"/>
                </a:lnTo>
                <a:lnTo>
                  <a:pt x="1758094" y="783445"/>
                </a:lnTo>
                <a:lnTo>
                  <a:pt x="1751728" y="736590"/>
                </a:lnTo>
                <a:lnTo>
                  <a:pt x="1742931" y="690555"/>
                </a:lnTo>
                <a:lnTo>
                  <a:pt x="1731772" y="645406"/>
                </a:lnTo>
                <a:lnTo>
                  <a:pt x="1718316" y="601211"/>
                </a:lnTo>
                <a:lnTo>
                  <a:pt x="1702631" y="558036"/>
                </a:lnTo>
                <a:lnTo>
                  <a:pt x="1684784" y="515948"/>
                </a:lnTo>
                <a:lnTo>
                  <a:pt x="1664842" y="475014"/>
                </a:lnTo>
                <a:lnTo>
                  <a:pt x="1642872" y="435299"/>
                </a:lnTo>
                <a:lnTo>
                  <a:pt x="1618941" y="396872"/>
                </a:lnTo>
                <a:lnTo>
                  <a:pt x="1593116" y="359798"/>
                </a:lnTo>
                <a:lnTo>
                  <a:pt x="1565465" y="324144"/>
                </a:lnTo>
                <a:lnTo>
                  <a:pt x="1536053" y="289978"/>
                </a:lnTo>
                <a:lnTo>
                  <a:pt x="1504950" y="257365"/>
                </a:lnTo>
                <a:lnTo>
                  <a:pt x="1472220" y="226373"/>
                </a:lnTo>
                <a:lnTo>
                  <a:pt x="1437932" y="197068"/>
                </a:lnTo>
                <a:lnTo>
                  <a:pt x="1402153" y="169517"/>
                </a:lnTo>
                <a:lnTo>
                  <a:pt x="1364949" y="143787"/>
                </a:lnTo>
                <a:lnTo>
                  <a:pt x="1326388" y="119944"/>
                </a:lnTo>
                <a:lnTo>
                  <a:pt x="1286536" y="98055"/>
                </a:lnTo>
                <a:lnTo>
                  <a:pt x="1245461" y="78187"/>
                </a:lnTo>
                <a:lnTo>
                  <a:pt x="1203230" y="60407"/>
                </a:lnTo>
                <a:lnTo>
                  <a:pt x="1159910" y="44781"/>
                </a:lnTo>
                <a:lnTo>
                  <a:pt x="1115568" y="31376"/>
                </a:lnTo>
                <a:lnTo>
                  <a:pt x="1070270" y="20258"/>
                </a:lnTo>
                <a:lnTo>
                  <a:pt x="1024085" y="11495"/>
                </a:lnTo>
                <a:lnTo>
                  <a:pt x="977079" y="5153"/>
                </a:lnTo>
                <a:lnTo>
                  <a:pt x="929318" y="1299"/>
                </a:lnTo>
                <a:lnTo>
                  <a:pt x="880872" y="0"/>
                </a:lnTo>
                <a:lnTo>
                  <a:pt x="832572" y="1299"/>
                </a:lnTo>
                <a:lnTo>
                  <a:pt x="784949" y="5153"/>
                </a:lnTo>
                <a:lnTo>
                  <a:pt x="738071" y="11495"/>
                </a:lnTo>
                <a:lnTo>
                  <a:pt x="692005" y="20258"/>
                </a:lnTo>
                <a:lnTo>
                  <a:pt x="646818" y="31376"/>
                </a:lnTo>
                <a:lnTo>
                  <a:pt x="602577" y="44781"/>
                </a:lnTo>
                <a:lnTo>
                  <a:pt x="559350" y="60407"/>
                </a:lnTo>
                <a:lnTo>
                  <a:pt x="517205" y="78187"/>
                </a:lnTo>
                <a:lnTo>
                  <a:pt x="476208" y="98055"/>
                </a:lnTo>
                <a:lnTo>
                  <a:pt x="436428" y="119944"/>
                </a:lnTo>
                <a:lnTo>
                  <a:pt x="397931" y="143787"/>
                </a:lnTo>
                <a:lnTo>
                  <a:pt x="360785" y="169517"/>
                </a:lnTo>
                <a:lnTo>
                  <a:pt x="325058" y="197068"/>
                </a:lnTo>
                <a:lnTo>
                  <a:pt x="290816" y="226373"/>
                </a:lnTo>
                <a:lnTo>
                  <a:pt x="258127" y="257365"/>
                </a:lnTo>
                <a:lnTo>
                  <a:pt x="227059" y="289978"/>
                </a:lnTo>
                <a:lnTo>
                  <a:pt x="197679" y="324144"/>
                </a:lnTo>
                <a:lnTo>
                  <a:pt x="170054" y="359798"/>
                </a:lnTo>
                <a:lnTo>
                  <a:pt x="144251" y="396872"/>
                </a:lnTo>
                <a:lnTo>
                  <a:pt x="120339" y="435299"/>
                </a:lnTo>
                <a:lnTo>
                  <a:pt x="98384" y="475014"/>
                </a:lnTo>
                <a:lnTo>
                  <a:pt x="78455" y="515948"/>
                </a:lnTo>
                <a:lnTo>
                  <a:pt x="60617" y="558036"/>
                </a:lnTo>
                <a:lnTo>
                  <a:pt x="44939" y="601211"/>
                </a:lnTo>
                <a:lnTo>
                  <a:pt x="31488" y="645406"/>
                </a:lnTo>
                <a:lnTo>
                  <a:pt x="20332" y="690555"/>
                </a:lnTo>
                <a:lnTo>
                  <a:pt x="11538" y="736590"/>
                </a:lnTo>
                <a:lnTo>
                  <a:pt x="5173" y="783445"/>
                </a:lnTo>
                <a:lnTo>
                  <a:pt x="1304" y="831053"/>
                </a:lnTo>
                <a:lnTo>
                  <a:pt x="0" y="879348"/>
                </a:lnTo>
                <a:lnTo>
                  <a:pt x="1304" y="927495"/>
                </a:lnTo>
                <a:lnTo>
                  <a:pt x="5173" y="974965"/>
                </a:lnTo>
                <a:lnTo>
                  <a:pt x="11538" y="1021692"/>
                </a:lnTo>
                <a:lnTo>
                  <a:pt x="20332" y="1067608"/>
                </a:lnTo>
                <a:lnTo>
                  <a:pt x="31488" y="1112647"/>
                </a:lnTo>
                <a:lnTo>
                  <a:pt x="44939" y="1156740"/>
                </a:lnTo>
                <a:lnTo>
                  <a:pt x="60617" y="1199821"/>
                </a:lnTo>
                <a:lnTo>
                  <a:pt x="78455" y="1241824"/>
                </a:lnTo>
                <a:lnTo>
                  <a:pt x="98384" y="1282680"/>
                </a:lnTo>
                <a:lnTo>
                  <a:pt x="120339" y="1322324"/>
                </a:lnTo>
                <a:lnTo>
                  <a:pt x="144251" y="1360687"/>
                </a:lnTo>
                <a:lnTo>
                  <a:pt x="170054" y="1397703"/>
                </a:lnTo>
                <a:lnTo>
                  <a:pt x="197679" y="1433304"/>
                </a:lnTo>
                <a:lnTo>
                  <a:pt x="227059" y="1467425"/>
                </a:lnTo>
                <a:lnTo>
                  <a:pt x="258127" y="1499997"/>
                </a:lnTo>
                <a:lnTo>
                  <a:pt x="290816" y="1530953"/>
                </a:lnTo>
                <a:lnTo>
                  <a:pt x="325058" y="1560227"/>
                </a:lnTo>
                <a:lnTo>
                  <a:pt x="360785" y="1587752"/>
                </a:lnTo>
                <a:lnTo>
                  <a:pt x="397931" y="1613459"/>
                </a:lnTo>
                <a:lnTo>
                  <a:pt x="436428" y="1637284"/>
                </a:lnTo>
                <a:lnTo>
                  <a:pt x="476208" y="1659157"/>
                </a:lnTo>
                <a:lnTo>
                  <a:pt x="517205" y="1679013"/>
                </a:lnTo>
                <a:lnTo>
                  <a:pt x="559350" y="1696784"/>
                </a:lnTo>
                <a:lnTo>
                  <a:pt x="602577" y="1712403"/>
                </a:lnTo>
                <a:lnTo>
                  <a:pt x="646818" y="1725803"/>
                </a:lnTo>
                <a:lnTo>
                  <a:pt x="692005" y="1736917"/>
                </a:lnTo>
                <a:lnTo>
                  <a:pt x="738071" y="1745678"/>
                </a:lnTo>
                <a:lnTo>
                  <a:pt x="784949" y="1752018"/>
                </a:lnTo>
                <a:lnTo>
                  <a:pt x="832572" y="1755872"/>
                </a:lnTo>
                <a:lnTo>
                  <a:pt x="880872" y="1757172"/>
                </a:lnTo>
                <a:lnTo>
                  <a:pt x="929318" y="1755872"/>
                </a:lnTo>
                <a:lnTo>
                  <a:pt x="977079" y="1752018"/>
                </a:lnTo>
                <a:lnTo>
                  <a:pt x="1024085" y="1745678"/>
                </a:lnTo>
                <a:lnTo>
                  <a:pt x="1070270" y="1736917"/>
                </a:lnTo>
                <a:lnTo>
                  <a:pt x="1115568" y="1725803"/>
                </a:lnTo>
                <a:lnTo>
                  <a:pt x="1159910" y="1712403"/>
                </a:lnTo>
                <a:lnTo>
                  <a:pt x="1203230" y="1696784"/>
                </a:lnTo>
                <a:lnTo>
                  <a:pt x="1245461" y="1679013"/>
                </a:lnTo>
                <a:lnTo>
                  <a:pt x="1286536" y="1659157"/>
                </a:lnTo>
                <a:lnTo>
                  <a:pt x="1326388" y="1637284"/>
                </a:lnTo>
                <a:lnTo>
                  <a:pt x="1364949" y="1613459"/>
                </a:lnTo>
                <a:lnTo>
                  <a:pt x="1402153" y="1587752"/>
                </a:lnTo>
                <a:lnTo>
                  <a:pt x="1437932" y="1560227"/>
                </a:lnTo>
                <a:lnTo>
                  <a:pt x="1472220" y="1530953"/>
                </a:lnTo>
                <a:lnTo>
                  <a:pt x="1504950" y="1499997"/>
                </a:lnTo>
                <a:lnTo>
                  <a:pt x="1536053" y="1467425"/>
                </a:lnTo>
                <a:lnTo>
                  <a:pt x="1565465" y="1433304"/>
                </a:lnTo>
                <a:lnTo>
                  <a:pt x="1593116" y="1397703"/>
                </a:lnTo>
                <a:lnTo>
                  <a:pt x="1618941" y="1360687"/>
                </a:lnTo>
                <a:lnTo>
                  <a:pt x="1642872" y="1322324"/>
                </a:lnTo>
                <a:lnTo>
                  <a:pt x="1664842" y="1282680"/>
                </a:lnTo>
                <a:lnTo>
                  <a:pt x="1684784" y="1241824"/>
                </a:lnTo>
                <a:lnTo>
                  <a:pt x="1702631" y="1199821"/>
                </a:lnTo>
                <a:lnTo>
                  <a:pt x="1718316" y="1156740"/>
                </a:lnTo>
                <a:lnTo>
                  <a:pt x="1731772" y="1112647"/>
                </a:lnTo>
                <a:lnTo>
                  <a:pt x="1742931" y="1067608"/>
                </a:lnTo>
                <a:lnTo>
                  <a:pt x="1751728" y="1021692"/>
                </a:lnTo>
                <a:lnTo>
                  <a:pt x="1758094" y="974965"/>
                </a:lnTo>
                <a:lnTo>
                  <a:pt x="1761963" y="927495"/>
                </a:lnTo>
                <a:lnTo>
                  <a:pt x="1763268" y="879348"/>
                </a:lnTo>
                <a:close/>
              </a:path>
            </a:pathLst>
          </a:custGeom>
          <a:solidFill>
            <a:srgbClr val="000000"/>
          </a:solidFill>
        </p:spPr>
        <p:txBody>
          <a:bodyPr wrap="square" lIns="0" tIns="0" rIns="0" bIns="0" rtlCol="0"/>
          <a:lstStyle/>
          <a:p>
            <a:endParaRPr/>
          </a:p>
        </p:txBody>
      </p:sp>
      <p:sp>
        <p:nvSpPr>
          <p:cNvPr id="84" name="object 84"/>
          <p:cNvSpPr/>
          <p:nvPr/>
        </p:nvSpPr>
        <p:spPr>
          <a:xfrm>
            <a:off x="3372196" y="2936838"/>
            <a:ext cx="1602971" cy="1550446"/>
          </a:xfrm>
          <a:prstGeom prst="rect">
            <a:avLst/>
          </a:prstGeom>
          <a:blipFill>
            <a:blip r:embed="rId35" cstate="print"/>
            <a:stretch>
              <a:fillRect/>
            </a:stretch>
          </a:blipFill>
        </p:spPr>
        <p:txBody>
          <a:bodyPr wrap="square" lIns="0" tIns="0" rIns="0" bIns="0" rtlCol="0"/>
          <a:lstStyle/>
          <a:p>
            <a:endParaRPr/>
          </a:p>
        </p:txBody>
      </p:sp>
      <p:sp>
        <p:nvSpPr>
          <p:cNvPr id="85" name="object 85"/>
          <p:cNvSpPr/>
          <p:nvPr/>
        </p:nvSpPr>
        <p:spPr>
          <a:xfrm>
            <a:off x="3417917" y="2981213"/>
            <a:ext cx="1511876" cy="1461806"/>
          </a:xfrm>
          <a:custGeom>
            <a:avLst/>
            <a:gdLst/>
            <a:ahLst/>
            <a:cxnLst/>
            <a:rect l="l" t="t" r="r" b="b"/>
            <a:pathLst>
              <a:path w="1663064" h="1656714">
                <a:moveTo>
                  <a:pt x="1662684" y="827532"/>
                </a:moveTo>
                <a:lnTo>
                  <a:pt x="1661274" y="778891"/>
                </a:lnTo>
                <a:lnTo>
                  <a:pt x="1657095" y="730993"/>
                </a:lnTo>
                <a:lnTo>
                  <a:pt x="1650226" y="683915"/>
                </a:lnTo>
                <a:lnTo>
                  <a:pt x="1640743" y="637734"/>
                </a:lnTo>
                <a:lnTo>
                  <a:pt x="1628725" y="592527"/>
                </a:lnTo>
                <a:lnTo>
                  <a:pt x="1614248" y="548373"/>
                </a:lnTo>
                <a:lnTo>
                  <a:pt x="1597390" y="505348"/>
                </a:lnTo>
                <a:lnTo>
                  <a:pt x="1578228" y="463531"/>
                </a:lnTo>
                <a:lnTo>
                  <a:pt x="1556841" y="422998"/>
                </a:lnTo>
                <a:lnTo>
                  <a:pt x="1533305" y="383828"/>
                </a:lnTo>
                <a:lnTo>
                  <a:pt x="1507697" y="346096"/>
                </a:lnTo>
                <a:lnTo>
                  <a:pt x="1480097" y="309882"/>
                </a:lnTo>
                <a:lnTo>
                  <a:pt x="1450580" y="275263"/>
                </a:lnTo>
                <a:lnTo>
                  <a:pt x="1419225" y="242316"/>
                </a:lnTo>
                <a:lnTo>
                  <a:pt x="1386108" y="211118"/>
                </a:lnTo>
                <a:lnTo>
                  <a:pt x="1351308" y="181747"/>
                </a:lnTo>
                <a:lnTo>
                  <a:pt x="1314901" y="154280"/>
                </a:lnTo>
                <a:lnTo>
                  <a:pt x="1276966" y="128795"/>
                </a:lnTo>
                <a:lnTo>
                  <a:pt x="1237580" y="105370"/>
                </a:lnTo>
                <a:lnTo>
                  <a:pt x="1196819" y="84082"/>
                </a:lnTo>
                <a:lnTo>
                  <a:pt x="1154763" y="65008"/>
                </a:lnTo>
                <a:lnTo>
                  <a:pt x="1111488" y="48225"/>
                </a:lnTo>
                <a:lnTo>
                  <a:pt x="1067071" y="33813"/>
                </a:lnTo>
                <a:lnTo>
                  <a:pt x="1021590" y="21846"/>
                </a:lnTo>
                <a:lnTo>
                  <a:pt x="975124" y="12405"/>
                </a:lnTo>
                <a:lnTo>
                  <a:pt x="927748" y="5565"/>
                </a:lnTo>
                <a:lnTo>
                  <a:pt x="879541" y="1404"/>
                </a:lnTo>
                <a:lnTo>
                  <a:pt x="830580" y="0"/>
                </a:lnTo>
                <a:lnTo>
                  <a:pt x="781776" y="1404"/>
                </a:lnTo>
                <a:lnTo>
                  <a:pt x="733715" y="5565"/>
                </a:lnTo>
                <a:lnTo>
                  <a:pt x="686475" y="12405"/>
                </a:lnTo>
                <a:lnTo>
                  <a:pt x="640133" y="21846"/>
                </a:lnTo>
                <a:lnTo>
                  <a:pt x="594767" y="33813"/>
                </a:lnTo>
                <a:lnTo>
                  <a:pt x="550456" y="48225"/>
                </a:lnTo>
                <a:lnTo>
                  <a:pt x="507277" y="65008"/>
                </a:lnTo>
                <a:lnTo>
                  <a:pt x="465308" y="84082"/>
                </a:lnTo>
                <a:lnTo>
                  <a:pt x="424627" y="105370"/>
                </a:lnTo>
                <a:lnTo>
                  <a:pt x="385312" y="128795"/>
                </a:lnTo>
                <a:lnTo>
                  <a:pt x="347441" y="154280"/>
                </a:lnTo>
                <a:lnTo>
                  <a:pt x="311091" y="181747"/>
                </a:lnTo>
                <a:lnTo>
                  <a:pt x="276341" y="211118"/>
                </a:lnTo>
                <a:lnTo>
                  <a:pt x="243268" y="242316"/>
                </a:lnTo>
                <a:lnTo>
                  <a:pt x="211951" y="275263"/>
                </a:lnTo>
                <a:lnTo>
                  <a:pt x="182466" y="309882"/>
                </a:lnTo>
                <a:lnTo>
                  <a:pt x="154893" y="346096"/>
                </a:lnTo>
                <a:lnTo>
                  <a:pt x="129309" y="383828"/>
                </a:lnTo>
                <a:lnTo>
                  <a:pt x="105792" y="422998"/>
                </a:lnTo>
                <a:lnTo>
                  <a:pt x="84419" y="463531"/>
                </a:lnTo>
                <a:lnTo>
                  <a:pt x="65270" y="505348"/>
                </a:lnTo>
                <a:lnTo>
                  <a:pt x="48420" y="548373"/>
                </a:lnTo>
                <a:lnTo>
                  <a:pt x="33950" y="592527"/>
                </a:lnTo>
                <a:lnTo>
                  <a:pt x="21935" y="637734"/>
                </a:lnTo>
                <a:lnTo>
                  <a:pt x="12455" y="683915"/>
                </a:lnTo>
                <a:lnTo>
                  <a:pt x="5587" y="730993"/>
                </a:lnTo>
                <a:lnTo>
                  <a:pt x="1409" y="778891"/>
                </a:lnTo>
                <a:lnTo>
                  <a:pt x="0" y="827532"/>
                </a:lnTo>
                <a:lnTo>
                  <a:pt x="1409" y="876329"/>
                </a:lnTo>
                <a:lnTo>
                  <a:pt x="5587" y="924374"/>
                </a:lnTo>
                <a:lnTo>
                  <a:pt x="12455" y="971588"/>
                </a:lnTo>
                <a:lnTo>
                  <a:pt x="21935" y="1017894"/>
                </a:lnTo>
                <a:lnTo>
                  <a:pt x="33950" y="1063215"/>
                </a:lnTo>
                <a:lnTo>
                  <a:pt x="48420" y="1107475"/>
                </a:lnTo>
                <a:lnTo>
                  <a:pt x="65270" y="1150596"/>
                </a:lnTo>
                <a:lnTo>
                  <a:pt x="84419" y="1192501"/>
                </a:lnTo>
                <a:lnTo>
                  <a:pt x="105792" y="1233113"/>
                </a:lnTo>
                <a:lnTo>
                  <a:pt x="129309" y="1272355"/>
                </a:lnTo>
                <a:lnTo>
                  <a:pt x="154893" y="1310149"/>
                </a:lnTo>
                <a:lnTo>
                  <a:pt x="182466" y="1346420"/>
                </a:lnTo>
                <a:lnTo>
                  <a:pt x="211951" y="1381090"/>
                </a:lnTo>
                <a:lnTo>
                  <a:pt x="243268" y="1414081"/>
                </a:lnTo>
                <a:lnTo>
                  <a:pt x="276341" y="1445317"/>
                </a:lnTo>
                <a:lnTo>
                  <a:pt x="311091" y="1474721"/>
                </a:lnTo>
                <a:lnTo>
                  <a:pt x="347441" y="1502215"/>
                </a:lnTo>
                <a:lnTo>
                  <a:pt x="385312" y="1527722"/>
                </a:lnTo>
                <a:lnTo>
                  <a:pt x="424627" y="1551166"/>
                </a:lnTo>
                <a:lnTo>
                  <a:pt x="465308" y="1572470"/>
                </a:lnTo>
                <a:lnTo>
                  <a:pt x="507277" y="1591556"/>
                </a:lnTo>
                <a:lnTo>
                  <a:pt x="550456" y="1608347"/>
                </a:lnTo>
                <a:lnTo>
                  <a:pt x="594767" y="1622766"/>
                </a:lnTo>
                <a:lnTo>
                  <a:pt x="640133" y="1634736"/>
                </a:lnTo>
                <a:lnTo>
                  <a:pt x="686475" y="1644181"/>
                </a:lnTo>
                <a:lnTo>
                  <a:pt x="733715" y="1651022"/>
                </a:lnTo>
                <a:lnTo>
                  <a:pt x="781776" y="1655183"/>
                </a:lnTo>
                <a:lnTo>
                  <a:pt x="830580" y="1656588"/>
                </a:lnTo>
                <a:lnTo>
                  <a:pt x="879541" y="1655183"/>
                </a:lnTo>
                <a:lnTo>
                  <a:pt x="927748" y="1651022"/>
                </a:lnTo>
                <a:lnTo>
                  <a:pt x="975124" y="1644181"/>
                </a:lnTo>
                <a:lnTo>
                  <a:pt x="1021590" y="1634736"/>
                </a:lnTo>
                <a:lnTo>
                  <a:pt x="1067071" y="1622766"/>
                </a:lnTo>
                <a:lnTo>
                  <a:pt x="1111488" y="1608347"/>
                </a:lnTo>
                <a:lnTo>
                  <a:pt x="1154763" y="1591556"/>
                </a:lnTo>
                <a:lnTo>
                  <a:pt x="1196819" y="1572470"/>
                </a:lnTo>
                <a:lnTo>
                  <a:pt x="1237580" y="1551166"/>
                </a:lnTo>
                <a:lnTo>
                  <a:pt x="1276966" y="1527722"/>
                </a:lnTo>
                <a:lnTo>
                  <a:pt x="1314901" y="1502215"/>
                </a:lnTo>
                <a:lnTo>
                  <a:pt x="1351308" y="1474721"/>
                </a:lnTo>
                <a:lnTo>
                  <a:pt x="1386108" y="1445317"/>
                </a:lnTo>
                <a:lnTo>
                  <a:pt x="1419225" y="1414081"/>
                </a:lnTo>
                <a:lnTo>
                  <a:pt x="1450580" y="1381090"/>
                </a:lnTo>
                <a:lnTo>
                  <a:pt x="1480097" y="1346420"/>
                </a:lnTo>
                <a:lnTo>
                  <a:pt x="1507697" y="1310149"/>
                </a:lnTo>
                <a:lnTo>
                  <a:pt x="1533305" y="1272355"/>
                </a:lnTo>
                <a:lnTo>
                  <a:pt x="1556841" y="1233113"/>
                </a:lnTo>
                <a:lnTo>
                  <a:pt x="1578228" y="1192501"/>
                </a:lnTo>
                <a:lnTo>
                  <a:pt x="1597390" y="1150596"/>
                </a:lnTo>
                <a:lnTo>
                  <a:pt x="1614248" y="1107475"/>
                </a:lnTo>
                <a:lnTo>
                  <a:pt x="1628725" y="1063215"/>
                </a:lnTo>
                <a:lnTo>
                  <a:pt x="1640743" y="1017894"/>
                </a:lnTo>
                <a:lnTo>
                  <a:pt x="1650226" y="971588"/>
                </a:lnTo>
                <a:lnTo>
                  <a:pt x="1657095" y="924374"/>
                </a:lnTo>
                <a:lnTo>
                  <a:pt x="1661274" y="876329"/>
                </a:lnTo>
                <a:lnTo>
                  <a:pt x="1662684" y="827532"/>
                </a:lnTo>
                <a:close/>
              </a:path>
            </a:pathLst>
          </a:custGeom>
          <a:solidFill>
            <a:srgbClr val="000000"/>
          </a:solidFill>
        </p:spPr>
        <p:txBody>
          <a:bodyPr wrap="square" lIns="0" tIns="0" rIns="0" bIns="0" rtlCol="0"/>
          <a:lstStyle/>
          <a:p>
            <a:endParaRPr/>
          </a:p>
        </p:txBody>
      </p:sp>
      <p:sp>
        <p:nvSpPr>
          <p:cNvPr id="86" name="object 86"/>
          <p:cNvSpPr/>
          <p:nvPr/>
        </p:nvSpPr>
        <p:spPr>
          <a:xfrm>
            <a:off x="3417916" y="2981213"/>
            <a:ext cx="1511531" cy="1461695"/>
          </a:xfrm>
          <a:prstGeom prst="rect">
            <a:avLst/>
          </a:prstGeom>
          <a:blipFill>
            <a:blip r:embed="rId36" cstate="print"/>
            <a:stretch>
              <a:fillRect/>
            </a:stretch>
          </a:blipFill>
        </p:spPr>
        <p:txBody>
          <a:bodyPr wrap="square" lIns="0" tIns="0" rIns="0" bIns="0" rtlCol="0"/>
          <a:lstStyle/>
          <a:p>
            <a:endParaRPr/>
          </a:p>
        </p:txBody>
      </p:sp>
      <p:sp>
        <p:nvSpPr>
          <p:cNvPr id="87" name="object 87"/>
          <p:cNvSpPr/>
          <p:nvPr/>
        </p:nvSpPr>
        <p:spPr>
          <a:xfrm>
            <a:off x="3463637" y="3024244"/>
            <a:ext cx="1421823" cy="1376082"/>
          </a:xfrm>
          <a:custGeom>
            <a:avLst/>
            <a:gdLst/>
            <a:ahLst/>
            <a:cxnLst/>
            <a:rect l="l" t="t" r="r" b="b"/>
            <a:pathLst>
              <a:path w="1564004" h="1559560">
                <a:moveTo>
                  <a:pt x="1563624" y="778764"/>
                </a:moveTo>
                <a:lnTo>
                  <a:pt x="1562195" y="731358"/>
                </a:lnTo>
                <a:lnTo>
                  <a:pt x="1557963" y="684698"/>
                </a:lnTo>
                <a:lnTo>
                  <a:pt x="1551011" y="638867"/>
                </a:lnTo>
                <a:lnTo>
                  <a:pt x="1541421" y="593946"/>
                </a:lnTo>
                <a:lnTo>
                  <a:pt x="1529275" y="550017"/>
                </a:lnTo>
                <a:lnTo>
                  <a:pt x="1514655" y="507161"/>
                </a:lnTo>
                <a:lnTo>
                  <a:pt x="1497643" y="465461"/>
                </a:lnTo>
                <a:lnTo>
                  <a:pt x="1478322" y="424998"/>
                </a:lnTo>
                <a:lnTo>
                  <a:pt x="1456774" y="385854"/>
                </a:lnTo>
                <a:lnTo>
                  <a:pt x="1433081" y="348110"/>
                </a:lnTo>
                <a:lnTo>
                  <a:pt x="1407326" y="311849"/>
                </a:lnTo>
                <a:lnTo>
                  <a:pt x="1379590" y="277152"/>
                </a:lnTo>
                <a:lnTo>
                  <a:pt x="1349955" y="244101"/>
                </a:lnTo>
                <a:lnTo>
                  <a:pt x="1318505" y="212778"/>
                </a:lnTo>
                <a:lnTo>
                  <a:pt x="1285321" y="183264"/>
                </a:lnTo>
                <a:lnTo>
                  <a:pt x="1250486" y="155642"/>
                </a:lnTo>
                <a:lnTo>
                  <a:pt x="1214081" y="129992"/>
                </a:lnTo>
                <a:lnTo>
                  <a:pt x="1176189" y="106397"/>
                </a:lnTo>
                <a:lnTo>
                  <a:pt x="1136892" y="84939"/>
                </a:lnTo>
                <a:lnTo>
                  <a:pt x="1096273" y="65699"/>
                </a:lnTo>
                <a:lnTo>
                  <a:pt x="1054413" y="48759"/>
                </a:lnTo>
                <a:lnTo>
                  <a:pt x="1011395" y="34201"/>
                </a:lnTo>
                <a:lnTo>
                  <a:pt x="967301" y="22107"/>
                </a:lnTo>
                <a:lnTo>
                  <a:pt x="922214" y="12557"/>
                </a:lnTo>
                <a:lnTo>
                  <a:pt x="876215" y="5635"/>
                </a:lnTo>
                <a:lnTo>
                  <a:pt x="829387" y="1422"/>
                </a:lnTo>
                <a:lnTo>
                  <a:pt x="781812" y="0"/>
                </a:lnTo>
                <a:lnTo>
                  <a:pt x="734236" y="1422"/>
                </a:lnTo>
                <a:lnTo>
                  <a:pt x="687408" y="5635"/>
                </a:lnTo>
                <a:lnTo>
                  <a:pt x="641409" y="12557"/>
                </a:lnTo>
                <a:lnTo>
                  <a:pt x="596322" y="22107"/>
                </a:lnTo>
                <a:lnTo>
                  <a:pt x="552228" y="34201"/>
                </a:lnTo>
                <a:lnTo>
                  <a:pt x="509210" y="48759"/>
                </a:lnTo>
                <a:lnTo>
                  <a:pt x="467350" y="65699"/>
                </a:lnTo>
                <a:lnTo>
                  <a:pt x="426731" y="84939"/>
                </a:lnTo>
                <a:lnTo>
                  <a:pt x="387434" y="106397"/>
                </a:lnTo>
                <a:lnTo>
                  <a:pt x="349542" y="129992"/>
                </a:lnTo>
                <a:lnTo>
                  <a:pt x="313137" y="155642"/>
                </a:lnTo>
                <a:lnTo>
                  <a:pt x="278302" y="183264"/>
                </a:lnTo>
                <a:lnTo>
                  <a:pt x="245118" y="212778"/>
                </a:lnTo>
                <a:lnTo>
                  <a:pt x="213668" y="244101"/>
                </a:lnTo>
                <a:lnTo>
                  <a:pt x="184033" y="277152"/>
                </a:lnTo>
                <a:lnTo>
                  <a:pt x="156297" y="311849"/>
                </a:lnTo>
                <a:lnTo>
                  <a:pt x="130542" y="348110"/>
                </a:lnTo>
                <a:lnTo>
                  <a:pt x="106849" y="385854"/>
                </a:lnTo>
                <a:lnTo>
                  <a:pt x="85301" y="424998"/>
                </a:lnTo>
                <a:lnTo>
                  <a:pt x="65980" y="465461"/>
                </a:lnTo>
                <a:lnTo>
                  <a:pt x="48968" y="507161"/>
                </a:lnTo>
                <a:lnTo>
                  <a:pt x="34348" y="550017"/>
                </a:lnTo>
                <a:lnTo>
                  <a:pt x="22202" y="593946"/>
                </a:lnTo>
                <a:lnTo>
                  <a:pt x="12612" y="638867"/>
                </a:lnTo>
                <a:lnTo>
                  <a:pt x="5660" y="684698"/>
                </a:lnTo>
                <a:lnTo>
                  <a:pt x="1428" y="731358"/>
                </a:lnTo>
                <a:lnTo>
                  <a:pt x="0" y="778764"/>
                </a:lnTo>
                <a:lnTo>
                  <a:pt x="1428" y="826333"/>
                </a:lnTo>
                <a:lnTo>
                  <a:pt x="5660" y="873143"/>
                </a:lnTo>
                <a:lnTo>
                  <a:pt x="12612" y="919114"/>
                </a:lnTo>
                <a:lnTo>
                  <a:pt x="22202" y="964163"/>
                </a:lnTo>
                <a:lnTo>
                  <a:pt x="34348" y="1008210"/>
                </a:lnTo>
                <a:lnTo>
                  <a:pt x="48968" y="1051173"/>
                </a:lnTo>
                <a:lnTo>
                  <a:pt x="65980" y="1092971"/>
                </a:lnTo>
                <a:lnTo>
                  <a:pt x="85301" y="1133522"/>
                </a:lnTo>
                <a:lnTo>
                  <a:pt x="106849" y="1172746"/>
                </a:lnTo>
                <a:lnTo>
                  <a:pt x="130542" y="1210560"/>
                </a:lnTo>
                <a:lnTo>
                  <a:pt x="156297" y="1246885"/>
                </a:lnTo>
                <a:lnTo>
                  <a:pt x="184033" y="1281638"/>
                </a:lnTo>
                <a:lnTo>
                  <a:pt x="213668" y="1314737"/>
                </a:lnTo>
                <a:lnTo>
                  <a:pt x="245118" y="1346103"/>
                </a:lnTo>
                <a:lnTo>
                  <a:pt x="278302" y="1375653"/>
                </a:lnTo>
                <a:lnTo>
                  <a:pt x="313137" y="1403306"/>
                </a:lnTo>
                <a:lnTo>
                  <a:pt x="349542" y="1428982"/>
                </a:lnTo>
                <a:lnTo>
                  <a:pt x="387434" y="1452597"/>
                </a:lnTo>
                <a:lnTo>
                  <a:pt x="426731" y="1474072"/>
                </a:lnTo>
                <a:lnTo>
                  <a:pt x="467350" y="1493325"/>
                </a:lnTo>
                <a:lnTo>
                  <a:pt x="509210" y="1510275"/>
                </a:lnTo>
                <a:lnTo>
                  <a:pt x="552228" y="1524840"/>
                </a:lnTo>
                <a:lnTo>
                  <a:pt x="596322" y="1536940"/>
                </a:lnTo>
                <a:lnTo>
                  <a:pt x="641409" y="1546492"/>
                </a:lnTo>
                <a:lnTo>
                  <a:pt x="687408" y="1553415"/>
                </a:lnTo>
                <a:lnTo>
                  <a:pt x="734236" y="1557629"/>
                </a:lnTo>
                <a:lnTo>
                  <a:pt x="781812" y="1559052"/>
                </a:lnTo>
                <a:lnTo>
                  <a:pt x="829387" y="1557629"/>
                </a:lnTo>
                <a:lnTo>
                  <a:pt x="876215" y="1553415"/>
                </a:lnTo>
                <a:lnTo>
                  <a:pt x="922214" y="1546492"/>
                </a:lnTo>
                <a:lnTo>
                  <a:pt x="967301" y="1536940"/>
                </a:lnTo>
                <a:lnTo>
                  <a:pt x="1011395" y="1524840"/>
                </a:lnTo>
                <a:lnTo>
                  <a:pt x="1054413" y="1510275"/>
                </a:lnTo>
                <a:lnTo>
                  <a:pt x="1096273" y="1493325"/>
                </a:lnTo>
                <a:lnTo>
                  <a:pt x="1136892" y="1474072"/>
                </a:lnTo>
                <a:lnTo>
                  <a:pt x="1176189" y="1452597"/>
                </a:lnTo>
                <a:lnTo>
                  <a:pt x="1214081" y="1428982"/>
                </a:lnTo>
                <a:lnTo>
                  <a:pt x="1250486" y="1403306"/>
                </a:lnTo>
                <a:lnTo>
                  <a:pt x="1285321" y="1375653"/>
                </a:lnTo>
                <a:lnTo>
                  <a:pt x="1318505" y="1346103"/>
                </a:lnTo>
                <a:lnTo>
                  <a:pt x="1349955" y="1314737"/>
                </a:lnTo>
                <a:lnTo>
                  <a:pt x="1379590" y="1281638"/>
                </a:lnTo>
                <a:lnTo>
                  <a:pt x="1407326" y="1246885"/>
                </a:lnTo>
                <a:lnTo>
                  <a:pt x="1433081" y="1210560"/>
                </a:lnTo>
                <a:lnTo>
                  <a:pt x="1456774" y="1172746"/>
                </a:lnTo>
                <a:lnTo>
                  <a:pt x="1478322" y="1133522"/>
                </a:lnTo>
                <a:lnTo>
                  <a:pt x="1497643" y="1092971"/>
                </a:lnTo>
                <a:lnTo>
                  <a:pt x="1514655" y="1051173"/>
                </a:lnTo>
                <a:lnTo>
                  <a:pt x="1529275" y="1008210"/>
                </a:lnTo>
                <a:lnTo>
                  <a:pt x="1541421" y="964163"/>
                </a:lnTo>
                <a:lnTo>
                  <a:pt x="1551011" y="919114"/>
                </a:lnTo>
                <a:lnTo>
                  <a:pt x="1557963" y="873143"/>
                </a:lnTo>
                <a:lnTo>
                  <a:pt x="1562195" y="826333"/>
                </a:lnTo>
                <a:lnTo>
                  <a:pt x="1563624" y="778764"/>
                </a:lnTo>
                <a:close/>
              </a:path>
            </a:pathLst>
          </a:custGeom>
          <a:solidFill>
            <a:srgbClr val="000000"/>
          </a:solidFill>
        </p:spPr>
        <p:txBody>
          <a:bodyPr wrap="square" lIns="0" tIns="0" rIns="0" bIns="0" rtlCol="0"/>
          <a:lstStyle/>
          <a:p>
            <a:endParaRPr/>
          </a:p>
        </p:txBody>
      </p:sp>
      <p:sp>
        <p:nvSpPr>
          <p:cNvPr id="88" name="object 88"/>
          <p:cNvSpPr/>
          <p:nvPr/>
        </p:nvSpPr>
        <p:spPr>
          <a:xfrm>
            <a:off x="3463637" y="3024244"/>
            <a:ext cx="1421476" cy="1375634"/>
          </a:xfrm>
          <a:prstGeom prst="rect">
            <a:avLst/>
          </a:prstGeom>
          <a:blipFill>
            <a:blip r:embed="rId37" cstate="print"/>
            <a:stretch>
              <a:fillRect/>
            </a:stretch>
          </a:blipFill>
        </p:spPr>
        <p:txBody>
          <a:bodyPr wrap="square" lIns="0" tIns="0" rIns="0" bIns="0" rtlCol="0"/>
          <a:lstStyle/>
          <a:p>
            <a:endParaRPr/>
          </a:p>
        </p:txBody>
      </p:sp>
      <p:sp>
        <p:nvSpPr>
          <p:cNvPr id="89" name="object 89"/>
          <p:cNvSpPr/>
          <p:nvPr/>
        </p:nvSpPr>
        <p:spPr>
          <a:xfrm>
            <a:off x="3507971" y="3067274"/>
            <a:ext cx="1331768" cy="1289797"/>
          </a:xfrm>
          <a:custGeom>
            <a:avLst/>
            <a:gdLst/>
            <a:ahLst/>
            <a:cxnLst/>
            <a:rect l="l" t="t" r="r" b="b"/>
            <a:pathLst>
              <a:path w="1464945" h="1461770">
                <a:moveTo>
                  <a:pt x="1464564" y="729996"/>
                </a:moveTo>
                <a:lnTo>
                  <a:pt x="1463007" y="682090"/>
                </a:lnTo>
                <a:lnTo>
                  <a:pt x="1458400" y="634998"/>
                </a:lnTo>
                <a:lnTo>
                  <a:pt x="1450841" y="588818"/>
                </a:lnTo>
                <a:lnTo>
                  <a:pt x="1440423" y="543646"/>
                </a:lnTo>
                <a:lnTo>
                  <a:pt x="1427244" y="499579"/>
                </a:lnTo>
                <a:lnTo>
                  <a:pt x="1411399" y="456715"/>
                </a:lnTo>
                <a:lnTo>
                  <a:pt x="1392985" y="415151"/>
                </a:lnTo>
                <a:lnTo>
                  <a:pt x="1372096" y="374983"/>
                </a:lnTo>
                <a:lnTo>
                  <a:pt x="1348830" y="336310"/>
                </a:lnTo>
                <a:lnTo>
                  <a:pt x="1323283" y="299228"/>
                </a:lnTo>
                <a:lnTo>
                  <a:pt x="1295549" y="263834"/>
                </a:lnTo>
                <a:lnTo>
                  <a:pt x="1265726" y="230226"/>
                </a:lnTo>
                <a:lnTo>
                  <a:pt x="1233909" y="198500"/>
                </a:lnTo>
                <a:lnTo>
                  <a:pt x="1200194" y="168754"/>
                </a:lnTo>
                <a:lnTo>
                  <a:pt x="1164677" y="141085"/>
                </a:lnTo>
                <a:lnTo>
                  <a:pt x="1127454" y="115590"/>
                </a:lnTo>
                <a:lnTo>
                  <a:pt x="1088621" y="92367"/>
                </a:lnTo>
                <a:lnTo>
                  <a:pt x="1048275" y="71512"/>
                </a:lnTo>
                <a:lnTo>
                  <a:pt x="1006510" y="53122"/>
                </a:lnTo>
                <a:lnTo>
                  <a:pt x="963424" y="37295"/>
                </a:lnTo>
                <a:lnTo>
                  <a:pt x="919111" y="24128"/>
                </a:lnTo>
                <a:lnTo>
                  <a:pt x="873668" y="13717"/>
                </a:lnTo>
                <a:lnTo>
                  <a:pt x="827191" y="6161"/>
                </a:lnTo>
                <a:lnTo>
                  <a:pt x="779777" y="1556"/>
                </a:lnTo>
                <a:lnTo>
                  <a:pt x="731520" y="0"/>
                </a:lnTo>
                <a:lnTo>
                  <a:pt x="683438" y="1556"/>
                </a:lnTo>
                <a:lnTo>
                  <a:pt x="636185" y="6161"/>
                </a:lnTo>
                <a:lnTo>
                  <a:pt x="589856" y="13717"/>
                </a:lnTo>
                <a:lnTo>
                  <a:pt x="544549" y="24128"/>
                </a:lnTo>
                <a:lnTo>
                  <a:pt x="500359" y="37295"/>
                </a:lnTo>
                <a:lnTo>
                  <a:pt x="457384" y="53122"/>
                </a:lnTo>
                <a:lnTo>
                  <a:pt x="415719" y="71512"/>
                </a:lnTo>
                <a:lnTo>
                  <a:pt x="375462" y="92367"/>
                </a:lnTo>
                <a:lnTo>
                  <a:pt x="336709" y="115590"/>
                </a:lnTo>
                <a:lnTo>
                  <a:pt x="299557" y="141085"/>
                </a:lnTo>
                <a:lnTo>
                  <a:pt x="264102" y="168754"/>
                </a:lnTo>
                <a:lnTo>
                  <a:pt x="230440" y="198500"/>
                </a:lnTo>
                <a:lnTo>
                  <a:pt x="198669" y="230226"/>
                </a:lnTo>
                <a:lnTo>
                  <a:pt x="168884" y="263834"/>
                </a:lnTo>
                <a:lnTo>
                  <a:pt x="141183" y="299228"/>
                </a:lnTo>
                <a:lnTo>
                  <a:pt x="115662" y="336310"/>
                </a:lnTo>
                <a:lnTo>
                  <a:pt x="92417" y="374983"/>
                </a:lnTo>
                <a:lnTo>
                  <a:pt x="71545" y="415151"/>
                </a:lnTo>
                <a:lnTo>
                  <a:pt x="53143" y="456715"/>
                </a:lnTo>
                <a:lnTo>
                  <a:pt x="37307" y="499579"/>
                </a:lnTo>
                <a:lnTo>
                  <a:pt x="24134" y="543646"/>
                </a:lnTo>
                <a:lnTo>
                  <a:pt x="13720" y="588818"/>
                </a:lnTo>
                <a:lnTo>
                  <a:pt x="6162" y="634998"/>
                </a:lnTo>
                <a:lnTo>
                  <a:pt x="1556" y="682090"/>
                </a:lnTo>
                <a:lnTo>
                  <a:pt x="0" y="729996"/>
                </a:lnTo>
                <a:lnTo>
                  <a:pt x="1556" y="778077"/>
                </a:lnTo>
                <a:lnTo>
                  <a:pt x="6162" y="825330"/>
                </a:lnTo>
                <a:lnTo>
                  <a:pt x="13720" y="871659"/>
                </a:lnTo>
                <a:lnTo>
                  <a:pt x="24134" y="916966"/>
                </a:lnTo>
                <a:lnTo>
                  <a:pt x="37307" y="961156"/>
                </a:lnTo>
                <a:lnTo>
                  <a:pt x="53143" y="1004131"/>
                </a:lnTo>
                <a:lnTo>
                  <a:pt x="71545" y="1045796"/>
                </a:lnTo>
                <a:lnTo>
                  <a:pt x="92417" y="1086053"/>
                </a:lnTo>
                <a:lnTo>
                  <a:pt x="115662" y="1124806"/>
                </a:lnTo>
                <a:lnTo>
                  <a:pt x="141183" y="1161958"/>
                </a:lnTo>
                <a:lnTo>
                  <a:pt x="168884" y="1197413"/>
                </a:lnTo>
                <a:lnTo>
                  <a:pt x="198669" y="1231075"/>
                </a:lnTo>
                <a:lnTo>
                  <a:pt x="230440" y="1262846"/>
                </a:lnTo>
                <a:lnTo>
                  <a:pt x="264102" y="1292631"/>
                </a:lnTo>
                <a:lnTo>
                  <a:pt x="299557" y="1320332"/>
                </a:lnTo>
                <a:lnTo>
                  <a:pt x="336709" y="1345853"/>
                </a:lnTo>
                <a:lnTo>
                  <a:pt x="375462" y="1369098"/>
                </a:lnTo>
                <a:lnTo>
                  <a:pt x="415719" y="1389970"/>
                </a:lnTo>
                <a:lnTo>
                  <a:pt x="457384" y="1408372"/>
                </a:lnTo>
                <a:lnTo>
                  <a:pt x="500359" y="1424208"/>
                </a:lnTo>
                <a:lnTo>
                  <a:pt x="544549" y="1437381"/>
                </a:lnTo>
                <a:lnTo>
                  <a:pt x="589856" y="1447795"/>
                </a:lnTo>
                <a:lnTo>
                  <a:pt x="636185" y="1455353"/>
                </a:lnTo>
                <a:lnTo>
                  <a:pt x="683438" y="1459959"/>
                </a:lnTo>
                <a:lnTo>
                  <a:pt x="731520" y="1461516"/>
                </a:lnTo>
                <a:lnTo>
                  <a:pt x="779777" y="1459959"/>
                </a:lnTo>
                <a:lnTo>
                  <a:pt x="827191" y="1455353"/>
                </a:lnTo>
                <a:lnTo>
                  <a:pt x="873668" y="1447795"/>
                </a:lnTo>
                <a:lnTo>
                  <a:pt x="919111" y="1437381"/>
                </a:lnTo>
                <a:lnTo>
                  <a:pt x="963424" y="1424208"/>
                </a:lnTo>
                <a:lnTo>
                  <a:pt x="1006510" y="1408372"/>
                </a:lnTo>
                <a:lnTo>
                  <a:pt x="1048275" y="1389970"/>
                </a:lnTo>
                <a:lnTo>
                  <a:pt x="1088621" y="1369098"/>
                </a:lnTo>
                <a:lnTo>
                  <a:pt x="1127454" y="1345853"/>
                </a:lnTo>
                <a:lnTo>
                  <a:pt x="1164677" y="1320332"/>
                </a:lnTo>
                <a:lnTo>
                  <a:pt x="1200194" y="1292631"/>
                </a:lnTo>
                <a:lnTo>
                  <a:pt x="1233909" y="1262846"/>
                </a:lnTo>
                <a:lnTo>
                  <a:pt x="1265726" y="1231075"/>
                </a:lnTo>
                <a:lnTo>
                  <a:pt x="1295549" y="1197413"/>
                </a:lnTo>
                <a:lnTo>
                  <a:pt x="1323283" y="1161958"/>
                </a:lnTo>
                <a:lnTo>
                  <a:pt x="1348830" y="1124806"/>
                </a:lnTo>
                <a:lnTo>
                  <a:pt x="1372096" y="1086053"/>
                </a:lnTo>
                <a:lnTo>
                  <a:pt x="1392985" y="1045796"/>
                </a:lnTo>
                <a:lnTo>
                  <a:pt x="1411399" y="1004131"/>
                </a:lnTo>
                <a:lnTo>
                  <a:pt x="1427244" y="961156"/>
                </a:lnTo>
                <a:lnTo>
                  <a:pt x="1440423" y="916966"/>
                </a:lnTo>
                <a:lnTo>
                  <a:pt x="1450841" y="871659"/>
                </a:lnTo>
                <a:lnTo>
                  <a:pt x="1458400" y="825330"/>
                </a:lnTo>
                <a:lnTo>
                  <a:pt x="1463007" y="778077"/>
                </a:lnTo>
                <a:lnTo>
                  <a:pt x="1464564" y="729996"/>
                </a:lnTo>
                <a:close/>
              </a:path>
            </a:pathLst>
          </a:custGeom>
          <a:solidFill>
            <a:srgbClr val="000000"/>
          </a:solidFill>
        </p:spPr>
        <p:txBody>
          <a:bodyPr wrap="square" lIns="0" tIns="0" rIns="0" bIns="0" rtlCol="0"/>
          <a:lstStyle/>
          <a:p>
            <a:endParaRPr/>
          </a:p>
        </p:txBody>
      </p:sp>
      <p:sp>
        <p:nvSpPr>
          <p:cNvPr id="90" name="object 90"/>
          <p:cNvSpPr/>
          <p:nvPr/>
        </p:nvSpPr>
        <p:spPr>
          <a:xfrm>
            <a:off x="3507970" y="3067274"/>
            <a:ext cx="1331422" cy="1289573"/>
          </a:xfrm>
          <a:prstGeom prst="rect">
            <a:avLst/>
          </a:prstGeom>
          <a:blipFill>
            <a:blip r:embed="rId38" cstate="print"/>
            <a:stretch>
              <a:fillRect/>
            </a:stretch>
          </a:blipFill>
        </p:spPr>
        <p:txBody>
          <a:bodyPr wrap="square" lIns="0" tIns="0" rIns="0" bIns="0" rtlCol="0"/>
          <a:lstStyle/>
          <a:p>
            <a:endParaRPr/>
          </a:p>
        </p:txBody>
      </p:sp>
      <p:sp>
        <p:nvSpPr>
          <p:cNvPr id="91" name="object 91"/>
          <p:cNvSpPr/>
          <p:nvPr/>
        </p:nvSpPr>
        <p:spPr>
          <a:xfrm>
            <a:off x="3553691" y="3111649"/>
            <a:ext cx="1239982" cy="1201271"/>
          </a:xfrm>
          <a:custGeom>
            <a:avLst/>
            <a:gdLst/>
            <a:ahLst/>
            <a:cxnLst/>
            <a:rect l="l" t="t" r="r" b="b"/>
            <a:pathLst>
              <a:path w="1363979" h="1361439">
                <a:moveTo>
                  <a:pt x="1363980" y="679704"/>
                </a:moveTo>
                <a:lnTo>
                  <a:pt x="1362270" y="631220"/>
                </a:lnTo>
                <a:lnTo>
                  <a:pt x="1357218" y="583647"/>
                </a:lnTo>
                <a:lnTo>
                  <a:pt x="1348937" y="537101"/>
                </a:lnTo>
                <a:lnTo>
                  <a:pt x="1337541" y="491697"/>
                </a:lnTo>
                <a:lnTo>
                  <a:pt x="1323146" y="447551"/>
                </a:lnTo>
                <a:lnTo>
                  <a:pt x="1305864" y="404779"/>
                </a:lnTo>
                <a:lnTo>
                  <a:pt x="1285811" y="363497"/>
                </a:lnTo>
                <a:lnTo>
                  <a:pt x="1263101" y="323820"/>
                </a:lnTo>
                <a:lnTo>
                  <a:pt x="1237847" y="285864"/>
                </a:lnTo>
                <a:lnTo>
                  <a:pt x="1210164" y="249744"/>
                </a:lnTo>
                <a:lnTo>
                  <a:pt x="1180167" y="215578"/>
                </a:lnTo>
                <a:lnTo>
                  <a:pt x="1147969" y="183479"/>
                </a:lnTo>
                <a:lnTo>
                  <a:pt x="1113684" y="153564"/>
                </a:lnTo>
                <a:lnTo>
                  <a:pt x="1077428" y="125950"/>
                </a:lnTo>
                <a:lnTo>
                  <a:pt x="1039314" y="100750"/>
                </a:lnTo>
                <a:lnTo>
                  <a:pt x="999456" y="78082"/>
                </a:lnTo>
                <a:lnTo>
                  <a:pt x="957969" y="58061"/>
                </a:lnTo>
                <a:lnTo>
                  <a:pt x="914967" y="40802"/>
                </a:lnTo>
                <a:lnTo>
                  <a:pt x="870564" y="26422"/>
                </a:lnTo>
                <a:lnTo>
                  <a:pt x="824874" y="15036"/>
                </a:lnTo>
                <a:lnTo>
                  <a:pt x="778012" y="6759"/>
                </a:lnTo>
                <a:lnTo>
                  <a:pt x="730092" y="1709"/>
                </a:lnTo>
                <a:lnTo>
                  <a:pt x="681228" y="0"/>
                </a:lnTo>
                <a:lnTo>
                  <a:pt x="632554" y="1709"/>
                </a:lnTo>
                <a:lnTo>
                  <a:pt x="584807" y="6759"/>
                </a:lnTo>
                <a:lnTo>
                  <a:pt x="538103" y="15036"/>
                </a:lnTo>
                <a:lnTo>
                  <a:pt x="492556" y="26422"/>
                </a:lnTo>
                <a:lnTo>
                  <a:pt x="448282" y="40802"/>
                </a:lnTo>
                <a:lnTo>
                  <a:pt x="405395" y="58061"/>
                </a:lnTo>
                <a:lnTo>
                  <a:pt x="364010" y="78082"/>
                </a:lnTo>
                <a:lnTo>
                  <a:pt x="324243" y="100750"/>
                </a:lnTo>
                <a:lnTo>
                  <a:pt x="286207" y="125950"/>
                </a:lnTo>
                <a:lnTo>
                  <a:pt x="250020" y="153564"/>
                </a:lnTo>
                <a:lnTo>
                  <a:pt x="215794" y="183479"/>
                </a:lnTo>
                <a:lnTo>
                  <a:pt x="183646" y="215578"/>
                </a:lnTo>
                <a:lnTo>
                  <a:pt x="153690" y="249744"/>
                </a:lnTo>
                <a:lnTo>
                  <a:pt x="126041" y="285864"/>
                </a:lnTo>
                <a:lnTo>
                  <a:pt x="100814" y="323820"/>
                </a:lnTo>
                <a:lnTo>
                  <a:pt x="78125" y="363497"/>
                </a:lnTo>
                <a:lnTo>
                  <a:pt x="58088" y="404779"/>
                </a:lnTo>
                <a:lnTo>
                  <a:pt x="40818" y="447551"/>
                </a:lnTo>
                <a:lnTo>
                  <a:pt x="26430" y="491697"/>
                </a:lnTo>
                <a:lnTo>
                  <a:pt x="15039" y="537101"/>
                </a:lnTo>
                <a:lnTo>
                  <a:pt x="6760" y="583647"/>
                </a:lnTo>
                <a:lnTo>
                  <a:pt x="1709" y="631220"/>
                </a:lnTo>
                <a:lnTo>
                  <a:pt x="0" y="679704"/>
                </a:lnTo>
                <a:lnTo>
                  <a:pt x="1709" y="728377"/>
                </a:lnTo>
                <a:lnTo>
                  <a:pt x="6760" y="776124"/>
                </a:lnTo>
                <a:lnTo>
                  <a:pt x="15039" y="822828"/>
                </a:lnTo>
                <a:lnTo>
                  <a:pt x="26430" y="868375"/>
                </a:lnTo>
                <a:lnTo>
                  <a:pt x="40818" y="912649"/>
                </a:lnTo>
                <a:lnTo>
                  <a:pt x="58088" y="955536"/>
                </a:lnTo>
                <a:lnTo>
                  <a:pt x="78125" y="996921"/>
                </a:lnTo>
                <a:lnTo>
                  <a:pt x="100814" y="1036689"/>
                </a:lnTo>
                <a:lnTo>
                  <a:pt x="126041" y="1074724"/>
                </a:lnTo>
                <a:lnTo>
                  <a:pt x="153690" y="1110911"/>
                </a:lnTo>
                <a:lnTo>
                  <a:pt x="183646" y="1145137"/>
                </a:lnTo>
                <a:lnTo>
                  <a:pt x="215794" y="1177285"/>
                </a:lnTo>
                <a:lnTo>
                  <a:pt x="250020" y="1207241"/>
                </a:lnTo>
                <a:lnTo>
                  <a:pt x="286207" y="1234890"/>
                </a:lnTo>
                <a:lnTo>
                  <a:pt x="324243" y="1260117"/>
                </a:lnTo>
                <a:lnTo>
                  <a:pt x="364010" y="1282806"/>
                </a:lnTo>
                <a:lnTo>
                  <a:pt x="405395" y="1302843"/>
                </a:lnTo>
                <a:lnTo>
                  <a:pt x="448282" y="1320113"/>
                </a:lnTo>
                <a:lnTo>
                  <a:pt x="492556" y="1334501"/>
                </a:lnTo>
                <a:lnTo>
                  <a:pt x="538103" y="1345892"/>
                </a:lnTo>
                <a:lnTo>
                  <a:pt x="584807" y="1354171"/>
                </a:lnTo>
                <a:lnTo>
                  <a:pt x="632554" y="1359222"/>
                </a:lnTo>
                <a:lnTo>
                  <a:pt x="681228" y="1360932"/>
                </a:lnTo>
                <a:lnTo>
                  <a:pt x="730092" y="1359222"/>
                </a:lnTo>
                <a:lnTo>
                  <a:pt x="778012" y="1354171"/>
                </a:lnTo>
                <a:lnTo>
                  <a:pt x="824874" y="1345892"/>
                </a:lnTo>
                <a:lnTo>
                  <a:pt x="870564" y="1334501"/>
                </a:lnTo>
                <a:lnTo>
                  <a:pt x="914967" y="1320113"/>
                </a:lnTo>
                <a:lnTo>
                  <a:pt x="957969" y="1302843"/>
                </a:lnTo>
                <a:lnTo>
                  <a:pt x="999456" y="1282806"/>
                </a:lnTo>
                <a:lnTo>
                  <a:pt x="1039314" y="1260117"/>
                </a:lnTo>
                <a:lnTo>
                  <a:pt x="1077428" y="1234890"/>
                </a:lnTo>
                <a:lnTo>
                  <a:pt x="1113684" y="1207241"/>
                </a:lnTo>
                <a:lnTo>
                  <a:pt x="1147969" y="1177285"/>
                </a:lnTo>
                <a:lnTo>
                  <a:pt x="1180167" y="1145137"/>
                </a:lnTo>
                <a:lnTo>
                  <a:pt x="1210164" y="1110911"/>
                </a:lnTo>
                <a:lnTo>
                  <a:pt x="1237847" y="1074724"/>
                </a:lnTo>
                <a:lnTo>
                  <a:pt x="1263101" y="1036689"/>
                </a:lnTo>
                <a:lnTo>
                  <a:pt x="1285811" y="996921"/>
                </a:lnTo>
                <a:lnTo>
                  <a:pt x="1305864" y="955536"/>
                </a:lnTo>
                <a:lnTo>
                  <a:pt x="1323146" y="912649"/>
                </a:lnTo>
                <a:lnTo>
                  <a:pt x="1337541" y="868375"/>
                </a:lnTo>
                <a:lnTo>
                  <a:pt x="1348937" y="822828"/>
                </a:lnTo>
                <a:lnTo>
                  <a:pt x="1357218" y="776124"/>
                </a:lnTo>
                <a:lnTo>
                  <a:pt x="1362270" y="728377"/>
                </a:lnTo>
                <a:lnTo>
                  <a:pt x="1363980" y="679704"/>
                </a:lnTo>
                <a:close/>
              </a:path>
            </a:pathLst>
          </a:custGeom>
          <a:solidFill>
            <a:srgbClr val="000000"/>
          </a:solidFill>
        </p:spPr>
        <p:txBody>
          <a:bodyPr wrap="square" lIns="0" tIns="0" rIns="0" bIns="0" rtlCol="0"/>
          <a:lstStyle/>
          <a:p>
            <a:endParaRPr/>
          </a:p>
        </p:txBody>
      </p:sp>
      <p:sp>
        <p:nvSpPr>
          <p:cNvPr id="92" name="object 92"/>
          <p:cNvSpPr/>
          <p:nvPr/>
        </p:nvSpPr>
        <p:spPr>
          <a:xfrm>
            <a:off x="3553691" y="3111650"/>
            <a:ext cx="1239982" cy="1200822"/>
          </a:xfrm>
          <a:prstGeom prst="rect">
            <a:avLst/>
          </a:prstGeom>
          <a:blipFill>
            <a:blip r:embed="rId39" cstate="print"/>
            <a:stretch>
              <a:fillRect/>
            </a:stretch>
          </a:blipFill>
        </p:spPr>
        <p:txBody>
          <a:bodyPr wrap="square" lIns="0" tIns="0" rIns="0" bIns="0" rtlCol="0"/>
          <a:lstStyle/>
          <a:p>
            <a:endParaRPr/>
          </a:p>
        </p:txBody>
      </p:sp>
      <p:sp>
        <p:nvSpPr>
          <p:cNvPr id="93" name="object 93"/>
          <p:cNvSpPr/>
          <p:nvPr/>
        </p:nvSpPr>
        <p:spPr>
          <a:xfrm>
            <a:off x="3598026" y="3154680"/>
            <a:ext cx="1151659" cy="1114985"/>
          </a:xfrm>
          <a:custGeom>
            <a:avLst/>
            <a:gdLst/>
            <a:ahLst/>
            <a:cxnLst/>
            <a:rect l="l" t="t" r="r" b="b"/>
            <a:pathLst>
              <a:path w="1266825" h="1263650">
                <a:moveTo>
                  <a:pt x="1266444" y="630936"/>
                </a:moveTo>
                <a:lnTo>
                  <a:pt x="1264707" y="583781"/>
                </a:lnTo>
                <a:lnTo>
                  <a:pt x="1259578" y="537579"/>
                </a:lnTo>
                <a:lnTo>
                  <a:pt x="1251179" y="492450"/>
                </a:lnTo>
                <a:lnTo>
                  <a:pt x="1239632" y="448516"/>
                </a:lnTo>
                <a:lnTo>
                  <a:pt x="1225059" y="405897"/>
                </a:lnTo>
                <a:lnTo>
                  <a:pt x="1207581" y="364715"/>
                </a:lnTo>
                <a:lnTo>
                  <a:pt x="1187321" y="325091"/>
                </a:lnTo>
                <a:lnTo>
                  <a:pt x="1164401" y="287146"/>
                </a:lnTo>
                <a:lnTo>
                  <a:pt x="1138942" y="251001"/>
                </a:lnTo>
                <a:lnTo>
                  <a:pt x="1111067" y="216776"/>
                </a:lnTo>
                <a:lnTo>
                  <a:pt x="1080897" y="184594"/>
                </a:lnTo>
                <a:lnTo>
                  <a:pt x="1048554" y="154575"/>
                </a:lnTo>
                <a:lnTo>
                  <a:pt x="1014161" y="126840"/>
                </a:lnTo>
                <a:lnTo>
                  <a:pt x="977838" y="101511"/>
                </a:lnTo>
                <a:lnTo>
                  <a:pt x="939710" y="78708"/>
                </a:lnTo>
                <a:lnTo>
                  <a:pt x="899896" y="58553"/>
                </a:lnTo>
                <a:lnTo>
                  <a:pt x="858519" y="41166"/>
                </a:lnTo>
                <a:lnTo>
                  <a:pt x="815701" y="26669"/>
                </a:lnTo>
                <a:lnTo>
                  <a:pt x="771565" y="15183"/>
                </a:lnTo>
                <a:lnTo>
                  <a:pt x="726231" y="6828"/>
                </a:lnTo>
                <a:lnTo>
                  <a:pt x="679822" y="1727"/>
                </a:lnTo>
                <a:lnTo>
                  <a:pt x="632460" y="0"/>
                </a:lnTo>
                <a:lnTo>
                  <a:pt x="585296" y="1727"/>
                </a:lnTo>
                <a:lnTo>
                  <a:pt x="539067" y="6828"/>
                </a:lnTo>
                <a:lnTo>
                  <a:pt x="493897" y="15183"/>
                </a:lnTo>
                <a:lnTo>
                  <a:pt x="449907" y="26669"/>
                </a:lnTo>
                <a:lnTo>
                  <a:pt x="407221" y="41166"/>
                </a:lnTo>
                <a:lnTo>
                  <a:pt x="365961" y="58553"/>
                </a:lnTo>
                <a:lnTo>
                  <a:pt x="326250" y="78708"/>
                </a:lnTo>
                <a:lnTo>
                  <a:pt x="288212" y="101511"/>
                </a:lnTo>
                <a:lnTo>
                  <a:pt x="251968" y="126840"/>
                </a:lnTo>
                <a:lnTo>
                  <a:pt x="217642" y="154575"/>
                </a:lnTo>
                <a:lnTo>
                  <a:pt x="185356" y="184594"/>
                </a:lnTo>
                <a:lnTo>
                  <a:pt x="155233" y="216776"/>
                </a:lnTo>
                <a:lnTo>
                  <a:pt x="127397" y="251001"/>
                </a:lnTo>
                <a:lnTo>
                  <a:pt x="101969" y="287146"/>
                </a:lnTo>
                <a:lnTo>
                  <a:pt x="79073" y="325091"/>
                </a:lnTo>
                <a:lnTo>
                  <a:pt x="58831" y="364715"/>
                </a:lnTo>
                <a:lnTo>
                  <a:pt x="41366" y="405897"/>
                </a:lnTo>
                <a:lnTo>
                  <a:pt x="26802" y="448516"/>
                </a:lnTo>
                <a:lnTo>
                  <a:pt x="15260" y="492450"/>
                </a:lnTo>
                <a:lnTo>
                  <a:pt x="6864" y="537579"/>
                </a:lnTo>
                <a:lnTo>
                  <a:pt x="1736" y="583781"/>
                </a:lnTo>
                <a:lnTo>
                  <a:pt x="0" y="630936"/>
                </a:lnTo>
                <a:lnTo>
                  <a:pt x="1736" y="678099"/>
                </a:lnTo>
                <a:lnTo>
                  <a:pt x="6864" y="724328"/>
                </a:lnTo>
                <a:lnTo>
                  <a:pt x="15260" y="769498"/>
                </a:lnTo>
                <a:lnTo>
                  <a:pt x="26802" y="813488"/>
                </a:lnTo>
                <a:lnTo>
                  <a:pt x="41366" y="856174"/>
                </a:lnTo>
                <a:lnTo>
                  <a:pt x="58831" y="897434"/>
                </a:lnTo>
                <a:lnTo>
                  <a:pt x="79073" y="937145"/>
                </a:lnTo>
                <a:lnTo>
                  <a:pt x="101969" y="975183"/>
                </a:lnTo>
                <a:lnTo>
                  <a:pt x="127397" y="1011427"/>
                </a:lnTo>
                <a:lnTo>
                  <a:pt x="155233" y="1045753"/>
                </a:lnTo>
                <a:lnTo>
                  <a:pt x="185356" y="1078039"/>
                </a:lnTo>
                <a:lnTo>
                  <a:pt x="217642" y="1108162"/>
                </a:lnTo>
                <a:lnTo>
                  <a:pt x="251968" y="1135998"/>
                </a:lnTo>
                <a:lnTo>
                  <a:pt x="288212" y="1161426"/>
                </a:lnTo>
                <a:lnTo>
                  <a:pt x="326250" y="1184322"/>
                </a:lnTo>
                <a:lnTo>
                  <a:pt x="365961" y="1204564"/>
                </a:lnTo>
                <a:lnTo>
                  <a:pt x="407221" y="1222029"/>
                </a:lnTo>
                <a:lnTo>
                  <a:pt x="449907" y="1236593"/>
                </a:lnTo>
                <a:lnTo>
                  <a:pt x="493897" y="1248135"/>
                </a:lnTo>
                <a:lnTo>
                  <a:pt x="539067" y="1256531"/>
                </a:lnTo>
                <a:lnTo>
                  <a:pt x="585296" y="1261659"/>
                </a:lnTo>
                <a:lnTo>
                  <a:pt x="632460" y="1263396"/>
                </a:lnTo>
                <a:lnTo>
                  <a:pt x="679822" y="1261659"/>
                </a:lnTo>
                <a:lnTo>
                  <a:pt x="726231" y="1256531"/>
                </a:lnTo>
                <a:lnTo>
                  <a:pt x="771565" y="1248135"/>
                </a:lnTo>
                <a:lnTo>
                  <a:pt x="815701" y="1236593"/>
                </a:lnTo>
                <a:lnTo>
                  <a:pt x="858519" y="1222029"/>
                </a:lnTo>
                <a:lnTo>
                  <a:pt x="899896" y="1204564"/>
                </a:lnTo>
                <a:lnTo>
                  <a:pt x="939710" y="1184322"/>
                </a:lnTo>
                <a:lnTo>
                  <a:pt x="977838" y="1161426"/>
                </a:lnTo>
                <a:lnTo>
                  <a:pt x="1014161" y="1135998"/>
                </a:lnTo>
                <a:lnTo>
                  <a:pt x="1048554" y="1108162"/>
                </a:lnTo>
                <a:lnTo>
                  <a:pt x="1080897" y="1078039"/>
                </a:lnTo>
                <a:lnTo>
                  <a:pt x="1111067" y="1045753"/>
                </a:lnTo>
                <a:lnTo>
                  <a:pt x="1138942" y="1011427"/>
                </a:lnTo>
                <a:lnTo>
                  <a:pt x="1164401" y="975183"/>
                </a:lnTo>
                <a:lnTo>
                  <a:pt x="1187321" y="937145"/>
                </a:lnTo>
                <a:lnTo>
                  <a:pt x="1207581" y="897434"/>
                </a:lnTo>
                <a:lnTo>
                  <a:pt x="1225059" y="856174"/>
                </a:lnTo>
                <a:lnTo>
                  <a:pt x="1239632" y="813488"/>
                </a:lnTo>
                <a:lnTo>
                  <a:pt x="1251179" y="769498"/>
                </a:lnTo>
                <a:lnTo>
                  <a:pt x="1259578" y="724328"/>
                </a:lnTo>
                <a:lnTo>
                  <a:pt x="1264707" y="678099"/>
                </a:lnTo>
                <a:lnTo>
                  <a:pt x="1266444" y="630936"/>
                </a:lnTo>
                <a:close/>
              </a:path>
            </a:pathLst>
          </a:custGeom>
          <a:solidFill>
            <a:srgbClr val="000000"/>
          </a:solidFill>
        </p:spPr>
        <p:txBody>
          <a:bodyPr wrap="square" lIns="0" tIns="0" rIns="0" bIns="0" rtlCol="0"/>
          <a:lstStyle/>
          <a:p>
            <a:endParaRPr/>
          </a:p>
        </p:txBody>
      </p:sp>
      <p:sp>
        <p:nvSpPr>
          <p:cNvPr id="94" name="object 94"/>
          <p:cNvSpPr/>
          <p:nvPr/>
        </p:nvSpPr>
        <p:spPr>
          <a:xfrm>
            <a:off x="3598025" y="3154680"/>
            <a:ext cx="1151313" cy="1114761"/>
          </a:xfrm>
          <a:prstGeom prst="rect">
            <a:avLst/>
          </a:prstGeom>
          <a:blipFill>
            <a:blip r:embed="rId40" cstate="print"/>
            <a:stretch>
              <a:fillRect/>
            </a:stretch>
          </a:blipFill>
        </p:spPr>
        <p:txBody>
          <a:bodyPr wrap="square" lIns="0" tIns="0" rIns="0" bIns="0" rtlCol="0"/>
          <a:lstStyle/>
          <a:p>
            <a:endParaRPr/>
          </a:p>
        </p:txBody>
      </p:sp>
      <p:sp>
        <p:nvSpPr>
          <p:cNvPr id="95" name="object 95"/>
          <p:cNvSpPr/>
          <p:nvPr/>
        </p:nvSpPr>
        <p:spPr>
          <a:xfrm>
            <a:off x="3642360" y="3197711"/>
            <a:ext cx="1061605" cy="1028700"/>
          </a:xfrm>
          <a:custGeom>
            <a:avLst/>
            <a:gdLst/>
            <a:ahLst/>
            <a:cxnLst/>
            <a:rect l="l" t="t" r="r" b="b"/>
            <a:pathLst>
              <a:path w="1167764" h="1165860">
                <a:moveTo>
                  <a:pt x="1167384" y="582168"/>
                </a:moveTo>
                <a:lnTo>
                  <a:pt x="1165443" y="534415"/>
                </a:lnTo>
                <a:lnTo>
                  <a:pt x="1159722" y="487727"/>
                </a:lnTo>
                <a:lnTo>
                  <a:pt x="1150374" y="442252"/>
                </a:lnTo>
                <a:lnTo>
                  <a:pt x="1137550" y="398141"/>
                </a:lnTo>
                <a:lnTo>
                  <a:pt x="1121402" y="355544"/>
                </a:lnTo>
                <a:lnTo>
                  <a:pt x="1102082" y="314609"/>
                </a:lnTo>
                <a:lnTo>
                  <a:pt x="1079742" y="275488"/>
                </a:lnTo>
                <a:lnTo>
                  <a:pt x="1054534" y="238329"/>
                </a:lnTo>
                <a:lnTo>
                  <a:pt x="1026611" y="203282"/>
                </a:lnTo>
                <a:lnTo>
                  <a:pt x="996124" y="170497"/>
                </a:lnTo>
                <a:lnTo>
                  <a:pt x="963225" y="140124"/>
                </a:lnTo>
                <a:lnTo>
                  <a:pt x="928067" y="112312"/>
                </a:lnTo>
                <a:lnTo>
                  <a:pt x="890801" y="87212"/>
                </a:lnTo>
                <a:lnTo>
                  <a:pt x="851579" y="64972"/>
                </a:lnTo>
                <a:lnTo>
                  <a:pt x="810553" y="45743"/>
                </a:lnTo>
                <a:lnTo>
                  <a:pt x="767876" y="29675"/>
                </a:lnTo>
                <a:lnTo>
                  <a:pt x="723699" y="16916"/>
                </a:lnTo>
                <a:lnTo>
                  <a:pt x="678175" y="7618"/>
                </a:lnTo>
                <a:lnTo>
                  <a:pt x="631455" y="1929"/>
                </a:lnTo>
                <a:lnTo>
                  <a:pt x="583692" y="0"/>
                </a:lnTo>
                <a:lnTo>
                  <a:pt x="535928" y="1929"/>
                </a:lnTo>
                <a:lnTo>
                  <a:pt x="489208" y="7618"/>
                </a:lnTo>
                <a:lnTo>
                  <a:pt x="443684" y="16916"/>
                </a:lnTo>
                <a:lnTo>
                  <a:pt x="399507" y="29675"/>
                </a:lnTo>
                <a:lnTo>
                  <a:pt x="356830" y="45743"/>
                </a:lnTo>
                <a:lnTo>
                  <a:pt x="315804" y="64972"/>
                </a:lnTo>
                <a:lnTo>
                  <a:pt x="276582" y="87212"/>
                </a:lnTo>
                <a:lnTo>
                  <a:pt x="239316" y="112312"/>
                </a:lnTo>
                <a:lnTo>
                  <a:pt x="204158" y="140124"/>
                </a:lnTo>
                <a:lnTo>
                  <a:pt x="171259" y="170497"/>
                </a:lnTo>
                <a:lnTo>
                  <a:pt x="140772" y="203282"/>
                </a:lnTo>
                <a:lnTo>
                  <a:pt x="112849" y="238329"/>
                </a:lnTo>
                <a:lnTo>
                  <a:pt x="87641" y="275488"/>
                </a:lnTo>
                <a:lnTo>
                  <a:pt x="65301" y="314609"/>
                </a:lnTo>
                <a:lnTo>
                  <a:pt x="45981" y="355544"/>
                </a:lnTo>
                <a:lnTo>
                  <a:pt x="29833" y="398141"/>
                </a:lnTo>
                <a:lnTo>
                  <a:pt x="17009" y="442252"/>
                </a:lnTo>
                <a:lnTo>
                  <a:pt x="7661" y="487727"/>
                </a:lnTo>
                <a:lnTo>
                  <a:pt x="1940" y="534415"/>
                </a:lnTo>
                <a:lnTo>
                  <a:pt x="0" y="582168"/>
                </a:lnTo>
                <a:lnTo>
                  <a:pt x="1940" y="630137"/>
                </a:lnTo>
                <a:lnTo>
                  <a:pt x="7661" y="677021"/>
                </a:lnTo>
                <a:lnTo>
                  <a:pt x="17009" y="722671"/>
                </a:lnTo>
                <a:lnTo>
                  <a:pt x="29833" y="766937"/>
                </a:lnTo>
                <a:lnTo>
                  <a:pt x="45981" y="809672"/>
                </a:lnTo>
                <a:lnTo>
                  <a:pt x="65301" y="850727"/>
                </a:lnTo>
                <a:lnTo>
                  <a:pt x="87641" y="889953"/>
                </a:lnTo>
                <a:lnTo>
                  <a:pt x="112849" y="927201"/>
                </a:lnTo>
                <a:lnTo>
                  <a:pt x="140772" y="962324"/>
                </a:lnTo>
                <a:lnTo>
                  <a:pt x="171259" y="995172"/>
                </a:lnTo>
                <a:lnTo>
                  <a:pt x="204158" y="1025596"/>
                </a:lnTo>
                <a:lnTo>
                  <a:pt x="239316" y="1053449"/>
                </a:lnTo>
                <a:lnTo>
                  <a:pt x="276582" y="1078582"/>
                </a:lnTo>
                <a:lnTo>
                  <a:pt x="315804" y="1100846"/>
                </a:lnTo>
                <a:lnTo>
                  <a:pt x="356830" y="1120092"/>
                </a:lnTo>
                <a:lnTo>
                  <a:pt x="399507" y="1136172"/>
                </a:lnTo>
                <a:lnTo>
                  <a:pt x="443684" y="1148937"/>
                </a:lnTo>
                <a:lnTo>
                  <a:pt x="489208" y="1158240"/>
                </a:lnTo>
                <a:lnTo>
                  <a:pt x="535928" y="1163930"/>
                </a:lnTo>
                <a:lnTo>
                  <a:pt x="583692" y="1165860"/>
                </a:lnTo>
                <a:lnTo>
                  <a:pt x="631455" y="1163930"/>
                </a:lnTo>
                <a:lnTo>
                  <a:pt x="678175" y="1158240"/>
                </a:lnTo>
                <a:lnTo>
                  <a:pt x="723699" y="1148937"/>
                </a:lnTo>
                <a:lnTo>
                  <a:pt x="767876" y="1136172"/>
                </a:lnTo>
                <a:lnTo>
                  <a:pt x="810553" y="1120092"/>
                </a:lnTo>
                <a:lnTo>
                  <a:pt x="851579" y="1100846"/>
                </a:lnTo>
                <a:lnTo>
                  <a:pt x="890801" y="1078582"/>
                </a:lnTo>
                <a:lnTo>
                  <a:pt x="928067" y="1053449"/>
                </a:lnTo>
                <a:lnTo>
                  <a:pt x="963225" y="1025596"/>
                </a:lnTo>
                <a:lnTo>
                  <a:pt x="996124" y="995172"/>
                </a:lnTo>
                <a:lnTo>
                  <a:pt x="1026611" y="962324"/>
                </a:lnTo>
                <a:lnTo>
                  <a:pt x="1054534" y="927201"/>
                </a:lnTo>
                <a:lnTo>
                  <a:pt x="1079742" y="889953"/>
                </a:lnTo>
                <a:lnTo>
                  <a:pt x="1102082" y="850727"/>
                </a:lnTo>
                <a:lnTo>
                  <a:pt x="1121402" y="809672"/>
                </a:lnTo>
                <a:lnTo>
                  <a:pt x="1137550" y="766937"/>
                </a:lnTo>
                <a:lnTo>
                  <a:pt x="1150374" y="722671"/>
                </a:lnTo>
                <a:lnTo>
                  <a:pt x="1159722" y="677021"/>
                </a:lnTo>
                <a:lnTo>
                  <a:pt x="1165443" y="630137"/>
                </a:lnTo>
                <a:lnTo>
                  <a:pt x="1167384" y="582168"/>
                </a:lnTo>
                <a:close/>
              </a:path>
            </a:pathLst>
          </a:custGeom>
          <a:solidFill>
            <a:srgbClr val="000000"/>
          </a:solidFill>
        </p:spPr>
        <p:txBody>
          <a:bodyPr wrap="square" lIns="0" tIns="0" rIns="0" bIns="0" rtlCol="0"/>
          <a:lstStyle/>
          <a:p>
            <a:endParaRPr/>
          </a:p>
        </p:txBody>
      </p:sp>
      <p:sp>
        <p:nvSpPr>
          <p:cNvPr id="96" name="object 96"/>
          <p:cNvSpPr/>
          <p:nvPr/>
        </p:nvSpPr>
        <p:spPr>
          <a:xfrm>
            <a:off x="3642360" y="3197711"/>
            <a:ext cx="1061258" cy="1028700"/>
          </a:xfrm>
          <a:prstGeom prst="rect">
            <a:avLst/>
          </a:prstGeom>
          <a:blipFill>
            <a:blip r:embed="rId41" cstate="print"/>
            <a:stretch>
              <a:fillRect/>
            </a:stretch>
          </a:blipFill>
        </p:spPr>
        <p:txBody>
          <a:bodyPr wrap="square" lIns="0" tIns="0" rIns="0" bIns="0" rtlCol="0"/>
          <a:lstStyle/>
          <a:p>
            <a:endParaRPr/>
          </a:p>
        </p:txBody>
      </p:sp>
      <p:sp>
        <p:nvSpPr>
          <p:cNvPr id="97" name="object 97"/>
          <p:cNvSpPr/>
          <p:nvPr/>
        </p:nvSpPr>
        <p:spPr>
          <a:xfrm>
            <a:off x="3686695" y="3240741"/>
            <a:ext cx="971550" cy="941294"/>
          </a:xfrm>
          <a:custGeom>
            <a:avLst/>
            <a:gdLst/>
            <a:ahLst/>
            <a:cxnLst/>
            <a:rect l="l" t="t" r="r" b="b"/>
            <a:pathLst>
              <a:path w="1068704" h="1066800">
                <a:moveTo>
                  <a:pt x="1068324" y="533400"/>
                </a:moveTo>
                <a:lnTo>
                  <a:pt x="1066153" y="484917"/>
                </a:lnTo>
                <a:lnTo>
                  <a:pt x="1059765" y="437640"/>
                </a:lnTo>
                <a:lnTo>
                  <a:pt x="1049344" y="391759"/>
                </a:lnTo>
                <a:lnTo>
                  <a:pt x="1035076" y="347463"/>
                </a:lnTo>
                <a:lnTo>
                  <a:pt x="1017145" y="304942"/>
                </a:lnTo>
                <a:lnTo>
                  <a:pt x="995736" y="264385"/>
                </a:lnTo>
                <a:lnTo>
                  <a:pt x="971035" y="225983"/>
                </a:lnTo>
                <a:lnTo>
                  <a:pt x="943226" y="189925"/>
                </a:lnTo>
                <a:lnTo>
                  <a:pt x="912495" y="156400"/>
                </a:lnTo>
                <a:lnTo>
                  <a:pt x="879026" y="125599"/>
                </a:lnTo>
                <a:lnTo>
                  <a:pt x="843004" y="97711"/>
                </a:lnTo>
                <a:lnTo>
                  <a:pt x="804615" y="72926"/>
                </a:lnTo>
                <a:lnTo>
                  <a:pt x="764044" y="51433"/>
                </a:lnTo>
                <a:lnTo>
                  <a:pt x="721475" y="33423"/>
                </a:lnTo>
                <a:lnTo>
                  <a:pt x="677093" y="19085"/>
                </a:lnTo>
                <a:lnTo>
                  <a:pt x="631084" y="8608"/>
                </a:lnTo>
                <a:lnTo>
                  <a:pt x="583632" y="2183"/>
                </a:lnTo>
                <a:lnTo>
                  <a:pt x="534924" y="0"/>
                </a:lnTo>
                <a:lnTo>
                  <a:pt x="486201" y="2183"/>
                </a:lnTo>
                <a:lnTo>
                  <a:pt x="438711" y="8608"/>
                </a:lnTo>
                <a:lnTo>
                  <a:pt x="392641" y="19085"/>
                </a:lnTo>
                <a:lnTo>
                  <a:pt x="348180" y="33423"/>
                </a:lnTo>
                <a:lnTo>
                  <a:pt x="305516" y="51433"/>
                </a:lnTo>
                <a:lnTo>
                  <a:pt x="264837" y="72926"/>
                </a:lnTo>
                <a:lnTo>
                  <a:pt x="226331" y="97711"/>
                </a:lnTo>
                <a:lnTo>
                  <a:pt x="190186" y="125599"/>
                </a:lnTo>
                <a:lnTo>
                  <a:pt x="156591" y="156400"/>
                </a:lnTo>
                <a:lnTo>
                  <a:pt x="125733" y="189925"/>
                </a:lnTo>
                <a:lnTo>
                  <a:pt x="97800" y="225983"/>
                </a:lnTo>
                <a:lnTo>
                  <a:pt x="72982" y="264385"/>
                </a:lnTo>
                <a:lnTo>
                  <a:pt x="51466" y="304942"/>
                </a:lnTo>
                <a:lnTo>
                  <a:pt x="33440" y="347463"/>
                </a:lnTo>
                <a:lnTo>
                  <a:pt x="19092" y="391759"/>
                </a:lnTo>
                <a:lnTo>
                  <a:pt x="8610" y="437640"/>
                </a:lnTo>
                <a:lnTo>
                  <a:pt x="2184" y="484917"/>
                </a:lnTo>
                <a:lnTo>
                  <a:pt x="0" y="533400"/>
                </a:lnTo>
                <a:lnTo>
                  <a:pt x="2184" y="582108"/>
                </a:lnTo>
                <a:lnTo>
                  <a:pt x="8610" y="629560"/>
                </a:lnTo>
                <a:lnTo>
                  <a:pt x="19092" y="675569"/>
                </a:lnTo>
                <a:lnTo>
                  <a:pt x="33440" y="719951"/>
                </a:lnTo>
                <a:lnTo>
                  <a:pt x="51466" y="762520"/>
                </a:lnTo>
                <a:lnTo>
                  <a:pt x="72982" y="803091"/>
                </a:lnTo>
                <a:lnTo>
                  <a:pt x="97800" y="841480"/>
                </a:lnTo>
                <a:lnTo>
                  <a:pt x="125733" y="877502"/>
                </a:lnTo>
                <a:lnTo>
                  <a:pt x="156591" y="910971"/>
                </a:lnTo>
                <a:lnTo>
                  <a:pt x="190186" y="941702"/>
                </a:lnTo>
                <a:lnTo>
                  <a:pt x="226331" y="969511"/>
                </a:lnTo>
                <a:lnTo>
                  <a:pt x="264837" y="994212"/>
                </a:lnTo>
                <a:lnTo>
                  <a:pt x="305516" y="1015621"/>
                </a:lnTo>
                <a:lnTo>
                  <a:pt x="348180" y="1033552"/>
                </a:lnTo>
                <a:lnTo>
                  <a:pt x="392641" y="1047820"/>
                </a:lnTo>
                <a:lnTo>
                  <a:pt x="438711" y="1058241"/>
                </a:lnTo>
                <a:lnTo>
                  <a:pt x="486201" y="1064629"/>
                </a:lnTo>
                <a:lnTo>
                  <a:pt x="534924" y="1066800"/>
                </a:lnTo>
                <a:lnTo>
                  <a:pt x="583632" y="1064629"/>
                </a:lnTo>
                <a:lnTo>
                  <a:pt x="631084" y="1058241"/>
                </a:lnTo>
                <a:lnTo>
                  <a:pt x="677093" y="1047820"/>
                </a:lnTo>
                <a:lnTo>
                  <a:pt x="721475" y="1033552"/>
                </a:lnTo>
                <a:lnTo>
                  <a:pt x="764044" y="1015621"/>
                </a:lnTo>
                <a:lnTo>
                  <a:pt x="804615" y="994212"/>
                </a:lnTo>
                <a:lnTo>
                  <a:pt x="843004" y="969511"/>
                </a:lnTo>
                <a:lnTo>
                  <a:pt x="879026" y="941702"/>
                </a:lnTo>
                <a:lnTo>
                  <a:pt x="912495" y="910971"/>
                </a:lnTo>
                <a:lnTo>
                  <a:pt x="943226" y="877502"/>
                </a:lnTo>
                <a:lnTo>
                  <a:pt x="971035" y="841480"/>
                </a:lnTo>
                <a:lnTo>
                  <a:pt x="995736" y="803091"/>
                </a:lnTo>
                <a:lnTo>
                  <a:pt x="1017145" y="762520"/>
                </a:lnTo>
                <a:lnTo>
                  <a:pt x="1035076" y="719951"/>
                </a:lnTo>
                <a:lnTo>
                  <a:pt x="1049344" y="675569"/>
                </a:lnTo>
                <a:lnTo>
                  <a:pt x="1059765" y="629560"/>
                </a:lnTo>
                <a:lnTo>
                  <a:pt x="1066153" y="582108"/>
                </a:lnTo>
                <a:lnTo>
                  <a:pt x="1068324" y="533400"/>
                </a:lnTo>
                <a:close/>
              </a:path>
            </a:pathLst>
          </a:custGeom>
          <a:solidFill>
            <a:srgbClr val="000000"/>
          </a:solidFill>
        </p:spPr>
        <p:txBody>
          <a:bodyPr wrap="square" lIns="0" tIns="0" rIns="0" bIns="0" rtlCol="0"/>
          <a:lstStyle/>
          <a:p>
            <a:endParaRPr/>
          </a:p>
        </p:txBody>
      </p:sp>
      <p:sp>
        <p:nvSpPr>
          <p:cNvPr id="98" name="object 98"/>
          <p:cNvSpPr/>
          <p:nvPr/>
        </p:nvSpPr>
        <p:spPr>
          <a:xfrm>
            <a:off x="3686694" y="3240741"/>
            <a:ext cx="971204" cy="941294"/>
          </a:xfrm>
          <a:prstGeom prst="rect">
            <a:avLst/>
          </a:prstGeom>
          <a:blipFill>
            <a:blip r:embed="rId42" cstate="print"/>
            <a:stretch>
              <a:fillRect/>
            </a:stretch>
          </a:blipFill>
        </p:spPr>
        <p:txBody>
          <a:bodyPr wrap="square" lIns="0" tIns="0" rIns="0" bIns="0" rtlCol="0"/>
          <a:lstStyle/>
          <a:p>
            <a:endParaRPr/>
          </a:p>
        </p:txBody>
      </p:sp>
      <p:sp>
        <p:nvSpPr>
          <p:cNvPr id="99" name="object 99"/>
          <p:cNvSpPr/>
          <p:nvPr/>
        </p:nvSpPr>
        <p:spPr>
          <a:xfrm>
            <a:off x="3733800" y="3285117"/>
            <a:ext cx="879764" cy="852767"/>
          </a:xfrm>
          <a:custGeom>
            <a:avLst/>
            <a:gdLst/>
            <a:ahLst/>
            <a:cxnLst/>
            <a:rect l="l" t="t" r="r" b="b"/>
            <a:pathLst>
              <a:path w="967739" h="966470">
                <a:moveTo>
                  <a:pt x="967740" y="483108"/>
                </a:moveTo>
                <a:lnTo>
                  <a:pt x="965527" y="436599"/>
                </a:lnTo>
                <a:lnTo>
                  <a:pt x="959022" y="391337"/>
                </a:lnTo>
                <a:lnTo>
                  <a:pt x="948426" y="347525"/>
                </a:lnTo>
                <a:lnTo>
                  <a:pt x="933940" y="305366"/>
                </a:lnTo>
                <a:lnTo>
                  <a:pt x="915766" y="265062"/>
                </a:lnTo>
                <a:lnTo>
                  <a:pt x="894104" y="226817"/>
                </a:lnTo>
                <a:lnTo>
                  <a:pt x="869154" y="190833"/>
                </a:lnTo>
                <a:lnTo>
                  <a:pt x="841119" y="157313"/>
                </a:lnTo>
                <a:lnTo>
                  <a:pt x="810200" y="126461"/>
                </a:lnTo>
                <a:lnTo>
                  <a:pt x="776596" y="98478"/>
                </a:lnTo>
                <a:lnTo>
                  <a:pt x="740509" y="73568"/>
                </a:lnTo>
                <a:lnTo>
                  <a:pt x="702141" y="51934"/>
                </a:lnTo>
                <a:lnTo>
                  <a:pt x="661692" y="33779"/>
                </a:lnTo>
                <a:lnTo>
                  <a:pt x="619363" y="19305"/>
                </a:lnTo>
                <a:lnTo>
                  <a:pt x="575355" y="8715"/>
                </a:lnTo>
                <a:lnTo>
                  <a:pt x="529870" y="2212"/>
                </a:lnTo>
                <a:lnTo>
                  <a:pt x="483108" y="0"/>
                </a:lnTo>
                <a:lnTo>
                  <a:pt x="436599" y="2212"/>
                </a:lnTo>
                <a:lnTo>
                  <a:pt x="391337" y="8715"/>
                </a:lnTo>
                <a:lnTo>
                  <a:pt x="347525" y="19305"/>
                </a:lnTo>
                <a:lnTo>
                  <a:pt x="305366" y="33779"/>
                </a:lnTo>
                <a:lnTo>
                  <a:pt x="265062" y="51934"/>
                </a:lnTo>
                <a:lnTo>
                  <a:pt x="226817" y="73568"/>
                </a:lnTo>
                <a:lnTo>
                  <a:pt x="190833" y="98478"/>
                </a:lnTo>
                <a:lnTo>
                  <a:pt x="157313" y="126461"/>
                </a:lnTo>
                <a:lnTo>
                  <a:pt x="126461" y="157313"/>
                </a:lnTo>
                <a:lnTo>
                  <a:pt x="98478" y="190833"/>
                </a:lnTo>
                <a:lnTo>
                  <a:pt x="73568" y="226817"/>
                </a:lnTo>
                <a:lnTo>
                  <a:pt x="51934" y="265062"/>
                </a:lnTo>
                <a:lnTo>
                  <a:pt x="33779" y="305366"/>
                </a:lnTo>
                <a:lnTo>
                  <a:pt x="19305" y="347525"/>
                </a:lnTo>
                <a:lnTo>
                  <a:pt x="8715" y="391337"/>
                </a:lnTo>
                <a:lnTo>
                  <a:pt x="2212" y="436599"/>
                </a:lnTo>
                <a:lnTo>
                  <a:pt x="0" y="483108"/>
                </a:lnTo>
                <a:lnTo>
                  <a:pt x="2212" y="529616"/>
                </a:lnTo>
                <a:lnTo>
                  <a:pt x="8715" y="574878"/>
                </a:lnTo>
                <a:lnTo>
                  <a:pt x="19305" y="618690"/>
                </a:lnTo>
                <a:lnTo>
                  <a:pt x="33779" y="660849"/>
                </a:lnTo>
                <a:lnTo>
                  <a:pt x="51934" y="701153"/>
                </a:lnTo>
                <a:lnTo>
                  <a:pt x="73568" y="739398"/>
                </a:lnTo>
                <a:lnTo>
                  <a:pt x="98478" y="775382"/>
                </a:lnTo>
                <a:lnTo>
                  <a:pt x="126461" y="808902"/>
                </a:lnTo>
                <a:lnTo>
                  <a:pt x="157313" y="839754"/>
                </a:lnTo>
                <a:lnTo>
                  <a:pt x="190833" y="867737"/>
                </a:lnTo>
                <a:lnTo>
                  <a:pt x="226817" y="892647"/>
                </a:lnTo>
                <a:lnTo>
                  <a:pt x="265062" y="914281"/>
                </a:lnTo>
                <a:lnTo>
                  <a:pt x="305366" y="932436"/>
                </a:lnTo>
                <a:lnTo>
                  <a:pt x="347525" y="946910"/>
                </a:lnTo>
                <a:lnTo>
                  <a:pt x="391337" y="957500"/>
                </a:lnTo>
                <a:lnTo>
                  <a:pt x="436599" y="964003"/>
                </a:lnTo>
                <a:lnTo>
                  <a:pt x="483108" y="966216"/>
                </a:lnTo>
                <a:lnTo>
                  <a:pt x="529870" y="964003"/>
                </a:lnTo>
                <a:lnTo>
                  <a:pt x="575355" y="957500"/>
                </a:lnTo>
                <a:lnTo>
                  <a:pt x="619363" y="946910"/>
                </a:lnTo>
                <a:lnTo>
                  <a:pt x="661692" y="932436"/>
                </a:lnTo>
                <a:lnTo>
                  <a:pt x="702141" y="914281"/>
                </a:lnTo>
                <a:lnTo>
                  <a:pt x="740509" y="892647"/>
                </a:lnTo>
                <a:lnTo>
                  <a:pt x="776596" y="867737"/>
                </a:lnTo>
                <a:lnTo>
                  <a:pt x="810200" y="839754"/>
                </a:lnTo>
                <a:lnTo>
                  <a:pt x="841119" y="808902"/>
                </a:lnTo>
                <a:lnTo>
                  <a:pt x="869154" y="775382"/>
                </a:lnTo>
                <a:lnTo>
                  <a:pt x="894104" y="739398"/>
                </a:lnTo>
                <a:lnTo>
                  <a:pt x="915766" y="701153"/>
                </a:lnTo>
                <a:lnTo>
                  <a:pt x="933940" y="660849"/>
                </a:lnTo>
                <a:lnTo>
                  <a:pt x="948426" y="618690"/>
                </a:lnTo>
                <a:lnTo>
                  <a:pt x="959022" y="574878"/>
                </a:lnTo>
                <a:lnTo>
                  <a:pt x="965527" y="529616"/>
                </a:lnTo>
                <a:lnTo>
                  <a:pt x="967740" y="483108"/>
                </a:lnTo>
                <a:close/>
              </a:path>
            </a:pathLst>
          </a:custGeom>
          <a:solidFill>
            <a:srgbClr val="000000"/>
          </a:solidFill>
        </p:spPr>
        <p:txBody>
          <a:bodyPr wrap="square" lIns="0" tIns="0" rIns="0" bIns="0" rtlCol="0"/>
          <a:lstStyle/>
          <a:p>
            <a:endParaRPr/>
          </a:p>
        </p:txBody>
      </p:sp>
      <p:sp>
        <p:nvSpPr>
          <p:cNvPr id="100" name="object 100"/>
          <p:cNvSpPr/>
          <p:nvPr/>
        </p:nvSpPr>
        <p:spPr>
          <a:xfrm>
            <a:off x="3733800" y="3285116"/>
            <a:ext cx="879764" cy="852544"/>
          </a:xfrm>
          <a:prstGeom prst="rect">
            <a:avLst/>
          </a:prstGeom>
          <a:blipFill>
            <a:blip r:embed="rId43" cstate="print"/>
            <a:stretch>
              <a:fillRect/>
            </a:stretch>
          </a:blipFill>
        </p:spPr>
        <p:txBody>
          <a:bodyPr wrap="square" lIns="0" tIns="0" rIns="0" bIns="0" rtlCol="0"/>
          <a:lstStyle/>
          <a:p>
            <a:endParaRPr/>
          </a:p>
        </p:txBody>
      </p:sp>
      <p:sp>
        <p:nvSpPr>
          <p:cNvPr id="101" name="object 101"/>
          <p:cNvSpPr/>
          <p:nvPr/>
        </p:nvSpPr>
        <p:spPr>
          <a:xfrm>
            <a:off x="3779520" y="3329491"/>
            <a:ext cx="789709" cy="765362"/>
          </a:xfrm>
          <a:custGeom>
            <a:avLst/>
            <a:gdLst/>
            <a:ahLst/>
            <a:cxnLst/>
            <a:rect l="l" t="t" r="r" b="b"/>
            <a:pathLst>
              <a:path w="868679" h="867410">
                <a:moveTo>
                  <a:pt x="868680" y="432816"/>
                </a:moveTo>
                <a:lnTo>
                  <a:pt x="866123" y="385615"/>
                </a:lnTo>
                <a:lnTo>
                  <a:pt x="858633" y="339897"/>
                </a:lnTo>
                <a:lnTo>
                  <a:pt x="846478" y="295924"/>
                </a:lnTo>
                <a:lnTo>
                  <a:pt x="829925" y="253958"/>
                </a:lnTo>
                <a:lnTo>
                  <a:pt x="809244" y="214263"/>
                </a:lnTo>
                <a:lnTo>
                  <a:pt x="784701" y="177100"/>
                </a:lnTo>
                <a:lnTo>
                  <a:pt x="756566" y="142734"/>
                </a:lnTo>
                <a:lnTo>
                  <a:pt x="725107" y="111427"/>
                </a:lnTo>
                <a:lnTo>
                  <a:pt x="690591" y="83442"/>
                </a:lnTo>
                <a:lnTo>
                  <a:pt x="653288" y="59040"/>
                </a:lnTo>
                <a:lnTo>
                  <a:pt x="613464" y="38486"/>
                </a:lnTo>
                <a:lnTo>
                  <a:pt x="571390" y="22043"/>
                </a:lnTo>
                <a:lnTo>
                  <a:pt x="527332" y="9972"/>
                </a:lnTo>
                <a:lnTo>
                  <a:pt x="481559" y="2536"/>
                </a:lnTo>
                <a:lnTo>
                  <a:pt x="434340" y="0"/>
                </a:lnTo>
                <a:lnTo>
                  <a:pt x="387120" y="2536"/>
                </a:lnTo>
                <a:lnTo>
                  <a:pt x="341347" y="9972"/>
                </a:lnTo>
                <a:lnTo>
                  <a:pt x="297289" y="22043"/>
                </a:lnTo>
                <a:lnTo>
                  <a:pt x="255215" y="38486"/>
                </a:lnTo>
                <a:lnTo>
                  <a:pt x="215392" y="59040"/>
                </a:lnTo>
                <a:lnTo>
                  <a:pt x="178088" y="83442"/>
                </a:lnTo>
                <a:lnTo>
                  <a:pt x="143572" y="111427"/>
                </a:lnTo>
                <a:lnTo>
                  <a:pt x="112113" y="142734"/>
                </a:lnTo>
                <a:lnTo>
                  <a:pt x="83978" y="177100"/>
                </a:lnTo>
                <a:lnTo>
                  <a:pt x="59436" y="214263"/>
                </a:lnTo>
                <a:lnTo>
                  <a:pt x="38754" y="253958"/>
                </a:lnTo>
                <a:lnTo>
                  <a:pt x="22201" y="295924"/>
                </a:lnTo>
                <a:lnTo>
                  <a:pt x="10046" y="339897"/>
                </a:lnTo>
                <a:lnTo>
                  <a:pt x="2556" y="385615"/>
                </a:lnTo>
                <a:lnTo>
                  <a:pt x="0" y="432816"/>
                </a:lnTo>
                <a:lnTo>
                  <a:pt x="2556" y="480035"/>
                </a:lnTo>
                <a:lnTo>
                  <a:pt x="10046" y="525808"/>
                </a:lnTo>
                <a:lnTo>
                  <a:pt x="22201" y="569866"/>
                </a:lnTo>
                <a:lnTo>
                  <a:pt x="38754" y="611940"/>
                </a:lnTo>
                <a:lnTo>
                  <a:pt x="59436" y="651764"/>
                </a:lnTo>
                <a:lnTo>
                  <a:pt x="83978" y="689067"/>
                </a:lnTo>
                <a:lnTo>
                  <a:pt x="112113" y="723583"/>
                </a:lnTo>
                <a:lnTo>
                  <a:pt x="143572" y="755042"/>
                </a:lnTo>
                <a:lnTo>
                  <a:pt x="178088" y="783177"/>
                </a:lnTo>
                <a:lnTo>
                  <a:pt x="215392" y="807720"/>
                </a:lnTo>
                <a:lnTo>
                  <a:pt x="255215" y="828401"/>
                </a:lnTo>
                <a:lnTo>
                  <a:pt x="297289" y="844954"/>
                </a:lnTo>
                <a:lnTo>
                  <a:pt x="341347" y="857109"/>
                </a:lnTo>
                <a:lnTo>
                  <a:pt x="387120" y="864599"/>
                </a:lnTo>
                <a:lnTo>
                  <a:pt x="434340" y="867156"/>
                </a:lnTo>
                <a:lnTo>
                  <a:pt x="481559" y="864599"/>
                </a:lnTo>
                <a:lnTo>
                  <a:pt x="527332" y="857109"/>
                </a:lnTo>
                <a:lnTo>
                  <a:pt x="571390" y="844954"/>
                </a:lnTo>
                <a:lnTo>
                  <a:pt x="613464" y="828401"/>
                </a:lnTo>
                <a:lnTo>
                  <a:pt x="653288" y="807720"/>
                </a:lnTo>
                <a:lnTo>
                  <a:pt x="690591" y="783177"/>
                </a:lnTo>
                <a:lnTo>
                  <a:pt x="725107" y="755042"/>
                </a:lnTo>
                <a:lnTo>
                  <a:pt x="756566" y="723583"/>
                </a:lnTo>
                <a:lnTo>
                  <a:pt x="784701" y="689067"/>
                </a:lnTo>
                <a:lnTo>
                  <a:pt x="809244" y="651764"/>
                </a:lnTo>
                <a:lnTo>
                  <a:pt x="829925" y="611940"/>
                </a:lnTo>
                <a:lnTo>
                  <a:pt x="846478" y="569866"/>
                </a:lnTo>
                <a:lnTo>
                  <a:pt x="858633" y="525808"/>
                </a:lnTo>
                <a:lnTo>
                  <a:pt x="866123" y="480035"/>
                </a:lnTo>
                <a:lnTo>
                  <a:pt x="868680" y="432816"/>
                </a:lnTo>
                <a:close/>
              </a:path>
            </a:pathLst>
          </a:custGeom>
          <a:solidFill>
            <a:srgbClr val="000000"/>
          </a:solidFill>
        </p:spPr>
        <p:txBody>
          <a:bodyPr wrap="square" lIns="0" tIns="0" rIns="0" bIns="0" rtlCol="0"/>
          <a:lstStyle/>
          <a:p>
            <a:endParaRPr/>
          </a:p>
        </p:txBody>
      </p:sp>
      <p:sp>
        <p:nvSpPr>
          <p:cNvPr id="102" name="object 102"/>
          <p:cNvSpPr/>
          <p:nvPr/>
        </p:nvSpPr>
        <p:spPr>
          <a:xfrm>
            <a:off x="3779520" y="3329491"/>
            <a:ext cx="789709" cy="765138"/>
          </a:xfrm>
          <a:prstGeom prst="rect">
            <a:avLst/>
          </a:prstGeom>
          <a:blipFill>
            <a:blip r:embed="rId44" cstate="print"/>
            <a:stretch>
              <a:fillRect/>
            </a:stretch>
          </a:blipFill>
        </p:spPr>
        <p:txBody>
          <a:bodyPr wrap="square" lIns="0" tIns="0" rIns="0" bIns="0" rtlCol="0"/>
          <a:lstStyle/>
          <a:p>
            <a:endParaRPr/>
          </a:p>
        </p:txBody>
      </p:sp>
      <p:sp>
        <p:nvSpPr>
          <p:cNvPr id="103" name="object 103"/>
          <p:cNvSpPr/>
          <p:nvPr/>
        </p:nvSpPr>
        <p:spPr>
          <a:xfrm>
            <a:off x="3823855" y="3373868"/>
            <a:ext cx="722168" cy="675154"/>
          </a:xfrm>
          <a:custGeom>
            <a:avLst/>
            <a:gdLst/>
            <a:ahLst/>
            <a:cxnLst/>
            <a:rect l="l" t="t" r="r" b="b"/>
            <a:pathLst>
              <a:path w="794385" h="765175">
                <a:moveTo>
                  <a:pt x="794004" y="382524"/>
                </a:moveTo>
                <a:lnTo>
                  <a:pt x="790926" y="334727"/>
                </a:lnTo>
                <a:lnTo>
                  <a:pt x="781939" y="288650"/>
                </a:lnTo>
                <a:lnTo>
                  <a:pt x="767408" y="244658"/>
                </a:lnTo>
                <a:lnTo>
                  <a:pt x="747699" y="203117"/>
                </a:lnTo>
                <a:lnTo>
                  <a:pt x="723179" y="164395"/>
                </a:lnTo>
                <a:lnTo>
                  <a:pt x="694214" y="128856"/>
                </a:lnTo>
                <a:lnTo>
                  <a:pt x="661171" y="96867"/>
                </a:lnTo>
                <a:lnTo>
                  <a:pt x="624414" y="68795"/>
                </a:lnTo>
                <a:lnTo>
                  <a:pt x="584312" y="45005"/>
                </a:lnTo>
                <a:lnTo>
                  <a:pt x="541229" y="25864"/>
                </a:lnTo>
                <a:lnTo>
                  <a:pt x="495533" y="11739"/>
                </a:lnTo>
                <a:lnTo>
                  <a:pt x="447589" y="2995"/>
                </a:lnTo>
                <a:lnTo>
                  <a:pt x="397764" y="0"/>
                </a:lnTo>
                <a:lnTo>
                  <a:pt x="347913" y="2995"/>
                </a:lnTo>
                <a:lnTo>
                  <a:pt x="299897" y="11739"/>
                </a:lnTo>
                <a:lnTo>
                  <a:pt x="254092" y="25864"/>
                </a:lnTo>
                <a:lnTo>
                  <a:pt x="210871" y="45005"/>
                </a:lnTo>
                <a:lnTo>
                  <a:pt x="170610" y="68795"/>
                </a:lnTo>
                <a:lnTo>
                  <a:pt x="133682" y="96867"/>
                </a:lnTo>
                <a:lnTo>
                  <a:pt x="100463" y="128856"/>
                </a:lnTo>
                <a:lnTo>
                  <a:pt x="71326" y="164395"/>
                </a:lnTo>
                <a:lnTo>
                  <a:pt x="46648" y="203117"/>
                </a:lnTo>
                <a:lnTo>
                  <a:pt x="26801" y="244658"/>
                </a:lnTo>
                <a:lnTo>
                  <a:pt x="12161" y="288650"/>
                </a:lnTo>
                <a:lnTo>
                  <a:pt x="3102" y="334727"/>
                </a:lnTo>
                <a:lnTo>
                  <a:pt x="0" y="382524"/>
                </a:lnTo>
                <a:lnTo>
                  <a:pt x="3102" y="430619"/>
                </a:lnTo>
                <a:lnTo>
                  <a:pt x="12161" y="476901"/>
                </a:lnTo>
                <a:lnTo>
                  <a:pt x="26801" y="521013"/>
                </a:lnTo>
                <a:lnTo>
                  <a:pt x="46648" y="562604"/>
                </a:lnTo>
                <a:lnTo>
                  <a:pt x="71326" y="601318"/>
                </a:lnTo>
                <a:lnTo>
                  <a:pt x="100463" y="636803"/>
                </a:lnTo>
                <a:lnTo>
                  <a:pt x="133682" y="668705"/>
                </a:lnTo>
                <a:lnTo>
                  <a:pt x="170610" y="696669"/>
                </a:lnTo>
                <a:lnTo>
                  <a:pt x="210871" y="720342"/>
                </a:lnTo>
                <a:lnTo>
                  <a:pt x="254092" y="739370"/>
                </a:lnTo>
                <a:lnTo>
                  <a:pt x="299897" y="753399"/>
                </a:lnTo>
                <a:lnTo>
                  <a:pt x="347913" y="762077"/>
                </a:lnTo>
                <a:lnTo>
                  <a:pt x="397764" y="765048"/>
                </a:lnTo>
                <a:lnTo>
                  <a:pt x="447589" y="762077"/>
                </a:lnTo>
                <a:lnTo>
                  <a:pt x="495533" y="753399"/>
                </a:lnTo>
                <a:lnTo>
                  <a:pt x="541229" y="739370"/>
                </a:lnTo>
                <a:lnTo>
                  <a:pt x="584312" y="720342"/>
                </a:lnTo>
                <a:lnTo>
                  <a:pt x="624414" y="696669"/>
                </a:lnTo>
                <a:lnTo>
                  <a:pt x="661171" y="668705"/>
                </a:lnTo>
                <a:lnTo>
                  <a:pt x="694214" y="636803"/>
                </a:lnTo>
                <a:lnTo>
                  <a:pt x="723179" y="601318"/>
                </a:lnTo>
                <a:lnTo>
                  <a:pt x="747699" y="562604"/>
                </a:lnTo>
                <a:lnTo>
                  <a:pt x="767408" y="521013"/>
                </a:lnTo>
                <a:lnTo>
                  <a:pt x="781939" y="476901"/>
                </a:lnTo>
                <a:lnTo>
                  <a:pt x="790926" y="430619"/>
                </a:lnTo>
                <a:lnTo>
                  <a:pt x="794004" y="382524"/>
                </a:lnTo>
                <a:close/>
              </a:path>
            </a:pathLst>
          </a:custGeom>
          <a:solidFill>
            <a:srgbClr val="000000"/>
          </a:solidFill>
        </p:spPr>
        <p:txBody>
          <a:bodyPr wrap="square" lIns="0" tIns="0" rIns="0" bIns="0" rtlCol="0"/>
          <a:lstStyle/>
          <a:p>
            <a:endParaRPr/>
          </a:p>
        </p:txBody>
      </p:sp>
      <p:sp>
        <p:nvSpPr>
          <p:cNvPr id="104" name="object 104"/>
          <p:cNvSpPr/>
          <p:nvPr/>
        </p:nvSpPr>
        <p:spPr>
          <a:xfrm>
            <a:off x="3823854" y="3373867"/>
            <a:ext cx="721822" cy="675042"/>
          </a:xfrm>
          <a:prstGeom prst="rect">
            <a:avLst/>
          </a:prstGeom>
          <a:blipFill>
            <a:blip r:embed="rId45" cstate="print"/>
            <a:stretch>
              <a:fillRect/>
            </a:stretch>
          </a:blipFill>
        </p:spPr>
        <p:txBody>
          <a:bodyPr wrap="square" lIns="0" tIns="0" rIns="0" bIns="0" rtlCol="0"/>
          <a:lstStyle/>
          <a:p>
            <a:endParaRPr/>
          </a:p>
        </p:txBody>
      </p:sp>
      <p:sp>
        <p:nvSpPr>
          <p:cNvPr id="105" name="object 105"/>
          <p:cNvSpPr/>
          <p:nvPr/>
        </p:nvSpPr>
        <p:spPr>
          <a:xfrm>
            <a:off x="3869575" y="3395382"/>
            <a:ext cx="632114" cy="610721"/>
          </a:xfrm>
          <a:custGeom>
            <a:avLst/>
            <a:gdLst/>
            <a:ahLst/>
            <a:cxnLst/>
            <a:rect l="l" t="t" r="r" b="b"/>
            <a:pathLst>
              <a:path w="695325" h="692150">
                <a:moveTo>
                  <a:pt x="694944" y="345948"/>
                </a:moveTo>
                <a:lnTo>
                  <a:pt x="691774" y="299122"/>
                </a:lnTo>
                <a:lnTo>
                  <a:pt x="682540" y="254176"/>
                </a:lnTo>
                <a:lnTo>
                  <a:pt x="667654" y="211526"/>
                </a:lnTo>
                <a:lnTo>
                  <a:pt x="647530" y="171591"/>
                </a:lnTo>
                <a:lnTo>
                  <a:pt x="622580" y="134788"/>
                </a:lnTo>
                <a:lnTo>
                  <a:pt x="593217" y="101536"/>
                </a:lnTo>
                <a:lnTo>
                  <a:pt x="559853" y="72253"/>
                </a:lnTo>
                <a:lnTo>
                  <a:pt x="522901" y="47356"/>
                </a:lnTo>
                <a:lnTo>
                  <a:pt x="482774" y="27265"/>
                </a:lnTo>
                <a:lnTo>
                  <a:pt x="439885" y="12396"/>
                </a:lnTo>
                <a:lnTo>
                  <a:pt x="394647" y="3168"/>
                </a:lnTo>
                <a:lnTo>
                  <a:pt x="347472" y="0"/>
                </a:lnTo>
                <a:lnTo>
                  <a:pt x="300296" y="3168"/>
                </a:lnTo>
                <a:lnTo>
                  <a:pt x="255058" y="12396"/>
                </a:lnTo>
                <a:lnTo>
                  <a:pt x="212169" y="27265"/>
                </a:lnTo>
                <a:lnTo>
                  <a:pt x="172042" y="47356"/>
                </a:lnTo>
                <a:lnTo>
                  <a:pt x="135090" y="72253"/>
                </a:lnTo>
                <a:lnTo>
                  <a:pt x="101727" y="101536"/>
                </a:lnTo>
                <a:lnTo>
                  <a:pt x="72363" y="134788"/>
                </a:lnTo>
                <a:lnTo>
                  <a:pt x="47413" y="171591"/>
                </a:lnTo>
                <a:lnTo>
                  <a:pt x="27289" y="211526"/>
                </a:lnTo>
                <a:lnTo>
                  <a:pt x="12403" y="254176"/>
                </a:lnTo>
                <a:lnTo>
                  <a:pt x="3169" y="299122"/>
                </a:lnTo>
                <a:lnTo>
                  <a:pt x="0" y="345948"/>
                </a:lnTo>
                <a:lnTo>
                  <a:pt x="3169" y="392773"/>
                </a:lnTo>
                <a:lnTo>
                  <a:pt x="12403" y="437719"/>
                </a:lnTo>
                <a:lnTo>
                  <a:pt x="27289" y="480369"/>
                </a:lnTo>
                <a:lnTo>
                  <a:pt x="47413" y="520304"/>
                </a:lnTo>
                <a:lnTo>
                  <a:pt x="72363" y="557107"/>
                </a:lnTo>
                <a:lnTo>
                  <a:pt x="101727" y="590359"/>
                </a:lnTo>
                <a:lnTo>
                  <a:pt x="135090" y="619642"/>
                </a:lnTo>
                <a:lnTo>
                  <a:pt x="172042" y="644539"/>
                </a:lnTo>
                <a:lnTo>
                  <a:pt x="212169" y="664630"/>
                </a:lnTo>
                <a:lnTo>
                  <a:pt x="255058" y="679499"/>
                </a:lnTo>
                <a:lnTo>
                  <a:pt x="300296" y="688727"/>
                </a:lnTo>
                <a:lnTo>
                  <a:pt x="347472" y="691896"/>
                </a:lnTo>
                <a:lnTo>
                  <a:pt x="394647" y="688727"/>
                </a:lnTo>
                <a:lnTo>
                  <a:pt x="439885" y="679499"/>
                </a:lnTo>
                <a:lnTo>
                  <a:pt x="482774" y="664630"/>
                </a:lnTo>
                <a:lnTo>
                  <a:pt x="522901" y="644539"/>
                </a:lnTo>
                <a:lnTo>
                  <a:pt x="559853" y="619642"/>
                </a:lnTo>
                <a:lnTo>
                  <a:pt x="593217" y="590359"/>
                </a:lnTo>
                <a:lnTo>
                  <a:pt x="622580" y="557107"/>
                </a:lnTo>
                <a:lnTo>
                  <a:pt x="647530" y="520304"/>
                </a:lnTo>
                <a:lnTo>
                  <a:pt x="667654" y="480369"/>
                </a:lnTo>
                <a:lnTo>
                  <a:pt x="682540" y="437719"/>
                </a:lnTo>
                <a:lnTo>
                  <a:pt x="691774" y="392773"/>
                </a:lnTo>
                <a:lnTo>
                  <a:pt x="694944" y="345948"/>
                </a:lnTo>
                <a:close/>
              </a:path>
            </a:pathLst>
          </a:custGeom>
          <a:solidFill>
            <a:srgbClr val="000000"/>
          </a:solidFill>
        </p:spPr>
        <p:txBody>
          <a:bodyPr wrap="square" lIns="0" tIns="0" rIns="0" bIns="0" rtlCol="0"/>
          <a:lstStyle/>
          <a:p>
            <a:endParaRPr/>
          </a:p>
        </p:txBody>
      </p:sp>
      <p:sp>
        <p:nvSpPr>
          <p:cNvPr id="106" name="object 106"/>
          <p:cNvSpPr/>
          <p:nvPr/>
        </p:nvSpPr>
        <p:spPr>
          <a:xfrm>
            <a:off x="3869575" y="3395383"/>
            <a:ext cx="631767" cy="610496"/>
          </a:xfrm>
          <a:prstGeom prst="rect">
            <a:avLst/>
          </a:prstGeom>
          <a:blipFill>
            <a:blip r:embed="rId46" cstate="print"/>
            <a:stretch>
              <a:fillRect/>
            </a:stretch>
          </a:blipFill>
        </p:spPr>
        <p:txBody>
          <a:bodyPr wrap="square" lIns="0" tIns="0" rIns="0" bIns="0" rtlCol="0"/>
          <a:lstStyle/>
          <a:p>
            <a:endParaRPr/>
          </a:p>
        </p:txBody>
      </p:sp>
      <p:sp>
        <p:nvSpPr>
          <p:cNvPr id="107" name="object 107"/>
          <p:cNvSpPr/>
          <p:nvPr/>
        </p:nvSpPr>
        <p:spPr>
          <a:xfrm>
            <a:off x="3913909" y="3438412"/>
            <a:ext cx="543214" cy="524435"/>
          </a:xfrm>
          <a:custGeom>
            <a:avLst/>
            <a:gdLst/>
            <a:ahLst/>
            <a:cxnLst/>
            <a:rect l="l" t="t" r="r" b="b"/>
            <a:pathLst>
              <a:path w="597535" h="594360">
                <a:moveTo>
                  <a:pt x="597408" y="297180"/>
                </a:moveTo>
                <a:lnTo>
                  <a:pt x="593488" y="248863"/>
                </a:lnTo>
                <a:lnTo>
                  <a:pt x="582143" y="203069"/>
                </a:lnTo>
                <a:lnTo>
                  <a:pt x="563995" y="160404"/>
                </a:lnTo>
                <a:lnTo>
                  <a:pt x="539666" y="121468"/>
                </a:lnTo>
                <a:lnTo>
                  <a:pt x="509778" y="86868"/>
                </a:lnTo>
                <a:lnTo>
                  <a:pt x="474951" y="57204"/>
                </a:lnTo>
                <a:lnTo>
                  <a:pt x="435809" y="33082"/>
                </a:lnTo>
                <a:lnTo>
                  <a:pt x="392972" y="15105"/>
                </a:lnTo>
                <a:lnTo>
                  <a:pt x="347063" y="3877"/>
                </a:lnTo>
                <a:lnTo>
                  <a:pt x="298704" y="0"/>
                </a:lnTo>
                <a:lnTo>
                  <a:pt x="250344" y="3877"/>
                </a:lnTo>
                <a:lnTo>
                  <a:pt x="204435" y="15105"/>
                </a:lnTo>
                <a:lnTo>
                  <a:pt x="161598" y="33082"/>
                </a:lnTo>
                <a:lnTo>
                  <a:pt x="122456" y="57204"/>
                </a:lnTo>
                <a:lnTo>
                  <a:pt x="87630" y="86868"/>
                </a:lnTo>
                <a:lnTo>
                  <a:pt x="57741" y="121468"/>
                </a:lnTo>
                <a:lnTo>
                  <a:pt x="33412" y="160404"/>
                </a:lnTo>
                <a:lnTo>
                  <a:pt x="15264" y="203069"/>
                </a:lnTo>
                <a:lnTo>
                  <a:pt x="3919" y="248863"/>
                </a:lnTo>
                <a:lnTo>
                  <a:pt x="0" y="297180"/>
                </a:lnTo>
                <a:lnTo>
                  <a:pt x="3919" y="345496"/>
                </a:lnTo>
                <a:lnTo>
                  <a:pt x="15264" y="391290"/>
                </a:lnTo>
                <a:lnTo>
                  <a:pt x="33412" y="433955"/>
                </a:lnTo>
                <a:lnTo>
                  <a:pt x="57741" y="472891"/>
                </a:lnTo>
                <a:lnTo>
                  <a:pt x="87630" y="507492"/>
                </a:lnTo>
                <a:lnTo>
                  <a:pt x="122456" y="537155"/>
                </a:lnTo>
                <a:lnTo>
                  <a:pt x="161598" y="561277"/>
                </a:lnTo>
                <a:lnTo>
                  <a:pt x="204435" y="579254"/>
                </a:lnTo>
                <a:lnTo>
                  <a:pt x="250344" y="590482"/>
                </a:lnTo>
                <a:lnTo>
                  <a:pt x="298704" y="594360"/>
                </a:lnTo>
                <a:lnTo>
                  <a:pt x="347063" y="590482"/>
                </a:lnTo>
                <a:lnTo>
                  <a:pt x="392972" y="579254"/>
                </a:lnTo>
                <a:lnTo>
                  <a:pt x="435809" y="561277"/>
                </a:lnTo>
                <a:lnTo>
                  <a:pt x="474951" y="537155"/>
                </a:lnTo>
                <a:lnTo>
                  <a:pt x="509778" y="507492"/>
                </a:lnTo>
                <a:lnTo>
                  <a:pt x="539666" y="472891"/>
                </a:lnTo>
                <a:lnTo>
                  <a:pt x="563995" y="433955"/>
                </a:lnTo>
                <a:lnTo>
                  <a:pt x="582143" y="391290"/>
                </a:lnTo>
                <a:lnTo>
                  <a:pt x="593488" y="345496"/>
                </a:lnTo>
                <a:lnTo>
                  <a:pt x="597408" y="297180"/>
                </a:lnTo>
                <a:close/>
              </a:path>
            </a:pathLst>
          </a:custGeom>
          <a:solidFill>
            <a:srgbClr val="000000"/>
          </a:solidFill>
        </p:spPr>
        <p:txBody>
          <a:bodyPr wrap="square" lIns="0" tIns="0" rIns="0" bIns="0" rtlCol="0"/>
          <a:lstStyle/>
          <a:p>
            <a:endParaRPr/>
          </a:p>
        </p:txBody>
      </p:sp>
      <p:sp>
        <p:nvSpPr>
          <p:cNvPr id="108" name="object 108"/>
          <p:cNvSpPr/>
          <p:nvPr/>
        </p:nvSpPr>
        <p:spPr>
          <a:xfrm>
            <a:off x="3913909" y="3438412"/>
            <a:ext cx="543098" cy="524435"/>
          </a:xfrm>
          <a:prstGeom prst="rect">
            <a:avLst/>
          </a:prstGeom>
          <a:blipFill>
            <a:blip r:embed="rId47" cstate="print"/>
            <a:stretch>
              <a:fillRect/>
            </a:stretch>
          </a:blipFill>
        </p:spPr>
        <p:txBody>
          <a:bodyPr wrap="square" lIns="0" tIns="0" rIns="0" bIns="0" rtlCol="0"/>
          <a:lstStyle/>
          <a:p>
            <a:endParaRPr/>
          </a:p>
        </p:txBody>
      </p:sp>
      <p:sp>
        <p:nvSpPr>
          <p:cNvPr id="109" name="object 109"/>
          <p:cNvSpPr/>
          <p:nvPr/>
        </p:nvSpPr>
        <p:spPr>
          <a:xfrm>
            <a:off x="3958243" y="3482788"/>
            <a:ext cx="453159" cy="437029"/>
          </a:xfrm>
          <a:custGeom>
            <a:avLst/>
            <a:gdLst/>
            <a:ahLst/>
            <a:cxnLst/>
            <a:rect l="l" t="t" r="r" b="b"/>
            <a:pathLst>
              <a:path w="498475" h="495300">
                <a:moveTo>
                  <a:pt x="498348" y="246888"/>
                </a:moveTo>
                <a:lnTo>
                  <a:pt x="493299" y="196899"/>
                </a:lnTo>
                <a:lnTo>
                  <a:pt x="478821" y="150447"/>
                </a:lnTo>
                <a:lnTo>
                  <a:pt x="455914" y="108495"/>
                </a:lnTo>
                <a:lnTo>
                  <a:pt x="425577" y="72009"/>
                </a:lnTo>
                <a:lnTo>
                  <a:pt x="388810" y="41951"/>
                </a:lnTo>
                <a:lnTo>
                  <a:pt x="346614" y="19288"/>
                </a:lnTo>
                <a:lnTo>
                  <a:pt x="299989" y="4982"/>
                </a:lnTo>
                <a:lnTo>
                  <a:pt x="249936" y="0"/>
                </a:lnTo>
                <a:lnTo>
                  <a:pt x="204838" y="3951"/>
                </a:lnTo>
                <a:lnTo>
                  <a:pt x="162463" y="15352"/>
                </a:lnTo>
                <a:lnTo>
                  <a:pt x="123500" y="33528"/>
                </a:lnTo>
                <a:lnTo>
                  <a:pt x="88638" y="57799"/>
                </a:lnTo>
                <a:lnTo>
                  <a:pt x="58568" y="87488"/>
                </a:lnTo>
                <a:lnTo>
                  <a:pt x="33979" y="121920"/>
                </a:lnTo>
                <a:lnTo>
                  <a:pt x="15561" y="160415"/>
                </a:lnTo>
                <a:lnTo>
                  <a:pt x="4005" y="202296"/>
                </a:lnTo>
                <a:lnTo>
                  <a:pt x="0" y="246888"/>
                </a:lnTo>
                <a:lnTo>
                  <a:pt x="4005" y="291531"/>
                </a:lnTo>
                <a:lnTo>
                  <a:pt x="15561" y="333553"/>
                </a:lnTo>
                <a:lnTo>
                  <a:pt x="33979" y="372251"/>
                </a:lnTo>
                <a:lnTo>
                  <a:pt x="58568" y="406922"/>
                </a:lnTo>
                <a:lnTo>
                  <a:pt x="88638" y="436865"/>
                </a:lnTo>
                <a:lnTo>
                  <a:pt x="123500" y="461376"/>
                </a:lnTo>
                <a:lnTo>
                  <a:pt x="162463" y="479754"/>
                </a:lnTo>
                <a:lnTo>
                  <a:pt x="204838" y="491296"/>
                </a:lnTo>
                <a:lnTo>
                  <a:pt x="249936" y="495300"/>
                </a:lnTo>
                <a:lnTo>
                  <a:pt x="299989" y="490251"/>
                </a:lnTo>
                <a:lnTo>
                  <a:pt x="346614" y="475773"/>
                </a:lnTo>
                <a:lnTo>
                  <a:pt x="388810" y="452866"/>
                </a:lnTo>
                <a:lnTo>
                  <a:pt x="425577" y="422529"/>
                </a:lnTo>
                <a:lnTo>
                  <a:pt x="455914" y="385762"/>
                </a:lnTo>
                <a:lnTo>
                  <a:pt x="478821" y="343566"/>
                </a:lnTo>
                <a:lnTo>
                  <a:pt x="493299" y="296941"/>
                </a:lnTo>
                <a:lnTo>
                  <a:pt x="498348" y="246888"/>
                </a:lnTo>
                <a:close/>
              </a:path>
            </a:pathLst>
          </a:custGeom>
          <a:solidFill>
            <a:srgbClr val="000000"/>
          </a:solidFill>
        </p:spPr>
        <p:txBody>
          <a:bodyPr wrap="square" lIns="0" tIns="0" rIns="0" bIns="0" rtlCol="0"/>
          <a:lstStyle/>
          <a:p>
            <a:endParaRPr/>
          </a:p>
        </p:txBody>
      </p:sp>
      <p:sp>
        <p:nvSpPr>
          <p:cNvPr id="110" name="object 110"/>
          <p:cNvSpPr/>
          <p:nvPr/>
        </p:nvSpPr>
        <p:spPr>
          <a:xfrm>
            <a:off x="3958243" y="3482788"/>
            <a:ext cx="453044" cy="437029"/>
          </a:xfrm>
          <a:prstGeom prst="rect">
            <a:avLst/>
          </a:prstGeom>
          <a:blipFill>
            <a:blip r:embed="rId48" cstate="print"/>
            <a:stretch>
              <a:fillRect/>
            </a:stretch>
          </a:blipFill>
        </p:spPr>
        <p:txBody>
          <a:bodyPr wrap="square" lIns="0" tIns="0" rIns="0" bIns="0" rtlCol="0"/>
          <a:lstStyle/>
          <a:p>
            <a:endParaRPr/>
          </a:p>
        </p:txBody>
      </p:sp>
      <p:sp>
        <p:nvSpPr>
          <p:cNvPr id="111" name="object 111"/>
          <p:cNvSpPr/>
          <p:nvPr/>
        </p:nvSpPr>
        <p:spPr>
          <a:xfrm>
            <a:off x="4003964" y="3525819"/>
            <a:ext cx="360218" cy="349624"/>
          </a:xfrm>
          <a:custGeom>
            <a:avLst/>
            <a:gdLst/>
            <a:ahLst/>
            <a:cxnLst/>
            <a:rect l="l" t="t" r="r" b="b"/>
            <a:pathLst>
              <a:path w="396239" h="396239">
                <a:moveTo>
                  <a:pt x="396240" y="198120"/>
                </a:moveTo>
                <a:lnTo>
                  <a:pt x="391023" y="152595"/>
                </a:lnTo>
                <a:lnTo>
                  <a:pt x="376156" y="110856"/>
                </a:lnTo>
                <a:lnTo>
                  <a:pt x="352812" y="74076"/>
                </a:lnTo>
                <a:lnTo>
                  <a:pt x="322163" y="43427"/>
                </a:lnTo>
                <a:lnTo>
                  <a:pt x="285383" y="20083"/>
                </a:lnTo>
                <a:lnTo>
                  <a:pt x="243644" y="5216"/>
                </a:lnTo>
                <a:lnTo>
                  <a:pt x="198120" y="0"/>
                </a:lnTo>
                <a:lnTo>
                  <a:pt x="152595" y="5216"/>
                </a:lnTo>
                <a:lnTo>
                  <a:pt x="110856" y="20083"/>
                </a:lnTo>
                <a:lnTo>
                  <a:pt x="74076" y="43427"/>
                </a:lnTo>
                <a:lnTo>
                  <a:pt x="43427" y="74076"/>
                </a:lnTo>
                <a:lnTo>
                  <a:pt x="20083" y="110856"/>
                </a:lnTo>
                <a:lnTo>
                  <a:pt x="5216" y="152595"/>
                </a:lnTo>
                <a:lnTo>
                  <a:pt x="0" y="198120"/>
                </a:lnTo>
                <a:lnTo>
                  <a:pt x="5216" y="243644"/>
                </a:lnTo>
                <a:lnTo>
                  <a:pt x="20083" y="285383"/>
                </a:lnTo>
                <a:lnTo>
                  <a:pt x="43427" y="322163"/>
                </a:lnTo>
                <a:lnTo>
                  <a:pt x="74076" y="352812"/>
                </a:lnTo>
                <a:lnTo>
                  <a:pt x="110856" y="376156"/>
                </a:lnTo>
                <a:lnTo>
                  <a:pt x="152595" y="391023"/>
                </a:lnTo>
                <a:lnTo>
                  <a:pt x="198120" y="396240"/>
                </a:lnTo>
                <a:lnTo>
                  <a:pt x="243644" y="391023"/>
                </a:lnTo>
                <a:lnTo>
                  <a:pt x="285383" y="376156"/>
                </a:lnTo>
                <a:lnTo>
                  <a:pt x="322163" y="352812"/>
                </a:lnTo>
                <a:lnTo>
                  <a:pt x="352812" y="322163"/>
                </a:lnTo>
                <a:lnTo>
                  <a:pt x="376156" y="285383"/>
                </a:lnTo>
                <a:lnTo>
                  <a:pt x="391023" y="243644"/>
                </a:lnTo>
                <a:lnTo>
                  <a:pt x="396240" y="198120"/>
                </a:lnTo>
                <a:close/>
              </a:path>
            </a:pathLst>
          </a:custGeom>
          <a:solidFill>
            <a:srgbClr val="000000"/>
          </a:solidFill>
        </p:spPr>
        <p:txBody>
          <a:bodyPr wrap="square" lIns="0" tIns="0" rIns="0" bIns="0" rtlCol="0"/>
          <a:lstStyle/>
          <a:p>
            <a:endParaRPr/>
          </a:p>
        </p:txBody>
      </p:sp>
      <p:sp>
        <p:nvSpPr>
          <p:cNvPr id="112" name="object 112"/>
          <p:cNvSpPr/>
          <p:nvPr/>
        </p:nvSpPr>
        <p:spPr>
          <a:xfrm>
            <a:off x="4003964" y="3525819"/>
            <a:ext cx="360218" cy="349624"/>
          </a:xfrm>
          <a:prstGeom prst="rect">
            <a:avLst/>
          </a:prstGeom>
          <a:blipFill>
            <a:blip r:embed="rId49" cstate="print"/>
            <a:stretch>
              <a:fillRect/>
            </a:stretch>
          </a:blipFill>
        </p:spPr>
        <p:txBody>
          <a:bodyPr wrap="square" lIns="0" tIns="0" rIns="0" bIns="0" rtlCol="0"/>
          <a:lstStyle/>
          <a:p>
            <a:endParaRPr/>
          </a:p>
        </p:txBody>
      </p:sp>
      <p:sp>
        <p:nvSpPr>
          <p:cNvPr id="113" name="object 113"/>
          <p:cNvSpPr/>
          <p:nvPr/>
        </p:nvSpPr>
        <p:spPr>
          <a:xfrm>
            <a:off x="4049683" y="3568850"/>
            <a:ext cx="270164" cy="263899"/>
          </a:xfrm>
          <a:custGeom>
            <a:avLst/>
            <a:gdLst/>
            <a:ahLst/>
            <a:cxnLst/>
            <a:rect l="l" t="t" r="r" b="b"/>
            <a:pathLst>
              <a:path w="297179" h="299085">
                <a:moveTo>
                  <a:pt x="297180" y="149352"/>
                </a:moveTo>
                <a:lnTo>
                  <a:pt x="289547" y="102217"/>
                </a:lnTo>
                <a:lnTo>
                  <a:pt x="268309" y="61228"/>
                </a:lnTo>
                <a:lnTo>
                  <a:pt x="235951" y="28870"/>
                </a:lnTo>
                <a:lnTo>
                  <a:pt x="194962" y="7632"/>
                </a:lnTo>
                <a:lnTo>
                  <a:pt x="147828" y="0"/>
                </a:lnTo>
                <a:lnTo>
                  <a:pt x="100852" y="7632"/>
                </a:lnTo>
                <a:lnTo>
                  <a:pt x="60240" y="28870"/>
                </a:lnTo>
                <a:lnTo>
                  <a:pt x="28334" y="61228"/>
                </a:lnTo>
                <a:lnTo>
                  <a:pt x="7473" y="102217"/>
                </a:lnTo>
                <a:lnTo>
                  <a:pt x="0" y="149352"/>
                </a:lnTo>
                <a:lnTo>
                  <a:pt x="7473" y="196486"/>
                </a:lnTo>
                <a:lnTo>
                  <a:pt x="28334" y="237475"/>
                </a:lnTo>
                <a:lnTo>
                  <a:pt x="60240" y="269833"/>
                </a:lnTo>
                <a:lnTo>
                  <a:pt x="100852" y="291071"/>
                </a:lnTo>
                <a:lnTo>
                  <a:pt x="147828" y="298704"/>
                </a:lnTo>
                <a:lnTo>
                  <a:pt x="194962" y="291071"/>
                </a:lnTo>
                <a:lnTo>
                  <a:pt x="235951" y="269833"/>
                </a:lnTo>
                <a:lnTo>
                  <a:pt x="268309" y="237475"/>
                </a:lnTo>
                <a:lnTo>
                  <a:pt x="289547" y="196486"/>
                </a:lnTo>
                <a:lnTo>
                  <a:pt x="297180" y="149352"/>
                </a:lnTo>
                <a:close/>
              </a:path>
            </a:pathLst>
          </a:custGeom>
          <a:solidFill>
            <a:srgbClr val="000000"/>
          </a:solidFill>
        </p:spPr>
        <p:txBody>
          <a:bodyPr wrap="square" lIns="0" tIns="0" rIns="0" bIns="0" rtlCol="0"/>
          <a:lstStyle/>
          <a:p>
            <a:endParaRPr/>
          </a:p>
        </p:txBody>
      </p:sp>
      <p:sp>
        <p:nvSpPr>
          <p:cNvPr id="114" name="object 114"/>
          <p:cNvSpPr/>
          <p:nvPr/>
        </p:nvSpPr>
        <p:spPr>
          <a:xfrm>
            <a:off x="4049683" y="3568850"/>
            <a:ext cx="270164" cy="263562"/>
          </a:xfrm>
          <a:prstGeom prst="rect">
            <a:avLst/>
          </a:prstGeom>
          <a:blipFill>
            <a:blip r:embed="rId50" cstate="print"/>
            <a:stretch>
              <a:fillRect/>
            </a:stretch>
          </a:blipFill>
        </p:spPr>
        <p:txBody>
          <a:bodyPr wrap="square" lIns="0" tIns="0" rIns="0" bIns="0" rtlCol="0"/>
          <a:lstStyle/>
          <a:p>
            <a:endParaRPr/>
          </a:p>
        </p:txBody>
      </p:sp>
      <p:sp>
        <p:nvSpPr>
          <p:cNvPr id="115" name="object 115"/>
          <p:cNvSpPr/>
          <p:nvPr/>
        </p:nvSpPr>
        <p:spPr>
          <a:xfrm>
            <a:off x="4095403" y="3611881"/>
            <a:ext cx="178955" cy="177613"/>
          </a:xfrm>
          <a:custGeom>
            <a:avLst/>
            <a:gdLst/>
            <a:ahLst/>
            <a:cxnLst/>
            <a:rect l="l" t="t" r="r" b="b"/>
            <a:pathLst>
              <a:path w="196850" h="201295">
                <a:moveTo>
                  <a:pt x="196596" y="100584"/>
                </a:moveTo>
                <a:lnTo>
                  <a:pt x="188856" y="61722"/>
                </a:lnTo>
                <a:lnTo>
                  <a:pt x="167830" y="29718"/>
                </a:lnTo>
                <a:lnTo>
                  <a:pt x="136802" y="8001"/>
                </a:lnTo>
                <a:lnTo>
                  <a:pt x="99060" y="0"/>
                </a:lnTo>
                <a:lnTo>
                  <a:pt x="60436" y="8001"/>
                </a:lnTo>
                <a:lnTo>
                  <a:pt x="28956" y="29718"/>
                </a:lnTo>
                <a:lnTo>
                  <a:pt x="7762" y="61722"/>
                </a:lnTo>
                <a:lnTo>
                  <a:pt x="0" y="100584"/>
                </a:lnTo>
                <a:lnTo>
                  <a:pt x="7762" y="139446"/>
                </a:lnTo>
                <a:lnTo>
                  <a:pt x="28956" y="171450"/>
                </a:lnTo>
                <a:lnTo>
                  <a:pt x="60436" y="193167"/>
                </a:lnTo>
                <a:lnTo>
                  <a:pt x="99060" y="201168"/>
                </a:lnTo>
                <a:lnTo>
                  <a:pt x="136802" y="193167"/>
                </a:lnTo>
                <a:lnTo>
                  <a:pt x="167830" y="171450"/>
                </a:lnTo>
                <a:lnTo>
                  <a:pt x="188856" y="139446"/>
                </a:lnTo>
                <a:lnTo>
                  <a:pt x="196596" y="100584"/>
                </a:lnTo>
                <a:close/>
              </a:path>
            </a:pathLst>
          </a:custGeom>
          <a:solidFill>
            <a:srgbClr val="000000"/>
          </a:solidFill>
        </p:spPr>
        <p:txBody>
          <a:bodyPr wrap="square" lIns="0" tIns="0" rIns="0" bIns="0" rtlCol="0"/>
          <a:lstStyle/>
          <a:p>
            <a:endParaRPr/>
          </a:p>
        </p:txBody>
      </p:sp>
      <p:sp>
        <p:nvSpPr>
          <p:cNvPr id="116" name="object 116"/>
          <p:cNvSpPr/>
          <p:nvPr/>
        </p:nvSpPr>
        <p:spPr>
          <a:xfrm>
            <a:off x="4095403" y="3611880"/>
            <a:ext cx="178724" cy="177501"/>
          </a:xfrm>
          <a:prstGeom prst="rect">
            <a:avLst/>
          </a:prstGeom>
          <a:blipFill>
            <a:blip r:embed="rId51" cstate="print"/>
            <a:stretch>
              <a:fillRect/>
            </a:stretch>
          </a:blipFill>
        </p:spPr>
        <p:txBody>
          <a:bodyPr wrap="square" lIns="0" tIns="0" rIns="0" bIns="0" rtlCol="0"/>
          <a:lstStyle/>
          <a:p>
            <a:endParaRPr/>
          </a:p>
        </p:txBody>
      </p:sp>
      <p:sp>
        <p:nvSpPr>
          <p:cNvPr id="117" name="object 117"/>
          <p:cNvSpPr/>
          <p:nvPr/>
        </p:nvSpPr>
        <p:spPr>
          <a:xfrm>
            <a:off x="4141124" y="3657600"/>
            <a:ext cx="88900" cy="87406"/>
          </a:xfrm>
          <a:custGeom>
            <a:avLst/>
            <a:gdLst/>
            <a:ahLst/>
            <a:cxnLst/>
            <a:rect l="l" t="t" r="r" b="b"/>
            <a:pathLst>
              <a:path w="97789" h="99060">
                <a:moveTo>
                  <a:pt x="97536" y="50292"/>
                </a:moveTo>
                <a:lnTo>
                  <a:pt x="93773" y="30218"/>
                </a:lnTo>
                <a:lnTo>
                  <a:pt x="83439" y="14287"/>
                </a:lnTo>
                <a:lnTo>
                  <a:pt x="67960" y="3786"/>
                </a:lnTo>
                <a:lnTo>
                  <a:pt x="48768" y="0"/>
                </a:lnTo>
                <a:lnTo>
                  <a:pt x="29575" y="3786"/>
                </a:lnTo>
                <a:lnTo>
                  <a:pt x="14097" y="14287"/>
                </a:lnTo>
                <a:lnTo>
                  <a:pt x="3762" y="30218"/>
                </a:lnTo>
                <a:lnTo>
                  <a:pt x="0" y="50292"/>
                </a:lnTo>
                <a:lnTo>
                  <a:pt x="3762" y="69484"/>
                </a:lnTo>
                <a:lnTo>
                  <a:pt x="14097" y="84963"/>
                </a:lnTo>
                <a:lnTo>
                  <a:pt x="29575" y="95297"/>
                </a:lnTo>
                <a:lnTo>
                  <a:pt x="48768" y="99060"/>
                </a:lnTo>
                <a:lnTo>
                  <a:pt x="67960" y="95297"/>
                </a:lnTo>
                <a:lnTo>
                  <a:pt x="83439" y="84963"/>
                </a:lnTo>
                <a:lnTo>
                  <a:pt x="93773" y="69484"/>
                </a:lnTo>
                <a:lnTo>
                  <a:pt x="97536" y="50292"/>
                </a:lnTo>
                <a:close/>
              </a:path>
            </a:pathLst>
          </a:custGeom>
          <a:solidFill>
            <a:srgbClr val="FFFFFF"/>
          </a:solidFill>
        </p:spPr>
        <p:txBody>
          <a:bodyPr wrap="square" lIns="0" tIns="0" rIns="0" bIns="0" rtlCol="0"/>
          <a:lstStyle/>
          <a:p>
            <a:endParaRPr/>
          </a:p>
        </p:txBody>
      </p:sp>
      <p:sp>
        <p:nvSpPr>
          <p:cNvPr id="118" name="object 118"/>
          <p:cNvSpPr/>
          <p:nvPr/>
        </p:nvSpPr>
        <p:spPr>
          <a:xfrm>
            <a:off x="3406832" y="3429001"/>
            <a:ext cx="1578263" cy="566457"/>
          </a:xfrm>
          <a:custGeom>
            <a:avLst/>
            <a:gdLst/>
            <a:ahLst/>
            <a:cxnLst/>
            <a:rect l="l" t="t" r="r" b="b"/>
            <a:pathLst>
              <a:path w="1736089" h="641985">
                <a:moveTo>
                  <a:pt x="0" y="0"/>
                </a:moveTo>
                <a:lnTo>
                  <a:pt x="0" y="641603"/>
                </a:lnTo>
                <a:lnTo>
                  <a:pt x="1735835" y="641603"/>
                </a:lnTo>
                <a:lnTo>
                  <a:pt x="1735835" y="0"/>
                </a:lnTo>
                <a:lnTo>
                  <a:pt x="0" y="0"/>
                </a:lnTo>
                <a:close/>
              </a:path>
            </a:pathLst>
          </a:custGeom>
          <a:ln w="25400">
            <a:solidFill>
              <a:srgbClr val="000000"/>
            </a:solidFill>
          </a:ln>
        </p:spPr>
        <p:txBody>
          <a:bodyPr wrap="square" lIns="0" tIns="0" rIns="0" bIns="0" rtlCol="0"/>
          <a:lstStyle/>
          <a:p>
            <a:endParaRPr/>
          </a:p>
        </p:txBody>
      </p:sp>
      <p:sp>
        <p:nvSpPr>
          <p:cNvPr id="119" name="object 119"/>
          <p:cNvSpPr txBox="1"/>
          <p:nvPr/>
        </p:nvSpPr>
        <p:spPr>
          <a:xfrm>
            <a:off x="3406832" y="3429001"/>
            <a:ext cx="1578263" cy="470542"/>
          </a:xfrm>
          <a:prstGeom prst="rect">
            <a:avLst/>
          </a:prstGeom>
          <a:ln w="25400">
            <a:solidFill>
              <a:srgbClr val="000000"/>
            </a:solidFill>
          </a:ln>
        </p:spPr>
        <p:txBody>
          <a:bodyPr vert="horz" wrap="square" lIns="0" tIns="34191" rIns="0" bIns="0" rtlCol="0">
            <a:spAutoFit/>
          </a:bodyPr>
          <a:lstStyle/>
          <a:p>
            <a:pPr marL="144742" marR="145881" indent="-23363">
              <a:lnSpc>
                <a:spcPts val="1732"/>
              </a:lnSpc>
              <a:spcBef>
                <a:spcPts val="269"/>
              </a:spcBef>
            </a:pPr>
            <a:r>
              <a:rPr sz="1600" spc="-13" dirty="0">
                <a:latin typeface="Times New Roman"/>
                <a:cs typeface="Times New Roman"/>
              </a:rPr>
              <a:t>I</a:t>
            </a:r>
            <a:r>
              <a:rPr sz="1600" spc="-31" dirty="0">
                <a:latin typeface="Times New Roman"/>
                <a:cs typeface="Times New Roman"/>
              </a:rPr>
              <a:t>m</a:t>
            </a:r>
            <a:r>
              <a:rPr sz="1600" spc="-108" dirty="0">
                <a:latin typeface="Times New Roman"/>
                <a:cs typeface="Times New Roman"/>
              </a:rPr>
              <a:t>p</a:t>
            </a:r>
            <a:r>
              <a:rPr sz="1600" spc="76" dirty="0">
                <a:latin typeface="Times New Roman"/>
                <a:cs typeface="Times New Roman"/>
              </a:rPr>
              <a:t>l</a:t>
            </a:r>
            <a:r>
              <a:rPr sz="1600" spc="-18" dirty="0">
                <a:latin typeface="Times New Roman"/>
                <a:cs typeface="Times New Roman"/>
              </a:rPr>
              <a:t>e</a:t>
            </a:r>
            <a:r>
              <a:rPr sz="1600" spc="-31" dirty="0">
                <a:latin typeface="Times New Roman"/>
                <a:cs typeface="Times New Roman"/>
              </a:rPr>
              <a:t>m</a:t>
            </a:r>
            <a:r>
              <a:rPr sz="1600" spc="-9" dirty="0">
                <a:latin typeface="Times New Roman"/>
                <a:cs typeface="Times New Roman"/>
              </a:rPr>
              <a:t>e</a:t>
            </a:r>
            <a:r>
              <a:rPr sz="1600" spc="-121" dirty="0">
                <a:latin typeface="Times New Roman"/>
                <a:cs typeface="Times New Roman"/>
              </a:rPr>
              <a:t>n</a:t>
            </a:r>
            <a:r>
              <a:rPr sz="1600" spc="85" dirty="0">
                <a:latin typeface="Times New Roman"/>
                <a:cs typeface="Times New Roman"/>
              </a:rPr>
              <a:t>t</a:t>
            </a:r>
            <a:r>
              <a:rPr sz="1600" spc="-18" dirty="0">
                <a:latin typeface="Times New Roman"/>
                <a:cs typeface="Times New Roman"/>
              </a:rPr>
              <a:t>a</a:t>
            </a:r>
            <a:r>
              <a:rPr sz="1600" spc="76" dirty="0">
                <a:latin typeface="Times New Roman"/>
                <a:cs typeface="Times New Roman"/>
              </a:rPr>
              <a:t>t</a:t>
            </a:r>
            <a:r>
              <a:rPr sz="1600" spc="-108" dirty="0">
                <a:latin typeface="Times New Roman"/>
                <a:cs typeface="Times New Roman"/>
              </a:rPr>
              <a:t>i</a:t>
            </a:r>
            <a:r>
              <a:rPr sz="1600" spc="63" dirty="0">
                <a:latin typeface="Times New Roman"/>
                <a:cs typeface="Times New Roman"/>
              </a:rPr>
              <a:t>o</a:t>
            </a:r>
            <a:r>
              <a:rPr sz="1600" dirty="0">
                <a:latin typeface="Times New Roman"/>
                <a:cs typeface="Times New Roman"/>
              </a:rPr>
              <a:t>n  </a:t>
            </a:r>
            <a:r>
              <a:rPr sz="1600" spc="-45" dirty="0">
                <a:latin typeface="Times New Roman"/>
                <a:cs typeface="Times New Roman"/>
              </a:rPr>
              <a:t>and </a:t>
            </a:r>
            <a:r>
              <a:rPr sz="1600" spc="9" dirty="0">
                <a:latin typeface="Times New Roman"/>
                <a:cs typeface="Times New Roman"/>
              </a:rPr>
              <a:t>unit</a:t>
            </a:r>
            <a:r>
              <a:rPr sz="1600" spc="-139" dirty="0">
                <a:latin typeface="Times New Roman"/>
                <a:cs typeface="Times New Roman"/>
              </a:rPr>
              <a:t> </a:t>
            </a:r>
            <a:r>
              <a:rPr sz="1600" spc="-4" dirty="0">
                <a:latin typeface="Times New Roman"/>
                <a:cs typeface="Times New Roman"/>
              </a:rPr>
              <a:t>testing</a:t>
            </a:r>
            <a:endParaRPr sz="1600">
              <a:latin typeface="Times New Roman"/>
              <a:cs typeface="Times New Roman"/>
            </a:endParaRPr>
          </a:p>
        </p:txBody>
      </p:sp>
      <p:sp>
        <p:nvSpPr>
          <p:cNvPr id="120" name="object 120"/>
          <p:cNvSpPr/>
          <p:nvPr/>
        </p:nvSpPr>
        <p:spPr>
          <a:xfrm>
            <a:off x="4793673" y="3723490"/>
            <a:ext cx="1693141" cy="1638299"/>
          </a:xfrm>
          <a:custGeom>
            <a:avLst/>
            <a:gdLst/>
            <a:ahLst/>
            <a:cxnLst/>
            <a:rect l="l" t="t" r="r" b="b"/>
            <a:pathLst>
              <a:path w="1862454" h="1856739">
                <a:moveTo>
                  <a:pt x="1862328" y="928116"/>
                </a:moveTo>
                <a:lnTo>
                  <a:pt x="1861118" y="880401"/>
                </a:lnTo>
                <a:lnTo>
                  <a:pt x="1857529" y="833307"/>
                </a:lnTo>
                <a:lnTo>
                  <a:pt x="1851619" y="786893"/>
                </a:lnTo>
                <a:lnTo>
                  <a:pt x="1843444" y="741217"/>
                </a:lnTo>
                <a:lnTo>
                  <a:pt x="1833064" y="696339"/>
                </a:lnTo>
                <a:lnTo>
                  <a:pt x="1820537" y="652315"/>
                </a:lnTo>
                <a:lnTo>
                  <a:pt x="1805919" y="609207"/>
                </a:lnTo>
                <a:lnTo>
                  <a:pt x="1789271" y="567070"/>
                </a:lnTo>
                <a:lnTo>
                  <a:pt x="1770649" y="525966"/>
                </a:lnTo>
                <a:lnTo>
                  <a:pt x="1750111" y="485951"/>
                </a:lnTo>
                <a:lnTo>
                  <a:pt x="1727716" y="447085"/>
                </a:lnTo>
                <a:lnTo>
                  <a:pt x="1703522" y="409426"/>
                </a:lnTo>
                <a:lnTo>
                  <a:pt x="1677586" y="373032"/>
                </a:lnTo>
                <a:lnTo>
                  <a:pt x="1649968" y="337964"/>
                </a:lnTo>
                <a:lnTo>
                  <a:pt x="1620724" y="304278"/>
                </a:lnTo>
                <a:lnTo>
                  <a:pt x="1589913" y="272034"/>
                </a:lnTo>
                <a:lnTo>
                  <a:pt x="1557592" y="241289"/>
                </a:lnTo>
                <a:lnTo>
                  <a:pt x="1523821" y="212104"/>
                </a:lnTo>
                <a:lnTo>
                  <a:pt x="1488657" y="184536"/>
                </a:lnTo>
                <a:lnTo>
                  <a:pt x="1452157" y="158644"/>
                </a:lnTo>
                <a:lnTo>
                  <a:pt x="1414381" y="134487"/>
                </a:lnTo>
                <a:lnTo>
                  <a:pt x="1375386" y="112123"/>
                </a:lnTo>
                <a:lnTo>
                  <a:pt x="1335230" y="91611"/>
                </a:lnTo>
                <a:lnTo>
                  <a:pt x="1293971" y="73009"/>
                </a:lnTo>
                <a:lnTo>
                  <a:pt x="1251667" y="56376"/>
                </a:lnTo>
                <a:lnTo>
                  <a:pt x="1208377" y="41770"/>
                </a:lnTo>
                <a:lnTo>
                  <a:pt x="1164158" y="29251"/>
                </a:lnTo>
                <a:lnTo>
                  <a:pt x="1119068" y="18877"/>
                </a:lnTo>
                <a:lnTo>
                  <a:pt x="1073166" y="10706"/>
                </a:lnTo>
                <a:lnTo>
                  <a:pt x="1026509" y="4797"/>
                </a:lnTo>
                <a:lnTo>
                  <a:pt x="979155" y="1209"/>
                </a:lnTo>
                <a:lnTo>
                  <a:pt x="931164" y="0"/>
                </a:lnTo>
                <a:lnTo>
                  <a:pt x="883306" y="1209"/>
                </a:lnTo>
                <a:lnTo>
                  <a:pt x="836069" y="4797"/>
                </a:lnTo>
                <a:lnTo>
                  <a:pt x="789513" y="10706"/>
                </a:lnTo>
                <a:lnTo>
                  <a:pt x="743697" y="18877"/>
                </a:lnTo>
                <a:lnTo>
                  <a:pt x="698678" y="29251"/>
                </a:lnTo>
                <a:lnTo>
                  <a:pt x="654516" y="41770"/>
                </a:lnTo>
                <a:lnTo>
                  <a:pt x="611270" y="56376"/>
                </a:lnTo>
                <a:lnTo>
                  <a:pt x="568999" y="73009"/>
                </a:lnTo>
                <a:lnTo>
                  <a:pt x="527762" y="91611"/>
                </a:lnTo>
                <a:lnTo>
                  <a:pt x="487617" y="112123"/>
                </a:lnTo>
                <a:lnTo>
                  <a:pt x="448623" y="134487"/>
                </a:lnTo>
                <a:lnTo>
                  <a:pt x="410840" y="158644"/>
                </a:lnTo>
                <a:lnTo>
                  <a:pt x="374325" y="184536"/>
                </a:lnTo>
                <a:lnTo>
                  <a:pt x="339139" y="212104"/>
                </a:lnTo>
                <a:lnTo>
                  <a:pt x="305340" y="241289"/>
                </a:lnTo>
                <a:lnTo>
                  <a:pt x="272986" y="272034"/>
                </a:lnTo>
                <a:lnTo>
                  <a:pt x="242137" y="304278"/>
                </a:lnTo>
                <a:lnTo>
                  <a:pt x="212852" y="337964"/>
                </a:lnTo>
                <a:lnTo>
                  <a:pt x="185189" y="373032"/>
                </a:lnTo>
                <a:lnTo>
                  <a:pt x="159207" y="409426"/>
                </a:lnTo>
                <a:lnTo>
                  <a:pt x="134965" y="447085"/>
                </a:lnTo>
                <a:lnTo>
                  <a:pt x="112523" y="485951"/>
                </a:lnTo>
                <a:lnTo>
                  <a:pt x="91938" y="525966"/>
                </a:lnTo>
                <a:lnTo>
                  <a:pt x="73271" y="567070"/>
                </a:lnTo>
                <a:lnTo>
                  <a:pt x="56579" y="609207"/>
                </a:lnTo>
                <a:lnTo>
                  <a:pt x="41921" y="652315"/>
                </a:lnTo>
                <a:lnTo>
                  <a:pt x="29357" y="696339"/>
                </a:lnTo>
                <a:lnTo>
                  <a:pt x="18945" y="741217"/>
                </a:lnTo>
                <a:lnTo>
                  <a:pt x="10745" y="786893"/>
                </a:lnTo>
                <a:lnTo>
                  <a:pt x="4814" y="833307"/>
                </a:lnTo>
                <a:lnTo>
                  <a:pt x="1213" y="880401"/>
                </a:lnTo>
                <a:lnTo>
                  <a:pt x="0" y="928116"/>
                </a:lnTo>
                <a:lnTo>
                  <a:pt x="1213" y="975965"/>
                </a:lnTo>
                <a:lnTo>
                  <a:pt x="4814" y="1023175"/>
                </a:lnTo>
                <a:lnTo>
                  <a:pt x="10745" y="1069690"/>
                </a:lnTo>
                <a:lnTo>
                  <a:pt x="18945" y="1115451"/>
                </a:lnTo>
                <a:lnTo>
                  <a:pt x="29357" y="1160401"/>
                </a:lnTo>
                <a:lnTo>
                  <a:pt x="41921" y="1204482"/>
                </a:lnTo>
                <a:lnTo>
                  <a:pt x="56579" y="1247635"/>
                </a:lnTo>
                <a:lnTo>
                  <a:pt x="73271" y="1289804"/>
                </a:lnTo>
                <a:lnTo>
                  <a:pt x="91938" y="1330930"/>
                </a:lnTo>
                <a:lnTo>
                  <a:pt x="112523" y="1370955"/>
                </a:lnTo>
                <a:lnTo>
                  <a:pt x="134965" y="1409823"/>
                </a:lnTo>
                <a:lnTo>
                  <a:pt x="159207" y="1447475"/>
                </a:lnTo>
                <a:lnTo>
                  <a:pt x="185189" y="1483853"/>
                </a:lnTo>
                <a:lnTo>
                  <a:pt x="212852" y="1518900"/>
                </a:lnTo>
                <a:lnTo>
                  <a:pt x="242137" y="1552558"/>
                </a:lnTo>
                <a:lnTo>
                  <a:pt x="272986" y="1584769"/>
                </a:lnTo>
                <a:lnTo>
                  <a:pt x="305340" y="1615475"/>
                </a:lnTo>
                <a:lnTo>
                  <a:pt x="339139" y="1644619"/>
                </a:lnTo>
                <a:lnTo>
                  <a:pt x="374325" y="1672143"/>
                </a:lnTo>
                <a:lnTo>
                  <a:pt x="410840" y="1697989"/>
                </a:lnTo>
                <a:lnTo>
                  <a:pt x="448623" y="1722099"/>
                </a:lnTo>
                <a:lnTo>
                  <a:pt x="487617" y="1744415"/>
                </a:lnTo>
                <a:lnTo>
                  <a:pt x="527762" y="1764880"/>
                </a:lnTo>
                <a:lnTo>
                  <a:pt x="568999" y="1783437"/>
                </a:lnTo>
                <a:lnTo>
                  <a:pt x="611270" y="1800026"/>
                </a:lnTo>
                <a:lnTo>
                  <a:pt x="654516" y="1814591"/>
                </a:lnTo>
                <a:lnTo>
                  <a:pt x="698678" y="1827074"/>
                </a:lnTo>
                <a:lnTo>
                  <a:pt x="743697" y="1837417"/>
                </a:lnTo>
                <a:lnTo>
                  <a:pt x="789513" y="1845562"/>
                </a:lnTo>
                <a:lnTo>
                  <a:pt x="836069" y="1851451"/>
                </a:lnTo>
                <a:lnTo>
                  <a:pt x="883306" y="1855027"/>
                </a:lnTo>
                <a:lnTo>
                  <a:pt x="931164" y="1856232"/>
                </a:lnTo>
                <a:lnTo>
                  <a:pt x="979155" y="1855027"/>
                </a:lnTo>
                <a:lnTo>
                  <a:pt x="1026509" y="1851451"/>
                </a:lnTo>
                <a:lnTo>
                  <a:pt x="1073166" y="1845562"/>
                </a:lnTo>
                <a:lnTo>
                  <a:pt x="1119068" y="1837417"/>
                </a:lnTo>
                <a:lnTo>
                  <a:pt x="1164158" y="1827074"/>
                </a:lnTo>
                <a:lnTo>
                  <a:pt x="1208377" y="1814591"/>
                </a:lnTo>
                <a:lnTo>
                  <a:pt x="1251667" y="1800026"/>
                </a:lnTo>
                <a:lnTo>
                  <a:pt x="1293971" y="1783437"/>
                </a:lnTo>
                <a:lnTo>
                  <a:pt x="1335230" y="1764880"/>
                </a:lnTo>
                <a:lnTo>
                  <a:pt x="1375386" y="1744415"/>
                </a:lnTo>
                <a:lnTo>
                  <a:pt x="1414381" y="1722099"/>
                </a:lnTo>
                <a:lnTo>
                  <a:pt x="1452157" y="1697989"/>
                </a:lnTo>
                <a:lnTo>
                  <a:pt x="1488657" y="1672143"/>
                </a:lnTo>
                <a:lnTo>
                  <a:pt x="1523821" y="1644619"/>
                </a:lnTo>
                <a:lnTo>
                  <a:pt x="1557592" y="1615475"/>
                </a:lnTo>
                <a:lnTo>
                  <a:pt x="1589913" y="1584769"/>
                </a:lnTo>
                <a:lnTo>
                  <a:pt x="1620724" y="1552558"/>
                </a:lnTo>
                <a:lnTo>
                  <a:pt x="1649968" y="1518900"/>
                </a:lnTo>
                <a:lnTo>
                  <a:pt x="1677586" y="1483853"/>
                </a:lnTo>
                <a:lnTo>
                  <a:pt x="1703522" y="1447475"/>
                </a:lnTo>
                <a:lnTo>
                  <a:pt x="1727716" y="1409823"/>
                </a:lnTo>
                <a:lnTo>
                  <a:pt x="1750111" y="1370955"/>
                </a:lnTo>
                <a:lnTo>
                  <a:pt x="1770649" y="1330930"/>
                </a:lnTo>
                <a:lnTo>
                  <a:pt x="1789271" y="1289804"/>
                </a:lnTo>
                <a:lnTo>
                  <a:pt x="1805919" y="1247635"/>
                </a:lnTo>
                <a:lnTo>
                  <a:pt x="1820537" y="1204482"/>
                </a:lnTo>
                <a:lnTo>
                  <a:pt x="1833064" y="1160401"/>
                </a:lnTo>
                <a:lnTo>
                  <a:pt x="1843444" y="1115451"/>
                </a:lnTo>
                <a:lnTo>
                  <a:pt x="1851619" y="1069690"/>
                </a:lnTo>
                <a:lnTo>
                  <a:pt x="1857529" y="1023175"/>
                </a:lnTo>
                <a:lnTo>
                  <a:pt x="1861118" y="975965"/>
                </a:lnTo>
                <a:lnTo>
                  <a:pt x="1862328" y="928116"/>
                </a:lnTo>
                <a:close/>
              </a:path>
            </a:pathLst>
          </a:custGeom>
          <a:solidFill>
            <a:srgbClr val="D3E2CB"/>
          </a:solidFill>
        </p:spPr>
        <p:txBody>
          <a:bodyPr wrap="square" lIns="0" tIns="0" rIns="0" bIns="0" rtlCol="0"/>
          <a:lstStyle/>
          <a:p>
            <a:endParaRPr/>
          </a:p>
        </p:txBody>
      </p:sp>
      <p:sp>
        <p:nvSpPr>
          <p:cNvPr id="121" name="object 121"/>
          <p:cNvSpPr/>
          <p:nvPr/>
        </p:nvSpPr>
        <p:spPr>
          <a:xfrm>
            <a:off x="4839393" y="3766521"/>
            <a:ext cx="1601932" cy="1552015"/>
          </a:xfrm>
          <a:custGeom>
            <a:avLst/>
            <a:gdLst/>
            <a:ahLst/>
            <a:cxnLst/>
            <a:rect l="l" t="t" r="r" b="b"/>
            <a:pathLst>
              <a:path w="1762125" h="1758950">
                <a:moveTo>
                  <a:pt x="1761744" y="879348"/>
                </a:moveTo>
                <a:lnTo>
                  <a:pt x="1760439" y="831053"/>
                </a:lnTo>
                <a:lnTo>
                  <a:pt x="1756571" y="783445"/>
                </a:lnTo>
                <a:lnTo>
                  <a:pt x="1750205" y="736590"/>
                </a:lnTo>
                <a:lnTo>
                  <a:pt x="1741411" y="690555"/>
                </a:lnTo>
                <a:lnTo>
                  <a:pt x="1730255" y="645406"/>
                </a:lnTo>
                <a:lnTo>
                  <a:pt x="1716804" y="601211"/>
                </a:lnTo>
                <a:lnTo>
                  <a:pt x="1701126" y="558036"/>
                </a:lnTo>
                <a:lnTo>
                  <a:pt x="1683288" y="515948"/>
                </a:lnTo>
                <a:lnTo>
                  <a:pt x="1663359" y="475014"/>
                </a:lnTo>
                <a:lnTo>
                  <a:pt x="1641404" y="435299"/>
                </a:lnTo>
                <a:lnTo>
                  <a:pt x="1617492" y="396872"/>
                </a:lnTo>
                <a:lnTo>
                  <a:pt x="1591690" y="359798"/>
                </a:lnTo>
                <a:lnTo>
                  <a:pt x="1564065" y="324144"/>
                </a:lnTo>
                <a:lnTo>
                  <a:pt x="1534684" y="289978"/>
                </a:lnTo>
                <a:lnTo>
                  <a:pt x="1503616" y="257365"/>
                </a:lnTo>
                <a:lnTo>
                  <a:pt x="1470927" y="226373"/>
                </a:lnTo>
                <a:lnTo>
                  <a:pt x="1436685" y="197068"/>
                </a:lnTo>
                <a:lnTo>
                  <a:pt x="1400958" y="169517"/>
                </a:lnTo>
                <a:lnTo>
                  <a:pt x="1363812" y="143787"/>
                </a:lnTo>
                <a:lnTo>
                  <a:pt x="1325315" y="119944"/>
                </a:lnTo>
                <a:lnTo>
                  <a:pt x="1285535" y="98055"/>
                </a:lnTo>
                <a:lnTo>
                  <a:pt x="1244538" y="78187"/>
                </a:lnTo>
                <a:lnTo>
                  <a:pt x="1202393" y="60407"/>
                </a:lnTo>
                <a:lnTo>
                  <a:pt x="1159166" y="44781"/>
                </a:lnTo>
                <a:lnTo>
                  <a:pt x="1114925" y="31376"/>
                </a:lnTo>
                <a:lnTo>
                  <a:pt x="1069738" y="20258"/>
                </a:lnTo>
                <a:lnTo>
                  <a:pt x="1023672" y="11495"/>
                </a:lnTo>
                <a:lnTo>
                  <a:pt x="976794" y="5153"/>
                </a:lnTo>
                <a:lnTo>
                  <a:pt x="929171" y="1299"/>
                </a:lnTo>
                <a:lnTo>
                  <a:pt x="880872" y="0"/>
                </a:lnTo>
                <a:lnTo>
                  <a:pt x="832430" y="1299"/>
                </a:lnTo>
                <a:lnTo>
                  <a:pt x="784684" y="5153"/>
                </a:lnTo>
                <a:lnTo>
                  <a:pt x="737701" y="11495"/>
                </a:lnTo>
                <a:lnTo>
                  <a:pt x="691547" y="20258"/>
                </a:lnTo>
                <a:lnTo>
                  <a:pt x="646288" y="31376"/>
                </a:lnTo>
                <a:lnTo>
                  <a:pt x="601992" y="44781"/>
                </a:lnTo>
                <a:lnTo>
                  <a:pt x="558723" y="60407"/>
                </a:lnTo>
                <a:lnTo>
                  <a:pt x="516549" y="78187"/>
                </a:lnTo>
                <a:lnTo>
                  <a:pt x="475536" y="98055"/>
                </a:lnTo>
                <a:lnTo>
                  <a:pt x="435751" y="119944"/>
                </a:lnTo>
                <a:lnTo>
                  <a:pt x="397259" y="143787"/>
                </a:lnTo>
                <a:lnTo>
                  <a:pt x="360127" y="169517"/>
                </a:lnTo>
                <a:lnTo>
                  <a:pt x="324421" y="197068"/>
                </a:lnTo>
                <a:lnTo>
                  <a:pt x="290209" y="226373"/>
                </a:lnTo>
                <a:lnTo>
                  <a:pt x="257556" y="257365"/>
                </a:lnTo>
                <a:lnTo>
                  <a:pt x="226528" y="289978"/>
                </a:lnTo>
                <a:lnTo>
                  <a:pt x="197192" y="324144"/>
                </a:lnTo>
                <a:lnTo>
                  <a:pt x="169615" y="359798"/>
                </a:lnTo>
                <a:lnTo>
                  <a:pt x="143862" y="396872"/>
                </a:lnTo>
                <a:lnTo>
                  <a:pt x="120000" y="435299"/>
                </a:lnTo>
                <a:lnTo>
                  <a:pt x="98096" y="475014"/>
                </a:lnTo>
                <a:lnTo>
                  <a:pt x="78216" y="515948"/>
                </a:lnTo>
                <a:lnTo>
                  <a:pt x="60426" y="558036"/>
                </a:lnTo>
                <a:lnTo>
                  <a:pt x="44793" y="601211"/>
                </a:lnTo>
                <a:lnTo>
                  <a:pt x="31383" y="645406"/>
                </a:lnTo>
                <a:lnTo>
                  <a:pt x="20262" y="690555"/>
                </a:lnTo>
                <a:lnTo>
                  <a:pt x="11497" y="736590"/>
                </a:lnTo>
                <a:lnTo>
                  <a:pt x="5154" y="783445"/>
                </a:lnTo>
                <a:lnTo>
                  <a:pt x="1299" y="831053"/>
                </a:lnTo>
                <a:lnTo>
                  <a:pt x="0" y="879348"/>
                </a:lnTo>
                <a:lnTo>
                  <a:pt x="1299" y="927642"/>
                </a:lnTo>
                <a:lnTo>
                  <a:pt x="5154" y="975250"/>
                </a:lnTo>
                <a:lnTo>
                  <a:pt x="11497" y="1022105"/>
                </a:lnTo>
                <a:lnTo>
                  <a:pt x="20262" y="1068140"/>
                </a:lnTo>
                <a:lnTo>
                  <a:pt x="31383" y="1113289"/>
                </a:lnTo>
                <a:lnTo>
                  <a:pt x="44793" y="1157484"/>
                </a:lnTo>
                <a:lnTo>
                  <a:pt x="60426" y="1200659"/>
                </a:lnTo>
                <a:lnTo>
                  <a:pt x="78216" y="1242747"/>
                </a:lnTo>
                <a:lnTo>
                  <a:pt x="98096" y="1283682"/>
                </a:lnTo>
                <a:lnTo>
                  <a:pt x="120000" y="1323396"/>
                </a:lnTo>
                <a:lnTo>
                  <a:pt x="143862" y="1361824"/>
                </a:lnTo>
                <a:lnTo>
                  <a:pt x="169615" y="1398897"/>
                </a:lnTo>
                <a:lnTo>
                  <a:pt x="197192" y="1434551"/>
                </a:lnTo>
                <a:lnTo>
                  <a:pt x="226528" y="1468717"/>
                </a:lnTo>
                <a:lnTo>
                  <a:pt x="257556" y="1501330"/>
                </a:lnTo>
                <a:lnTo>
                  <a:pt x="290209" y="1532322"/>
                </a:lnTo>
                <a:lnTo>
                  <a:pt x="324421" y="1561627"/>
                </a:lnTo>
                <a:lnTo>
                  <a:pt x="360127" y="1589178"/>
                </a:lnTo>
                <a:lnTo>
                  <a:pt x="397259" y="1614908"/>
                </a:lnTo>
                <a:lnTo>
                  <a:pt x="435751" y="1638751"/>
                </a:lnTo>
                <a:lnTo>
                  <a:pt x="475536" y="1660640"/>
                </a:lnTo>
                <a:lnTo>
                  <a:pt x="516549" y="1680508"/>
                </a:lnTo>
                <a:lnTo>
                  <a:pt x="558723" y="1698288"/>
                </a:lnTo>
                <a:lnTo>
                  <a:pt x="601992" y="1713914"/>
                </a:lnTo>
                <a:lnTo>
                  <a:pt x="646288" y="1727319"/>
                </a:lnTo>
                <a:lnTo>
                  <a:pt x="691547" y="1738437"/>
                </a:lnTo>
                <a:lnTo>
                  <a:pt x="737701" y="1747200"/>
                </a:lnTo>
                <a:lnTo>
                  <a:pt x="784684" y="1753542"/>
                </a:lnTo>
                <a:lnTo>
                  <a:pt x="832430" y="1757396"/>
                </a:lnTo>
                <a:lnTo>
                  <a:pt x="880872" y="1758696"/>
                </a:lnTo>
                <a:lnTo>
                  <a:pt x="929171" y="1757396"/>
                </a:lnTo>
                <a:lnTo>
                  <a:pt x="976794" y="1753542"/>
                </a:lnTo>
                <a:lnTo>
                  <a:pt x="1023672" y="1747200"/>
                </a:lnTo>
                <a:lnTo>
                  <a:pt x="1069738" y="1738437"/>
                </a:lnTo>
                <a:lnTo>
                  <a:pt x="1114925" y="1727319"/>
                </a:lnTo>
                <a:lnTo>
                  <a:pt x="1159166" y="1713914"/>
                </a:lnTo>
                <a:lnTo>
                  <a:pt x="1202393" y="1698288"/>
                </a:lnTo>
                <a:lnTo>
                  <a:pt x="1244538" y="1680508"/>
                </a:lnTo>
                <a:lnTo>
                  <a:pt x="1285535" y="1660640"/>
                </a:lnTo>
                <a:lnTo>
                  <a:pt x="1325315" y="1638751"/>
                </a:lnTo>
                <a:lnTo>
                  <a:pt x="1363812" y="1614908"/>
                </a:lnTo>
                <a:lnTo>
                  <a:pt x="1400958" y="1589178"/>
                </a:lnTo>
                <a:lnTo>
                  <a:pt x="1436685" y="1561627"/>
                </a:lnTo>
                <a:lnTo>
                  <a:pt x="1470927" y="1532322"/>
                </a:lnTo>
                <a:lnTo>
                  <a:pt x="1503616" y="1501330"/>
                </a:lnTo>
                <a:lnTo>
                  <a:pt x="1534684" y="1468717"/>
                </a:lnTo>
                <a:lnTo>
                  <a:pt x="1564065" y="1434551"/>
                </a:lnTo>
                <a:lnTo>
                  <a:pt x="1591690" y="1398897"/>
                </a:lnTo>
                <a:lnTo>
                  <a:pt x="1617492" y="1361824"/>
                </a:lnTo>
                <a:lnTo>
                  <a:pt x="1641404" y="1323396"/>
                </a:lnTo>
                <a:lnTo>
                  <a:pt x="1663359" y="1283682"/>
                </a:lnTo>
                <a:lnTo>
                  <a:pt x="1683288" y="1242747"/>
                </a:lnTo>
                <a:lnTo>
                  <a:pt x="1701126" y="1200659"/>
                </a:lnTo>
                <a:lnTo>
                  <a:pt x="1716804" y="1157484"/>
                </a:lnTo>
                <a:lnTo>
                  <a:pt x="1730255" y="1113289"/>
                </a:lnTo>
                <a:lnTo>
                  <a:pt x="1741411" y="1068140"/>
                </a:lnTo>
                <a:lnTo>
                  <a:pt x="1750205" y="1022105"/>
                </a:lnTo>
                <a:lnTo>
                  <a:pt x="1756571" y="975250"/>
                </a:lnTo>
                <a:lnTo>
                  <a:pt x="1760439" y="927642"/>
                </a:lnTo>
                <a:lnTo>
                  <a:pt x="1761744" y="879348"/>
                </a:lnTo>
                <a:close/>
              </a:path>
            </a:pathLst>
          </a:custGeom>
          <a:solidFill>
            <a:srgbClr val="000000"/>
          </a:solidFill>
        </p:spPr>
        <p:txBody>
          <a:bodyPr wrap="square" lIns="0" tIns="0" rIns="0" bIns="0" rtlCol="0"/>
          <a:lstStyle/>
          <a:p>
            <a:endParaRPr/>
          </a:p>
        </p:txBody>
      </p:sp>
      <p:sp>
        <p:nvSpPr>
          <p:cNvPr id="122" name="object 122"/>
          <p:cNvSpPr/>
          <p:nvPr/>
        </p:nvSpPr>
        <p:spPr>
          <a:xfrm>
            <a:off x="4839393" y="3766521"/>
            <a:ext cx="1601585" cy="1551791"/>
          </a:xfrm>
          <a:prstGeom prst="rect">
            <a:avLst/>
          </a:prstGeom>
          <a:blipFill>
            <a:blip r:embed="rId52" cstate="print"/>
            <a:stretch>
              <a:fillRect/>
            </a:stretch>
          </a:blipFill>
        </p:spPr>
        <p:txBody>
          <a:bodyPr wrap="square" lIns="0" tIns="0" rIns="0" bIns="0" rtlCol="0"/>
          <a:lstStyle/>
          <a:p>
            <a:endParaRPr/>
          </a:p>
        </p:txBody>
      </p:sp>
      <p:sp>
        <p:nvSpPr>
          <p:cNvPr id="123" name="object 123"/>
          <p:cNvSpPr/>
          <p:nvPr/>
        </p:nvSpPr>
        <p:spPr>
          <a:xfrm>
            <a:off x="4885113" y="3809552"/>
            <a:ext cx="1511876" cy="1465729"/>
          </a:xfrm>
          <a:custGeom>
            <a:avLst/>
            <a:gdLst/>
            <a:ahLst/>
            <a:cxnLst/>
            <a:rect l="l" t="t" r="r" b="b"/>
            <a:pathLst>
              <a:path w="1663065" h="1661160">
                <a:moveTo>
                  <a:pt x="1662684" y="830580"/>
                </a:moveTo>
                <a:lnTo>
                  <a:pt x="1661274" y="781776"/>
                </a:lnTo>
                <a:lnTo>
                  <a:pt x="1657095" y="733715"/>
                </a:lnTo>
                <a:lnTo>
                  <a:pt x="1650226" y="686475"/>
                </a:lnTo>
                <a:lnTo>
                  <a:pt x="1640743" y="640133"/>
                </a:lnTo>
                <a:lnTo>
                  <a:pt x="1628725" y="594767"/>
                </a:lnTo>
                <a:lnTo>
                  <a:pt x="1614248" y="550456"/>
                </a:lnTo>
                <a:lnTo>
                  <a:pt x="1597390" y="507277"/>
                </a:lnTo>
                <a:lnTo>
                  <a:pt x="1578228" y="465308"/>
                </a:lnTo>
                <a:lnTo>
                  <a:pt x="1556841" y="424627"/>
                </a:lnTo>
                <a:lnTo>
                  <a:pt x="1533305" y="385312"/>
                </a:lnTo>
                <a:lnTo>
                  <a:pt x="1507697" y="347441"/>
                </a:lnTo>
                <a:lnTo>
                  <a:pt x="1480097" y="311091"/>
                </a:lnTo>
                <a:lnTo>
                  <a:pt x="1450580" y="276341"/>
                </a:lnTo>
                <a:lnTo>
                  <a:pt x="1419225" y="243268"/>
                </a:lnTo>
                <a:lnTo>
                  <a:pt x="1386108" y="211951"/>
                </a:lnTo>
                <a:lnTo>
                  <a:pt x="1351308" y="182466"/>
                </a:lnTo>
                <a:lnTo>
                  <a:pt x="1314901" y="154893"/>
                </a:lnTo>
                <a:lnTo>
                  <a:pt x="1276966" y="129309"/>
                </a:lnTo>
                <a:lnTo>
                  <a:pt x="1237580" y="105792"/>
                </a:lnTo>
                <a:lnTo>
                  <a:pt x="1196819" y="84419"/>
                </a:lnTo>
                <a:lnTo>
                  <a:pt x="1154763" y="65270"/>
                </a:lnTo>
                <a:lnTo>
                  <a:pt x="1111488" y="48420"/>
                </a:lnTo>
                <a:lnTo>
                  <a:pt x="1067071" y="33950"/>
                </a:lnTo>
                <a:lnTo>
                  <a:pt x="1021590" y="21935"/>
                </a:lnTo>
                <a:lnTo>
                  <a:pt x="975124" y="12455"/>
                </a:lnTo>
                <a:lnTo>
                  <a:pt x="927748" y="5587"/>
                </a:lnTo>
                <a:lnTo>
                  <a:pt x="879541" y="1409"/>
                </a:lnTo>
                <a:lnTo>
                  <a:pt x="830580" y="0"/>
                </a:lnTo>
                <a:lnTo>
                  <a:pt x="781776" y="1409"/>
                </a:lnTo>
                <a:lnTo>
                  <a:pt x="733715" y="5587"/>
                </a:lnTo>
                <a:lnTo>
                  <a:pt x="686475" y="12455"/>
                </a:lnTo>
                <a:lnTo>
                  <a:pt x="640133" y="21935"/>
                </a:lnTo>
                <a:lnTo>
                  <a:pt x="594767" y="33950"/>
                </a:lnTo>
                <a:lnTo>
                  <a:pt x="550456" y="48420"/>
                </a:lnTo>
                <a:lnTo>
                  <a:pt x="507277" y="65270"/>
                </a:lnTo>
                <a:lnTo>
                  <a:pt x="465308" y="84419"/>
                </a:lnTo>
                <a:lnTo>
                  <a:pt x="424627" y="105792"/>
                </a:lnTo>
                <a:lnTo>
                  <a:pt x="385312" y="129309"/>
                </a:lnTo>
                <a:lnTo>
                  <a:pt x="347441" y="154893"/>
                </a:lnTo>
                <a:lnTo>
                  <a:pt x="311091" y="182466"/>
                </a:lnTo>
                <a:lnTo>
                  <a:pt x="276341" y="211951"/>
                </a:lnTo>
                <a:lnTo>
                  <a:pt x="243268" y="243268"/>
                </a:lnTo>
                <a:lnTo>
                  <a:pt x="211951" y="276341"/>
                </a:lnTo>
                <a:lnTo>
                  <a:pt x="182466" y="311091"/>
                </a:lnTo>
                <a:lnTo>
                  <a:pt x="154893" y="347441"/>
                </a:lnTo>
                <a:lnTo>
                  <a:pt x="129309" y="385312"/>
                </a:lnTo>
                <a:lnTo>
                  <a:pt x="105792" y="424627"/>
                </a:lnTo>
                <a:lnTo>
                  <a:pt x="84419" y="465308"/>
                </a:lnTo>
                <a:lnTo>
                  <a:pt x="65270" y="507277"/>
                </a:lnTo>
                <a:lnTo>
                  <a:pt x="48420" y="550456"/>
                </a:lnTo>
                <a:lnTo>
                  <a:pt x="33950" y="594767"/>
                </a:lnTo>
                <a:lnTo>
                  <a:pt x="21935" y="640133"/>
                </a:lnTo>
                <a:lnTo>
                  <a:pt x="12455" y="686475"/>
                </a:lnTo>
                <a:lnTo>
                  <a:pt x="5587" y="733715"/>
                </a:lnTo>
                <a:lnTo>
                  <a:pt x="1409" y="781776"/>
                </a:lnTo>
                <a:lnTo>
                  <a:pt x="0" y="830580"/>
                </a:lnTo>
                <a:lnTo>
                  <a:pt x="1409" y="879383"/>
                </a:lnTo>
                <a:lnTo>
                  <a:pt x="5587" y="927444"/>
                </a:lnTo>
                <a:lnTo>
                  <a:pt x="12455" y="974684"/>
                </a:lnTo>
                <a:lnTo>
                  <a:pt x="21935" y="1021026"/>
                </a:lnTo>
                <a:lnTo>
                  <a:pt x="33950" y="1066392"/>
                </a:lnTo>
                <a:lnTo>
                  <a:pt x="48420" y="1110703"/>
                </a:lnTo>
                <a:lnTo>
                  <a:pt x="65270" y="1153882"/>
                </a:lnTo>
                <a:lnTo>
                  <a:pt x="84419" y="1195851"/>
                </a:lnTo>
                <a:lnTo>
                  <a:pt x="105792" y="1236532"/>
                </a:lnTo>
                <a:lnTo>
                  <a:pt x="129309" y="1275847"/>
                </a:lnTo>
                <a:lnTo>
                  <a:pt x="154893" y="1313718"/>
                </a:lnTo>
                <a:lnTo>
                  <a:pt x="182466" y="1350068"/>
                </a:lnTo>
                <a:lnTo>
                  <a:pt x="211951" y="1384818"/>
                </a:lnTo>
                <a:lnTo>
                  <a:pt x="243268" y="1417891"/>
                </a:lnTo>
                <a:lnTo>
                  <a:pt x="276341" y="1449209"/>
                </a:lnTo>
                <a:lnTo>
                  <a:pt x="311091" y="1478693"/>
                </a:lnTo>
                <a:lnTo>
                  <a:pt x="347441" y="1506266"/>
                </a:lnTo>
                <a:lnTo>
                  <a:pt x="385312" y="1531850"/>
                </a:lnTo>
                <a:lnTo>
                  <a:pt x="424627" y="1555367"/>
                </a:lnTo>
                <a:lnTo>
                  <a:pt x="465308" y="1576740"/>
                </a:lnTo>
                <a:lnTo>
                  <a:pt x="507277" y="1595889"/>
                </a:lnTo>
                <a:lnTo>
                  <a:pt x="550456" y="1612739"/>
                </a:lnTo>
                <a:lnTo>
                  <a:pt x="594767" y="1627209"/>
                </a:lnTo>
                <a:lnTo>
                  <a:pt x="640133" y="1639224"/>
                </a:lnTo>
                <a:lnTo>
                  <a:pt x="686475" y="1648704"/>
                </a:lnTo>
                <a:lnTo>
                  <a:pt x="733715" y="1655572"/>
                </a:lnTo>
                <a:lnTo>
                  <a:pt x="781776" y="1659750"/>
                </a:lnTo>
                <a:lnTo>
                  <a:pt x="830580" y="1661160"/>
                </a:lnTo>
                <a:lnTo>
                  <a:pt x="879541" y="1659750"/>
                </a:lnTo>
                <a:lnTo>
                  <a:pt x="927748" y="1655572"/>
                </a:lnTo>
                <a:lnTo>
                  <a:pt x="975124" y="1648704"/>
                </a:lnTo>
                <a:lnTo>
                  <a:pt x="1021590" y="1639224"/>
                </a:lnTo>
                <a:lnTo>
                  <a:pt x="1067071" y="1627209"/>
                </a:lnTo>
                <a:lnTo>
                  <a:pt x="1111488" y="1612739"/>
                </a:lnTo>
                <a:lnTo>
                  <a:pt x="1154763" y="1595889"/>
                </a:lnTo>
                <a:lnTo>
                  <a:pt x="1196819" y="1576740"/>
                </a:lnTo>
                <a:lnTo>
                  <a:pt x="1237580" y="1555367"/>
                </a:lnTo>
                <a:lnTo>
                  <a:pt x="1276966" y="1531850"/>
                </a:lnTo>
                <a:lnTo>
                  <a:pt x="1314901" y="1506266"/>
                </a:lnTo>
                <a:lnTo>
                  <a:pt x="1351308" y="1478693"/>
                </a:lnTo>
                <a:lnTo>
                  <a:pt x="1386108" y="1449209"/>
                </a:lnTo>
                <a:lnTo>
                  <a:pt x="1419225" y="1417891"/>
                </a:lnTo>
                <a:lnTo>
                  <a:pt x="1450580" y="1384818"/>
                </a:lnTo>
                <a:lnTo>
                  <a:pt x="1480097" y="1350068"/>
                </a:lnTo>
                <a:lnTo>
                  <a:pt x="1507697" y="1313718"/>
                </a:lnTo>
                <a:lnTo>
                  <a:pt x="1533305" y="1275847"/>
                </a:lnTo>
                <a:lnTo>
                  <a:pt x="1556841" y="1236532"/>
                </a:lnTo>
                <a:lnTo>
                  <a:pt x="1578228" y="1195851"/>
                </a:lnTo>
                <a:lnTo>
                  <a:pt x="1597390" y="1153882"/>
                </a:lnTo>
                <a:lnTo>
                  <a:pt x="1614248" y="1110703"/>
                </a:lnTo>
                <a:lnTo>
                  <a:pt x="1628725" y="1066392"/>
                </a:lnTo>
                <a:lnTo>
                  <a:pt x="1640743" y="1021026"/>
                </a:lnTo>
                <a:lnTo>
                  <a:pt x="1650226" y="974684"/>
                </a:lnTo>
                <a:lnTo>
                  <a:pt x="1657095" y="927444"/>
                </a:lnTo>
                <a:lnTo>
                  <a:pt x="1661274" y="879383"/>
                </a:lnTo>
                <a:lnTo>
                  <a:pt x="1662684" y="830580"/>
                </a:lnTo>
                <a:close/>
              </a:path>
            </a:pathLst>
          </a:custGeom>
          <a:solidFill>
            <a:srgbClr val="000000"/>
          </a:solidFill>
        </p:spPr>
        <p:txBody>
          <a:bodyPr wrap="square" lIns="0" tIns="0" rIns="0" bIns="0" rtlCol="0"/>
          <a:lstStyle/>
          <a:p>
            <a:endParaRPr/>
          </a:p>
        </p:txBody>
      </p:sp>
      <p:sp>
        <p:nvSpPr>
          <p:cNvPr id="124" name="object 124"/>
          <p:cNvSpPr/>
          <p:nvPr/>
        </p:nvSpPr>
        <p:spPr>
          <a:xfrm>
            <a:off x="4885113" y="3809552"/>
            <a:ext cx="1511531" cy="1465729"/>
          </a:xfrm>
          <a:prstGeom prst="rect">
            <a:avLst/>
          </a:prstGeom>
          <a:blipFill>
            <a:blip r:embed="rId53" cstate="print"/>
            <a:stretch>
              <a:fillRect/>
            </a:stretch>
          </a:blipFill>
        </p:spPr>
        <p:txBody>
          <a:bodyPr wrap="square" lIns="0" tIns="0" rIns="0" bIns="0" rtlCol="0"/>
          <a:lstStyle/>
          <a:p>
            <a:endParaRPr/>
          </a:p>
        </p:txBody>
      </p:sp>
      <p:sp>
        <p:nvSpPr>
          <p:cNvPr id="125" name="object 125"/>
          <p:cNvSpPr/>
          <p:nvPr/>
        </p:nvSpPr>
        <p:spPr>
          <a:xfrm>
            <a:off x="4929448" y="3853927"/>
            <a:ext cx="1421823" cy="1376082"/>
          </a:xfrm>
          <a:custGeom>
            <a:avLst/>
            <a:gdLst/>
            <a:ahLst/>
            <a:cxnLst/>
            <a:rect l="l" t="t" r="r" b="b"/>
            <a:pathLst>
              <a:path w="1564004" h="1559560">
                <a:moveTo>
                  <a:pt x="1563624" y="778764"/>
                </a:moveTo>
                <a:lnTo>
                  <a:pt x="1562201" y="731358"/>
                </a:lnTo>
                <a:lnTo>
                  <a:pt x="1557987" y="684698"/>
                </a:lnTo>
                <a:lnTo>
                  <a:pt x="1551062" y="638867"/>
                </a:lnTo>
                <a:lnTo>
                  <a:pt x="1541507" y="593946"/>
                </a:lnTo>
                <a:lnTo>
                  <a:pt x="1529403" y="550017"/>
                </a:lnTo>
                <a:lnTo>
                  <a:pt x="1514830" y="507161"/>
                </a:lnTo>
                <a:lnTo>
                  <a:pt x="1497871" y="465461"/>
                </a:lnTo>
                <a:lnTo>
                  <a:pt x="1478605" y="424998"/>
                </a:lnTo>
                <a:lnTo>
                  <a:pt x="1457113" y="385854"/>
                </a:lnTo>
                <a:lnTo>
                  <a:pt x="1433476" y="348110"/>
                </a:lnTo>
                <a:lnTo>
                  <a:pt x="1407775" y="311849"/>
                </a:lnTo>
                <a:lnTo>
                  <a:pt x="1380091" y="277152"/>
                </a:lnTo>
                <a:lnTo>
                  <a:pt x="1350505" y="244101"/>
                </a:lnTo>
                <a:lnTo>
                  <a:pt x="1319097" y="212778"/>
                </a:lnTo>
                <a:lnTo>
                  <a:pt x="1285948" y="183264"/>
                </a:lnTo>
                <a:lnTo>
                  <a:pt x="1251140" y="155642"/>
                </a:lnTo>
                <a:lnTo>
                  <a:pt x="1214752" y="129992"/>
                </a:lnTo>
                <a:lnTo>
                  <a:pt x="1176866" y="106397"/>
                </a:lnTo>
                <a:lnTo>
                  <a:pt x="1137563" y="84939"/>
                </a:lnTo>
                <a:lnTo>
                  <a:pt x="1096923" y="65699"/>
                </a:lnTo>
                <a:lnTo>
                  <a:pt x="1055028" y="48759"/>
                </a:lnTo>
                <a:lnTo>
                  <a:pt x="1011957" y="34201"/>
                </a:lnTo>
                <a:lnTo>
                  <a:pt x="967793" y="22107"/>
                </a:lnTo>
                <a:lnTo>
                  <a:pt x="922615" y="12557"/>
                </a:lnTo>
                <a:lnTo>
                  <a:pt x="876505" y="5635"/>
                </a:lnTo>
                <a:lnTo>
                  <a:pt x="829544" y="1422"/>
                </a:lnTo>
                <a:lnTo>
                  <a:pt x="781812" y="0"/>
                </a:lnTo>
                <a:lnTo>
                  <a:pt x="734236" y="1422"/>
                </a:lnTo>
                <a:lnTo>
                  <a:pt x="687408" y="5635"/>
                </a:lnTo>
                <a:lnTo>
                  <a:pt x="641409" y="12557"/>
                </a:lnTo>
                <a:lnTo>
                  <a:pt x="596322" y="22107"/>
                </a:lnTo>
                <a:lnTo>
                  <a:pt x="552228" y="34201"/>
                </a:lnTo>
                <a:lnTo>
                  <a:pt x="509210" y="48759"/>
                </a:lnTo>
                <a:lnTo>
                  <a:pt x="467350" y="65699"/>
                </a:lnTo>
                <a:lnTo>
                  <a:pt x="426731" y="84939"/>
                </a:lnTo>
                <a:lnTo>
                  <a:pt x="387434" y="106397"/>
                </a:lnTo>
                <a:lnTo>
                  <a:pt x="349542" y="129992"/>
                </a:lnTo>
                <a:lnTo>
                  <a:pt x="313137" y="155642"/>
                </a:lnTo>
                <a:lnTo>
                  <a:pt x="278302" y="183264"/>
                </a:lnTo>
                <a:lnTo>
                  <a:pt x="245118" y="212778"/>
                </a:lnTo>
                <a:lnTo>
                  <a:pt x="213668" y="244101"/>
                </a:lnTo>
                <a:lnTo>
                  <a:pt x="184033" y="277152"/>
                </a:lnTo>
                <a:lnTo>
                  <a:pt x="156297" y="311849"/>
                </a:lnTo>
                <a:lnTo>
                  <a:pt x="130542" y="348110"/>
                </a:lnTo>
                <a:lnTo>
                  <a:pt x="106849" y="385854"/>
                </a:lnTo>
                <a:lnTo>
                  <a:pt x="85301" y="424998"/>
                </a:lnTo>
                <a:lnTo>
                  <a:pt x="65980" y="465461"/>
                </a:lnTo>
                <a:lnTo>
                  <a:pt x="48968" y="507161"/>
                </a:lnTo>
                <a:lnTo>
                  <a:pt x="34348" y="550017"/>
                </a:lnTo>
                <a:lnTo>
                  <a:pt x="22202" y="593946"/>
                </a:lnTo>
                <a:lnTo>
                  <a:pt x="12612" y="638867"/>
                </a:lnTo>
                <a:lnTo>
                  <a:pt x="5660" y="684698"/>
                </a:lnTo>
                <a:lnTo>
                  <a:pt x="1428" y="731358"/>
                </a:lnTo>
                <a:lnTo>
                  <a:pt x="0" y="778764"/>
                </a:lnTo>
                <a:lnTo>
                  <a:pt x="1428" y="826333"/>
                </a:lnTo>
                <a:lnTo>
                  <a:pt x="5660" y="873143"/>
                </a:lnTo>
                <a:lnTo>
                  <a:pt x="12612" y="919114"/>
                </a:lnTo>
                <a:lnTo>
                  <a:pt x="22202" y="964163"/>
                </a:lnTo>
                <a:lnTo>
                  <a:pt x="34348" y="1008210"/>
                </a:lnTo>
                <a:lnTo>
                  <a:pt x="48968" y="1051173"/>
                </a:lnTo>
                <a:lnTo>
                  <a:pt x="65980" y="1092971"/>
                </a:lnTo>
                <a:lnTo>
                  <a:pt x="85301" y="1133522"/>
                </a:lnTo>
                <a:lnTo>
                  <a:pt x="106849" y="1172746"/>
                </a:lnTo>
                <a:lnTo>
                  <a:pt x="130542" y="1210560"/>
                </a:lnTo>
                <a:lnTo>
                  <a:pt x="156297" y="1246885"/>
                </a:lnTo>
                <a:lnTo>
                  <a:pt x="184033" y="1281638"/>
                </a:lnTo>
                <a:lnTo>
                  <a:pt x="213668" y="1314737"/>
                </a:lnTo>
                <a:lnTo>
                  <a:pt x="245118" y="1346103"/>
                </a:lnTo>
                <a:lnTo>
                  <a:pt x="278302" y="1375653"/>
                </a:lnTo>
                <a:lnTo>
                  <a:pt x="313137" y="1403306"/>
                </a:lnTo>
                <a:lnTo>
                  <a:pt x="349542" y="1428982"/>
                </a:lnTo>
                <a:lnTo>
                  <a:pt x="387434" y="1452597"/>
                </a:lnTo>
                <a:lnTo>
                  <a:pt x="426731" y="1474072"/>
                </a:lnTo>
                <a:lnTo>
                  <a:pt x="467350" y="1493325"/>
                </a:lnTo>
                <a:lnTo>
                  <a:pt x="509210" y="1510275"/>
                </a:lnTo>
                <a:lnTo>
                  <a:pt x="552228" y="1524840"/>
                </a:lnTo>
                <a:lnTo>
                  <a:pt x="596322" y="1536940"/>
                </a:lnTo>
                <a:lnTo>
                  <a:pt x="641409" y="1546492"/>
                </a:lnTo>
                <a:lnTo>
                  <a:pt x="687408" y="1553415"/>
                </a:lnTo>
                <a:lnTo>
                  <a:pt x="734236" y="1557629"/>
                </a:lnTo>
                <a:lnTo>
                  <a:pt x="781812" y="1559052"/>
                </a:lnTo>
                <a:lnTo>
                  <a:pt x="829544" y="1557629"/>
                </a:lnTo>
                <a:lnTo>
                  <a:pt x="876505" y="1553415"/>
                </a:lnTo>
                <a:lnTo>
                  <a:pt x="922615" y="1546492"/>
                </a:lnTo>
                <a:lnTo>
                  <a:pt x="967793" y="1536940"/>
                </a:lnTo>
                <a:lnTo>
                  <a:pt x="1011957" y="1524840"/>
                </a:lnTo>
                <a:lnTo>
                  <a:pt x="1055028" y="1510275"/>
                </a:lnTo>
                <a:lnTo>
                  <a:pt x="1096923" y="1493325"/>
                </a:lnTo>
                <a:lnTo>
                  <a:pt x="1137563" y="1474072"/>
                </a:lnTo>
                <a:lnTo>
                  <a:pt x="1176866" y="1452597"/>
                </a:lnTo>
                <a:lnTo>
                  <a:pt x="1214752" y="1428982"/>
                </a:lnTo>
                <a:lnTo>
                  <a:pt x="1251140" y="1403306"/>
                </a:lnTo>
                <a:lnTo>
                  <a:pt x="1285948" y="1375653"/>
                </a:lnTo>
                <a:lnTo>
                  <a:pt x="1319097" y="1346103"/>
                </a:lnTo>
                <a:lnTo>
                  <a:pt x="1350505" y="1314737"/>
                </a:lnTo>
                <a:lnTo>
                  <a:pt x="1380091" y="1281638"/>
                </a:lnTo>
                <a:lnTo>
                  <a:pt x="1407775" y="1246885"/>
                </a:lnTo>
                <a:lnTo>
                  <a:pt x="1433476" y="1210560"/>
                </a:lnTo>
                <a:lnTo>
                  <a:pt x="1457113" y="1172746"/>
                </a:lnTo>
                <a:lnTo>
                  <a:pt x="1478605" y="1133522"/>
                </a:lnTo>
                <a:lnTo>
                  <a:pt x="1497871" y="1092971"/>
                </a:lnTo>
                <a:lnTo>
                  <a:pt x="1514830" y="1051173"/>
                </a:lnTo>
                <a:lnTo>
                  <a:pt x="1529403" y="1008210"/>
                </a:lnTo>
                <a:lnTo>
                  <a:pt x="1541507" y="964163"/>
                </a:lnTo>
                <a:lnTo>
                  <a:pt x="1551062" y="919114"/>
                </a:lnTo>
                <a:lnTo>
                  <a:pt x="1557987" y="873143"/>
                </a:lnTo>
                <a:lnTo>
                  <a:pt x="1562201" y="826333"/>
                </a:lnTo>
                <a:lnTo>
                  <a:pt x="1563624" y="778764"/>
                </a:lnTo>
                <a:close/>
              </a:path>
            </a:pathLst>
          </a:custGeom>
          <a:solidFill>
            <a:srgbClr val="000000"/>
          </a:solidFill>
        </p:spPr>
        <p:txBody>
          <a:bodyPr wrap="square" lIns="0" tIns="0" rIns="0" bIns="0" rtlCol="0"/>
          <a:lstStyle/>
          <a:p>
            <a:endParaRPr/>
          </a:p>
        </p:txBody>
      </p:sp>
      <p:sp>
        <p:nvSpPr>
          <p:cNvPr id="126" name="object 126"/>
          <p:cNvSpPr/>
          <p:nvPr/>
        </p:nvSpPr>
        <p:spPr>
          <a:xfrm>
            <a:off x="4929447" y="3853927"/>
            <a:ext cx="1421476" cy="1375634"/>
          </a:xfrm>
          <a:prstGeom prst="rect">
            <a:avLst/>
          </a:prstGeom>
          <a:blipFill>
            <a:blip r:embed="rId54" cstate="print"/>
            <a:stretch>
              <a:fillRect/>
            </a:stretch>
          </a:blipFill>
        </p:spPr>
        <p:txBody>
          <a:bodyPr wrap="square" lIns="0" tIns="0" rIns="0" bIns="0" rtlCol="0"/>
          <a:lstStyle/>
          <a:p>
            <a:endParaRPr/>
          </a:p>
        </p:txBody>
      </p:sp>
      <p:sp>
        <p:nvSpPr>
          <p:cNvPr id="127" name="object 127"/>
          <p:cNvSpPr/>
          <p:nvPr/>
        </p:nvSpPr>
        <p:spPr>
          <a:xfrm>
            <a:off x="4975168" y="3898303"/>
            <a:ext cx="1331768" cy="1286996"/>
          </a:xfrm>
          <a:custGeom>
            <a:avLst/>
            <a:gdLst/>
            <a:ahLst/>
            <a:cxnLst/>
            <a:rect l="l" t="t" r="r" b="b"/>
            <a:pathLst>
              <a:path w="1464945" h="1458595">
                <a:moveTo>
                  <a:pt x="1464564" y="729996"/>
                </a:moveTo>
                <a:lnTo>
                  <a:pt x="1463007" y="681921"/>
                </a:lnTo>
                <a:lnTo>
                  <a:pt x="1458400" y="634689"/>
                </a:lnTo>
                <a:lnTo>
                  <a:pt x="1450841" y="588393"/>
                </a:lnTo>
                <a:lnTo>
                  <a:pt x="1440423" y="543129"/>
                </a:lnTo>
                <a:lnTo>
                  <a:pt x="1427244" y="498994"/>
                </a:lnTo>
                <a:lnTo>
                  <a:pt x="1411399" y="456081"/>
                </a:lnTo>
                <a:lnTo>
                  <a:pt x="1392985" y="414487"/>
                </a:lnTo>
                <a:lnTo>
                  <a:pt x="1372096" y="374307"/>
                </a:lnTo>
                <a:lnTo>
                  <a:pt x="1348830" y="335636"/>
                </a:lnTo>
                <a:lnTo>
                  <a:pt x="1323283" y="298569"/>
                </a:lnTo>
                <a:lnTo>
                  <a:pt x="1295549" y="263203"/>
                </a:lnTo>
                <a:lnTo>
                  <a:pt x="1265726" y="229632"/>
                </a:lnTo>
                <a:lnTo>
                  <a:pt x="1233909" y="197952"/>
                </a:lnTo>
                <a:lnTo>
                  <a:pt x="1200194" y="168259"/>
                </a:lnTo>
                <a:lnTo>
                  <a:pt x="1164677" y="140646"/>
                </a:lnTo>
                <a:lnTo>
                  <a:pt x="1127454" y="115211"/>
                </a:lnTo>
                <a:lnTo>
                  <a:pt x="1088621" y="92049"/>
                </a:lnTo>
                <a:lnTo>
                  <a:pt x="1048275" y="71254"/>
                </a:lnTo>
                <a:lnTo>
                  <a:pt x="1006510" y="52922"/>
                </a:lnTo>
                <a:lnTo>
                  <a:pt x="963424" y="37149"/>
                </a:lnTo>
                <a:lnTo>
                  <a:pt x="919111" y="24029"/>
                </a:lnTo>
                <a:lnTo>
                  <a:pt x="873668" y="13659"/>
                </a:lnTo>
                <a:lnTo>
                  <a:pt x="827191" y="6134"/>
                </a:lnTo>
                <a:lnTo>
                  <a:pt x="779777" y="1549"/>
                </a:lnTo>
                <a:lnTo>
                  <a:pt x="731520" y="0"/>
                </a:lnTo>
                <a:lnTo>
                  <a:pt x="683438" y="1549"/>
                </a:lnTo>
                <a:lnTo>
                  <a:pt x="636185" y="6134"/>
                </a:lnTo>
                <a:lnTo>
                  <a:pt x="589856" y="13659"/>
                </a:lnTo>
                <a:lnTo>
                  <a:pt x="544549" y="24029"/>
                </a:lnTo>
                <a:lnTo>
                  <a:pt x="500359" y="37149"/>
                </a:lnTo>
                <a:lnTo>
                  <a:pt x="457384" y="52922"/>
                </a:lnTo>
                <a:lnTo>
                  <a:pt x="415719" y="71254"/>
                </a:lnTo>
                <a:lnTo>
                  <a:pt x="375462" y="92049"/>
                </a:lnTo>
                <a:lnTo>
                  <a:pt x="336709" y="115211"/>
                </a:lnTo>
                <a:lnTo>
                  <a:pt x="299557" y="140646"/>
                </a:lnTo>
                <a:lnTo>
                  <a:pt x="264102" y="168259"/>
                </a:lnTo>
                <a:lnTo>
                  <a:pt x="230440" y="197952"/>
                </a:lnTo>
                <a:lnTo>
                  <a:pt x="198669" y="229632"/>
                </a:lnTo>
                <a:lnTo>
                  <a:pt x="168884" y="263203"/>
                </a:lnTo>
                <a:lnTo>
                  <a:pt x="141183" y="298569"/>
                </a:lnTo>
                <a:lnTo>
                  <a:pt x="115662" y="335636"/>
                </a:lnTo>
                <a:lnTo>
                  <a:pt x="92417" y="374307"/>
                </a:lnTo>
                <a:lnTo>
                  <a:pt x="71545" y="414487"/>
                </a:lnTo>
                <a:lnTo>
                  <a:pt x="53143" y="456081"/>
                </a:lnTo>
                <a:lnTo>
                  <a:pt x="37307" y="498994"/>
                </a:lnTo>
                <a:lnTo>
                  <a:pt x="24134" y="543129"/>
                </a:lnTo>
                <a:lnTo>
                  <a:pt x="13720" y="588393"/>
                </a:lnTo>
                <a:lnTo>
                  <a:pt x="6162" y="634689"/>
                </a:lnTo>
                <a:lnTo>
                  <a:pt x="1556" y="681921"/>
                </a:lnTo>
                <a:lnTo>
                  <a:pt x="0" y="729996"/>
                </a:lnTo>
                <a:lnTo>
                  <a:pt x="1556" y="777894"/>
                </a:lnTo>
                <a:lnTo>
                  <a:pt x="6162" y="824965"/>
                </a:lnTo>
                <a:lnTo>
                  <a:pt x="13720" y="871113"/>
                </a:lnTo>
                <a:lnTo>
                  <a:pt x="24134" y="916241"/>
                </a:lnTo>
                <a:lnTo>
                  <a:pt x="37307" y="960254"/>
                </a:lnTo>
                <a:lnTo>
                  <a:pt x="53143" y="1003055"/>
                </a:lnTo>
                <a:lnTo>
                  <a:pt x="71545" y="1044549"/>
                </a:lnTo>
                <a:lnTo>
                  <a:pt x="92417" y="1084640"/>
                </a:lnTo>
                <a:lnTo>
                  <a:pt x="115662" y="1123231"/>
                </a:lnTo>
                <a:lnTo>
                  <a:pt x="141183" y="1160227"/>
                </a:lnTo>
                <a:lnTo>
                  <a:pt x="168884" y="1195532"/>
                </a:lnTo>
                <a:lnTo>
                  <a:pt x="198669" y="1229049"/>
                </a:lnTo>
                <a:lnTo>
                  <a:pt x="230440" y="1260683"/>
                </a:lnTo>
                <a:lnTo>
                  <a:pt x="264102" y="1290338"/>
                </a:lnTo>
                <a:lnTo>
                  <a:pt x="299557" y="1317918"/>
                </a:lnTo>
                <a:lnTo>
                  <a:pt x="336709" y="1343327"/>
                </a:lnTo>
                <a:lnTo>
                  <a:pt x="375462" y="1366468"/>
                </a:lnTo>
                <a:lnTo>
                  <a:pt x="415719" y="1387247"/>
                </a:lnTo>
                <a:lnTo>
                  <a:pt x="457384" y="1405566"/>
                </a:lnTo>
                <a:lnTo>
                  <a:pt x="500359" y="1421331"/>
                </a:lnTo>
                <a:lnTo>
                  <a:pt x="544549" y="1434444"/>
                </a:lnTo>
                <a:lnTo>
                  <a:pt x="589856" y="1444810"/>
                </a:lnTo>
                <a:lnTo>
                  <a:pt x="636185" y="1452334"/>
                </a:lnTo>
                <a:lnTo>
                  <a:pt x="683438" y="1456918"/>
                </a:lnTo>
                <a:lnTo>
                  <a:pt x="731520" y="1458468"/>
                </a:lnTo>
                <a:lnTo>
                  <a:pt x="779777" y="1456918"/>
                </a:lnTo>
                <a:lnTo>
                  <a:pt x="827191" y="1452334"/>
                </a:lnTo>
                <a:lnTo>
                  <a:pt x="873668" y="1444810"/>
                </a:lnTo>
                <a:lnTo>
                  <a:pt x="919111" y="1434444"/>
                </a:lnTo>
                <a:lnTo>
                  <a:pt x="963424" y="1421331"/>
                </a:lnTo>
                <a:lnTo>
                  <a:pt x="1006510" y="1405566"/>
                </a:lnTo>
                <a:lnTo>
                  <a:pt x="1048275" y="1387247"/>
                </a:lnTo>
                <a:lnTo>
                  <a:pt x="1088621" y="1366468"/>
                </a:lnTo>
                <a:lnTo>
                  <a:pt x="1127454" y="1343327"/>
                </a:lnTo>
                <a:lnTo>
                  <a:pt x="1164677" y="1317918"/>
                </a:lnTo>
                <a:lnTo>
                  <a:pt x="1200194" y="1290338"/>
                </a:lnTo>
                <a:lnTo>
                  <a:pt x="1233909" y="1260683"/>
                </a:lnTo>
                <a:lnTo>
                  <a:pt x="1265726" y="1229049"/>
                </a:lnTo>
                <a:lnTo>
                  <a:pt x="1295549" y="1195532"/>
                </a:lnTo>
                <a:lnTo>
                  <a:pt x="1323283" y="1160227"/>
                </a:lnTo>
                <a:lnTo>
                  <a:pt x="1348830" y="1123231"/>
                </a:lnTo>
                <a:lnTo>
                  <a:pt x="1372096" y="1084640"/>
                </a:lnTo>
                <a:lnTo>
                  <a:pt x="1392985" y="1044549"/>
                </a:lnTo>
                <a:lnTo>
                  <a:pt x="1411399" y="1003055"/>
                </a:lnTo>
                <a:lnTo>
                  <a:pt x="1427244" y="960254"/>
                </a:lnTo>
                <a:lnTo>
                  <a:pt x="1440423" y="916241"/>
                </a:lnTo>
                <a:lnTo>
                  <a:pt x="1450841" y="871113"/>
                </a:lnTo>
                <a:lnTo>
                  <a:pt x="1458400" y="824965"/>
                </a:lnTo>
                <a:lnTo>
                  <a:pt x="1463007" y="777894"/>
                </a:lnTo>
                <a:lnTo>
                  <a:pt x="1464564" y="729996"/>
                </a:lnTo>
                <a:close/>
              </a:path>
            </a:pathLst>
          </a:custGeom>
          <a:solidFill>
            <a:srgbClr val="000000"/>
          </a:solidFill>
        </p:spPr>
        <p:txBody>
          <a:bodyPr wrap="square" lIns="0" tIns="0" rIns="0" bIns="0" rtlCol="0"/>
          <a:lstStyle/>
          <a:p>
            <a:endParaRPr/>
          </a:p>
        </p:txBody>
      </p:sp>
      <p:sp>
        <p:nvSpPr>
          <p:cNvPr id="128" name="object 128"/>
          <p:cNvSpPr/>
          <p:nvPr/>
        </p:nvSpPr>
        <p:spPr>
          <a:xfrm>
            <a:off x="4975167" y="3898302"/>
            <a:ext cx="1331422" cy="1286884"/>
          </a:xfrm>
          <a:prstGeom prst="rect">
            <a:avLst/>
          </a:prstGeom>
          <a:blipFill>
            <a:blip r:embed="rId55" cstate="print"/>
            <a:stretch>
              <a:fillRect/>
            </a:stretch>
          </a:blipFill>
        </p:spPr>
        <p:txBody>
          <a:bodyPr wrap="square" lIns="0" tIns="0" rIns="0" bIns="0" rtlCol="0"/>
          <a:lstStyle/>
          <a:p>
            <a:endParaRPr/>
          </a:p>
        </p:txBody>
      </p:sp>
      <p:sp>
        <p:nvSpPr>
          <p:cNvPr id="129" name="object 129"/>
          <p:cNvSpPr/>
          <p:nvPr/>
        </p:nvSpPr>
        <p:spPr>
          <a:xfrm>
            <a:off x="5019502" y="3941333"/>
            <a:ext cx="1241714" cy="1201271"/>
          </a:xfrm>
          <a:custGeom>
            <a:avLst/>
            <a:gdLst/>
            <a:ahLst/>
            <a:cxnLst/>
            <a:rect l="l" t="t" r="r" b="b"/>
            <a:pathLst>
              <a:path w="1365884" h="1361439">
                <a:moveTo>
                  <a:pt x="1365504" y="681228"/>
                </a:moveTo>
                <a:lnTo>
                  <a:pt x="1363786" y="632554"/>
                </a:lnTo>
                <a:lnTo>
                  <a:pt x="1358710" y="584807"/>
                </a:lnTo>
                <a:lnTo>
                  <a:pt x="1350393" y="538103"/>
                </a:lnTo>
                <a:lnTo>
                  <a:pt x="1338951" y="492556"/>
                </a:lnTo>
                <a:lnTo>
                  <a:pt x="1324501" y="448282"/>
                </a:lnTo>
                <a:lnTo>
                  <a:pt x="1307158" y="405395"/>
                </a:lnTo>
                <a:lnTo>
                  <a:pt x="1287041" y="364010"/>
                </a:lnTo>
                <a:lnTo>
                  <a:pt x="1264264" y="324243"/>
                </a:lnTo>
                <a:lnTo>
                  <a:pt x="1238945" y="286207"/>
                </a:lnTo>
                <a:lnTo>
                  <a:pt x="1211200" y="250020"/>
                </a:lnTo>
                <a:lnTo>
                  <a:pt x="1181145" y="215794"/>
                </a:lnTo>
                <a:lnTo>
                  <a:pt x="1148897" y="183646"/>
                </a:lnTo>
                <a:lnTo>
                  <a:pt x="1114573" y="153690"/>
                </a:lnTo>
                <a:lnTo>
                  <a:pt x="1078289" y="126041"/>
                </a:lnTo>
                <a:lnTo>
                  <a:pt x="1040161" y="100814"/>
                </a:lnTo>
                <a:lnTo>
                  <a:pt x="1000307" y="78125"/>
                </a:lnTo>
                <a:lnTo>
                  <a:pt x="958841" y="58088"/>
                </a:lnTo>
                <a:lnTo>
                  <a:pt x="915882" y="40818"/>
                </a:lnTo>
                <a:lnTo>
                  <a:pt x="871545" y="26430"/>
                </a:lnTo>
                <a:lnTo>
                  <a:pt x="825947" y="15039"/>
                </a:lnTo>
                <a:lnTo>
                  <a:pt x="779205" y="6760"/>
                </a:lnTo>
                <a:lnTo>
                  <a:pt x="731434" y="1709"/>
                </a:lnTo>
                <a:lnTo>
                  <a:pt x="682752" y="0"/>
                </a:lnTo>
                <a:lnTo>
                  <a:pt x="633887" y="1709"/>
                </a:lnTo>
                <a:lnTo>
                  <a:pt x="585967" y="6760"/>
                </a:lnTo>
                <a:lnTo>
                  <a:pt x="539105" y="15039"/>
                </a:lnTo>
                <a:lnTo>
                  <a:pt x="493415" y="26430"/>
                </a:lnTo>
                <a:lnTo>
                  <a:pt x="449012" y="40818"/>
                </a:lnTo>
                <a:lnTo>
                  <a:pt x="406010" y="58088"/>
                </a:lnTo>
                <a:lnTo>
                  <a:pt x="364523" y="78125"/>
                </a:lnTo>
                <a:lnTo>
                  <a:pt x="324665" y="100814"/>
                </a:lnTo>
                <a:lnTo>
                  <a:pt x="286551" y="126041"/>
                </a:lnTo>
                <a:lnTo>
                  <a:pt x="250295" y="153690"/>
                </a:lnTo>
                <a:lnTo>
                  <a:pt x="216010" y="183646"/>
                </a:lnTo>
                <a:lnTo>
                  <a:pt x="183812" y="215794"/>
                </a:lnTo>
                <a:lnTo>
                  <a:pt x="153815" y="250020"/>
                </a:lnTo>
                <a:lnTo>
                  <a:pt x="126132" y="286207"/>
                </a:lnTo>
                <a:lnTo>
                  <a:pt x="100878" y="324243"/>
                </a:lnTo>
                <a:lnTo>
                  <a:pt x="78168" y="364010"/>
                </a:lnTo>
                <a:lnTo>
                  <a:pt x="58115" y="405395"/>
                </a:lnTo>
                <a:lnTo>
                  <a:pt x="40833" y="448282"/>
                </a:lnTo>
                <a:lnTo>
                  <a:pt x="26438" y="492556"/>
                </a:lnTo>
                <a:lnTo>
                  <a:pt x="15042" y="538103"/>
                </a:lnTo>
                <a:lnTo>
                  <a:pt x="6761" y="584807"/>
                </a:lnTo>
                <a:lnTo>
                  <a:pt x="1709" y="632554"/>
                </a:lnTo>
                <a:lnTo>
                  <a:pt x="0" y="681228"/>
                </a:lnTo>
                <a:lnTo>
                  <a:pt x="1709" y="729711"/>
                </a:lnTo>
                <a:lnTo>
                  <a:pt x="6761" y="777284"/>
                </a:lnTo>
                <a:lnTo>
                  <a:pt x="15042" y="823830"/>
                </a:lnTo>
                <a:lnTo>
                  <a:pt x="26438" y="869234"/>
                </a:lnTo>
                <a:lnTo>
                  <a:pt x="40833" y="913380"/>
                </a:lnTo>
                <a:lnTo>
                  <a:pt x="58115" y="956152"/>
                </a:lnTo>
                <a:lnTo>
                  <a:pt x="78168" y="997434"/>
                </a:lnTo>
                <a:lnTo>
                  <a:pt x="100878" y="1037111"/>
                </a:lnTo>
                <a:lnTo>
                  <a:pt x="126132" y="1075067"/>
                </a:lnTo>
                <a:lnTo>
                  <a:pt x="153815" y="1111187"/>
                </a:lnTo>
                <a:lnTo>
                  <a:pt x="183812" y="1145353"/>
                </a:lnTo>
                <a:lnTo>
                  <a:pt x="216010" y="1177452"/>
                </a:lnTo>
                <a:lnTo>
                  <a:pt x="250295" y="1207367"/>
                </a:lnTo>
                <a:lnTo>
                  <a:pt x="286551" y="1234982"/>
                </a:lnTo>
                <a:lnTo>
                  <a:pt x="324665" y="1260181"/>
                </a:lnTo>
                <a:lnTo>
                  <a:pt x="364523" y="1282849"/>
                </a:lnTo>
                <a:lnTo>
                  <a:pt x="406010" y="1302870"/>
                </a:lnTo>
                <a:lnTo>
                  <a:pt x="449012" y="1320129"/>
                </a:lnTo>
                <a:lnTo>
                  <a:pt x="493415" y="1334509"/>
                </a:lnTo>
                <a:lnTo>
                  <a:pt x="539105" y="1345895"/>
                </a:lnTo>
                <a:lnTo>
                  <a:pt x="585967" y="1354172"/>
                </a:lnTo>
                <a:lnTo>
                  <a:pt x="633887" y="1359222"/>
                </a:lnTo>
                <a:lnTo>
                  <a:pt x="682752" y="1360932"/>
                </a:lnTo>
                <a:lnTo>
                  <a:pt x="731434" y="1359222"/>
                </a:lnTo>
                <a:lnTo>
                  <a:pt x="779205" y="1354172"/>
                </a:lnTo>
                <a:lnTo>
                  <a:pt x="825947" y="1345895"/>
                </a:lnTo>
                <a:lnTo>
                  <a:pt x="871545" y="1334509"/>
                </a:lnTo>
                <a:lnTo>
                  <a:pt x="915882" y="1320129"/>
                </a:lnTo>
                <a:lnTo>
                  <a:pt x="958841" y="1302870"/>
                </a:lnTo>
                <a:lnTo>
                  <a:pt x="1000307" y="1282849"/>
                </a:lnTo>
                <a:lnTo>
                  <a:pt x="1040161" y="1260181"/>
                </a:lnTo>
                <a:lnTo>
                  <a:pt x="1078289" y="1234982"/>
                </a:lnTo>
                <a:lnTo>
                  <a:pt x="1114573" y="1207367"/>
                </a:lnTo>
                <a:lnTo>
                  <a:pt x="1148897" y="1177452"/>
                </a:lnTo>
                <a:lnTo>
                  <a:pt x="1181145" y="1145353"/>
                </a:lnTo>
                <a:lnTo>
                  <a:pt x="1211200" y="1111187"/>
                </a:lnTo>
                <a:lnTo>
                  <a:pt x="1238945" y="1075067"/>
                </a:lnTo>
                <a:lnTo>
                  <a:pt x="1264264" y="1037111"/>
                </a:lnTo>
                <a:lnTo>
                  <a:pt x="1287041" y="997434"/>
                </a:lnTo>
                <a:lnTo>
                  <a:pt x="1307158" y="956152"/>
                </a:lnTo>
                <a:lnTo>
                  <a:pt x="1324501" y="913380"/>
                </a:lnTo>
                <a:lnTo>
                  <a:pt x="1338951" y="869234"/>
                </a:lnTo>
                <a:lnTo>
                  <a:pt x="1350393" y="823830"/>
                </a:lnTo>
                <a:lnTo>
                  <a:pt x="1358710" y="777284"/>
                </a:lnTo>
                <a:lnTo>
                  <a:pt x="1363786" y="729711"/>
                </a:lnTo>
                <a:lnTo>
                  <a:pt x="1365504" y="681228"/>
                </a:lnTo>
                <a:close/>
              </a:path>
            </a:pathLst>
          </a:custGeom>
          <a:solidFill>
            <a:srgbClr val="000000"/>
          </a:solidFill>
        </p:spPr>
        <p:txBody>
          <a:bodyPr wrap="square" lIns="0" tIns="0" rIns="0" bIns="0" rtlCol="0"/>
          <a:lstStyle/>
          <a:p>
            <a:endParaRPr/>
          </a:p>
        </p:txBody>
      </p:sp>
      <p:sp>
        <p:nvSpPr>
          <p:cNvPr id="130" name="object 130"/>
          <p:cNvSpPr/>
          <p:nvPr/>
        </p:nvSpPr>
        <p:spPr>
          <a:xfrm>
            <a:off x="5019502" y="3941333"/>
            <a:ext cx="1241367" cy="1200822"/>
          </a:xfrm>
          <a:prstGeom prst="rect">
            <a:avLst/>
          </a:prstGeom>
          <a:blipFill>
            <a:blip r:embed="rId56" cstate="print"/>
            <a:stretch>
              <a:fillRect/>
            </a:stretch>
          </a:blipFill>
        </p:spPr>
        <p:txBody>
          <a:bodyPr wrap="square" lIns="0" tIns="0" rIns="0" bIns="0" rtlCol="0"/>
          <a:lstStyle/>
          <a:p>
            <a:endParaRPr/>
          </a:p>
        </p:txBody>
      </p:sp>
      <p:sp>
        <p:nvSpPr>
          <p:cNvPr id="131" name="object 131"/>
          <p:cNvSpPr/>
          <p:nvPr/>
        </p:nvSpPr>
        <p:spPr>
          <a:xfrm>
            <a:off x="5063837" y="3985708"/>
            <a:ext cx="1151659" cy="1113865"/>
          </a:xfrm>
          <a:custGeom>
            <a:avLst/>
            <a:gdLst/>
            <a:ahLst/>
            <a:cxnLst/>
            <a:rect l="l" t="t" r="r" b="b"/>
            <a:pathLst>
              <a:path w="1266825" h="1262379">
                <a:moveTo>
                  <a:pt x="1266444" y="630936"/>
                </a:moveTo>
                <a:lnTo>
                  <a:pt x="1264707" y="583781"/>
                </a:lnTo>
                <a:lnTo>
                  <a:pt x="1259579" y="537579"/>
                </a:lnTo>
                <a:lnTo>
                  <a:pt x="1251183" y="492450"/>
                </a:lnTo>
                <a:lnTo>
                  <a:pt x="1239641" y="448516"/>
                </a:lnTo>
                <a:lnTo>
                  <a:pt x="1225077" y="405897"/>
                </a:lnTo>
                <a:lnTo>
                  <a:pt x="1207612" y="364715"/>
                </a:lnTo>
                <a:lnTo>
                  <a:pt x="1187370" y="325091"/>
                </a:lnTo>
                <a:lnTo>
                  <a:pt x="1164474" y="287146"/>
                </a:lnTo>
                <a:lnTo>
                  <a:pt x="1139046" y="251001"/>
                </a:lnTo>
                <a:lnTo>
                  <a:pt x="1111210" y="216776"/>
                </a:lnTo>
                <a:lnTo>
                  <a:pt x="1081087" y="184594"/>
                </a:lnTo>
                <a:lnTo>
                  <a:pt x="1048801" y="154575"/>
                </a:lnTo>
                <a:lnTo>
                  <a:pt x="1014475" y="126840"/>
                </a:lnTo>
                <a:lnTo>
                  <a:pt x="978231" y="101511"/>
                </a:lnTo>
                <a:lnTo>
                  <a:pt x="940193" y="78708"/>
                </a:lnTo>
                <a:lnTo>
                  <a:pt x="900482" y="58553"/>
                </a:lnTo>
                <a:lnTo>
                  <a:pt x="859222" y="41166"/>
                </a:lnTo>
                <a:lnTo>
                  <a:pt x="816536" y="26669"/>
                </a:lnTo>
                <a:lnTo>
                  <a:pt x="772546" y="15183"/>
                </a:lnTo>
                <a:lnTo>
                  <a:pt x="727376" y="6828"/>
                </a:lnTo>
                <a:lnTo>
                  <a:pt x="681147" y="1727"/>
                </a:lnTo>
                <a:lnTo>
                  <a:pt x="633984" y="0"/>
                </a:lnTo>
                <a:lnTo>
                  <a:pt x="586621" y="1727"/>
                </a:lnTo>
                <a:lnTo>
                  <a:pt x="540212" y="6828"/>
                </a:lnTo>
                <a:lnTo>
                  <a:pt x="494878" y="15183"/>
                </a:lnTo>
                <a:lnTo>
                  <a:pt x="450742" y="26669"/>
                </a:lnTo>
                <a:lnTo>
                  <a:pt x="407924" y="41166"/>
                </a:lnTo>
                <a:lnTo>
                  <a:pt x="366547" y="58553"/>
                </a:lnTo>
                <a:lnTo>
                  <a:pt x="326733" y="78708"/>
                </a:lnTo>
                <a:lnTo>
                  <a:pt x="288605" y="101511"/>
                </a:lnTo>
                <a:lnTo>
                  <a:pt x="252282" y="126840"/>
                </a:lnTo>
                <a:lnTo>
                  <a:pt x="217889" y="154575"/>
                </a:lnTo>
                <a:lnTo>
                  <a:pt x="185547" y="184594"/>
                </a:lnTo>
                <a:lnTo>
                  <a:pt x="155377" y="216776"/>
                </a:lnTo>
                <a:lnTo>
                  <a:pt x="127501" y="251001"/>
                </a:lnTo>
                <a:lnTo>
                  <a:pt x="102042" y="287146"/>
                </a:lnTo>
                <a:lnTo>
                  <a:pt x="79122" y="325091"/>
                </a:lnTo>
                <a:lnTo>
                  <a:pt x="58862" y="364715"/>
                </a:lnTo>
                <a:lnTo>
                  <a:pt x="41384" y="405897"/>
                </a:lnTo>
                <a:lnTo>
                  <a:pt x="26811" y="448516"/>
                </a:lnTo>
                <a:lnTo>
                  <a:pt x="15264" y="492450"/>
                </a:lnTo>
                <a:lnTo>
                  <a:pt x="6865" y="537579"/>
                </a:lnTo>
                <a:lnTo>
                  <a:pt x="1736" y="583781"/>
                </a:lnTo>
                <a:lnTo>
                  <a:pt x="0" y="630936"/>
                </a:lnTo>
                <a:lnTo>
                  <a:pt x="1736" y="677901"/>
                </a:lnTo>
                <a:lnTo>
                  <a:pt x="6865" y="723949"/>
                </a:lnTo>
                <a:lnTo>
                  <a:pt x="15264" y="768956"/>
                </a:lnTo>
                <a:lnTo>
                  <a:pt x="26811" y="812799"/>
                </a:lnTo>
                <a:lnTo>
                  <a:pt x="41384" y="855353"/>
                </a:lnTo>
                <a:lnTo>
                  <a:pt x="58862" y="896496"/>
                </a:lnTo>
                <a:lnTo>
                  <a:pt x="79122" y="936104"/>
                </a:lnTo>
                <a:lnTo>
                  <a:pt x="102042" y="974052"/>
                </a:lnTo>
                <a:lnTo>
                  <a:pt x="127501" y="1010217"/>
                </a:lnTo>
                <a:lnTo>
                  <a:pt x="155377" y="1044477"/>
                </a:lnTo>
                <a:lnTo>
                  <a:pt x="185547" y="1076706"/>
                </a:lnTo>
                <a:lnTo>
                  <a:pt x="217889" y="1106781"/>
                </a:lnTo>
                <a:lnTo>
                  <a:pt x="252282" y="1134579"/>
                </a:lnTo>
                <a:lnTo>
                  <a:pt x="288605" y="1159975"/>
                </a:lnTo>
                <a:lnTo>
                  <a:pt x="326733" y="1182847"/>
                </a:lnTo>
                <a:lnTo>
                  <a:pt x="366547" y="1203071"/>
                </a:lnTo>
                <a:lnTo>
                  <a:pt x="407924" y="1220523"/>
                </a:lnTo>
                <a:lnTo>
                  <a:pt x="450742" y="1235078"/>
                </a:lnTo>
                <a:lnTo>
                  <a:pt x="494878" y="1246615"/>
                </a:lnTo>
                <a:lnTo>
                  <a:pt x="540212" y="1255008"/>
                </a:lnTo>
                <a:lnTo>
                  <a:pt x="586621" y="1260135"/>
                </a:lnTo>
                <a:lnTo>
                  <a:pt x="633984" y="1261872"/>
                </a:lnTo>
                <a:lnTo>
                  <a:pt x="681147" y="1260135"/>
                </a:lnTo>
                <a:lnTo>
                  <a:pt x="727376" y="1255008"/>
                </a:lnTo>
                <a:lnTo>
                  <a:pt x="772546" y="1246615"/>
                </a:lnTo>
                <a:lnTo>
                  <a:pt x="816536" y="1235078"/>
                </a:lnTo>
                <a:lnTo>
                  <a:pt x="859222" y="1220523"/>
                </a:lnTo>
                <a:lnTo>
                  <a:pt x="900482" y="1203071"/>
                </a:lnTo>
                <a:lnTo>
                  <a:pt x="940193" y="1182847"/>
                </a:lnTo>
                <a:lnTo>
                  <a:pt x="978231" y="1159975"/>
                </a:lnTo>
                <a:lnTo>
                  <a:pt x="1014475" y="1134579"/>
                </a:lnTo>
                <a:lnTo>
                  <a:pt x="1048801" y="1106781"/>
                </a:lnTo>
                <a:lnTo>
                  <a:pt x="1081087" y="1076706"/>
                </a:lnTo>
                <a:lnTo>
                  <a:pt x="1111210" y="1044477"/>
                </a:lnTo>
                <a:lnTo>
                  <a:pt x="1139046" y="1010217"/>
                </a:lnTo>
                <a:lnTo>
                  <a:pt x="1164474" y="974052"/>
                </a:lnTo>
                <a:lnTo>
                  <a:pt x="1187370" y="936104"/>
                </a:lnTo>
                <a:lnTo>
                  <a:pt x="1207612" y="896496"/>
                </a:lnTo>
                <a:lnTo>
                  <a:pt x="1225077" y="855353"/>
                </a:lnTo>
                <a:lnTo>
                  <a:pt x="1239641" y="812799"/>
                </a:lnTo>
                <a:lnTo>
                  <a:pt x="1251183" y="768956"/>
                </a:lnTo>
                <a:lnTo>
                  <a:pt x="1259579" y="723949"/>
                </a:lnTo>
                <a:lnTo>
                  <a:pt x="1264707" y="677901"/>
                </a:lnTo>
                <a:lnTo>
                  <a:pt x="1266444" y="630936"/>
                </a:lnTo>
                <a:close/>
              </a:path>
            </a:pathLst>
          </a:custGeom>
          <a:solidFill>
            <a:srgbClr val="000000"/>
          </a:solidFill>
        </p:spPr>
        <p:txBody>
          <a:bodyPr wrap="square" lIns="0" tIns="0" rIns="0" bIns="0" rtlCol="0"/>
          <a:lstStyle/>
          <a:p>
            <a:endParaRPr/>
          </a:p>
        </p:txBody>
      </p:sp>
      <p:sp>
        <p:nvSpPr>
          <p:cNvPr id="132" name="object 132"/>
          <p:cNvSpPr/>
          <p:nvPr/>
        </p:nvSpPr>
        <p:spPr>
          <a:xfrm>
            <a:off x="5063836" y="3985708"/>
            <a:ext cx="1151313" cy="1113416"/>
          </a:xfrm>
          <a:prstGeom prst="rect">
            <a:avLst/>
          </a:prstGeom>
          <a:blipFill>
            <a:blip r:embed="rId57" cstate="print"/>
            <a:stretch>
              <a:fillRect/>
            </a:stretch>
          </a:blipFill>
        </p:spPr>
        <p:txBody>
          <a:bodyPr wrap="square" lIns="0" tIns="0" rIns="0" bIns="0" rtlCol="0"/>
          <a:lstStyle/>
          <a:p>
            <a:endParaRPr/>
          </a:p>
        </p:txBody>
      </p:sp>
      <p:sp>
        <p:nvSpPr>
          <p:cNvPr id="133" name="object 133"/>
          <p:cNvSpPr/>
          <p:nvPr/>
        </p:nvSpPr>
        <p:spPr>
          <a:xfrm>
            <a:off x="5110942" y="4028739"/>
            <a:ext cx="1059873" cy="1026459"/>
          </a:xfrm>
          <a:custGeom>
            <a:avLst/>
            <a:gdLst/>
            <a:ahLst/>
            <a:cxnLst/>
            <a:rect l="l" t="t" r="r" b="b"/>
            <a:pathLst>
              <a:path w="1165859" h="1163320">
                <a:moveTo>
                  <a:pt x="1165860" y="582168"/>
                </a:moveTo>
                <a:lnTo>
                  <a:pt x="1163930" y="534415"/>
                </a:lnTo>
                <a:lnTo>
                  <a:pt x="1158240" y="487727"/>
                </a:lnTo>
                <a:lnTo>
                  <a:pt x="1148937" y="442252"/>
                </a:lnTo>
                <a:lnTo>
                  <a:pt x="1136172" y="398141"/>
                </a:lnTo>
                <a:lnTo>
                  <a:pt x="1120092" y="355544"/>
                </a:lnTo>
                <a:lnTo>
                  <a:pt x="1100846" y="314609"/>
                </a:lnTo>
                <a:lnTo>
                  <a:pt x="1078582" y="275488"/>
                </a:lnTo>
                <a:lnTo>
                  <a:pt x="1053449" y="238329"/>
                </a:lnTo>
                <a:lnTo>
                  <a:pt x="1025596" y="203282"/>
                </a:lnTo>
                <a:lnTo>
                  <a:pt x="995172" y="170497"/>
                </a:lnTo>
                <a:lnTo>
                  <a:pt x="962324" y="140124"/>
                </a:lnTo>
                <a:lnTo>
                  <a:pt x="927201" y="112312"/>
                </a:lnTo>
                <a:lnTo>
                  <a:pt x="889953" y="87212"/>
                </a:lnTo>
                <a:lnTo>
                  <a:pt x="850727" y="64972"/>
                </a:lnTo>
                <a:lnTo>
                  <a:pt x="809672" y="45743"/>
                </a:lnTo>
                <a:lnTo>
                  <a:pt x="766937" y="29675"/>
                </a:lnTo>
                <a:lnTo>
                  <a:pt x="722671" y="16916"/>
                </a:lnTo>
                <a:lnTo>
                  <a:pt x="677021" y="7618"/>
                </a:lnTo>
                <a:lnTo>
                  <a:pt x="630137" y="1929"/>
                </a:lnTo>
                <a:lnTo>
                  <a:pt x="582168" y="0"/>
                </a:lnTo>
                <a:lnTo>
                  <a:pt x="534415" y="1929"/>
                </a:lnTo>
                <a:lnTo>
                  <a:pt x="487727" y="7618"/>
                </a:lnTo>
                <a:lnTo>
                  <a:pt x="442252" y="16916"/>
                </a:lnTo>
                <a:lnTo>
                  <a:pt x="398141" y="29675"/>
                </a:lnTo>
                <a:lnTo>
                  <a:pt x="355544" y="45743"/>
                </a:lnTo>
                <a:lnTo>
                  <a:pt x="314609" y="64972"/>
                </a:lnTo>
                <a:lnTo>
                  <a:pt x="275488" y="87212"/>
                </a:lnTo>
                <a:lnTo>
                  <a:pt x="238329" y="112312"/>
                </a:lnTo>
                <a:lnTo>
                  <a:pt x="203282" y="140124"/>
                </a:lnTo>
                <a:lnTo>
                  <a:pt x="170497" y="170497"/>
                </a:lnTo>
                <a:lnTo>
                  <a:pt x="140124" y="203282"/>
                </a:lnTo>
                <a:lnTo>
                  <a:pt x="112312" y="238329"/>
                </a:lnTo>
                <a:lnTo>
                  <a:pt x="87212" y="275488"/>
                </a:lnTo>
                <a:lnTo>
                  <a:pt x="64972" y="314609"/>
                </a:lnTo>
                <a:lnTo>
                  <a:pt x="45743" y="355544"/>
                </a:lnTo>
                <a:lnTo>
                  <a:pt x="29675" y="398141"/>
                </a:lnTo>
                <a:lnTo>
                  <a:pt x="16916" y="442252"/>
                </a:lnTo>
                <a:lnTo>
                  <a:pt x="7618" y="487727"/>
                </a:lnTo>
                <a:lnTo>
                  <a:pt x="1929" y="534415"/>
                </a:lnTo>
                <a:lnTo>
                  <a:pt x="0" y="582168"/>
                </a:lnTo>
                <a:lnTo>
                  <a:pt x="1929" y="629703"/>
                </a:lnTo>
                <a:lnTo>
                  <a:pt x="7618" y="676195"/>
                </a:lnTo>
                <a:lnTo>
                  <a:pt x="16916" y="721495"/>
                </a:lnTo>
                <a:lnTo>
                  <a:pt x="29675" y="765450"/>
                </a:lnTo>
                <a:lnTo>
                  <a:pt x="45743" y="807910"/>
                </a:lnTo>
                <a:lnTo>
                  <a:pt x="64972" y="848724"/>
                </a:lnTo>
                <a:lnTo>
                  <a:pt x="87212" y="887742"/>
                </a:lnTo>
                <a:lnTo>
                  <a:pt x="112312" y="924811"/>
                </a:lnTo>
                <a:lnTo>
                  <a:pt x="140124" y="959783"/>
                </a:lnTo>
                <a:lnTo>
                  <a:pt x="170497" y="992505"/>
                </a:lnTo>
                <a:lnTo>
                  <a:pt x="203282" y="1022826"/>
                </a:lnTo>
                <a:lnTo>
                  <a:pt x="238329" y="1050596"/>
                </a:lnTo>
                <a:lnTo>
                  <a:pt x="275488" y="1075665"/>
                </a:lnTo>
                <a:lnTo>
                  <a:pt x="314609" y="1097880"/>
                </a:lnTo>
                <a:lnTo>
                  <a:pt x="355544" y="1117092"/>
                </a:lnTo>
                <a:lnTo>
                  <a:pt x="398141" y="1133148"/>
                </a:lnTo>
                <a:lnTo>
                  <a:pt x="442252" y="1145900"/>
                </a:lnTo>
                <a:lnTo>
                  <a:pt x="487727" y="1155195"/>
                </a:lnTo>
                <a:lnTo>
                  <a:pt x="534415" y="1160882"/>
                </a:lnTo>
                <a:lnTo>
                  <a:pt x="582168" y="1162812"/>
                </a:lnTo>
                <a:lnTo>
                  <a:pt x="630137" y="1160882"/>
                </a:lnTo>
                <a:lnTo>
                  <a:pt x="677021" y="1155195"/>
                </a:lnTo>
                <a:lnTo>
                  <a:pt x="722671" y="1145900"/>
                </a:lnTo>
                <a:lnTo>
                  <a:pt x="766937" y="1133148"/>
                </a:lnTo>
                <a:lnTo>
                  <a:pt x="809672" y="1117092"/>
                </a:lnTo>
                <a:lnTo>
                  <a:pt x="850727" y="1097880"/>
                </a:lnTo>
                <a:lnTo>
                  <a:pt x="889953" y="1075665"/>
                </a:lnTo>
                <a:lnTo>
                  <a:pt x="927201" y="1050596"/>
                </a:lnTo>
                <a:lnTo>
                  <a:pt x="962324" y="1022826"/>
                </a:lnTo>
                <a:lnTo>
                  <a:pt x="995172" y="992505"/>
                </a:lnTo>
                <a:lnTo>
                  <a:pt x="1025596" y="959783"/>
                </a:lnTo>
                <a:lnTo>
                  <a:pt x="1053449" y="924811"/>
                </a:lnTo>
                <a:lnTo>
                  <a:pt x="1078582" y="887742"/>
                </a:lnTo>
                <a:lnTo>
                  <a:pt x="1100846" y="848724"/>
                </a:lnTo>
                <a:lnTo>
                  <a:pt x="1120092" y="807910"/>
                </a:lnTo>
                <a:lnTo>
                  <a:pt x="1136172" y="765450"/>
                </a:lnTo>
                <a:lnTo>
                  <a:pt x="1148937" y="721495"/>
                </a:lnTo>
                <a:lnTo>
                  <a:pt x="1158240" y="676195"/>
                </a:lnTo>
                <a:lnTo>
                  <a:pt x="1163930" y="629703"/>
                </a:lnTo>
                <a:lnTo>
                  <a:pt x="1165860" y="582168"/>
                </a:lnTo>
                <a:close/>
              </a:path>
            </a:pathLst>
          </a:custGeom>
          <a:solidFill>
            <a:srgbClr val="000000"/>
          </a:solidFill>
        </p:spPr>
        <p:txBody>
          <a:bodyPr wrap="square" lIns="0" tIns="0" rIns="0" bIns="0" rtlCol="0"/>
          <a:lstStyle/>
          <a:p>
            <a:endParaRPr/>
          </a:p>
        </p:txBody>
      </p:sp>
      <p:sp>
        <p:nvSpPr>
          <p:cNvPr id="134" name="object 134"/>
          <p:cNvSpPr/>
          <p:nvPr/>
        </p:nvSpPr>
        <p:spPr>
          <a:xfrm>
            <a:off x="5110942" y="4028739"/>
            <a:ext cx="1059873" cy="1026011"/>
          </a:xfrm>
          <a:prstGeom prst="rect">
            <a:avLst/>
          </a:prstGeom>
          <a:blipFill>
            <a:blip r:embed="rId58" cstate="print"/>
            <a:stretch>
              <a:fillRect/>
            </a:stretch>
          </a:blipFill>
        </p:spPr>
        <p:txBody>
          <a:bodyPr wrap="square" lIns="0" tIns="0" rIns="0" bIns="0" rtlCol="0"/>
          <a:lstStyle/>
          <a:p>
            <a:endParaRPr/>
          </a:p>
        </p:txBody>
      </p:sp>
      <p:sp>
        <p:nvSpPr>
          <p:cNvPr id="135" name="object 135"/>
          <p:cNvSpPr/>
          <p:nvPr/>
        </p:nvSpPr>
        <p:spPr>
          <a:xfrm>
            <a:off x="5155277" y="4071769"/>
            <a:ext cx="971550" cy="940174"/>
          </a:xfrm>
          <a:custGeom>
            <a:avLst/>
            <a:gdLst/>
            <a:ahLst/>
            <a:cxnLst/>
            <a:rect l="l" t="t" r="r" b="b"/>
            <a:pathLst>
              <a:path w="1068704" h="1065529">
                <a:moveTo>
                  <a:pt x="1068324" y="533400"/>
                </a:moveTo>
                <a:lnTo>
                  <a:pt x="1066139" y="484917"/>
                </a:lnTo>
                <a:lnTo>
                  <a:pt x="1059713" y="437640"/>
                </a:lnTo>
                <a:lnTo>
                  <a:pt x="1049231" y="391759"/>
                </a:lnTo>
                <a:lnTo>
                  <a:pt x="1034883" y="347463"/>
                </a:lnTo>
                <a:lnTo>
                  <a:pt x="1016857" y="304942"/>
                </a:lnTo>
                <a:lnTo>
                  <a:pt x="995341" y="264385"/>
                </a:lnTo>
                <a:lnTo>
                  <a:pt x="970523" y="225983"/>
                </a:lnTo>
                <a:lnTo>
                  <a:pt x="942590" y="189925"/>
                </a:lnTo>
                <a:lnTo>
                  <a:pt x="911733" y="156400"/>
                </a:lnTo>
                <a:lnTo>
                  <a:pt x="878137" y="125599"/>
                </a:lnTo>
                <a:lnTo>
                  <a:pt x="841992" y="97711"/>
                </a:lnTo>
                <a:lnTo>
                  <a:pt x="803486" y="72926"/>
                </a:lnTo>
                <a:lnTo>
                  <a:pt x="762807" y="51433"/>
                </a:lnTo>
                <a:lnTo>
                  <a:pt x="720143" y="33423"/>
                </a:lnTo>
                <a:lnTo>
                  <a:pt x="675682" y="19085"/>
                </a:lnTo>
                <a:lnTo>
                  <a:pt x="629612" y="8608"/>
                </a:lnTo>
                <a:lnTo>
                  <a:pt x="582122" y="2183"/>
                </a:lnTo>
                <a:lnTo>
                  <a:pt x="533400" y="0"/>
                </a:lnTo>
                <a:lnTo>
                  <a:pt x="484917" y="2183"/>
                </a:lnTo>
                <a:lnTo>
                  <a:pt x="437640" y="8608"/>
                </a:lnTo>
                <a:lnTo>
                  <a:pt x="391759" y="19085"/>
                </a:lnTo>
                <a:lnTo>
                  <a:pt x="347463" y="33423"/>
                </a:lnTo>
                <a:lnTo>
                  <a:pt x="304942" y="51433"/>
                </a:lnTo>
                <a:lnTo>
                  <a:pt x="264385" y="72926"/>
                </a:lnTo>
                <a:lnTo>
                  <a:pt x="225983" y="97711"/>
                </a:lnTo>
                <a:lnTo>
                  <a:pt x="189925" y="125599"/>
                </a:lnTo>
                <a:lnTo>
                  <a:pt x="156400" y="156400"/>
                </a:lnTo>
                <a:lnTo>
                  <a:pt x="125599" y="189925"/>
                </a:lnTo>
                <a:lnTo>
                  <a:pt x="97711" y="225983"/>
                </a:lnTo>
                <a:lnTo>
                  <a:pt x="72926" y="264385"/>
                </a:lnTo>
                <a:lnTo>
                  <a:pt x="51433" y="304942"/>
                </a:lnTo>
                <a:lnTo>
                  <a:pt x="33423" y="347463"/>
                </a:lnTo>
                <a:lnTo>
                  <a:pt x="19085" y="391759"/>
                </a:lnTo>
                <a:lnTo>
                  <a:pt x="8608" y="437640"/>
                </a:lnTo>
                <a:lnTo>
                  <a:pt x="2183" y="484917"/>
                </a:lnTo>
                <a:lnTo>
                  <a:pt x="0" y="533400"/>
                </a:lnTo>
                <a:lnTo>
                  <a:pt x="2183" y="581868"/>
                </a:lnTo>
                <a:lnTo>
                  <a:pt x="8608" y="629106"/>
                </a:lnTo>
                <a:lnTo>
                  <a:pt x="19085" y="674927"/>
                </a:lnTo>
                <a:lnTo>
                  <a:pt x="33423" y="719144"/>
                </a:lnTo>
                <a:lnTo>
                  <a:pt x="51433" y="761570"/>
                </a:lnTo>
                <a:lnTo>
                  <a:pt x="72926" y="802019"/>
                </a:lnTo>
                <a:lnTo>
                  <a:pt x="97711" y="840304"/>
                </a:lnTo>
                <a:lnTo>
                  <a:pt x="125599" y="876239"/>
                </a:lnTo>
                <a:lnTo>
                  <a:pt x="156400" y="909637"/>
                </a:lnTo>
                <a:lnTo>
                  <a:pt x="189925" y="940312"/>
                </a:lnTo>
                <a:lnTo>
                  <a:pt x="225983" y="968076"/>
                </a:lnTo>
                <a:lnTo>
                  <a:pt x="264385" y="992744"/>
                </a:lnTo>
                <a:lnTo>
                  <a:pt x="304942" y="1014129"/>
                </a:lnTo>
                <a:lnTo>
                  <a:pt x="347463" y="1032044"/>
                </a:lnTo>
                <a:lnTo>
                  <a:pt x="391759" y="1046303"/>
                </a:lnTo>
                <a:lnTo>
                  <a:pt x="437640" y="1056719"/>
                </a:lnTo>
                <a:lnTo>
                  <a:pt x="484917" y="1063105"/>
                </a:lnTo>
                <a:lnTo>
                  <a:pt x="533400" y="1065276"/>
                </a:lnTo>
                <a:lnTo>
                  <a:pt x="582122" y="1063105"/>
                </a:lnTo>
                <a:lnTo>
                  <a:pt x="629612" y="1056719"/>
                </a:lnTo>
                <a:lnTo>
                  <a:pt x="675682" y="1046303"/>
                </a:lnTo>
                <a:lnTo>
                  <a:pt x="720143" y="1032044"/>
                </a:lnTo>
                <a:lnTo>
                  <a:pt x="762807" y="1014129"/>
                </a:lnTo>
                <a:lnTo>
                  <a:pt x="803486" y="992744"/>
                </a:lnTo>
                <a:lnTo>
                  <a:pt x="841992" y="968076"/>
                </a:lnTo>
                <a:lnTo>
                  <a:pt x="878137" y="940312"/>
                </a:lnTo>
                <a:lnTo>
                  <a:pt x="911733" y="909637"/>
                </a:lnTo>
                <a:lnTo>
                  <a:pt x="942590" y="876239"/>
                </a:lnTo>
                <a:lnTo>
                  <a:pt x="970523" y="840304"/>
                </a:lnTo>
                <a:lnTo>
                  <a:pt x="995341" y="802019"/>
                </a:lnTo>
                <a:lnTo>
                  <a:pt x="1016857" y="761570"/>
                </a:lnTo>
                <a:lnTo>
                  <a:pt x="1034883" y="719144"/>
                </a:lnTo>
                <a:lnTo>
                  <a:pt x="1049231" y="674927"/>
                </a:lnTo>
                <a:lnTo>
                  <a:pt x="1059713" y="629106"/>
                </a:lnTo>
                <a:lnTo>
                  <a:pt x="1066139" y="581868"/>
                </a:lnTo>
                <a:lnTo>
                  <a:pt x="1068324" y="533400"/>
                </a:lnTo>
                <a:close/>
              </a:path>
            </a:pathLst>
          </a:custGeom>
          <a:solidFill>
            <a:srgbClr val="000000"/>
          </a:solidFill>
        </p:spPr>
        <p:txBody>
          <a:bodyPr wrap="square" lIns="0" tIns="0" rIns="0" bIns="0" rtlCol="0"/>
          <a:lstStyle/>
          <a:p>
            <a:endParaRPr/>
          </a:p>
        </p:txBody>
      </p:sp>
      <p:sp>
        <p:nvSpPr>
          <p:cNvPr id="136" name="object 136"/>
          <p:cNvSpPr/>
          <p:nvPr/>
        </p:nvSpPr>
        <p:spPr>
          <a:xfrm>
            <a:off x="5155276" y="4071770"/>
            <a:ext cx="971204" cy="939949"/>
          </a:xfrm>
          <a:prstGeom prst="rect">
            <a:avLst/>
          </a:prstGeom>
          <a:blipFill>
            <a:blip r:embed="rId59" cstate="print"/>
            <a:stretch>
              <a:fillRect/>
            </a:stretch>
          </a:blipFill>
        </p:spPr>
        <p:txBody>
          <a:bodyPr wrap="square" lIns="0" tIns="0" rIns="0" bIns="0" rtlCol="0"/>
          <a:lstStyle/>
          <a:p>
            <a:endParaRPr/>
          </a:p>
        </p:txBody>
      </p:sp>
      <p:sp>
        <p:nvSpPr>
          <p:cNvPr id="137" name="object 137"/>
          <p:cNvSpPr/>
          <p:nvPr/>
        </p:nvSpPr>
        <p:spPr>
          <a:xfrm>
            <a:off x="5200996" y="4116145"/>
            <a:ext cx="879764" cy="852767"/>
          </a:xfrm>
          <a:custGeom>
            <a:avLst/>
            <a:gdLst/>
            <a:ahLst/>
            <a:cxnLst/>
            <a:rect l="l" t="t" r="r" b="b"/>
            <a:pathLst>
              <a:path w="967740" h="966470">
                <a:moveTo>
                  <a:pt x="967740" y="483108"/>
                </a:moveTo>
                <a:lnTo>
                  <a:pt x="965527" y="436599"/>
                </a:lnTo>
                <a:lnTo>
                  <a:pt x="959022" y="391337"/>
                </a:lnTo>
                <a:lnTo>
                  <a:pt x="948426" y="347525"/>
                </a:lnTo>
                <a:lnTo>
                  <a:pt x="933940" y="305366"/>
                </a:lnTo>
                <a:lnTo>
                  <a:pt x="915766" y="265062"/>
                </a:lnTo>
                <a:lnTo>
                  <a:pt x="894104" y="226817"/>
                </a:lnTo>
                <a:lnTo>
                  <a:pt x="869154" y="190833"/>
                </a:lnTo>
                <a:lnTo>
                  <a:pt x="841119" y="157313"/>
                </a:lnTo>
                <a:lnTo>
                  <a:pt x="810200" y="126461"/>
                </a:lnTo>
                <a:lnTo>
                  <a:pt x="776596" y="98478"/>
                </a:lnTo>
                <a:lnTo>
                  <a:pt x="740509" y="73568"/>
                </a:lnTo>
                <a:lnTo>
                  <a:pt x="702141" y="51934"/>
                </a:lnTo>
                <a:lnTo>
                  <a:pt x="661692" y="33779"/>
                </a:lnTo>
                <a:lnTo>
                  <a:pt x="619363" y="19305"/>
                </a:lnTo>
                <a:lnTo>
                  <a:pt x="575355" y="8715"/>
                </a:lnTo>
                <a:lnTo>
                  <a:pt x="529870" y="2212"/>
                </a:lnTo>
                <a:lnTo>
                  <a:pt x="483108" y="0"/>
                </a:lnTo>
                <a:lnTo>
                  <a:pt x="436599" y="2212"/>
                </a:lnTo>
                <a:lnTo>
                  <a:pt x="391337" y="8715"/>
                </a:lnTo>
                <a:lnTo>
                  <a:pt x="347525" y="19305"/>
                </a:lnTo>
                <a:lnTo>
                  <a:pt x="305366" y="33779"/>
                </a:lnTo>
                <a:lnTo>
                  <a:pt x="265062" y="51934"/>
                </a:lnTo>
                <a:lnTo>
                  <a:pt x="226817" y="73568"/>
                </a:lnTo>
                <a:lnTo>
                  <a:pt x="190833" y="98478"/>
                </a:lnTo>
                <a:lnTo>
                  <a:pt x="157313" y="126461"/>
                </a:lnTo>
                <a:lnTo>
                  <a:pt x="126461" y="157313"/>
                </a:lnTo>
                <a:lnTo>
                  <a:pt x="98478" y="190833"/>
                </a:lnTo>
                <a:lnTo>
                  <a:pt x="73568" y="226817"/>
                </a:lnTo>
                <a:lnTo>
                  <a:pt x="51934" y="265062"/>
                </a:lnTo>
                <a:lnTo>
                  <a:pt x="33779" y="305366"/>
                </a:lnTo>
                <a:lnTo>
                  <a:pt x="19305" y="347525"/>
                </a:lnTo>
                <a:lnTo>
                  <a:pt x="8715" y="391337"/>
                </a:lnTo>
                <a:lnTo>
                  <a:pt x="2212" y="436599"/>
                </a:lnTo>
                <a:lnTo>
                  <a:pt x="0" y="483108"/>
                </a:lnTo>
                <a:lnTo>
                  <a:pt x="2212" y="529616"/>
                </a:lnTo>
                <a:lnTo>
                  <a:pt x="8715" y="574878"/>
                </a:lnTo>
                <a:lnTo>
                  <a:pt x="19305" y="618690"/>
                </a:lnTo>
                <a:lnTo>
                  <a:pt x="33779" y="660849"/>
                </a:lnTo>
                <a:lnTo>
                  <a:pt x="51934" y="701153"/>
                </a:lnTo>
                <a:lnTo>
                  <a:pt x="73568" y="739398"/>
                </a:lnTo>
                <a:lnTo>
                  <a:pt x="98478" y="775382"/>
                </a:lnTo>
                <a:lnTo>
                  <a:pt x="126461" y="808902"/>
                </a:lnTo>
                <a:lnTo>
                  <a:pt x="157313" y="839754"/>
                </a:lnTo>
                <a:lnTo>
                  <a:pt x="190833" y="867737"/>
                </a:lnTo>
                <a:lnTo>
                  <a:pt x="226817" y="892647"/>
                </a:lnTo>
                <a:lnTo>
                  <a:pt x="265062" y="914281"/>
                </a:lnTo>
                <a:lnTo>
                  <a:pt x="305366" y="932436"/>
                </a:lnTo>
                <a:lnTo>
                  <a:pt x="347525" y="946910"/>
                </a:lnTo>
                <a:lnTo>
                  <a:pt x="391337" y="957500"/>
                </a:lnTo>
                <a:lnTo>
                  <a:pt x="436599" y="964003"/>
                </a:lnTo>
                <a:lnTo>
                  <a:pt x="483108" y="966216"/>
                </a:lnTo>
                <a:lnTo>
                  <a:pt x="529870" y="964003"/>
                </a:lnTo>
                <a:lnTo>
                  <a:pt x="575355" y="957500"/>
                </a:lnTo>
                <a:lnTo>
                  <a:pt x="619363" y="946910"/>
                </a:lnTo>
                <a:lnTo>
                  <a:pt x="661692" y="932436"/>
                </a:lnTo>
                <a:lnTo>
                  <a:pt x="702141" y="914281"/>
                </a:lnTo>
                <a:lnTo>
                  <a:pt x="740509" y="892647"/>
                </a:lnTo>
                <a:lnTo>
                  <a:pt x="776596" y="867737"/>
                </a:lnTo>
                <a:lnTo>
                  <a:pt x="810200" y="839754"/>
                </a:lnTo>
                <a:lnTo>
                  <a:pt x="841119" y="808902"/>
                </a:lnTo>
                <a:lnTo>
                  <a:pt x="869154" y="775382"/>
                </a:lnTo>
                <a:lnTo>
                  <a:pt x="894104" y="739398"/>
                </a:lnTo>
                <a:lnTo>
                  <a:pt x="915766" y="701153"/>
                </a:lnTo>
                <a:lnTo>
                  <a:pt x="933940" y="660849"/>
                </a:lnTo>
                <a:lnTo>
                  <a:pt x="948426" y="618690"/>
                </a:lnTo>
                <a:lnTo>
                  <a:pt x="959022" y="574878"/>
                </a:lnTo>
                <a:lnTo>
                  <a:pt x="965527" y="529616"/>
                </a:lnTo>
                <a:lnTo>
                  <a:pt x="967740" y="483108"/>
                </a:lnTo>
                <a:close/>
              </a:path>
            </a:pathLst>
          </a:custGeom>
          <a:solidFill>
            <a:srgbClr val="000000"/>
          </a:solidFill>
        </p:spPr>
        <p:txBody>
          <a:bodyPr wrap="square" lIns="0" tIns="0" rIns="0" bIns="0" rtlCol="0"/>
          <a:lstStyle/>
          <a:p>
            <a:endParaRPr/>
          </a:p>
        </p:txBody>
      </p:sp>
      <p:sp>
        <p:nvSpPr>
          <p:cNvPr id="138" name="object 138"/>
          <p:cNvSpPr/>
          <p:nvPr/>
        </p:nvSpPr>
        <p:spPr>
          <a:xfrm>
            <a:off x="5200996" y="4116144"/>
            <a:ext cx="879764" cy="852544"/>
          </a:xfrm>
          <a:prstGeom prst="rect">
            <a:avLst/>
          </a:prstGeom>
          <a:blipFill>
            <a:blip r:embed="rId60" cstate="print"/>
            <a:stretch>
              <a:fillRect/>
            </a:stretch>
          </a:blipFill>
        </p:spPr>
        <p:txBody>
          <a:bodyPr wrap="square" lIns="0" tIns="0" rIns="0" bIns="0" rtlCol="0"/>
          <a:lstStyle/>
          <a:p>
            <a:endParaRPr/>
          </a:p>
        </p:txBody>
      </p:sp>
      <p:sp>
        <p:nvSpPr>
          <p:cNvPr id="139" name="object 139"/>
          <p:cNvSpPr/>
          <p:nvPr/>
        </p:nvSpPr>
        <p:spPr>
          <a:xfrm>
            <a:off x="5245331" y="4160519"/>
            <a:ext cx="789709" cy="764241"/>
          </a:xfrm>
          <a:custGeom>
            <a:avLst/>
            <a:gdLst/>
            <a:ahLst/>
            <a:cxnLst/>
            <a:rect l="l" t="t" r="r" b="b"/>
            <a:pathLst>
              <a:path w="868679" h="866139">
                <a:moveTo>
                  <a:pt x="868680" y="432816"/>
                </a:moveTo>
                <a:lnTo>
                  <a:pt x="866142" y="385615"/>
                </a:lnTo>
                <a:lnTo>
                  <a:pt x="858704" y="339897"/>
                </a:lnTo>
                <a:lnTo>
                  <a:pt x="846624" y="295924"/>
                </a:lnTo>
                <a:lnTo>
                  <a:pt x="830164" y="253958"/>
                </a:lnTo>
                <a:lnTo>
                  <a:pt x="809582" y="214263"/>
                </a:lnTo>
                <a:lnTo>
                  <a:pt x="785140" y="177100"/>
                </a:lnTo>
                <a:lnTo>
                  <a:pt x="757097" y="142734"/>
                </a:lnTo>
                <a:lnTo>
                  <a:pt x="725713" y="111427"/>
                </a:lnTo>
                <a:lnTo>
                  <a:pt x="691249" y="83442"/>
                </a:lnTo>
                <a:lnTo>
                  <a:pt x="653965" y="59040"/>
                </a:lnTo>
                <a:lnTo>
                  <a:pt x="614120" y="38486"/>
                </a:lnTo>
                <a:lnTo>
                  <a:pt x="571975" y="22043"/>
                </a:lnTo>
                <a:lnTo>
                  <a:pt x="527790" y="9972"/>
                </a:lnTo>
                <a:lnTo>
                  <a:pt x="481825" y="2536"/>
                </a:lnTo>
                <a:lnTo>
                  <a:pt x="434340" y="0"/>
                </a:lnTo>
                <a:lnTo>
                  <a:pt x="387120" y="2536"/>
                </a:lnTo>
                <a:lnTo>
                  <a:pt x="341347" y="9972"/>
                </a:lnTo>
                <a:lnTo>
                  <a:pt x="297289" y="22043"/>
                </a:lnTo>
                <a:lnTo>
                  <a:pt x="255215" y="38486"/>
                </a:lnTo>
                <a:lnTo>
                  <a:pt x="215392" y="59040"/>
                </a:lnTo>
                <a:lnTo>
                  <a:pt x="178088" y="83442"/>
                </a:lnTo>
                <a:lnTo>
                  <a:pt x="143572" y="111427"/>
                </a:lnTo>
                <a:lnTo>
                  <a:pt x="112113" y="142734"/>
                </a:lnTo>
                <a:lnTo>
                  <a:pt x="83978" y="177100"/>
                </a:lnTo>
                <a:lnTo>
                  <a:pt x="59436" y="214263"/>
                </a:lnTo>
                <a:lnTo>
                  <a:pt x="38754" y="253958"/>
                </a:lnTo>
                <a:lnTo>
                  <a:pt x="22201" y="295924"/>
                </a:lnTo>
                <a:lnTo>
                  <a:pt x="10046" y="339897"/>
                </a:lnTo>
                <a:lnTo>
                  <a:pt x="2556" y="385615"/>
                </a:lnTo>
                <a:lnTo>
                  <a:pt x="0" y="432816"/>
                </a:lnTo>
                <a:lnTo>
                  <a:pt x="2556" y="480016"/>
                </a:lnTo>
                <a:lnTo>
                  <a:pt x="10046" y="525734"/>
                </a:lnTo>
                <a:lnTo>
                  <a:pt x="22201" y="569707"/>
                </a:lnTo>
                <a:lnTo>
                  <a:pt x="38754" y="611673"/>
                </a:lnTo>
                <a:lnTo>
                  <a:pt x="59436" y="651368"/>
                </a:lnTo>
                <a:lnTo>
                  <a:pt x="83978" y="688531"/>
                </a:lnTo>
                <a:lnTo>
                  <a:pt x="112113" y="722897"/>
                </a:lnTo>
                <a:lnTo>
                  <a:pt x="143572" y="754204"/>
                </a:lnTo>
                <a:lnTo>
                  <a:pt x="178088" y="782189"/>
                </a:lnTo>
                <a:lnTo>
                  <a:pt x="215392" y="806591"/>
                </a:lnTo>
                <a:lnTo>
                  <a:pt x="255215" y="827145"/>
                </a:lnTo>
                <a:lnTo>
                  <a:pt x="297289" y="843588"/>
                </a:lnTo>
                <a:lnTo>
                  <a:pt x="341347" y="855659"/>
                </a:lnTo>
                <a:lnTo>
                  <a:pt x="387120" y="863095"/>
                </a:lnTo>
                <a:lnTo>
                  <a:pt x="434340" y="865632"/>
                </a:lnTo>
                <a:lnTo>
                  <a:pt x="481825" y="863095"/>
                </a:lnTo>
                <a:lnTo>
                  <a:pt x="527790" y="855659"/>
                </a:lnTo>
                <a:lnTo>
                  <a:pt x="571975" y="843588"/>
                </a:lnTo>
                <a:lnTo>
                  <a:pt x="614120" y="827145"/>
                </a:lnTo>
                <a:lnTo>
                  <a:pt x="653965" y="806591"/>
                </a:lnTo>
                <a:lnTo>
                  <a:pt x="691249" y="782189"/>
                </a:lnTo>
                <a:lnTo>
                  <a:pt x="725713" y="754204"/>
                </a:lnTo>
                <a:lnTo>
                  <a:pt x="757097" y="722897"/>
                </a:lnTo>
                <a:lnTo>
                  <a:pt x="785140" y="688531"/>
                </a:lnTo>
                <a:lnTo>
                  <a:pt x="809582" y="651368"/>
                </a:lnTo>
                <a:lnTo>
                  <a:pt x="830164" y="611673"/>
                </a:lnTo>
                <a:lnTo>
                  <a:pt x="846624" y="569707"/>
                </a:lnTo>
                <a:lnTo>
                  <a:pt x="858704" y="525734"/>
                </a:lnTo>
                <a:lnTo>
                  <a:pt x="866142" y="480016"/>
                </a:lnTo>
                <a:lnTo>
                  <a:pt x="868680" y="432816"/>
                </a:lnTo>
                <a:close/>
              </a:path>
            </a:pathLst>
          </a:custGeom>
          <a:solidFill>
            <a:srgbClr val="000000"/>
          </a:solidFill>
        </p:spPr>
        <p:txBody>
          <a:bodyPr wrap="square" lIns="0" tIns="0" rIns="0" bIns="0" rtlCol="0"/>
          <a:lstStyle/>
          <a:p>
            <a:endParaRPr/>
          </a:p>
        </p:txBody>
      </p:sp>
      <p:sp>
        <p:nvSpPr>
          <p:cNvPr id="140" name="object 140"/>
          <p:cNvSpPr/>
          <p:nvPr/>
        </p:nvSpPr>
        <p:spPr>
          <a:xfrm>
            <a:off x="5245331" y="4160519"/>
            <a:ext cx="789709" cy="763793"/>
          </a:xfrm>
          <a:prstGeom prst="rect">
            <a:avLst/>
          </a:prstGeom>
          <a:blipFill>
            <a:blip r:embed="rId61" cstate="print"/>
            <a:stretch>
              <a:fillRect/>
            </a:stretch>
          </a:blipFill>
        </p:spPr>
        <p:txBody>
          <a:bodyPr wrap="square" lIns="0" tIns="0" rIns="0" bIns="0" rtlCol="0"/>
          <a:lstStyle/>
          <a:p>
            <a:endParaRPr/>
          </a:p>
        </p:txBody>
      </p:sp>
      <p:sp>
        <p:nvSpPr>
          <p:cNvPr id="141" name="object 141"/>
          <p:cNvSpPr/>
          <p:nvPr/>
        </p:nvSpPr>
        <p:spPr>
          <a:xfrm>
            <a:off x="5291051" y="4203551"/>
            <a:ext cx="699655" cy="677956"/>
          </a:xfrm>
          <a:custGeom>
            <a:avLst/>
            <a:gdLst/>
            <a:ahLst/>
            <a:cxnLst/>
            <a:rect l="l" t="t" r="r" b="b"/>
            <a:pathLst>
              <a:path w="769620" h="768350">
                <a:moveTo>
                  <a:pt x="769620" y="384048"/>
                </a:moveTo>
                <a:lnTo>
                  <a:pt x="766622" y="335926"/>
                </a:lnTo>
                <a:lnTo>
                  <a:pt x="757869" y="289573"/>
                </a:lnTo>
                <a:lnTo>
                  <a:pt x="743717" y="245352"/>
                </a:lnTo>
                <a:lnTo>
                  <a:pt x="724525" y="203623"/>
                </a:lnTo>
                <a:lnTo>
                  <a:pt x="700651" y="164750"/>
                </a:lnTo>
                <a:lnTo>
                  <a:pt x="672453" y="129093"/>
                </a:lnTo>
                <a:lnTo>
                  <a:pt x="640288" y="97017"/>
                </a:lnTo>
                <a:lnTo>
                  <a:pt x="604514" y="68881"/>
                </a:lnTo>
                <a:lnTo>
                  <a:pt x="565490" y="45049"/>
                </a:lnTo>
                <a:lnTo>
                  <a:pt x="523574" y="25883"/>
                </a:lnTo>
                <a:lnTo>
                  <a:pt x="479122" y="11745"/>
                </a:lnTo>
                <a:lnTo>
                  <a:pt x="432494" y="2996"/>
                </a:lnTo>
                <a:lnTo>
                  <a:pt x="384048" y="0"/>
                </a:lnTo>
                <a:lnTo>
                  <a:pt x="335926" y="2996"/>
                </a:lnTo>
                <a:lnTo>
                  <a:pt x="289573" y="11745"/>
                </a:lnTo>
                <a:lnTo>
                  <a:pt x="245352" y="25883"/>
                </a:lnTo>
                <a:lnTo>
                  <a:pt x="203623" y="45049"/>
                </a:lnTo>
                <a:lnTo>
                  <a:pt x="164750" y="68881"/>
                </a:lnTo>
                <a:lnTo>
                  <a:pt x="129093" y="97017"/>
                </a:lnTo>
                <a:lnTo>
                  <a:pt x="97017" y="129093"/>
                </a:lnTo>
                <a:lnTo>
                  <a:pt x="68881" y="164750"/>
                </a:lnTo>
                <a:lnTo>
                  <a:pt x="45049" y="203623"/>
                </a:lnTo>
                <a:lnTo>
                  <a:pt x="25883" y="245352"/>
                </a:lnTo>
                <a:lnTo>
                  <a:pt x="11745" y="289573"/>
                </a:lnTo>
                <a:lnTo>
                  <a:pt x="2996" y="335926"/>
                </a:lnTo>
                <a:lnTo>
                  <a:pt x="0" y="384048"/>
                </a:lnTo>
                <a:lnTo>
                  <a:pt x="2996" y="432169"/>
                </a:lnTo>
                <a:lnTo>
                  <a:pt x="11745" y="478522"/>
                </a:lnTo>
                <a:lnTo>
                  <a:pt x="25883" y="522743"/>
                </a:lnTo>
                <a:lnTo>
                  <a:pt x="45049" y="564472"/>
                </a:lnTo>
                <a:lnTo>
                  <a:pt x="68881" y="603345"/>
                </a:lnTo>
                <a:lnTo>
                  <a:pt x="97017" y="639002"/>
                </a:lnTo>
                <a:lnTo>
                  <a:pt x="129093" y="671078"/>
                </a:lnTo>
                <a:lnTo>
                  <a:pt x="164750" y="699214"/>
                </a:lnTo>
                <a:lnTo>
                  <a:pt x="203623" y="723046"/>
                </a:lnTo>
                <a:lnTo>
                  <a:pt x="245352" y="742212"/>
                </a:lnTo>
                <a:lnTo>
                  <a:pt x="289573" y="756350"/>
                </a:lnTo>
                <a:lnTo>
                  <a:pt x="335926" y="765099"/>
                </a:lnTo>
                <a:lnTo>
                  <a:pt x="384048" y="768096"/>
                </a:lnTo>
                <a:lnTo>
                  <a:pt x="432494" y="765099"/>
                </a:lnTo>
                <a:lnTo>
                  <a:pt x="479122" y="756350"/>
                </a:lnTo>
                <a:lnTo>
                  <a:pt x="523574" y="742212"/>
                </a:lnTo>
                <a:lnTo>
                  <a:pt x="565490" y="723046"/>
                </a:lnTo>
                <a:lnTo>
                  <a:pt x="604514" y="699214"/>
                </a:lnTo>
                <a:lnTo>
                  <a:pt x="640288" y="671078"/>
                </a:lnTo>
                <a:lnTo>
                  <a:pt x="672453" y="639002"/>
                </a:lnTo>
                <a:lnTo>
                  <a:pt x="700651" y="603345"/>
                </a:lnTo>
                <a:lnTo>
                  <a:pt x="724525" y="564472"/>
                </a:lnTo>
                <a:lnTo>
                  <a:pt x="743717" y="522743"/>
                </a:lnTo>
                <a:lnTo>
                  <a:pt x="757869" y="478522"/>
                </a:lnTo>
                <a:lnTo>
                  <a:pt x="766622" y="432169"/>
                </a:lnTo>
                <a:lnTo>
                  <a:pt x="769620" y="384048"/>
                </a:lnTo>
                <a:close/>
              </a:path>
            </a:pathLst>
          </a:custGeom>
          <a:solidFill>
            <a:srgbClr val="000000"/>
          </a:solidFill>
        </p:spPr>
        <p:txBody>
          <a:bodyPr wrap="square" lIns="0" tIns="0" rIns="0" bIns="0" rtlCol="0"/>
          <a:lstStyle/>
          <a:p>
            <a:endParaRPr/>
          </a:p>
        </p:txBody>
      </p:sp>
      <p:sp>
        <p:nvSpPr>
          <p:cNvPr id="142" name="object 142"/>
          <p:cNvSpPr/>
          <p:nvPr/>
        </p:nvSpPr>
        <p:spPr>
          <a:xfrm>
            <a:off x="5291051" y="4203550"/>
            <a:ext cx="699655" cy="677732"/>
          </a:xfrm>
          <a:prstGeom prst="rect">
            <a:avLst/>
          </a:prstGeom>
          <a:blipFill>
            <a:blip r:embed="rId62" cstate="print"/>
            <a:stretch>
              <a:fillRect/>
            </a:stretch>
          </a:blipFill>
        </p:spPr>
        <p:txBody>
          <a:bodyPr wrap="square" lIns="0" tIns="0" rIns="0" bIns="0" rtlCol="0"/>
          <a:lstStyle/>
          <a:p>
            <a:endParaRPr/>
          </a:p>
        </p:txBody>
      </p:sp>
      <p:sp>
        <p:nvSpPr>
          <p:cNvPr id="143" name="object 143"/>
          <p:cNvSpPr/>
          <p:nvPr/>
        </p:nvSpPr>
        <p:spPr>
          <a:xfrm>
            <a:off x="5335385" y="4246581"/>
            <a:ext cx="609600" cy="590550"/>
          </a:xfrm>
          <a:custGeom>
            <a:avLst/>
            <a:gdLst/>
            <a:ahLst/>
            <a:cxnLst/>
            <a:rect l="l" t="t" r="r" b="b"/>
            <a:pathLst>
              <a:path w="670559" h="669289">
                <a:moveTo>
                  <a:pt x="670560" y="335280"/>
                </a:moveTo>
                <a:lnTo>
                  <a:pt x="666907" y="285563"/>
                </a:lnTo>
                <a:lnTo>
                  <a:pt x="656302" y="238169"/>
                </a:lnTo>
                <a:lnTo>
                  <a:pt x="639273" y="193606"/>
                </a:lnTo>
                <a:lnTo>
                  <a:pt x="616350" y="152381"/>
                </a:lnTo>
                <a:lnTo>
                  <a:pt x="588062" y="115004"/>
                </a:lnTo>
                <a:lnTo>
                  <a:pt x="554937" y="81982"/>
                </a:lnTo>
                <a:lnTo>
                  <a:pt x="517505" y="53824"/>
                </a:lnTo>
                <a:lnTo>
                  <a:pt x="476294" y="31038"/>
                </a:lnTo>
                <a:lnTo>
                  <a:pt x="431833" y="14133"/>
                </a:lnTo>
                <a:lnTo>
                  <a:pt x="384652" y="3618"/>
                </a:lnTo>
                <a:lnTo>
                  <a:pt x="335280" y="0"/>
                </a:lnTo>
                <a:lnTo>
                  <a:pt x="285563" y="3618"/>
                </a:lnTo>
                <a:lnTo>
                  <a:pt x="238169" y="14133"/>
                </a:lnTo>
                <a:lnTo>
                  <a:pt x="193606" y="31038"/>
                </a:lnTo>
                <a:lnTo>
                  <a:pt x="152381" y="53824"/>
                </a:lnTo>
                <a:lnTo>
                  <a:pt x="115004" y="81982"/>
                </a:lnTo>
                <a:lnTo>
                  <a:pt x="81982" y="115004"/>
                </a:lnTo>
                <a:lnTo>
                  <a:pt x="53824" y="152381"/>
                </a:lnTo>
                <a:lnTo>
                  <a:pt x="31038" y="193606"/>
                </a:lnTo>
                <a:lnTo>
                  <a:pt x="14133" y="238169"/>
                </a:lnTo>
                <a:lnTo>
                  <a:pt x="3618" y="285563"/>
                </a:lnTo>
                <a:lnTo>
                  <a:pt x="0" y="335280"/>
                </a:lnTo>
                <a:lnTo>
                  <a:pt x="3618" y="384617"/>
                </a:lnTo>
                <a:lnTo>
                  <a:pt x="14133" y="431700"/>
                </a:lnTo>
                <a:lnTo>
                  <a:pt x="31038" y="476015"/>
                </a:lnTo>
                <a:lnTo>
                  <a:pt x="53824" y="517047"/>
                </a:lnTo>
                <a:lnTo>
                  <a:pt x="81982" y="554279"/>
                </a:lnTo>
                <a:lnTo>
                  <a:pt x="115004" y="587196"/>
                </a:lnTo>
                <a:lnTo>
                  <a:pt x="152381" y="615284"/>
                </a:lnTo>
                <a:lnTo>
                  <a:pt x="193606" y="638028"/>
                </a:lnTo>
                <a:lnTo>
                  <a:pt x="238169" y="654911"/>
                </a:lnTo>
                <a:lnTo>
                  <a:pt x="285563" y="665418"/>
                </a:lnTo>
                <a:lnTo>
                  <a:pt x="335280" y="669036"/>
                </a:lnTo>
                <a:lnTo>
                  <a:pt x="384652" y="665418"/>
                </a:lnTo>
                <a:lnTo>
                  <a:pt x="431833" y="654911"/>
                </a:lnTo>
                <a:lnTo>
                  <a:pt x="476294" y="638028"/>
                </a:lnTo>
                <a:lnTo>
                  <a:pt x="517505" y="615284"/>
                </a:lnTo>
                <a:lnTo>
                  <a:pt x="554937" y="587196"/>
                </a:lnTo>
                <a:lnTo>
                  <a:pt x="588062" y="554279"/>
                </a:lnTo>
                <a:lnTo>
                  <a:pt x="616350" y="517047"/>
                </a:lnTo>
                <a:lnTo>
                  <a:pt x="639273" y="476015"/>
                </a:lnTo>
                <a:lnTo>
                  <a:pt x="656302" y="431700"/>
                </a:lnTo>
                <a:lnTo>
                  <a:pt x="666907" y="384617"/>
                </a:lnTo>
                <a:lnTo>
                  <a:pt x="670560" y="335280"/>
                </a:lnTo>
                <a:close/>
              </a:path>
            </a:pathLst>
          </a:custGeom>
          <a:solidFill>
            <a:srgbClr val="000000"/>
          </a:solidFill>
        </p:spPr>
        <p:txBody>
          <a:bodyPr wrap="square" lIns="0" tIns="0" rIns="0" bIns="0" rtlCol="0"/>
          <a:lstStyle/>
          <a:p>
            <a:endParaRPr/>
          </a:p>
        </p:txBody>
      </p:sp>
      <p:sp>
        <p:nvSpPr>
          <p:cNvPr id="144" name="object 144"/>
          <p:cNvSpPr/>
          <p:nvPr/>
        </p:nvSpPr>
        <p:spPr>
          <a:xfrm>
            <a:off x="5335385" y="4246581"/>
            <a:ext cx="609600" cy="590326"/>
          </a:xfrm>
          <a:prstGeom prst="rect">
            <a:avLst/>
          </a:prstGeom>
          <a:blipFill>
            <a:blip r:embed="rId63" cstate="print"/>
            <a:stretch>
              <a:fillRect/>
            </a:stretch>
          </a:blipFill>
        </p:spPr>
        <p:txBody>
          <a:bodyPr wrap="square" lIns="0" tIns="0" rIns="0" bIns="0" rtlCol="0"/>
          <a:lstStyle/>
          <a:p>
            <a:endParaRPr/>
          </a:p>
        </p:txBody>
      </p:sp>
      <p:sp>
        <p:nvSpPr>
          <p:cNvPr id="145" name="object 145"/>
          <p:cNvSpPr/>
          <p:nvPr/>
        </p:nvSpPr>
        <p:spPr>
          <a:xfrm>
            <a:off x="5379720" y="4290957"/>
            <a:ext cx="519545" cy="503144"/>
          </a:xfrm>
          <a:custGeom>
            <a:avLst/>
            <a:gdLst/>
            <a:ahLst/>
            <a:cxnLst/>
            <a:rect l="l" t="t" r="r" b="b"/>
            <a:pathLst>
              <a:path w="571500" h="570229">
                <a:moveTo>
                  <a:pt x="571500" y="284988"/>
                </a:moveTo>
                <a:lnTo>
                  <a:pt x="567758" y="238493"/>
                </a:lnTo>
                <a:lnTo>
                  <a:pt x="556930" y="194486"/>
                </a:lnTo>
                <a:lnTo>
                  <a:pt x="539610" y="153533"/>
                </a:lnTo>
                <a:lnTo>
                  <a:pt x="516392" y="116201"/>
                </a:lnTo>
                <a:lnTo>
                  <a:pt x="487870" y="83058"/>
                </a:lnTo>
                <a:lnTo>
                  <a:pt x="454639" y="54668"/>
                </a:lnTo>
                <a:lnTo>
                  <a:pt x="417294" y="31601"/>
                </a:lnTo>
                <a:lnTo>
                  <a:pt x="376428" y="14423"/>
                </a:lnTo>
                <a:lnTo>
                  <a:pt x="332635" y="3700"/>
                </a:lnTo>
                <a:lnTo>
                  <a:pt x="286512" y="0"/>
                </a:lnTo>
                <a:lnTo>
                  <a:pt x="239975" y="3700"/>
                </a:lnTo>
                <a:lnTo>
                  <a:pt x="195852" y="14423"/>
                </a:lnTo>
                <a:lnTo>
                  <a:pt x="154728" y="31601"/>
                </a:lnTo>
                <a:lnTo>
                  <a:pt x="117189" y="54668"/>
                </a:lnTo>
                <a:lnTo>
                  <a:pt x="83820" y="83058"/>
                </a:lnTo>
                <a:lnTo>
                  <a:pt x="55205" y="116201"/>
                </a:lnTo>
                <a:lnTo>
                  <a:pt x="31930" y="153533"/>
                </a:lnTo>
                <a:lnTo>
                  <a:pt x="14581" y="194486"/>
                </a:lnTo>
                <a:lnTo>
                  <a:pt x="3742" y="238493"/>
                </a:lnTo>
                <a:lnTo>
                  <a:pt x="0" y="284988"/>
                </a:lnTo>
                <a:lnTo>
                  <a:pt x="3742" y="331111"/>
                </a:lnTo>
                <a:lnTo>
                  <a:pt x="14581" y="374904"/>
                </a:lnTo>
                <a:lnTo>
                  <a:pt x="31930" y="415770"/>
                </a:lnTo>
                <a:lnTo>
                  <a:pt x="55205" y="453115"/>
                </a:lnTo>
                <a:lnTo>
                  <a:pt x="83820" y="486346"/>
                </a:lnTo>
                <a:lnTo>
                  <a:pt x="117189" y="514868"/>
                </a:lnTo>
                <a:lnTo>
                  <a:pt x="154728" y="538086"/>
                </a:lnTo>
                <a:lnTo>
                  <a:pt x="195852" y="555406"/>
                </a:lnTo>
                <a:lnTo>
                  <a:pt x="239975" y="566234"/>
                </a:lnTo>
                <a:lnTo>
                  <a:pt x="286512" y="569976"/>
                </a:lnTo>
                <a:lnTo>
                  <a:pt x="332635" y="566234"/>
                </a:lnTo>
                <a:lnTo>
                  <a:pt x="376428" y="555406"/>
                </a:lnTo>
                <a:lnTo>
                  <a:pt x="417294" y="538086"/>
                </a:lnTo>
                <a:lnTo>
                  <a:pt x="454639" y="514868"/>
                </a:lnTo>
                <a:lnTo>
                  <a:pt x="487870" y="486346"/>
                </a:lnTo>
                <a:lnTo>
                  <a:pt x="516392" y="453115"/>
                </a:lnTo>
                <a:lnTo>
                  <a:pt x="539610" y="415770"/>
                </a:lnTo>
                <a:lnTo>
                  <a:pt x="556930" y="374904"/>
                </a:lnTo>
                <a:lnTo>
                  <a:pt x="567758" y="331111"/>
                </a:lnTo>
                <a:lnTo>
                  <a:pt x="571500" y="284988"/>
                </a:lnTo>
                <a:close/>
              </a:path>
            </a:pathLst>
          </a:custGeom>
          <a:solidFill>
            <a:srgbClr val="000000"/>
          </a:solidFill>
        </p:spPr>
        <p:txBody>
          <a:bodyPr wrap="square" lIns="0" tIns="0" rIns="0" bIns="0" rtlCol="0"/>
          <a:lstStyle/>
          <a:p>
            <a:endParaRPr/>
          </a:p>
        </p:txBody>
      </p:sp>
      <p:sp>
        <p:nvSpPr>
          <p:cNvPr id="146" name="object 146"/>
          <p:cNvSpPr/>
          <p:nvPr/>
        </p:nvSpPr>
        <p:spPr>
          <a:xfrm>
            <a:off x="5379720" y="4290956"/>
            <a:ext cx="519545" cy="502920"/>
          </a:xfrm>
          <a:prstGeom prst="rect">
            <a:avLst/>
          </a:prstGeom>
          <a:blipFill>
            <a:blip r:embed="rId64" cstate="print"/>
            <a:stretch>
              <a:fillRect/>
            </a:stretch>
          </a:blipFill>
        </p:spPr>
        <p:txBody>
          <a:bodyPr wrap="square" lIns="0" tIns="0" rIns="0" bIns="0" rtlCol="0"/>
          <a:lstStyle/>
          <a:p>
            <a:endParaRPr/>
          </a:p>
        </p:txBody>
      </p:sp>
      <p:sp>
        <p:nvSpPr>
          <p:cNvPr id="147" name="object 147"/>
          <p:cNvSpPr/>
          <p:nvPr/>
        </p:nvSpPr>
        <p:spPr>
          <a:xfrm>
            <a:off x="5425440" y="4333987"/>
            <a:ext cx="429491" cy="415738"/>
          </a:xfrm>
          <a:custGeom>
            <a:avLst/>
            <a:gdLst/>
            <a:ahLst/>
            <a:cxnLst/>
            <a:rect l="l" t="t" r="r" b="b"/>
            <a:pathLst>
              <a:path w="472439" h="471170">
                <a:moveTo>
                  <a:pt x="472440" y="236220"/>
                </a:moveTo>
                <a:lnTo>
                  <a:pt x="467665" y="188440"/>
                </a:lnTo>
                <a:lnTo>
                  <a:pt x="453961" y="144018"/>
                </a:lnTo>
                <a:lnTo>
                  <a:pt x="432256" y="103882"/>
                </a:lnTo>
                <a:lnTo>
                  <a:pt x="403479" y="68961"/>
                </a:lnTo>
                <a:lnTo>
                  <a:pt x="368557" y="40183"/>
                </a:lnTo>
                <a:lnTo>
                  <a:pt x="328422" y="18478"/>
                </a:lnTo>
                <a:lnTo>
                  <a:pt x="283999" y="4774"/>
                </a:lnTo>
                <a:lnTo>
                  <a:pt x="236220" y="0"/>
                </a:lnTo>
                <a:lnTo>
                  <a:pt x="188440" y="4774"/>
                </a:lnTo>
                <a:lnTo>
                  <a:pt x="144018" y="18478"/>
                </a:lnTo>
                <a:lnTo>
                  <a:pt x="103882" y="40183"/>
                </a:lnTo>
                <a:lnTo>
                  <a:pt x="68961" y="68961"/>
                </a:lnTo>
                <a:lnTo>
                  <a:pt x="40183" y="103882"/>
                </a:lnTo>
                <a:lnTo>
                  <a:pt x="18478" y="144018"/>
                </a:lnTo>
                <a:lnTo>
                  <a:pt x="4774" y="188440"/>
                </a:lnTo>
                <a:lnTo>
                  <a:pt x="0" y="236220"/>
                </a:lnTo>
                <a:lnTo>
                  <a:pt x="4774" y="283496"/>
                </a:lnTo>
                <a:lnTo>
                  <a:pt x="18478" y="327540"/>
                </a:lnTo>
                <a:lnTo>
                  <a:pt x="40183" y="367406"/>
                </a:lnTo>
                <a:lnTo>
                  <a:pt x="68961" y="402145"/>
                </a:lnTo>
                <a:lnTo>
                  <a:pt x="103882" y="430812"/>
                </a:lnTo>
                <a:lnTo>
                  <a:pt x="144018" y="452461"/>
                </a:lnTo>
                <a:lnTo>
                  <a:pt x="188440" y="466144"/>
                </a:lnTo>
                <a:lnTo>
                  <a:pt x="236220" y="470916"/>
                </a:lnTo>
                <a:lnTo>
                  <a:pt x="283999" y="466144"/>
                </a:lnTo>
                <a:lnTo>
                  <a:pt x="328422" y="452461"/>
                </a:lnTo>
                <a:lnTo>
                  <a:pt x="368557" y="430812"/>
                </a:lnTo>
                <a:lnTo>
                  <a:pt x="403479" y="402145"/>
                </a:lnTo>
                <a:lnTo>
                  <a:pt x="432256" y="367406"/>
                </a:lnTo>
                <a:lnTo>
                  <a:pt x="453961" y="327540"/>
                </a:lnTo>
                <a:lnTo>
                  <a:pt x="467665" y="283496"/>
                </a:lnTo>
                <a:lnTo>
                  <a:pt x="472440" y="236220"/>
                </a:lnTo>
                <a:close/>
              </a:path>
            </a:pathLst>
          </a:custGeom>
          <a:solidFill>
            <a:srgbClr val="000000"/>
          </a:solidFill>
        </p:spPr>
        <p:txBody>
          <a:bodyPr wrap="square" lIns="0" tIns="0" rIns="0" bIns="0" rtlCol="0"/>
          <a:lstStyle/>
          <a:p>
            <a:endParaRPr/>
          </a:p>
        </p:txBody>
      </p:sp>
      <p:sp>
        <p:nvSpPr>
          <p:cNvPr id="148" name="object 148"/>
          <p:cNvSpPr/>
          <p:nvPr/>
        </p:nvSpPr>
        <p:spPr>
          <a:xfrm>
            <a:off x="5425440" y="4333987"/>
            <a:ext cx="429491" cy="415514"/>
          </a:xfrm>
          <a:prstGeom prst="rect">
            <a:avLst/>
          </a:prstGeom>
          <a:blipFill>
            <a:blip r:embed="rId65" cstate="print"/>
            <a:stretch>
              <a:fillRect/>
            </a:stretch>
          </a:blipFill>
        </p:spPr>
        <p:txBody>
          <a:bodyPr wrap="square" lIns="0" tIns="0" rIns="0" bIns="0" rtlCol="0"/>
          <a:lstStyle/>
          <a:p>
            <a:endParaRPr/>
          </a:p>
        </p:txBody>
      </p:sp>
      <p:sp>
        <p:nvSpPr>
          <p:cNvPr id="149" name="object 149"/>
          <p:cNvSpPr/>
          <p:nvPr/>
        </p:nvSpPr>
        <p:spPr>
          <a:xfrm>
            <a:off x="5471160" y="4377018"/>
            <a:ext cx="361950" cy="328332"/>
          </a:xfrm>
          <a:custGeom>
            <a:avLst/>
            <a:gdLst/>
            <a:ahLst/>
            <a:cxnLst/>
            <a:rect l="l" t="t" r="r" b="b"/>
            <a:pathLst>
              <a:path w="398145" h="372110">
                <a:moveTo>
                  <a:pt x="397764" y="185928"/>
                </a:moveTo>
                <a:lnTo>
                  <a:pt x="392547" y="143478"/>
                </a:lnTo>
                <a:lnTo>
                  <a:pt x="377680" y="104413"/>
                </a:lnTo>
                <a:lnTo>
                  <a:pt x="354336" y="69881"/>
                </a:lnTo>
                <a:lnTo>
                  <a:pt x="323687" y="41028"/>
                </a:lnTo>
                <a:lnTo>
                  <a:pt x="286907" y="18998"/>
                </a:lnTo>
                <a:lnTo>
                  <a:pt x="245168" y="4940"/>
                </a:lnTo>
                <a:lnTo>
                  <a:pt x="199644" y="0"/>
                </a:lnTo>
                <a:lnTo>
                  <a:pt x="153555" y="4940"/>
                </a:lnTo>
                <a:lnTo>
                  <a:pt x="111411" y="18998"/>
                </a:lnTo>
                <a:lnTo>
                  <a:pt x="74360" y="41028"/>
                </a:lnTo>
                <a:lnTo>
                  <a:pt x="43547" y="69881"/>
                </a:lnTo>
                <a:lnTo>
                  <a:pt x="20118" y="104413"/>
                </a:lnTo>
                <a:lnTo>
                  <a:pt x="5220" y="143478"/>
                </a:lnTo>
                <a:lnTo>
                  <a:pt x="0" y="185928"/>
                </a:lnTo>
                <a:lnTo>
                  <a:pt x="5220" y="228377"/>
                </a:lnTo>
                <a:lnTo>
                  <a:pt x="20118" y="267442"/>
                </a:lnTo>
                <a:lnTo>
                  <a:pt x="43547" y="301974"/>
                </a:lnTo>
                <a:lnTo>
                  <a:pt x="74360" y="330827"/>
                </a:lnTo>
                <a:lnTo>
                  <a:pt x="111411" y="352857"/>
                </a:lnTo>
                <a:lnTo>
                  <a:pt x="153555" y="366915"/>
                </a:lnTo>
                <a:lnTo>
                  <a:pt x="199644" y="371856"/>
                </a:lnTo>
                <a:lnTo>
                  <a:pt x="245168" y="366915"/>
                </a:lnTo>
                <a:lnTo>
                  <a:pt x="286907" y="352857"/>
                </a:lnTo>
                <a:lnTo>
                  <a:pt x="323687" y="330827"/>
                </a:lnTo>
                <a:lnTo>
                  <a:pt x="354336" y="301974"/>
                </a:lnTo>
                <a:lnTo>
                  <a:pt x="377680" y="267442"/>
                </a:lnTo>
                <a:lnTo>
                  <a:pt x="392547" y="228377"/>
                </a:lnTo>
                <a:lnTo>
                  <a:pt x="397764" y="185928"/>
                </a:lnTo>
                <a:close/>
              </a:path>
            </a:pathLst>
          </a:custGeom>
          <a:solidFill>
            <a:srgbClr val="000000"/>
          </a:solidFill>
        </p:spPr>
        <p:txBody>
          <a:bodyPr wrap="square" lIns="0" tIns="0" rIns="0" bIns="0" rtlCol="0"/>
          <a:lstStyle/>
          <a:p>
            <a:endParaRPr/>
          </a:p>
        </p:txBody>
      </p:sp>
      <p:sp>
        <p:nvSpPr>
          <p:cNvPr id="150" name="object 150"/>
          <p:cNvSpPr/>
          <p:nvPr/>
        </p:nvSpPr>
        <p:spPr>
          <a:xfrm>
            <a:off x="5471160" y="4377018"/>
            <a:ext cx="361604" cy="328108"/>
          </a:xfrm>
          <a:prstGeom prst="rect">
            <a:avLst/>
          </a:prstGeom>
          <a:blipFill>
            <a:blip r:embed="rId66" cstate="print"/>
            <a:stretch>
              <a:fillRect/>
            </a:stretch>
          </a:blipFill>
        </p:spPr>
        <p:txBody>
          <a:bodyPr wrap="square" lIns="0" tIns="0" rIns="0" bIns="0" rtlCol="0"/>
          <a:lstStyle/>
          <a:p>
            <a:endParaRPr/>
          </a:p>
        </p:txBody>
      </p:sp>
      <p:sp>
        <p:nvSpPr>
          <p:cNvPr id="151" name="object 151"/>
          <p:cNvSpPr/>
          <p:nvPr/>
        </p:nvSpPr>
        <p:spPr>
          <a:xfrm>
            <a:off x="5516880" y="4420048"/>
            <a:ext cx="270164" cy="242047"/>
          </a:xfrm>
          <a:custGeom>
            <a:avLst/>
            <a:gdLst/>
            <a:ahLst/>
            <a:cxnLst/>
            <a:rect l="l" t="t" r="r" b="b"/>
            <a:pathLst>
              <a:path w="297179" h="274320">
                <a:moveTo>
                  <a:pt x="297180" y="137160"/>
                </a:moveTo>
                <a:lnTo>
                  <a:pt x="289560" y="94219"/>
                </a:lnTo>
                <a:lnTo>
                  <a:pt x="268406" y="56619"/>
                </a:lnTo>
                <a:lnTo>
                  <a:pt x="236280" y="26773"/>
                </a:lnTo>
                <a:lnTo>
                  <a:pt x="195742" y="7095"/>
                </a:lnTo>
                <a:lnTo>
                  <a:pt x="149352" y="0"/>
                </a:lnTo>
                <a:lnTo>
                  <a:pt x="102217" y="7095"/>
                </a:lnTo>
                <a:lnTo>
                  <a:pt x="61228" y="26773"/>
                </a:lnTo>
                <a:lnTo>
                  <a:pt x="28870" y="56619"/>
                </a:lnTo>
                <a:lnTo>
                  <a:pt x="7632" y="94219"/>
                </a:lnTo>
                <a:lnTo>
                  <a:pt x="0" y="137160"/>
                </a:lnTo>
                <a:lnTo>
                  <a:pt x="7632" y="180685"/>
                </a:lnTo>
                <a:lnTo>
                  <a:pt x="28870" y="218358"/>
                </a:lnTo>
                <a:lnTo>
                  <a:pt x="61228" y="247985"/>
                </a:lnTo>
                <a:lnTo>
                  <a:pt x="102217" y="267370"/>
                </a:lnTo>
                <a:lnTo>
                  <a:pt x="149352" y="274320"/>
                </a:lnTo>
                <a:lnTo>
                  <a:pt x="195742" y="267370"/>
                </a:lnTo>
                <a:lnTo>
                  <a:pt x="236280" y="247985"/>
                </a:lnTo>
                <a:lnTo>
                  <a:pt x="268406" y="218358"/>
                </a:lnTo>
                <a:lnTo>
                  <a:pt x="289560" y="180685"/>
                </a:lnTo>
                <a:lnTo>
                  <a:pt x="297180" y="137160"/>
                </a:lnTo>
                <a:close/>
              </a:path>
            </a:pathLst>
          </a:custGeom>
          <a:solidFill>
            <a:srgbClr val="000000"/>
          </a:solidFill>
        </p:spPr>
        <p:txBody>
          <a:bodyPr wrap="square" lIns="0" tIns="0" rIns="0" bIns="0" rtlCol="0"/>
          <a:lstStyle/>
          <a:p>
            <a:endParaRPr/>
          </a:p>
        </p:txBody>
      </p:sp>
      <p:sp>
        <p:nvSpPr>
          <p:cNvPr id="152" name="object 152"/>
          <p:cNvSpPr/>
          <p:nvPr/>
        </p:nvSpPr>
        <p:spPr>
          <a:xfrm>
            <a:off x="5516880" y="4420048"/>
            <a:ext cx="270164" cy="242047"/>
          </a:xfrm>
          <a:prstGeom prst="rect">
            <a:avLst/>
          </a:prstGeom>
          <a:blipFill>
            <a:blip r:embed="rId67" cstate="print"/>
            <a:stretch>
              <a:fillRect/>
            </a:stretch>
          </a:blipFill>
        </p:spPr>
        <p:txBody>
          <a:bodyPr wrap="square" lIns="0" tIns="0" rIns="0" bIns="0" rtlCol="0"/>
          <a:lstStyle/>
          <a:p>
            <a:endParaRPr/>
          </a:p>
        </p:txBody>
      </p:sp>
      <p:sp>
        <p:nvSpPr>
          <p:cNvPr id="153" name="object 153"/>
          <p:cNvSpPr/>
          <p:nvPr/>
        </p:nvSpPr>
        <p:spPr>
          <a:xfrm>
            <a:off x="5562600" y="4465768"/>
            <a:ext cx="178955" cy="152400"/>
          </a:xfrm>
          <a:custGeom>
            <a:avLst/>
            <a:gdLst/>
            <a:ahLst/>
            <a:cxnLst/>
            <a:rect l="l" t="t" r="r" b="b"/>
            <a:pathLst>
              <a:path w="196850" h="172720">
                <a:moveTo>
                  <a:pt x="196596" y="86868"/>
                </a:moveTo>
                <a:lnTo>
                  <a:pt x="188833" y="52720"/>
                </a:lnTo>
                <a:lnTo>
                  <a:pt x="167640" y="25146"/>
                </a:lnTo>
                <a:lnTo>
                  <a:pt x="136159" y="6715"/>
                </a:lnTo>
                <a:lnTo>
                  <a:pt x="97536" y="0"/>
                </a:lnTo>
                <a:lnTo>
                  <a:pt x="59150" y="6715"/>
                </a:lnTo>
                <a:lnTo>
                  <a:pt x="28194" y="25146"/>
                </a:lnTo>
                <a:lnTo>
                  <a:pt x="7524" y="52720"/>
                </a:lnTo>
                <a:lnTo>
                  <a:pt x="0" y="86868"/>
                </a:lnTo>
                <a:lnTo>
                  <a:pt x="7524" y="120134"/>
                </a:lnTo>
                <a:lnTo>
                  <a:pt x="28194" y="147256"/>
                </a:lnTo>
                <a:lnTo>
                  <a:pt x="59150" y="165520"/>
                </a:lnTo>
                <a:lnTo>
                  <a:pt x="97536" y="172212"/>
                </a:lnTo>
                <a:lnTo>
                  <a:pt x="136159" y="165520"/>
                </a:lnTo>
                <a:lnTo>
                  <a:pt x="167640" y="147256"/>
                </a:lnTo>
                <a:lnTo>
                  <a:pt x="188833" y="120134"/>
                </a:lnTo>
                <a:lnTo>
                  <a:pt x="196596" y="86868"/>
                </a:lnTo>
                <a:close/>
              </a:path>
            </a:pathLst>
          </a:custGeom>
          <a:solidFill>
            <a:srgbClr val="000000"/>
          </a:solidFill>
        </p:spPr>
        <p:txBody>
          <a:bodyPr wrap="square" lIns="0" tIns="0" rIns="0" bIns="0" rtlCol="0"/>
          <a:lstStyle/>
          <a:p>
            <a:endParaRPr/>
          </a:p>
        </p:txBody>
      </p:sp>
      <p:sp>
        <p:nvSpPr>
          <p:cNvPr id="154" name="object 154"/>
          <p:cNvSpPr/>
          <p:nvPr/>
        </p:nvSpPr>
        <p:spPr>
          <a:xfrm>
            <a:off x="5562600" y="4465768"/>
            <a:ext cx="178724" cy="151952"/>
          </a:xfrm>
          <a:prstGeom prst="rect">
            <a:avLst/>
          </a:prstGeom>
          <a:blipFill>
            <a:blip r:embed="rId68" cstate="print"/>
            <a:stretch>
              <a:fillRect/>
            </a:stretch>
          </a:blipFill>
        </p:spPr>
        <p:txBody>
          <a:bodyPr wrap="square" lIns="0" tIns="0" rIns="0" bIns="0" rtlCol="0"/>
          <a:lstStyle/>
          <a:p>
            <a:endParaRPr/>
          </a:p>
        </p:txBody>
      </p:sp>
      <p:sp>
        <p:nvSpPr>
          <p:cNvPr id="155" name="object 155"/>
          <p:cNvSpPr/>
          <p:nvPr/>
        </p:nvSpPr>
        <p:spPr>
          <a:xfrm>
            <a:off x="5606935" y="4510144"/>
            <a:ext cx="88900" cy="64994"/>
          </a:xfrm>
          <a:custGeom>
            <a:avLst/>
            <a:gdLst/>
            <a:ahLst/>
            <a:cxnLst/>
            <a:rect l="l" t="t" r="r" b="b"/>
            <a:pathLst>
              <a:path w="97789" h="73660">
                <a:moveTo>
                  <a:pt x="97536" y="36576"/>
                </a:moveTo>
                <a:lnTo>
                  <a:pt x="93773" y="22502"/>
                </a:lnTo>
                <a:lnTo>
                  <a:pt x="83439" y="10858"/>
                </a:lnTo>
                <a:lnTo>
                  <a:pt x="67960" y="2928"/>
                </a:lnTo>
                <a:lnTo>
                  <a:pt x="48768" y="0"/>
                </a:lnTo>
                <a:lnTo>
                  <a:pt x="29575" y="2928"/>
                </a:lnTo>
                <a:lnTo>
                  <a:pt x="14097" y="10858"/>
                </a:lnTo>
                <a:lnTo>
                  <a:pt x="3762" y="22502"/>
                </a:lnTo>
                <a:lnTo>
                  <a:pt x="0" y="36576"/>
                </a:lnTo>
                <a:lnTo>
                  <a:pt x="3762" y="50649"/>
                </a:lnTo>
                <a:lnTo>
                  <a:pt x="14097" y="62293"/>
                </a:lnTo>
                <a:lnTo>
                  <a:pt x="29575" y="70223"/>
                </a:lnTo>
                <a:lnTo>
                  <a:pt x="48768" y="73152"/>
                </a:lnTo>
                <a:lnTo>
                  <a:pt x="67960" y="70223"/>
                </a:lnTo>
                <a:lnTo>
                  <a:pt x="83439" y="62293"/>
                </a:lnTo>
                <a:lnTo>
                  <a:pt x="93773" y="50649"/>
                </a:lnTo>
                <a:lnTo>
                  <a:pt x="97536" y="36576"/>
                </a:lnTo>
                <a:close/>
              </a:path>
            </a:pathLst>
          </a:custGeom>
          <a:solidFill>
            <a:srgbClr val="FFFFFF"/>
          </a:solidFill>
        </p:spPr>
        <p:txBody>
          <a:bodyPr wrap="square" lIns="0" tIns="0" rIns="0" bIns="0" rtlCol="0"/>
          <a:lstStyle/>
          <a:p>
            <a:endParaRPr/>
          </a:p>
        </p:txBody>
      </p:sp>
      <p:sp>
        <p:nvSpPr>
          <p:cNvPr id="156" name="object 156"/>
          <p:cNvSpPr/>
          <p:nvPr/>
        </p:nvSpPr>
        <p:spPr>
          <a:xfrm>
            <a:off x="4874029" y="4280198"/>
            <a:ext cx="1578263" cy="546287"/>
          </a:xfrm>
          <a:custGeom>
            <a:avLst/>
            <a:gdLst/>
            <a:ahLst/>
            <a:cxnLst/>
            <a:rect l="l" t="t" r="r" b="b"/>
            <a:pathLst>
              <a:path w="1736090" h="619125">
                <a:moveTo>
                  <a:pt x="0" y="0"/>
                </a:moveTo>
                <a:lnTo>
                  <a:pt x="0" y="618743"/>
                </a:lnTo>
                <a:lnTo>
                  <a:pt x="1735835" y="618743"/>
                </a:lnTo>
                <a:lnTo>
                  <a:pt x="1735835" y="0"/>
                </a:lnTo>
                <a:lnTo>
                  <a:pt x="0" y="0"/>
                </a:lnTo>
                <a:close/>
              </a:path>
            </a:pathLst>
          </a:custGeom>
          <a:ln w="25400">
            <a:solidFill>
              <a:srgbClr val="000000"/>
            </a:solidFill>
          </a:ln>
        </p:spPr>
        <p:txBody>
          <a:bodyPr wrap="square" lIns="0" tIns="0" rIns="0" bIns="0" rtlCol="0"/>
          <a:lstStyle/>
          <a:p>
            <a:endParaRPr/>
          </a:p>
        </p:txBody>
      </p:sp>
      <p:sp>
        <p:nvSpPr>
          <p:cNvPr id="157" name="object 157"/>
          <p:cNvSpPr txBox="1"/>
          <p:nvPr/>
        </p:nvSpPr>
        <p:spPr>
          <a:xfrm>
            <a:off x="4874029" y="4280198"/>
            <a:ext cx="1578263" cy="470296"/>
          </a:xfrm>
          <a:prstGeom prst="rect">
            <a:avLst/>
          </a:prstGeom>
          <a:ln w="25400">
            <a:solidFill>
              <a:srgbClr val="000000"/>
            </a:solidFill>
          </a:ln>
        </p:spPr>
        <p:txBody>
          <a:bodyPr vert="horz" wrap="square" lIns="0" tIns="8548" rIns="0" bIns="0" rtlCol="0">
            <a:spAutoFit/>
          </a:bodyPr>
          <a:lstStyle/>
          <a:p>
            <a:pPr marL="186910" marR="168105" indent="-43878">
              <a:lnSpc>
                <a:spcPts val="1759"/>
              </a:lnSpc>
              <a:spcBef>
                <a:spcPts val="67"/>
              </a:spcBef>
            </a:pPr>
            <a:r>
              <a:rPr sz="1600" spc="-31" dirty="0">
                <a:latin typeface="Times New Roman"/>
                <a:cs typeface="Times New Roman"/>
              </a:rPr>
              <a:t>Integr</a:t>
            </a:r>
            <a:r>
              <a:rPr sz="1600" spc="-260" dirty="0">
                <a:latin typeface="Times New Roman"/>
                <a:cs typeface="Times New Roman"/>
              </a:rPr>
              <a:t> </a:t>
            </a:r>
            <a:r>
              <a:rPr sz="1600" spc="4" dirty="0">
                <a:latin typeface="Times New Roman"/>
                <a:cs typeface="Times New Roman"/>
              </a:rPr>
              <a:t>ation</a:t>
            </a:r>
            <a:r>
              <a:rPr sz="1600" spc="-206" dirty="0">
                <a:latin typeface="Times New Roman"/>
                <a:cs typeface="Times New Roman"/>
              </a:rPr>
              <a:t> </a:t>
            </a:r>
            <a:r>
              <a:rPr sz="1600" spc="18" dirty="0">
                <a:latin typeface="Times New Roman"/>
                <a:cs typeface="Times New Roman"/>
              </a:rPr>
              <a:t>and  </a:t>
            </a:r>
            <a:r>
              <a:rPr sz="1600" spc="-13" dirty="0">
                <a:latin typeface="Times New Roman"/>
                <a:cs typeface="Times New Roman"/>
              </a:rPr>
              <a:t>system</a:t>
            </a:r>
            <a:r>
              <a:rPr sz="1600" spc="-121" dirty="0">
                <a:latin typeface="Times New Roman"/>
                <a:cs typeface="Times New Roman"/>
              </a:rPr>
              <a:t> </a:t>
            </a:r>
            <a:r>
              <a:rPr sz="1600" dirty="0">
                <a:latin typeface="Times New Roman"/>
                <a:cs typeface="Times New Roman"/>
              </a:rPr>
              <a:t>testing</a:t>
            </a:r>
            <a:endParaRPr sz="1600">
              <a:latin typeface="Times New Roman"/>
              <a:cs typeface="Times New Roman"/>
            </a:endParaRPr>
          </a:p>
        </p:txBody>
      </p:sp>
      <p:sp>
        <p:nvSpPr>
          <p:cNvPr id="158" name="object 158"/>
          <p:cNvSpPr/>
          <p:nvPr/>
        </p:nvSpPr>
        <p:spPr>
          <a:xfrm>
            <a:off x="6238702" y="4553175"/>
            <a:ext cx="1669473" cy="1638299"/>
          </a:xfrm>
          <a:custGeom>
            <a:avLst/>
            <a:gdLst/>
            <a:ahLst/>
            <a:cxnLst/>
            <a:rect l="l" t="t" r="r" b="b"/>
            <a:pathLst>
              <a:path w="1836420" h="1856740">
                <a:moveTo>
                  <a:pt x="1836420" y="928116"/>
                </a:moveTo>
                <a:lnTo>
                  <a:pt x="1835228" y="880401"/>
                </a:lnTo>
                <a:lnTo>
                  <a:pt x="1831692" y="833307"/>
                </a:lnTo>
                <a:lnTo>
                  <a:pt x="1825868" y="786893"/>
                </a:lnTo>
                <a:lnTo>
                  <a:pt x="1817813" y="741217"/>
                </a:lnTo>
                <a:lnTo>
                  <a:pt x="1807585" y="696339"/>
                </a:lnTo>
                <a:lnTo>
                  <a:pt x="1795241" y="652315"/>
                </a:lnTo>
                <a:lnTo>
                  <a:pt x="1780839" y="609207"/>
                </a:lnTo>
                <a:lnTo>
                  <a:pt x="1764434" y="567070"/>
                </a:lnTo>
                <a:lnTo>
                  <a:pt x="1746086" y="525966"/>
                </a:lnTo>
                <a:lnTo>
                  <a:pt x="1725850" y="485951"/>
                </a:lnTo>
                <a:lnTo>
                  <a:pt x="1703784" y="447085"/>
                </a:lnTo>
                <a:lnTo>
                  <a:pt x="1679945" y="409426"/>
                </a:lnTo>
                <a:lnTo>
                  <a:pt x="1654390" y="373032"/>
                </a:lnTo>
                <a:lnTo>
                  <a:pt x="1627177" y="337964"/>
                </a:lnTo>
                <a:lnTo>
                  <a:pt x="1598363" y="304278"/>
                </a:lnTo>
                <a:lnTo>
                  <a:pt x="1568005" y="272034"/>
                </a:lnTo>
                <a:lnTo>
                  <a:pt x="1536160" y="241289"/>
                </a:lnTo>
                <a:lnTo>
                  <a:pt x="1502886" y="212104"/>
                </a:lnTo>
                <a:lnTo>
                  <a:pt x="1468239" y="184536"/>
                </a:lnTo>
                <a:lnTo>
                  <a:pt x="1432277" y="158644"/>
                </a:lnTo>
                <a:lnTo>
                  <a:pt x="1395057" y="134487"/>
                </a:lnTo>
                <a:lnTo>
                  <a:pt x="1356636" y="112123"/>
                </a:lnTo>
                <a:lnTo>
                  <a:pt x="1317072" y="91611"/>
                </a:lnTo>
                <a:lnTo>
                  <a:pt x="1276421" y="73009"/>
                </a:lnTo>
                <a:lnTo>
                  <a:pt x="1234741" y="56376"/>
                </a:lnTo>
                <a:lnTo>
                  <a:pt x="1192089" y="41770"/>
                </a:lnTo>
                <a:lnTo>
                  <a:pt x="1148523" y="29251"/>
                </a:lnTo>
                <a:lnTo>
                  <a:pt x="1104099" y="18877"/>
                </a:lnTo>
                <a:lnTo>
                  <a:pt x="1058874" y="10706"/>
                </a:lnTo>
                <a:lnTo>
                  <a:pt x="1012907" y="4797"/>
                </a:lnTo>
                <a:lnTo>
                  <a:pt x="966254" y="1209"/>
                </a:lnTo>
                <a:lnTo>
                  <a:pt x="918972" y="0"/>
                </a:lnTo>
                <a:lnTo>
                  <a:pt x="871685" y="1209"/>
                </a:lnTo>
                <a:lnTo>
                  <a:pt x="825019" y="4797"/>
                </a:lnTo>
                <a:lnTo>
                  <a:pt x="779031" y="10706"/>
                </a:lnTo>
                <a:lnTo>
                  <a:pt x="733779" y="18877"/>
                </a:lnTo>
                <a:lnTo>
                  <a:pt x="689320" y="29251"/>
                </a:lnTo>
                <a:lnTo>
                  <a:pt x="645713" y="41770"/>
                </a:lnTo>
                <a:lnTo>
                  <a:pt x="603015" y="56376"/>
                </a:lnTo>
                <a:lnTo>
                  <a:pt x="561284" y="73009"/>
                </a:lnTo>
                <a:lnTo>
                  <a:pt x="520578" y="91611"/>
                </a:lnTo>
                <a:lnTo>
                  <a:pt x="480954" y="112123"/>
                </a:lnTo>
                <a:lnTo>
                  <a:pt x="442470" y="134487"/>
                </a:lnTo>
                <a:lnTo>
                  <a:pt x="405184" y="158644"/>
                </a:lnTo>
                <a:lnTo>
                  <a:pt x="369154" y="184536"/>
                </a:lnTo>
                <a:lnTo>
                  <a:pt x="334438" y="212104"/>
                </a:lnTo>
                <a:lnTo>
                  <a:pt x="301092" y="241289"/>
                </a:lnTo>
                <a:lnTo>
                  <a:pt x="269176" y="272034"/>
                </a:lnTo>
                <a:lnTo>
                  <a:pt x="238747" y="304278"/>
                </a:lnTo>
                <a:lnTo>
                  <a:pt x="209862" y="337964"/>
                </a:lnTo>
                <a:lnTo>
                  <a:pt x="182579" y="373032"/>
                </a:lnTo>
                <a:lnTo>
                  <a:pt x="156957" y="409426"/>
                </a:lnTo>
                <a:lnTo>
                  <a:pt x="133052" y="447085"/>
                </a:lnTo>
                <a:lnTo>
                  <a:pt x="110923" y="485951"/>
                </a:lnTo>
                <a:lnTo>
                  <a:pt x="90627" y="525966"/>
                </a:lnTo>
                <a:lnTo>
                  <a:pt x="72223" y="567070"/>
                </a:lnTo>
                <a:lnTo>
                  <a:pt x="55767" y="609207"/>
                </a:lnTo>
                <a:lnTo>
                  <a:pt x="41318" y="652315"/>
                </a:lnTo>
                <a:lnTo>
                  <a:pt x="28934" y="696339"/>
                </a:lnTo>
                <a:lnTo>
                  <a:pt x="18671" y="741217"/>
                </a:lnTo>
                <a:lnTo>
                  <a:pt x="10589" y="786893"/>
                </a:lnTo>
                <a:lnTo>
                  <a:pt x="4745" y="833307"/>
                </a:lnTo>
                <a:lnTo>
                  <a:pt x="1195" y="880401"/>
                </a:lnTo>
                <a:lnTo>
                  <a:pt x="0" y="928116"/>
                </a:lnTo>
                <a:lnTo>
                  <a:pt x="1195" y="975965"/>
                </a:lnTo>
                <a:lnTo>
                  <a:pt x="4745" y="1023175"/>
                </a:lnTo>
                <a:lnTo>
                  <a:pt x="10589" y="1069690"/>
                </a:lnTo>
                <a:lnTo>
                  <a:pt x="18671" y="1115451"/>
                </a:lnTo>
                <a:lnTo>
                  <a:pt x="28934" y="1160401"/>
                </a:lnTo>
                <a:lnTo>
                  <a:pt x="41318" y="1204482"/>
                </a:lnTo>
                <a:lnTo>
                  <a:pt x="55767" y="1247635"/>
                </a:lnTo>
                <a:lnTo>
                  <a:pt x="72223" y="1289804"/>
                </a:lnTo>
                <a:lnTo>
                  <a:pt x="90627" y="1330930"/>
                </a:lnTo>
                <a:lnTo>
                  <a:pt x="110923" y="1370955"/>
                </a:lnTo>
                <a:lnTo>
                  <a:pt x="133052" y="1409823"/>
                </a:lnTo>
                <a:lnTo>
                  <a:pt x="156957" y="1447475"/>
                </a:lnTo>
                <a:lnTo>
                  <a:pt x="182579" y="1483853"/>
                </a:lnTo>
                <a:lnTo>
                  <a:pt x="209862" y="1518900"/>
                </a:lnTo>
                <a:lnTo>
                  <a:pt x="238747" y="1552558"/>
                </a:lnTo>
                <a:lnTo>
                  <a:pt x="269176" y="1584769"/>
                </a:lnTo>
                <a:lnTo>
                  <a:pt x="301092" y="1615475"/>
                </a:lnTo>
                <a:lnTo>
                  <a:pt x="334438" y="1644619"/>
                </a:lnTo>
                <a:lnTo>
                  <a:pt x="369154" y="1672143"/>
                </a:lnTo>
                <a:lnTo>
                  <a:pt x="405184" y="1697989"/>
                </a:lnTo>
                <a:lnTo>
                  <a:pt x="442470" y="1722099"/>
                </a:lnTo>
                <a:lnTo>
                  <a:pt x="480954" y="1744415"/>
                </a:lnTo>
                <a:lnTo>
                  <a:pt x="520578" y="1764880"/>
                </a:lnTo>
                <a:lnTo>
                  <a:pt x="561284" y="1783437"/>
                </a:lnTo>
                <a:lnTo>
                  <a:pt x="603015" y="1800026"/>
                </a:lnTo>
                <a:lnTo>
                  <a:pt x="645713" y="1814591"/>
                </a:lnTo>
                <a:lnTo>
                  <a:pt x="689320" y="1827074"/>
                </a:lnTo>
                <a:lnTo>
                  <a:pt x="733779" y="1837417"/>
                </a:lnTo>
                <a:lnTo>
                  <a:pt x="779031" y="1845562"/>
                </a:lnTo>
                <a:lnTo>
                  <a:pt x="825019" y="1851451"/>
                </a:lnTo>
                <a:lnTo>
                  <a:pt x="871685" y="1855027"/>
                </a:lnTo>
                <a:lnTo>
                  <a:pt x="918972" y="1856232"/>
                </a:lnTo>
                <a:lnTo>
                  <a:pt x="966254" y="1855027"/>
                </a:lnTo>
                <a:lnTo>
                  <a:pt x="1012907" y="1851451"/>
                </a:lnTo>
                <a:lnTo>
                  <a:pt x="1058874" y="1845562"/>
                </a:lnTo>
                <a:lnTo>
                  <a:pt x="1104099" y="1837417"/>
                </a:lnTo>
                <a:lnTo>
                  <a:pt x="1148523" y="1827074"/>
                </a:lnTo>
                <a:lnTo>
                  <a:pt x="1192089" y="1814591"/>
                </a:lnTo>
                <a:lnTo>
                  <a:pt x="1234741" y="1800026"/>
                </a:lnTo>
                <a:lnTo>
                  <a:pt x="1276421" y="1783437"/>
                </a:lnTo>
                <a:lnTo>
                  <a:pt x="1317072" y="1764880"/>
                </a:lnTo>
                <a:lnTo>
                  <a:pt x="1356636" y="1744415"/>
                </a:lnTo>
                <a:lnTo>
                  <a:pt x="1395057" y="1722099"/>
                </a:lnTo>
                <a:lnTo>
                  <a:pt x="1432277" y="1697989"/>
                </a:lnTo>
                <a:lnTo>
                  <a:pt x="1468239" y="1672143"/>
                </a:lnTo>
                <a:lnTo>
                  <a:pt x="1502886" y="1644619"/>
                </a:lnTo>
                <a:lnTo>
                  <a:pt x="1536160" y="1615475"/>
                </a:lnTo>
                <a:lnTo>
                  <a:pt x="1568005" y="1584769"/>
                </a:lnTo>
                <a:lnTo>
                  <a:pt x="1598363" y="1552558"/>
                </a:lnTo>
                <a:lnTo>
                  <a:pt x="1627177" y="1518900"/>
                </a:lnTo>
                <a:lnTo>
                  <a:pt x="1654390" y="1483853"/>
                </a:lnTo>
                <a:lnTo>
                  <a:pt x="1679945" y="1447475"/>
                </a:lnTo>
                <a:lnTo>
                  <a:pt x="1703784" y="1409823"/>
                </a:lnTo>
                <a:lnTo>
                  <a:pt x="1725850" y="1370955"/>
                </a:lnTo>
                <a:lnTo>
                  <a:pt x="1746086" y="1330930"/>
                </a:lnTo>
                <a:lnTo>
                  <a:pt x="1764434" y="1289804"/>
                </a:lnTo>
                <a:lnTo>
                  <a:pt x="1780839" y="1247635"/>
                </a:lnTo>
                <a:lnTo>
                  <a:pt x="1795241" y="1204482"/>
                </a:lnTo>
                <a:lnTo>
                  <a:pt x="1807585" y="1160401"/>
                </a:lnTo>
                <a:lnTo>
                  <a:pt x="1817813" y="1115451"/>
                </a:lnTo>
                <a:lnTo>
                  <a:pt x="1825868" y="1069690"/>
                </a:lnTo>
                <a:lnTo>
                  <a:pt x="1831692" y="1023175"/>
                </a:lnTo>
                <a:lnTo>
                  <a:pt x="1835228" y="975965"/>
                </a:lnTo>
                <a:lnTo>
                  <a:pt x="1836420" y="928116"/>
                </a:lnTo>
                <a:close/>
              </a:path>
            </a:pathLst>
          </a:custGeom>
          <a:solidFill>
            <a:srgbClr val="D3E2CB"/>
          </a:solidFill>
        </p:spPr>
        <p:txBody>
          <a:bodyPr wrap="square" lIns="0" tIns="0" rIns="0" bIns="0" rtlCol="0"/>
          <a:lstStyle/>
          <a:p>
            <a:endParaRPr/>
          </a:p>
        </p:txBody>
      </p:sp>
      <p:sp>
        <p:nvSpPr>
          <p:cNvPr id="159" name="object 159"/>
          <p:cNvSpPr/>
          <p:nvPr/>
        </p:nvSpPr>
        <p:spPr>
          <a:xfrm>
            <a:off x="6283036" y="4597549"/>
            <a:ext cx="1581149" cy="1550894"/>
          </a:xfrm>
          <a:custGeom>
            <a:avLst/>
            <a:gdLst/>
            <a:ahLst/>
            <a:cxnLst/>
            <a:rect l="l" t="t" r="r" b="b"/>
            <a:pathLst>
              <a:path w="1739265" h="1757679">
                <a:moveTo>
                  <a:pt x="1738884" y="877824"/>
                </a:moveTo>
                <a:lnTo>
                  <a:pt x="1737599" y="829676"/>
                </a:lnTo>
                <a:lnTo>
                  <a:pt x="1733790" y="782206"/>
                </a:lnTo>
                <a:lnTo>
                  <a:pt x="1727522" y="735479"/>
                </a:lnTo>
                <a:lnTo>
                  <a:pt x="1718862" y="689563"/>
                </a:lnTo>
                <a:lnTo>
                  <a:pt x="1707874" y="644525"/>
                </a:lnTo>
                <a:lnTo>
                  <a:pt x="1694627" y="600431"/>
                </a:lnTo>
                <a:lnTo>
                  <a:pt x="1679184" y="557350"/>
                </a:lnTo>
                <a:lnTo>
                  <a:pt x="1661613" y="515347"/>
                </a:lnTo>
                <a:lnTo>
                  <a:pt x="1641980" y="474491"/>
                </a:lnTo>
                <a:lnTo>
                  <a:pt x="1620350" y="434848"/>
                </a:lnTo>
                <a:lnTo>
                  <a:pt x="1596790" y="396484"/>
                </a:lnTo>
                <a:lnTo>
                  <a:pt x="1571365" y="359468"/>
                </a:lnTo>
                <a:lnTo>
                  <a:pt x="1544143" y="323867"/>
                </a:lnTo>
                <a:lnTo>
                  <a:pt x="1515187" y="289746"/>
                </a:lnTo>
                <a:lnTo>
                  <a:pt x="1484566" y="257175"/>
                </a:lnTo>
                <a:lnTo>
                  <a:pt x="1452344" y="226218"/>
                </a:lnTo>
                <a:lnTo>
                  <a:pt x="1418589" y="196944"/>
                </a:lnTo>
                <a:lnTo>
                  <a:pt x="1383365" y="169420"/>
                </a:lnTo>
                <a:lnTo>
                  <a:pt x="1346739" y="143712"/>
                </a:lnTo>
                <a:lnTo>
                  <a:pt x="1308777" y="119888"/>
                </a:lnTo>
                <a:lnTo>
                  <a:pt x="1269545" y="98014"/>
                </a:lnTo>
                <a:lnTo>
                  <a:pt x="1229109" y="78158"/>
                </a:lnTo>
                <a:lnTo>
                  <a:pt x="1187535" y="60387"/>
                </a:lnTo>
                <a:lnTo>
                  <a:pt x="1144889" y="44769"/>
                </a:lnTo>
                <a:lnTo>
                  <a:pt x="1101238" y="31369"/>
                </a:lnTo>
                <a:lnTo>
                  <a:pt x="1056646" y="20254"/>
                </a:lnTo>
                <a:lnTo>
                  <a:pt x="1011181" y="11494"/>
                </a:lnTo>
                <a:lnTo>
                  <a:pt x="964908" y="5153"/>
                </a:lnTo>
                <a:lnTo>
                  <a:pt x="917894" y="1299"/>
                </a:lnTo>
                <a:lnTo>
                  <a:pt x="870204" y="0"/>
                </a:lnTo>
                <a:lnTo>
                  <a:pt x="822508" y="1299"/>
                </a:lnTo>
                <a:lnTo>
                  <a:pt x="775479" y="5153"/>
                </a:lnTo>
                <a:lnTo>
                  <a:pt x="729183" y="11494"/>
                </a:lnTo>
                <a:lnTo>
                  <a:pt x="683687" y="20254"/>
                </a:lnTo>
                <a:lnTo>
                  <a:pt x="639056" y="31369"/>
                </a:lnTo>
                <a:lnTo>
                  <a:pt x="595359" y="44769"/>
                </a:lnTo>
                <a:lnTo>
                  <a:pt x="552662" y="60387"/>
                </a:lnTo>
                <a:lnTo>
                  <a:pt x="511031" y="78158"/>
                </a:lnTo>
                <a:lnTo>
                  <a:pt x="470533" y="98014"/>
                </a:lnTo>
                <a:lnTo>
                  <a:pt x="431235" y="119888"/>
                </a:lnTo>
                <a:lnTo>
                  <a:pt x="393204" y="143712"/>
                </a:lnTo>
                <a:lnTo>
                  <a:pt x="356506" y="169420"/>
                </a:lnTo>
                <a:lnTo>
                  <a:pt x="321208" y="196944"/>
                </a:lnTo>
                <a:lnTo>
                  <a:pt x="287377" y="226218"/>
                </a:lnTo>
                <a:lnTo>
                  <a:pt x="255079" y="257175"/>
                </a:lnTo>
                <a:lnTo>
                  <a:pt x="224382" y="289746"/>
                </a:lnTo>
                <a:lnTo>
                  <a:pt x="195351" y="323867"/>
                </a:lnTo>
                <a:lnTo>
                  <a:pt x="168054" y="359468"/>
                </a:lnTo>
                <a:lnTo>
                  <a:pt x="142557" y="396484"/>
                </a:lnTo>
                <a:lnTo>
                  <a:pt x="118928" y="434848"/>
                </a:lnTo>
                <a:lnTo>
                  <a:pt x="97232" y="474491"/>
                </a:lnTo>
                <a:lnTo>
                  <a:pt x="77537" y="515347"/>
                </a:lnTo>
                <a:lnTo>
                  <a:pt x="59909" y="557350"/>
                </a:lnTo>
                <a:lnTo>
                  <a:pt x="44415" y="600431"/>
                </a:lnTo>
                <a:lnTo>
                  <a:pt x="31122" y="644525"/>
                </a:lnTo>
                <a:lnTo>
                  <a:pt x="20096" y="689563"/>
                </a:lnTo>
                <a:lnTo>
                  <a:pt x="11404" y="735479"/>
                </a:lnTo>
                <a:lnTo>
                  <a:pt x="5112" y="782206"/>
                </a:lnTo>
                <a:lnTo>
                  <a:pt x="1289" y="829676"/>
                </a:lnTo>
                <a:lnTo>
                  <a:pt x="0" y="877824"/>
                </a:lnTo>
                <a:lnTo>
                  <a:pt x="1289" y="926118"/>
                </a:lnTo>
                <a:lnTo>
                  <a:pt x="5112" y="973726"/>
                </a:lnTo>
                <a:lnTo>
                  <a:pt x="11404" y="1020581"/>
                </a:lnTo>
                <a:lnTo>
                  <a:pt x="20096" y="1066616"/>
                </a:lnTo>
                <a:lnTo>
                  <a:pt x="31122" y="1111765"/>
                </a:lnTo>
                <a:lnTo>
                  <a:pt x="44415" y="1155960"/>
                </a:lnTo>
                <a:lnTo>
                  <a:pt x="59909" y="1199135"/>
                </a:lnTo>
                <a:lnTo>
                  <a:pt x="77537" y="1241223"/>
                </a:lnTo>
                <a:lnTo>
                  <a:pt x="97232" y="1282158"/>
                </a:lnTo>
                <a:lnTo>
                  <a:pt x="118928" y="1321872"/>
                </a:lnTo>
                <a:lnTo>
                  <a:pt x="142557" y="1360300"/>
                </a:lnTo>
                <a:lnTo>
                  <a:pt x="168054" y="1397373"/>
                </a:lnTo>
                <a:lnTo>
                  <a:pt x="195351" y="1433027"/>
                </a:lnTo>
                <a:lnTo>
                  <a:pt x="224382" y="1467193"/>
                </a:lnTo>
                <a:lnTo>
                  <a:pt x="255079" y="1499806"/>
                </a:lnTo>
                <a:lnTo>
                  <a:pt x="287377" y="1530798"/>
                </a:lnTo>
                <a:lnTo>
                  <a:pt x="321208" y="1560103"/>
                </a:lnTo>
                <a:lnTo>
                  <a:pt x="356506" y="1587654"/>
                </a:lnTo>
                <a:lnTo>
                  <a:pt x="393204" y="1613384"/>
                </a:lnTo>
                <a:lnTo>
                  <a:pt x="431235" y="1637227"/>
                </a:lnTo>
                <a:lnTo>
                  <a:pt x="470533" y="1659116"/>
                </a:lnTo>
                <a:lnTo>
                  <a:pt x="511031" y="1678984"/>
                </a:lnTo>
                <a:lnTo>
                  <a:pt x="552662" y="1696764"/>
                </a:lnTo>
                <a:lnTo>
                  <a:pt x="595359" y="1712390"/>
                </a:lnTo>
                <a:lnTo>
                  <a:pt x="639056" y="1725795"/>
                </a:lnTo>
                <a:lnTo>
                  <a:pt x="683687" y="1736913"/>
                </a:lnTo>
                <a:lnTo>
                  <a:pt x="729183" y="1745676"/>
                </a:lnTo>
                <a:lnTo>
                  <a:pt x="775479" y="1752018"/>
                </a:lnTo>
                <a:lnTo>
                  <a:pt x="822508" y="1755872"/>
                </a:lnTo>
                <a:lnTo>
                  <a:pt x="870204" y="1757172"/>
                </a:lnTo>
                <a:lnTo>
                  <a:pt x="917894" y="1755872"/>
                </a:lnTo>
                <a:lnTo>
                  <a:pt x="964908" y="1752018"/>
                </a:lnTo>
                <a:lnTo>
                  <a:pt x="1011181" y="1745676"/>
                </a:lnTo>
                <a:lnTo>
                  <a:pt x="1056646" y="1736913"/>
                </a:lnTo>
                <a:lnTo>
                  <a:pt x="1101238" y="1725795"/>
                </a:lnTo>
                <a:lnTo>
                  <a:pt x="1144889" y="1712390"/>
                </a:lnTo>
                <a:lnTo>
                  <a:pt x="1187535" y="1696764"/>
                </a:lnTo>
                <a:lnTo>
                  <a:pt x="1229109" y="1678984"/>
                </a:lnTo>
                <a:lnTo>
                  <a:pt x="1269545" y="1659116"/>
                </a:lnTo>
                <a:lnTo>
                  <a:pt x="1308777" y="1637227"/>
                </a:lnTo>
                <a:lnTo>
                  <a:pt x="1346739" y="1613384"/>
                </a:lnTo>
                <a:lnTo>
                  <a:pt x="1383365" y="1587654"/>
                </a:lnTo>
                <a:lnTo>
                  <a:pt x="1418589" y="1560103"/>
                </a:lnTo>
                <a:lnTo>
                  <a:pt x="1452344" y="1530798"/>
                </a:lnTo>
                <a:lnTo>
                  <a:pt x="1484566" y="1499806"/>
                </a:lnTo>
                <a:lnTo>
                  <a:pt x="1515187" y="1467193"/>
                </a:lnTo>
                <a:lnTo>
                  <a:pt x="1544143" y="1433027"/>
                </a:lnTo>
                <a:lnTo>
                  <a:pt x="1571365" y="1397373"/>
                </a:lnTo>
                <a:lnTo>
                  <a:pt x="1596790" y="1360300"/>
                </a:lnTo>
                <a:lnTo>
                  <a:pt x="1620350" y="1321872"/>
                </a:lnTo>
                <a:lnTo>
                  <a:pt x="1641980" y="1282158"/>
                </a:lnTo>
                <a:lnTo>
                  <a:pt x="1661613" y="1241223"/>
                </a:lnTo>
                <a:lnTo>
                  <a:pt x="1679184" y="1199135"/>
                </a:lnTo>
                <a:lnTo>
                  <a:pt x="1694627" y="1155960"/>
                </a:lnTo>
                <a:lnTo>
                  <a:pt x="1707874" y="1111765"/>
                </a:lnTo>
                <a:lnTo>
                  <a:pt x="1718862" y="1066616"/>
                </a:lnTo>
                <a:lnTo>
                  <a:pt x="1727522" y="1020581"/>
                </a:lnTo>
                <a:lnTo>
                  <a:pt x="1733790" y="973726"/>
                </a:lnTo>
                <a:lnTo>
                  <a:pt x="1737599" y="926118"/>
                </a:lnTo>
                <a:lnTo>
                  <a:pt x="1738884" y="877824"/>
                </a:lnTo>
                <a:close/>
              </a:path>
            </a:pathLst>
          </a:custGeom>
          <a:solidFill>
            <a:srgbClr val="000000"/>
          </a:solidFill>
        </p:spPr>
        <p:txBody>
          <a:bodyPr wrap="square" lIns="0" tIns="0" rIns="0" bIns="0" rtlCol="0"/>
          <a:lstStyle/>
          <a:p>
            <a:endParaRPr/>
          </a:p>
        </p:txBody>
      </p:sp>
      <p:sp>
        <p:nvSpPr>
          <p:cNvPr id="160" name="object 160"/>
          <p:cNvSpPr/>
          <p:nvPr/>
        </p:nvSpPr>
        <p:spPr>
          <a:xfrm>
            <a:off x="6283036" y="4597548"/>
            <a:ext cx="1580804" cy="1550446"/>
          </a:xfrm>
          <a:prstGeom prst="rect">
            <a:avLst/>
          </a:prstGeom>
          <a:blipFill>
            <a:blip r:embed="rId69" cstate="print"/>
            <a:stretch>
              <a:fillRect/>
            </a:stretch>
          </a:blipFill>
        </p:spPr>
        <p:txBody>
          <a:bodyPr wrap="square" lIns="0" tIns="0" rIns="0" bIns="0" rtlCol="0"/>
          <a:lstStyle/>
          <a:p>
            <a:endParaRPr/>
          </a:p>
        </p:txBody>
      </p:sp>
      <p:sp>
        <p:nvSpPr>
          <p:cNvPr id="161" name="object 161"/>
          <p:cNvSpPr/>
          <p:nvPr/>
        </p:nvSpPr>
        <p:spPr>
          <a:xfrm>
            <a:off x="6328756" y="4640580"/>
            <a:ext cx="1489364" cy="1464608"/>
          </a:xfrm>
          <a:custGeom>
            <a:avLst/>
            <a:gdLst/>
            <a:ahLst/>
            <a:cxnLst/>
            <a:rect l="l" t="t" r="r" b="b"/>
            <a:pathLst>
              <a:path w="1638300" h="1659890">
                <a:moveTo>
                  <a:pt x="1638300" y="829056"/>
                </a:moveTo>
                <a:lnTo>
                  <a:pt x="1636907" y="780409"/>
                </a:lnTo>
                <a:lnTo>
                  <a:pt x="1632781" y="732495"/>
                </a:lnTo>
                <a:lnTo>
                  <a:pt x="1625998" y="685390"/>
                </a:lnTo>
                <a:lnTo>
                  <a:pt x="1616635" y="639173"/>
                </a:lnTo>
                <a:lnTo>
                  <a:pt x="1604769" y="593923"/>
                </a:lnTo>
                <a:lnTo>
                  <a:pt x="1590478" y="549717"/>
                </a:lnTo>
                <a:lnTo>
                  <a:pt x="1573839" y="506634"/>
                </a:lnTo>
                <a:lnTo>
                  <a:pt x="1554928" y="464753"/>
                </a:lnTo>
                <a:lnTo>
                  <a:pt x="1533823" y="424151"/>
                </a:lnTo>
                <a:lnTo>
                  <a:pt x="1510601" y="384907"/>
                </a:lnTo>
                <a:lnTo>
                  <a:pt x="1485338" y="347100"/>
                </a:lnTo>
                <a:lnTo>
                  <a:pt x="1458112" y="310807"/>
                </a:lnTo>
                <a:lnTo>
                  <a:pt x="1429000" y="276106"/>
                </a:lnTo>
                <a:lnTo>
                  <a:pt x="1398079" y="243078"/>
                </a:lnTo>
                <a:lnTo>
                  <a:pt x="1365426" y="211798"/>
                </a:lnTo>
                <a:lnTo>
                  <a:pt x="1331118" y="182346"/>
                </a:lnTo>
                <a:lnTo>
                  <a:pt x="1295232" y="154801"/>
                </a:lnTo>
                <a:lnTo>
                  <a:pt x="1257845" y="129240"/>
                </a:lnTo>
                <a:lnTo>
                  <a:pt x="1219035" y="105741"/>
                </a:lnTo>
                <a:lnTo>
                  <a:pt x="1178878" y="84384"/>
                </a:lnTo>
                <a:lnTo>
                  <a:pt x="1137451" y="65246"/>
                </a:lnTo>
                <a:lnTo>
                  <a:pt x="1094832" y="48405"/>
                </a:lnTo>
                <a:lnTo>
                  <a:pt x="1051097" y="33941"/>
                </a:lnTo>
                <a:lnTo>
                  <a:pt x="1006324" y="21931"/>
                </a:lnTo>
                <a:lnTo>
                  <a:pt x="960589" y="12453"/>
                </a:lnTo>
                <a:lnTo>
                  <a:pt x="913970" y="5587"/>
                </a:lnTo>
                <a:lnTo>
                  <a:pt x="866544" y="1409"/>
                </a:lnTo>
                <a:lnTo>
                  <a:pt x="818388" y="0"/>
                </a:lnTo>
                <a:lnTo>
                  <a:pt x="770237" y="1409"/>
                </a:lnTo>
                <a:lnTo>
                  <a:pt x="722827" y="5587"/>
                </a:lnTo>
                <a:lnTo>
                  <a:pt x="676235" y="12453"/>
                </a:lnTo>
                <a:lnTo>
                  <a:pt x="630536" y="21931"/>
                </a:lnTo>
                <a:lnTo>
                  <a:pt x="585806" y="33941"/>
                </a:lnTo>
                <a:lnTo>
                  <a:pt x="542123" y="48405"/>
                </a:lnTo>
                <a:lnTo>
                  <a:pt x="499562" y="65246"/>
                </a:lnTo>
                <a:lnTo>
                  <a:pt x="458199" y="84384"/>
                </a:lnTo>
                <a:lnTo>
                  <a:pt x="418111" y="105741"/>
                </a:lnTo>
                <a:lnTo>
                  <a:pt x="379374" y="129240"/>
                </a:lnTo>
                <a:lnTo>
                  <a:pt x="342064" y="154801"/>
                </a:lnTo>
                <a:lnTo>
                  <a:pt x="306257" y="182346"/>
                </a:lnTo>
                <a:lnTo>
                  <a:pt x="272030" y="211798"/>
                </a:lnTo>
                <a:lnTo>
                  <a:pt x="239458" y="243078"/>
                </a:lnTo>
                <a:lnTo>
                  <a:pt x="208618" y="276106"/>
                </a:lnTo>
                <a:lnTo>
                  <a:pt x="179587" y="310807"/>
                </a:lnTo>
                <a:lnTo>
                  <a:pt x="152440" y="347100"/>
                </a:lnTo>
                <a:lnTo>
                  <a:pt x="127254" y="384907"/>
                </a:lnTo>
                <a:lnTo>
                  <a:pt x="104105" y="424151"/>
                </a:lnTo>
                <a:lnTo>
                  <a:pt x="83069" y="464753"/>
                </a:lnTo>
                <a:lnTo>
                  <a:pt x="64222" y="506634"/>
                </a:lnTo>
                <a:lnTo>
                  <a:pt x="47641" y="549717"/>
                </a:lnTo>
                <a:lnTo>
                  <a:pt x="33401" y="593923"/>
                </a:lnTo>
                <a:lnTo>
                  <a:pt x="21580" y="639173"/>
                </a:lnTo>
                <a:lnTo>
                  <a:pt x="12253" y="685390"/>
                </a:lnTo>
                <a:lnTo>
                  <a:pt x="5496" y="732495"/>
                </a:lnTo>
                <a:lnTo>
                  <a:pt x="1386" y="780409"/>
                </a:lnTo>
                <a:lnTo>
                  <a:pt x="0" y="829056"/>
                </a:lnTo>
                <a:lnTo>
                  <a:pt x="1386" y="877859"/>
                </a:lnTo>
                <a:lnTo>
                  <a:pt x="5496" y="925920"/>
                </a:lnTo>
                <a:lnTo>
                  <a:pt x="12253" y="973160"/>
                </a:lnTo>
                <a:lnTo>
                  <a:pt x="21580" y="1019502"/>
                </a:lnTo>
                <a:lnTo>
                  <a:pt x="33401" y="1064868"/>
                </a:lnTo>
                <a:lnTo>
                  <a:pt x="47641" y="1109179"/>
                </a:lnTo>
                <a:lnTo>
                  <a:pt x="64222" y="1152358"/>
                </a:lnTo>
                <a:lnTo>
                  <a:pt x="83069" y="1194327"/>
                </a:lnTo>
                <a:lnTo>
                  <a:pt x="104105" y="1235008"/>
                </a:lnTo>
                <a:lnTo>
                  <a:pt x="127254" y="1274323"/>
                </a:lnTo>
                <a:lnTo>
                  <a:pt x="152440" y="1312194"/>
                </a:lnTo>
                <a:lnTo>
                  <a:pt x="179587" y="1348544"/>
                </a:lnTo>
                <a:lnTo>
                  <a:pt x="208618" y="1383294"/>
                </a:lnTo>
                <a:lnTo>
                  <a:pt x="239458" y="1416367"/>
                </a:lnTo>
                <a:lnTo>
                  <a:pt x="272030" y="1447685"/>
                </a:lnTo>
                <a:lnTo>
                  <a:pt x="306257" y="1477169"/>
                </a:lnTo>
                <a:lnTo>
                  <a:pt x="342064" y="1504742"/>
                </a:lnTo>
                <a:lnTo>
                  <a:pt x="379374" y="1530326"/>
                </a:lnTo>
                <a:lnTo>
                  <a:pt x="418111" y="1553843"/>
                </a:lnTo>
                <a:lnTo>
                  <a:pt x="458199" y="1575216"/>
                </a:lnTo>
                <a:lnTo>
                  <a:pt x="499562" y="1594365"/>
                </a:lnTo>
                <a:lnTo>
                  <a:pt x="542123" y="1611215"/>
                </a:lnTo>
                <a:lnTo>
                  <a:pt x="585806" y="1625685"/>
                </a:lnTo>
                <a:lnTo>
                  <a:pt x="630536" y="1637700"/>
                </a:lnTo>
                <a:lnTo>
                  <a:pt x="676235" y="1647180"/>
                </a:lnTo>
                <a:lnTo>
                  <a:pt x="722827" y="1654048"/>
                </a:lnTo>
                <a:lnTo>
                  <a:pt x="770237" y="1658226"/>
                </a:lnTo>
                <a:lnTo>
                  <a:pt x="818388" y="1659636"/>
                </a:lnTo>
                <a:lnTo>
                  <a:pt x="866544" y="1658226"/>
                </a:lnTo>
                <a:lnTo>
                  <a:pt x="913970" y="1654048"/>
                </a:lnTo>
                <a:lnTo>
                  <a:pt x="960589" y="1647180"/>
                </a:lnTo>
                <a:lnTo>
                  <a:pt x="1006324" y="1637700"/>
                </a:lnTo>
                <a:lnTo>
                  <a:pt x="1051097" y="1625685"/>
                </a:lnTo>
                <a:lnTo>
                  <a:pt x="1094832" y="1611215"/>
                </a:lnTo>
                <a:lnTo>
                  <a:pt x="1137451" y="1594365"/>
                </a:lnTo>
                <a:lnTo>
                  <a:pt x="1178878" y="1575216"/>
                </a:lnTo>
                <a:lnTo>
                  <a:pt x="1219035" y="1553843"/>
                </a:lnTo>
                <a:lnTo>
                  <a:pt x="1257845" y="1530326"/>
                </a:lnTo>
                <a:lnTo>
                  <a:pt x="1295232" y="1504742"/>
                </a:lnTo>
                <a:lnTo>
                  <a:pt x="1331118" y="1477169"/>
                </a:lnTo>
                <a:lnTo>
                  <a:pt x="1365426" y="1447685"/>
                </a:lnTo>
                <a:lnTo>
                  <a:pt x="1398079" y="1416367"/>
                </a:lnTo>
                <a:lnTo>
                  <a:pt x="1429000" y="1383294"/>
                </a:lnTo>
                <a:lnTo>
                  <a:pt x="1458112" y="1348544"/>
                </a:lnTo>
                <a:lnTo>
                  <a:pt x="1485338" y="1312194"/>
                </a:lnTo>
                <a:lnTo>
                  <a:pt x="1510601" y="1274323"/>
                </a:lnTo>
                <a:lnTo>
                  <a:pt x="1533823" y="1235008"/>
                </a:lnTo>
                <a:lnTo>
                  <a:pt x="1554928" y="1194327"/>
                </a:lnTo>
                <a:lnTo>
                  <a:pt x="1573839" y="1152358"/>
                </a:lnTo>
                <a:lnTo>
                  <a:pt x="1590478" y="1109179"/>
                </a:lnTo>
                <a:lnTo>
                  <a:pt x="1604769" y="1064868"/>
                </a:lnTo>
                <a:lnTo>
                  <a:pt x="1616635" y="1019502"/>
                </a:lnTo>
                <a:lnTo>
                  <a:pt x="1625998" y="973160"/>
                </a:lnTo>
                <a:lnTo>
                  <a:pt x="1632781" y="925920"/>
                </a:lnTo>
                <a:lnTo>
                  <a:pt x="1636907" y="877859"/>
                </a:lnTo>
                <a:lnTo>
                  <a:pt x="1638300" y="829056"/>
                </a:lnTo>
                <a:close/>
              </a:path>
            </a:pathLst>
          </a:custGeom>
          <a:solidFill>
            <a:srgbClr val="000000"/>
          </a:solidFill>
        </p:spPr>
        <p:txBody>
          <a:bodyPr wrap="square" lIns="0" tIns="0" rIns="0" bIns="0" rtlCol="0"/>
          <a:lstStyle/>
          <a:p>
            <a:endParaRPr/>
          </a:p>
        </p:txBody>
      </p:sp>
      <p:sp>
        <p:nvSpPr>
          <p:cNvPr id="162" name="object 162"/>
          <p:cNvSpPr/>
          <p:nvPr/>
        </p:nvSpPr>
        <p:spPr>
          <a:xfrm>
            <a:off x="6328756" y="4640580"/>
            <a:ext cx="1489364" cy="1464385"/>
          </a:xfrm>
          <a:prstGeom prst="rect">
            <a:avLst/>
          </a:prstGeom>
          <a:blipFill>
            <a:blip r:embed="rId70" cstate="print"/>
            <a:stretch>
              <a:fillRect/>
            </a:stretch>
          </a:blipFill>
        </p:spPr>
        <p:txBody>
          <a:bodyPr wrap="square" lIns="0" tIns="0" rIns="0" bIns="0" rtlCol="0"/>
          <a:lstStyle/>
          <a:p>
            <a:endParaRPr/>
          </a:p>
        </p:txBody>
      </p:sp>
      <p:sp>
        <p:nvSpPr>
          <p:cNvPr id="163" name="object 163"/>
          <p:cNvSpPr/>
          <p:nvPr/>
        </p:nvSpPr>
        <p:spPr>
          <a:xfrm>
            <a:off x="6373091" y="4683611"/>
            <a:ext cx="1421823" cy="1377203"/>
          </a:xfrm>
          <a:custGeom>
            <a:avLst/>
            <a:gdLst/>
            <a:ahLst/>
            <a:cxnLst/>
            <a:rect l="l" t="t" r="r" b="b"/>
            <a:pathLst>
              <a:path w="1564004" h="1560829">
                <a:moveTo>
                  <a:pt x="1563624" y="780288"/>
                </a:moveTo>
                <a:lnTo>
                  <a:pt x="1562195" y="732875"/>
                </a:lnTo>
                <a:lnTo>
                  <a:pt x="1557963" y="686198"/>
                </a:lnTo>
                <a:lnTo>
                  <a:pt x="1551011" y="640339"/>
                </a:lnTo>
                <a:lnTo>
                  <a:pt x="1541421" y="595380"/>
                </a:lnTo>
                <a:lnTo>
                  <a:pt x="1529275" y="551403"/>
                </a:lnTo>
                <a:lnTo>
                  <a:pt x="1514655" y="508493"/>
                </a:lnTo>
                <a:lnTo>
                  <a:pt x="1497643" y="466731"/>
                </a:lnTo>
                <a:lnTo>
                  <a:pt x="1478322" y="426200"/>
                </a:lnTo>
                <a:lnTo>
                  <a:pt x="1456774" y="386983"/>
                </a:lnTo>
                <a:lnTo>
                  <a:pt x="1433081" y="349162"/>
                </a:lnTo>
                <a:lnTo>
                  <a:pt x="1407326" y="312820"/>
                </a:lnTo>
                <a:lnTo>
                  <a:pt x="1379590" y="278041"/>
                </a:lnTo>
                <a:lnTo>
                  <a:pt x="1349955" y="244906"/>
                </a:lnTo>
                <a:lnTo>
                  <a:pt x="1318505" y="213498"/>
                </a:lnTo>
                <a:lnTo>
                  <a:pt x="1285321" y="183900"/>
                </a:lnTo>
                <a:lnTo>
                  <a:pt x="1250486" y="156194"/>
                </a:lnTo>
                <a:lnTo>
                  <a:pt x="1214081" y="130464"/>
                </a:lnTo>
                <a:lnTo>
                  <a:pt x="1176189" y="106792"/>
                </a:lnTo>
                <a:lnTo>
                  <a:pt x="1136892" y="85261"/>
                </a:lnTo>
                <a:lnTo>
                  <a:pt x="1096273" y="65953"/>
                </a:lnTo>
                <a:lnTo>
                  <a:pt x="1054413" y="48951"/>
                </a:lnTo>
                <a:lnTo>
                  <a:pt x="1011395" y="34338"/>
                </a:lnTo>
                <a:lnTo>
                  <a:pt x="967301" y="22197"/>
                </a:lnTo>
                <a:lnTo>
                  <a:pt x="922214" y="12610"/>
                </a:lnTo>
                <a:lnTo>
                  <a:pt x="876215" y="5659"/>
                </a:lnTo>
                <a:lnTo>
                  <a:pt x="829387" y="1428"/>
                </a:lnTo>
                <a:lnTo>
                  <a:pt x="781812" y="0"/>
                </a:lnTo>
                <a:lnTo>
                  <a:pt x="734236" y="1428"/>
                </a:lnTo>
                <a:lnTo>
                  <a:pt x="687408" y="5659"/>
                </a:lnTo>
                <a:lnTo>
                  <a:pt x="641409" y="12610"/>
                </a:lnTo>
                <a:lnTo>
                  <a:pt x="596322" y="22197"/>
                </a:lnTo>
                <a:lnTo>
                  <a:pt x="552228" y="34338"/>
                </a:lnTo>
                <a:lnTo>
                  <a:pt x="509210" y="48951"/>
                </a:lnTo>
                <a:lnTo>
                  <a:pt x="467350" y="65953"/>
                </a:lnTo>
                <a:lnTo>
                  <a:pt x="426731" y="85261"/>
                </a:lnTo>
                <a:lnTo>
                  <a:pt x="387434" y="106792"/>
                </a:lnTo>
                <a:lnTo>
                  <a:pt x="349542" y="130464"/>
                </a:lnTo>
                <a:lnTo>
                  <a:pt x="313137" y="156194"/>
                </a:lnTo>
                <a:lnTo>
                  <a:pt x="278302" y="183900"/>
                </a:lnTo>
                <a:lnTo>
                  <a:pt x="245118" y="213498"/>
                </a:lnTo>
                <a:lnTo>
                  <a:pt x="213668" y="244906"/>
                </a:lnTo>
                <a:lnTo>
                  <a:pt x="184033" y="278041"/>
                </a:lnTo>
                <a:lnTo>
                  <a:pt x="156297" y="312820"/>
                </a:lnTo>
                <a:lnTo>
                  <a:pt x="130542" y="349162"/>
                </a:lnTo>
                <a:lnTo>
                  <a:pt x="106849" y="386983"/>
                </a:lnTo>
                <a:lnTo>
                  <a:pt x="85301" y="426200"/>
                </a:lnTo>
                <a:lnTo>
                  <a:pt x="65980" y="466731"/>
                </a:lnTo>
                <a:lnTo>
                  <a:pt x="48968" y="508493"/>
                </a:lnTo>
                <a:lnTo>
                  <a:pt x="34348" y="551403"/>
                </a:lnTo>
                <a:lnTo>
                  <a:pt x="22202" y="595380"/>
                </a:lnTo>
                <a:lnTo>
                  <a:pt x="12612" y="640339"/>
                </a:lnTo>
                <a:lnTo>
                  <a:pt x="5660" y="686198"/>
                </a:lnTo>
                <a:lnTo>
                  <a:pt x="1428" y="732875"/>
                </a:lnTo>
                <a:lnTo>
                  <a:pt x="0" y="780288"/>
                </a:lnTo>
                <a:lnTo>
                  <a:pt x="1428" y="827857"/>
                </a:lnTo>
                <a:lnTo>
                  <a:pt x="5660" y="874667"/>
                </a:lnTo>
                <a:lnTo>
                  <a:pt x="12612" y="920638"/>
                </a:lnTo>
                <a:lnTo>
                  <a:pt x="22202" y="965687"/>
                </a:lnTo>
                <a:lnTo>
                  <a:pt x="34348" y="1009734"/>
                </a:lnTo>
                <a:lnTo>
                  <a:pt x="48968" y="1052697"/>
                </a:lnTo>
                <a:lnTo>
                  <a:pt x="65980" y="1094495"/>
                </a:lnTo>
                <a:lnTo>
                  <a:pt x="85301" y="1135046"/>
                </a:lnTo>
                <a:lnTo>
                  <a:pt x="106849" y="1174270"/>
                </a:lnTo>
                <a:lnTo>
                  <a:pt x="130542" y="1212084"/>
                </a:lnTo>
                <a:lnTo>
                  <a:pt x="156297" y="1248409"/>
                </a:lnTo>
                <a:lnTo>
                  <a:pt x="184033" y="1283162"/>
                </a:lnTo>
                <a:lnTo>
                  <a:pt x="213668" y="1316261"/>
                </a:lnTo>
                <a:lnTo>
                  <a:pt x="245118" y="1347627"/>
                </a:lnTo>
                <a:lnTo>
                  <a:pt x="278302" y="1377177"/>
                </a:lnTo>
                <a:lnTo>
                  <a:pt x="313137" y="1404830"/>
                </a:lnTo>
                <a:lnTo>
                  <a:pt x="349542" y="1430506"/>
                </a:lnTo>
                <a:lnTo>
                  <a:pt x="387434" y="1454121"/>
                </a:lnTo>
                <a:lnTo>
                  <a:pt x="426731" y="1475596"/>
                </a:lnTo>
                <a:lnTo>
                  <a:pt x="467350" y="1494849"/>
                </a:lnTo>
                <a:lnTo>
                  <a:pt x="509210" y="1511799"/>
                </a:lnTo>
                <a:lnTo>
                  <a:pt x="552228" y="1526364"/>
                </a:lnTo>
                <a:lnTo>
                  <a:pt x="596322" y="1538464"/>
                </a:lnTo>
                <a:lnTo>
                  <a:pt x="641409" y="1548016"/>
                </a:lnTo>
                <a:lnTo>
                  <a:pt x="687408" y="1554939"/>
                </a:lnTo>
                <a:lnTo>
                  <a:pt x="734236" y="1559153"/>
                </a:lnTo>
                <a:lnTo>
                  <a:pt x="781812" y="1560576"/>
                </a:lnTo>
                <a:lnTo>
                  <a:pt x="829387" y="1559153"/>
                </a:lnTo>
                <a:lnTo>
                  <a:pt x="876215" y="1554939"/>
                </a:lnTo>
                <a:lnTo>
                  <a:pt x="922214" y="1548016"/>
                </a:lnTo>
                <a:lnTo>
                  <a:pt x="967301" y="1538464"/>
                </a:lnTo>
                <a:lnTo>
                  <a:pt x="1011395" y="1526364"/>
                </a:lnTo>
                <a:lnTo>
                  <a:pt x="1054413" y="1511799"/>
                </a:lnTo>
                <a:lnTo>
                  <a:pt x="1096273" y="1494849"/>
                </a:lnTo>
                <a:lnTo>
                  <a:pt x="1136892" y="1475596"/>
                </a:lnTo>
                <a:lnTo>
                  <a:pt x="1176189" y="1454121"/>
                </a:lnTo>
                <a:lnTo>
                  <a:pt x="1214081" y="1430506"/>
                </a:lnTo>
                <a:lnTo>
                  <a:pt x="1250486" y="1404830"/>
                </a:lnTo>
                <a:lnTo>
                  <a:pt x="1285321" y="1377177"/>
                </a:lnTo>
                <a:lnTo>
                  <a:pt x="1318505" y="1347627"/>
                </a:lnTo>
                <a:lnTo>
                  <a:pt x="1349955" y="1316261"/>
                </a:lnTo>
                <a:lnTo>
                  <a:pt x="1379590" y="1283162"/>
                </a:lnTo>
                <a:lnTo>
                  <a:pt x="1407326" y="1248409"/>
                </a:lnTo>
                <a:lnTo>
                  <a:pt x="1433081" y="1212084"/>
                </a:lnTo>
                <a:lnTo>
                  <a:pt x="1456774" y="1174270"/>
                </a:lnTo>
                <a:lnTo>
                  <a:pt x="1478322" y="1135046"/>
                </a:lnTo>
                <a:lnTo>
                  <a:pt x="1497643" y="1094495"/>
                </a:lnTo>
                <a:lnTo>
                  <a:pt x="1514655" y="1052697"/>
                </a:lnTo>
                <a:lnTo>
                  <a:pt x="1529275" y="1009734"/>
                </a:lnTo>
                <a:lnTo>
                  <a:pt x="1541421" y="965687"/>
                </a:lnTo>
                <a:lnTo>
                  <a:pt x="1551011" y="920638"/>
                </a:lnTo>
                <a:lnTo>
                  <a:pt x="1557963" y="874667"/>
                </a:lnTo>
                <a:lnTo>
                  <a:pt x="1562195" y="827857"/>
                </a:lnTo>
                <a:lnTo>
                  <a:pt x="1563624" y="780288"/>
                </a:lnTo>
                <a:close/>
              </a:path>
            </a:pathLst>
          </a:custGeom>
          <a:solidFill>
            <a:srgbClr val="000000"/>
          </a:solidFill>
        </p:spPr>
        <p:txBody>
          <a:bodyPr wrap="square" lIns="0" tIns="0" rIns="0" bIns="0" rtlCol="0"/>
          <a:lstStyle/>
          <a:p>
            <a:endParaRPr/>
          </a:p>
        </p:txBody>
      </p:sp>
      <p:sp>
        <p:nvSpPr>
          <p:cNvPr id="164" name="object 164"/>
          <p:cNvSpPr/>
          <p:nvPr/>
        </p:nvSpPr>
        <p:spPr>
          <a:xfrm>
            <a:off x="6373091" y="4683611"/>
            <a:ext cx="1421476" cy="1376979"/>
          </a:xfrm>
          <a:prstGeom prst="rect">
            <a:avLst/>
          </a:prstGeom>
          <a:blipFill>
            <a:blip r:embed="rId71" cstate="print"/>
            <a:stretch>
              <a:fillRect/>
            </a:stretch>
          </a:blipFill>
        </p:spPr>
        <p:txBody>
          <a:bodyPr wrap="square" lIns="0" tIns="0" rIns="0" bIns="0" rtlCol="0"/>
          <a:lstStyle/>
          <a:p>
            <a:endParaRPr/>
          </a:p>
        </p:txBody>
      </p:sp>
      <p:sp>
        <p:nvSpPr>
          <p:cNvPr id="165" name="object 165"/>
          <p:cNvSpPr/>
          <p:nvPr/>
        </p:nvSpPr>
        <p:spPr>
          <a:xfrm>
            <a:off x="6417426" y="4727986"/>
            <a:ext cx="1332923" cy="1289797"/>
          </a:xfrm>
          <a:custGeom>
            <a:avLst/>
            <a:gdLst/>
            <a:ahLst/>
            <a:cxnLst/>
            <a:rect l="l" t="t" r="r" b="b"/>
            <a:pathLst>
              <a:path w="1466215" h="1461770">
                <a:moveTo>
                  <a:pt x="1466088" y="729996"/>
                </a:moveTo>
                <a:lnTo>
                  <a:pt x="1464531" y="681921"/>
                </a:lnTo>
                <a:lnTo>
                  <a:pt x="1459924" y="634689"/>
                </a:lnTo>
                <a:lnTo>
                  <a:pt x="1452365" y="588393"/>
                </a:lnTo>
                <a:lnTo>
                  <a:pt x="1441947" y="543129"/>
                </a:lnTo>
                <a:lnTo>
                  <a:pt x="1428768" y="498994"/>
                </a:lnTo>
                <a:lnTo>
                  <a:pt x="1412923" y="456081"/>
                </a:lnTo>
                <a:lnTo>
                  <a:pt x="1394509" y="414487"/>
                </a:lnTo>
                <a:lnTo>
                  <a:pt x="1373620" y="374307"/>
                </a:lnTo>
                <a:lnTo>
                  <a:pt x="1350354" y="335636"/>
                </a:lnTo>
                <a:lnTo>
                  <a:pt x="1324807" y="298569"/>
                </a:lnTo>
                <a:lnTo>
                  <a:pt x="1297073" y="263203"/>
                </a:lnTo>
                <a:lnTo>
                  <a:pt x="1267250" y="229632"/>
                </a:lnTo>
                <a:lnTo>
                  <a:pt x="1235433" y="197952"/>
                </a:lnTo>
                <a:lnTo>
                  <a:pt x="1201718" y="168259"/>
                </a:lnTo>
                <a:lnTo>
                  <a:pt x="1166201" y="140646"/>
                </a:lnTo>
                <a:lnTo>
                  <a:pt x="1128978" y="115211"/>
                </a:lnTo>
                <a:lnTo>
                  <a:pt x="1090145" y="92049"/>
                </a:lnTo>
                <a:lnTo>
                  <a:pt x="1049799" y="71254"/>
                </a:lnTo>
                <a:lnTo>
                  <a:pt x="1008034" y="52922"/>
                </a:lnTo>
                <a:lnTo>
                  <a:pt x="964948" y="37149"/>
                </a:lnTo>
                <a:lnTo>
                  <a:pt x="920635" y="24029"/>
                </a:lnTo>
                <a:lnTo>
                  <a:pt x="875192" y="13659"/>
                </a:lnTo>
                <a:lnTo>
                  <a:pt x="828715" y="6134"/>
                </a:lnTo>
                <a:lnTo>
                  <a:pt x="781301" y="1549"/>
                </a:lnTo>
                <a:lnTo>
                  <a:pt x="733044" y="0"/>
                </a:lnTo>
                <a:lnTo>
                  <a:pt x="684787" y="1549"/>
                </a:lnTo>
                <a:lnTo>
                  <a:pt x="637372" y="6134"/>
                </a:lnTo>
                <a:lnTo>
                  <a:pt x="590895" y="13659"/>
                </a:lnTo>
                <a:lnTo>
                  <a:pt x="545452" y="24029"/>
                </a:lnTo>
                <a:lnTo>
                  <a:pt x="501139" y="37149"/>
                </a:lnTo>
                <a:lnTo>
                  <a:pt x="458053" y="52922"/>
                </a:lnTo>
                <a:lnTo>
                  <a:pt x="416288" y="71254"/>
                </a:lnTo>
                <a:lnTo>
                  <a:pt x="375942" y="92049"/>
                </a:lnTo>
                <a:lnTo>
                  <a:pt x="337109" y="115211"/>
                </a:lnTo>
                <a:lnTo>
                  <a:pt x="299886" y="140646"/>
                </a:lnTo>
                <a:lnTo>
                  <a:pt x="264369" y="168259"/>
                </a:lnTo>
                <a:lnTo>
                  <a:pt x="230654" y="197952"/>
                </a:lnTo>
                <a:lnTo>
                  <a:pt x="198837" y="229632"/>
                </a:lnTo>
                <a:lnTo>
                  <a:pt x="169014" y="263203"/>
                </a:lnTo>
                <a:lnTo>
                  <a:pt x="141280" y="298569"/>
                </a:lnTo>
                <a:lnTo>
                  <a:pt x="115733" y="335636"/>
                </a:lnTo>
                <a:lnTo>
                  <a:pt x="92467" y="374307"/>
                </a:lnTo>
                <a:lnTo>
                  <a:pt x="71579" y="414487"/>
                </a:lnTo>
                <a:lnTo>
                  <a:pt x="53164" y="456081"/>
                </a:lnTo>
                <a:lnTo>
                  <a:pt x="37319" y="498994"/>
                </a:lnTo>
                <a:lnTo>
                  <a:pt x="24140" y="543129"/>
                </a:lnTo>
                <a:lnTo>
                  <a:pt x="13723" y="588393"/>
                </a:lnTo>
                <a:lnTo>
                  <a:pt x="6163" y="634689"/>
                </a:lnTo>
                <a:lnTo>
                  <a:pt x="1556" y="681921"/>
                </a:lnTo>
                <a:lnTo>
                  <a:pt x="0" y="729996"/>
                </a:lnTo>
                <a:lnTo>
                  <a:pt x="1556" y="778077"/>
                </a:lnTo>
                <a:lnTo>
                  <a:pt x="6163" y="825330"/>
                </a:lnTo>
                <a:lnTo>
                  <a:pt x="13723" y="871659"/>
                </a:lnTo>
                <a:lnTo>
                  <a:pt x="24140" y="916966"/>
                </a:lnTo>
                <a:lnTo>
                  <a:pt x="37319" y="961156"/>
                </a:lnTo>
                <a:lnTo>
                  <a:pt x="53164" y="1004131"/>
                </a:lnTo>
                <a:lnTo>
                  <a:pt x="71579" y="1045796"/>
                </a:lnTo>
                <a:lnTo>
                  <a:pt x="92467" y="1086053"/>
                </a:lnTo>
                <a:lnTo>
                  <a:pt x="115733" y="1124806"/>
                </a:lnTo>
                <a:lnTo>
                  <a:pt x="141280" y="1161958"/>
                </a:lnTo>
                <a:lnTo>
                  <a:pt x="169014" y="1197413"/>
                </a:lnTo>
                <a:lnTo>
                  <a:pt x="198837" y="1231075"/>
                </a:lnTo>
                <a:lnTo>
                  <a:pt x="230654" y="1262846"/>
                </a:lnTo>
                <a:lnTo>
                  <a:pt x="264369" y="1292631"/>
                </a:lnTo>
                <a:lnTo>
                  <a:pt x="299886" y="1320332"/>
                </a:lnTo>
                <a:lnTo>
                  <a:pt x="337109" y="1345853"/>
                </a:lnTo>
                <a:lnTo>
                  <a:pt x="375942" y="1369098"/>
                </a:lnTo>
                <a:lnTo>
                  <a:pt x="416288" y="1389970"/>
                </a:lnTo>
                <a:lnTo>
                  <a:pt x="458053" y="1408372"/>
                </a:lnTo>
                <a:lnTo>
                  <a:pt x="501139" y="1424208"/>
                </a:lnTo>
                <a:lnTo>
                  <a:pt x="545452" y="1437381"/>
                </a:lnTo>
                <a:lnTo>
                  <a:pt x="590895" y="1447795"/>
                </a:lnTo>
                <a:lnTo>
                  <a:pt x="637372" y="1455353"/>
                </a:lnTo>
                <a:lnTo>
                  <a:pt x="684787" y="1459959"/>
                </a:lnTo>
                <a:lnTo>
                  <a:pt x="733044" y="1461516"/>
                </a:lnTo>
                <a:lnTo>
                  <a:pt x="781301" y="1459959"/>
                </a:lnTo>
                <a:lnTo>
                  <a:pt x="828715" y="1455353"/>
                </a:lnTo>
                <a:lnTo>
                  <a:pt x="875192" y="1447795"/>
                </a:lnTo>
                <a:lnTo>
                  <a:pt x="920635" y="1437381"/>
                </a:lnTo>
                <a:lnTo>
                  <a:pt x="964948" y="1424208"/>
                </a:lnTo>
                <a:lnTo>
                  <a:pt x="1008034" y="1408372"/>
                </a:lnTo>
                <a:lnTo>
                  <a:pt x="1049799" y="1389970"/>
                </a:lnTo>
                <a:lnTo>
                  <a:pt x="1090145" y="1369098"/>
                </a:lnTo>
                <a:lnTo>
                  <a:pt x="1128978" y="1345853"/>
                </a:lnTo>
                <a:lnTo>
                  <a:pt x="1166201" y="1320332"/>
                </a:lnTo>
                <a:lnTo>
                  <a:pt x="1201718" y="1292631"/>
                </a:lnTo>
                <a:lnTo>
                  <a:pt x="1235433" y="1262846"/>
                </a:lnTo>
                <a:lnTo>
                  <a:pt x="1267250" y="1231075"/>
                </a:lnTo>
                <a:lnTo>
                  <a:pt x="1297073" y="1197413"/>
                </a:lnTo>
                <a:lnTo>
                  <a:pt x="1324807" y="1161958"/>
                </a:lnTo>
                <a:lnTo>
                  <a:pt x="1350354" y="1124806"/>
                </a:lnTo>
                <a:lnTo>
                  <a:pt x="1373620" y="1086053"/>
                </a:lnTo>
                <a:lnTo>
                  <a:pt x="1394509" y="1045796"/>
                </a:lnTo>
                <a:lnTo>
                  <a:pt x="1412923" y="1004131"/>
                </a:lnTo>
                <a:lnTo>
                  <a:pt x="1428768" y="961156"/>
                </a:lnTo>
                <a:lnTo>
                  <a:pt x="1441947" y="916966"/>
                </a:lnTo>
                <a:lnTo>
                  <a:pt x="1452365" y="871659"/>
                </a:lnTo>
                <a:lnTo>
                  <a:pt x="1459924" y="825330"/>
                </a:lnTo>
                <a:lnTo>
                  <a:pt x="1464531" y="778077"/>
                </a:lnTo>
                <a:lnTo>
                  <a:pt x="1466088" y="729996"/>
                </a:lnTo>
                <a:close/>
              </a:path>
            </a:pathLst>
          </a:custGeom>
          <a:solidFill>
            <a:srgbClr val="000000"/>
          </a:solidFill>
        </p:spPr>
        <p:txBody>
          <a:bodyPr wrap="square" lIns="0" tIns="0" rIns="0" bIns="0" rtlCol="0"/>
          <a:lstStyle/>
          <a:p>
            <a:endParaRPr/>
          </a:p>
        </p:txBody>
      </p:sp>
      <p:sp>
        <p:nvSpPr>
          <p:cNvPr id="166" name="object 166"/>
          <p:cNvSpPr/>
          <p:nvPr/>
        </p:nvSpPr>
        <p:spPr>
          <a:xfrm>
            <a:off x="6417426" y="4727986"/>
            <a:ext cx="1332807" cy="1289573"/>
          </a:xfrm>
          <a:prstGeom prst="rect">
            <a:avLst/>
          </a:prstGeom>
          <a:blipFill>
            <a:blip r:embed="rId72" cstate="print"/>
            <a:stretch>
              <a:fillRect/>
            </a:stretch>
          </a:blipFill>
        </p:spPr>
        <p:txBody>
          <a:bodyPr wrap="square" lIns="0" tIns="0" rIns="0" bIns="0" rtlCol="0"/>
          <a:lstStyle/>
          <a:p>
            <a:endParaRPr/>
          </a:p>
        </p:txBody>
      </p:sp>
      <p:sp>
        <p:nvSpPr>
          <p:cNvPr id="167" name="object 167"/>
          <p:cNvSpPr/>
          <p:nvPr/>
        </p:nvSpPr>
        <p:spPr>
          <a:xfrm>
            <a:off x="6464531" y="4771017"/>
            <a:ext cx="1239982" cy="1202391"/>
          </a:xfrm>
          <a:custGeom>
            <a:avLst/>
            <a:gdLst/>
            <a:ahLst/>
            <a:cxnLst/>
            <a:rect l="l" t="t" r="r" b="b"/>
            <a:pathLst>
              <a:path w="1363979" h="1362709">
                <a:moveTo>
                  <a:pt x="1363980" y="681228"/>
                </a:moveTo>
                <a:lnTo>
                  <a:pt x="1362270" y="632554"/>
                </a:lnTo>
                <a:lnTo>
                  <a:pt x="1357219" y="584807"/>
                </a:lnTo>
                <a:lnTo>
                  <a:pt x="1348940" y="538103"/>
                </a:lnTo>
                <a:lnTo>
                  <a:pt x="1337549" y="492556"/>
                </a:lnTo>
                <a:lnTo>
                  <a:pt x="1323161" y="448282"/>
                </a:lnTo>
                <a:lnTo>
                  <a:pt x="1305891" y="405395"/>
                </a:lnTo>
                <a:lnTo>
                  <a:pt x="1285854" y="364010"/>
                </a:lnTo>
                <a:lnTo>
                  <a:pt x="1263165" y="324243"/>
                </a:lnTo>
                <a:lnTo>
                  <a:pt x="1237938" y="286207"/>
                </a:lnTo>
                <a:lnTo>
                  <a:pt x="1210289" y="250020"/>
                </a:lnTo>
                <a:lnTo>
                  <a:pt x="1180333" y="215794"/>
                </a:lnTo>
                <a:lnTo>
                  <a:pt x="1148185" y="183646"/>
                </a:lnTo>
                <a:lnTo>
                  <a:pt x="1113959" y="153690"/>
                </a:lnTo>
                <a:lnTo>
                  <a:pt x="1077772" y="126041"/>
                </a:lnTo>
                <a:lnTo>
                  <a:pt x="1039737" y="100814"/>
                </a:lnTo>
                <a:lnTo>
                  <a:pt x="999969" y="78125"/>
                </a:lnTo>
                <a:lnTo>
                  <a:pt x="958584" y="58088"/>
                </a:lnTo>
                <a:lnTo>
                  <a:pt x="915697" y="40818"/>
                </a:lnTo>
                <a:lnTo>
                  <a:pt x="871423" y="26430"/>
                </a:lnTo>
                <a:lnTo>
                  <a:pt x="825876" y="15039"/>
                </a:lnTo>
                <a:lnTo>
                  <a:pt x="779172" y="6760"/>
                </a:lnTo>
                <a:lnTo>
                  <a:pt x="731425" y="1709"/>
                </a:lnTo>
                <a:lnTo>
                  <a:pt x="682752" y="0"/>
                </a:lnTo>
                <a:lnTo>
                  <a:pt x="633887" y="1709"/>
                </a:lnTo>
                <a:lnTo>
                  <a:pt x="585967" y="6760"/>
                </a:lnTo>
                <a:lnTo>
                  <a:pt x="539105" y="15039"/>
                </a:lnTo>
                <a:lnTo>
                  <a:pt x="493415" y="26430"/>
                </a:lnTo>
                <a:lnTo>
                  <a:pt x="449012" y="40818"/>
                </a:lnTo>
                <a:lnTo>
                  <a:pt x="406010" y="58088"/>
                </a:lnTo>
                <a:lnTo>
                  <a:pt x="364523" y="78125"/>
                </a:lnTo>
                <a:lnTo>
                  <a:pt x="324665" y="100814"/>
                </a:lnTo>
                <a:lnTo>
                  <a:pt x="286551" y="126041"/>
                </a:lnTo>
                <a:lnTo>
                  <a:pt x="250295" y="153690"/>
                </a:lnTo>
                <a:lnTo>
                  <a:pt x="216010" y="183646"/>
                </a:lnTo>
                <a:lnTo>
                  <a:pt x="183812" y="215794"/>
                </a:lnTo>
                <a:lnTo>
                  <a:pt x="153815" y="250020"/>
                </a:lnTo>
                <a:lnTo>
                  <a:pt x="126132" y="286207"/>
                </a:lnTo>
                <a:lnTo>
                  <a:pt x="100878" y="324243"/>
                </a:lnTo>
                <a:lnTo>
                  <a:pt x="78168" y="364010"/>
                </a:lnTo>
                <a:lnTo>
                  <a:pt x="58115" y="405395"/>
                </a:lnTo>
                <a:lnTo>
                  <a:pt x="40833" y="448282"/>
                </a:lnTo>
                <a:lnTo>
                  <a:pt x="26438" y="492556"/>
                </a:lnTo>
                <a:lnTo>
                  <a:pt x="15042" y="538103"/>
                </a:lnTo>
                <a:lnTo>
                  <a:pt x="6761" y="584807"/>
                </a:lnTo>
                <a:lnTo>
                  <a:pt x="1709" y="632554"/>
                </a:lnTo>
                <a:lnTo>
                  <a:pt x="0" y="681228"/>
                </a:lnTo>
                <a:lnTo>
                  <a:pt x="1709" y="729901"/>
                </a:lnTo>
                <a:lnTo>
                  <a:pt x="6761" y="777648"/>
                </a:lnTo>
                <a:lnTo>
                  <a:pt x="15042" y="824352"/>
                </a:lnTo>
                <a:lnTo>
                  <a:pt x="26438" y="869899"/>
                </a:lnTo>
                <a:lnTo>
                  <a:pt x="40833" y="914173"/>
                </a:lnTo>
                <a:lnTo>
                  <a:pt x="58115" y="957060"/>
                </a:lnTo>
                <a:lnTo>
                  <a:pt x="78168" y="998445"/>
                </a:lnTo>
                <a:lnTo>
                  <a:pt x="100878" y="1038213"/>
                </a:lnTo>
                <a:lnTo>
                  <a:pt x="126132" y="1076248"/>
                </a:lnTo>
                <a:lnTo>
                  <a:pt x="153815" y="1112435"/>
                </a:lnTo>
                <a:lnTo>
                  <a:pt x="183812" y="1146661"/>
                </a:lnTo>
                <a:lnTo>
                  <a:pt x="216010" y="1178809"/>
                </a:lnTo>
                <a:lnTo>
                  <a:pt x="250295" y="1208765"/>
                </a:lnTo>
                <a:lnTo>
                  <a:pt x="286551" y="1236414"/>
                </a:lnTo>
                <a:lnTo>
                  <a:pt x="324665" y="1261641"/>
                </a:lnTo>
                <a:lnTo>
                  <a:pt x="364523" y="1284330"/>
                </a:lnTo>
                <a:lnTo>
                  <a:pt x="406010" y="1304367"/>
                </a:lnTo>
                <a:lnTo>
                  <a:pt x="449012" y="1321637"/>
                </a:lnTo>
                <a:lnTo>
                  <a:pt x="493415" y="1336025"/>
                </a:lnTo>
                <a:lnTo>
                  <a:pt x="539105" y="1347416"/>
                </a:lnTo>
                <a:lnTo>
                  <a:pt x="585967" y="1355695"/>
                </a:lnTo>
                <a:lnTo>
                  <a:pt x="633887" y="1360746"/>
                </a:lnTo>
                <a:lnTo>
                  <a:pt x="682752" y="1362456"/>
                </a:lnTo>
                <a:lnTo>
                  <a:pt x="731425" y="1360746"/>
                </a:lnTo>
                <a:lnTo>
                  <a:pt x="779172" y="1355695"/>
                </a:lnTo>
                <a:lnTo>
                  <a:pt x="825876" y="1347416"/>
                </a:lnTo>
                <a:lnTo>
                  <a:pt x="871423" y="1336025"/>
                </a:lnTo>
                <a:lnTo>
                  <a:pt x="915697" y="1321637"/>
                </a:lnTo>
                <a:lnTo>
                  <a:pt x="958584" y="1304367"/>
                </a:lnTo>
                <a:lnTo>
                  <a:pt x="999969" y="1284330"/>
                </a:lnTo>
                <a:lnTo>
                  <a:pt x="1039737" y="1261641"/>
                </a:lnTo>
                <a:lnTo>
                  <a:pt x="1077772" y="1236414"/>
                </a:lnTo>
                <a:lnTo>
                  <a:pt x="1113959" y="1208765"/>
                </a:lnTo>
                <a:lnTo>
                  <a:pt x="1148185" y="1178809"/>
                </a:lnTo>
                <a:lnTo>
                  <a:pt x="1180333" y="1146661"/>
                </a:lnTo>
                <a:lnTo>
                  <a:pt x="1210289" y="1112435"/>
                </a:lnTo>
                <a:lnTo>
                  <a:pt x="1237938" y="1076248"/>
                </a:lnTo>
                <a:lnTo>
                  <a:pt x="1263165" y="1038213"/>
                </a:lnTo>
                <a:lnTo>
                  <a:pt x="1285854" y="998445"/>
                </a:lnTo>
                <a:lnTo>
                  <a:pt x="1305891" y="957060"/>
                </a:lnTo>
                <a:lnTo>
                  <a:pt x="1323161" y="914173"/>
                </a:lnTo>
                <a:lnTo>
                  <a:pt x="1337549" y="869899"/>
                </a:lnTo>
                <a:lnTo>
                  <a:pt x="1348940" y="824352"/>
                </a:lnTo>
                <a:lnTo>
                  <a:pt x="1357219" y="777648"/>
                </a:lnTo>
                <a:lnTo>
                  <a:pt x="1362270" y="729901"/>
                </a:lnTo>
                <a:lnTo>
                  <a:pt x="1363980" y="681228"/>
                </a:lnTo>
                <a:close/>
              </a:path>
            </a:pathLst>
          </a:custGeom>
          <a:solidFill>
            <a:srgbClr val="000000"/>
          </a:solidFill>
        </p:spPr>
        <p:txBody>
          <a:bodyPr wrap="square" lIns="0" tIns="0" rIns="0" bIns="0" rtlCol="0"/>
          <a:lstStyle/>
          <a:p>
            <a:endParaRPr/>
          </a:p>
        </p:txBody>
      </p:sp>
      <p:sp>
        <p:nvSpPr>
          <p:cNvPr id="168" name="object 168"/>
          <p:cNvSpPr/>
          <p:nvPr/>
        </p:nvSpPr>
        <p:spPr>
          <a:xfrm>
            <a:off x="6464531" y="4771017"/>
            <a:ext cx="1239982" cy="1202167"/>
          </a:xfrm>
          <a:prstGeom prst="rect">
            <a:avLst/>
          </a:prstGeom>
          <a:blipFill>
            <a:blip r:embed="rId73" cstate="print"/>
            <a:stretch>
              <a:fillRect/>
            </a:stretch>
          </a:blipFill>
        </p:spPr>
        <p:txBody>
          <a:bodyPr wrap="square" lIns="0" tIns="0" rIns="0" bIns="0" rtlCol="0"/>
          <a:lstStyle/>
          <a:p>
            <a:endParaRPr/>
          </a:p>
        </p:txBody>
      </p:sp>
      <p:sp>
        <p:nvSpPr>
          <p:cNvPr id="169" name="object 169"/>
          <p:cNvSpPr/>
          <p:nvPr/>
        </p:nvSpPr>
        <p:spPr>
          <a:xfrm>
            <a:off x="6510251" y="4814047"/>
            <a:ext cx="1149927" cy="1114985"/>
          </a:xfrm>
          <a:custGeom>
            <a:avLst/>
            <a:gdLst/>
            <a:ahLst/>
            <a:cxnLst/>
            <a:rect l="l" t="t" r="r" b="b"/>
            <a:pathLst>
              <a:path w="1264920" h="1263650">
                <a:moveTo>
                  <a:pt x="1264920" y="632460"/>
                </a:moveTo>
                <a:lnTo>
                  <a:pt x="1263183" y="585296"/>
                </a:lnTo>
                <a:lnTo>
                  <a:pt x="1258055" y="539067"/>
                </a:lnTo>
                <a:lnTo>
                  <a:pt x="1249659" y="493897"/>
                </a:lnTo>
                <a:lnTo>
                  <a:pt x="1238117" y="449907"/>
                </a:lnTo>
                <a:lnTo>
                  <a:pt x="1223553" y="407221"/>
                </a:lnTo>
                <a:lnTo>
                  <a:pt x="1206088" y="365961"/>
                </a:lnTo>
                <a:lnTo>
                  <a:pt x="1185846" y="326250"/>
                </a:lnTo>
                <a:lnTo>
                  <a:pt x="1162950" y="288212"/>
                </a:lnTo>
                <a:lnTo>
                  <a:pt x="1137522" y="251968"/>
                </a:lnTo>
                <a:lnTo>
                  <a:pt x="1109686" y="217642"/>
                </a:lnTo>
                <a:lnTo>
                  <a:pt x="1079563" y="185356"/>
                </a:lnTo>
                <a:lnTo>
                  <a:pt x="1047277" y="155233"/>
                </a:lnTo>
                <a:lnTo>
                  <a:pt x="1012951" y="127397"/>
                </a:lnTo>
                <a:lnTo>
                  <a:pt x="976707" y="101969"/>
                </a:lnTo>
                <a:lnTo>
                  <a:pt x="938669" y="79073"/>
                </a:lnTo>
                <a:lnTo>
                  <a:pt x="898958" y="58831"/>
                </a:lnTo>
                <a:lnTo>
                  <a:pt x="857698" y="41366"/>
                </a:lnTo>
                <a:lnTo>
                  <a:pt x="815012" y="26802"/>
                </a:lnTo>
                <a:lnTo>
                  <a:pt x="771022" y="15260"/>
                </a:lnTo>
                <a:lnTo>
                  <a:pt x="725852" y="6864"/>
                </a:lnTo>
                <a:lnTo>
                  <a:pt x="679623" y="1736"/>
                </a:lnTo>
                <a:lnTo>
                  <a:pt x="632460" y="0"/>
                </a:lnTo>
                <a:lnTo>
                  <a:pt x="585296" y="1736"/>
                </a:lnTo>
                <a:lnTo>
                  <a:pt x="539067" y="6864"/>
                </a:lnTo>
                <a:lnTo>
                  <a:pt x="493897" y="15260"/>
                </a:lnTo>
                <a:lnTo>
                  <a:pt x="449907" y="26802"/>
                </a:lnTo>
                <a:lnTo>
                  <a:pt x="407221" y="41366"/>
                </a:lnTo>
                <a:lnTo>
                  <a:pt x="365961" y="58831"/>
                </a:lnTo>
                <a:lnTo>
                  <a:pt x="326250" y="79073"/>
                </a:lnTo>
                <a:lnTo>
                  <a:pt x="288212" y="101969"/>
                </a:lnTo>
                <a:lnTo>
                  <a:pt x="251968" y="127397"/>
                </a:lnTo>
                <a:lnTo>
                  <a:pt x="217642" y="155233"/>
                </a:lnTo>
                <a:lnTo>
                  <a:pt x="185356" y="185356"/>
                </a:lnTo>
                <a:lnTo>
                  <a:pt x="155233" y="217642"/>
                </a:lnTo>
                <a:lnTo>
                  <a:pt x="127397" y="251968"/>
                </a:lnTo>
                <a:lnTo>
                  <a:pt x="101969" y="288212"/>
                </a:lnTo>
                <a:lnTo>
                  <a:pt x="79073" y="326250"/>
                </a:lnTo>
                <a:lnTo>
                  <a:pt x="58831" y="365961"/>
                </a:lnTo>
                <a:lnTo>
                  <a:pt x="41366" y="407221"/>
                </a:lnTo>
                <a:lnTo>
                  <a:pt x="26802" y="449907"/>
                </a:lnTo>
                <a:lnTo>
                  <a:pt x="15260" y="493897"/>
                </a:lnTo>
                <a:lnTo>
                  <a:pt x="6864" y="539067"/>
                </a:lnTo>
                <a:lnTo>
                  <a:pt x="1736" y="585296"/>
                </a:lnTo>
                <a:lnTo>
                  <a:pt x="0" y="632460"/>
                </a:lnTo>
                <a:lnTo>
                  <a:pt x="1736" y="679614"/>
                </a:lnTo>
                <a:lnTo>
                  <a:pt x="6864" y="725816"/>
                </a:lnTo>
                <a:lnTo>
                  <a:pt x="15260" y="770945"/>
                </a:lnTo>
                <a:lnTo>
                  <a:pt x="26802" y="814879"/>
                </a:lnTo>
                <a:lnTo>
                  <a:pt x="41366" y="857498"/>
                </a:lnTo>
                <a:lnTo>
                  <a:pt x="58831" y="898680"/>
                </a:lnTo>
                <a:lnTo>
                  <a:pt x="79073" y="938304"/>
                </a:lnTo>
                <a:lnTo>
                  <a:pt x="101969" y="976249"/>
                </a:lnTo>
                <a:lnTo>
                  <a:pt x="127397" y="1012395"/>
                </a:lnTo>
                <a:lnTo>
                  <a:pt x="155233" y="1046619"/>
                </a:lnTo>
                <a:lnTo>
                  <a:pt x="185356" y="1078801"/>
                </a:lnTo>
                <a:lnTo>
                  <a:pt x="217642" y="1108820"/>
                </a:lnTo>
                <a:lnTo>
                  <a:pt x="251968" y="1136555"/>
                </a:lnTo>
                <a:lnTo>
                  <a:pt x="288212" y="1161884"/>
                </a:lnTo>
                <a:lnTo>
                  <a:pt x="326250" y="1184687"/>
                </a:lnTo>
                <a:lnTo>
                  <a:pt x="365961" y="1204842"/>
                </a:lnTo>
                <a:lnTo>
                  <a:pt x="407221" y="1222229"/>
                </a:lnTo>
                <a:lnTo>
                  <a:pt x="449907" y="1236726"/>
                </a:lnTo>
                <a:lnTo>
                  <a:pt x="493897" y="1248212"/>
                </a:lnTo>
                <a:lnTo>
                  <a:pt x="539067" y="1256567"/>
                </a:lnTo>
                <a:lnTo>
                  <a:pt x="585296" y="1261668"/>
                </a:lnTo>
                <a:lnTo>
                  <a:pt x="632460" y="1263396"/>
                </a:lnTo>
                <a:lnTo>
                  <a:pt x="679623" y="1261668"/>
                </a:lnTo>
                <a:lnTo>
                  <a:pt x="725852" y="1256567"/>
                </a:lnTo>
                <a:lnTo>
                  <a:pt x="771022" y="1248212"/>
                </a:lnTo>
                <a:lnTo>
                  <a:pt x="815012" y="1236726"/>
                </a:lnTo>
                <a:lnTo>
                  <a:pt x="857698" y="1222229"/>
                </a:lnTo>
                <a:lnTo>
                  <a:pt x="898958" y="1204842"/>
                </a:lnTo>
                <a:lnTo>
                  <a:pt x="938669" y="1184687"/>
                </a:lnTo>
                <a:lnTo>
                  <a:pt x="976707" y="1161884"/>
                </a:lnTo>
                <a:lnTo>
                  <a:pt x="1012951" y="1136555"/>
                </a:lnTo>
                <a:lnTo>
                  <a:pt x="1047277" y="1108820"/>
                </a:lnTo>
                <a:lnTo>
                  <a:pt x="1079563" y="1078801"/>
                </a:lnTo>
                <a:lnTo>
                  <a:pt x="1109686" y="1046619"/>
                </a:lnTo>
                <a:lnTo>
                  <a:pt x="1137522" y="1012395"/>
                </a:lnTo>
                <a:lnTo>
                  <a:pt x="1162950" y="976249"/>
                </a:lnTo>
                <a:lnTo>
                  <a:pt x="1185846" y="938304"/>
                </a:lnTo>
                <a:lnTo>
                  <a:pt x="1206088" y="898680"/>
                </a:lnTo>
                <a:lnTo>
                  <a:pt x="1223553" y="857498"/>
                </a:lnTo>
                <a:lnTo>
                  <a:pt x="1238117" y="814879"/>
                </a:lnTo>
                <a:lnTo>
                  <a:pt x="1249659" y="770945"/>
                </a:lnTo>
                <a:lnTo>
                  <a:pt x="1258055" y="725816"/>
                </a:lnTo>
                <a:lnTo>
                  <a:pt x="1263183" y="679614"/>
                </a:lnTo>
                <a:lnTo>
                  <a:pt x="1264920" y="632460"/>
                </a:lnTo>
                <a:close/>
              </a:path>
            </a:pathLst>
          </a:custGeom>
          <a:solidFill>
            <a:srgbClr val="000000"/>
          </a:solidFill>
        </p:spPr>
        <p:txBody>
          <a:bodyPr wrap="square" lIns="0" tIns="0" rIns="0" bIns="0" rtlCol="0"/>
          <a:lstStyle/>
          <a:p>
            <a:endParaRPr/>
          </a:p>
        </p:txBody>
      </p:sp>
      <p:sp>
        <p:nvSpPr>
          <p:cNvPr id="170" name="object 170"/>
          <p:cNvSpPr/>
          <p:nvPr/>
        </p:nvSpPr>
        <p:spPr>
          <a:xfrm>
            <a:off x="6510251" y="4814047"/>
            <a:ext cx="1149927" cy="1114761"/>
          </a:xfrm>
          <a:prstGeom prst="rect">
            <a:avLst/>
          </a:prstGeom>
          <a:blipFill>
            <a:blip r:embed="rId74" cstate="print"/>
            <a:stretch>
              <a:fillRect/>
            </a:stretch>
          </a:blipFill>
        </p:spPr>
        <p:txBody>
          <a:bodyPr wrap="square" lIns="0" tIns="0" rIns="0" bIns="0" rtlCol="0"/>
          <a:lstStyle/>
          <a:p>
            <a:endParaRPr/>
          </a:p>
        </p:txBody>
      </p:sp>
      <p:sp>
        <p:nvSpPr>
          <p:cNvPr id="171" name="object 171"/>
          <p:cNvSpPr/>
          <p:nvPr/>
        </p:nvSpPr>
        <p:spPr>
          <a:xfrm>
            <a:off x="6554586" y="4859767"/>
            <a:ext cx="1061605" cy="1026459"/>
          </a:xfrm>
          <a:custGeom>
            <a:avLst/>
            <a:gdLst/>
            <a:ahLst/>
            <a:cxnLst/>
            <a:rect l="l" t="t" r="r" b="b"/>
            <a:pathLst>
              <a:path w="1167765" h="1163320">
                <a:moveTo>
                  <a:pt x="1167384" y="580644"/>
                </a:moveTo>
                <a:lnTo>
                  <a:pt x="1165443" y="532902"/>
                </a:lnTo>
                <a:lnTo>
                  <a:pt x="1159722" y="486245"/>
                </a:lnTo>
                <a:lnTo>
                  <a:pt x="1150374" y="440821"/>
                </a:lnTo>
                <a:lnTo>
                  <a:pt x="1137550" y="396776"/>
                </a:lnTo>
                <a:lnTo>
                  <a:pt x="1121402" y="354258"/>
                </a:lnTo>
                <a:lnTo>
                  <a:pt x="1102082" y="313415"/>
                </a:lnTo>
                <a:lnTo>
                  <a:pt x="1079742" y="274393"/>
                </a:lnTo>
                <a:lnTo>
                  <a:pt x="1054534" y="237341"/>
                </a:lnTo>
                <a:lnTo>
                  <a:pt x="1026611" y="202406"/>
                </a:lnTo>
                <a:lnTo>
                  <a:pt x="996124" y="169735"/>
                </a:lnTo>
                <a:lnTo>
                  <a:pt x="963225" y="139476"/>
                </a:lnTo>
                <a:lnTo>
                  <a:pt x="928067" y="111776"/>
                </a:lnTo>
                <a:lnTo>
                  <a:pt x="890801" y="86782"/>
                </a:lnTo>
                <a:lnTo>
                  <a:pt x="851579" y="64643"/>
                </a:lnTo>
                <a:lnTo>
                  <a:pt x="810553" y="45505"/>
                </a:lnTo>
                <a:lnTo>
                  <a:pt x="767876" y="29516"/>
                </a:lnTo>
                <a:lnTo>
                  <a:pt x="723699" y="16824"/>
                </a:lnTo>
                <a:lnTo>
                  <a:pt x="678175" y="7575"/>
                </a:lnTo>
                <a:lnTo>
                  <a:pt x="631455" y="1918"/>
                </a:lnTo>
                <a:lnTo>
                  <a:pt x="583692" y="0"/>
                </a:lnTo>
                <a:lnTo>
                  <a:pt x="535928" y="1918"/>
                </a:lnTo>
                <a:lnTo>
                  <a:pt x="489208" y="7575"/>
                </a:lnTo>
                <a:lnTo>
                  <a:pt x="443684" y="16824"/>
                </a:lnTo>
                <a:lnTo>
                  <a:pt x="399507" y="29516"/>
                </a:lnTo>
                <a:lnTo>
                  <a:pt x="356830" y="45505"/>
                </a:lnTo>
                <a:lnTo>
                  <a:pt x="315804" y="64643"/>
                </a:lnTo>
                <a:lnTo>
                  <a:pt x="276582" y="86782"/>
                </a:lnTo>
                <a:lnTo>
                  <a:pt x="239316" y="111776"/>
                </a:lnTo>
                <a:lnTo>
                  <a:pt x="204158" y="139476"/>
                </a:lnTo>
                <a:lnTo>
                  <a:pt x="171259" y="169735"/>
                </a:lnTo>
                <a:lnTo>
                  <a:pt x="140772" y="202406"/>
                </a:lnTo>
                <a:lnTo>
                  <a:pt x="112849" y="237341"/>
                </a:lnTo>
                <a:lnTo>
                  <a:pt x="87641" y="274393"/>
                </a:lnTo>
                <a:lnTo>
                  <a:pt x="65301" y="313415"/>
                </a:lnTo>
                <a:lnTo>
                  <a:pt x="45981" y="354258"/>
                </a:lnTo>
                <a:lnTo>
                  <a:pt x="29833" y="396776"/>
                </a:lnTo>
                <a:lnTo>
                  <a:pt x="17009" y="440821"/>
                </a:lnTo>
                <a:lnTo>
                  <a:pt x="7661" y="486245"/>
                </a:lnTo>
                <a:lnTo>
                  <a:pt x="1940" y="532902"/>
                </a:lnTo>
                <a:lnTo>
                  <a:pt x="0" y="580644"/>
                </a:lnTo>
                <a:lnTo>
                  <a:pt x="1940" y="628396"/>
                </a:lnTo>
                <a:lnTo>
                  <a:pt x="7661" y="675084"/>
                </a:lnTo>
                <a:lnTo>
                  <a:pt x="17009" y="720559"/>
                </a:lnTo>
                <a:lnTo>
                  <a:pt x="29833" y="764670"/>
                </a:lnTo>
                <a:lnTo>
                  <a:pt x="45981" y="807267"/>
                </a:lnTo>
                <a:lnTo>
                  <a:pt x="65301" y="848202"/>
                </a:lnTo>
                <a:lnTo>
                  <a:pt x="87641" y="887323"/>
                </a:lnTo>
                <a:lnTo>
                  <a:pt x="112849" y="924482"/>
                </a:lnTo>
                <a:lnTo>
                  <a:pt x="140772" y="959529"/>
                </a:lnTo>
                <a:lnTo>
                  <a:pt x="171259" y="992314"/>
                </a:lnTo>
                <a:lnTo>
                  <a:pt x="204158" y="1022687"/>
                </a:lnTo>
                <a:lnTo>
                  <a:pt x="239316" y="1050499"/>
                </a:lnTo>
                <a:lnTo>
                  <a:pt x="276582" y="1075599"/>
                </a:lnTo>
                <a:lnTo>
                  <a:pt x="315804" y="1097839"/>
                </a:lnTo>
                <a:lnTo>
                  <a:pt x="356830" y="1117068"/>
                </a:lnTo>
                <a:lnTo>
                  <a:pt x="399507" y="1133136"/>
                </a:lnTo>
                <a:lnTo>
                  <a:pt x="443684" y="1145895"/>
                </a:lnTo>
                <a:lnTo>
                  <a:pt x="489208" y="1155193"/>
                </a:lnTo>
                <a:lnTo>
                  <a:pt x="535928" y="1160882"/>
                </a:lnTo>
                <a:lnTo>
                  <a:pt x="583692" y="1162812"/>
                </a:lnTo>
                <a:lnTo>
                  <a:pt x="631455" y="1160882"/>
                </a:lnTo>
                <a:lnTo>
                  <a:pt x="678175" y="1155193"/>
                </a:lnTo>
                <a:lnTo>
                  <a:pt x="723699" y="1145895"/>
                </a:lnTo>
                <a:lnTo>
                  <a:pt x="767876" y="1133136"/>
                </a:lnTo>
                <a:lnTo>
                  <a:pt x="810553" y="1117068"/>
                </a:lnTo>
                <a:lnTo>
                  <a:pt x="851579" y="1097839"/>
                </a:lnTo>
                <a:lnTo>
                  <a:pt x="890801" y="1075599"/>
                </a:lnTo>
                <a:lnTo>
                  <a:pt x="928067" y="1050499"/>
                </a:lnTo>
                <a:lnTo>
                  <a:pt x="963225" y="1022687"/>
                </a:lnTo>
                <a:lnTo>
                  <a:pt x="996124" y="992314"/>
                </a:lnTo>
                <a:lnTo>
                  <a:pt x="1026611" y="959529"/>
                </a:lnTo>
                <a:lnTo>
                  <a:pt x="1054534" y="924482"/>
                </a:lnTo>
                <a:lnTo>
                  <a:pt x="1079742" y="887323"/>
                </a:lnTo>
                <a:lnTo>
                  <a:pt x="1102082" y="848202"/>
                </a:lnTo>
                <a:lnTo>
                  <a:pt x="1121402" y="807267"/>
                </a:lnTo>
                <a:lnTo>
                  <a:pt x="1137550" y="764670"/>
                </a:lnTo>
                <a:lnTo>
                  <a:pt x="1150374" y="720559"/>
                </a:lnTo>
                <a:lnTo>
                  <a:pt x="1159722" y="675084"/>
                </a:lnTo>
                <a:lnTo>
                  <a:pt x="1165443" y="628396"/>
                </a:lnTo>
                <a:lnTo>
                  <a:pt x="1167384" y="580644"/>
                </a:lnTo>
                <a:close/>
              </a:path>
            </a:pathLst>
          </a:custGeom>
          <a:solidFill>
            <a:srgbClr val="000000"/>
          </a:solidFill>
        </p:spPr>
        <p:txBody>
          <a:bodyPr wrap="square" lIns="0" tIns="0" rIns="0" bIns="0" rtlCol="0"/>
          <a:lstStyle/>
          <a:p>
            <a:endParaRPr/>
          </a:p>
        </p:txBody>
      </p:sp>
      <p:sp>
        <p:nvSpPr>
          <p:cNvPr id="172" name="object 172"/>
          <p:cNvSpPr/>
          <p:nvPr/>
        </p:nvSpPr>
        <p:spPr>
          <a:xfrm>
            <a:off x="6554586" y="4859767"/>
            <a:ext cx="1061258" cy="1026011"/>
          </a:xfrm>
          <a:prstGeom prst="rect">
            <a:avLst/>
          </a:prstGeom>
          <a:blipFill>
            <a:blip r:embed="rId75" cstate="print"/>
            <a:stretch>
              <a:fillRect/>
            </a:stretch>
          </a:blipFill>
        </p:spPr>
        <p:txBody>
          <a:bodyPr wrap="square" lIns="0" tIns="0" rIns="0" bIns="0" rtlCol="0"/>
          <a:lstStyle/>
          <a:p>
            <a:endParaRPr/>
          </a:p>
        </p:txBody>
      </p:sp>
      <p:sp>
        <p:nvSpPr>
          <p:cNvPr id="173" name="object 173"/>
          <p:cNvSpPr/>
          <p:nvPr/>
        </p:nvSpPr>
        <p:spPr>
          <a:xfrm>
            <a:off x="6884324" y="4943139"/>
            <a:ext cx="993486" cy="940174"/>
          </a:xfrm>
          <a:custGeom>
            <a:avLst/>
            <a:gdLst/>
            <a:ahLst/>
            <a:cxnLst/>
            <a:rect l="l" t="t" r="r" b="b"/>
            <a:pathLst>
              <a:path w="1092834" h="1065529">
                <a:moveTo>
                  <a:pt x="1092708" y="531876"/>
                </a:moveTo>
                <a:lnTo>
                  <a:pt x="1090482" y="483407"/>
                </a:lnTo>
                <a:lnTo>
                  <a:pt x="1083931" y="436169"/>
                </a:lnTo>
                <a:lnTo>
                  <a:pt x="1073248" y="390348"/>
                </a:lnTo>
                <a:lnTo>
                  <a:pt x="1058623" y="346131"/>
                </a:lnTo>
                <a:lnTo>
                  <a:pt x="1040248" y="303705"/>
                </a:lnTo>
                <a:lnTo>
                  <a:pt x="1018314" y="263256"/>
                </a:lnTo>
                <a:lnTo>
                  <a:pt x="993011" y="224971"/>
                </a:lnTo>
                <a:lnTo>
                  <a:pt x="964533" y="189036"/>
                </a:lnTo>
                <a:lnTo>
                  <a:pt x="933069" y="155638"/>
                </a:lnTo>
                <a:lnTo>
                  <a:pt x="898810" y="124963"/>
                </a:lnTo>
                <a:lnTo>
                  <a:pt x="861950" y="97199"/>
                </a:lnTo>
                <a:lnTo>
                  <a:pt x="822677" y="72531"/>
                </a:lnTo>
                <a:lnTo>
                  <a:pt x="781185" y="51146"/>
                </a:lnTo>
                <a:lnTo>
                  <a:pt x="737664" y="33231"/>
                </a:lnTo>
                <a:lnTo>
                  <a:pt x="692305" y="18972"/>
                </a:lnTo>
                <a:lnTo>
                  <a:pt x="645300" y="8556"/>
                </a:lnTo>
                <a:lnTo>
                  <a:pt x="596839" y="2170"/>
                </a:lnTo>
                <a:lnTo>
                  <a:pt x="547116" y="0"/>
                </a:lnTo>
                <a:lnTo>
                  <a:pt x="497151" y="2170"/>
                </a:lnTo>
                <a:lnTo>
                  <a:pt x="448478" y="8556"/>
                </a:lnTo>
                <a:lnTo>
                  <a:pt x="401284" y="18972"/>
                </a:lnTo>
                <a:lnTo>
                  <a:pt x="355760" y="33231"/>
                </a:lnTo>
                <a:lnTo>
                  <a:pt x="312096" y="51146"/>
                </a:lnTo>
                <a:lnTo>
                  <a:pt x="270481" y="72531"/>
                </a:lnTo>
                <a:lnTo>
                  <a:pt x="231105" y="97199"/>
                </a:lnTo>
                <a:lnTo>
                  <a:pt x="194158" y="124963"/>
                </a:lnTo>
                <a:lnTo>
                  <a:pt x="159829" y="155638"/>
                </a:lnTo>
                <a:lnTo>
                  <a:pt x="128308" y="189036"/>
                </a:lnTo>
                <a:lnTo>
                  <a:pt x="99785" y="224971"/>
                </a:lnTo>
                <a:lnTo>
                  <a:pt x="74450" y="263256"/>
                </a:lnTo>
                <a:lnTo>
                  <a:pt x="52492" y="303705"/>
                </a:lnTo>
                <a:lnTo>
                  <a:pt x="34100" y="346131"/>
                </a:lnTo>
                <a:lnTo>
                  <a:pt x="19466" y="390348"/>
                </a:lnTo>
                <a:lnTo>
                  <a:pt x="8778" y="436169"/>
                </a:lnTo>
                <a:lnTo>
                  <a:pt x="2226" y="483407"/>
                </a:lnTo>
                <a:lnTo>
                  <a:pt x="0" y="531876"/>
                </a:lnTo>
                <a:lnTo>
                  <a:pt x="2226" y="580584"/>
                </a:lnTo>
                <a:lnTo>
                  <a:pt x="8778" y="628036"/>
                </a:lnTo>
                <a:lnTo>
                  <a:pt x="19466" y="674045"/>
                </a:lnTo>
                <a:lnTo>
                  <a:pt x="34100" y="718427"/>
                </a:lnTo>
                <a:lnTo>
                  <a:pt x="52492" y="760996"/>
                </a:lnTo>
                <a:lnTo>
                  <a:pt x="74450" y="801567"/>
                </a:lnTo>
                <a:lnTo>
                  <a:pt x="99785" y="839956"/>
                </a:lnTo>
                <a:lnTo>
                  <a:pt x="128308" y="875978"/>
                </a:lnTo>
                <a:lnTo>
                  <a:pt x="159829" y="909447"/>
                </a:lnTo>
                <a:lnTo>
                  <a:pt x="194158" y="940178"/>
                </a:lnTo>
                <a:lnTo>
                  <a:pt x="231105" y="967987"/>
                </a:lnTo>
                <a:lnTo>
                  <a:pt x="270481" y="992688"/>
                </a:lnTo>
                <a:lnTo>
                  <a:pt x="312096" y="1014097"/>
                </a:lnTo>
                <a:lnTo>
                  <a:pt x="355760" y="1032028"/>
                </a:lnTo>
                <a:lnTo>
                  <a:pt x="401284" y="1046296"/>
                </a:lnTo>
                <a:lnTo>
                  <a:pt x="448478" y="1056717"/>
                </a:lnTo>
                <a:lnTo>
                  <a:pt x="497151" y="1063105"/>
                </a:lnTo>
                <a:lnTo>
                  <a:pt x="547116" y="1065276"/>
                </a:lnTo>
                <a:lnTo>
                  <a:pt x="596839" y="1063105"/>
                </a:lnTo>
                <a:lnTo>
                  <a:pt x="645300" y="1056717"/>
                </a:lnTo>
                <a:lnTo>
                  <a:pt x="692305" y="1046296"/>
                </a:lnTo>
                <a:lnTo>
                  <a:pt x="737664" y="1032028"/>
                </a:lnTo>
                <a:lnTo>
                  <a:pt x="781185" y="1014097"/>
                </a:lnTo>
                <a:lnTo>
                  <a:pt x="822677" y="992688"/>
                </a:lnTo>
                <a:lnTo>
                  <a:pt x="861950" y="967987"/>
                </a:lnTo>
                <a:lnTo>
                  <a:pt x="898810" y="940178"/>
                </a:lnTo>
                <a:lnTo>
                  <a:pt x="933069" y="909447"/>
                </a:lnTo>
                <a:lnTo>
                  <a:pt x="964533" y="875978"/>
                </a:lnTo>
                <a:lnTo>
                  <a:pt x="993011" y="839956"/>
                </a:lnTo>
                <a:lnTo>
                  <a:pt x="1018314" y="801567"/>
                </a:lnTo>
                <a:lnTo>
                  <a:pt x="1040248" y="760996"/>
                </a:lnTo>
                <a:lnTo>
                  <a:pt x="1058623" y="718427"/>
                </a:lnTo>
                <a:lnTo>
                  <a:pt x="1073248" y="674045"/>
                </a:lnTo>
                <a:lnTo>
                  <a:pt x="1083931" y="628036"/>
                </a:lnTo>
                <a:lnTo>
                  <a:pt x="1090482" y="580584"/>
                </a:lnTo>
                <a:lnTo>
                  <a:pt x="1092708" y="531876"/>
                </a:lnTo>
                <a:close/>
              </a:path>
            </a:pathLst>
          </a:custGeom>
          <a:solidFill>
            <a:srgbClr val="000000"/>
          </a:solidFill>
        </p:spPr>
        <p:txBody>
          <a:bodyPr wrap="square" lIns="0" tIns="0" rIns="0" bIns="0" rtlCol="0"/>
          <a:lstStyle/>
          <a:p>
            <a:endParaRPr/>
          </a:p>
        </p:txBody>
      </p:sp>
      <p:sp>
        <p:nvSpPr>
          <p:cNvPr id="174" name="object 174"/>
          <p:cNvSpPr/>
          <p:nvPr/>
        </p:nvSpPr>
        <p:spPr>
          <a:xfrm>
            <a:off x="6884324" y="4943139"/>
            <a:ext cx="993371" cy="939949"/>
          </a:xfrm>
          <a:prstGeom prst="rect">
            <a:avLst/>
          </a:prstGeom>
          <a:blipFill>
            <a:blip r:embed="rId76" cstate="print"/>
            <a:stretch>
              <a:fillRect/>
            </a:stretch>
          </a:blipFill>
        </p:spPr>
        <p:txBody>
          <a:bodyPr wrap="square" lIns="0" tIns="0" rIns="0" bIns="0" rtlCol="0"/>
          <a:lstStyle/>
          <a:p>
            <a:endParaRPr/>
          </a:p>
        </p:txBody>
      </p:sp>
      <p:sp>
        <p:nvSpPr>
          <p:cNvPr id="175" name="object 175"/>
          <p:cNvSpPr/>
          <p:nvPr/>
        </p:nvSpPr>
        <p:spPr>
          <a:xfrm>
            <a:off x="6930043" y="4986170"/>
            <a:ext cx="900545" cy="853888"/>
          </a:xfrm>
          <a:custGeom>
            <a:avLst/>
            <a:gdLst/>
            <a:ahLst/>
            <a:cxnLst/>
            <a:rect l="l" t="t" r="r" b="b"/>
            <a:pathLst>
              <a:path w="990600" h="967740">
                <a:moveTo>
                  <a:pt x="990600" y="483108"/>
                </a:moveTo>
                <a:lnTo>
                  <a:pt x="988340" y="436599"/>
                </a:lnTo>
                <a:lnTo>
                  <a:pt x="981697" y="391337"/>
                </a:lnTo>
                <a:lnTo>
                  <a:pt x="970876" y="347525"/>
                </a:lnTo>
                <a:lnTo>
                  <a:pt x="956081" y="305366"/>
                </a:lnTo>
                <a:lnTo>
                  <a:pt x="937517" y="265062"/>
                </a:lnTo>
                <a:lnTo>
                  <a:pt x="915389" y="226817"/>
                </a:lnTo>
                <a:lnTo>
                  <a:pt x="889902" y="190833"/>
                </a:lnTo>
                <a:lnTo>
                  <a:pt x="861260" y="157313"/>
                </a:lnTo>
                <a:lnTo>
                  <a:pt x="829668" y="126461"/>
                </a:lnTo>
                <a:lnTo>
                  <a:pt x="795330" y="98478"/>
                </a:lnTo>
                <a:lnTo>
                  <a:pt x="758452" y="73568"/>
                </a:lnTo>
                <a:lnTo>
                  <a:pt x="719239" y="51934"/>
                </a:lnTo>
                <a:lnTo>
                  <a:pt x="677894" y="33779"/>
                </a:lnTo>
                <a:lnTo>
                  <a:pt x="634623" y="19305"/>
                </a:lnTo>
                <a:lnTo>
                  <a:pt x="589631" y="8715"/>
                </a:lnTo>
                <a:lnTo>
                  <a:pt x="543121" y="2212"/>
                </a:lnTo>
                <a:lnTo>
                  <a:pt x="495300" y="0"/>
                </a:lnTo>
                <a:lnTo>
                  <a:pt x="447716" y="2212"/>
                </a:lnTo>
                <a:lnTo>
                  <a:pt x="401387" y="8715"/>
                </a:lnTo>
                <a:lnTo>
                  <a:pt x="356523" y="19305"/>
                </a:lnTo>
                <a:lnTo>
                  <a:pt x="313334" y="33779"/>
                </a:lnTo>
                <a:lnTo>
                  <a:pt x="272030" y="51934"/>
                </a:lnTo>
                <a:lnTo>
                  <a:pt x="232822" y="73568"/>
                </a:lnTo>
                <a:lnTo>
                  <a:pt x="195920" y="98478"/>
                </a:lnTo>
                <a:lnTo>
                  <a:pt x="161535" y="126461"/>
                </a:lnTo>
                <a:lnTo>
                  <a:pt x="129875" y="157313"/>
                </a:lnTo>
                <a:lnTo>
                  <a:pt x="101153" y="190833"/>
                </a:lnTo>
                <a:lnTo>
                  <a:pt x="75578" y="226817"/>
                </a:lnTo>
                <a:lnTo>
                  <a:pt x="53361" y="265062"/>
                </a:lnTo>
                <a:lnTo>
                  <a:pt x="34712" y="305366"/>
                </a:lnTo>
                <a:lnTo>
                  <a:pt x="19841" y="347525"/>
                </a:lnTo>
                <a:lnTo>
                  <a:pt x="8958" y="391337"/>
                </a:lnTo>
                <a:lnTo>
                  <a:pt x="2274" y="436599"/>
                </a:lnTo>
                <a:lnTo>
                  <a:pt x="0" y="483108"/>
                </a:lnTo>
                <a:lnTo>
                  <a:pt x="2274" y="529870"/>
                </a:lnTo>
                <a:lnTo>
                  <a:pt x="8958" y="575355"/>
                </a:lnTo>
                <a:lnTo>
                  <a:pt x="19841" y="619363"/>
                </a:lnTo>
                <a:lnTo>
                  <a:pt x="34712" y="661692"/>
                </a:lnTo>
                <a:lnTo>
                  <a:pt x="53361" y="702141"/>
                </a:lnTo>
                <a:lnTo>
                  <a:pt x="75578" y="740509"/>
                </a:lnTo>
                <a:lnTo>
                  <a:pt x="101153" y="776596"/>
                </a:lnTo>
                <a:lnTo>
                  <a:pt x="129875" y="810200"/>
                </a:lnTo>
                <a:lnTo>
                  <a:pt x="161535" y="841119"/>
                </a:lnTo>
                <a:lnTo>
                  <a:pt x="195920" y="869154"/>
                </a:lnTo>
                <a:lnTo>
                  <a:pt x="232822" y="894104"/>
                </a:lnTo>
                <a:lnTo>
                  <a:pt x="272030" y="915766"/>
                </a:lnTo>
                <a:lnTo>
                  <a:pt x="313334" y="933940"/>
                </a:lnTo>
                <a:lnTo>
                  <a:pt x="356523" y="948426"/>
                </a:lnTo>
                <a:lnTo>
                  <a:pt x="401387" y="959022"/>
                </a:lnTo>
                <a:lnTo>
                  <a:pt x="447716" y="965527"/>
                </a:lnTo>
                <a:lnTo>
                  <a:pt x="495300" y="967740"/>
                </a:lnTo>
                <a:lnTo>
                  <a:pt x="543121" y="965527"/>
                </a:lnTo>
                <a:lnTo>
                  <a:pt x="589631" y="959022"/>
                </a:lnTo>
                <a:lnTo>
                  <a:pt x="634623" y="948426"/>
                </a:lnTo>
                <a:lnTo>
                  <a:pt x="677894" y="933940"/>
                </a:lnTo>
                <a:lnTo>
                  <a:pt x="719239" y="915766"/>
                </a:lnTo>
                <a:lnTo>
                  <a:pt x="758452" y="894104"/>
                </a:lnTo>
                <a:lnTo>
                  <a:pt x="795330" y="869154"/>
                </a:lnTo>
                <a:lnTo>
                  <a:pt x="829668" y="841119"/>
                </a:lnTo>
                <a:lnTo>
                  <a:pt x="861260" y="810200"/>
                </a:lnTo>
                <a:lnTo>
                  <a:pt x="889902" y="776596"/>
                </a:lnTo>
                <a:lnTo>
                  <a:pt x="915389" y="740509"/>
                </a:lnTo>
                <a:lnTo>
                  <a:pt x="937517" y="702141"/>
                </a:lnTo>
                <a:lnTo>
                  <a:pt x="956081" y="661692"/>
                </a:lnTo>
                <a:lnTo>
                  <a:pt x="970876" y="619363"/>
                </a:lnTo>
                <a:lnTo>
                  <a:pt x="981697" y="575355"/>
                </a:lnTo>
                <a:lnTo>
                  <a:pt x="988340" y="529870"/>
                </a:lnTo>
                <a:lnTo>
                  <a:pt x="990600" y="483108"/>
                </a:lnTo>
                <a:close/>
              </a:path>
            </a:pathLst>
          </a:custGeom>
          <a:solidFill>
            <a:srgbClr val="000000"/>
          </a:solidFill>
        </p:spPr>
        <p:txBody>
          <a:bodyPr wrap="square" lIns="0" tIns="0" rIns="0" bIns="0" rtlCol="0"/>
          <a:lstStyle/>
          <a:p>
            <a:endParaRPr/>
          </a:p>
        </p:txBody>
      </p:sp>
      <p:sp>
        <p:nvSpPr>
          <p:cNvPr id="176" name="object 176"/>
          <p:cNvSpPr/>
          <p:nvPr/>
        </p:nvSpPr>
        <p:spPr>
          <a:xfrm>
            <a:off x="6930043" y="4986170"/>
            <a:ext cx="900545" cy="853888"/>
          </a:xfrm>
          <a:prstGeom prst="rect">
            <a:avLst/>
          </a:prstGeom>
          <a:blipFill>
            <a:blip r:embed="rId77" cstate="print"/>
            <a:stretch>
              <a:fillRect/>
            </a:stretch>
          </a:blipFill>
        </p:spPr>
        <p:txBody>
          <a:bodyPr wrap="square" lIns="0" tIns="0" rIns="0" bIns="0" rtlCol="0"/>
          <a:lstStyle/>
          <a:p>
            <a:endParaRPr/>
          </a:p>
        </p:txBody>
      </p:sp>
      <p:sp>
        <p:nvSpPr>
          <p:cNvPr id="177" name="object 177"/>
          <p:cNvSpPr/>
          <p:nvPr/>
        </p:nvSpPr>
        <p:spPr>
          <a:xfrm>
            <a:off x="6974378" y="5031890"/>
            <a:ext cx="812222" cy="762560"/>
          </a:xfrm>
          <a:custGeom>
            <a:avLst/>
            <a:gdLst/>
            <a:ahLst/>
            <a:cxnLst/>
            <a:rect l="l" t="t" r="r" b="b"/>
            <a:pathLst>
              <a:path w="893445" h="864234">
                <a:moveTo>
                  <a:pt x="893064" y="431292"/>
                </a:moveTo>
                <a:lnTo>
                  <a:pt x="890447" y="384376"/>
                </a:lnTo>
                <a:lnTo>
                  <a:pt x="882777" y="338905"/>
                </a:lnTo>
                <a:lnTo>
                  <a:pt x="870325" y="295143"/>
                </a:lnTo>
                <a:lnTo>
                  <a:pt x="853363" y="253357"/>
                </a:lnTo>
                <a:lnTo>
                  <a:pt x="832160" y="213811"/>
                </a:lnTo>
                <a:lnTo>
                  <a:pt x="806988" y="176771"/>
                </a:lnTo>
                <a:lnTo>
                  <a:pt x="778118" y="142503"/>
                </a:lnTo>
                <a:lnTo>
                  <a:pt x="745820" y="111272"/>
                </a:lnTo>
                <a:lnTo>
                  <a:pt x="710366" y="83344"/>
                </a:lnTo>
                <a:lnTo>
                  <a:pt x="672027" y="58984"/>
                </a:lnTo>
                <a:lnTo>
                  <a:pt x="631073" y="38458"/>
                </a:lnTo>
                <a:lnTo>
                  <a:pt x="587776" y="22030"/>
                </a:lnTo>
                <a:lnTo>
                  <a:pt x="542406" y="9968"/>
                </a:lnTo>
                <a:lnTo>
                  <a:pt x="495234" y="2536"/>
                </a:lnTo>
                <a:lnTo>
                  <a:pt x="446532" y="0"/>
                </a:lnTo>
                <a:lnTo>
                  <a:pt x="397829" y="2536"/>
                </a:lnTo>
                <a:lnTo>
                  <a:pt x="350657" y="9968"/>
                </a:lnTo>
                <a:lnTo>
                  <a:pt x="305287" y="22030"/>
                </a:lnTo>
                <a:lnTo>
                  <a:pt x="261990" y="38458"/>
                </a:lnTo>
                <a:lnTo>
                  <a:pt x="221036" y="58984"/>
                </a:lnTo>
                <a:lnTo>
                  <a:pt x="182697" y="83344"/>
                </a:lnTo>
                <a:lnTo>
                  <a:pt x="147243" y="111272"/>
                </a:lnTo>
                <a:lnTo>
                  <a:pt x="114945" y="142503"/>
                </a:lnTo>
                <a:lnTo>
                  <a:pt x="86075" y="176771"/>
                </a:lnTo>
                <a:lnTo>
                  <a:pt x="60903" y="213811"/>
                </a:lnTo>
                <a:lnTo>
                  <a:pt x="39700" y="253357"/>
                </a:lnTo>
                <a:lnTo>
                  <a:pt x="22738" y="295143"/>
                </a:lnTo>
                <a:lnTo>
                  <a:pt x="10286" y="338905"/>
                </a:lnTo>
                <a:lnTo>
                  <a:pt x="2616" y="384376"/>
                </a:lnTo>
                <a:lnTo>
                  <a:pt x="0" y="431292"/>
                </a:lnTo>
                <a:lnTo>
                  <a:pt x="2616" y="478492"/>
                </a:lnTo>
                <a:lnTo>
                  <a:pt x="10286" y="524210"/>
                </a:lnTo>
                <a:lnTo>
                  <a:pt x="22738" y="568183"/>
                </a:lnTo>
                <a:lnTo>
                  <a:pt x="39700" y="610149"/>
                </a:lnTo>
                <a:lnTo>
                  <a:pt x="60903" y="649844"/>
                </a:lnTo>
                <a:lnTo>
                  <a:pt x="86075" y="687007"/>
                </a:lnTo>
                <a:lnTo>
                  <a:pt x="114945" y="721373"/>
                </a:lnTo>
                <a:lnTo>
                  <a:pt x="147243" y="752680"/>
                </a:lnTo>
                <a:lnTo>
                  <a:pt x="182697" y="780665"/>
                </a:lnTo>
                <a:lnTo>
                  <a:pt x="221036" y="805067"/>
                </a:lnTo>
                <a:lnTo>
                  <a:pt x="261990" y="825621"/>
                </a:lnTo>
                <a:lnTo>
                  <a:pt x="305287" y="842064"/>
                </a:lnTo>
                <a:lnTo>
                  <a:pt x="350657" y="854135"/>
                </a:lnTo>
                <a:lnTo>
                  <a:pt x="397829" y="861571"/>
                </a:lnTo>
                <a:lnTo>
                  <a:pt x="446532" y="864108"/>
                </a:lnTo>
                <a:lnTo>
                  <a:pt x="495234" y="861571"/>
                </a:lnTo>
                <a:lnTo>
                  <a:pt x="542406" y="854135"/>
                </a:lnTo>
                <a:lnTo>
                  <a:pt x="587776" y="842064"/>
                </a:lnTo>
                <a:lnTo>
                  <a:pt x="631073" y="825621"/>
                </a:lnTo>
                <a:lnTo>
                  <a:pt x="672027" y="805067"/>
                </a:lnTo>
                <a:lnTo>
                  <a:pt x="710366" y="780665"/>
                </a:lnTo>
                <a:lnTo>
                  <a:pt x="745820" y="752680"/>
                </a:lnTo>
                <a:lnTo>
                  <a:pt x="778118" y="721373"/>
                </a:lnTo>
                <a:lnTo>
                  <a:pt x="806988" y="687007"/>
                </a:lnTo>
                <a:lnTo>
                  <a:pt x="832160" y="649844"/>
                </a:lnTo>
                <a:lnTo>
                  <a:pt x="853363" y="610149"/>
                </a:lnTo>
                <a:lnTo>
                  <a:pt x="870325" y="568183"/>
                </a:lnTo>
                <a:lnTo>
                  <a:pt x="882777" y="524210"/>
                </a:lnTo>
                <a:lnTo>
                  <a:pt x="890447" y="478492"/>
                </a:lnTo>
                <a:lnTo>
                  <a:pt x="893064" y="431292"/>
                </a:lnTo>
                <a:close/>
              </a:path>
            </a:pathLst>
          </a:custGeom>
          <a:solidFill>
            <a:srgbClr val="000000"/>
          </a:solidFill>
        </p:spPr>
        <p:txBody>
          <a:bodyPr wrap="square" lIns="0" tIns="0" rIns="0" bIns="0" rtlCol="0"/>
          <a:lstStyle/>
          <a:p>
            <a:endParaRPr/>
          </a:p>
        </p:txBody>
      </p:sp>
      <p:sp>
        <p:nvSpPr>
          <p:cNvPr id="178" name="object 178"/>
          <p:cNvSpPr/>
          <p:nvPr/>
        </p:nvSpPr>
        <p:spPr>
          <a:xfrm>
            <a:off x="6974378" y="5031890"/>
            <a:ext cx="811876" cy="762448"/>
          </a:xfrm>
          <a:prstGeom prst="rect">
            <a:avLst/>
          </a:prstGeom>
          <a:blipFill>
            <a:blip r:embed="rId78" cstate="print"/>
            <a:stretch>
              <a:fillRect/>
            </a:stretch>
          </a:blipFill>
        </p:spPr>
        <p:txBody>
          <a:bodyPr wrap="square" lIns="0" tIns="0" rIns="0" bIns="0" rtlCol="0"/>
          <a:lstStyle/>
          <a:p>
            <a:endParaRPr/>
          </a:p>
        </p:txBody>
      </p:sp>
      <p:sp>
        <p:nvSpPr>
          <p:cNvPr id="179" name="object 179"/>
          <p:cNvSpPr/>
          <p:nvPr/>
        </p:nvSpPr>
        <p:spPr>
          <a:xfrm>
            <a:off x="7020098" y="5074920"/>
            <a:ext cx="720436" cy="676835"/>
          </a:xfrm>
          <a:custGeom>
            <a:avLst/>
            <a:gdLst/>
            <a:ahLst/>
            <a:cxnLst/>
            <a:rect l="l" t="t" r="r" b="b"/>
            <a:pathLst>
              <a:path w="792479" h="767079">
                <a:moveTo>
                  <a:pt x="792480" y="382524"/>
                </a:moveTo>
                <a:lnTo>
                  <a:pt x="789402" y="334727"/>
                </a:lnTo>
                <a:lnTo>
                  <a:pt x="780415" y="288650"/>
                </a:lnTo>
                <a:lnTo>
                  <a:pt x="765884" y="244658"/>
                </a:lnTo>
                <a:lnTo>
                  <a:pt x="746175" y="203117"/>
                </a:lnTo>
                <a:lnTo>
                  <a:pt x="721655" y="164395"/>
                </a:lnTo>
                <a:lnTo>
                  <a:pt x="692690" y="128856"/>
                </a:lnTo>
                <a:lnTo>
                  <a:pt x="659647" y="96867"/>
                </a:lnTo>
                <a:lnTo>
                  <a:pt x="622890" y="68795"/>
                </a:lnTo>
                <a:lnTo>
                  <a:pt x="582788" y="45005"/>
                </a:lnTo>
                <a:lnTo>
                  <a:pt x="539705" y="25864"/>
                </a:lnTo>
                <a:lnTo>
                  <a:pt x="494009" y="11739"/>
                </a:lnTo>
                <a:lnTo>
                  <a:pt x="446065" y="2995"/>
                </a:lnTo>
                <a:lnTo>
                  <a:pt x="396240" y="0"/>
                </a:lnTo>
                <a:lnTo>
                  <a:pt x="346414" y="2995"/>
                </a:lnTo>
                <a:lnTo>
                  <a:pt x="298470" y="11739"/>
                </a:lnTo>
                <a:lnTo>
                  <a:pt x="252774" y="25864"/>
                </a:lnTo>
                <a:lnTo>
                  <a:pt x="209691" y="45005"/>
                </a:lnTo>
                <a:lnTo>
                  <a:pt x="169589" y="68795"/>
                </a:lnTo>
                <a:lnTo>
                  <a:pt x="132832" y="96867"/>
                </a:lnTo>
                <a:lnTo>
                  <a:pt x="99789" y="128856"/>
                </a:lnTo>
                <a:lnTo>
                  <a:pt x="70824" y="164395"/>
                </a:lnTo>
                <a:lnTo>
                  <a:pt x="46304" y="203117"/>
                </a:lnTo>
                <a:lnTo>
                  <a:pt x="26595" y="244658"/>
                </a:lnTo>
                <a:lnTo>
                  <a:pt x="12064" y="288650"/>
                </a:lnTo>
                <a:lnTo>
                  <a:pt x="3077" y="334727"/>
                </a:lnTo>
                <a:lnTo>
                  <a:pt x="0" y="382524"/>
                </a:lnTo>
                <a:lnTo>
                  <a:pt x="3077" y="430645"/>
                </a:lnTo>
                <a:lnTo>
                  <a:pt x="12064" y="476998"/>
                </a:lnTo>
                <a:lnTo>
                  <a:pt x="26595" y="521219"/>
                </a:lnTo>
                <a:lnTo>
                  <a:pt x="46304" y="562948"/>
                </a:lnTo>
                <a:lnTo>
                  <a:pt x="70824" y="601821"/>
                </a:lnTo>
                <a:lnTo>
                  <a:pt x="99789" y="637478"/>
                </a:lnTo>
                <a:lnTo>
                  <a:pt x="132832" y="669554"/>
                </a:lnTo>
                <a:lnTo>
                  <a:pt x="169589" y="697690"/>
                </a:lnTo>
                <a:lnTo>
                  <a:pt x="209691" y="721522"/>
                </a:lnTo>
                <a:lnTo>
                  <a:pt x="252774" y="740688"/>
                </a:lnTo>
                <a:lnTo>
                  <a:pt x="298470" y="754826"/>
                </a:lnTo>
                <a:lnTo>
                  <a:pt x="346414" y="763575"/>
                </a:lnTo>
                <a:lnTo>
                  <a:pt x="396240" y="766572"/>
                </a:lnTo>
                <a:lnTo>
                  <a:pt x="446065" y="763575"/>
                </a:lnTo>
                <a:lnTo>
                  <a:pt x="494009" y="754826"/>
                </a:lnTo>
                <a:lnTo>
                  <a:pt x="539705" y="740688"/>
                </a:lnTo>
                <a:lnTo>
                  <a:pt x="582788" y="721522"/>
                </a:lnTo>
                <a:lnTo>
                  <a:pt x="622890" y="697690"/>
                </a:lnTo>
                <a:lnTo>
                  <a:pt x="659647" y="669554"/>
                </a:lnTo>
                <a:lnTo>
                  <a:pt x="692690" y="637478"/>
                </a:lnTo>
                <a:lnTo>
                  <a:pt x="721655" y="601821"/>
                </a:lnTo>
                <a:lnTo>
                  <a:pt x="746175" y="562948"/>
                </a:lnTo>
                <a:lnTo>
                  <a:pt x="765884" y="521219"/>
                </a:lnTo>
                <a:lnTo>
                  <a:pt x="780415" y="476998"/>
                </a:lnTo>
                <a:lnTo>
                  <a:pt x="789402" y="430645"/>
                </a:lnTo>
                <a:lnTo>
                  <a:pt x="792480" y="382524"/>
                </a:lnTo>
                <a:close/>
              </a:path>
            </a:pathLst>
          </a:custGeom>
          <a:solidFill>
            <a:srgbClr val="000000"/>
          </a:solidFill>
        </p:spPr>
        <p:txBody>
          <a:bodyPr wrap="square" lIns="0" tIns="0" rIns="0" bIns="0" rtlCol="0"/>
          <a:lstStyle/>
          <a:p>
            <a:endParaRPr/>
          </a:p>
        </p:txBody>
      </p:sp>
      <p:sp>
        <p:nvSpPr>
          <p:cNvPr id="180" name="object 180"/>
          <p:cNvSpPr/>
          <p:nvPr/>
        </p:nvSpPr>
        <p:spPr>
          <a:xfrm>
            <a:off x="7020098" y="5074920"/>
            <a:ext cx="720436" cy="676387"/>
          </a:xfrm>
          <a:prstGeom prst="rect">
            <a:avLst/>
          </a:prstGeom>
          <a:blipFill>
            <a:blip r:embed="rId79" cstate="print"/>
            <a:stretch>
              <a:fillRect/>
            </a:stretch>
          </a:blipFill>
        </p:spPr>
        <p:txBody>
          <a:bodyPr wrap="square" lIns="0" tIns="0" rIns="0" bIns="0" rtlCol="0"/>
          <a:lstStyle/>
          <a:p>
            <a:endParaRPr/>
          </a:p>
        </p:txBody>
      </p:sp>
      <p:sp>
        <p:nvSpPr>
          <p:cNvPr id="181" name="object 181"/>
          <p:cNvSpPr/>
          <p:nvPr/>
        </p:nvSpPr>
        <p:spPr>
          <a:xfrm>
            <a:off x="7108768" y="5163670"/>
            <a:ext cx="543214" cy="523315"/>
          </a:xfrm>
          <a:custGeom>
            <a:avLst/>
            <a:gdLst/>
            <a:ahLst/>
            <a:cxnLst/>
            <a:rect l="l" t="t" r="r" b="b"/>
            <a:pathLst>
              <a:path w="597534" h="593089">
                <a:moveTo>
                  <a:pt x="597408" y="295656"/>
                </a:moveTo>
                <a:lnTo>
                  <a:pt x="593488" y="247752"/>
                </a:lnTo>
                <a:lnTo>
                  <a:pt x="582143" y="202289"/>
                </a:lnTo>
                <a:lnTo>
                  <a:pt x="563995" y="159881"/>
                </a:lnTo>
                <a:lnTo>
                  <a:pt x="539666" y="121139"/>
                </a:lnTo>
                <a:lnTo>
                  <a:pt x="509778" y="86677"/>
                </a:lnTo>
                <a:lnTo>
                  <a:pt x="474951" y="57107"/>
                </a:lnTo>
                <a:lnTo>
                  <a:pt x="435809" y="33041"/>
                </a:lnTo>
                <a:lnTo>
                  <a:pt x="392972" y="15093"/>
                </a:lnTo>
                <a:lnTo>
                  <a:pt x="347063" y="3875"/>
                </a:lnTo>
                <a:lnTo>
                  <a:pt x="298704" y="0"/>
                </a:lnTo>
                <a:lnTo>
                  <a:pt x="250344" y="3875"/>
                </a:lnTo>
                <a:lnTo>
                  <a:pt x="204435" y="15093"/>
                </a:lnTo>
                <a:lnTo>
                  <a:pt x="161598" y="33041"/>
                </a:lnTo>
                <a:lnTo>
                  <a:pt x="122456" y="57107"/>
                </a:lnTo>
                <a:lnTo>
                  <a:pt x="87630" y="86677"/>
                </a:lnTo>
                <a:lnTo>
                  <a:pt x="57741" y="121139"/>
                </a:lnTo>
                <a:lnTo>
                  <a:pt x="33412" y="159881"/>
                </a:lnTo>
                <a:lnTo>
                  <a:pt x="15264" y="202289"/>
                </a:lnTo>
                <a:lnTo>
                  <a:pt x="3919" y="247752"/>
                </a:lnTo>
                <a:lnTo>
                  <a:pt x="0" y="295656"/>
                </a:lnTo>
                <a:lnTo>
                  <a:pt x="3919" y="343972"/>
                </a:lnTo>
                <a:lnTo>
                  <a:pt x="15264" y="389766"/>
                </a:lnTo>
                <a:lnTo>
                  <a:pt x="33412" y="432431"/>
                </a:lnTo>
                <a:lnTo>
                  <a:pt x="57741" y="471367"/>
                </a:lnTo>
                <a:lnTo>
                  <a:pt x="87630" y="505968"/>
                </a:lnTo>
                <a:lnTo>
                  <a:pt x="122456" y="535631"/>
                </a:lnTo>
                <a:lnTo>
                  <a:pt x="161598" y="559753"/>
                </a:lnTo>
                <a:lnTo>
                  <a:pt x="204435" y="577730"/>
                </a:lnTo>
                <a:lnTo>
                  <a:pt x="250344" y="588958"/>
                </a:lnTo>
                <a:lnTo>
                  <a:pt x="298704" y="592836"/>
                </a:lnTo>
                <a:lnTo>
                  <a:pt x="347063" y="588958"/>
                </a:lnTo>
                <a:lnTo>
                  <a:pt x="392972" y="577730"/>
                </a:lnTo>
                <a:lnTo>
                  <a:pt x="435809" y="559753"/>
                </a:lnTo>
                <a:lnTo>
                  <a:pt x="474951" y="535631"/>
                </a:lnTo>
                <a:lnTo>
                  <a:pt x="509778" y="505968"/>
                </a:lnTo>
                <a:lnTo>
                  <a:pt x="539666" y="471367"/>
                </a:lnTo>
                <a:lnTo>
                  <a:pt x="563995" y="432431"/>
                </a:lnTo>
                <a:lnTo>
                  <a:pt x="582143" y="389766"/>
                </a:lnTo>
                <a:lnTo>
                  <a:pt x="593488" y="343972"/>
                </a:lnTo>
                <a:lnTo>
                  <a:pt x="597408" y="295656"/>
                </a:lnTo>
                <a:close/>
              </a:path>
            </a:pathLst>
          </a:custGeom>
          <a:solidFill>
            <a:srgbClr val="000000"/>
          </a:solidFill>
        </p:spPr>
        <p:txBody>
          <a:bodyPr wrap="square" lIns="0" tIns="0" rIns="0" bIns="0" rtlCol="0"/>
          <a:lstStyle/>
          <a:p>
            <a:endParaRPr/>
          </a:p>
        </p:txBody>
      </p:sp>
      <p:sp>
        <p:nvSpPr>
          <p:cNvPr id="182" name="object 182"/>
          <p:cNvSpPr/>
          <p:nvPr/>
        </p:nvSpPr>
        <p:spPr>
          <a:xfrm>
            <a:off x="7108767" y="5163670"/>
            <a:ext cx="543098" cy="523091"/>
          </a:xfrm>
          <a:prstGeom prst="rect">
            <a:avLst/>
          </a:prstGeom>
          <a:blipFill>
            <a:blip r:embed="rId80" cstate="print"/>
            <a:stretch>
              <a:fillRect/>
            </a:stretch>
          </a:blipFill>
        </p:spPr>
        <p:txBody>
          <a:bodyPr wrap="square" lIns="0" tIns="0" rIns="0" bIns="0" rtlCol="0"/>
          <a:lstStyle/>
          <a:p>
            <a:endParaRPr/>
          </a:p>
        </p:txBody>
      </p:sp>
      <p:sp>
        <p:nvSpPr>
          <p:cNvPr id="183" name="object 183"/>
          <p:cNvSpPr/>
          <p:nvPr/>
        </p:nvSpPr>
        <p:spPr>
          <a:xfrm>
            <a:off x="7154487" y="5206701"/>
            <a:ext cx="453159" cy="437029"/>
          </a:xfrm>
          <a:custGeom>
            <a:avLst/>
            <a:gdLst/>
            <a:ahLst/>
            <a:cxnLst/>
            <a:rect l="l" t="t" r="r" b="b"/>
            <a:pathLst>
              <a:path w="498475" h="495300">
                <a:moveTo>
                  <a:pt x="498348" y="246888"/>
                </a:moveTo>
                <a:lnTo>
                  <a:pt x="493234" y="197337"/>
                </a:lnTo>
                <a:lnTo>
                  <a:pt x="478583" y="151090"/>
                </a:lnTo>
                <a:lnTo>
                  <a:pt x="455431" y="109165"/>
                </a:lnTo>
                <a:lnTo>
                  <a:pt x="424815" y="72580"/>
                </a:lnTo>
                <a:lnTo>
                  <a:pt x="387768" y="42353"/>
                </a:lnTo>
                <a:lnTo>
                  <a:pt x="345328" y="19502"/>
                </a:lnTo>
                <a:lnTo>
                  <a:pt x="298531" y="5045"/>
                </a:lnTo>
                <a:lnTo>
                  <a:pt x="248412" y="0"/>
                </a:lnTo>
                <a:lnTo>
                  <a:pt x="198358" y="5045"/>
                </a:lnTo>
                <a:lnTo>
                  <a:pt x="151733" y="19502"/>
                </a:lnTo>
                <a:lnTo>
                  <a:pt x="109537" y="42353"/>
                </a:lnTo>
                <a:lnTo>
                  <a:pt x="72771" y="72580"/>
                </a:lnTo>
                <a:lnTo>
                  <a:pt x="42433" y="109165"/>
                </a:lnTo>
                <a:lnTo>
                  <a:pt x="19526" y="151090"/>
                </a:lnTo>
                <a:lnTo>
                  <a:pt x="5048" y="197337"/>
                </a:lnTo>
                <a:lnTo>
                  <a:pt x="0" y="246888"/>
                </a:lnTo>
                <a:lnTo>
                  <a:pt x="5048" y="296941"/>
                </a:lnTo>
                <a:lnTo>
                  <a:pt x="19526" y="343566"/>
                </a:lnTo>
                <a:lnTo>
                  <a:pt x="42433" y="385762"/>
                </a:lnTo>
                <a:lnTo>
                  <a:pt x="72771" y="422529"/>
                </a:lnTo>
                <a:lnTo>
                  <a:pt x="109537" y="452866"/>
                </a:lnTo>
                <a:lnTo>
                  <a:pt x="151733" y="475773"/>
                </a:lnTo>
                <a:lnTo>
                  <a:pt x="198358" y="490251"/>
                </a:lnTo>
                <a:lnTo>
                  <a:pt x="248412" y="495300"/>
                </a:lnTo>
                <a:lnTo>
                  <a:pt x="293107" y="491296"/>
                </a:lnTo>
                <a:lnTo>
                  <a:pt x="335269" y="479754"/>
                </a:lnTo>
                <a:lnTo>
                  <a:pt x="374170" y="461376"/>
                </a:lnTo>
                <a:lnTo>
                  <a:pt x="409082" y="436865"/>
                </a:lnTo>
                <a:lnTo>
                  <a:pt x="439277" y="406922"/>
                </a:lnTo>
                <a:lnTo>
                  <a:pt x="464029" y="372251"/>
                </a:lnTo>
                <a:lnTo>
                  <a:pt x="482610" y="333553"/>
                </a:lnTo>
                <a:lnTo>
                  <a:pt x="494292" y="291531"/>
                </a:lnTo>
                <a:lnTo>
                  <a:pt x="498348" y="246888"/>
                </a:lnTo>
                <a:close/>
              </a:path>
            </a:pathLst>
          </a:custGeom>
          <a:solidFill>
            <a:srgbClr val="000000"/>
          </a:solidFill>
        </p:spPr>
        <p:txBody>
          <a:bodyPr wrap="square" lIns="0" tIns="0" rIns="0" bIns="0" rtlCol="0"/>
          <a:lstStyle/>
          <a:p>
            <a:endParaRPr/>
          </a:p>
        </p:txBody>
      </p:sp>
      <p:sp>
        <p:nvSpPr>
          <p:cNvPr id="184" name="object 184"/>
          <p:cNvSpPr/>
          <p:nvPr/>
        </p:nvSpPr>
        <p:spPr>
          <a:xfrm>
            <a:off x="7154486" y="5206701"/>
            <a:ext cx="453044" cy="437029"/>
          </a:xfrm>
          <a:prstGeom prst="rect">
            <a:avLst/>
          </a:prstGeom>
          <a:blipFill>
            <a:blip r:embed="rId81" cstate="print"/>
            <a:stretch>
              <a:fillRect/>
            </a:stretch>
          </a:blipFill>
        </p:spPr>
        <p:txBody>
          <a:bodyPr wrap="square" lIns="0" tIns="0" rIns="0" bIns="0" rtlCol="0"/>
          <a:lstStyle/>
          <a:p>
            <a:endParaRPr/>
          </a:p>
        </p:txBody>
      </p:sp>
      <p:sp>
        <p:nvSpPr>
          <p:cNvPr id="185" name="object 185"/>
          <p:cNvSpPr/>
          <p:nvPr/>
        </p:nvSpPr>
        <p:spPr>
          <a:xfrm>
            <a:off x="7200208" y="5249732"/>
            <a:ext cx="361950" cy="351304"/>
          </a:xfrm>
          <a:custGeom>
            <a:avLst/>
            <a:gdLst/>
            <a:ahLst/>
            <a:cxnLst/>
            <a:rect l="l" t="t" r="r" b="b"/>
            <a:pathLst>
              <a:path w="398145" h="398145">
                <a:moveTo>
                  <a:pt x="397764" y="198120"/>
                </a:moveTo>
                <a:lnTo>
                  <a:pt x="392547" y="152595"/>
                </a:lnTo>
                <a:lnTo>
                  <a:pt x="377680" y="110856"/>
                </a:lnTo>
                <a:lnTo>
                  <a:pt x="354336" y="74076"/>
                </a:lnTo>
                <a:lnTo>
                  <a:pt x="323687" y="43427"/>
                </a:lnTo>
                <a:lnTo>
                  <a:pt x="286907" y="20083"/>
                </a:lnTo>
                <a:lnTo>
                  <a:pt x="245168" y="5216"/>
                </a:lnTo>
                <a:lnTo>
                  <a:pt x="199644" y="0"/>
                </a:lnTo>
                <a:lnTo>
                  <a:pt x="153555" y="5216"/>
                </a:lnTo>
                <a:lnTo>
                  <a:pt x="111411" y="20083"/>
                </a:lnTo>
                <a:lnTo>
                  <a:pt x="74360" y="43427"/>
                </a:lnTo>
                <a:lnTo>
                  <a:pt x="43547" y="74076"/>
                </a:lnTo>
                <a:lnTo>
                  <a:pt x="20118" y="110856"/>
                </a:lnTo>
                <a:lnTo>
                  <a:pt x="5220" y="152595"/>
                </a:lnTo>
                <a:lnTo>
                  <a:pt x="0" y="198120"/>
                </a:lnTo>
                <a:lnTo>
                  <a:pt x="5220" y="243728"/>
                </a:lnTo>
                <a:lnTo>
                  <a:pt x="20118" y="285685"/>
                </a:lnTo>
                <a:lnTo>
                  <a:pt x="43547" y="322763"/>
                </a:lnTo>
                <a:lnTo>
                  <a:pt x="74360" y="353736"/>
                </a:lnTo>
                <a:lnTo>
                  <a:pt x="111411" y="377378"/>
                </a:lnTo>
                <a:lnTo>
                  <a:pt x="153555" y="392463"/>
                </a:lnTo>
                <a:lnTo>
                  <a:pt x="199644" y="397764"/>
                </a:lnTo>
                <a:lnTo>
                  <a:pt x="245168" y="392463"/>
                </a:lnTo>
                <a:lnTo>
                  <a:pt x="286907" y="377378"/>
                </a:lnTo>
                <a:lnTo>
                  <a:pt x="323687" y="353736"/>
                </a:lnTo>
                <a:lnTo>
                  <a:pt x="354336" y="322763"/>
                </a:lnTo>
                <a:lnTo>
                  <a:pt x="377680" y="285685"/>
                </a:lnTo>
                <a:lnTo>
                  <a:pt x="392547" y="243728"/>
                </a:lnTo>
                <a:lnTo>
                  <a:pt x="397764" y="198120"/>
                </a:lnTo>
                <a:close/>
              </a:path>
            </a:pathLst>
          </a:custGeom>
          <a:solidFill>
            <a:srgbClr val="000000"/>
          </a:solidFill>
        </p:spPr>
        <p:txBody>
          <a:bodyPr wrap="square" lIns="0" tIns="0" rIns="0" bIns="0" rtlCol="0"/>
          <a:lstStyle/>
          <a:p>
            <a:endParaRPr/>
          </a:p>
        </p:txBody>
      </p:sp>
      <p:sp>
        <p:nvSpPr>
          <p:cNvPr id="186" name="object 186"/>
          <p:cNvSpPr/>
          <p:nvPr/>
        </p:nvSpPr>
        <p:spPr>
          <a:xfrm>
            <a:off x="7200207" y="5249732"/>
            <a:ext cx="361604" cy="350968"/>
          </a:xfrm>
          <a:prstGeom prst="rect">
            <a:avLst/>
          </a:prstGeom>
          <a:blipFill>
            <a:blip r:embed="rId82" cstate="print"/>
            <a:stretch>
              <a:fillRect/>
            </a:stretch>
          </a:blipFill>
        </p:spPr>
        <p:txBody>
          <a:bodyPr wrap="square" lIns="0" tIns="0" rIns="0" bIns="0" rtlCol="0"/>
          <a:lstStyle/>
          <a:p>
            <a:endParaRPr/>
          </a:p>
        </p:txBody>
      </p:sp>
      <p:sp>
        <p:nvSpPr>
          <p:cNvPr id="187" name="object 187"/>
          <p:cNvSpPr/>
          <p:nvPr/>
        </p:nvSpPr>
        <p:spPr>
          <a:xfrm>
            <a:off x="7245927" y="5292762"/>
            <a:ext cx="269009" cy="262218"/>
          </a:xfrm>
          <a:custGeom>
            <a:avLst/>
            <a:gdLst/>
            <a:ahLst/>
            <a:cxnLst/>
            <a:rect l="l" t="t" r="r" b="b"/>
            <a:pathLst>
              <a:path w="295909" h="297179">
                <a:moveTo>
                  <a:pt x="295656" y="149352"/>
                </a:moveTo>
                <a:lnTo>
                  <a:pt x="288182" y="102217"/>
                </a:lnTo>
                <a:lnTo>
                  <a:pt x="267321" y="61228"/>
                </a:lnTo>
                <a:lnTo>
                  <a:pt x="235415" y="28870"/>
                </a:lnTo>
                <a:lnTo>
                  <a:pt x="194803" y="7632"/>
                </a:lnTo>
                <a:lnTo>
                  <a:pt x="147828" y="0"/>
                </a:lnTo>
                <a:lnTo>
                  <a:pt x="101437" y="7632"/>
                </a:lnTo>
                <a:lnTo>
                  <a:pt x="60899" y="28870"/>
                </a:lnTo>
                <a:lnTo>
                  <a:pt x="28773" y="61228"/>
                </a:lnTo>
                <a:lnTo>
                  <a:pt x="7620" y="102217"/>
                </a:lnTo>
                <a:lnTo>
                  <a:pt x="0" y="149352"/>
                </a:lnTo>
                <a:lnTo>
                  <a:pt x="7620" y="196327"/>
                </a:lnTo>
                <a:lnTo>
                  <a:pt x="28773" y="236939"/>
                </a:lnTo>
                <a:lnTo>
                  <a:pt x="60899" y="268845"/>
                </a:lnTo>
                <a:lnTo>
                  <a:pt x="101437" y="289706"/>
                </a:lnTo>
                <a:lnTo>
                  <a:pt x="147828" y="297180"/>
                </a:lnTo>
                <a:lnTo>
                  <a:pt x="194803" y="289706"/>
                </a:lnTo>
                <a:lnTo>
                  <a:pt x="235415" y="268845"/>
                </a:lnTo>
                <a:lnTo>
                  <a:pt x="267321" y="236939"/>
                </a:lnTo>
                <a:lnTo>
                  <a:pt x="288182" y="196327"/>
                </a:lnTo>
                <a:lnTo>
                  <a:pt x="295656" y="149352"/>
                </a:lnTo>
                <a:close/>
              </a:path>
            </a:pathLst>
          </a:custGeom>
          <a:solidFill>
            <a:srgbClr val="000000"/>
          </a:solidFill>
        </p:spPr>
        <p:txBody>
          <a:bodyPr wrap="square" lIns="0" tIns="0" rIns="0" bIns="0" rtlCol="0"/>
          <a:lstStyle/>
          <a:p>
            <a:endParaRPr/>
          </a:p>
        </p:txBody>
      </p:sp>
      <p:sp>
        <p:nvSpPr>
          <p:cNvPr id="188" name="object 188"/>
          <p:cNvSpPr/>
          <p:nvPr/>
        </p:nvSpPr>
        <p:spPr>
          <a:xfrm>
            <a:off x="7245927" y="5292762"/>
            <a:ext cx="268778" cy="262218"/>
          </a:xfrm>
          <a:prstGeom prst="rect">
            <a:avLst/>
          </a:prstGeom>
          <a:blipFill>
            <a:blip r:embed="rId83" cstate="print"/>
            <a:stretch>
              <a:fillRect/>
            </a:stretch>
          </a:blipFill>
        </p:spPr>
        <p:txBody>
          <a:bodyPr wrap="square" lIns="0" tIns="0" rIns="0" bIns="0" rtlCol="0"/>
          <a:lstStyle/>
          <a:p>
            <a:endParaRPr/>
          </a:p>
        </p:txBody>
      </p:sp>
      <p:sp>
        <p:nvSpPr>
          <p:cNvPr id="189" name="object 189"/>
          <p:cNvSpPr/>
          <p:nvPr/>
        </p:nvSpPr>
        <p:spPr>
          <a:xfrm>
            <a:off x="7290262" y="5337138"/>
            <a:ext cx="180109" cy="174812"/>
          </a:xfrm>
          <a:custGeom>
            <a:avLst/>
            <a:gdLst/>
            <a:ahLst/>
            <a:cxnLst/>
            <a:rect l="l" t="t" r="r" b="b"/>
            <a:pathLst>
              <a:path w="198120" h="198120">
                <a:moveTo>
                  <a:pt x="198120" y="99060"/>
                </a:moveTo>
                <a:lnTo>
                  <a:pt x="190357" y="60436"/>
                </a:lnTo>
                <a:lnTo>
                  <a:pt x="169164" y="28956"/>
                </a:lnTo>
                <a:lnTo>
                  <a:pt x="137683" y="7762"/>
                </a:lnTo>
                <a:lnTo>
                  <a:pt x="99060" y="0"/>
                </a:lnTo>
                <a:lnTo>
                  <a:pt x="60436" y="7762"/>
                </a:lnTo>
                <a:lnTo>
                  <a:pt x="28956" y="28956"/>
                </a:lnTo>
                <a:lnTo>
                  <a:pt x="7762" y="60436"/>
                </a:lnTo>
                <a:lnTo>
                  <a:pt x="0" y="99060"/>
                </a:lnTo>
                <a:lnTo>
                  <a:pt x="7762" y="137683"/>
                </a:lnTo>
                <a:lnTo>
                  <a:pt x="28956" y="169164"/>
                </a:lnTo>
                <a:lnTo>
                  <a:pt x="60436" y="190357"/>
                </a:lnTo>
                <a:lnTo>
                  <a:pt x="99060" y="198120"/>
                </a:lnTo>
                <a:lnTo>
                  <a:pt x="137683" y="190357"/>
                </a:lnTo>
                <a:lnTo>
                  <a:pt x="169164" y="169164"/>
                </a:lnTo>
                <a:lnTo>
                  <a:pt x="190357" y="137683"/>
                </a:lnTo>
                <a:lnTo>
                  <a:pt x="198120" y="99060"/>
                </a:lnTo>
                <a:close/>
              </a:path>
            </a:pathLst>
          </a:custGeom>
          <a:solidFill>
            <a:srgbClr val="000000"/>
          </a:solidFill>
        </p:spPr>
        <p:txBody>
          <a:bodyPr wrap="square" lIns="0" tIns="0" rIns="0" bIns="0" rtlCol="0"/>
          <a:lstStyle/>
          <a:p>
            <a:endParaRPr/>
          </a:p>
        </p:txBody>
      </p:sp>
      <p:sp>
        <p:nvSpPr>
          <p:cNvPr id="190" name="object 190"/>
          <p:cNvSpPr/>
          <p:nvPr/>
        </p:nvSpPr>
        <p:spPr>
          <a:xfrm>
            <a:off x="7290262" y="5337138"/>
            <a:ext cx="180109" cy="174812"/>
          </a:xfrm>
          <a:prstGeom prst="rect">
            <a:avLst/>
          </a:prstGeom>
          <a:blipFill>
            <a:blip r:embed="rId84" cstate="print"/>
            <a:stretch>
              <a:fillRect/>
            </a:stretch>
          </a:blipFill>
        </p:spPr>
        <p:txBody>
          <a:bodyPr wrap="square" lIns="0" tIns="0" rIns="0" bIns="0" rtlCol="0"/>
          <a:lstStyle/>
          <a:p>
            <a:endParaRPr/>
          </a:p>
        </p:txBody>
      </p:sp>
      <p:sp>
        <p:nvSpPr>
          <p:cNvPr id="191" name="object 191"/>
          <p:cNvSpPr/>
          <p:nvPr/>
        </p:nvSpPr>
        <p:spPr>
          <a:xfrm>
            <a:off x="7335982" y="5380168"/>
            <a:ext cx="88900" cy="87406"/>
          </a:xfrm>
          <a:custGeom>
            <a:avLst/>
            <a:gdLst/>
            <a:ahLst/>
            <a:cxnLst/>
            <a:rect l="l" t="t" r="r" b="b"/>
            <a:pathLst>
              <a:path w="97790" h="99060">
                <a:moveTo>
                  <a:pt x="97536" y="48768"/>
                </a:moveTo>
                <a:lnTo>
                  <a:pt x="93773" y="29575"/>
                </a:lnTo>
                <a:lnTo>
                  <a:pt x="83439" y="14097"/>
                </a:lnTo>
                <a:lnTo>
                  <a:pt x="67960" y="3762"/>
                </a:lnTo>
                <a:lnTo>
                  <a:pt x="48768" y="0"/>
                </a:lnTo>
                <a:lnTo>
                  <a:pt x="29575" y="3762"/>
                </a:lnTo>
                <a:lnTo>
                  <a:pt x="14097" y="14097"/>
                </a:lnTo>
                <a:lnTo>
                  <a:pt x="3762" y="29575"/>
                </a:lnTo>
                <a:lnTo>
                  <a:pt x="0" y="48768"/>
                </a:lnTo>
                <a:lnTo>
                  <a:pt x="3762" y="68199"/>
                </a:lnTo>
                <a:lnTo>
                  <a:pt x="14097" y="84201"/>
                </a:lnTo>
                <a:lnTo>
                  <a:pt x="29575" y="95059"/>
                </a:lnTo>
                <a:lnTo>
                  <a:pt x="48768" y="99060"/>
                </a:lnTo>
                <a:lnTo>
                  <a:pt x="67960" y="95059"/>
                </a:lnTo>
                <a:lnTo>
                  <a:pt x="83439" y="84201"/>
                </a:lnTo>
                <a:lnTo>
                  <a:pt x="93773" y="68199"/>
                </a:lnTo>
                <a:lnTo>
                  <a:pt x="97536" y="48768"/>
                </a:lnTo>
                <a:close/>
              </a:path>
            </a:pathLst>
          </a:custGeom>
          <a:solidFill>
            <a:srgbClr val="FFFFFF"/>
          </a:solidFill>
        </p:spPr>
        <p:txBody>
          <a:bodyPr wrap="square" lIns="0" tIns="0" rIns="0" bIns="0" rtlCol="0"/>
          <a:lstStyle/>
          <a:p>
            <a:endParaRPr/>
          </a:p>
        </p:txBody>
      </p:sp>
      <p:sp>
        <p:nvSpPr>
          <p:cNvPr id="192" name="object 192"/>
          <p:cNvSpPr/>
          <p:nvPr/>
        </p:nvSpPr>
        <p:spPr>
          <a:xfrm>
            <a:off x="6603076" y="5151569"/>
            <a:ext cx="1578263" cy="567578"/>
          </a:xfrm>
          <a:custGeom>
            <a:avLst/>
            <a:gdLst/>
            <a:ahLst/>
            <a:cxnLst/>
            <a:rect l="l" t="t" r="r" b="b"/>
            <a:pathLst>
              <a:path w="1736090" h="643254">
                <a:moveTo>
                  <a:pt x="0" y="0"/>
                </a:moveTo>
                <a:lnTo>
                  <a:pt x="0" y="643127"/>
                </a:lnTo>
                <a:lnTo>
                  <a:pt x="1735835" y="643127"/>
                </a:lnTo>
                <a:lnTo>
                  <a:pt x="1735835" y="0"/>
                </a:lnTo>
                <a:lnTo>
                  <a:pt x="0" y="0"/>
                </a:lnTo>
                <a:close/>
              </a:path>
            </a:pathLst>
          </a:custGeom>
          <a:ln w="25400">
            <a:solidFill>
              <a:srgbClr val="000000"/>
            </a:solidFill>
          </a:ln>
        </p:spPr>
        <p:txBody>
          <a:bodyPr wrap="square" lIns="0" tIns="0" rIns="0" bIns="0" rtlCol="0"/>
          <a:lstStyle/>
          <a:p>
            <a:endParaRPr/>
          </a:p>
        </p:txBody>
      </p:sp>
      <p:sp>
        <p:nvSpPr>
          <p:cNvPr id="193" name="object 193"/>
          <p:cNvSpPr txBox="1"/>
          <p:nvPr/>
        </p:nvSpPr>
        <p:spPr>
          <a:xfrm>
            <a:off x="6603076" y="5151569"/>
            <a:ext cx="1578263" cy="447525"/>
          </a:xfrm>
          <a:prstGeom prst="rect">
            <a:avLst/>
          </a:prstGeom>
          <a:ln w="25400">
            <a:solidFill>
              <a:srgbClr val="000000"/>
            </a:solidFill>
          </a:ln>
        </p:spPr>
        <p:txBody>
          <a:bodyPr vert="horz" wrap="square" lIns="0" tIns="11397" rIns="0" bIns="0" rtlCol="0">
            <a:spAutoFit/>
          </a:bodyPr>
          <a:lstStyle/>
          <a:p>
            <a:pPr marL="255292" marR="213124" indent="-45588">
              <a:lnSpc>
                <a:spcPts val="1740"/>
              </a:lnSpc>
              <a:spcBef>
                <a:spcPts val="90"/>
              </a:spcBef>
            </a:pPr>
            <a:r>
              <a:rPr sz="1600" spc="-27" dirty="0">
                <a:latin typeface="Times New Roman"/>
                <a:cs typeface="Times New Roman"/>
              </a:rPr>
              <a:t>Operation</a:t>
            </a:r>
            <a:r>
              <a:rPr sz="1600" spc="-220" dirty="0">
                <a:latin typeface="Times New Roman"/>
                <a:cs typeface="Times New Roman"/>
              </a:rPr>
              <a:t> </a:t>
            </a:r>
            <a:r>
              <a:rPr sz="1600" spc="13" dirty="0">
                <a:latin typeface="Times New Roman"/>
                <a:cs typeface="Times New Roman"/>
              </a:rPr>
              <a:t>and  </a:t>
            </a:r>
            <a:r>
              <a:rPr sz="1600" spc="-27" dirty="0">
                <a:latin typeface="Times New Roman"/>
                <a:cs typeface="Times New Roman"/>
              </a:rPr>
              <a:t>maintenance</a:t>
            </a:r>
            <a:endParaRPr sz="1600">
              <a:latin typeface="Times New Roman"/>
              <a:cs typeface="Times New Roman"/>
            </a:endParaRPr>
          </a:p>
        </p:txBody>
      </p:sp>
      <p:sp>
        <p:nvSpPr>
          <p:cNvPr id="194" name="object 194"/>
          <p:cNvSpPr/>
          <p:nvPr/>
        </p:nvSpPr>
        <p:spPr>
          <a:xfrm>
            <a:off x="1558637" y="2452743"/>
            <a:ext cx="5032086" cy="2970679"/>
          </a:xfrm>
          <a:custGeom>
            <a:avLst/>
            <a:gdLst/>
            <a:ahLst/>
            <a:cxnLst/>
            <a:rect l="l" t="t" r="r" b="b"/>
            <a:pathLst>
              <a:path w="5535295" h="3366770">
                <a:moveTo>
                  <a:pt x="5535167" y="3366515"/>
                </a:moveTo>
                <a:lnTo>
                  <a:pt x="0" y="3366515"/>
                </a:lnTo>
                <a:lnTo>
                  <a:pt x="0" y="0"/>
                </a:lnTo>
              </a:path>
            </a:pathLst>
          </a:custGeom>
          <a:ln w="25400">
            <a:solidFill>
              <a:srgbClr val="000000"/>
            </a:solidFill>
          </a:ln>
        </p:spPr>
        <p:txBody>
          <a:bodyPr wrap="square" lIns="0" tIns="0" rIns="0" bIns="0" rtlCol="0"/>
          <a:lstStyle/>
          <a:p>
            <a:endParaRPr/>
          </a:p>
        </p:txBody>
      </p:sp>
      <p:sp>
        <p:nvSpPr>
          <p:cNvPr id="195" name="object 195"/>
          <p:cNvSpPr/>
          <p:nvPr/>
        </p:nvSpPr>
        <p:spPr>
          <a:xfrm>
            <a:off x="3025832" y="3305286"/>
            <a:ext cx="1732" cy="2117912"/>
          </a:xfrm>
          <a:custGeom>
            <a:avLst/>
            <a:gdLst/>
            <a:ahLst/>
            <a:cxnLst/>
            <a:rect l="l" t="t" r="r" b="b"/>
            <a:pathLst>
              <a:path w="1904" h="2400300">
                <a:moveTo>
                  <a:pt x="0" y="0"/>
                </a:moveTo>
                <a:lnTo>
                  <a:pt x="1523" y="2400299"/>
                </a:lnTo>
              </a:path>
            </a:pathLst>
          </a:custGeom>
          <a:ln w="25400">
            <a:solidFill>
              <a:srgbClr val="000000"/>
            </a:solidFill>
          </a:ln>
        </p:spPr>
        <p:txBody>
          <a:bodyPr wrap="square" lIns="0" tIns="0" rIns="0" bIns="0" rtlCol="0"/>
          <a:lstStyle/>
          <a:p>
            <a:endParaRPr/>
          </a:p>
        </p:txBody>
      </p:sp>
      <p:sp>
        <p:nvSpPr>
          <p:cNvPr id="196" name="object 196"/>
          <p:cNvSpPr/>
          <p:nvPr/>
        </p:nvSpPr>
        <p:spPr>
          <a:xfrm>
            <a:off x="4493029" y="4157830"/>
            <a:ext cx="1732" cy="1265704"/>
          </a:xfrm>
          <a:custGeom>
            <a:avLst/>
            <a:gdLst/>
            <a:ahLst/>
            <a:cxnLst/>
            <a:rect l="l" t="t" r="r" b="b"/>
            <a:pathLst>
              <a:path w="1904" h="1434464">
                <a:moveTo>
                  <a:pt x="0" y="0"/>
                </a:moveTo>
                <a:lnTo>
                  <a:pt x="1523" y="1434083"/>
                </a:lnTo>
              </a:path>
            </a:pathLst>
          </a:custGeom>
          <a:ln w="25400">
            <a:solidFill>
              <a:srgbClr val="000000"/>
            </a:solidFill>
          </a:ln>
        </p:spPr>
        <p:txBody>
          <a:bodyPr wrap="square" lIns="0" tIns="0" rIns="0" bIns="0" rtlCol="0"/>
          <a:lstStyle/>
          <a:p>
            <a:endParaRPr/>
          </a:p>
        </p:txBody>
      </p:sp>
      <p:sp>
        <p:nvSpPr>
          <p:cNvPr id="197" name="object 197"/>
          <p:cNvSpPr/>
          <p:nvPr/>
        </p:nvSpPr>
        <p:spPr>
          <a:xfrm>
            <a:off x="5958839" y="5009029"/>
            <a:ext cx="1732" cy="414618"/>
          </a:xfrm>
          <a:custGeom>
            <a:avLst/>
            <a:gdLst/>
            <a:ahLst/>
            <a:cxnLst/>
            <a:rect l="l" t="t" r="r" b="b"/>
            <a:pathLst>
              <a:path w="1904" h="469900">
                <a:moveTo>
                  <a:pt x="0" y="0"/>
                </a:moveTo>
                <a:lnTo>
                  <a:pt x="1523" y="469391"/>
                </a:lnTo>
              </a:path>
            </a:pathLst>
          </a:custGeom>
          <a:ln w="25400">
            <a:solidFill>
              <a:srgbClr val="000000"/>
            </a:solidFill>
          </a:ln>
        </p:spPr>
        <p:txBody>
          <a:bodyPr wrap="square" lIns="0" tIns="0" rIns="0" bIns="0" rtlCol="0"/>
          <a:lstStyle/>
          <a:p>
            <a:endParaRPr/>
          </a:p>
        </p:txBody>
      </p:sp>
      <p:sp>
        <p:nvSpPr>
          <p:cNvPr id="198" name="object 198"/>
          <p:cNvSpPr/>
          <p:nvPr/>
        </p:nvSpPr>
        <p:spPr>
          <a:xfrm>
            <a:off x="2008909" y="1949823"/>
            <a:ext cx="1017155" cy="569259"/>
          </a:xfrm>
          <a:custGeom>
            <a:avLst/>
            <a:gdLst/>
            <a:ahLst/>
            <a:cxnLst/>
            <a:rect l="l" t="t" r="r" b="b"/>
            <a:pathLst>
              <a:path w="1118870" h="645160">
                <a:moveTo>
                  <a:pt x="0" y="0"/>
                </a:moveTo>
                <a:lnTo>
                  <a:pt x="1118615" y="0"/>
                </a:lnTo>
                <a:lnTo>
                  <a:pt x="1118615" y="644651"/>
                </a:lnTo>
              </a:path>
            </a:pathLst>
          </a:custGeom>
          <a:ln w="25400">
            <a:solidFill>
              <a:srgbClr val="000000"/>
            </a:solidFill>
          </a:ln>
        </p:spPr>
        <p:txBody>
          <a:bodyPr wrap="square" lIns="0" tIns="0" rIns="0" bIns="0" rtlCol="0"/>
          <a:lstStyle/>
          <a:p>
            <a:endParaRPr/>
          </a:p>
        </p:txBody>
      </p:sp>
      <p:sp>
        <p:nvSpPr>
          <p:cNvPr id="199" name="object 199"/>
          <p:cNvSpPr/>
          <p:nvPr/>
        </p:nvSpPr>
        <p:spPr>
          <a:xfrm>
            <a:off x="3532909" y="2823883"/>
            <a:ext cx="960582" cy="546287"/>
          </a:xfrm>
          <a:custGeom>
            <a:avLst/>
            <a:gdLst/>
            <a:ahLst/>
            <a:cxnLst/>
            <a:rect l="l" t="t" r="r" b="b"/>
            <a:pathLst>
              <a:path w="1056639" h="619125">
                <a:moveTo>
                  <a:pt x="0" y="0"/>
                </a:moveTo>
                <a:lnTo>
                  <a:pt x="1056131" y="0"/>
                </a:lnTo>
                <a:lnTo>
                  <a:pt x="1056131" y="618743"/>
                </a:lnTo>
              </a:path>
            </a:pathLst>
          </a:custGeom>
          <a:ln w="25400">
            <a:solidFill>
              <a:srgbClr val="000000"/>
            </a:solidFill>
          </a:ln>
        </p:spPr>
        <p:txBody>
          <a:bodyPr wrap="square" lIns="0" tIns="0" rIns="0" bIns="0" rtlCol="0"/>
          <a:lstStyle/>
          <a:p>
            <a:endParaRPr/>
          </a:p>
        </p:txBody>
      </p:sp>
      <p:sp>
        <p:nvSpPr>
          <p:cNvPr id="200" name="object 200"/>
          <p:cNvSpPr/>
          <p:nvPr/>
        </p:nvSpPr>
        <p:spPr>
          <a:xfrm>
            <a:off x="4987637" y="3630706"/>
            <a:ext cx="971550" cy="570379"/>
          </a:xfrm>
          <a:custGeom>
            <a:avLst/>
            <a:gdLst/>
            <a:ahLst/>
            <a:cxnLst/>
            <a:rect l="l" t="t" r="r" b="b"/>
            <a:pathLst>
              <a:path w="1068704" h="646429">
                <a:moveTo>
                  <a:pt x="0" y="0"/>
                </a:moveTo>
                <a:lnTo>
                  <a:pt x="1068323" y="0"/>
                </a:lnTo>
                <a:lnTo>
                  <a:pt x="1068323" y="646175"/>
                </a:lnTo>
              </a:path>
            </a:pathLst>
          </a:custGeom>
          <a:ln w="25400">
            <a:solidFill>
              <a:srgbClr val="000000"/>
            </a:solidFill>
          </a:ln>
        </p:spPr>
        <p:txBody>
          <a:bodyPr wrap="square" lIns="0" tIns="0" rIns="0" bIns="0" rtlCol="0"/>
          <a:lstStyle/>
          <a:p>
            <a:endParaRPr/>
          </a:p>
        </p:txBody>
      </p:sp>
      <p:sp>
        <p:nvSpPr>
          <p:cNvPr id="201" name="object 201"/>
          <p:cNvSpPr/>
          <p:nvPr/>
        </p:nvSpPr>
        <p:spPr>
          <a:xfrm>
            <a:off x="6442364" y="4437530"/>
            <a:ext cx="938068" cy="594472"/>
          </a:xfrm>
          <a:custGeom>
            <a:avLst/>
            <a:gdLst/>
            <a:ahLst/>
            <a:cxnLst/>
            <a:rect l="l" t="t" r="r" b="b"/>
            <a:pathLst>
              <a:path w="1031875" h="673735">
                <a:moveTo>
                  <a:pt x="0" y="0"/>
                </a:moveTo>
                <a:lnTo>
                  <a:pt x="1031747" y="0"/>
                </a:lnTo>
                <a:lnTo>
                  <a:pt x="1031747" y="673607"/>
                </a:lnTo>
              </a:path>
            </a:pathLst>
          </a:custGeom>
          <a:ln w="25400">
            <a:solidFill>
              <a:srgbClr val="000000"/>
            </a:solidFill>
          </a:ln>
        </p:spPr>
        <p:txBody>
          <a:bodyPr wrap="square" lIns="0" tIns="0" rIns="0" bIns="0" rtlCol="0"/>
          <a:lstStyle/>
          <a:p>
            <a:endParaRPr/>
          </a:p>
        </p:txBody>
      </p:sp>
      <p:sp>
        <p:nvSpPr>
          <p:cNvPr id="202" name="object 202"/>
          <p:cNvSpPr/>
          <p:nvPr/>
        </p:nvSpPr>
        <p:spPr>
          <a:xfrm>
            <a:off x="2956560" y="2343823"/>
            <a:ext cx="136236" cy="284069"/>
          </a:xfrm>
          <a:custGeom>
            <a:avLst/>
            <a:gdLst/>
            <a:ahLst/>
            <a:cxnLst/>
            <a:rect l="l" t="t" r="r" b="b"/>
            <a:pathLst>
              <a:path w="149860" h="321944">
                <a:moveTo>
                  <a:pt x="149352" y="0"/>
                </a:moveTo>
                <a:lnTo>
                  <a:pt x="76200" y="74676"/>
                </a:lnTo>
                <a:lnTo>
                  <a:pt x="0" y="0"/>
                </a:lnTo>
                <a:lnTo>
                  <a:pt x="76200" y="321564"/>
                </a:lnTo>
                <a:lnTo>
                  <a:pt x="149352" y="0"/>
                </a:lnTo>
                <a:close/>
              </a:path>
            </a:pathLst>
          </a:custGeom>
          <a:solidFill>
            <a:srgbClr val="000000"/>
          </a:solidFill>
        </p:spPr>
        <p:txBody>
          <a:bodyPr wrap="square" lIns="0" tIns="0" rIns="0" bIns="0" rtlCol="0"/>
          <a:lstStyle/>
          <a:p>
            <a:endParaRPr/>
          </a:p>
        </p:txBody>
      </p:sp>
      <p:sp>
        <p:nvSpPr>
          <p:cNvPr id="203" name="object 203"/>
          <p:cNvSpPr/>
          <p:nvPr/>
        </p:nvSpPr>
        <p:spPr>
          <a:xfrm>
            <a:off x="2956559" y="2343822"/>
            <a:ext cx="136236" cy="284069"/>
          </a:xfrm>
          <a:custGeom>
            <a:avLst/>
            <a:gdLst/>
            <a:ahLst/>
            <a:cxnLst/>
            <a:rect l="l" t="t" r="r" b="b"/>
            <a:pathLst>
              <a:path w="149860" h="321944">
                <a:moveTo>
                  <a:pt x="76199" y="74675"/>
                </a:moveTo>
                <a:lnTo>
                  <a:pt x="149351" y="0"/>
                </a:lnTo>
                <a:lnTo>
                  <a:pt x="76199" y="321563"/>
                </a:lnTo>
                <a:lnTo>
                  <a:pt x="0" y="0"/>
                </a:lnTo>
                <a:lnTo>
                  <a:pt x="76199" y="74675"/>
                </a:lnTo>
                <a:close/>
              </a:path>
            </a:pathLst>
          </a:custGeom>
          <a:ln w="25400">
            <a:solidFill>
              <a:srgbClr val="000000"/>
            </a:solidFill>
          </a:ln>
        </p:spPr>
        <p:txBody>
          <a:bodyPr wrap="square" lIns="0" tIns="0" rIns="0" bIns="0" rtlCol="0"/>
          <a:lstStyle/>
          <a:p>
            <a:endParaRPr/>
          </a:p>
        </p:txBody>
      </p:sp>
      <p:sp>
        <p:nvSpPr>
          <p:cNvPr id="204" name="object 204"/>
          <p:cNvSpPr/>
          <p:nvPr/>
        </p:nvSpPr>
        <p:spPr>
          <a:xfrm>
            <a:off x="2956560" y="3195021"/>
            <a:ext cx="136236" cy="284069"/>
          </a:xfrm>
          <a:custGeom>
            <a:avLst/>
            <a:gdLst/>
            <a:ahLst/>
            <a:cxnLst/>
            <a:rect l="l" t="t" r="r" b="b"/>
            <a:pathLst>
              <a:path w="149860" h="321945">
                <a:moveTo>
                  <a:pt x="149352" y="321564"/>
                </a:moveTo>
                <a:lnTo>
                  <a:pt x="76200" y="0"/>
                </a:lnTo>
                <a:lnTo>
                  <a:pt x="0" y="321564"/>
                </a:lnTo>
                <a:lnTo>
                  <a:pt x="76200" y="248412"/>
                </a:lnTo>
                <a:lnTo>
                  <a:pt x="149352" y="321564"/>
                </a:lnTo>
                <a:close/>
              </a:path>
            </a:pathLst>
          </a:custGeom>
          <a:solidFill>
            <a:srgbClr val="000000"/>
          </a:solidFill>
        </p:spPr>
        <p:txBody>
          <a:bodyPr wrap="square" lIns="0" tIns="0" rIns="0" bIns="0" rtlCol="0"/>
          <a:lstStyle/>
          <a:p>
            <a:endParaRPr/>
          </a:p>
        </p:txBody>
      </p:sp>
      <p:sp>
        <p:nvSpPr>
          <p:cNvPr id="205" name="object 205"/>
          <p:cNvSpPr/>
          <p:nvPr/>
        </p:nvSpPr>
        <p:spPr>
          <a:xfrm>
            <a:off x="2956559" y="3195021"/>
            <a:ext cx="136236" cy="284069"/>
          </a:xfrm>
          <a:custGeom>
            <a:avLst/>
            <a:gdLst/>
            <a:ahLst/>
            <a:cxnLst/>
            <a:rect l="l" t="t" r="r" b="b"/>
            <a:pathLst>
              <a:path w="149860" h="321945">
                <a:moveTo>
                  <a:pt x="76199" y="248411"/>
                </a:moveTo>
                <a:lnTo>
                  <a:pt x="0" y="321563"/>
                </a:lnTo>
                <a:lnTo>
                  <a:pt x="76199" y="0"/>
                </a:lnTo>
                <a:lnTo>
                  <a:pt x="149351" y="321563"/>
                </a:lnTo>
                <a:lnTo>
                  <a:pt x="76199" y="248411"/>
                </a:lnTo>
                <a:close/>
              </a:path>
            </a:pathLst>
          </a:custGeom>
          <a:ln w="25400">
            <a:solidFill>
              <a:srgbClr val="000000"/>
            </a:solidFill>
          </a:ln>
        </p:spPr>
        <p:txBody>
          <a:bodyPr wrap="square" lIns="0" tIns="0" rIns="0" bIns="0" rtlCol="0"/>
          <a:lstStyle/>
          <a:p>
            <a:endParaRPr/>
          </a:p>
        </p:txBody>
      </p:sp>
      <p:sp>
        <p:nvSpPr>
          <p:cNvPr id="206" name="object 206"/>
          <p:cNvSpPr/>
          <p:nvPr/>
        </p:nvSpPr>
        <p:spPr>
          <a:xfrm>
            <a:off x="4402974" y="3173506"/>
            <a:ext cx="158173" cy="285190"/>
          </a:xfrm>
          <a:custGeom>
            <a:avLst/>
            <a:gdLst/>
            <a:ahLst/>
            <a:cxnLst/>
            <a:rect l="l" t="t" r="r" b="b"/>
            <a:pathLst>
              <a:path w="173989" h="323214">
                <a:moveTo>
                  <a:pt x="173736" y="0"/>
                </a:moveTo>
                <a:lnTo>
                  <a:pt x="99060" y="74676"/>
                </a:lnTo>
                <a:lnTo>
                  <a:pt x="0" y="0"/>
                </a:lnTo>
                <a:lnTo>
                  <a:pt x="99060" y="323088"/>
                </a:lnTo>
                <a:lnTo>
                  <a:pt x="173736" y="0"/>
                </a:lnTo>
                <a:close/>
              </a:path>
            </a:pathLst>
          </a:custGeom>
          <a:solidFill>
            <a:srgbClr val="000000"/>
          </a:solidFill>
        </p:spPr>
        <p:txBody>
          <a:bodyPr wrap="square" lIns="0" tIns="0" rIns="0" bIns="0" rtlCol="0"/>
          <a:lstStyle/>
          <a:p>
            <a:endParaRPr/>
          </a:p>
        </p:txBody>
      </p:sp>
      <p:sp>
        <p:nvSpPr>
          <p:cNvPr id="207" name="object 207"/>
          <p:cNvSpPr/>
          <p:nvPr/>
        </p:nvSpPr>
        <p:spPr>
          <a:xfrm>
            <a:off x="4402974" y="3173505"/>
            <a:ext cx="158173" cy="285190"/>
          </a:xfrm>
          <a:custGeom>
            <a:avLst/>
            <a:gdLst/>
            <a:ahLst/>
            <a:cxnLst/>
            <a:rect l="l" t="t" r="r" b="b"/>
            <a:pathLst>
              <a:path w="173989" h="323214">
                <a:moveTo>
                  <a:pt x="99059" y="74675"/>
                </a:moveTo>
                <a:lnTo>
                  <a:pt x="173735" y="0"/>
                </a:lnTo>
                <a:lnTo>
                  <a:pt x="99059" y="323087"/>
                </a:lnTo>
                <a:lnTo>
                  <a:pt x="0" y="0"/>
                </a:lnTo>
                <a:lnTo>
                  <a:pt x="99059" y="74675"/>
                </a:lnTo>
                <a:close/>
              </a:path>
            </a:pathLst>
          </a:custGeom>
          <a:ln w="25400">
            <a:solidFill>
              <a:srgbClr val="000000"/>
            </a:solidFill>
          </a:ln>
        </p:spPr>
        <p:txBody>
          <a:bodyPr wrap="square" lIns="0" tIns="0" rIns="0" bIns="0" rtlCol="0"/>
          <a:lstStyle/>
          <a:p>
            <a:endParaRPr/>
          </a:p>
        </p:txBody>
      </p:sp>
      <p:sp>
        <p:nvSpPr>
          <p:cNvPr id="208" name="object 208"/>
          <p:cNvSpPr/>
          <p:nvPr/>
        </p:nvSpPr>
        <p:spPr>
          <a:xfrm>
            <a:off x="4425141" y="4027394"/>
            <a:ext cx="136236" cy="282388"/>
          </a:xfrm>
          <a:custGeom>
            <a:avLst/>
            <a:gdLst/>
            <a:ahLst/>
            <a:cxnLst/>
            <a:rect l="l" t="t" r="r" b="b"/>
            <a:pathLst>
              <a:path w="149860" h="320039">
                <a:moveTo>
                  <a:pt x="149352" y="320040"/>
                </a:moveTo>
                <a:lnTo>
                  <a:pt x="74676" y="0"/>
                </a:lnTo>
                <a:lnTo>
                  <a:pt x="0" y="320040"/>
                </a:lnTo>
                <a:lnTo>
                  <a:pt x="74676" y="245364"/>
                </a:lnTo>
                <a:lnTo>
                  <a:pt x="149352" y="320040"/>
                </a:lnTo>
                <a:close/>
              </a:path>
            </a:pathLst>
          </a:custGeom>
          <a:solidFill>
            <a:srgbClr val="000000"/>
          </a:solidFill>
        </p:spPr>
        <p:txBody>
          <a:bodyPr wrap="square" lIns="0" tIns="0" rIns="0" bIns="0" rtlCol="0"/>
          <a:lstStyle/>
          <a:p>
            <a:endParaRPr/>
          </a:p>
        </p:txBody>
      </p:sp>
      <p:sp>
        <p:nvSpPr>
          <p:cNvPr id="209" name="object 209"/>
          <p:cNvSpPr/>
          <p:nvPr/>
        </p:nvSpPr>
        <p:spPr>
          <a:xfrm>
            <a:off x="4425141" y="4027393"/>
            <a:ext cx="136236" cy="282388"/>
          </a:xfrm>
          <a:custGeom>
            <a:avLst/>
            <a:gdLst/>
            <a:ahLst/>
            <a:cxnLst/>
            <a:rect l="l" t="t" r="r" b="b"/>
            <a:pathLst>
              <a:path w="149860" h="320039">
                <a:moveTo>
                  <a:pt x="74675" y="245363"/>
                </a:moveTo>
                <a:lnTo>
                  <a:pt x="0" y="320039"/>
                </a:lnTo>
                <a:lnTo>
                  <a:pt x="74675" y="0"/>
                </a:lnTo>
                <a:lnTo>
                  <a:pt x="149351" y="320039"/>
                </a:lnTo>
                <a:lnTo>
                  <a:pt x="74675" y="245363"/>
                </a:lnTo>
                <a:close/>
              </a:path>
            </a:pathLst>
          </a:custGeom>
          <a:ln w="25400">
            <a:solidFill>
              <a:srgbClr val="000000"/>
            </a:solidFill>
          </a:ln>
        </p:spPr>
        <p:txBody>
          <a:bodyPr wrap="square" lIns="0" tIns="0" rIns="0" bIns="0" rtlCol="0"/>
          <a:lstStyle/>
          <a:p>
            <a:endParaRPr/>
          </a:p>
        </p:txBody>
      </p:sp>
      <p:sp>
        <p:nvSpPr>
          <p:cNvPr id="210" name="object 210"/>
          <p:cNvSpPr/>
          <p:nvPr/>
        </p:nvSpPr>
        <p:spPr>
          <a:xfrm>
            <a:off x="5868785" y="4027394"/>
            <a:ext cx="158173" cy="282388"/>
          </a:xfrm>
          <a:custGeom>
            <a:avLst/>
            <a:gdLst/>
            <a:ahLst/>
            <a:cxnLst/>
            <a:rect l="l" t="t" r="r" b="b"/>
            <a:pathLst>
              <a:path w="173990" h="320039">
                <a:moveTo>
                  <a:pt x="173736" y="0"/>
                </a:moveTo>
                <a:lnTo>
                  <a:pt x="99060" y="73152"/>
                </a:lnTo>
                <a:lnTo>
                  <a:pt x="0" y="0"/>
                </a:lnTo>
                <a:lnTo>
                  <a:pt x="99060" y="320040"/>
                </a:lnTo>
                <a:lnTo>
                  <a:pt x="173736" y="0"/>
                </a:lnTo>
                <a:close/>
              </a:path>
            </a:pathLst>
          </a:custGeom>
          <a:solidFill>
            <a:srgbClr val="000000"/>
          </a:solidFill>
        </p:spPr>
        <p:txBody>
          <a:bodyPr wrap="square" lIns="0" tIns="0" rIns="0" bIns="0" rtlCol="0"/>
          <a:lstStyle/>
          <a:p>
            <a:endParaRPr/>
          </a:p>
        </p:txBody>
      </p:sp>
      <p:sp>
        <p:nvSpPr>
          <p:cNvPr id="211" name="object 211"/>
          <p:cNvSpPr/>
          <p:nvPr/>
        </p:nvSpPr>
        <p:spPr>
          <a:xfrm>
            <a:off x="5868784" y="4027393"/>
            <a:ext cx="158173" cy="282388"/>
          </a:xfrm>
          <a:custGeom>
            <a:avLst/>
            <a:gdLst/>
            <a:ahLst/>
            <a:cxnLst/>
            <a:rect l="l" t="t" r="r" b="b"/>
            <a:pathLst>
              <a:path w="173990" h="320039">
                <a:moveTo>
                  <a:pt x="99059" y="73151"/>
                </a:moveTo>
                <a:lnTo>
                  <a:pt x="173735" y="0"/>
                </a:lnTo>
                <a:lnTo>
                  <a:pt x="99059" y="320039"/>
                </a:lnTo>
                <a:lnTo>
                  <a:pt x="0" y="0"/>
                </a:lnTo>
                <a:lnTo>
                  <a:pt x="99059" y="73151"/>
                </a:lnTo>
                <a:close/>
              </a:path>
            </a:pathLst>
          </a:custGeom>
          <a:ln w="25400">
            <a:solidFill>
              <a:srgbClr val="000000"/>
            </a:solidFill>
          </a:ln>
        </p:spPr>
        <p:txBody>
          <a:bodyPr wrap="square" lIns="0" tIns="0" rIns="0" bIns="0" rtlCol="0"/>
          <a:lstStyle/>
          <a:p>
            <a:endParaRPr/>
          </a:p>
        </p:txBody>
      </p:sp>
      <p:sp>
        <p:nvSpPr>
          <p:cNvPr id="212" name="object 212"/>
          <p:cNvSpPr/>
          <p:nvPr/>
        </p:nvSpPr>
        <p:spPr>
          <a:xfrm>
            <a:off x="5868785" y="4855733"/>
            <a:ext cx="158173" cy="285190"/>
          </a:xfrm>
          <a:custGeom>
            <a:avLst/>
            <a:gdLst/>
            <a:ahLst/>
            <a:cxnLst/>
            <a:rect l="l" t="t" r="r" b="b"/>
            <a:pathLst>
              <a:path w="173990" h="323214">
                <a:moveTo>
                  <a:pt x="173736" y="323088"/>
                </a:moveTo>
                <a:lnTo>
                  <a:pt x="99060" y="0"/>
                </a:lnTo>
                <a:lnTo>
                  <a:pt x="0" y="323088"/>
                </a:lnTo>
                <a:lnTo>
                  <a:pt x="99060" y="249936"/>
                </a:lnTo>
                <a:lnTo>
                  <a:pt x="173736" y="323088"/>
                </a:lnTo>
                <a:close/>
              </a:path>
            </a:pathLst>
          </a:custGeom>
          <a:solidFill>
            <a:srgbClr val="000000"/>
          </a:solidFill>
        </p:spPr>
        <p:txBody>
          <a:bodyPr wrap="square" lIns="0" tIns="0" rIns="0" bIns="0" rtlCol="0"/>
          <a:lstStyle/>
          <a:p>
            <a:endParaRPr/>
          </a:p>
        </p:txBody>
      </p:sp>
      <p:sp>
        <p:nvSpPr>
          <p:cNvPr id="213" name="object 213"/>
          <p:cNvSpPr/>
          <p:nvPr/>
        </p:nvSpPr>
        <p:spPr>
          <a:xfrm>
            <a:off x="5868784" y="4855732"/>
            <a:ext cx="158173" cy="285190"/>
          </a:xfrm>
          <a:custGeom>
            <a:avLst/>
            <a:gdLst/>
            <a:ahLst/>
            <a:cxnLst/>
            <a:rect l="l" t="t" r="r" b="b"/>
            <a:pathLst>
              <a:path w="173990" h="323214">
                <a:moveTo>
                  <a:pt x="99059" y="249935"/>
                </a:moveTo>
                <a:lnTo>
                  <a:pt x="0" y="323087"/>
                </a:lnTo>
                <a:lnTo>
                  <a:pt x="99059" y="0"/>
                </a:lnTo>
                <a:lnTo>
                  <a:pt x="173735" y="323087"/>
                </a:lnTo>
                <a:lnTo>
                  <a:pt x="99059" y="249935"/>
                </a:lnTo>
                <a:close/>
              </a:path>
            </a:pathLst>
          </a:custGeom>
          <a:ln w="25400">
            <a:solidFill>
              <a:srgbClr val="000000"/>
            </a:solidFill>
          </a:ln>
        </p:spPr>
        <p:txBody>
          <a:bodyPr wrap="square" lIns="0" tIns="0" rIns="0" bIns="0" rtlCol="0"/>
          <a:lstStyle/>
          <a:p>
            <a:endParaRPr/>
          </a:p>
        </p:txBody>
      </p:sp>
      <p:sp>
        <p:nvSpPr>
          <p:cNvPr id="214" name="object 214"/>
          <p:cNvSpPr/>
          <p:nvPr/>
        </p:nvSpPr>
        <p:spPr>
          <a:xfrm>
            <a:off x="7312429" y="4855733"/>
            <a:ext cx="136236" cy="285190"/>
          </a:xfrm>
          <a:custGeom>
            <a:avLst/>
            <a:gdLst/>
            <a:ahLst/>
            <a:cxnLst/>
            <a:rect l="l" t="t" r="r" b="b"/>
            <a:pathLst>
              <a:path w="149859" h="323214">
                <a:moveTo>
                  <a:pt x="149352" y="0"/>
                </a:moveTo>
                <a:lnTo>
                  <a:pt x="74676" y="76200"/>
                </a:lnTo>
                <a:lnTo>
                  <a:pt x="0" y="0"/>
                </a:lnTo>
                <a:lnTo>
                  <a:pt x="74676" y="323088"/>
                </a:lnTo>
                <a:lnTo>
                  <a:pt x="149352" y="0"/>
                </a:lnTo>
                <a:close/>
              </a:path>
            </a:pathLst>
          </a:custGeom>
          <a:solidFill>
            <a:srgbClr val="000000"/>
          </a:solidFill>
        </p:spPr>
        <p:txBody>
          <a:bodyPr wrap="square" lIns="0" tIns="0" rIns="0" bIns="0" rtlCol="0"/>
          <a:lstStyle/>
          <a:p>
            <a:endParaRPr/>
          </a:p>
        </p:txBody>
      </p:sp>
      <p:sp>
        <p:nvSpPr>
          <p:cNvPr id="215" name="object 215"/>
          <p:cNvSpPr/>
          <p:nvPr/>
        </p:nvSpPr>
        <p:spPr>
          <a:xfrm>
            <a:off x="7312428" y="4855732"/>
            <a:ext cx="136236" cy="285190"/>
          </a:xfrm>
          <a:custGeom>
            <a:avLst/>
            <a:gdLst/>
            <a:ahLst/>
            <a:cxnLst/>
            <a:rect l="l" t="t" r="r" b="b"/>
            <a:pathLst>
              <a:path w="149859" h="323214">
                <a:moveTo>
                  <a:pt x="74675" y="76199"/>
                </a:moveTo>
                <a:lnTo>
                  <a:pt x="149351" y="0"/>
                </a:lnTo>
                <a:lnTo>
                  <a:pt x="74675" y="323087"/>
                </a:lnTo>
                <a:lnTo>
                  <a:pt x="0" y="0"/>
                </a:lnTo>
                <a:lnTo>
                  <a:pt x="74675" y="76199"/>
                </a:lnTo>
                <a:close/>
              </a:path>
            </a:pathLst>
          </a:custGeom>
          <a:ln w="25400">
            <a:solidFill>
              <a:srgbClr val="000000"/>
            </a:solidFill>
          </a:ln>
        </p:spPr>
        <p:txBody>
          <a:bodyPr wrap="square" lIns="0" tIns="0" rIns="0" bIns="0" rtlCol="0"/>
          <a:lstStyle/>
          <a:p>
            <a:endParaRPr/>
          </a:p>
        </p:txBody>
      </p:sp>
      <p:sp>
        <p:nvSpPr>
          <p:cNvPr id="216" name="object 216"/>
          <p:cNvSpPr txBox="1"/>
          <p:nvPr/>
        </p:nvSpPr>
        <p:spPr>
          <a:xfrm>
            <a:off x="473819" y="1768289"/>
            <a:ext cx="1578263" cy="441146"/>
          </a:xfrm>
          <a:prstGeom prst="rect">
            <a:avLst/>
          </a:prstGeom>
          <a:ln w="25400">
            <a:solidFill>
              <a:srgbClr val="000000"/>
            </a:solidFill>
          </a:ln>
        </p:spPr>
        <p:txBody>
          <a:bodyPr vert="horz" wrap="square" lIns="0" tIns="0" rIns="0" bIns="0" rtlCol="0">
            <a:spAutoFit/>
          </a:bodyPr>
          <a:lstStyle/>
          <a:p>
            <a:pPr marL="210274">
              <a:lnSpc>
                <a:spcPts val="1785"/>
              </a:lnSpc>
            </a:pPr>
            <a:r>
              <a:rPr sz="1600" spc="-36" dirty="0">
                <a:latin typeface="Times New Roman"/>
                <a:cs typeface="Times New Roman"/>
              </a:rPr>
              <a:t>Requirement</a:t>
            </a:r>
            <a:endParaRPr sz="1600">
              <a:latin typeface="Times New Roman"/>
              <a:cs typeface="Times New Roman"/>
            </a:endParaRPr>
          </a:p>
          <a:p>
            <a:pPr marL="15956">
              <a:spcBef>
                <a:spcPts val="166"/>
              </a:spcBef>
            </a:pPr>
            <a:r>
              <a:rPr sz="1200" spc="-4" dirty="0">
                <a:latin typeface="Times New Roman"/>
                <a:cs typeface="Times New Roman"/>
              </a:rPr>
              <a:t>Analysis &amp;</a:t>
            </a:r>
            <a:r>
              <a:rPr sz="1200" spc="-27" dirty="0">
                <a:latin typeface="Times New Roman"/>
                <a:cs typeface="Times New Roman"/>
              </a:rPr>
              <a:t> </a:t>
            </a:r>
            <a:r>
              <a:rPr sz="1200" spc="-4" dirty="0">
                <a:latin typeface="Times New Roman"/>
                <a:cs typeface="Times New Roman"/>
              </a:rPr>
              <a:t>Specification</a:t>
            </a:r>
            <a:endParaRPr sz="1200">
              <a:latin typeface="Times New Roman"/>
              <a:cs typeface="Times New Roman"/>
            </a:endParaRPr>
          </a:p>
        </p:txBody>
      </p:sp>
      <p:sp>
        <p:nvSpPr>
          <p:cNvPr id="217" name="object 217"/>
          <p:cNvSpPr txBox="1">
            <a:spLocks noGrp="1"/>
          </p:cNvSpPr>
          <p:nvPr>
            <p:ph type="title"/>
          </p:nvPr>
        </p:nvSpPr>
        <p:spPr>
          <a:xfrm>
            <a:off x="3044766" y="628868"/>
            <a:ext cx="2846532" cy="1365725"/>
          </a:xfrm>
          <a:prstGeom prst="rect">
            <a:avLst/>
          </a:prstGeom>
        </p:spPr>
        <p:txBody>
          <a:bodyPr vert="horz" wrap="square" lIns="0" tIns="11397" rIns="0" bIns="0" rtlCol="0">
            <a:spAutoFit/>
          </a:bodyPr>
          <a:lstStyle/>
          <a:p>
            <a:pPr marL="11397">
              <a:spcBef>
                <a:spcPts val="90"/>
              </a:spcBef>
            </a:pPr>
            <a:r>
              <a:rPr spc="76" dirty="0"/>
              <a:t>Waterfall</a:t>
            </a:r>
            <a:r>
              <a:rPr spc="-112" dirty="0"/>
              <a:t> </a:t>
            </a:r>
            <a:r>
              <a:rPr spc="49" dirty="0"/>
              <a:t>Model</a:t>
            </a:r>
          </a:p>
        </p:txBody>
      </p:sp>
      <p:sp>
        <p:nvSpPr>
          <p:cNvPr id="218" name="object 218"/>
          <p:cNvSpPr txBox="1"/>
          <p:nvPr/>
        </p:nvSpPr>
        <p:spPr>
          <a:xfrm>
            <a:off x="4121263" y="1638747"/>
            <a:ext cx="4359564" cy="350063"/>
          </a:xfrm>
          <a:prstGeom prst="rect">
            <a:avLst/>
          </a:prstGeom>
        </p:spPr>
        <p:txBody>
          <a:bodyPr vert="horz" wrap="square" lIns="0" tIns="11397" rIns="0" bIns="0" rtlCol="0">
            <a:spAutoFit/>
          </a:bodyPr>
          <a:lstStyle/>
          <a:p>
            <a:pPr marL="11397">
              <a:spcBef>
                <a:spcPts val="90"/>
              </a:spcBef>
              <a:tabLst>
                <a:tab pos="775564" algn="l"/>
                <a:tab pos="1735760" algn="l"/>
                <a:tab pos="2196768" algn="l"/>
                <a:tab pos="3200272" algn="l"/>
              </a:tabLst>
            </a:pPr>
            <a:r>
              <a:rPr sz="2200" spc="-4" dirty="0">
                <a:solidFill>
                  <a:srgbClr val="990032"/>
                </a:solidFill>
                <a:latin typeface="Times New Roman"/>
                <a:cs typeface="Times New Roman"/>
              </a:rPr>
              <a:t>T</a:t>
            </a:r>
            <a:r>
              <a:rPr sz="2200" dirty="0">
                <a:solidFill>
                  <a:srgbClr val="990032"/>
                </a:solidFill>
                <a:latin typeface="Times New Roman"/>
                <a:cs typeface="Times New Roman"/>
              </a:rPr>
              <a:t>hi</a:t>
            </a:r>
            <a:r>
              <a:rPr sz="2200" spc="-4" dirty="0">
                <a:solidFill>
                  <a:srgbClr val="990032"/>
                </a:solidFill>
                <a:latin typeface="Times New Roman"/>
                <a:cs typeface="Times New Roman"/>
              </a:rPr>
              <a:t>s</a:t>
            </a:r>
            <a:r>
              <a:rPr sz="2200" dirty="0">
                <a:solidFill>
                  <a:srgbClr val="990032"/>
                </a:solidFill>
                <a:latin typeface="Times New Roman"/>
                <a:cs typeface="Times New Roman"/>
              </a:rPr>
              <a:t>	</a:t>
            </a:r>
            <a:r>
              <a:rPr sz="2200" spc="-18" dirty="0">
                <a:solidFill>
                  <a:srgbClr val="990032"/>
                </a:solidFill>
                <a:latin typeface="Times New Roman"/>
                <a:cs typeface="Times New Roman"/>
              </a:rPr>
              <a:t>m</a:t>
            </a:r>
            <a:r>
              <a:rPr sz="2200" dirty="0">
                <a:solidFill>
                  <a:srgbClr val="990032"/>
                </a:solidFill>
                <a:latin typeface="Times New Roman"/>
                <a:cs typeface="Times New Roman"/>
              </a:rPr>
              <a:t>odel	i</a:t>
            </a:r>
            <a:r>
              <a:rPr sz="2200" spc="-4" dirty="0">
                <a:solidFill>
                  <a:srgbClr val="990032"/>
                </a:solidFill>
                <a:latin typeface="Times New Roman"/>
                <a:cs typeface="Times New Roman"/>
              </a:rPr>
              <a:t>s</a:t>
            </a:r>
            <a:r>
              <a:rPr sz="2200" dirty="0">
                <a:solidFill>
                  <a:srgbClr val="990032"/>
                </a:solidFill>
                <a:latin typeface="Times New Roman"/>
                <a:cs typeface="Times New Roman"/>
              </a:rPr>
              <a:t>	</a:t>
            </a:r>
            <a:r>
              <a:rPr sz="2200" spc="-13" dirty="0">
                <a:solidFill>
                  <a:srgbClr val="990032"/>
                </a:solidFill>
                <a:latin typeface="Times New Roman"/>
                <a:cs typeface="Times New Roman"/>
              </a:rPr>
              <a:t>n</a:t>
            </a:r>
            <a:r>
              <a:rPr sz="2200" dirty="0">
                <a:solidFill>
                  <a:srgbClr val="990032"/>
                </a:solidFill>
                <a:latin typeface="Times New Roman"/>
                <a:cs typeface="Times New Roman"/>
              </a:rPr>
              <a:t>a</a:t>
            </a:r>
            <a:r>
              <a:rPr sz="2200" spc="-9" dirty="0">
                <a:solidFill>
                  <a:srgbClr val="990032"/>
                </a:solidFill>
                <a:latin typeface="Times New Roman"/>
                <a:cs typeface="Times New Roman"/>
              </a:rPr>
              <a:t>m</a:t>
            </a:r>
            <a:r>
              <a:rPr sz="2200" dirty="0">
                <a:solidFill>
                  <a:srgbClr val="990032"/>
                </a:solidFill>
                <a:latin typeface="Times New Roman"/>
                <a:cs typeface="Times New Roman"/>
              </a:rPr>
              <a:t>ed	“</a:t>
            </a:r>
            <a:r>
              <a:rPr sz="2200" spc="-9" dirty="0">
                <a:solidFill>
                  <a:srgbClr val="990032"/>
                </a:solidFill>
                <a:latin typeface="Times New Roman"/>
                <a:cs typeface="Times New Roman"/>
              </a:rPr>
              <a:t>w</a:t>
            </a:r>
            <a:r>
              <a:rPr sz="2200" dirty="0">
                <a:solidFill>
                  <a:srgbClr val="990032"/>
                </a:solidFill>
                <a:latin typeface="Times New Roman"/>
                <a:cs typeface="Times New Roman"/>
              </a:rPr>
              <a:t>a</a:t>
            </a:r>
            <a:r>
              <a:rPr sz="2200" spc="-9" dirty="0">
                <a:solidFill>
                  <a:srgbClr val="990032"/>
                </a:solidFill>
                <a:latin typeface="Times New Roman"/>
                <a:cs typeface="Times New Roman"/>
              </a:rPr>
              <a:t>t</a:t>
            </a:r>
            <a:r>
              <a:rPr sz="2200" dirty="0">
                <a:solidFill>
                  <a:srgbClr val="990032"/>
                </a:solidFill>
                <a:latin typeface="Times New Roman"/>
                <a:cs typeface="Times New Roman"/>
              </a:rPr>
              <a:t>er</a:t>
            </a:r>
            <a:r>
              <a:rPr sz="2200" spc="-9" dirty="0">
                <a:solidFill>
                  <a:srgbClr val="990032"/>
                </a:solidFill>
                <a:latin typeface="Times New Roman"/>
                <a:cs typeface="Times New Roman"/>
              </a:rPr>
              <a:t>f</a:t>
            </a:r>
            <a:r>
              <a:rPr sz="2200" dirty="0">
                <a:solidFill>
                  <a:srgbClr val="990032"/>
                </a:solidFill>
                <a:latin typeface="Times New Roman"/>
                <a:cs typeface="Times New Roman"/>
              </a:rPr>
              <a:t>a</a:t>
            </a:r>
            <a:r>
              <a:rPr sz="2200" spc="-18" dirty="0">
                <a:solidFill>
                  <a:srgbClr val="990032"/>
                </a:solidFill>
                <a:latin typeface="Times New Roman"/>
                <a:cs typeface="Times New Roman"/>
              </a:rPr>
              <a:t>l</a:t>
            </a:r>
            <a:r>
              <a:rPr sz="2200" dirty="0">
                <a:solidFill>
                  <a:srgbClr val="990032"/>
                </a:solidFill>
                <a:latin typeface="Times New Roman"/>
                <a:cs typeface="Times New Roman"/>
              </a:rPr>
              <a:t>l</a:t>
            </a:r>
            <a:endParaRPr sz="2200">
              <a:latin typeface="Times New Roman"/>
              <a:cs typeface="Times New Roman"/>
            </a:endParaRPr>
          </a:p>
        </p:txBody>
      </p:sp>
      <p:sp>
        <p:nvSpPr>
          <p:cNvPr id="219" name="object 219"/>
          <p:cNvSpPr txBox="1"/>
          <p:nvPr/>
        </p:nvSpPr>
        <p:spPr>
          <a:xfrm>
            <a:off x="4121263" y="1961477"/>
            <a:ext cx="4359564" cy="350063"/>
          </a:xfrm>
          <a:prstGeom prst="rect">
            <a:avLst/>
          </a:prstGeom>
        </p:spPr>
        <p:txBody>
          <a:bodyPr vert="horz" wrap="square" lIns="0" tIns="11397" rIns="0" bIns="0" rtlCol="0">
            <a:spAutoFit/>
          </a:bodyPr>
          <a:lstStyle/>
          <a:p>
            <a:pPr marL="11397">
              <a:spcBef>
                <a:spcPts val="90"/>
              </a:spcBef>
              <a:tabLst>
                <a:tab pos="1099809" algn="l"/>
                <a:tab pos="2248624" algn="l"/>
                <a:tab pos="2789981" algn="l"/>
              </a:tabLst>
            </a:pPr>
            <a:r>
              <a:rPr sz="2200" spc="-4" dirty="0">
                <a:solidFill>
                  <a:srgbClr val="990032"/>
                </a:solidFill>
                <a:latin typeface="Times New Roman"/>
                <a:cs typeface="Times New Roman"/>
              </a:rPr>
              <a:t>model”	because	its	diagrammatic</a:t>
            </a:r>
            <a:endParaRPr sz="2200">
              <a:latin typeface="Times New Roman"/>
              <a:cs typeface="Times New Roman"/>
            </a:endParaRPr>
          </a:p>
        </p:txBody>
      </p:sp>
      <p:sp>
        <p:nvSpPr>
          <p:cNvPr id="220" name="object 220"/>
          <p:cNvSpPr txBox="1"/>
          <p:nvPr/>
        </p:nvSpPr>
        <p:spPr>
          <a:xfrm>
            <a:off x="4121264" y="2282862"/>
            <a:ext cx="4357832" cy="688617"/>
          </a:xfrm>
          <a:prstGeom prst="rect">
            <a:avLst/>
          </a:prstGeom>
        </p:spPr>
        <p:txBody>
          <a:bodyPr vert="horz" wrap="square" lIns="0" tIns="11397" rIns="0" bIns="0" rtlCol="0">
            <a:spAutoFit/>
          </a:bodyPr>
          <a:lstStyle/>
          <a:p>
            <a:pPr marL="11397">
              <a:spcBef>
                <a:spcPts val="90"/>
              </a:spcBef>
            </a:pPr>
            <a:r>
              <a:rPr sz="2200" spc="-4" dirty="0">
                <a:solidFill>
                  <a:srgbClr val="990032"/>
                </a:solidFill>
                <a:latin typeface="Times New Roman"/>
                <a:cs typeface="Times New Roman"/>
              </a:rPr>
              <a:t>representation</a:t>
            </a:r>
            <a:r>
              <a:rPr sz="2200" spc="314" dirty="0">
                <a:solidFill>
                  <a:srgbClr val="990032"/>
                </a:solidFill>
                <a:latin typeface="Times New Roman"/>
                <a:cs typeface="Times New Roman"/>
              </a:rPr>
              <a:t> </a:t>
            </a:r>
            <a:r>
              <a:rPr sz="2200" spc="-4" dirty="0">
                <a:solidFill>
                  <a:srgbClr val="990032"/>
                </a:solidFill>
                <a:latin typeface="Times New Roman"/>
                <a:cs typeface="Times New Roman"/>
              </a:rPr>
              <a:t>resembles</a:t>
            </a:r>
            <a:r>
              <a:rPr sz="2200" spc="314" dirty="0">
                <a:solidFill>
                  <a:srgbClr val="990032"/>
                </a:solidFill>
                <a:latin typeface="Times New Roman"/>
                <a:cs typeface="Times New Roman"/>
              </a:rPr>
              <a:t> </a:t>
            </a:r>
            <a:r>
              <a:rPr sz="2200" dirty="0">
                <a:solidFill>
                  <a:srgbClr val="990032"/>
                </a:solidFill>
                <a:latin typeface="Times New Roman"/>
                <a:cs typeface="Times New Roman"/>
              </a:rPr>
              <a:t>a</a:t>
            </a:r>
            <a:r>
              <a:rPr sz="2200" spc="323" dirty="0">
                <a:solidFill>
                  <a:srgbClr val="990032"/>
                </a:solidFill>
                <a:latin typeface="Times New Roman"/>
                <a:cs typeface="Times New Roman"/>
              </a:rPr>
              <a:t> </a:t>
            </a:r>
            <a:r>
              <a:rPr sz="2200" spc="-4" dirty="0">
                <a:solidFill>
                  <a:srgbClr val="990032"/>
                </a:solidFill>
                <a:latin typeface="Times New Roman"/>
                <a:cs typeface="Times New Roman"/>
              </a:rPr>
              <a:t>cascade</a:t>
            </a:r>
            <a:r>
              <a:rPr sz="2200" spc="314" dirty="0">
                <a:solidFill>
                  <a:srgbClr val="990032"/>
                </a:solidFill>
                <a:latin typeface="Times New Roman"/>
                <a:cs typeface="Times New Roman"/>
              </a:rPr>
              <a:t> </a:t>
            </a:r>
            <a:r>
              <a:rPr sz="2200" dirty="0">
                <a:solidFill>
                  <a:srgbClr val="990032"/>
                </a:solidFill>
                <a:latin typeface="Times New Roman"/>
                <a:cs typeface="Times New Roman"/>
              </a:rPr>
              <a:t>of</a:t>
            </a:r>
            <a:endParaRPr sz="2200">
              <a:latin typeface="Times New Roman"/>
              <a:cs typeface="Times New Roman"/>
            </a:endParaRPr>
          </a:p>
        </p:txBody>
      </p:sp>
      <p:sp>
        <p:nvSpPr>
          <p:cNvPr id="221" name="object 221"/>
          <p:cNvSpPr txBox="1"/>
          <p:nvPr/>
        </p:nvSpPr>
        <p:spPr>
          <a:xfrm>
            <a:off x="4121263" y="2605590"/>
            <a:ext cx="1184564" cy="350063"/>
          </a:xfrm>
          <a:prstGeom prst="rect">
            <a:avLst/>
          </a:prstGeom>
        </p:spPr>
        <p:txBody>
          <a:bodyPr vert="horz" wrap="square" lIns="0" tIns="11397" rIns="0" bIns="0" rtlCol="0">
            <a:spAutoFit/>
          </a:bodyPr>
          <a:lstStyle/>
          <a:p>
            <a:pPr marL="11397">
              <a:spcBef>
                <a:spcPts val="90"/>
              </a:spcBef>
            </a:pPr>
            <a:r>
              <a:rPr sz="2200" spc="-4" dirty="0">
                <a:solidFill>
                  <a:srgbClr val="990032"/>
                </a:solidFill>
                <a:latin typeface="Times New Roman"/>
                <a:cs typeface="Times New Roman"/>
              </a:rPr>
              <a:t>waterfalls.</a:t>
            </a:r>
            <a:endParaRPr sz="2200">
              <a:latin typeface="Times New Roman"/>
              <a:cs typeface="Times New Roman"/>
            </a:endParaRPr>
          </a:p>
        </p:txBody>
      </p:sp>
      <p:sp>
        <p:nvSpPr>
          <p:cNvPr id="222" name="object 222"/>
          <p:cNvSpPr/>
          <p:nvPr/>
        </p:nvSpPr>
        <p:spPr>
          <a:xfrm>
            <a:off x="692721" y="1075759"/>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848" y="2073088"/>
            <a:ext cx="7476258" cy="1396503"/>
          </a:xfrm>
          <a:prstGeom prst="rect">
            <a:avLst/>
          </a:prstGeom>
        </p:spPr>
        <p:txBody>
          <a:bodyPr vert="horz" wrap="square" lIns="0" tIns="11397" rIns="0" bIns="0" rtlCol="0">
            <a:spAutoFit/>
          </a:bodyPr>
          <a:lstStyle/>
          <a:p>
            <a:pPr marL="11397" marR="4559" algn="just">
              <a:spcBef>
                <a:spcPts val="90"/>
              </a:spcBef>
            </a:pPr>
            <a:r>
              <a:rPr sz="2900" dirty="0">
                <a:solidFill>
                  <a:srgbClr val="653200"/>
                </a:solidFill>
                <a:latin typeface="Times New Roman"/>
                <a:cs typeface="Times New Roman"/>
              </a:rPr>
              <a:t>This model </a:t>
            </a:r>
            <a:r>
              <a:rPr sz="2900" spc="-4" dirty="0">
                <a:solidFill>
                  <a:srgbClr val="653200"/>
                </a:solidFill>
                <a:latin typeface="Times New Roman"/>
                <a:cs typeface="Times New Roman"/>
              </a:rPr>
              <a:t>is </a:t>
            </a:r>
            <a:r>
              <a:rPr sz="2900" dirty="0">
                <a:solidFill>
                  <a:srgbClr val="653200"/>
                </a:solidFill>
                <a:latin typeface="Times New Roman"/>
                <a:cs typeface="Times New Roman"/>
              </a:rPr>
              <a:t>easy </a:t>
            </a:r>
            <a:r>
              <a:rPr sz="2900" spc="-9" dirty="0">
                <a:solidFill>
                  <a:srgbClr val="653200"/>
                </a:solidFill>
                <a:latin typeface="Times New Roman"/>
                <a:cs typeface="Times New Roman"/>
              </a:rPr>
              <a:t>to </a:t>
            </a:r>
            <a:r>
              <a:rPr sz="2900" spc="-4" dirty="0">
                <a:solidFill>
                  <a:srgbClr val="653200"/>
                </a:solidFill>
                <a:latin typeface="Times New Roman"/>
                <a:cs typeface="Times New Roman"/>
              </a:rPr>
              <a:t>understand </a:t>
            </a:r>
            <a:r>
              <a:rPr sz="2900" dirty="0">
                <a:solidFill>
                  <a:srgbClr val="653200"/>
                </a:solidFill>
                <a:latin typeface="Times New Roman"/>
                <a:cs typeface="Times New Roman"/>
              </a:rPr>
              <a:t>and </a:t>
            </a:r>
            <a:r>
              <a:rPr sz="2900" spc="-4" dirty="0">
                <a:solidFill>
                  <a:srgbClr val="653200"/>
                </a:solidFill>
                <a:latin typeface="Times New Roman"/>
                <a:cs typeface="Times New Roman"/>
              </a:rPr>
              <a:t>reinforces  </a:t>
            </a:r>
            <a:r>
              <a:rPr sz="2900" dirty="0">
                <a:solidFill>
                  <a:srgbClr val="653200"/>
                </a:solidFill>
                <a:latin typeface="Times New Roman"/>
                <a:cs typeface="Times New Roman"/>
              </a:rPr>
              <a:t>the </a:t>
            </a:r>
            <a:r>
              <a:rPr sz="2900" spc="-4" dirty="0">
                <a:solidFill>
                  <a:srgbClr val="653200"/>
                </a:solidFill>
                <a:latin typeface="Times New Roman"/>
                <a:cs typeface="Times New Roman"/>
              </a:rPr>
              <a:t>notion </a:t>
            </a:r>
            <a:r>
              <a:rPr sz="2900" dirty="0">
                <a:solidFill>
                  <a:srgbClr val="653200"/>
                </a:solidFill>
                <a:latin typeface="Times New Roman"/>
                <a:cs typeface="Times New Roman"/>
              </a:rPr>
              <a:t>of </a:t>
            </a:r>
            <a:r>
              <a:rPr sz="2900" spc="-4" dirty="0">
                <a:solidFill>
                  <a:srgbClr val="FF3200"/>
                </a:solidFill>
                <a:latin typeface="Times New Roman"/>
                <a:cs typeface="Times New Roman"/>
              </a:rPr>
              <a:t>“define before design” </a:t>
            </a:r>
            <a:r>
              <a:rPr sz="2900" dirty="0">
                <a:solidFill>
                  <a:srgbClr val="653200"/>
                </a:solidFill>
                <a:latin typeface="Times New Roman"/>
                <a:cs typeface="Times New Roman"/>
              </a:rPr>
              <a:t>and </a:t>
            </a:r>
            <a:r>
              <a:rPr sz="2900" spc="-4" dirty="0">
                <a:solidFill>
                  <a:srgbClr val="FF3200"/>
                </a:solidFill>
                <a:latin typeface="Times New Roman"/>
                <a:cs typeface="Times New Roman"/>
              </a:rPr>
              <a:t>“design  before</a:t>
            </a:r>
            <a:r>
              <a:rPr sz="2900" dirty="0">
                <a:solidFill>
                  <a:srgbClr val="FF3200"/>
                </a:solidFill>
                <a:latin typeface="Times New Roman"/>
                <a:cs typeface="Times New Roman"/>
              </a:rPr>
              <a:t> </a:t>
            </a:r>
            <a:r>
              <a:rPr sz="2900" spc="-4" dirty="0">
                <a:solidFill>
                  <a:srgbClr val="FF3200"/>
                </a:solidFill>
                <a:latin typeface="Times New Roman"/>
                <a:cs typeface="Times New Roman"/>
              </a:rPr>
              <a:t>code”.</a:t>
            </a:r>
            <a:endParaRPr sz="2900">
              <a:latin typeface="Times New Roman"/>
              <a:cs typeface="Times New Roman"/>
            </a:endParaRPr>
          </a:p>
        </p:txBody>
      </p:sp>
      <p:sp>
        <p:nvSpPr>
          <p:cNvPr id="3" name="object 3"/>
          <p:cNvSpPr txBox="1"/>
          <p:nvPr/>
        </p:nvSpPr>
        <p:spPr>
          <a:xfrm>
            <a:off x="3126502" y="3888439"/>
            <a:ext cx="5321877" cy="904060"/>
          </a:xfrm>
          <a:prstGeom prst="rect">
            <a:avLst/>
          </a:prstGeom>
        </p:spPr>
        <p:txBody>
          <a:bodyPr vert="horz" wrap="square" lIns="0" tIns="11397" rIns="0" bIns="0" rtlCol="0">
            <a:spAutoFit/>
          </a:bodyPr>
          <a:lstStyle/>
          <a:p>
            <a:pPr marL="11397" marR="4559" indent="91176">
              <a:spcBef>
                <a:spcPts val="90"/>
              </a:spcBef>
              <a:tabLst>
                <a:tab pos="1032566" algn="l"/>
                <a:tab pos="1600136" algn="l"/>
                <a:tab pos="3338745" algn="l"/>
                <a:tab pos="4024843" algn="l"/>
              </a:tabLst>
            </a:pPr>
            <a:r>
              <a:rPr sz="2900" spc="-9" dirty="0">
                <a:solidFill>
                  <a:srgbClr val="990032"/>
                </a:solidFill>
                <a:latin typeface="Times New Roman"/>
                <a:cs typeface="Times New Roman"/>
              </a:rPr>
              <a:t>ex</a:t>
            </a:r>
            <a:r>
              <a:rPr sz="2900" spc="4" dirty="0">
                <a:solidFill>
                  <a:srgbClr val="990032"/>
                </a:solidFill>
                <a:latin typeface="Times New Roman"/>
                <a:cs typeface="Times New Roman"/>
              </a:rPr>
              <a:t>pec</a:t>
            </a:r>
            <a:r>
              <a:rPr sz="2900" spc="-4" dirty="0">
                <a:solidFill>
                  <a:srgbClr val="990032"/>
                </a:solidFill>
                <a:latin typeface="Times New Roman"/>
                <a:cs typeface="Times New Roman"/>
              </a:rPr>
              <a:t>t</a:t>
            </a:r>
            <a:r>
              <a:rPr sz="2900" dirty="0">
                <a:solidFill>
                  <a:srgbClr val="990032"/>
                </a:solidFill>
                <a:latin typeface="Times New Roman"/>
                <a:cs typeface="Times New Roman"/>
              </a:rPr>
              <a:t>s	</a:t>
            </a:r>
            <a:r>
              <a:rPr sz="2900" spc="-9" dirty="0">
                <a:solidFill>
                  <a:srgbClr val="990032"/>
                </a:solidFill>
                <a:latin typeface="Times New Roman"/>
                <a:cs typeface="Times New Roman"/>
              </a:rPr>
              <a:t>c</a:t>
            </a:r>
            <a:r>
              <a:rPr sz="2900" spc="4" dirty="0">
                <a:solidFill>
                  <a:srgbClr val="990032"/>
                </a:solidFill>
                <a:latin typeface="Times New Roman"/>
                <a:cs typeface="Times New Roman"/>
              </a:rPr>
              <a:t>o</a:t>
            </a:r>
            <a:r>
              <a:rPr sz="2900" spc="-9" dirty="0">
                <a:solidFill>
                  <a:srgbClr val="990032"/>
                </a:solidFill>
                <a:latin typeface="Times New Roman"/>
                <a:cs typeface="Times New Roman"/>
              </a:rPr>
              <a:t>m</a:t>
            </a:r>
            <a:r>
              <a:rPr sz="2900" spc="4" dirty="0">
                <a:solidFill>
                  <a:srgbClr val="990032"/>
                </a:solidFill>
                <a:latin typeface="Times New Roman"/>
                <a:cs typeface="Times New Roman"/>
              </a:rPr>
              <a:t>p</a:t>
            </a:r>
            <a:r>
              <a:rPr sz="2900" spc="-4" dirty="0">
                <a:solidFill>
                  <a:srgbClr val="990032"/>
                </a:solidFill>
                <a:latin typeface="Times New Roman"/>
                <a:cs typeface="Times New Roman"/>
              </a:rPr>
              <a:t>l</a:t>
            </a:r>
            <a:r>
              <a:rPr sz="2900" spc="4" dirty="0">
                <a:solidFill>
                  <a:srgbClr val="990032"/>
                </a:solidFill>
                <a:latin typeface="Times New Roman"/>
                <a:cs typeface="Times New Roman"/>
              </a:rPr>
              <a:t>e</a:t>
            </a:r>
            <a:r>
              <a:rPr sz="2900" spc="-13" dirty="0">
                <a:solidFill>
                  <a:srgbClr val="990032"/>
                </a:solidFill>
                <a:latin typeface="Times New Roman"/>
                <a:cs typeface="Times New Roman"/>
              </a:rPr>
              <a:t>t</a:t>
            </a:r>
            <a:r>
              <a:rPr sz="2900" dirty="0">
                <a:solidFill>
                  <a:srgbClr val="990032"/>
                </a:solidFill>
                <a:latin typeface="Times New Roman"/>
                <a:cs typeface="Times New Roman"/>
              </a:rPr>
              <a:t>e	&amp;	</a:t>
            </a:r>
            <a:r>
              <a:rPr sz="2900" spc="-9" dirty="0">
                <a:solidFill>
                  <a:srgbClr val="990032"/>
                </a:solidFill>
                <a:latin typeface="Times New Roman"/>
                <a:cs typeface="Times New Roman"/>
              </a:rPr>
              <a:t>a</a:t>
            </a:r>
            <a:r>
              <a:rPr sz="2900" spc="4" dirty="0">
                <a:solidFill>
                  <a:srgbClr val="990032"/>
                </a:solidFill>
                <a:latin typeface="Times New Roman"/>
                <a:cs typeface="Times New Roman"/>
              </a:rPr>
              <a:t>cc</a:t>
            </a:r>
            <a:r>
              <a:rPr sz="2900" spc="-9" dirty="0">
                <a:solidFill>
                  <a:srgbClr val="990032"/>
                </a:solidFill>
                <a:latin typeface="Times New Roman"/>
                <a:cs typeface="Times New Roman"/>
              </a:rPr>
              <a:t>u</a:t>
            </a:r>
            <a:r>
              <a:rPr sz="2900" dirty="0">
                <a:solidFill>
                  <a:srgbClr val="990032"/>
                </a:solidFill>
                <a:latin typeface="Times New Roman"/>
                <a:cs typeface="Times New Roman"/>
              </a:rPr>
              <a:t>r</a:t>
            </a:r>
            <a:r>
              <a:rPr sz="2900" spc="4" dirty="0">
                <a:solidFill>
                  <a:srgbClr val="990032"/>
                </a:solidFill>
                <a:latin typeface="Times New Roman"/>
                <a:cs typeface="Times New Roman"/>
              </a:rPr>
              <a:t>a</a:t>
            </a:r>
            <a:r>
              <a:rPr sz="2900" spc="-4" dirty="0">
                <a:solidFill>
                  <a:srgbClr val="990032"/>
                </a:solidFill>
                <a:latin typeface="Times New Roman"/>
                <a:cs typeface="Times New Roman"/>
              </a:rPr>
              <a:t>t</a:t>
            </a:r>
            <a:r>
              <a:rPr sz="2900" dirty="0">
                <a:solidFill>
                  <a:srgbClr val="990032"/>
                </a:solidFill>
                <a:latin typeface="Times New Roman"/>
                <a:cs typeface="Times New Roman"/>
              </a:rPr>
              <a:t>e  </a:t>
            </a:r>
            <a:r>
              <a:rPr sz="2900" spc="-4" dirty="0">
                <a:solidFill>
                  <a:srgbClr val="990032"/>
                </a:solidFill>
                <a:latin typeface="Times New Roman"/>
                <a:cs typeface="Times New Roman"/>
              </a:rPr>
              <a:t>early	</a:t>
            </a:r>
            <a:r>
              <a:rPr sz="2900" spc="-9" dirty="0">
                <a:solidFill>
                  <a:srgbClr val="990032"/>
                </a:solidFill>
                <a:latin typeface="Times New Roman"/>
                <a:cs typeface="Times New Roman"/>
              </a:rPr>
              <a:t>in	</a:t>
            </a:r>
            <a:r>
              <a:rPr sz="2900" spc="-4" dirty="0">
                <a:solidFill>
                  <a:srgbClr val="990032"/>
                </a:solidFill>
                <a:latin typeface="Times New Roman"/>
                <a:cs typeface="Times New Roman"/>
              </a:rPr>
              <a:t>the</a:t>
            </a:r>
            <a:endParaRPr sz="2900">
              <a:latin typeface="Times New Roman"/>
              <a:cs typeface="Times New Roman"/>
            </a:endParaRPr>
          </a:p>
        </p:txBody>
      </p:sp>
      <p:sp>
        <p:nvSpPr>
          <p:cNvPr id="4" name="object 4"/>
          <p:cNvSpPr txBox="1"/>
          <p:nvPr/>
        </p:nvSpPr>
        <p:spPr>
          <a:xfrm>
            <a:off x="5487316" y="4318745"/>
            <a:ext cx="2960254" cy="457784"/>
          </a:xfrm>
          <a:prstGeom prst="rect">
            <a:avLst/>
          </a:prstGeom>
        </p:spPr>
        <p:txBody>
          <a:bodyPr vert="horz" wrap="square" lIns="0" tIns="11397" rIns="0" bIns="0" rtlCol="0">
            <a:spAutoFit/>
          </a:bodyPr>
          <a:lstStyle/>
          <a:p>
            <a:pPr marL="11397">
              <a:spcBef>
                <a:spcPts val="90"/>
              </a:spcBef>
              <a:tabLst>
                <a:tab pos="1486735" algn="l"/>
                <a:tab pos="2666893" algn="l"/>
              </a:tabLst>
            </a:pPr>
            <a:r>
              <a:rPr sz="2900" spc="-9" dirty="0">
                <a:solidFill>
                  <a:srgbClr val="990032"/>
                </a:solidFill>
                <a:latin typeface="Times New Roman"/>
                <a:cs typeface="Times New Roman"/>
              </a:rPr>
              <a:t>p</a:t>
            </a:r>
            <a:r>
              <a:rPr sz="2900" dirty="0">
                <a:solidFill>
                  <a:srgbClr val="990032"/>
                </a:solidFill>
                <a:latin typeface="Times New Roman"/>
                <a:cs typeface="Times New Roman"/>
              </a:rPr>
              <a:t>r</a:t>
            </a:r>
            <a:r>
              <a:rPr sz="2900" spc="-9" dirty="0">
                <a:solidFill>
                  <a:srgbClr val="990032"/>
                </a:solidFill>
                <a:latin typeface="Times New Roman"/>
                <a:cs typeface="Times New Roman"/>
              </a:rPr>
              <a:t>oc</a:t>
            </a:r>
            <a:r>
              <a:rPr sz="2900" spc="4" dirty="0">
                <a:solidFill>
                  <a:srgbClr val="990032"/>
                </a:solidFill>
                <a:latin typeface="Times New Roman"/>
                <a:cs typeface="Times New Roman"/>
              </a:rPr>
              <a:t>e</a:t>
            </a:r>
            <a:r>
              <a:rPr sz="2900" dirty="0">
                <a:solidFill>
                  <a:srgbClr val="990032"/>
                </a:solidFill>
                <a:latin typeface="Times New Roman"/>
                <a:cs typeface="Times New Roman"/>
              </a:rPr>
              <a:t>ss,	</a:t>
            </a:r>
            <a:r>
              <a:rPr sz="2900" spc="-9" dirty="0">
                <a:solidFill>
                  <a:srgbClr val="990032"/>
                </a:solidFill>
                <a:latin typeface="Times New Roman"/>
                <a:cs typeface="Times New Roman"/>
              </a:rPr>
              <a:t>w</a:t>
            </a:r>
            <a:r>
              <a:rPr sz="2900" spc="4" dirty="0">
                <a:solidFill>
                  <a:srgbClr val="990032"/>
                </a:solidFill>
                <a:latin typeface="Times New Roman"/>
                <a:cs typeface="Times New Roman"/>
              </a:rPr>
              <a:t>h</a:t>
            </a:r>
            <a:r>
              <a:rPr sz="2900" spc="-13" dirty="0">
                <a:solidFill>
                  <a:srgbClr val="990032"/>
                </a:solidFill>
                <a:latin typeface="Times New Roman"/>
                <a:cs typeface="Times New Roman"/>
              </a:rPr>
              <a:t>i</a:t>
            </a:r>
            <a:r>
              <a:rPr sz="2900" spc="4" dirty="0">
                <a:solidFill>
                  <a:srgbClr val="990032"/>
                </a:solidFill>
                <a:latin typeface="Times New Roman"/>
                <a:cs typeface="Times New Roman"/>
              </a:rPr>
              <a:t>c</a:t>
            </a:r>
            <a:r>
              <a:rPr sz="2900" dirty="0">
                <a:solidFill>
                  <a:srgbClr val="990032"/>
                </a:solidFill>
                <a:latin typeface="Times New Roman"/>
                <a:cs typeface="Times New Roman"/>
              </a:rPr>
              <a:t>h	</a:t>
            </a:r>
            <a:r>
              <a:rPr sz="2900" spc="-4" dirty="0">
                <a:solidFill>
                  <a:srgbClr val="990032"/>
                </a:solidFill>
                <a:latin typeface="Times New Roman"/>
                <a:cs typeface="Times New Roman"/>
              </a:rPr>
              <a:t>i</a:t>
            </a:r>
            <a:r>
              <a:rPr sz="2900" dirty="0">
                <a:solidFill>
                  <a:srgbClr val="990032"/>
                </a:solidFill>
                <a:latin typeface="Times New Roman"/>
                <a:cs typeface="Times New Roman"/>
              </a:rPr>
              <a:t>s</a:t>
            </a:r>
            <a:endParaRPr sz="2900">
              <a:latin typeface="Times New Roman"/>
              <a:cs typeface="Times New Roman"/>
            </a:endParaRPr>
          </a:p>
        </p:txBody>
      </p:sp>
      <p:sp>
        <p:nvSpPr>
          <p:cNvPr id="5" name="object 5"/>
          <p:cNvSpPr txBox="1"/>
          <p:nvPr/>
        </p:nvSpPr>
        <p:spPr>
          <a:xfrm>
            <a:off x="902848" y="3888440"/>
            <a:ext cx="1952914" cy="1350336"/>
          </a:xfrm>
          <a:prstGeom prst="rect">
            <a:avLst/>
          </a:prstGeom>
        </p:spPr>
        <p:txBody>
          <a:bodyPr vert="horz" wrap="square" lIns="0" tIns="11397" rIns="0" bIns="0" rtlCol="0">
            <a:spAutoFit/>
          </a:bodyPr>
          <a:lstStyle/>
          <a:p>
            <a:pPr marL="11397" marR="4559" algn="just">
              <a:spcBef>
                <a:spcPts val="90"/>
              </a:spcBef>
            </a:pPr>
            <a:r>
              <a:rPr sz="2900" dirty="0">
                <a:solidFill>
                  <a:srgbClr val="990032"/>
                </a:solidFill>
                <a:latin typeface="Times New Roman"/>
                <a:cs typeface="Times New Roman"/>
              </a:rPr>
              <a:t>The model  r</a:t>
            </a:r>
            <a:r>
              <a:rPr sz="2900" spc="4" dirty="0">
                <a:solidFill>
                  <a:srgbClr val="990032"/>
                </a:solidFill>
                <a:latin typeface="Times New Roman"/>
                <a:cs typeface="Times New Roman"/>
              </a:rPr>
              <a:t>e</a:t>
            </a:r>
            <a:r>
              <a:rPr sz="2900" spc="-9" dirty="0">
                <a:solidFill>
                  <a:srgbClr val="990032"/>
                </a:solidFill>
                <a:latin typeface="Times New Roman"/>
                <a:cs typeface="Times New Roman"/>
              </a:rPr>
              <a:t>q</a:t>
            </a:r>
            <a:r>
              <a:rPr sz="2900" spc="4" dirty="0">
                <a:solidFill>
                  <a:srgbClr val="990032"/>
                </a:solidFill>
                <a:latin typeface="Times New Roman"/>
                <a:cs typeface="Times New Roman"/>
              </a:rPr>
              <a:t>u</a:t>
            </a:r>
            <a:r>
              <a:rPr sz="2900" spc="-13" dirty="0">
                <a:solidFill>
                  <a:srgbClr val="990032"/>
                </a:solidFill>
                <a:latin typeface="Times New Roman"/>
                <a:cs typeface="Times New Roman"/>
              </a:rPr>
              <a:t>i</a:t>
            </a:r>
            <a:r>
              <a:rPr sz="2900" dirty="0">
                <a:solidFill>
                  <a:srgbClr val="990032"/>
                </a:solidFill>
                <a:latin typeface="Times New Roman"/>
                <a:cs typeface="Times New Roman"/>
              </a:rPr>
              <a:t>r</a:t>
            </a:r>
            <a:r>
              <a:rPr sz="2900" spc="-9" dirty="0">
                <a:solidFill>
                  <a:srgbClr val="990032"/>
                </a:solidFill>
                <a:latin typeface="Times New Roman"/>
                <a:cs typeface="Times New Roman"/>
              </a:rPr>
              <a:t>em</a:t>
            </a:r>
            <a:r>
              <a:rPr sz="2900" spc="4" dirty="0">
                <a:solidFill>
                  <a:srgbClr val="990032"/>
                </a:solidFill>
                <a:latin typeface="Times New Roman"/>
                <a:cs typeface="Times New Roman"/>
              </a:rPr>
              <a:t>en</a:t>
            </a:r>
            <a:r>
              <a:rPr sz="2900" spc="-4" dirty="0">
                <a:solidFill>
                  <a:srgbClr val="990032"/>
                </a:solidFill>
                <a:latin typeface="Times New Roman"/>
                <a:cs typeface="Times New Roman"/>
              </a:rPr>
              <a:t>t</a:t>
            </a:r>
            <a:r>
              <a:rPr sz="2900" dirty="0">
                <a:solidFill>
                  <a:srgbClr val="990032"/>
                </a:solidFill>
                <a:latin typeface="Times New Roman"/>
                <a:cs typeface="Times New Roman"/>
              </a:rPr>
              <a:t>s  </a:t>
            </a:r>
            <a:r>
              <a:rPr sz="2900" spc="-4" dirty="0">
                <a:solidFill>
                  <a:srgbClr val="990032"/>
                </a:solidFill>
                <a:latin typeface="Times New Roman"/>
                <a:cs typeface="Times New Roman"/>
              </a:rPr>
              <a:t>unrealistic</a:t>
            </a:r>
            <a:endParaRPr sz="2900">
              <a:latin typeface="Times New Roman"/>
              <a:cs typeface="Times New Roman"/>
            </a:endParaRPr>
          </a:p>
        </p:txBody>
      </p:sp>
      <p:sp>
        <p:nvSpPr>
          <p:cNvPr id="6" name="object 6"/>
          <p:cNvSpPr txBox="1">
            <a:spLocks noGrp="1"/>
          </p:cNvSpPr>
          <p:nvPr>
            <p:ph type="title"/>
          </p:nvPr>
        </p:nvSpPr>
        <p:spPr>
          <a:xfrm>
            <a:off x="2209800" y="838200"/>
            <a:ext cx="4658361" cy="688617"/>
          </a:xfrm>
          <a:prstGeom prst="rect">
            <a:avLst/>
          </a:prstGeom>
        </p:spPr>
        <p:txBody>
          <a:bodyPr vert="horz" wrap="square" lIns="0" tIns="11397" rIns="0" bIns="0" rtlCol="0">
            <a:spAutoFit/>
          </a:bodyPr>
          <a:lstStyle/>
          <a:p>
            <a:pPr marL="11397">
              <a:spcBef>
                <a:spcPts val="90"/>
              </a:spcBef>
            </a:pPr>
            <a:r>
              <a:rPr spc="76" dirty="0"/>
              <a:t>Waterfall</a:t>
            </a:r>
            <a:r>
              <a:rPr spc="-112" dirty="0"/>
              <a:t> </a:t>
            </a:r>
            <a:r>
              <a:rPr spc="49" dirty="0"/>
              <a:t>Model</a:t>
            </a:r>
          </a:p>
        </p:txBody>
      </p:sp>
      <p:sp>
        <p:nvSpPr>
          <p:cNvPr id="7" name="object 7"/>
          <p:cNvSpPr/>
          <p:nvPr/>
        </p:nvSpPr>
        <p:spPr>
          <a:xfrm>
            <a:off x="692721" y="1479176"/>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5036" y="1751703"/>
            <a:ext cx="7490690" cy="4016477"/>
          </a:xfrm>
          <a:prstGeom prst="rect">
            <a:avLst/>
          </a:prstGeom>
        </p:spPr>
        <p:txBody>
          <a:bodyPr vert="horz" wrap="square" lIns="0" tIns="177793" rIns="0" bIns="0" rtlCol="0">
            <a:spAutoFit/>
          </a:bodyPr>
          <a:lstStyle/>
          <a:p>
            <a:pPr marL="11397">
              <a:spcBef>
                <a:spcPts val="1400"/>
              </a:spcBef>
            </a:pPr>
            <a:r>
              <a:rPr sz="2200" spc="-4" dirty="0">
                <a:latin typeface="Times New Roman"/>
                <a:cs typeface="Times New Roman"/>
              </a:rPr>
              <a:t>Problems </a:t>
            </a:r>
            <a:r>
              <a:rPr sz="2200" dirty="0">
                <a:latin typeface="Times New Roman"/>
                <a:cs typeface="Times New Roman"/>
              </a:rPr>
              <a:t>of </a:t>
            </a:r>
            <a:r>
              <a:rPr sz="2200" spc="-4" dirty="0">
                <a:latin typeface="Times New Roman"/>
                <a:cs typeface="Times New Roman"/>
              </a:rPr>
              <a:t>waterfall</a:t>
            </a:r>
            <a:r>
              <a:rPr sz="2200" dirty="0">
                <a:latin typeface="Times New Roman"/>
                <a:cs typeface="Times New Roman"/>
              </a:rPr>
              <a:t> </a:t>
            </a:r>
            <a:r>
              <a:rPr sz="2200" spc="-4" dirty="0">
                <a:latin typeface="Times New Roman"/>
                <a:cs typeface="Times New Roman"/>
              </a:rPr>
              <a:t>model</a:t>
            </a:r>
            <a:endParaRPr sz="2200">
              <a:latin typeface="Times New Roman"/>
              <a:cs typeface="Times New Roman"/>
            </a:endParaRPr>
          </a:p>
          <a:p>
            <a:pPr marL="810895" marR="4559" indent="-444482">
              <a:lnSpc>
                <a:spcPts val="2576"/>
              </a:lnSpc>
              <a:spcBef>
                <a:spcPts val="1409"/>
              </a:spcBef>
              <a:buAutoNum type="romanLcPeriod"/>
              <a:tabLst>
                <a:tab pos="810895" algn="l"/>
                <a:tab pos="811465" algn="l"/>
              </a:tabLst>
            </a:pPr>
            <a:r>
              <a:rPr sz="2200" dirty="0">
                <a:solidFill>
                  <a:srgbClr val="7F0000"/>
                </a:solidFill>
                <a:latin typeface="Times New Roman"/>
                <a:cs typeface="Times New Roman"/>
              </a:rPr>
              <a:t>It is </a:t>
            </a:r>
            <a:r>
              <a:rPr sz="2200" spc="-4" dirty="0">
                <a:solidFill>
                  <a:srgbClr val="7F0000"/>
                </a:solidFill>
                <a:latin typeface="Times New Roman"/>
                <a:cs typeface="Times New Roman"/>
              </a:rPr>
              <a:t>difficult </a:t>
            </a:r>
            <a:r>
              <a:rPr sz="2200" dirty="0">
                <a:solidFill>
                  <a:srgbClr val="7F0000"/>
                </a:solidFill>
                <a:latin typeface="Times New Roman"/>
                <a:cs typeface="Times New Roman"/>
              </a:rPr>
              <a:t>to </a:t>
            </a:r>
            <a:r>
              <a:rPr sz="2200" spc="-4" dirty="0">
                <a:solidFill>
                  <a:srgbClr val="7F0000"/>
                </a:solidFill>
                <a:latin typeface="Times New Roman"/>
                <a:cs typeface="Times New Roman"/>
              </a:rPr>
              <a:t>define </a:t>
            </a:r>
            <a:r>
              <a:rPr sz="2200" spc="-9" dirty="0">
                <a:solidFill>
                  <a:srgbClr val="7F0000"/>
                </a:solidFill>
                <a:latin typeface="Times New Roman"/>
                <a:cs typeface="Times New Roman"/>
              </a:rPr>
              <a:t>all </a:t>
            </a:r>
            <a:r>
              <a:rPr sz="2200" spc="-4" dirty="0">
                <a:solidFill>
                  <a:srgbClr val="7F0000"/>
                </a:solidFill>
                <a:latin typeface="Times New Roman"/>
                <a:cs typeface="Times New Roman"/>
              </a:rPr>
              <a:t>requirements </a:t>
            </a:r>
            <a:r>
              <a:rPr sz="2200" dirty="0">
                <a:solidFill>
                  <a:srgbClr val="7F0000"/>
                </a:solidFill>
                <a:latin typeface="Times New Roman"/>
                <a:cs typeface="Times New Roman"/>
              </a:rPr>
              <a:t>at the </a:t>
            </a:r>
            <a:r>
              <a:rPr sz="2200" spc="-4" dirty="0">
                <a:solidFill>
                  <a:srgbClr val="7F0000"/>
                </a:solidFill>
                <a:latin typeface="Times New Roman"/>
                <a:cs typeface="Times New Roman"/>
              </a:rPr>
              <a:t>beginning </a:t>
            </a:r>
            <a:r>
              <a:rPr sz="2200" dirty="0">
                <a:solidFill>
                  <a:srgbClr val="7F0000"/>
                </a:solidFill>
                <a:latin typeface="Times New Roman"/>
                <a:cs typeface="Times New Roman"/>
              </a:rPr>
              <a:t>of a  </a:t>
            </a:r>
            <a:r>
              <a:rPr sz="2200" spc="-4" dirty="0">
                <a:solidFill>
                  <a:srgbClr val="7F0000"/>
                </a:solidFill>
                <a:latin typeface="Times New Roman"/>
                <a:cs typeface="Times New Roman"/>
              </a:rPr>
              <a:t>project</a:t>
            </a:r>
            <a:endParaRPr sz="2200">
              <a:latin typeface="Times New Roman"/>
              <a:cs typeface="Times New Roman"/>
            </a:endParaRPr>
          </a:p>
          <a:p>
            <a:pPr marL="826281" indent="-445051">
              <a:spcBef>
                <a:spcPts val="1660"/>
              </a:spcBef>
              <a:buAutoNum type="romanLcPeriod"/>
              <a:tabLst>
                <a:tab pos="826281" algn="l"/>
                <a:tab pos="826851" algn="l"/>
              </a:tabLst>
            </a:pPr>
            <a:r>
              <a:rPr sz="2200" spc="-4" dirty="0">
                <a:solidFill>
                  <a:srgbClr val="650032"/>
                </a:solidFill>
                <a:latin typeface="Times New Roman"/>
                <a:cs typeface="Times New Roman"/>
              </a:rPr>
              <a:t>This model is </a:t>
            </a:r>
            <a:r>
              <a:rPr sz="2200" dirty="0">
                <a:solidFill>
                  <a:srgbClr val="650032"/>
                </a:solidFill>
                <a:latin typeface="Times New Roman"/>
                <a:cs typeface="Times New Roman"/>
              </a:rPr>
              <a:t>not </a:t>
            </a:r>
            <a:r>
              <a:rPr sz="2200" spc="-4" dirty="0">
                <a:solidFill>
                  <a:srgbClr val="650032"/>
                </a:solidFill>
                <a:latin typeface="Times New Roman"/>
                <a:cs typeface="Times New Roman"/>
              </a:rPr>
              <a:t>suitable for accommodating any </a:t>
            </a:r>
            <a:r>
              <a:rPr sz="2200" dirty="0">
                <a:solidFill>
                  <a:srgbClr val="650032"/>
                </a:solidFill>
                <a:latin typeface="Times New Roman"/>
                <a:cs typeface="Times New Roman"/>
              </a:rPr>
              <a:t>change</a:t>
            </a:r>
            <a:endParaRPr sz="2200">
              <a:latin typeface="Times New Roman"/>
              <a:cs typeface="Times New Roman"/>
            </a:endParaRPr>
          </a:p>
          <a:p>
            <a:pPr marL="826281" marR="140753" indent="-444482">
              <a:spcBef>
                <a:spcPts val="1687"/>
              </a:spcBef>
              <a:buAutoNum type="romanLcPeriod"/>
              <a:tabLst>
                <a:tab pos="826281" algn="l"/>
                <a:tab pos="826851" algn="l"/>
              </a:tabLst>
            </a:pPr>
            <a:r>
              <a:rPr sz="2200" spc="-4" dirty="0">
                <a:solidFill>
                  <a:srgbClr val="653200"/>
                </a:solidFill>
                <a:latin typeface="Times New Roman"/>
                <a:cs typeface="Times New Roman"/>
              </a:rPr>
              <a:t>A working </a:t>
            </a:r>
            <a:r>
              <a:rPr sz="2200" dirty="0">
                <a:solidFill>
                  <a:srgbClr val="653200"/>
                </a:solidFill>
                <a:latin typeface="Times New Roman"/>
                <a:cs typeface="Times New Roman"/>
              </a:rPr>
              <a:t>version of </a:t>
            </a:r>
            <a:r>
              <a:rPr sz="2200" spc="-4" dirty="0">
                <a:solidFill>
                  <a:srgbClr val="653200"/>
                </a:solidFill>
                <a:latin typeface="Times New Roman"/>
                <a:cs typeface="Times New Roman"/>
              </a:rPr>
              <a:t>the system </a:t>
            </a:r>
            <a:r>
              <a:rPr sz="2200" dirty="0">
                <a:solidFill>
                  <a:srgbClr val="653200"/>
                </a:solidFill>
                <a:latin typeface="Times New Roman"/>
                <a:cs typeface="Times New Roman"/>
              </a:rPr>
              <a:t>is not </a:t>
            </a:r>
            <a:r>
              <a:rPr sz="2200" spc="-4" dirty="0">
                <a:solidFill>
                  <a:srgbClr val="653200"/>
                </a:solidFill>
                <a:latin typeface="Times New Roman"/>
                <a:cs typeface="Times New Roman"/>
              </a:rPr>
              <a:t>seen until late </a:t>
            </a:r>
            <a:r>
              <a:rPr sz="2200" dirty="0">
                <a:solidFill>
                  <a:srgbClr val="653200"/>
                </a:solidFill>
                <a:latin typeface="Times New Roman"/>
                <a:cs typeface="Times New Roman"/>
              </a:rPr>
              <a:t>in  the </a:t>
            </a:r>
            <a:r>
              <a:rPr sz="2200" spc="-4" dirty="0">
                <a:solidFill>
                  <a:srgbClr val="653200"/>
                </a:solidFill>
                <a:latin typeface="Times New Roman"/>
                <a:cs typeface="Times New Roman"/>
              </a:rPr>
              <a:t>project’s</a:t>
            </a:r>
            <a:r>
              <a:rPr sz="2200" spc="-13" dirty="0">
                <a:solidFill>
                  <a:srgbClr val="653200"/>
                </a:solidFill>
                <a:latin typeface="Times New Roman"/>
                <a:cs typeface="Times New Roman"/>
              </a:rPr>
              <a:t> </a:t>
            </a:r>
            <a:r>
              <a:rPr sz="2200" spc="-4" dirty="0">
                <a:solidFill>
                  <a:srgbClr val="653200"/>
                </a:solidFill>
                <a:latin typeface="Times New Roman"/>
                <a:cs typeface="Times New Roman"/>
              </a:rPr>
              <a:t>life</a:t>
            </a:r>
            <a:endParaRPr sz="2200">
              <a:latin typeface="Times New Roman"/>
              <a:cs typeface="Times New Roman"/>
            </a:endParaRPr>
          </a:p>
          <a:p>
            <a:pPr marL="783542" indent="-445051">
              <a:spcBef>
                <a:spcPts val="1768"/>
              </a:spcBef>
              <a:buAutoNum type="romanLcPeriod"/>
              <a:tabLst>
                <a:tab pos="783542" algn="l"/>
                <a:tab pos="784112" algn="l"/>
              </a:tabLst>
            </a:pPr>
            <a:r>
              <a:rPr sz="2200" dirty="0">
                <a:latin typeface="Times New Roman"/>
                <a:cs typeface="Times New Roman"/>
              </a:rPr>
              <a:t>It </a:t>
            </a:r>
            <a:r>
              <a:rPr sz="2200" spc="-4" dirty="0">
                <a:latin typeface="Times New Roman"/>
                <a:cs typeface="Times New Roman"/>
              </a:rPr>
              <a:t>does </a:t>
            </a:r>
            <a:r>
              <a:rPr sz="2200" dirty="0">
                <a:latin typeface="Times New Roman"/>
                <a:cs typeface="Times New Roman"/>
              </a:rPr>
              <a:t>not </a:t>
            </a:r>
            <a:r>
              <a:rPr sz="2200" spc="-4" dirty="0">
                <a:latin typeface="Times New Roman"/>
                <a:cs typeface="Times New Roman"/>
              </a:rPr>
              <a:t>scale </a:t>
            </a:r>
            <a:r>
              <a:rPr sz="2200" dirty="0">
                <a:latin typeface="Times New Roman"/>
                <a:cs typeface="Times New Roman"/>
              </a:rPr>
              <a:t>up </a:t>
            </a:r>
            <a:r>
              <a:rPr sz="2200" spc="-4" dirty="0">
                <a:latin typeface="Times New Roman"/>
                <a:cs typeface="Times New Roman"/>
              </a:rPr>
              <a:t>well </a:t>
            </a:r>
            <a:r>
              <a:rPr sz="2200" dirty="0">
                <a:latin typeface="Times New Roman"/>
                <a:cs typeface="Times New Roman"/>
              </a:rPr>
              <a:t>to </a:t>
            </a:r>
            <a:r>
              <a:rPr sz="2200" spc="-4" dirty="0">
                <a:latin typeface="Times New Roman"/>
                <a:cs typeface="Times New Roman"/>
              </a:rPr>
              <a:t>large</a:t>
            </a:r>
            <a:r>
              <a:rPr sz="2200" spc="-22" dirty="0">
                <a:latin typeface="Times New Roman"/>
                <a:cs typeface="Times New Roman"/>
              </a:rPr>
              <a:t> </a:t>
            </a:r>
            <a:r>
              <a:rPr sz="2200" spc="-4" dirty="0">
                <a:latin typeface="Times New Roman"/>
                <a:cs typeface="Times New Roman"/>
              </a:rPr>
              <a:t>projects.</a:t>
            </a:r>
            <a:endParaRPr sz="2200">
              <a:latin typeface="Times New Roman"/>
              <a:cs typeface="Times New Roman"/>
            </a:endParaRPr>
          </a:p>
          <a:p>
            <a:pPr>
              <a:spcBef>
                <a:spcPts val="9"/>
              </a:spcBef>
              <a:buAutoNum type="romanLcPeriod"/>
            </a:pPr>
            <a:endParaRPr sz="1900">
              <a:latin typeface="Times New Roman"/>
              <a:cs typeface="Times New Roman"/>
            </a:endParaRPr>
          </a:p>
          <a:p>
            <a:pPr marL="809755" indent="-445051">
              <a:buAutoNum type="romanLcPeriod"/>
              <a:tabLst>
                <a:tab pos="809755" algn="l"/>
                <a:tab pos="810324" algn="l"/>
              </a:tabLst>
            </a:pPr>
            <a:r>
              <a:rPr sz="2200" spc="-4" dirty="0">
                <a:solidFill>
                  <a:srgbClr val="000065"/>
                </a:solidFill>
                <a:latin typeface="Times New Roman"/>
                <a:cs typeface="Times New Roman"/>
              </a:rPr>
              <a:t>Real </a:t>
            </a:r>
            <a:r>
              <a:rPr sz="2200" spc="-9" dirty="0">
                <a:solidFill>
                  <a:srgbClr val="000065"/>
                </a:solidFill>
                <a:latin typeface="Times New Roman"/>
                <a:cs typeface="Times New Roman"/>
              </a:rPr>
              <a:t>projects </a:t>
            </a:r>
            <a:r>
              <a:rPr sz="2200" dirty="0">
                <a:solidFill>
                  <a:srgbClr val="000065"/>
                </a:solidFill>
                <a:latin typeface="Times New Roman"/>
                <a:cs typeface="Times New Roman"/>
              </a:rPr>
              <a:t>are </a:t>
            </a:r>
            <a:r>
              <a:rPr sz="2200" spc="-4" dirty="0">
                <a:solidFill>
                  <a:srgbClr val="000065"/>
                </a:solidFill>
                <a:latin typeface="Times New Roman"/>
                <a:cs typeface="Times New Roman"/>
              </a:rPr>
              <a:t>rarely</a:t>
            </a:r>
            <a:r>
              <a:rPr sz="2200" spc="9" dirty="0">
                <a:solidFill>
                  <a:srgbClr val="000065"/>
                </a:solidFill>
                <a:latin typeface="Times New Roman"/>
                <a:cs typeface="Times New Roman"/>
              </a:rPr>
              <a:t> </a:t>
            </a:r>
            <a:r>
              <a:rPr sz="2200" spc="-4" dirty="0">
                <a:solidFill>
                  <a:srgbClr val="000065"/>
                </a:solidFill>
                <a:latin typeface="Times New Roman"/>
                <a:cs typeface="Times New Roman"/>
              </a:rPr>
              <a:t>sequential.</a:t>
            </a:r>
            <a:endParaRPr sz="2200">
              <a:latin typeface="Times New Roman"/>
              <a:cs typeface="Times New Roman"/>
            </a:endParaRPr>
          </a:p>
        </p:txBody>
      </p:sp>
      <p:sp>
        <p:nvSpPr>
          <p:cNvPr id="3" name="object 3"/>
          <p:cNvSpPr txBox="1">
            <a:spLocks noGrp="1"/>
          </p:cNvSpPr>
          <p:nvPr>
            <p:ph type="title"/>
          </p:nvPr>
        </p:nvSpPr>
        <p:spPr>
          <a:xfrm>
            <a:off x="2590800" y="762000"/>
            <a:ext cx="4713779" cy="688617"/>
          </a:xfrm>
          <a:prstGeom prst="rect">
            <a:avLst/>
          </a:prstGeom>
        </p:spPr>
        <p:txBody>
          <a:bodyPr vert="horz" wrap="square" lIns="0" tIns="11397" rIns="0" bIns="0" rtlCol="0">
            <a:spAutoFit/>
          </a:bodyPr>
          <a:lstStyle/>
          <a:p>
            <a:pPr marL="11397">
              <a:spcBef>
                <a:spcPts val="90"/>
              </a:spcBef>
            </a:pPr>
            <a:r>
              <a:rPr spc="22" dirty="0">
                <a:latin typeface="Verdana"/>
                <a:cs typeface="Verdana"/>
              </a:rPr>
              <a:t>Waterfall</a:t>
            </a:r>
            <a:r>
              <a:rPr spc="-153" dirty="0">
                <a:latin typeface="Verdana"/>
                <a:cs typeface="Verdana"/>
              </a:rPr>
              <a:t> </a:t>
            </a:r>
            <a:r>
              <a:rPr spc="94" dirty="0">
                <a:latin typeface="Verdana"/>
                <a:cs typeface="Verdana"/>
              </a:rPr>
              <a:t>Model</a:t>
            </a:r>
          </a:p>
        </p:txBody>
      </p:sp>
      <p:sp>
        <p:nvSpPr>
          <p:cNvPr id="4" name="object 4"/>
          <p:cNvSpPr/>
          <p:nvPr/>
        </p:nvSpPr>
        <p:spPr>
          <a:xfrm>
            <a:off x="692721" y="1510104"/>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303" y="802335"/>
            <a:ext cx="7510318" cy="365451"/>
          </a:xfrm>
          <a:prstGeom prst="rect">
            <a:avLst/>
          </a:prstGeom>
        </p:spPr>
        <p:txBody>
          <a:bodyPr vert="horz" wrap="square" lIns="0" tIns="11397" rIns="0" bIns="0" rtlCol="0">
            <a:spAutoFit/>
          </a:bodyPr>
          <a:lstStyle/>
          <a:p>
            <a:pPr marL="11397">
              <a:spcBef>
                <a:spcPts val="90"/>
              </a:spcBef>
            </a:pPr>
            <a:r>
              <a:rPr sz="2300" spc="54" dirty="0"/>
              <a:t>The </a:t>
            </a:r>
            <a:r>
              <a:rPr sz="2300" spc="45" dirty="0"/>
              <a:t>Rapid </a:t>
            </a:r>
            <a:r>
              <a:rPr sz="2300" spc="58" dirty="0"/>
              <a:t>Application </a:t>
            </a:r>
            <a:r>
              <a:rPr sz="2300" spc="4" dirty="0"/>
              <a:t>Development </a:t>
            </a:r>
            <a:r>
              <a:rPr sz="2300" spc="-72" dirty="0"/>
              <a:t>(RAD)</a:t>
            </a:r>
            <a:r>
              <a:rPr sz="2300" spc="-377" dirty="0"/>
              <a:t> </a:t>
            </a:r>
            <a:r>
              <a:rPr sz="2300" spc="40" dirty="0"/>
              <a:t>Model</a:t>
            </a:r>
            <a:endParaRPr sz="2300"/>
          </a:p>
        </p:txBody>
      </p:sp>
      <p:sp>
        <p:nvSpPr>
          <p:cNvPr id="3" name="object 3"/>
          <p:cNvSpPr txBox="1"/>
          <p:nvPr/>
        </p:nvSpPr>
        <p:spPr>
          <a:xfrm>
            <a:off x="833576" y="1394011"/>
            <a:ext cx="3809423" cy="813155"/>
          </a:xfrm>
          <a:prstGeom prst="rect">
            <a:avLst/>
          </a:prstGeom>
        </p:spPr>
        <p:txBody>
          <a:bodyPr vert="horz" wrap="square" lIns="0" tIns="71231" rIns="0" bIns="0" rtlCol="0">
            <a:spAutoFit/>
          </a:bodyPr>
          <a:lstStyle/>
          <a:p>
            <a:pPr marL="528250" indent="-513434">
              <a:spcBef>
                <a:spcPts val="561"/>
              </a:spcBef>
              <a:buChar char="o"/>
              <a:tabLst>
                <a:tab pos="528250" algn="l"/>
                <a:tab pos="528820" algn="l"/>
              </a:tabLst>
            </a:pPr>
            <a:r>
              <a:rPr sz="2200" spc="-4" dirty="0">
                <a:solidFill>
                  <a:srgbClr val="006565"/>
                </a:solidFill>
                <a:latin typeface="Times New Roman"/>
                <a:cs typeface="Times New Roman"/>
              </a:rPr>
              <a:t>Developed </a:t>
            </a:r>
            <a:r>
              <a:rPr sz="2200" spc="-9" dirty="0">
                <a:solidFill>
                  <a:srgbClr val="006565"/>
                </a:solidFill>
                <a:latin typeface="Times New Roman"/>
                <a:cs typeface="Times New Roman"/>
              </a:rPr>
              <a:t>by </a:t>
            </a:r>
            <a:r>
              <a:rPr sz="2200" spc="-4" dirty="0">
                <a:solidFill>
                  <a:srgbClr val="006565"/>
                </a:solidFill>
                <a:latin typeface="Times New Roman"/>
                <a:cs typeface="Times New Roman"/>
              </a:rPr>
              <a:t>IBM </a:t>
            </a:r>
            <a:r>
              <a:rPr sz="2200" dirty="0">
                <a:solidFill>
                  <a:srgbClr val="006565"/>
                </a:solidFill>
                <a:latin typeface="Times New Roman"/>
                <a:cs typeface="Times New Roman"/>
              </a:rPr>
              <a:t>in</a:t>
            </a:r>
            <a:r>
              <a:rPr sz="2200" spc="-4" dirty="0">
                <a:solidFill>
                  <a:srgbClr val="006565"/>
                </a:solidFill>
                <a:latin typeface="Times New Roman"/>
                <a:cs typeface="Times New Roman"/>
              </a:rPr>
              <a:t> 1980</a:t>
            </a:r>
            <a:endParaRPr sz="2200">
              <a:latin typeface="Times New Roman"/>
              <a:cs typeface="Times New Roman"/>
            </a:endParaRPr>
          </a:p>
          <a:p>
            <a:pPr marL="524261" indent="-512864">
              <a:spcBef>
                <a:spcPts val="476"/>
              </a:spcBef>
              <a:buChar char="o"/>
              <a:tabLst>
                <a:tab pos="523691" algn="l"/>
                <a:tab pos="524261" algn="l"/>
              </a:tabLst>
            </a:pPr>
            <a:r>
              <a:rPr sz="2200" spc="-4" dirty="0">
                <a:solidFill>
                  <a:srgbClr val="650065"/>
                </a:solidFill>
                <a:latin typeface="Times New Roman"/>
                <a:cs typeface="Times New Roman"/>
              </a:rPr>
              <a:t>User participation </a:t>
            </a:r>
            <a:r>
              <a:rPr sz="2200" dirty="0">
                <a:solidFill>
                  <a:srgbClr val="650065"/>
                </a:solidFill>
                <a:latin typeface="Times New Roman"/>
                <a:cs typeface="Times New Roman"/>
              </a:rPr>
              <a:t>is</a:t>
            </a:r>
            <a:r>
              <a:rPr sz="2200" spc="-49" dirty="0">
                <a:solidFill>
                  <a:srgbClr val="650065"/>
                </a:solidFill>
                <a:latin typeface="Times New Roman"/>
                <a:cs typeface="Times New Roman"/>
              </a:rPr>
              <a:t> </a:t>
            </a:r>
            <a:r>
              <a:rPr sz="2200" spc="-4" dirty="0">
                <a:solidFill>
                  <a:srgbClr val="650065"/>
                </a:solidFill>
                <a:latin typeface="Times New Roman"/>
                <a:cs typeface="Times New Roman"/>
              </a:rPr>
              <a:t>essential</a:t>
            </a:r>
            <a:endParaRPr sz="2200">
              <a:latin typeface="Times New Roman"/>
              <a:cs typeface="Times New Roman"/>
            </a:endParaRPr>
          </a:p>
        </p:txBody>
      </p:sp>
      <p:sp>
        <p:nvSpPr>
          <p:cNvPr id="4" name="object 4"/>
          <p:cNvSpPr/>
          <p:nvPr/>
        </p:nvSpPr>
        <p:spPr>
          <a:xfrm>
            <a:off x="4195156" y="2303480"/>
            <a:ext cx="1578032" cy="149531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115396" y="2017059"/>
            <a:ext cx="1855123" cy="129360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4176" y="2303480"/>
            <a:ext cx="1923010" cy="141328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475808" y="2310205"/>
            <a:ext cx="1828799" cy="131377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91336" y="4247926"/>
            <a:ext cx="2378825" cy="157196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093719" y="4019326"/>
            <a:ext cx="2378825" cy="157196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842462" y="3905027"/>
            <a:ext cx="2402378" cy="1635161"/>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625757" y="3584537"/>
            <a:ext cx="1610013" cy="768863"/>
          </a:xfrm>
          <a:prstGeom prst="rect">
            <a:avLst/>
          </a:prstGeom>
        </p:spPr>
        <p:txBody>
          <a:bodyPr vert="horz" wrap="square" lIns="0" tIns="570" rIns="0" bIns="0" rtlCol="0">
            <a:spAutoFit/>
          </a:bodyPr>
          <a:lstStyle/>
          <a:p>
            <a:pPr marL="11397" marR="4559">
              <a:lnSpc>
                <a:spcPct val="104400"/>
              </a:lnSpc>
              <a:spcBef>
                <a:spcPts val="4"/>
              </a:spcBef>
            </a:pPr>
            <a:r>
              <a:rPr sz="1600" b="1" spc="-4" dirty="0">
                <a:solidFill>
                  <a:srgbClr val="3232CC"/>
                </a:solidFill>
                <a:latin typeface="Times New Roman"/>
                <a:cs typeface="Times New Roman"/>
              </a:rPr>
              <a:t>The</a:t>
            </a:r>
            <a:r>
              <a:rPr sz="1600" b="1" spc="-49" dirty="0">
                <a:solidFill>
                  <a:srgbClr val="3232CC"/>
                </a:solidFill>
                <a:latin typeface="Times New Roman"/>
                <a:cs typeface="Times New Roman"/>
              </a:rPr>
              <a:t> </a:t>
            </a:r>
            <a:r>
              <a:rPr sz="1600" b="1" spc="-4" dirty="0">
                <a:solidFill>
                  <a:srgbClr val="3232CC"/>
                </a:solidFill>
                <a:latin typeface="Times New Roman"/>
                <a:cs typeface="Times New Roman"/>
              </a:rPr>
              <a:t>requirements  specification </a:t>
            </a:r>
            <a:r>
              <a:rPr sz="1600" b="1" dirty="0">
                <a:solidFill>
                  <a:srgbClr val="3232CC"/>
                </a:solidFill>
                <a:latin typeface="Times New Roman"/>
                <a:cs typeface="Times New Roman"/>
              </a:rPr>
              <a:t>was  </a:t>
            </a:r>
            <a:r>
              <a:rPr sz="1600" b="1" spc="-4" dirty="0">
                <a:solidFill>
                  <a:srgbClr val="3232CC"/>
                </a:solidFill>
                <a:latin typeface="Times New Roman"/>
                <a:cs typeface="Times New Roman"/>
              </a:rPr>
              <a:t>defined like</a:t>
            </a:r>
            <a:r>
              <a:rPr sz="1600" b="1" spc="-18" dirty="0">
                <a:solidFill>
                  <a:srgbClr val="3232CC"/>
                </a:solidFill>
                <a:latin typeface="Times New Roman"/>
                <a:cs typeface="Times New Roman"/>
              </a:rPr>
              <a:t> </a:t>
            </a:r>
            <a:r>
              <a:rPr sz="1600" b="1" spc="-4" dirty="0">
                <a:solidFill>
                  <a:srgbClr val="3232CC"/>
                </a:solidFill>
                <a:latin typeface="Times New Roman"/>
                <a:cs typeface="Times New Roman"/>
              </a:rPr>
              <a:t>this</a:t>
            </a:r>
            <a:endParaRPr sz="1600">
              <a:latin typeface="Times New Roman"/>
              <a:cs typeface="Times New Roman"/>
            </a:endParaRPr>
          </a:p>
        </p:txBody>
      </p:sp>
      <p:sp>
        <p:nvSpPr>
          <p:cNvPr id="12" name="object 12"/>
          <p:cNvSpPr txBox="1"/>
          <p:nvPr/>
        </p:nvSpPr>
        <p:spPr>
          <a:xfrm>
            <a:off x="2584795" y="3528058"/>
            <a:ext cx="1432791" cy="750172"/>
          </a:xfrm>
          <a:prstGeom prst="rect">
            <a:avLst/>
          </a:prstGeom>
        </p:spPr>
        <p:txBody>
          <a:bodyPr vert="horz" wrap="square" lIns="0" tIns="11397" rIns="0" bIns="0" rtlCol="0">
            <a:spAutoFit/>
          </a:bodyPr>
          <a:lstStyle/>
          <a:p>
            <a:pPr marL="10827" marR="4559" indent="-570" algn="ctr">
              <a:spcBef>
                <a:spcPts val="90"/>
              </a:spcBef>
            </a:pPr>
            <a:r>
              <a:rPr sz="1600" b="1" spc="-4" dirty="0">
                <a:solidFill>
                  <a:srgbClr val="FF0000"/>
                </a:solidFill>
                <a:latin typeface="Times New Roman"/>
                <a:cs typeface="Times New Roman"/>
              </a:rPr>
              <a:t>The developers  understood </a:t>
            </a:r>
            <a:r>
              <a:rPr sz="1600" b="1" dirty="0">
                <a:solidFill>
                  <a:srgbClr val="FF0000"/>
                </a:solidFill>
                <a:latin typeface="Times New Roman"/>
                <a:cs typeface="Times New Roman"/>
              </a:rPr>
              <a:t>it</a:t>
            </a:r>
            <a:r>
              <a:rPr sz="1600" b="1" spc="-54" dirty="0">
                <a:solidFill>
                  <a:srgbClr val="FF0000"/>
                </a:solidFill>
                <a:latin typeface="Times New Roman"/>
                <a:cs typeface="Times New Roman"/>
              </a:rPr>
              <a:t> </a:t>
            </a:r>
            <a:r>
              <a:rPr sz="1600" b="1" dirty="0">
                <a:solidFill>
                  <a:srgbClr val="FF0000"/>
                </a:solidFill>
                <a:latin typeface="Times New Roman"/>
                <a:cs typeface="Times New Roman"/>
              </a:rPr>
              <a:t>in  </a:t>
            </a:r>
            <a:r>
              <a:rPr sz="1600" b="1" spc="-4" dirty="0">
                <a:solidFill>
                  <a:srgbClr val="FF0000"/>
                </a:solidFill>
                <a:latin typeface="Times New Roman"/>
                <a:cs typeface="Times New Roman"/>
              </a:rPr>
              <a:t>that</a:t>
            </a:r>
            <a:r>
              <a:rPr sz="1600" b="1" spc="-22" dirty="0">
                <a:solidFill>
                  <a:srgbClr val="FF0000"/>
                </a:solidFill>
                <a:latin typeface="Times New Roman"/>
                <a:cs typeface="Times New Roman"/>
              </a:rPr>
              <a:t> </a:t>
            </a:r>
            <a:r>
              <a:rPr sz="1600" b="1" dirty="0">
                <a:solidFill>
                  <a:srgbClr val="FF0000"/>
                </a:solidFill>
                <a:latin typeface="Times New Roman"/>
                <a:cs typeface="Times New Roman"/>
              </a:rPr>
              <a:t>way</a:t>
            </a:r>
            <a:endParaRPr sz="1600">
              <a:latin typeface="Times New Roman"/>
              <a:cs typeface="Times New Roman"/>
            </a:endParaRPr>
          </a:p>
        </p:txBody>
      </p:sp>
      <p:sp>
        <p:nvSpPr>
          <p:cNvPr id="13" name="object 13"/>
          <p:cNvSpPr txBox="1"/>
          <p:nvPr/>
        </p:nvSpPr>
        <p:spPr>
          <a:xfrm>
            <a:off x="4539671" y="3675976"/>
            <a:ext cx="1357168" cy="769438"/>
          </a:xfrm>
          <a:prstGeom prst="rect">
            <a:avLst/>
          </a:prstGeom>
        </p:spPr>
        <p:txBody>
          <a:bodyPr vert="horz" wrap="square" lIns="0" tIns="1140" rIns="0" bIns="0" rtlCol="0">
            <a:spAutoFit/>
          </a:bodyPr>
          <a:lstStyle/>
          <a:p>
            <a:pPr marL="11397" marR="4559">
              <a:lnSpc>
                <a:spcPct val="104200"/>
              </a:lnSpc>
              <a:spcBef>
                <a:spcPts val="9"/>
              </a:spcBef>
            </a:pPr>
            <a:r>
              <a:rPr sz="1600" b="1" spc="-4" dirty="0">
                <a:solidFill>
                  <a:srgbClr val="3232CC"/>
                </a:solidFill>
                <a:latin typeface="Times New Roman"/>
                <a:cs typeface="Times New Roman"/>
              </a:rPr>
              <a:t>This </a:t>
            </a:r>
            <a:r>
              <a:rPr sz="1600" b="1" dirty="0">
                <a:solidFill>
                  <a:srgbClr val="3232CC"/>
                </a:solidFill>
                <a:latin typeface="Times New Roman"/>
                <a:cs typeface="Times New Roman"/>
              </a:rPr>
              <a:t>is </a:t>
            </a:r>
            <a:r>
              <a:rPr sz="1600" b="1" spc="-9" dirty="0">
                <a:solidFill>
                  <a:srgbClr val="3232CC"/>
                </a:solidFill>
                <a:latin typeface="Times New Roman"/>
                <a:cs typeface="Times New Roman"/>
              </a:rPr>
              <a:t>how</a:t>
            </a:r>
            <a:r>
              <a:rPr sz="1600" b="1" spc="-49" dirty="0">
                <a:solidFill>
                  <a:srgbClr val="3232CC"/>
                </a:solidFill>
                <a:latin typeface="Times New Roman"/>
                <a:cs typeface="Times New Roman"/>
              </a:rPr>
              <a:t> </a:t>
            </a:r>
            <a:r>
              <a:rPr sz="1600" b="1" spc="-4" dirty="0">
                <a:solidFill>
                  <a:srgbClr val="3232CC"/>
                </a:solidFill>
                <a:latin typeface="Times New Roman"/>
                <a:cs typeface="Times New Roman"/>
              </a:rPr>
              <a:t>the  problem </a:t>
            </a:r>
            <a:r>
              <a:rPr sz="1600" b="1" dirty="0">
                <a:solidFill>
                  <a:srgbClr val="3232CC"/>
                </a:solidFill>
                <a:latin typeface="Times New Roman"/>
                <a:cs typeface="Times New Roman"/>
              </a:rPr>
              <a:t>was  </a:t>
            </a:r>
            <a:r>
              <a:rPr sz="1600" b="1" spc="-4" dirty="0">
                <a:solidFill>
                  <a:srgbClr val="3232CC"/>
                </a:solidFill>
                <a:latin typeface="Times New Roman"/>
                <a:cs typeface="Times New Roman"/>
              </a:rPr>
              <a:t>solved</a:t>
            </a:r>
            <a:r>
              <a:rPr sz="1600" b="1" spc="-18" dirty="0">
                <a:solidFill>
                  <a:srgbClr val="3232CC"/>
                </a:solidFill>
                <a:latin typeface="Times New Roman"/>
                <a:cs typeface="Times New Roman"/>
              </a:rPr>
              <a:t> </a:t>
            </a:r>
            <a:r>
              <a:rPr sz="1600" b="1" spc="-4" dirty="0">
                <a:solidFill>
                  <a:srgbClr val="3232CC"/>
                </a:solidFill>
                <a:latin typeface="Times New Roman"/>
                <a:cs typeface="Times New Roman"/>
              </a:rPr>
              <a:t>before.</a:t>
            </a:r>
            <a:endParaRPr sz="1600">
              <a:latin typeface="Times New Roman"/>
              <a:cs typeface="Times New Roman"/>
            </a:endParaRPr>
          </a:p>
        </p:txBody>
      </p:sp>
      <p:sp>
        <p:nvSpPr>
          <p:cNvPr id="14" name="object 14"/>
          <p:cNvSpPr txBox="1"/>
          <p:nvPr/>
        </p:nvSpPr>
        <p:spPr>
          <a:xfrm>
            <a:off x="6398951" y="3299458"/>
            <a:ext cx="1357168" cy="257730"/>
          </a:xfrm>
          <a:prstGeom prst="rect">
            <a:avLst/>
          </a:prstGeom>
        </p:spPr>
        <p:txBody>
          <a:bodyPr vert="horz" wrap="square" lIns="0" tIns="11397" rIns="0" bIns="0" rtlCol="0">
            <a:spAutoFit/>
          </a:bodyPr>
          <a:lstStyle/>
          <a:p>
            <a:pPr marL="11397">
              <a:spcBef>
                <a:spcPts val="90"/>
              </a:spcBef>
            </a:pPr>
            <a:r>
              <a:rPr sz="1600" b="1" spc="-4" dirty="0">
                <a:solidFill>
                  <a:srgbClr val="FF0000"/>
                </a:solidFill>
                <a:latin typeface="Times New Roman"/>
                <a:cs typeface="Times New Roman"/>
              </a:rPr>
              <a:t>This </a:t>
            </a:r>
            <a:r>
              <a:rPr sz="1600" b="1" dirty="0">
                <a:solidFill>
                  <a:srgbClr val="FF0000"/>
                </a:solidFill>
                <a:latin typeface="Times New Roman"/>
                <a:cs typeface="Times New Roman"/>
              </a:rPr>
              <a:t>is </a:t>
            </a:r>
            <a:r>
              <a:rPr sz="1600" b="1" spc="-9" dirty="0">
                <a:solidFill>
                  <a:srgbClr val="FF0000"/>
                </a:solidFill>
                <a:latin typeface="Times New Roman"/>
                <a:cs typeface="Times New Roman"/>
              </a:rPr>
              <a:t>how</a:t>
            </a:r>
            <a:r>
              <a:rPr sz="1600" b="1" spc="-45" dirty="0">
                <a:solidFill>
                  <a:srgbClr val="FF0000"/>
                </a:solidFill>
                <a:latin typeface="Times New Roman"/>
                <a:cs typeface="Times New Roman"/>
              </a:rPr>
              <a:t> </a:t>
            </a:r>
            <a:r>
              <a:rPr sz="1600" b="1" spc="-4" dirty="0">
                <a:solidFill>
                  <a:srgbClr val="FF0000"/>
                </a:solidFill>
                <a:latin typeface="Times New Roman"/>
                <a:cs typeface="Times New Roman"/>
              </a:rPr>
              <a:t>the</a:t>
            </a:r>
            <a:endParaRPr sz="1600">
              <a:latin typeface="Times New Roman"/>
              <a:cs typeface="Times New Roman"/>
            </a:endParaRPr>
          </a:p>
        </p:txBody>
      </p:sp>
      <p:sp>
        <p:nvSpPr>
          <p:cNvPr id="15" name="object 15"/>
          <p:cNvSpPr txBox="1"/>
          <p:nvPr/>
        </p:nvSpPr>
        <p:spPr>
          <a:xfrm>
            <a:off x="6577674" y="3541505"/>
            <a:ext cx="997527" cy="503951"/>
          </a:xfrm>
          <a:prstGeom prst="rect">
            <a:avLst/>
          </a:prstGeom>
        </p:spPr>
        <p:txBody>
          <a:bodyPr vert="horz" wrap="square" lIns="0" tIns="11397" rIns="0" bIns="0" rtlCol="0">
            <a:spAutoFit/>
          </a:bodyPr>
          <a:lstStyle/>
          <a:p>
            <a:pPr marL="11397" marR="4559" indent="15956">
              <a:spcBef>
                <a:spcPts val="90"/>
              </a:spcBef>
            </a:pPr>
            <a:r>
              <a:rPr sz="1600" b="1" spc="-4" dirty="0">
                <a:solidFill>
                  <a:srgbClr val="FF0000"/>
                </a:solidFill>
                <a:latin typeface="Times New Roman"/>
                <a:cs typeface="Times New Roman"/>
              </a:rPr>
              <a:t>problem </a:t>
            </a:r>
            <a:r>
              <a:rPr sz="1600" b="1" dirty="0">
                <a:solidFill>
                  <a:srgbClr val="FF0000"/>
                </a:solidFill>
                <a:latin typeface="Times New Roman"/>
                <a:cs typeface="Times New Roman"/>
              </a:rPr>
              <a:t>is  </a:t>
            </a:r>
            <a:r>
              <a:rPr sz="1600" b="1" spc="-4" dirty="0">
                <a:solidFill>
                  <a:srgbClr val="FF0000"/>
                </a:solidFill>
                <a:latin typeface="Times New Roman"/>
                <a:cs typeface="Times New Roman"/>
              </a:rPr>
              <a:t>solved</a:t>
            </a:r>
            <a:r>
              <a:rPr sz="1600" b="1" spc="-58" dirty="0">
                <a:solidFill>
                  <a:srgbClr val="FF0000"/>
                </a:solidFill>
                <a:latin typeface="Times New Roman"/>
                <a:cs typeface="Times New Roman"/>
              </a:rPr>
              <a:t> </a:t>
            </a:r>
            <a:r>
              <a:rPr sz="1600" b="1" spc="-9" dirty="0">
                <a:solidFill>
                  <a:srgbClr val="FF0000"/>
                </a:solidFill>
                <a:latin typeface="Times New Roman"/>
                <a:cs typeface="Times New Roman"/>
              </a:rPr>
              <a:t>now</a:t>
            </a:r>
            <a:endParaRPr sz="1600">
              <a:latin typeface="Times New Roman"/>
              <a:cs typeface="Times New Roman"/>
            </a:endParaRPr>
          </a:p>
        </p:txBody>
      </p:sp>
      <p:sp>
        <p:nvSpPr>
          <p:cNvPr id="16" name="object 16"/>
          <p:cNvSpPr txBox="1"/>
          <p:nvPr/>
        </p:nvSpPr>
        <p:spPr>
          <a:xfrm>
            <a:off x="724125" y="5793887"/>
            <a:ext cx="2339109" cy="503951"/>
          </a:xfrm>
          <a:prstGeom prst="rect">
            <a:avLst/>
          </a:prstGeom>
        </p:spPr>
        <p:txBody>
          <a:bodyPr vert="horz" wrap="square" lIns="0" tIns="11397" rIns="0" bIns="0" rtlCol="0">
            <a:spAutoFit/>
          </a:bodyPr>
          <a:lstStyle/>
          <a:p>
            <a:pPr marL="697495" marR="4559" indent="-686668">
              <a:spcBef>
                <a:spcPts val="90"/>
              </a:spcBef>
            </a:pPr>
            <a:r>
              <a:rPr sz="1600" b="1" spc="-4" dirty="0">
                <a:solidFill>
                  <a:srgbClr val="3232CC"/>
                </a:solidFill>
                <a:latin typeface="Times New Roman"/>
                <a:cs typeface="Times New Roman"/>
              </a:rPr>
              <a:t>That </a:t>
            </a:r>
            <a:r>
              <a:rPr sz="1600" b="1" dirty="0">
                <a:solidFill>
                  <a:srgbClr val="3232CC"/>
                </a:solidFill>
                <a:latin typeface="Times New Roman"/>
                <a:cs typeface="Times New Roman"/>
              </a:rPr>
              <a:t>is </a:t>
            </a:r>
            <a:r>
              <a:rPr sz="1600" b="1" spc="-4" dirty="0">
                <a:solidFill>
                  <a:srgbClr val="3232CC"/>
                </a:solidFill>
                <a:latin typeface="Times New Roman"/>
                <a:cs typeface="Times New Roman"/>
              </a:rPr>
              <a:t>the program after  debugging</a:t>
            </a:r>
            <a:endParaRPr sz="1600">
              <a:latin typeface="Times New Roman"/>
              <a:cs typeface="Times New Roman"/>
            </a:endParaRPr>
          </a:p>
        </p:txBody>
      </p:sp>
      <p:sp>
        <p:nvSpPr>
          <p:cNvPr id="17" name="object 17"/>
          <p:cNvSpPr txBox="1"/>
          <p:nvPr/>
        </p:nvSpPr>
        <p:spPr>
          <a:xfrm>
            <a:off x="3241501" y="5475191"/>
            <a:ext cx="2385868" cy="750172"/>
          </a:xfrm>
          <a:prstGeom prst="rect">
            <a:avLst/>
          </a:prstGeom>
        </p:spPr>
        <p:txBody>
          <a:bodyPr vert="horz" wrap="square" lIns="0" tIns="11397" rIns="0" bIns="0" rtlCol="0">
            <a:spAutoFit/>
          </a:bodyPr>
          <a:lstStyle/>
          <a:p>
            <a:pPr marL="10827" marR="4559" algn="ctr">
              <a:spcBef>
                <a:spcPts val="90"/>
              </a:spcBef>
            </a:pPr>
            <a:r>
              <a:rPr sz="1600" b="1" spc="-4" dirty="0">
                <a:solidFill>
                  <a:srgbClr val="FF0000"/>
                </a:solidFill>
                <a:latin typeface="Times New Roman"/>
                <a:cs typeface="Times New Roman"/>
              </a:rPr>
              <a:t>This </a:t>
            </a:r>
            <a:r>
              <a:rPr sz="1600" b="1" dirty="0">
                <a:solidFill>
                  <a:srgbClr val="FF0000"/>
                </a:solidFill>
                <a:latin typeface="Times New Roman"/>
                <a:cs typeface="Times New Roman"/>
              </a:rPr>
              <a:t>is </a:t>
            </a:r>
            <a:r>
              <a:rPr sz="1600" b="1" spc="-9" dirty="0">
                <a:solidFill>
                  <a:srgbClr val="FF0000"/>
                </a:solidFill>
                <a:latin typeface="Times New Roman"/>
                <a:cs typeface="Times New Roman"/>
              </a:rPr>
              <a:t>how </a:t>
            </a:r>
            <a:r>
              <a:rPr sz="1600" b="1" spc="-4" dirty="0">
                <a:solidFill>
                  <a:srgbClr val="FF0000"/>
                </a:solidFill>
                <a:latin typeface="Times New Roman"/>
                <a:cs typeface="Times New Roman"/>
              </a:rPr>
              <a:t>the program </a:t>
            </a:r>
            <a:r>
              <a:rPr sz="1600" b="1" dirty="0">
                <a:solidFill>
                  <a:srgbClr val="FF0000"/>
                </a:solidFill>
                <a:latin typeface="Times New Roman"/>
                <a:cs typeface="Times New Roman"/>
              </a:rPr>
              <a:t>is  </a:t>
            </a:r>
            <a:r>
              <a:rPr sz="1600" b="1" spc="-4" dirty="0">
                <a:solidFill>
                  <a:srgbClr val="FF0000"/>
                </a:solidFill>
                <a:latin typeface="Times New Roman"/>
                <a:cs typeface="Times New Roman"/>
              </a:rPr>
              <a:t>described </a:t>
            </a:r>
            <a:r>
              <a:rPr sz="1600" b="1" spc="-13" dirty="0">
                <a:solidFill>
                  <a:srgbClr val="FF0000"/>
                </a:solidFill>
                <a:latin typeface="Times New Roman"/>
                <a:cs typeface="Times New Roman"/>
              </a:rPr>
              <a:t>by </a:t>
            </a:r>
            <a:r>
              <a:rPr sz="1600" b="1" spc="-4" dirty="0">
                <a:solidFill>
                  <a:srgbClr val="FF0000"/>
                </a:solidFill>
                <a:latin typeface="Times New Roman"/>
                <a:cs typeface="Times New Roman"/>
              </a:rPr>
              <a:t>marketing  department</a:t>
            </a:r>
            <a:endParaRPr sz="1600">
              <a:latin typeface="Times New Roman"/>
              <a:cs typeface="Times New Roman"/>
            </a:endParaRPr>
          </a:p>
        </p:txBody>
      </p:sp>
      <p:sp>
        <p:nvSpPr>
          <p:cNvPr id="18" name="object 18"/>
          <p:cNvSpPr txBox="1"/>
          <p:nvPr/>
        </p:nvSpPr>
        <p:spPr>
          <a:xfrm>
            <a:off x="5914041" y="5530324"/>
            <a:ext cx="2142836" cy="503951"/>
          </a:xfrm>
          <a:prstGeom prst="rect">
            <a:avLst/>
          </a:prstGeom>
        </p:spPr>
        <p:txBody>
          <a:bodyPr vert="horz" wrap="square" lIns="0" tIns="11397" rIns="0" bIns="0" rtlCol="0">
            <a:spAutoFit/>
          </a:bodyPr>
          <a:lstStyle/>
          <a:p>
            <a:pPr marL="11397" marR="4559">
              <a:spcBef>
                <a:spcPts val="90"/>
              </a:spcBef>
            </a:pPr>
            <a:r>
              <a:rPr sz="1600" b="1" spc="-4" dirty="0">
                <a:solidFill>
                  <a:srgbClr val="3232CC"/>
                </a:solidFill>
                <a:latin typeface="Times New Roman"/>
                <a:cs typeface="Times New Roman"/>
              </a:rPr>
              <a:t>This, </a:t>
            </a:r>
            <a:r>
              <a:rPr sz="1600" b="1" dirty="0">
                <a:solidFill>
                  <a:srgbClr val="3232CC"/>
                </a:solidFill>
                <a:latin typeface="Times New Roman"/>
                <a:cs typeface="Times New Roman"/>
              </a:rPr>
              <a:t>in </a:t>
            </a:r>
            <a:r>
              <a:rPr sz="1600" b="1" spc="-4" dirty="0">
                <a:solidFill>
                  <a:srgbClr val="3232CC"/>
                </a:solidFill>
                <a:latin typeface="Times New Roman"/>
                <a:cs typeface="Times New Roman"/>
              </a:rPr>
              <a:t>fact, </a:t>
            </a:r>
            <a:r>
              <a:rPr sz="1600" b="1" dirty="0">
                <a:solidFill>
                  <a:srgbClr val="3232CC"/>
                </a:solidFill>
                <a:latin typeface="Times New Roman"/>
                <a:cs typeface="Times New Roman"/>
              </a:rPr>
              <a:t>is what</a:t>
            </a:r>
            <a:r>
              <a:rPr sz="1600" b="1" spc="-54" dirty="0">
                <a:solidFill>
                  <a:srgbClr val="3232CC"/>
                </a:solidFill>
                <a:latin typeface="Times New Roman"/>
                <a:cs typeface="Times New Roman"/>
              </a:rPr>
              <a:t> </a:t>
            </a:r>
            <a:r>
              <a:rPr sz="1600" b="1" spc="-4" dirty="0">
                <a:solidFill>
                  <a:srgbClr val="3232CC"/>
                </a:solidFill>
                <a:latin typeface="Times New Roman"/>
                <a:cs typeface="Times New Roman"/>
              </a:rPr>
              <a:t>the  customer wanted</a:t>
            </a:r>
            <a:r>
              <a:rPr sz="1600" b="1" spc="-13" dirty="0">
                <a:solidFill>
                  <a:srgbClr val="3232CC"/>
                </a:solidFill>
                <a:latin typeface="Times New Roman"/>
                <a:cs typeface="Times New Roman"/>
              </a:rPr>
              <a:t> </a:t>
            </a:r>
            <a:r>
              <a:rPr sz="1600" b="1" dirty="0">
                <a:solidFill>
                  <a:srgbClr val="3232CC"/>
                </a:solidFill>
                <a:latin typeface="Times New Roman"/>
                <a:cs typeface="Times New Roman"/>
              </a:rPr>
              <a:t>…</a:t>
            </a:r>
            <a:endParaRPr sz="1600">
              <a:latin typeface="Times New Roman"/>
              <a:cs typeface="Times New Roman"/>
            </a:endParaRPr>
          </a:p>
        </p:txBody>
      </p:sp>
      <p:sp>
        <p:nvSpPr>
          <p:cNvPr id="19" name="object 19"/>
          <p:cNvSpPr/>
          <p:nvPr/>
        </p:nvSpPr>
        <p:spPr>
          <a:xfrm>
            <a:off x="692721" y="1313771"/>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1266" y="4303059"/>
            <a:ext cx="1246909" cy="524995"/>
          </a:xfrm>
          <a:prstGeom prst="rect">
            <a:avLst/>
          </a:prstGeom>
          <a:solidFill>
            <a:srgbClr val="00FFFF"/>
          </a:solidFill>
          <a:ln w="28574">
            <a:solidFill>
              <a:srgbClr val="3232CC"/>
            </a:solidFill>
          </a:ln>
        </p:spPr>
        <p:txBody>
          <a:bodyPr vert="horz" wrap="square" lIns="0" tIns="6838" rIns="0" bIns="0" rtlCol="0">
            <a:spAutoFit/>
          </a:bodyPr>
          <a:lstStyle/>
          <a:p>
            <a:pPr algn="ctr">
              <a:spcBef>
                <a:spcPts val="54"/>
              </a:spcBef>
            </a:pPr>
            <a:r>
              <a:rPr sz="1600" spc="-4" dirty="0">
                <a:latin typeface="Times New Roman"/>
                <a:cs typeface="Times New Roman"/>
              </a:rPr>
              <a:t>Requirements</a:t>
            </a:r>
            <a:endParaRPr sz="1600">
              <a:latin typeface="Times New Roman"/>
              <a:cs typeface="Times New Roman"/>
            </a:endParaRPr>
          </a:p>
          <a:p>
            <a:pPr algn="ctr">
              <a:spcBef>
                <a:spcPts val="193"/>
              </a:spcBef>
            </a:pPr>
            <a:r>
              <a:rPr sz="1600" spc="-4" dirty="0">
                <a:latin typeface="Times New Roman"/>
                <a:cs typeface="Times New Roman"/>
              </a:rPr>
              <a:t>Planning</a:t>
            </a:r>
            <a:endParaRPr sz="1600">
              <a:latin typeface="Times New Roman"/>
              <a:cs typeface="Times New Roman"/>
            </a:endParaRPr>
          </a:p>
        </p:txBody>
      </p:sp>
      <p:sp>
        <p:nvSpPr>
          <p:cNvPr id="3" name="object 3"/>
          <p:cNvSpPr txBox="1"/>
          <p:nvPr/>
        </p:nvSpPr>
        <p:spPr>
          <a:xfrm>
            <a:off x="2822170" y="4303059"/>
            <a:ext cx="1316182" cy="524995"/>
          </a:xfrm>
          <a:prstGeom prst="rect">
            <a:avLst/>
          </a:prstGeom>
          <a:solidFill>
            <a:srgbClr val="00FFFF"/>
          </a:solidFill>
          <a:ln w="28574">
            <a:solidFill>
              <a:srgbClr val="3232CC"/>
            </a:solidFill>
          </a:ln>
        </p:spPr>
        <p:txBody>
          <a:bodyPr vert="horz" wrap="square" lIns="0" tIns="6838" rIns="0" bIns="0" rtlCol="0">
            <a:spAutoFit/>
          </a:bodyPr>
          <a:lstStyle/>
          <a:p>
            <a:pPr marL="1140" algn="ctr">
              <a:spcBef>
                <a:spcPts val="54"/>
              </a:spcBef>
            </a:pPr>
            <a:r>
              <a:rPr sz="1600" spc="-4" dirty="0">
                <a:latin typeface="Times New Roman"/>
                <a:cs typeface="Times New Roman"/>
              </a:rPr>
              <a:t>User</a:t>
            </a:r>
            <a:endParaRPr sz="1600">
              <a:latin typeface="Times New Roman"/>
              <a:cs typeface="Times New Roman"/>
            </a:endParaRPr>
          </a:p>
          <a:p>
            <a:pPr marL="1140" algn="ctr">
              <a:spcBef>
                <a:spcPts val="193"/>
              </a:spcBef>
            </a:pPr>
            <a:r>
              <a:rPr sz="1600" spc="-4" dirty="0">
                <a:latin typeface="Times New Roman"/>
                <a:cs typeface="Times New Roman"/>
              </a:rPr>
              <a:t>Description</a:t>
            </a:r>
            <a:endParaRPr sz="1600">
              <a:latin typeface="Times New Roman"/>
              <a:cs typeface="Times New Roman"/>
            </a:endParaRPr>
          </a:p>
        </p:txBody>
      </p:sp>
      <p:sp>
        <p:nvSpPr>
          <p:cNvPr id="4" name="object 4"/>
          <p:cNvSpPr txBox="1"/>
          <p:nvPr/>
        </p:nvSpPr>
        <p:spPr>
          <a:xfrm>
            <a:off x="4900353" y="4303059"/>
            <a:ext cx="1316182" cy="345192"/>
          </a:xfrm>
          <a:prstGeom prst="rect">
            <a:avLst/>
          </a:prstGeom>
          <a:solidFill>
            <a:srgbClr val="00FFFF"/>
          </a:solidFill>
          <a:ln w="28574">
            <a:solidFill>
              <a:srgbClr val="3232CC"/>
            </a:solidFill>
          </a:ln>
        </p:spPr>
        <p:txBody>
          <a:bodyPr vert="horz" wrap="square" lIns="0" tIns="98014" rIns="0" bIns="0" rtlCol="0">
            <a:spAutoFit/>
          </a:bodyPr>
          <a:lstStyle/>
          <a:p>
            <a:pPr marL="118529">
              <a:spcBef>
                <a:spcPts val="772"/>
              </a:spcBef>
            </a:pPr>
            <a:r>
              <a:rPr sz="1600" spc="-4" dirty="0">
                <a:latin typeface="Times New Roman"/>
                <a:cs typeface="Times New Roman"/>
              </a:rPr>
              <a:t>Construction</a:t>
            </a:r>
            <a:endParaRPr sz="1600">
              <a:latin typeface="Times New Roman"/>
              <a:cs typeface="Times New Roman"/>
            </a:endParaRPr>
          </a:p>
        </p:txBody>
      </p:sp>
      <p:sp>
        <p:nvSpPr>
          <p:cNvPr id="5" name="object 5"/>
          <p:cNvSpPr txBox="1"/>
          <p:nvPr/>
        </p:nvSpPr>
        <p:spPr>
          <a:xfrm>
            <a:off x="7013171" y="4303059"/>
            <a:ext cx="1316182" cy="345192"/>
          </a:xfrm>
          <a:prstGeom prst="rect">
            <a:avLst/>
          </a:prstGeom>
          <a:solidFill>
            <a:srgbClr val="00FFFF"/>
          </a:solidFill>
          <a:ln w="28574">
            <a:solidFill>
              <a:srgbClr val="3232CC"/>
            </a:solidFill>
          </a:ln>
        </p:spPr>
        <p:txBody>
          <a:bodyPr vert="horz" wrap="square" lIns="0" tIns="98014" rIns="0" bIns="0" rtlCol="0">
            <a:spAutoFit/>
          </a:bodyPr>
          <a:lstStyle/>
          <a:p>
            <a:pPr marL="292333">
              <a:spcBef>
                <a:spcPts val="772"/>
              </a:spcBef>
            </a:pPr>
            <a:r>
              <a:rPr sz="1600" spc="-4" dirty="0">
                <a:latin typeface="Times New Roman"/>
                <a:cs typeface="Times New Roman"/>
              </a:rPr>
              <a:t>Cut</a:t>
            </a:r>
            <a:r>
              <a:rPr sz="1600" spc="-9" dirty="0">
                <a:latin typeface="Times New Roman"/>
                <a:cs typeface="Times New Roman"/>
              </a:rPr>
              <a:t> </a:t>
            </a:r>
            <a:r>
              <a:rPr sz="1600" dirty="0">
                <a:latin typeface="Times New Roman"/>
                <a:cs typeface="Times New Roman"/>
              </a:rPr>
              <a:t>over</a:t>
            </a:r>
            <a:endParaRPr sz="1600">
              <a:latin typeface="Times New Roman"/>
              <a:cs typeface="Times New Roman"/>
            </a:endParaRPr>
          </a:p>
        </p:txBody>
      </p:sp>
      <p:sp>
        <p:nvSpPr>
          <p:cNvPr id="6" name="object 6"/>
          <p:cNvSpPr/>
          <p:nvPr/>
        </p:nvSpPr>
        <p:spPr>
          <a:xfrm>
            <a:off x="2078182" y="4520901"/>
            <a:ext cx="762000" cy="100853"/>
          </a:xfrm>
          <a:custGeom>
            <a:avLst/>
            <a:gdLst/>
            <a:ahLst/>
            <a:cxnLst/>
            <a:rect l="l" t="t" r="r" b="b"/>
            <a:pathLst>
              <a:path w="838200" h="114300">
                <a:moveTo>
                  <a:pt x="742188" y="76200"/>
                </a:moveTo>
                <a:lnTo>
                  <a:pt x="742188" y="38100"/>
                </a:lnTo>
                <a:lnTo>
                  <a:pt x="0" y="38100"/>
                </a:lnTo>
                <a:lnTo>
                  <a:pt x="0" y="76200"/>
                </a:lnTo>
                <a:lnTo>
                  <a:pt x="742188" y="76200"/>
                </a:lnTo>
                <a:close/>
              </a:path>
              <a:path w="838200" h="114300">
                <a:moveTo>
                  <a:pt x="838200" y="57912"/>
                </a:moveTo>
                <a:lnTo>
                  <a:pt x="723900" y="0"/>
                </a:lnTo>
                <a:lnTo>
                  <a:pt x="723900" y="38100"/>
                </a:lnTo>
                <a:lnTo>
                  <a:pt x="742188" y="38100"/>
                </a:lnTo>
                <a:lnTo>
                  <a:pt x="742188" y="105277"/>
                </a:lnTo>
                <a:lnTo>
                  <a:pt x="838200" y="57912"/>
                </a:lnTo>
                <a:close/>
              </a:path>
              <a:path w="838200" h="114300">
                <a:moveTo>
                  <a:pt x="742188" y="105277"/>
                </a:moveTo>
                <a:lnTo>
                  <a:pt x="742188" y="76200"/>
                </a:lnTo>
                <a:lnTo>
                  <a:pt x="723900" y="76200"/>
                </a:lnTo>
                <a:lnTo>
                  <a:pt x="723900" y="114300"/>
                </a:lnTo>
                <a:lnTo>
                  <a:pt x="742188" y="105277"/>
                </a:lnTo>
                <a:close/>
              </a:path>
            </a:pathLst>
          </a:custGeom>
          <a:solidFill>
            <a:srgbClr val="FF0000"/>
          </a:solidFill>
        </p:spPr>
        <p:txBody>
          <a:bodyPr wrap="square" lIns="0" tIns="0" rIns="0" bIns="0" rtlCol="0"/>
          <a:lstStyle/>
          <a:p>
            <a:endParaRPr/>
          </a:p>
        </p:txBody>
      </p:sp>
      <p:sp>
        <p:nvSpPr>
          <p:cNvPr id="7" name="object 7"/>
          <p:cNvSpPr/>
          <p:nvPr/>
        </p:nvSpPr>
        <p:spPr>
          <a:xfrm>
            <a:off x="4130040" y="4520901"/>
            <a:ext cx="762000" cy="100853"/>
          </a:xfrm>
          <a:custGeom>
            <a:avLst/>
            <a:gdLst/>
            <a:ahLst/>
            <a:cxnLst/>
            <a:rect l="l" t="t" r="r" b="b"/>
            <a:pathLst>
              <a:path w="838200" h="114300">
                <a:moveTo>
                  <a:pt x="743712" y="76200"/>
                </a:moveTo>
                <a:lnTo>
                  <a:pt x="743712" y="38100"/>
                </a:lnTo>
                <a:lnTo>
                  <a:pt x="0" y="38100"/>
                </a:lnTo>
                <a:lnTo>
                  <a:pt x="0" y="76200"/>
                </a:lnTo>
                <a:lnTo>
                  <a:pt x="743712" y="76200"/>
                </a:lnTo>
                <a:close/>
              </a:path>
              <a:path w="838200" h="114300">
                <a:moveTo>
                  <a:pt x="838200" y="57912"/>
                </a:moveTo>
                <a:lnTo>
                  <a:pt x="723900" y="0"/>
                </a:lnTo>
                <a:lnTo>
                  <a:pt x="723900" y="38100"/>
                </a:lnTo>
                <a:lnTo>
                  <a:pt x="743712" y="38100"/>
                </a:lnTo>
                <a:lnTo>
                  <a:pt x="743712" y="104526"/>
                </a:lnTo>
                <a:lnTo>
                  <a:pt x="838200" y="57912"/>
                </a:lnTo>
                <a:close/>
              </a:path>
              <a:path w="838200" h="114300">
                <a:moveTo>
                  <a:pt x="743712" y="104526"/>
                </a:moveTo>
                <a:lnTo>
                  <a:pt x="743712" y="76200"/>
                </a:lnTo>
                <a:lnTo>
                  <a:pt x="723900" y="76200"/>
                </a:lnTo>
                <a:lnTo>
                  <a:pt x="723900" y="114300"/>
                </a:lnTo>
                <a:lnTo>
                  <a:pt x="743712" y="104526"/>
                </a:lnTo>
                <a:close/>
              </a:path>
            </a:pathLst>
          </a:custGeom>
          <a:solidFill>
            <a:srgbClr val="FF0000"/>
          </a:solidFill>
        </p:spPr>
        <p:txBody>
          <a:bodyPr wrap="square" lIns="0" tIns="0" rIns="0" bIns="0" rtlCol="0"/>
          <a:lstStyle/>
          <a:p>
            <a:endParaRPr/>
          </a:p>
        </p:txBody>
      </p:sp>
      <p:sp>
        <p:nvSpPr>
          <p:cNvPr id="8" name="object 8"/>
          <p:cNvSpPr/>
          <p:nvPr/>
        </p:nvSpPr>
        <p:spPr>
          <a:xfrm>
            <a:off x="6234545" y="4520901"/>
            <a:ext cx="762000" cy="100853"/>
          </a:xfrm>
          <a:custGeom>
            <a:avLst/>
            <a:gdLst/>
            <a:ahLst/>
            <a:cxnLst/>
            <a:rect l="l" t="t" r="r" b="b"/>
            <a:pathLst>
              <a:path w="838200" h="114300">
                <a:moveTo>
                  <a:pt x="742188" y="76200"/>
                </a:moveTo>
                <a:lnTo>
                  <a:pt x="742188" y="38100"/>
                </a:lnTo>
                <a:lnTo>
                  <a:pt x="0" y="38100"/>
                </a:lnTo>
                <a:lnTo>
                  <a:pt x="0" y="76200"/>
                </a:lnTo>
                <a:lnTo>
                  <a:pt x="742188" y="76200"/>
                </a:lnTo>
                <a:close/>
              </a:path>
              <a:path w="838200" h="114300">
                <a:moveTo>
                  <a:pt x="838200" y="57912"/>
                </a:moveTo>
                <a:lnTo>
                  <a:pt x="723900" y="0"/>
                </a:lnTo>
                <a:lnTo>
                  <a:pt x="723900" y="38100"/>
                </a:lnTo>
                <a:lnTo>
                  <a:pt x="742188" y="38100"/>
                </a:lnTo>
                <a:lnTo>
                  <a:pt x="742188" y="105277"/>
                </a:lnTo>
                <a:lnTo>
                  <a:pt x="838200" y="57912"/>
                </a:lnTo>
                <a:close/>
              </a:path>
              <a:path w="838200" h="114300">
                <a:moveTo>
                  <a:pt x="742188" y="105277"/>
                </a:moveTo>
                <a:lnTo>
                  <a:pt x="742188" y="76200"/>
                </a:lnTo>
                <a:lnTo>
                  <a:pt x="723900" y="76200"/>
                </a:lnTo>
                <a:lnTo>
                  <a:pt x="723900" y="114300"/>
                </a:lnTo>
                <a:lnTo>
                  <a:pt x="742188" y="105277"/>
                </a:lnTo>
                <a:close/>
              </a:path>
            </a:pathLst>
          </a:custGeom>
          <a:solidFill>
            <a:srgbClr val="FF0000"/>
          </a:solidFill>
        </p:spPr>
        <p:txBody>
          <a:bodyPr wrap="square" lIns="0" tIns="0" rIns="0" bIns="0" rtlCol="0"/>
          <a:lstStyle/>
          <a:p>
            <a:endParaRPr/>
          </a:p>
        </p:txBody>
      </p:sp>
      <p:sp>
        <p:nvSpPr>
          <p:cNvPr id="9" name="object 9"/>
          <p:cNvSpPr/>
          <p:nvPr/>
        </p:nvSpPr>
        <p:spPr>
          <a:xfrm>
            <a:off x="753681" y="3559435"/>
            <a:ext cx="7620000" cy="605118"/>
          </a:xfrm>
          <a:custGeom>
            <a:avLst/>
            <a:gdLst/>
            <a:ahLst/>
            <a:cxnLst/>
            <a:rect l="l" t="t" r="r" b="b"/>
            <a:pathLst>
              <a:path w="8382000" h="685800">
                <a:moveTo>
                  <a:pt x="0" y="685799"/>
                </a:moveTo>
                <a:lnTo>
                  <a:pt x="11242" y="624269"/>
                </a:lnTo>
                <a:lnTo>
                  <a:pt x="43658" y="566313"/>
                </a:lnTo>
                <a:lnTo>
                  <a:pt x="95278" y="512910"/>
                </a:lnTo>
                <a:lnTo>
                  <a:pt x="127674" y="488222"/>
                </a:lnTo>
                <a:lnTo>
                  <a:pt x="164132" y="465039"/>
                </a:lnTo>
                <a:lnTo>
                  <a:pt x="204407" y="443483"/>
                </a:lnTo>
                <a:lnTo>
                  <a:pt x="248252" y="423678"/>
                </a:lnTo>
                <a:lnTo>
                  <a:pt x="295420" y="405744"/>
                </a:lnTo>
                <a:lnTo>
                  <a:pt x="345667" y="389805"/>
                </a:lnTo>
                <a:lnTo>
                  <a:pt x="398745" y="375982"/>
                </a:lnTo>
                <a:lnTo>
                  <a:pt x="454409" y="364399"/>
                </a:lnTo>
                <a:lnTo>
                  <a:pt x="512413" y="355176"/>
                </a:lnTo>
                <a:lnTo>
                  <a:pt x="572509" y="348437"/>
                </a:lnTo>
                <a:lnTo>
                  <a:pt x="634453" y="344304"/>
                </a:lnTo>
                <a:lnTo>
                  <a:pt x="697998" y="342899"/>
                </a:lnTo>
                <a:lnTo>
                  <a:pt x="3491490" y="342899"/>
                </a:lnTo>
                <a:lnTo>
                  <a:pt x="3555047" y="341495"/>
                </a:lnTo>
                <a:lnTo>
                  <a:pt x="3617028" y="337362"/>
                </a:lnTo>
                <a:lnTo>
                  <a:pt x="3677185" y="330623"/>
                </a:lnTo>
                <a:lnTo>
                  <a:pt x="3735267" y="321400"/>
                </a:lnTo>
                <a:lnTo>
                  <a:pt x="3791025" y="309817"/>
                </a:lnTo>
                <a:lnTo>
                  <a:pt x="3844211" y="295994"/>
                </a:lnTo>
                <a:lnTo>
                  <a:pt x="3894574" y="280055"/>
                </a:lnTo>
                <a:lnTo>
                  <a:pt x="3941866" y="262121"/>
                </a:lnTo>
                <a:lnTo>
                  <a:pt x="3985837" y="242315"/>
                </a:lnTo>
                <a:lnTo>
                  <a:pt x="4026238" y="220760"/>
                </a:lnTo>
                <a:lnTo>
                  <a:pt x="4062819" y="197577"/>
                </a:lnTo>
                <a:lnTo>
                  <a:pt x="4095332" y="172889"/>
                </a:lnTo>
                <a:lnTo>
                  <a:pt x="4123527" y="146818"/>
                </a:lnTo>
                <a:lnTo>
                  <a:pt x="4165965" y="91016"/>
                </a:lnTo>
                <a:lnTo>
                  <a:pt x="4188140" y="31151"/>
                </a:lnTo>
                <a:lnTo>
                  <a:pt x="4191006" y="0"/>
                </a:lnTo>
                <a:lnTo>
                  <a:pt x="4193857" y="31151"/>
                </a:lnTo>
                <a:lnTo>
                  <a:pt x="4215933" y="91016"/>
                </a:lnTo>
                <a:lnTo>
                  <a:pt x="4258197" y="146818"/>
                </a:lnTo>
                <a:lnTo>
                  <a:pt x="4286284" y="172889"/>
                </a:lnTo>
                <a:lnTo>
                  <a:pt x="4318679" y="197577"/>
                </a:lnTo>
                <a:lnTo>
                  <a:pt x="4355138" y="220760"/>
                </a:lnTo>
                <a:lnTo>
                  <a:pt x="4395412" y="242315"/>
                </a:lnTo>
                <a:lnTo>
                  <a:pt x="4439257" y="262121"/>
                </a:lnTo>
                <a:lnTo>
                  <a:pt x="4486425" y="280055"/>
                </a:lnTo>
                <a:lnTo>
                  <a:pt x="4536671" y="295994"/>
                </a:lnTo>
                <a:lnTo>
                  <a:pt x="4589749" y="309817"/>
                </a:lnTo>
                <a:lnTo>
                  <a:pt x="4645413" y="321400"/>
                </a:lnTo>
                <a:lnTo>
                  <a:pt x="4703415" y="330623"/>
                </a:lnTo>
                <a:lnTo>
                  <a:pt x="4763511" y="337362"/>
                </a:lnTo>
                <a:lnTo>
                  <a:pt x="4825454" y="341495"/>
                </a:lnTo>
                <a:lnTo>
                  <a:pt x="4888997" y="342899"/>
                </a:lnTo>
                <a:lnTo>
                  <a:pt x="7682489" y="342899"/>
                </a:lnTo>
                <a:lnTo>
                  <a:pt x="7746047" y="344304"/>
                </a:lnTo>
                <a:lnTo>
                  <a:pt x="7808028" y="348437"/>
                </a:lnTo>
                <a:lnTo>
                  <a:pt x="7868185" y="355176"/>
                </a:lnTo>
                <a:lnTo>
                  <a:pt x="7926267" y="364399"/>
                </a:lnTo>
                <a:lnTo>
                  <a:pt x="7982025" y="375982"/>
                </a:lnTo>
                <a:lnTo>
                  <a:pt x="8035211" y="389805"/>
                </a:lnTo>
                <a:lnTo>
                  <a:pt x="8085574" y="405744"/>
                </a:lnTo>
                <a:lnTo>
                  <a:pt x="8132866" y="423678"/>
                </a:lnTo>
                <a:lnTo>
                  <a:pt x="8176837" y="443483"/>
                </a:lnTo>
                <a:lnTo>
                  <a:pt x="8217238" y="465039"/>
                </a:lnTo>
                <a:lnTo>
                  <a:pt x="8253819" y="488222"/>
                </a:lnTo>
                <a:lnTo>
                  <a:pt x="8286332" y="512910"/>
                </a:lnTo>
                <a:lnTo>
                  <a:pt x="8314527" y="538981"/>
                </a:lnTo>
                <a:lnTo>
                  <a:pt x="8356965" y="594783"/>
                </a:lnTo>
                <a:lnTo>
                  <a:pt x="8379140" y="654648"/>
                </a:lnTo>
                <a:lnTo>
                  <a:pt x="8382005" y="685799"/>
                </a:lnTo>
              </a:path>
            </a:pathLst>
          </a:custGeom>
          <a:ln w="31749">
            <a:solidFill>
              <a:srgbClr val="FF00FF"/>
            </a:solidFill>
          </a:ln>
        </p:spPr>
        <p:txBody>
          <a:bodyPr wrap="square" lIns="0" tIns="0" rIns="0" bIns="0" rtlCol="0"/>
          <a:lstStyle/>
          <a:p>
            <a:endParaRPr/>
          </a:p>
        </p:txBody>
      </p:sp>
      <p:sp>
        <p:nvSpPr>
          <p:cNvPr id="10" name="object 10"/>
          <p:cNvSpPr txBox="1"/>
          <p:nvPr/>
        </p:nvSpPr>
        <p:spPr>
          <a:xfrm>
            <a:off x="902848" y="1418216"/>
            <a:ext cx="5846618" cy="2435834"/>
          </a:xfrm>
          <a:prstGeom prst="rect">
            <a:avLst/>
          </a:prstGeom>
        </p:spPr>
        <p:txBody>
          <a:bodyPr vert="horz" wrap="square" lIns="0" tIns="161837" rIns="0" bIns="0" rtlCol="0">
            <a:spAutoFit/>
          </a:bodyPr>
          <a:lstStyle/>
          <a:p>
            <a:pPr marL="524261" indent="-512864">
              <a:spcBef>
                <a:spcPts val="1274"/>
              </a:spcBef>
              <a:buChar char="o"/>
              <a:tabLst>
                <a:tab pos="523691" algn="l"/>
                <a:tab pos="524261" algn="l"/>
              </a:tabLst>
            </a:pPr>
            <a:r>
              <a:rPr sz="2200" spc="-4" dirty="0">
                <a:latin typeface="Times New Roman"/>
                <a:cs typeface="Times New Roman"/>
              </a:rPr>
              <a:t>Build </a:t>
            </a:r>
            <a:r>
              <a:rPr sz="2200" dirty="0">
                <a:latin typeface="Times New Roman"/>
                <a:cs typeface="Times New Roman"/>
              </a:rPr>
              <a:t>a </a:t>
            </a:r>
            <a:r>
              <a:rPr sz="2200" spc="-4" dirty="0">
                <a:latin typeface="Times New Roman"/>
                <a:cs typeface="Times New Roman"/>
              </a:rPr>
              <a:t>rapid</a:t>
            </a:r>
            <a:r>
              <a:rPr sz="2200" spc="-13" dirty="0">
                <a:latin typeface="Times New Roman"/>
                <a:cs typeface="Times New Roman"/>
              </a:rPr>
              <a:t> </a:t>
            </a:r>
            <a:r>
              <a:rPr sz="2200" spc="-4" dirty="0">
                <a:latin typeface="Times New Roman"/>
                <a:cs typeface="Times New Roman"/>
              </a:rPr>
              <a:t>prototype</a:t>
            </a:r>
            <a:endParaRPr sz="2200">
              <a:latin typeface="Times New Roman"/>
              <a:cs typeface="Times New Roman"/>
            </a:endParaRPr>
          </a:p>
          <a:p>
            <a:pPr marL="524261" indent="-512864">
              <a:spcBef>
                <a:spcPts val="1185"/>
              </a:spcBef>
              <a:buChar char="o"/>
              <a:tabLst>
                <a:tab pos="523691" algn="l"/>
                <a:tab pos="524261" algn="l"/>
              </a:tabLst>
            </a:pPr>
            <a:r>
              <a:rPr sz="2200" spc="-4" dirty="0">
                <a:solidFill>
                  <a:srgbClr val="650065"/>
                </a:solidFill>
                <a:latin typeface="Times New Roman"/>
                <a:cs typeface="Times New Roman"/>
              </a:rPr>
              <a:t>Give it </a:t>
            </a:r>
            <a:r>
              <a:rPr sz="2200" dirty="0">
                <a:solidFill>
                  <a:srgbClr val="650065"/>
                </a:solidFill>
                <a:latin typeface="Times New Roman"/>
                <a:cs typeface="Times New Roman"/>
              </a:rPr>
              <a:t>to </a:t>
            </a:r>
            <a:r>
              <a:rPr sz="2200" spc="-4" dirty="0">
                <a:solidFill>
                  <a:srgbClr val="650065"/>
                </a:solidFill>
                <a:latin typeface="Times New Roman"/>
                <a:cs typeface="Times New Roman"/>
              </a:rPr>
              <a:t>user for evaluation </a:t>
            </a:r>
            <a:r>
              <a:rPr sz="2200" dirty="0">
                <a:solidFill>
                  <a:srgbClr val="650065"/>
                </a:solidFill>
                <a:latin typeface="Times New Roman"/>
                <a:cs typeface="Times New Roman"/>
              </a:rPr>
              <a:t>&amp; </a:t>
            </a:r>
            <a:r>
              <a:rPr sz="2200" spc="-9" dirty="0">
                <a:solidFill>
                  <a:srgbClr val="650065"/>
                </a:solidFill>
                <a:latin typeface="Times New Roman"/>
                <a:cs typeface="Times New Roman"/>
              </a:rPr>
              <a:t>obtain</a:t>
            </a:r>
            <a:r>
              <a:rPr sz="2200" spc="9" dirty="0">
                <a:solidFill>
                  <a:srgbClr val="650065"/>
                </a:solidFill>
                <a:latin typeface="Times New Roman"/>
                <a:cs typeface="Times New Roman"/>
              </a:rPr>
              <a:t> </a:t>
            </a:r>
            <a:r>
              <a:rPr sz="2200" spc="-4" dirty="0">
                <a:solidFill>
                  <a:srgbClr val="650065"/>
                </a:solidFill>
                <a:latin typeface="Times New Roman"/>
                <a:cs typeface="Times New Roman"/>
              </a:rPr>
              <a:t>feedback</a:t>
            </a:r>
            <a:endParaRPr sz="2200">
              <a:latin typeface="Times New Roman"/>
              <a:cs typeface="Times New Roman"/>
            </a:endParaRPr>
          </a:p>
          <a:p>
            <a:pPr marL="581246" indent="-570419">
              <a:spcBef>
                <a:spcPts val="646"/>
              </a:spcBef>
              <a:buChar char="o"/>
              <a:tabLst>
                <a:tab pos="581246" algn="l"/>
                <a:tab pos="581816" algn="l"/>
              </a:tabLst>
            </a:pPr>
            <a:r>
              <a:rPr sz="2200" spc="-4" dirty="0">
                <a:solidFill>
                  <a:srgbClr val="003200"/>
                </a:solidFill>
                <a:latin typeface="Times New Roman"/>
                <a:cs typeface="Times New Roman"/>
              </a:rPr>
              <a:t>Prototype </a:t>
            </a:r>
            <a:r>
              <a:rPr sz="2200" dirty="0">
                <a:solidFill>
                  <a:srgbClr val="003200"/>
                </a:solidFill>
                <a:latin typeface="Times New Roman"/>
                <a:cs typeface="Times New Roman"/>
              </a:rPr>
              <a:t>is</a:t>
            </a:r>
            <a:r>
              <a:rPr sz="2200" spc="-18" dirty="0">
                <a:solidFill>
                  <a:srgbClr val="003200"/>
                </a:solidFill>
                <a:latin typeface="Times New Roman"/>
                <a:cs typeface="Times New Roman"/>
              </a:rPr>
              <a:t> </a:t>
            </a:r>
            <a:r>
              <a:rPr sz="2200" spc="-4" dirty="0">
                <a:solidFill>
                  <a:srgbClr val="003200"/>
                </a:solidFill>
                <a:latin typeface="Times New Roman"/>
                <a:cs typeface="Times New Roman"/>
              </a:rPr>
              <a:t>refined</a:t>
            </a:r>
            <a:endParaRPr sz="2200">
              <a:latin typeface="Times New Roman"/>
              <a:cs typeface="Times New Roman"/>
            </a:endParaRPr>
          </a:p>
          <a:p>
            <a:pPr>
              <a:spcBef>
                <a:spcPts val="40"/>
              </a:spcBef>
            </a:pPr>
            <a:endParaRPr sz="1900">
              <a:latin typeface="Times New Roman"/>
              <a:cs typeface="Times New Roman"/>
            </a:endParaRPr>
          </a:p>
          <a:p>
            <a:pPr marL="1720944"/>
            <a:r>
              <a:rPr sz="2200" spc="-9" dirty="0">
                <a:solidFill>
                  <a:srgbClr val="650065"/>
                </a:solidFill>
                <a:latin typeface="Times New Roman"/>
                <a:cs typeface="Times New Roman"/>
              </a:rPr>
              <a:t>With </a:t>
            </a:r>
            <a:r>
              <a:rPr sz="2200" spc="-4" dirty="0">
                <a:solidFill>
                  <a:srgbClr val="650065"/>
                </a:solidFill>
                <a:latin typeface="Times New Roman"/>
                <a:cs typeface="Times New Roman"/>
              </a:rPr>
              <a:t>active participation </a:t>
            </a:r>
            <a:r>
              <a:rPr sz="2200" dirty="0">
                <a:solidFill>
                  <a:srgbClr val="650065"/>
                </a:solidFill>
                <a:latin typeface="Times New Roman"/>
                <a:cs typeface="Times New Roman"/>
              </a:rPr>
              <a:t>of</a:t>
            </a:r>
            <a:r>
              <a:rPr sz="2200" spc="-27" dirty="0">
                <a:solidFill>
                  <a:srgbClr val="650065"/>
                </a:solidFill>
                <a:latin typeface="Times New Roman"/>
                <a:cs typeface="Times New Roman"/>
              </a:rPr>
              <a:t> </a:t>
            </a:r>
            <a:r>
              <a:rPr sz="2200" spc="-4" dirty="0">
                <a:solidFill>
                  <a:srgbClr val="650065"/>
                </a:solidFill>
                <a:latin typeface="Times New Roman"/>
                <a:cs typeface="Times New Roman"/>
              </a:rPr>
              <a:t>users</a:t>
            </a:r>
            <a:endParaRPr sz="2200">
              <a:latin typeface="Times New Roman"/>
              <a:cs typeface="Times New Roman"/>
            </a:endParaRPr>
          </a:p>
        </p:txBody>
      </p:sp>
      <p:sp>
        <p:nvSpPr>
          <p:cNvPr id="11" name="object 11"/>
          <p:cNvSpPr txBox="1">
            <a:spLocks noGrp="1"/>
          </p:cNvSpPr>
          <p:nvPr>
            <p:ph type="title"/>
          </p:nvPr>
        </p:nvSpPr>
        <p:spPr>
          <a:xfrm>
            <a:off x="764303" y="869576"/>
            <a:ext cx="7510318" cy="365451"/>
          </a:xfrm>
          <a:prstGeom prst="rect">
            <a:avLst/>
          </a:prstGeom>
        </p:spPr>
        <p:txBody>
          <a:bodyPr vert="horz" wrap="square" lIns="0" tIns="11397" rIns="0" bIns="0" rtlCol="0">
            <a:spAutoFit/>
          </a:bodyPr>
          <a:lstStyle/>
          <a:p>
            <a:pPr marL="11397">
              <a:spcBef>
                <a:spcPts val="90"/>
              </a:spcBef>
            </a:pPr>
            <a:r>
              <a:rPr sz="2300" spc="54" dirty="0"/>
              <a:t>The </a:t>
            </a:r>
            <a:r>
              <a:rPr sz="2300" spc="45" dirty="0"/>
              <a:t>Rapid </a:t>
            </a:r>
            <a:r>
              <a:rPr sz="2300" spc="58" dirty="0"/>
              <a:t>Application </a:t>
            </a:r>
            <a:r>
              <a:rPr sz="2300" spc="4" dirty="0"/>
              <a:t>Development </a:t>
            </a:r>
            <a:r>
              <a:rPr sz="2300" spc="-72" dirty="0"/>
              <a:t>(RAD)</a:t>
            </a:r>
            <a:r>
              <a:rPr sz="2300" spc="-377" dirty="0"/>
              <a:t> </a:t>
            </a:r>
            <a:r>
              <a:rPr sz="2300" spc="40" dirty="0"/>
              <a:t>Model</a:t>
            </a:r>
            <a:endParaRPr sz="2300"/>
          </a:p>
        </p:txBody>
      </p:sp>
      <p:sp>
        <p:nvSpPr>
          <p:cNvPr id="12" name="object 12"/>
          <p:cNvSpPr/>
          <p:nvPr/>
        </p:nvSpPr>
        <p:spPr>
          <a:xfrm>
            <a:off x="692721" y="1411941"/>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3575" y="2171250"/>
            <a:ext cx="7545531" cy="3133139"/>
          </a:xfrm>
          <a:prstGeom prst="rect">
            <a:avLst/>
          </a:prstGeom>
        </p:spPr>
        <p:txBody>
          <a:bodyPr vert="horz" wrap="square" lIns="0" tIns="9118" rIns="0" bIns="0" rtlCol="0">
            <a:spAutoFit/>
          </a:bodyPr>
          <a:lstStyle/>
          <a:p>
            <a:pPr marL="11397" marR="4559">
              <a:lnSpc>
                <a:spcPct val="100400"/>
              </a:lnSpc>
              <a:spcBef>
                <a:spcPts val="72"/>
              </a:spcBef>
              <a:tabLst>
                <a:tab pos="734535" algn="l"/>
                <a:tab pos="1280451" algn="l"/>
                <a:tab pos="2977461" algn="l"/>
                <a:tab pos="4018005" algn="l"/>
                <a:tab pos="4512064" algn="l"/>
                <a:tab pos="5144027" algn="l"/>
                <a:tab pos="6395415" algn="l"/>
                <a:tab pos="6905430" algn="l"/>
              </a:tabLst>
            </a:pPr>
            <a:r>
              <a:rPr sz="2500" spc="-9" dirty="0">
                <a:solidFill>
                  <a:srgbClr val="003200"/>
                </a:solidFill>
                <a:latin typeface="Times New Roman"/>
                <a:cs typeface="Times New Roman"/>
              </a:rPr>
              <a:t>N</a:t>
            </a:r>
            <a:r>
              <a:rPr sz="2500" dirty="0">
                <a:solidFill>
                  <a:srgbClr val="003200"/>
                </a:solidFill>
                <a:latin typeface="Times New Roman"/>
                <a:cs typeface="Times New Roman"/>
              </a:rPr>
              <a:t>o</a:t>
            </a:r>
            <a:r>
              <a:rPr sz="2500" spc="-4" dirty="0">
                <a:solidFill>
                  <a:srgbClr val="003200"/>
                </a:solidFill>
                <a:latin typeface="Times New Roman"/>
                <a:cs typeface="Times New Roman"/>
              </a:rPr>
              <a:t>t</a:t>
            </a:r>
            <a:r>
              <a:rPr sz="2500" dirty="0">
                <a:solidFill>
                  <a:srgbClr val="003200"/>
                </a:solidFill>
                <a:latin typeface="Times New Roman"/>
                <a:cs typeface="Times New Roman"/>
              </a:rPr>
              <a:t>	</a:t>
            </a:r>
            <a:r>
              <a:rPr sz="2500" spc="-13" dirty="0">
                <a:solidFill>
                  <a:srgbClr val="003200"/>
                </a:solidFill>
                <a:latin typeface="Times New Roman"/>
                <a:cs typeface="Times New Roman"/>
              </a:rPr>
              <a:t>a</a:t>
            </a:r>
            <a:r>
              <a:rPr sz="2500" spc="-4" dirty="0">
                <a:solidFill>
                  <a:srgbClr val="003200"/>
                </a:solidFill>
                <a:latin typeface="Times New Roman"/>
                <a:cs typeface="Times New Roman"/>
              </a:rPr>
              <a:t>n</a:t>
            </a:r>
            <a:r>
              <a:rPr sz="2500" dirty="0">
                <a:solidFill>
                  <a:srgbClr val="003200"/>
                </a:solidFill>
                <a:latin typeface="Times New Roman"/>
                <a:cs typeface="Times New Roman"/>
              </a:rPr>
              <a:t>	</a:t>
            </a:r>
            <a:r>
              <a:rPr sz="2500" spc="-13" dirty="0">
                <a:solidFill>
                  <a:srgbClr val="003200"/>
                </a:solidFill>
                <a:latin typeface="Times New Roman"/>
                <a:cs typeface="Times New Roman"/>
              </a:rPr>
              <a:t>a</a:t>
            </a:r>
            <a:r>
              <a:rPr sz="2500" dirty="0">
                <a:solidFill>
                  <a:srgbClr val="003200"/>
                </a:solidFill>
                <a:latin typeface="Times New Roman"/>
                <a:cs typeface="Times New Roman"/>
              </a:rPr>
              <a:t>pp</a:t>
            </a:r>
            <a:r>
              <a:rPr sz="2500" spc="-4" dirty="0">
                <a:solidFill>
                  <a:srgbClr val="003200"/>
                </a:solidFill>
                <a:latin typeface="Times New Roman"/>
                <a:cs typeface="Times New Roman"/>
              </a:rPr>
              <a:t>r</a:t>
            </a:r>
            <a:r>
              <a:rPr sz="2500" dirty="0">
                <a:solidFill>
                  <a:srgbClr val="003200"/>
                </a:solidFill>
                <a:latin typeface="Times New Roman"/>
                <a:cs typeface="Times New Roman"/>
              </a:rPr>
              <a:t>op</a:t>
            </a:r>
            <a:r>
              <a:rPr sz="2500" spc="-4" dirty="0">
                <a:solidFill>
                  <a:srgbClr val="003200"/>
                </a:solidFill>
                <a:latin typeface="Times New Roman"/>
                <a:cs typeface="Times New Roman"/>
              </a:rPr>
              <a:t>ri</a:t>
            </a:r>
            <a:r>
              <a:rPr sz="2500" spc="-22" dirty="0">
                <a:solidFill>
                  <a:srgbClr val="003200"/>
                </a:solidFill>
                <a:latin typeface="Times New Roman"/>
                <a:cs typeface="Times New Roman"/>
              </a:rPr>
              <a:t>a</a:t>
            </a:r>
            <a:r>
              <a:rPr sz="2500" spc="-13" dirty="0">
                <a:solidFill>
                  <a:srgbClr val="003200"/>
                </a:solidFill>
                <a:latin typeface="Times New Roman"/>
                <a:cs typeface="Times New Roman"/>
              </a:rPr>
              <a:t>t</a:t>
            </a:r>
            <a:r>
              <a:rPr sz="2500" spc="-4" dirty="0">
                <a:solidFill>
                  <a:srgbClr val="003200"/>
                </a:solidFill>
                <a:latin typeface="Times New Roman"/>
                <a:cs typeface="Times New Roman"/>
              </a:rPr>
              <a:t>e</a:t>
            </a:r>
            <a:r>
              <a:rPr sz="2500" dirty="0">
                <a:solidFill>
                  <a:srgbClr val="003200"/>
                </a:solidFill>
                <a:latin typeface="Times New Roman"/>
                <a:cs typeface="Times New Roman"/>
              </a:rPr>
              <a:t>	</a:t>
            </a:r>
            <a:r>
              <a:rPr sz="2500" spc="-22" dirty="0">
                <a:solidFill>
                  <a:srgbClr val="003200"/>
                </a:solidFill>
                <a:latin typeface="Times New Roman"/>
                <a:cs typeface="Times New Roman"/>
              </a:rPr>
              <a:t>m</a:t>
            </a:r>
            <a:r>
              <a:rPr sz="2500" dirty="0">
                <a:solidFill>
                  <a:srgbClr val="003200"/>
                </a:solidFill>
                <a:latin typeface="Times New Roman"/>
                <a:cs typeface="Times New Roman"/>
              </a:rPr>
              <a:t>od</a:t>
            </a:r>
            <a:r>
              <a:rPr sz="2500" spc="-13" dirty="0">
                <a:solidFill>
                  <a:srgbClr val="003200"/>
                </a:solidFill>
                <a:latin typeface="Times New Roman"/>
                <a:cs typeface="Times New Roman"/>
              </a:rPr>
              <a:t>e</a:t>
            </a:r>
            <a:r>
              <a:rPr sz="2500" spc="-4" dirty="0">
                <a:solidFill>
                  <a:srgbClr val="003200"/>
                </a:solidFill>
                <a:latin typeface="Times New Roman"/>
                <a:cs typeface="Times New Roman"/>
              </a:rPr>
              <a:t>l</a:t>
            </a:r>
            <a:r>
              <a:rPr sz="2500" dirty="0">
                <a:solidFill>
                  <a:srgbClr val="003200"/>
                </a:solidFill>
                <a:latin typeface="Times New Roman"/>
                <a:cs typeface="Times New Roman"/>
              </a:rPr>
              <a:t>	</a:t>
            </a:r>
            <a:r>
              <a:rPr sz="2500" spc="-4" dirty="0">
                <a:solidFill>
                  <a:srgbClr val="003200"/>
                </a:solidFill>
                <a:latin typeface="Times New Roman"/>
                <a:cs typeface="Times New Roman"/>
              </a:rPr>
              <a:t>in</a:t>
            </a:r>
            <a:r>
              <a:rPr sz="2500" dirty="0">
                <a:solidFill>
                  <a:srgbClr val="003200"/>
                </a:solidFill>
                <a:latin typeface="Times New Roman"/>
                <a:cs typeface="Times New Roman"/>
              </a:rPr>
              <a:t>	</a:t>
            </a:r>
            <a:r>
              <a:rPr sz="2500" spc="-4" dirty="0">
                <a:solidFill>
                  <a:srgbClr val="003200"/>
                </a:solidFill>
                <a:latin typeface="Times New Roman"/>
                <a:cs typeface="Times New Roman"/>
              </a:rPr>
              <a:t>t</a:t>
            </a:r>
            <a:r>
              <a:rPr sz="2500" dirty="0">
                <a:solidFill>
                  <a:srgbClr val="003200"/>
                </a:solidFill>
                <a:latin typeface="Times New Roman"/>
                <a:cs typeface="Times New Roman"/>
              </a:rPr>
              <a:t>h</a:t>
            </a:r>
            <a:r>
              <a:rPr sz="2500" spc="-4" dirty="0">
                <a:solidFill>
                  <a:srgbClr val="003200"/>
                </a:solidFill>
                <a:latin typeface="Times New Roman"/>
                <a:cs typeface="Times New Roman"/>
              </a:rPr>
              <a:t>e</a:t>
            </a:r>
            <a:r>
              <a:rPr sz="2500" dirty="0">
                <a:solidFill>
                  <a:srgbClr val="003200"/>
                </a:solidFill>
                <a:latin typeface="Times New Roman"/>
                <a:cs typeface="Times New Roman"/>
              </a:rPr>
              <a:t>	</a:t>
            </a:r>
            <a:r>
              <a:rPr sz="2500" spc="-13" dirty="0">
                <a:solidFill>
                  <a:srgbClr val="003200"/>
                </a:solidFill>
                <a:latin typeface="Times New Roman"/>
                <a:cs typeface="Times New Roman"/>
              </a:rPr>
              <a:t>a</a:t>
            </a:r>
            <a:r>
              <a:rPr sz="2500" dirty="0">
                <a:solidFill>
                  <a:srgbClr val="003200"/>
                </a:solidFill>
                <a:latin typeface="Times New Roman"/>
                <a:cs typeface="Times New Roman"/>
              </a:rPr>
              <a:t>b</a:t>
            </a:r>
            <a:r>
              <a:rPr sz="2500" spc="-4" dirty="0">
                <a:solidFill>
                  <a:srgbClr val="003200"/>
                </a:solidFill>
                <a:latin typeface="Times New Roman"/>
                <a:cs typeface="Times New Roman"/>
              </a:rPr>
              <a:t>s</a:t>
            </a:r>
            <a:r>
              <a:rPr sz="2500" spc="-13" dirty="0">
                <a:solidFill>
                  <a:srgbClr val="003200"/>
                </a:solidFill>
                <a:latin typeface="Times New Roman"/>
                <a:cs typeface="Times New Roman"/>
              </a:rPr>
              <a:t>e</a:t>
            </a:r>
            <a:r>
              <a:rPr sz="2500" dirty="0">
                <a:solidFill>
                  <a:srgbClr val="003200"/>
                </a:solidFill>
                <a:latin typeface="Times New Roman"/>
                <a:cs typeface="Times New Roman"/>
              </a:rPr>
              <a:t>n</a:t>
            </a:r>
            <a:r>
              <a:rPr sz="2500" spc="-13" dirty="0">
                <a:solidFill>
                  <a:srgbClr val="003200"/>
                </a:solidFill>
                <a:latin typeface="Times New Roman"/>
                <a:cs typeface="Times New Roman"/>
              </a:rPr>
              <a:t>c</a:t>
            </a:r>
            <a:r>
              <a:rPr sz="2500" spc="-4" dirty="0">
                <a:solidFill>
                  <a:srgbClr val="003200"/>
                </a:solidFill>
                <a:latin typeface="Times New Roman"/>
                <a:cs typeface="Times New Roman"/>
              </a:rPr>
              <a:t>e</a:t>
            </a:r>
            <a:r>
              <a:rPr sz="2500" dirty="0">
                <a:solidFill>
                  <a:srgbClr val="003200"/>
                </a:solidFill>
                <a:latin typeface="Times New Roman"/>
                <a:cs typeface="Times New Roman"/>
              </a:rPr>
              <a:t>	o</a:t>
            </a:r>
            <a:r>
              <a:rPr sz="2500" spc="-4" dirty="0">
                <a:solidFill>
                  <a:srgbClr val="003200"/>
                </a:solidFill>
                <a:latin typeface="Times New Roman"/>
                <a:cs typeface="Times New Roman"/>
              </a:rPr>
              <a:t>f</a:t>
            </a:r>
            <a:r>
              <a:rPr sz="2500" dirty="0">
                <a:solidFill>
                  <a:srgbClr val="003200"/>
                </a:solidFill>
                <a:latin typeface="Times New Roman"/>
                <a:cs typeface="Times New Roman"/>
              </a:rPr>
              <a:t>	u</a:t>
            </a:r>
            <a:r>
              <a:rPr sz="2500" spc="-4" dirty="0">
                <a:solidFill>
                  <a:srgbClr val="003200"/>
                </a:solidFill>
                <a:latin typeface="Times New Roman"/>
                <a:cs typeface="Times New Roman"/>
              </a:rPr>
              <a:t>s</a:t>
            </a:r>
            <a:r>
              <a:rPr sz="2500" spc="-13" dirty="0">
                <a:solidFill>
                  <a:srgbClr val="003200"/>
                </a:solidFill>
                <a:latin typeface="Times New Roman"/>
                <a:cs typeface="Times New Roman"/>
              </a:rPr>
              <a:t>e</a:t>
            </a:r>
            <a:r>
              <a:rPr sz="2500" spc="-4" dirty="0">
                <a:solidFill>
                  <a:srgbClr val="003200"/>
                </a:solidFill>
                <a:latin typeface="Times New Roman"/>
                <a:cs typeface="Times New Roman"/>
              </a:rPr>
              <a:t>r  participation.</a:t>
            </a:r>
            <a:endParaRPr sz="2500">
              <a:latin typeface="Times New Roman"/>
              <a:cs typeface="Times New Roman"/>
            </a:endParaRPr>
          </a:p>
          <a:p>
            <a:pPr>
              <a:lnSpc>
                <a:spcPct val="100000"/>
              </a:lnSpc>
            </a:pPr>
            <a:endParaRPr sz="2200">
              <a:latin typeface="Times New Roman"/>
              <a:cs typeface="Times New Roman"/>
            </a:endParaRPr>
          </a:p>
          <a:p>
            <a:pPr marL="11397" marR="5129">
              <a:lnSpc>
                <a:spcPct val="100400"/>
              </a:lnSpc>
            </a:pPr>
            <a:r>
              <a:rPr sz="2500" spc="-4" dirty="0">
                <a:solidFill>
                  <a:srgbClr val="3232FF"/>
                </a:solidFill>
                <a:latin typeface="Times New Roman"/>
                <a:cs typeface="Times New Roman"/>
              </a:rPr>
              <a:t>Reusable components are required to reduce </a:t>
            </a:r>
            <a:r>
              <a:rPr sz="2500" spc="-9" dirty="0">
                <a:solidFill>
                  <a:srgbClr val="3232FF"/>
                </a:solidFill>
                <a:latin typeface="Times New Roman"/>
                <a:cs typeface="Times New Roman"/>
              </a:rPr>
              <a:t>development  time.</a:t>
            </a:r>
            <a:endParaRPr sz="2500">
              <a:latin typeface="Times New Roman"/>
              <a:cs typeface="Times New Roman"/>
            </a:endParaRPr>
          </a:p>
          <a:p>
            <a:pPr>
              <a:spcBef>
                <a:spcPts val="40"/>
              </a:spcBef>
            </a:pPr>
            <a:endParaRPr sz="2500">
              <a:latin typeface="Times New Roman"/>
              <a:cs typeface="Times New Roman"/>
            </a:endParaRPr>
          </a:p>
          <a:p>
            <a:pPr marL="11397" marR="5698"/>
            <a:r>
              <a:rPr sz="2500" spc="-4" dirty="0">
                <a:solidFill>
                  <a:srgbClr val="653200"/>
                </a:solidFill>
                <a:latin typeface="Times New Roman"/>
                <a:cs typeface="Times New Roman"/>
              </a:rPr>
              <a:t>Highly </a:t>
            </a:r>
            <a:r>
              <a:rPr sz="2500" spc="-9" dirty="0">
                <a:solidFill>
                  <a:srgbClr val="653200"/>
                </a:solidFill>
                <a:latin typeface="Times New Roman"/>
                <a:cs typeface="Times New Roman"/>
              </a:rPr>
              <a:t>specialized </a:t>
            </a:r>
            <a:r>
              <a:rPr sz="2500" spc="-4" dirty="0">
                <a:solidFill>
                  <a:srgbClr val="653200"/>
                </a:solidFill>
                <a:latin typeface="Times New Roman"/>
                <a:cs typeface="Times New Roman"/>
              </a:rPr>
              <a:t>&amp; skilled developers are required and  such developers are </a:t>
            </a:r>
            <a:r>
              <a:rPr sz="2500" dirty="0">
                <a:solidFill>
                  <a:srgbClr val="653200"/>
                </a:solidFill>
                <a:latin typeface="Times New Roman"/>
                <a:cs typeface="Times New Roman"/>
              </a:rPr>
              <a:t>not </a:t>
            </a:r>
            <a:r>
              <a:rPr sz="2500" spc="-9" dirty="0">
                <a:solidFill>
                  <a:srgbClr val="653200"/>
                </a:solidFill>
                <a:latin typeface="Times New Roman"/>
                <a:cs typeface="Times New Roman"/>
              </a:rPr>
              <a:t>easily</a:t>
            </a:r>
            <a:r>
              <a:rPr sz="2500" spc="-4" dirty="0">
                <a:solidFill>
                  <a:srgbClr val="653200"/>
                </a:solidFill>
                <a:latin typeface="Times New Roman"/>
                <a:cs typeface="Times New Roman"/>
              </a:rPr>
              <a:t> </a:t>
            </a:r>
            <a:r>
              <a:rPr sz="2500" spc="-9" dirty="0">
                <a:solidFill>
                  <a:srgbClr val="653200"/>
                </a:solidFill>
                <a:latin typeface="Times New Roman"/>
                <a:cs typeface="Times New Roman"/>
              </a:rPr>
              <a:t>available.</a:t>
            </a:r>
            <a:endParaRPr sz="2500">
              <a:latin typeface="Times New Roman"/>
              <a:cs typeface="Times New Roman"/>
            </a:endParaRPr>
          </a:p>
        </p:txBody>
      </p:sp>
      <p:sp>
        <p:nvSpPr>
          <p:cNvPr id="3" name="object 3"/>
          <p:cNvSpPr txBox="1">
            <a:spLocks noGrp="1"/>
          </p:cNvSpPr>
          <p:nvPr>
            <p:ph type="title"/>
          </p:nvPr>
        </p:nvSpPr>
        <p:spPr>
          <a:xfrm>
            <a:off x="851586" y="1004046"/>
            <a:ext cx="7510318" cy="365451"/>
          </a:xfrm>
          <a:prstGeom prst="rect">
            <a:avLst/>
          </a:prstGeom>
        </p:spPr>
        <p:txBody>
          <a:bodyPr vert="horz" wrap="square" lIns="0" tIns="11397" rIns="0" bIns="0" rtlCol="0">
            <a:spAutoFit/>
          </a:bodyPr>
          <a:lstStyle/>
          <a:p>
            <a:pPr marL="11397">
              <a:spcBef>
                <a:spcPts val="90"/>
              </a:spcBef>
            </a:pPr>
            <a:r>
              <a:rPr sz="2300" spc="54" dirty="0"/>
              <a:t>The </a:t>
            </a:r>
            <a:r>
              <a:rPr sz="2300" spc="45" dirty="0"/>
              <a:t>Rapid </a:t>
            </a:r>
            <a:r>
              <a:rPr sz="2300" spc="58" dirty="0"/>
              <a:t>Application </a:t>
            </a:r>
            <a:r>
              <a:rPr sz="2300" spc="4" dirty="0"/>
              <a:t>Development </a:t>
            </a:r>
            <a:r>
              <a:rPr sz="2300" spc="-72" dirty="0"/>
              <a:t>(RAD)</a:t>
            </a:r>
            <a:r>
              <a:rPr sz="2300" spc="-377" dirty="0"/>
              <a:t> </a:t>
            </a:r>
            <a:r>
              <a:rPr sz="2300" spc="40" dirty="0"/>
              <a:t>Model</a:t>
            </a:r>
            <a:endParaRPr sz="2300"/>
          </a:p>
        </p:txBody>
      </p:sp>
      <p:sp>
        <p:nvSpPr>
          <p:cNvPr id="4" name="object 4"/>
          <p:cNvSpPr/>
          <p:nvPr/>
        </p:nvSpPr>
        <p:spPr>
          <a:xfrm>
            <a:off x="692721" y="1549100"/>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295400" y="990600"/>
            <a:ext cx="4249738" cy="660400"/>
          </a:xfrm>
          <a:noFill/>
        </p:spPr>
        <p:txBody>
          <a:bodyPr wrap="none" lIns="63500" tIns="25400" rIns="63500" bIns="25400" anchor="t">
            <a:spAutoFit/>
          </a:bodyPr>
          <a:lstStyle/>
          <a:p>
            <a:pPr eaLnBrk="1" hangingPunct="1"/>
            <a:r>
              <a:rPr lang="en-US" smtClean="0"/>
              <a:t>What is Software?</a:t>
            </a:r>
          </a:p>
        </p:txBody>
      </p:sp>
      <p:sp>
        <p:nvSpPr>
          <p:cNvPr id="125983" name="Rectangle 31"/>
          <p:cNvSpPr>
            <a:spLocks noChangeArrowheads="1"/>
          </p:cNvSpPr>
          <p:nvPr/>
        </p:nvSpPr>
        <p:spPr bwMode="auto">
          <a:xfrm>
            <a:off x="2216150" y="2797175"/>
            <a:ext cx="180975" cy="782638"/>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a:effectLst>
                <a:outerShdw blurRad="38100" dist="38100" dir="2700000" algn="tl">
                  <a:srgbClr val="FFFFFF"/>
                </a:outerShdw>
              </a:effectLst>
              <a:latin typeface="Palatino" pitchFamily="-128" charset="0"/>
              <a:ea typeface="ＭＳ Ｐゴシック" pitchFamily="-128" charset="-128"/>
            </a:endParaRPr>
          </a:p>
        </p:txBody>
      </p:sp>
      <p:sp>
        <p:nvSpPr>
          <p:cNvPr id="125984" name="Rectangle 32"/>
          <p:cNvSpPr>
            <a:spLocks noChangeArrowheads="1"/>
          </p:cNvSpPr>
          <p:nvPr/>
        </p:nvSpPr>
        <p:spPr bwMode="auto">
          <a:xfrm>
            <a:off x="2216150" y="3511550"/>
            <a:ext cx="180975" cy="782638"/>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a:effectLst>
                <a:outerShdw blurRad="38100" dist="38100" dir="2700000" algn="tl">
                  <a:srgbClr val="FFFFFF"/>
                </a:outerShdw>
              </a:effectLst>
              <a:latin typeface="Palatino" pitchFamily="-128" charset="0"/>
              <a:ea typeface="ＭＳ Ｐゴシック" pitchFamily="-128" charset="-128"/>
            </a:endParaRPr>
          </a:p>
        </p:txBody>
      </p:sp>
      <p:sp>
        <p:nvSpPr>
          <p:cNvPr id="125985" name="Rectangle 33"/>
          <p:cNvSpPr>
            <a:spLocks noChangeArrowheads="1"/>
          </p:cNvSpPr>
          <p:nvPr/>
        </p:nvSpPr>
        <p:spPr bwMode="auto">
          <a:xfrm>
            <a:off x="2216150" y="4225925"/>
            <a:ext cx="180975" cy="782638"/>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a:effectLst>
                <a:outerShdw blurRad="38100" dist="38100" dir="2700000" algn="tl">
                  <a:srgbClr val="FFFFFF"/>
                </a:outerShdw>
              </a:effectLst>
              <a:latin typeface="Palatino" pitchFamily="-128" charset="0"/>
              <a:ea typeface="ＭＳ Ｐゴシック" pitchFamily="-128" charset="-128"/>
            </a:endParaRPr>
          </a:p>
        </p:txBody>
      </p:sp>
      <p:sp>
        <p:nvSpPr>
          <p:cNvPr id="125986" name="Rectangle 34"/>
          <p:cNvSpPr>
            <a:spLocks noChangeArrowheads="1"/>
          </p:cNvSpPr>
          <p:nvPr/>
        </p:nvSpPr>
        <p:spPr bwMode="auto">
          <a:xfrm>
            <a:off x="2216150" y="4940300"/>
            <a:ext cx="180975" cy="782638"/>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a:effectLst>
                <a:outerShdw blurRad="38100" dist="38100" dir="2700000" algn="tl">
                  <a:srgbClr val="FFFFFF"/>
                </a:outerShdw>
              </a:effectLst>
              <a:latin typeface="Palatino" pitchFamily="-128" charset="0"/>
              <a:ea typeface="ＭＳ Ｐゴシック" pitchFamily="-128" charset="-128"/>
            </a:endParaRPr>
          </a:p>
        </p:txBody>
      </p:sp>
      <p:sp>
        <p:nvSpPr>
          <p:cNvPr id="4105" name="Text Box 36"/>
          <p:cNvSpPr txBox="1">
            <a:spLocks noChangeArrowheads="1"/>
          </p:cNvSpPr>
          <p:nvPr/>
        </p:nvSpPr>
        <p:spPr bwMode="auto">
          <a:xfrm>
            <a:off x="1828800" y="2133600"/>
            <a:ext cx="6477000" cy="2282825"/>
          </a:xfrm>
          <a:prstGeom prst="rect">
            <a:avLst/>
          </a:prstGeom>
          <a:noFill/>
          <a:ln w="9525">
            <a:noFill/>
            <a:miter lim="800000"/>
            <a:headEnd/>
            <a:tailEnd/>
          </a:ln>
        </p:spPr>
        <p:txBody>
          <a:bodyPr>
            <a:spAutoFit/>
          </a:bodyPr>
          <a:lstStyle/>
          <a:p>
            <a:pPr>
              <a:spcBef>
                <a:spcPct val="50000"/>
              </a:spcBef>
            </a:pPr>
            <a:r>
              <a:rPr lang="en-US" i="1">
                <a:latin typeface="Palatino" pitchFamily="-128" charset="0"/>
              </a:rPr>
              <a:t>Software is: (1) </a:t>
            </a:r>
            <a:r>
              <a:rPr lang="en-US" i="1">
                <a:solidFill>
                  <a:schemeClr val="folHlink"/>
                </a:solidFill>
                <a:latin typeface="Palatino" pitchFamily="-128" charset="0"/>
              </a:rPr>
              <a:t>instructions</a:t>
            </a:r>
            <a:r>
              <a:rPr lang="en-US" i="1">
                <a:latin typeface="Palatino" pitchFamily="-128" charset="0"/>
              </a:rPr>
              <a:t> (computer programs) that when executed provide desired features, function, and performance;  (2) </a:t>
            </a:r>
            <a:r>
              <a:rPr lang="en-US" i="1">
                <a:solidFill>
                  <a:schemeClr val="folHlink"/>
                </a:solidFill>
                <a:latin typeface="Palatino" pitchFamily="-128" charset="0"/>
              </a:rPr>
              <a:t>data structures</a:t>
            </a:r>
            <a:r>
              <a:rPr lang="en-US" i="1">
                <a:latin typeface="Palatino" pitchFamily="-128" charset="0"/>
              </a:rPr>
              <a:t> that enable the programs to adequately manipulate information and (3) </a:t>
            </a:r>
            <a:r>
              <a:rPr lang="en-US" i="1">
                <a:solidFill>
                  <a:schemeClr val="folHlink"/>
                </a:solidFill>
                <a:latin typeface="Palatino" pitchFamily="-128" charset="0"/>
              </a:rPr>
              <a:t>documentation</a:t>
            </a:r>
            <a:r>
              <a:rPr lang="en-US" i="1">
                <a:latin typeface="Palatino" pitchFamily="-128" charset="0"/>
              </a:rPr>
              <a:t> that describes the operation and use of the programs.</a:t>
            </a:r>
            <a:r>
              <a:rPr lang="en-US">
                <a:latin typeface="Palatino" pitchFamily="-128" charset="0"/>
              </a:rPr>
              <a: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8115070" cy="627061"/>
          </a:xfrm>
          <a:prstGeom prst="rect">
            <a:avLst/>
          </a:prstGeom>
        </p:spPr>
        <p:txBody>
          <a:bodyPr vert="horz" wrap="square" lIns="0" tIns="11397" rIns="0" bIns="0" rtlCol="0">
            <a:spAutoFit/>
          </a:bodyPr>
          <a:lstStyle/>
          <a:p>
            <a:pPr marL="11397">
              <a:spcBef>
                <a:spcPts val="90"/>
              </a:spcBef>
            </a:pPr>
            <a:r>
              <a:rPr sz="4000" spc="40" dirty="0">
                <a:latin typeface="Verdana"/>
                <a:cs typeface="Verdana"/>
              </a:rPr>
              <a:t>Evolutionary </a:t>
            </a:r>
            <a:r>
              <a:rPr sz="4000" spc="58" dirty="0">
                <a:latin typeface="Verdana"/>
                <a:cs typeface="Verdana"/>
              </a:rPr>
              <a:t>Process</a:t>
            </a:r>
            <a:r>
              <a:rPr sz="4000" spc="-247" dirty="0">
                <a:latin typeface="Verdana"/>
                <a:cs typeface="Verdana"/>
              </a:rPr>
              <a:t> </a:t>
            </a:r>
            <a:r>
              <a:rPr sz="4000" spc="99" dirty="0">
                <a:latin typeface="Verdana"/>
                <a:cs typeface="Verdana"/>
              </a:rPr>
              <a:t>Models</a:t>
            </a:r>
          </a:p>
        </p:txBody>
      </p:sp>
      <p:sp>
        <p:nvSpPr>
          <p:cNvPr id="3" name="object 3"/>
          <p:cNvSpPr txBox="1"/>
          <p:nvPr/>
        </p:nvSpPr>
        <p:spPr>
          <a:xfrm>
            <a:off x="833576" y="1700604"/>
            <a:ext cx="7476836" cy="4090123"/>
          </a:xfrm>
          <a:prstGeom prst="rect">
            <a:avLst/>
          </a:prstGeom>
        </p:spPr>
        <p:txBody>
          <a:bodyPr vert="horz" wrap="square" lIns="0" tIns="11967" rIns="0" bIns="0" rtlCol="0">
            <a:spAutoFit/>
          </a:bodyPr>
          <a:lstStyle/>
          <a:p>
            <a:pPr marL="11397" marR="4559" algn="just">
              <a:lnSpc>
                <a:spcPct val="99800"/>
              </a:lnSpc>
              <a:spcBef>
                <a:spcPts val="94"/>
              </a:spcBef>
            </a:pPr>
            <a:r>
              <a:rPr sz="2200" spc="-4" dirty="0">
                <a:solidFill>
                  <a:srgbClr val="996532"/>
                </a:solidFill>
                <a:latin typeface="Times New Roman"/>
                <a:cs typeface="Times New Roman"/>
              </a:rPr>
              <a:t>Evolutionary </a:t>
            </a:r>
            <a:r>
              <a:rPr sz="2200" dirty="0">
                <a:solidFill>
                  <a:srgbClr val="996532"/>
                </a:solidFill>
                <a:latin typeface="Times New Roman"/>
                <a:cs typeface="Times New Roman"/>
              </a:rPr>
              <a:t>process </a:t>
            </a:r>
            <a:r>
              <a:rPr sz="2200" spc="-4" dirty="0">
                <a:solidFill>
                  <a:srgbClr val="996532"/>
                </a:solidFill>
                <a:latin typeface="Times New Roman"/>
                <a:cs typeface="Times New Roman"/>
              </a:rPr>
              <a:t>model resembles iterative enhancement  model. The same </a:t>
            </a:r>
            <a:r>
              <a:rPr sz="2200" dirty="0">
                <a:solidFill>
                  <a:srgbClr val="996532"/>
                </a:solidFill>
                <a:latin typeface="Times New Roman"/>
                <a:cs typeface="Times New Roman"/>
              </a:rPr>
              <a:t>phases as </a:t>
            </a:r>
            <a:r>
              <a:rPr sz="2200" spc="-4" dirty="0">
                <a:solidFill>
                  <a:srgbClr val="996532"/>
                </a:solidFill>
                <a:latin typeface="Times New Roman"/>
                <a:cs typeface="Times New Roman"/>
              </a:rPr>
              <a:t>defined for </a:t>
            </a:r>
            <a:r>
              <a:rPr sz="2200" dirty="0">
                <a:solidFill>
                  <a:srgbClr val="996532"/>
                </a:solidFill>
                <a:latin typeface="Times New Roman"/>
                <a:cs typeface="Times New Roman"/>
              </a:rPr>
              <a:t>the </a:t>
            </a:r>
            <a:r>
              <a:rPr sz="2200" spc="-4" dirty="0">
                <a:solidFill>
                  <a:srgbClr val="996532"/>
                </a:solidFill>
                <a:latin typeface="Times New Roman"/>
                <a:cs typeface="Times New Roman"/>
              </a:rPr>
              <a:t>waterfall model occur  </a:t>
            </a:r>
            <a:r>
              <a:rPr sz="2200" dirty="0">
                <a:solidFill>
                  <a:srgbClr val="996532"/>
                </a:solidFill>
                <a:latin typeface="Times New Roman"/>
                <a:cs typeface="Times New Roman"/>
              </a:rPr>
              <a:t>here in a </a:t>
            </a:r>
            <a:r>
              <a:rPr sz="2200" spc="-4" dirty="0">
                <a:solidFill>
                  <a:srgbClr val="996532"/>
                </a:solidFill>
                <a:latin typeface="Times New Roman"/>
                <a:cs typeface="Times New Roman"/>
              </a:rPr>
              <a:t>cyclical fashion. This model differs from iterative  enhancement model </a:t>
            </a:r>
            <a:r>
              <a:rPr sz="2200" dirty="0">
                <a:solidFill>
                  <a:srgbClr val="996532"/>
                </a:solidFill>
                <a:latin typeface="Times New Roman"/>
                <a:cs typeface="Times New Roman"/>
              </a:rPr>
              <a:t>in </a:t>
            </a:r>
            <a:r>
              <a:rPr sz="2200" spc="-4" dirty="0">
                <a:solidFill>
                  <a:srgbClr val="996532"/>
                </a:solidFill>
                <a:latin typeface="Times New Roman"/>
                <a:cs typeface="Times New Roman"/>
              </a:rPr>
              <a:t>the sense that this </a:t>
            </a:r>
            <a:r>
              <a:rPr sz="2200" dirty="0">
                <a:solidFill>
                  <a:srgbClr val="996532"/>
                </a:solidFill>
                <a:latin typeface="Times New Roman"/>
                <a:cs typeface="Times New Roman"/>
              </a:rPr>
              <a:t>does not </a:t>
            </a:r>
            <a:r>
              <a:rPr sz="2200" spc="-4" dirty="0">
                <a:solidFill>
                  <a:srgbClr val="996532"/>
                </a:solidFill>
                <a:latin typeface="Times New Roman"/>
                <a:cs typeface="Times New Roman"/>
              </a:rPr>
              <a:t>require </a:t>
            </a:r>
            <a:r>
              <a:rPr sz="2200" dirty="0">
                <a:solidFill>
                  <a:srgbClr val="996532"/>
                </a:solidFill>
                <a:latin typeface="Times New Roman"/>
                <a:cs typeface="Times New Roman"/>
              </a:rPr>
              <a:t>a  </a:t>
            </a:r>
            <a:r>
              <a:rPr sz="2200" spc="-4" dirty="0">
                <a:solidFill>
                  <a:srgbClr val="996532"/>
                </a:solidFill>
                <a:latin typeface="Times New Roman"/>
                <a:cs typeface="Times New Roman"/>
              </a:rPr>
              <a:t>useable product at the </a:t>
            </a:r>
            <a:r>
              <a:rPr sz="2200" dirty="0">
                <a:solidFill>
                  <a:srgbClr val="996532"/>
                </a:solidFill>
                <a:latin typeface="Times New Roman"/>
                <a:cs typeface="Times New Roman"/>
              </a:rPr>
              <a:t>end of each </a:t>
            </a:r>
            <a:r>
              <a:rPr sz="2200" spc="-4" dirty="0">
                <a:solidFill>
                  <a:srgbClr val="996532"/>
                </a:solidFill>
                <a:latin typeface="Times New Roman"/>
                <a:cs typeface="Times New Roman"/>
              </a:rPr>
              <a:t>cycle. </a:t>
            </a:r>
            <a:r>
              <a:rPr sz="2200" dirty="0">
                <a:solidFill>
                  <a:srgbClr val="996532"/>
                </a:solidFill>
                <a:latin typeface="Times New Roman"/>
                <a:cs typeface="Times New Roman"/>
              </a:rPr>
              <a:t>In </a:t>
            </a:r>
            <a:r>
              <a:rPr sz="2200" spc="-4" dirty="0">
                <a:solidFill>
                  <a:srgbClr val="996532"/>
                </a:solidFill>
                <a:latin typeface="Times New Roman"/>
                <a:cs typeface="Times New Roman"/>
              </a:rPr>
              <a:t>evolutionary  development, requirements are implemented </a:t>
            </a:r>
            <a:r>
              <a:rPr sz="2200" spc="-9" dirty="0">
                <a:solidFill>
                  <a:srgbClr val="996532"/>
                </a:solidFill>
                <a:latin typeface="Times New Roman"/>
                <a:cs typeface="Times New Roman"/>
              </a:rPr>
              <a:t>by </a:t>
            </a:r>
            <a:r>
              <a:rPr sz="2200" spc="-4" dirty="0">
                <a:solidFill>
                  <a:srgbClr val="996532"/>
                </a:solidFill>
                <a:latin typeface="Times New Roman"/>
                <a:cs typeface="Times New Roman"/>
              </a:rPr>
              <a:t>category rather  </a:t>
            </a:r>
            <a:r>
              <a:rPr sz="2200" dirty="0">
                <a:solidFill>
                  <a:srgbClr val="996532"/>
                </a:solidFill>
                <a:latin typeface="Times New Roman"/>
                <a:cs typeface="Times New Roman"/>
              </a:rPr>
              <a:t>than by</a:t>
            </a:r>
            <a:r>
              <a:rPr sz="2200" spc="-4" dirty="0">
                <a:solidFill>
                  <a:srgbClr val="996532"/>
                </a:solidFill>
                <a:latin typeface="Times New Roman"/>
                <a:cs typeface="Times New Roman"/>
              </a:rPr>
              <a:t> priority.</a:t>
            </a:r>
            <a:endParaRPr sz="2200">
              <a:latin typeface="Times New Roman"/>
              <a:cs typeface="Times New Roman"/>
            </a:endParaRPr>
          </a:p>
          <a:p>
            <a:pPr>
              <a:spcBef>
                <a:spcPts val="31"/>
              </a:spcBef>
            </a:pPr>
            <a:endParaRPr sz="1900">
              <a:latin typeface="Times New Roman"/>
              <a:cs typeface="Times New Roman"/>
            </a:endParaRPr>
          </a:p>
          <a:p>
            <a:pPr marL="11397" marR="4559" algn="just">
              <a:lnSpc>
                <a:spcPct val="99900"/>
              </a:lnSpc>
            </a:pPr>
            <a:r>
              <a:rPr sz="2200" spc="-4" dirty="0">
                <a:solidFill>
                  <a:srgbClr val="323299"/>
                </a:solidFill>
                <a:latin typeface="Times New Roman"/>
                <a:cs typeface="Times New Roman"/>
              </a:rPr>
              <a:t>This model </a:t>
            </a:r>
            <a:r>
              <a:rPr sz="2200" dirty="0">
                <a:solidFill>
                  <a:srgbClr val="323299"/>
                </a:solidFill>
                <a:latin typeface="Times New Roman"/>
                <a:cs typeface="Times New Roman"/>
              </a:rPr>
              <a:t>is </a:t>
            </a:r>
            <a:r>
              <a:rPr sz="2200" spc="-4" dirty="0">
                <a:solidFill>
                  <a:srgbClr val="323299"/>
                </a:solidFill>
                <a:latin typeface="Times New Roman"/>
                <a:cs typeface="Times New Roman"/>
              </a:rPr>
              <a:t>useful for projects using </a:t>
            </a:r>
            <a:r>
              <a:rPr sz="2200" dirty="0">
                <a:solidFill>
                  <a:srgbClr val="323299"/>
                </a:solidFill>
                <a:latin typeface="Times New Roman"/>
                <a:cs typeface="Times New Roman"/>
              </a:rPr>
              <a:t>new </a:t>
            </a:r>
            <a:r>
              <a:rPr sz="2200" spc="-4" dirty="0">
                <a:solidFill>
                  <a:srgbClr val="323299"/>
                </a:solidFill>
                <a:latin typeface="Times New Roman"/>
                <a:cs typeface="Times New Roman"/>
              </a:rPr>
              <a:t>technology that </a:t>
            </a:r>
            <a:r>
              <a:rPr sz="2200" dirty="0">
                <a:solidFill>
                  <a:srgbClr val="323299"/>
                </a:solidFill>
                <a:latin typeface="Times New Roman"/>
                <a:cs typeface="Times New Roman"/>
              </a:rPr>
              <a:t>is </a:t>
            </a:r>
            <a:r>
              <a:rPr sz="2200" spc="-4" dirty="0">
                <a:solidFill>
                  <a:srgbClr val="323299"/>
                </a:solidFill>
                <a:latin typeface="Times New Roman"/>
                <a:cs typeface="Times New Roman"/>
              </a:rPr>
              <a:t>not  well understood. This </a:t>
            </a:r>
            <a:r>
              <a:rPr sz="2200" dirty="0">
                <a:solidFill>
                  <a:srgbClr val="323299"/>
                </a:solidFill>
                <a:latin typeface="Times New Roman"/>
                <a:cs typeface="Times New Roman"/>
              </a:rPr>
              <a:t>is </a:t>
            </a:r>
            <a:r>
              <a:rPr sz="2200" spc="-4" dirty="0">
                <a:solidFill>
                  <a:srgbClr val="323299"/>
                </a:solidFill>
                <a:latin typeface="Times New Roman"/>
                <a:cs typeface="Times New Roman"/>
              </a:rPr>
              <a:t>also </a:t>
            </a:r>
            <a:r>
              <a:rPr sz="2200" dirty="0">
                <a:solidFill>
                  <a:srgbClr val="323299"/>
                </a:solidFill>
                <a:latin typeface="Times New Roman"/>
                <a:cs typeface="Times New Roman"/>
              </a:rPr>
              <a:t>used </a:t>
            </a:r>
            <a:r>
              <a:rPr sz="2200" spc="-9" dirty="0">
                <a:solidFill>
                  <a:srgbClr val="323299"/>
                </a:solidFill>
                <a:latin typeface="Times New Roman"/>
                <a:cs typeface="Times New Roman"/>
              </a:rPr>
              <a:t>for </a:t>
            </a:r>
            <a:r>
              <a:rPr sz="2200" spc="-4" dirty="0">
                <a:solidFill>
                  <a:srgbClr val="323299"/>
                </a:solidFill>
                <a:latin typeface="Times New Roman"/>
                <a:cs typeface="Times New Roman"/>
              </a:rPr>
              <a:t>complex projects where </a:t>
            </a:r>
            <a:r>
              <a:rPr sz="2200" spc="-9" dirty="0">
                <a:solidFill>
                  <a:srgbClr val="323299"/>
                </a:solidFill>
                <a:latin typeface="Times New Roman"/>
                <a:cs typeface="Times New Roman"/>
              </a:rPr>
              <a:t>all  </a:t>
            </a:r>
            <a:r>
              <a:rPr sz="2200" spc="-4" dirty="0">
                <a:solidFill>
                  <a:srgbClr val="323299"/>
                </a:solidFill>
                <a:latin typeface="Times New Roman"/>
                <a:cs typeface="Times New Roman"/>
              </a:rPr>
              <a:t>functionality must </a:t>
            </a:r>
            <a:r>
              <a:rPr sz="2200" dirty="0">
                <a:solidFill>
                  <a:srgbClr val="323299"/>
                </a:solidFill>
                <a:latin typeface="Times New Roman"/>
                <a:cs typeface="Times New Roman"/>
              </a:rPr>
              <a:t>be </a:t>
            </a:r>
            <a:r>
              <a:rPr sz="2200" spc="-4" dirty="0">
                <a:solidFill>
                  <a:srgbClr val="323299"/>
                </a:solidFill>
                <a:latin typeface="Times New Roman"/>
                <a:cs typeface="Times New Roman"/>
              </a:rPr>
              <a:t>delivered at one </a:t>
            </a:r>
            <a:r>
              <a:rPr sz="2200" spc="-9" dirty="0">
                <a:solidFill>
                  <a:srgbClr val="323299"/>
                </a:solidFill>
                <a:latin typeface="Times New Roman"/>
                <a:cs typeface="Times New Roman"/>
              </a:rPr>
              <a:t>time, </a:t>
            </a:r>
            <a:r>
              <a:rPr sz="2200" dirty="0">
                <a:solidFill>
                  <a:srgbClr val="323299"/>
                </a:solidFill>
                <a:latin typeface="Times New Roman"/>
                <a:cs typeface="Times New Roman"/>
              </a:rPr>
              <a:t>but the </a:t>
            </a:r>
            <a:r>
              <a:rPr sz="2200" spc="-4" dirty="0">
                <a:solidFill>
                  <a:srgbClr val="323299"/>
                </a:solidFill>
                <a:latin typeface="Times New Roman"/>
                <a:cs typeface="Times New Roman"/>
              </a:rPr>
              <a:t>requirements  </a:t>
            </a:r>
            <a:r>
              <a:rPr sz="2200" dirty="0">
                <a:solidFill>
                  <a:srgbClr val="323299"/>
                </a:solidFill>
                <a:latin typeface="Times New Roman"/>
                <a:cs typeface="Times New Roman"/>
              </a:rPr>
              <a:t>are </a:t>
            </a:r>
            <a:r>
              <a:rPr sz="2200" spc="-4" dirty="0">
                <a:solidFill>
                  <a:srgbClr val="323299"/>
                </a:solidFill>
                <a:latin typeface="Times New Roman"/>
                <a:cs typeface="Times New Roman"/>
              </a:rPr>
              <a:t>unstable </a:t>
            </a:r>
            <a:r>
              <a:rPr sz="2200" dirty="0">
                <a:solidFill>
                  <a:srgbClr val="323299"/>
                </a:solidFill>
                <a:latin typeface="Times New Roman"/>
                <a:cs typeface="Times New Roman"/>
              </a:rPr>
              <a:t>or not </a:t>
            </a:r>
            <a:r>
              <a:rPr sz="2200" spc="-4" dirty="0">
                <a:solidFill>
                  <a:srgbClr val="323299"/>
                </a:solidFill>
                <a:latin typeface="Times New Roman"/>
                <a:cs typeface="Times New Roman"/>
              </a:rPr>
              <a:t>well understood at </a:t>
            </a:r>
            <a:r>
              <a:rPr sz="2200" dirty="0">
                <a:solidFill>
                  <a:srgbClr val="323299"/>
                </a:solidFill>
                <a:latin typeface="Times New Roman"/>
                <a:cs typeface="Times New Roman"/>
              </a:rPr>
              <a:t>the</a:t>
            </a:r>
            <a:r>
              <a:rPr sz="2200" spc="-22" dirty="0">
                <a:solidFill>
                  <a:srgbClr val="323299"/>
                </a:solidFill>
                <a:latin typeface="Times New Roman"/>
                <a:cs typeface="Times New Roman"/>
              </a:rPr>
              <a:t> </a:t>
            </a:r>
            <a:r>
              <a:rPr sz="2200" spc="-4" dirty="0">
                <a:solidFill>
                  <a:srgbClr val="323299"/>
                </a:solidFill>
                <a:latin typeface="Times New Roman"/>
                <a:cs typeface="Times New Roman"/>
              </a:rPr>
              <a:t>beginning.</a:t>
            </a:r>
            <a:endParaRPr sz="2200">
              <a:latin typeface="Times New Roman"/>
              <a:cs typeface="Times New Roman"/>
            </a:endParaRPr>
          </a:p>
        </p:txBody>
      </p:sp>
      <p:sp>
        <p:nvSpPr>
          <p:cNvPr id="4" name="object 4"/>
          <p:cNvSpPr/>
          <p:nvPr/>
        </p:nvSpPr>
        <p:spPr>
          <a:xfrm>
            <a:off x="692721" y="1510104"/>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89717" y="3887545"/>
            <a:ext cx="1539586" cy="614643"/>
          </a:xfrm>
          <a:custGeom>
            <a:avLst/>
            <a:gdLst/>
            <a:ahLst/>
            <a:cxnLst/>
            <a:rect l="l" t="t" r="r" b="b"/>
            <a:pathLst>
              <a:path w="1693545" h="696595">
                <a:moveTo>
                  <a:pt x="0" y="0"/>
                </a:moveTo>
                <a:lnTo>
                  <a:pt x="0" y="696468"/>
                </a:lnTo>
                <a:lnTo>
                  <a:pt x="1693164" y="696468"/>
                </a:lnTo>
                <a:lnTo>
                  <a:pt x="1693164" y="0"/>
                </a:lnTo>
                <a:lnTo>
                  <a:pt x="0" y="0"/>
                </a:lnTo>
                <a:close/>
              </a:path>
            </a:pathLst>
          </a:custGeom>
          <a:solidFill>
            <a:srgbClr val="6D7967"/>
          </a:solidFill>
        </p:spPr>
        <p:txBody>
          <a:bodyPr wrap="square" lIns="0" tIns="0" rIns="0" bIns="0" rtlCol="0"/>
          <a:lstStyle/>
          <a:p>
            <a:endParaRPr/>
          </a:p>
        </p:txBody>
      </p:sp>
      <p:sp>
        <p:nvSpPr>
          <p:cNvPr id="3" name="object 3"/>
          <p:cNvSpPr/>
          <p:nvPr/>
        </p:nvSpPr>
        <p:spPr>
          <a:xfrm>
            <a:off x="3361112" y="2468880"/>
            <a:ext cx="1930400" cy="3144371"/>
          </a:xfrm>
          <a:custGeom>
            <a:avLst/>
            <a:gdLst/>
            <a:ahLst/>
            <a:cxnLst/>
            <a:rect l="l" t="t" r="r" b="b"/>
            <a:pathLst>
              <a:path w="2123440" h="3563620">
                <a:moveTo>
                  <a:pt x="0" y="0"/>
                </a:moveTo>
                <a:lnTo>
                  <a:pt x="0" y="3563112"/>
                </a:lnTo>
                <a:lnTo>
                  <a:pt x="2122932" y="3563112"/>
                </a:lnTo>
                <a:lnTo>
                  <a:pt x="2122932" y="0"/>
                </a:lnTo>
                <a:lnTo>
                  <a:pt x="0" y="0"/>
                </a:lnTo>
                <a:close/>
              </a:path>
            </a:pathLst>
          </a:custGeom>
          <a:solidFill>
            <a:srgbClr val="6D7967"/>
          </a:solidFill>
        </p:spPr>
        <p:txBody>
          <a:bodyPr wrap="square" lIns="0" tIns="0" rIns="0" bIns="0" rtlCol="0"/>
          <a:lstStyle/>
          <a:p>
            <a:endParaRPr/>
          </a:p>
        </p:txBody>
      </p:sp>
      <p:sp>
        <p:nvSpPr>
          <p:cNvPr id="4" name="object 4"/>
          <p:cNvSpPr/>
          <p:nvPr/>
        </p:nvSpPr>
        <p:spPr>
          <a:xfrm>
            <a:off x="6219304" y="4785809"/>
            <a:ext cx="1563255" cy="614643"/>
          </a:xfrm>
          <a:custGeom>
            <a:avLst/>
            <a:gdLst/>
            <a:ahLst/>
            <a:cxnLst/>
            <a:rect l="l" t="t" r="r" b="b"/>
            <a:pathLst>
              <a:path w="1719579" h="696595">
                <a:moveTo>
                  <a:pt x="0" y="0"/>
                </a:moveTo>
                <a:lnTo>
                  <a:pt x="0" y="696468"/>
                </a:lnTo>
                <a:lnTo>
                  <a:pt x="1719072" y="696468"/>
                </a:lnTo>
                <a:lnTo>
                  <a:pt x="1719072" y="0"/>
                </a:lnTo>
                <a:lnTo>
                  <a:pt x="0" y="0"/>
                </a:lnTo>
                <a:close/>
              </a:path>
            </a:pathLst>
          </a:custGeom>
          <a:solidFill>
            <a:srgbClr val="6D7967"/>
          </a:solidFill>
        </p:spPr>
        <p:txBody>
          <a:bodyPr wrap="square" lIns="0" tIns="0" rIns="0" bIns="0" rtlCol="0"/>
          <a:lstStyle/>
          <a:p>
            <a:endParaRPr/>
          </a:p>
        </p:txBody>
      </p:sp>
      <p:sp>
        <p:nvSpPr>
          <p:cNvPr id="5" name="object 5"/>
          <p:cNvSpPr/>
          <p:nvPr/>
        </p:nvSpPr>
        <p:spPr>
          <a:xfrm>
            <a:off x="6219304" y="2705549"/>
            <a:ext cx="1563255" cy="614643"/>
          </a:xfrm>
          <a:custGeom>
            <a:avLst/>
            <a:gdLst/>
            <a:ahLst/>
            <a:cxnLst/>
            <a:rect l="l" t="t" r="r" b="b"/>
            <a:pathLst>
              <a:path w="1719579" h="696595">
                <a:moveTo>
                  <a:pt x="0" y="0"/>
                </a:moveTo>
                <a:lnTo>
                  <a:pt x="0" y="696468"/>
                </a:lnTo>
                <a:lnTo>
                  <a:pt x="1719072" y="696468"/>
                </a:lnTo>
                <a:lnTo>
                  <a:pt x="1719072" y="0"/>
                </a:lnTo>
                <a:lnTo>
                  <a:pt x="0" y="0"/>
                </a:lnTo>
                <a:close/>
              </a:path>
            </a:pathLst>
          </a:custGeom>
          <a:solidFill>
            <a:srgbClr val="6D7967"/>
          </a:solidFill>
        </p:spPr>
        <p:txBody>
          <a:bodyPr wrap="square" lIns="0" tIns="0" rIns="0" bIns="0" rtlCol="0"/>
          <a:lstStyle/>
          <a:p>
            <a:endParaRPr/>
          </a:p>
        </p:txBody>
      </p:sp>
      <p:sp>
        <p:nvSpPr>
          <p:cNvPr id="6" name="object 6"/>
          <p:cNvSpPr/>
          <p:nvPr/>
        </p:nvSpPr>
        <p:spPr>
          <a:xfrm>
            <a:off x="870059" y="3746351"/>
            <a:ext cx="1564409" cy="590550"/>
          </a:xfrm>
          <a:custGeom>
            <a:avLst/>
            <a:gdLst/>
            <a:ahLst/>
            <a:cxnLst/>
            <a:rect l="l" t="t" r="r" b="b"/>
            <a:pathLst>
              <a:path w="1720850" h="669289">
                <a:moveTo>
                  <a:pt x="0" y="0"/>
                </a:moveTo>
                <a:lnTo>
                  <a:pt x="0" y="669036"/>
                </a:lnTo>
                <a:lnTo>
                  <a:pt x="1720596" y="669036"/>
                </a:lnTo>
                <a:lnTo>
                  <a:pt x="1720596" y="0"/>
                </a:lnTo>
                <a:lnTo>
                  <a:pt x="0" y="0"/>
                </a:lnTo>
                <a:close/>
              </a:path>
            </a:pathLst>
          </a:custGeom>
          <a:solidFill>
            <a:srgbClr val="6D7967"/>
          </a:solidFill>
        </p:spPr>
        <p:txBody>
          <a:bodyPr wrap="square" lIns="0" tIns="0" rIns="0" bIns="0" rtlCol="0"/>
          <a:lstStyle/>
          <a:p>
            <a:endParaRPr/>
          </a:p>
        </p:txBody>
      </p:sp>
      <p:sp>
        <p:nvSpPr>
          <p:cNvPr id="7" name="object 7"/>
          <p:cNvSpPr/>
          <p:nvPr/>
        </p:nvSpPr>
        <p:spPr>
          <a:xfrm>
            <a:off x="6219304" y="3746350"/>
            <a:ext cx="1563255" cy="590550"/>
          </a:xfrm>
          <a:custGeom>
            <a:avLst/>
            <a:gdLst/>
            <a:ahLst/>
            <a:cxnLst/>
            <a:rect l="l" t="t" r="r" b="b"/>
            <a:pathLst>
              <a:path w="1719579" h="669289">
                <a:moveTo>
                  <a:pt x="1719071" y="643896"/>
                </a:moveTo>
                <a:lnTo>
                  <a:pt x="1719071" y="48000"/>
                </a:lnTo>
                <a:lnTo>
                  <a:pt x="1710485" y="23526"/>
                </a:lnTo>
                <a:lnTo>
                  <a:pt x="1700859" y="0"/>
                </a:lnTo>
                <a:lnTo>
                  <a:pt x="12117" y="0"/>
                </a:lnTo>
                <a:lnTo>
                  <a:pt x="2491" y="23526"/>
                </a:lnTo>
                <a:lnTo>
                  <a:pt x="0" y="30627"/>
                </a:lnTo>
                <a:lnTo>
                  <a:pt x="0" y="661268"/>
                </a:lnTo>
                <a:lnTo>
                  <a:pt x="2491" y="668370"/>
                </a:lnTo>
                <a:lnTo>
                  <a:pt x="2763" y="669035"/>
                </a:lnTo>
                <a:lnTo>
                  <a:pt x="1710212" y="669035"/>
                </a:lnTo>
                <a:lnTo>
                  <a:pt x="1710485" y="668370"/>
                </a:lnTo>
                <a:lnTo>
                  <a:pt x="1719071" y="643896"/>
                </a:lnTo>
                <a:close/>
              </a:path>
            </a:pathLst>
          </a:custGeom>
          <a:solidFill>
            <a:srgbClr val="D3E2CB"/>
          </a:solidFill>
        </p:spPr>
        <p:txBody>
          <a:bodyPr wrap="square" lIns="0" tIns="0" rIns="0" bIns="0" rtlCol="0"/>
          <a:lstStyle/>
          <a:p>
            <a:endParaRPr/>
          </a:p>
        </p:txBody>
      </p:sp>
      <p:sp>
        <p:nvSpPr>
          <p:cNvPr id="8" name="object 8"/>
          <p:cNvSpPr/>
          <p:nvPr/>
        </p:nvSpPr>
        <p:spPr>
          <a:xfrm>
            <a:off x="6219304" y="3745006"/>
            <a:ext cx="1560022" cy="59167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950826" y="3980330"/>
            <a:ext cx="95596" cy="9412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230413" y="3757101"/>
            <a:ext cx="1563255" cy="591671"/>
          </a:xfrm>
          <a:custGeom>
            <a:avLst/>
            <a:gdLst/>
            <a:ahLst/>
            <a:cxnLst/>
            <a:rect l="l" t="t" r="r" b="b"/>
            <a:pathLst>
              <a:path w="1719579" h="670560">
                <a:moveTo>
                  <a:pt x="1719086" y="0"/>
                </a:moveTo>
                <a:lnTo>
                  <a:pt x="0" y="0"/>
                </a:lnTo>
                <a:lnTo>
                  <a:pt x="0" y="670562"/>
                </a:lnTo>
                <a:lnTo>
                  <a:pt x="1719086" y="670562"/>
                </a:lnTo>
                <a:lnTo>
                  <a:pt x="1719086" y="0"/>
                </a:lnTo>
                <a:close/>
              </a:path>
            </a:pathLst>
          </a:custGeom>
          <a:ln w="26798">
            <a:solidFill>
              <a:srgbClr val="000000"/>
            </a:solidFill>
          </a:ln>
        </p:spPr>
        <p:txBody>
          <a:bodyPr wrap="square" lIns="0" tIns="0" rIns="0" bIns="0" rtlCol="0"/>
          <a:lstStyle/>
          <a:p>
            <a:endParaRPr/>
          </a:p>
        </p:txBody>
      </p:sp>
      <p:sp>
        <p:nvSpPr>
          <p:cNvPr id="11" name="object 11"/>
          <p:cNvSpPr/>
          <p:nvPr/>
        </p:nvSpPr>
        <p:spPr>
          <a:xfrm>
            <a:off x="6145876" y="3675080"/>
            <a:ext cx="1563255" cy="590550"/>
          </a:xfrm>
          <a:custGeom>
            <a:avLst/>
            <a:gdLst/>
            <a:ahLst/>
            <a:cxnLst/>
            <a:rect l="l" t="t" r="r" b="b"/>
            <a:pathLst>
              <a:path w="1719579" h="669289">
                <a:moveTo>
                  <a:pt x="1719071" y="641824"/>
                </a:moveTo>
                <a:lnTo>
                  <a:pt x="1719071" y="50072"/>
                </a:lnTo>
                <a:lnTo>
                  <a:pt x="1709623" y="23526"/>
                </a:lnTo>
                <a:lnTo>
                  <a:pt x="1699857" y="0"/>
                </a:lnTo>
                <a:lnTo>
                  <a:pt x="0" y="0"/>
                </a:lnTo>
                <a:lnTo>
                  <a:pt x="1709346" y="669035"/>
                </a:lnTo>
                <a:lnTo>
                  <a:pt x="1709623" y="668370"/>
                </a:lnTo>
                <a:lnTo>
                  <a:pt x="1719071" y="641824"/>
                </a:lnTo>
                <a:close/>
              </a:path>
            </a:pathLst>
          </a:custGeom>
          <a:solidFill>
            <a:srgbClr val="D3E2CB"/>
          </a:solidFill>
        </p:spPr>
        <p:txBody>
          <a:bodyPr wrap="square" lIns="0" tIns="0" rIns="0" bIns="0" rtlCol="0"/>
          <a:lstStyle/>
          <a:p>
            <a:endParaRPr/>
          </a:p>
        </p:txBody>
      </p:sp>
      <p:sp>
        <p:nvSpPr>
          <p:cNvPr id="12" name="object 12"/>
          <p:cNvSpPr/>
          <p:nvPr/>
        </p:nvSpPr>
        <p:spPr>
          <a:xfrm>
            <a:off x="6145876" y="3675081"/>
            <a:ext cx="1560022" cy="59032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877396" y="3910405"/>
            <a:ext cx="95596" cy="9278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156983" y="3685832"/>
            <a:ext cx="1564409" cy="591671"/>
          </a:xfrm>
          <a:custGeom>
            <a:avLst/>
            <a:gdLst/>
            <a:ahLst/>
            <a:cxnLst/>
            <a:rect l="l" t="t" r="r" b="b"/>
            <a:pathLst>
              <a:path w="1720850" h="670560">
                <a:moveTo>
                  <a:pt x="1720612" y="0"/>
                </a:moveTo>
                <a:lnTo>
                  <a:pt x="0" y="0"/>
                </a:lnTo>
                <a:lnTo>
                  <a:pt x="0" y="670562"/>
                </a:lnTo>
                <a:lnTo>
                  <a:pt x="1720612" y="670562"/>
                </a:lnTo>
                <a:lnTo>
                  <a:pt x="1720612" y="0"/>
                </a:lnTo>
                <a:close/>
              </a:path>
            </a:pathLst>
          </a:custGeom>
          <a:ln w="26798">
            <a:solidFill>
              <a:srgbClr val="000000"/>
            </a:solidFill>
          </a:ln>
        </p:spPr>
        <p:txBody>
          <a:bodyPr wrap="square" lIns="0" tIns="0" rIns="0" bIns="0" rtlCol="0"/>
          <a:lstStyle/>
          <a:p>
            <a:endParaRPr/>
          </a:p>
        </p:txBody>
      </p:sp>
      <p:sp>
        <p:nvSpPr>
          <p:cNvPr id="15" name="object 15"/>
          <p:cNvSpPr/>
          <p:nvPr/>
        </p:nvSpPr>
        <p:spPr>
          <a:xfrm>
            <a:off x="3215640" y="2327686"/>
            <a:ext cx="1905000" cy="3144371"/>
          </a:xfrm>
          <a:custGeom>
            <a:avLst/>
            <a:gdLst/>
            <a:ahLst/>
            <a:cxnLst/>
            <a:rect l="l" t="t" r="r" b="b"/>
            <a:pathLst>
              <a:path w="2095500" h="3563620">
                <a:moveTo>
                  <a:pt x="0" y="0"/>
                </a:moveTo>
                <a:lnTo>
                  <a:pt x="0" y="3563112"/>
                </a:lnTo>
                <a:lnTo>
                  <a:pt x="2095500" y="3563112"/>
                </a:lnTo>
                <a:lnTo>
                  <a:pt x="2095500" y="0"/>
                </a:lnTo>
                <a:lnTo>
                  <a:pt x="0" y="0"/>
                </a:lnTo>
                <a:close/>
              </a:path>
            </a:pathLst>
          </a:custGeom>
          <a:solidFill>
            <a:srgbClr val="D3E2CB"/>
          </a:solidFill>
        </p:spPr>
        <p:txBody>
          <a:bodyPr wrap="square" lIns="0" tIns="0" rIns="0" bIns="0" rtlCol="0"/>
          <a:lstStyle/>
          <a:p>
            <a:endParaRPr/>
          </a:p>
        </p:txBody>
      </p:sp>
      <p:sp>
        <p:nvSpPr>
          <p:cNvPr id="16" name="object 16"/>
          <p:cNvSpPr/>
          <p:nvPr/>
        </p:nvSpPr>
        <p:spPr>
          <a:xfrm>
            <a:off x="3226733" y="2338437"/>
            <a:ext cx="1905577" cy="3145491"/>
          </a:xfrm>
          <a:custGeom>
            <a:avLst/>
            <a:gdLst/>
            <a:ahLst/>
            <a:cxnLst/>
            <a:rect l="l" t="t" r="r" b="b"/>
            <a:pathLst>
              <a:path w="2096135" h="3564890">
                <a:moveTo>
                  <a:pt x="2095515" y="0"/>
                </a:moveTo>
                <a:lnTo>
                  <a:pt x="0" y="0"/>
                </a:lnTo>
                <a:lnTo>
                  <a:pt x="0" y="3564641"/>
                </a:lnTo>
                <a:lnTo>
                  <a:pt x="2095515" y="3564641"/>
                </a:lnTo>
                <a:lnTo>
                  <a:pt x="2095515" y="0"/>
                </a:lnTo>
                <a:close/>
              </a:path>
            </a:pathLst>
          </a:custGeom>
          <a:ln w="26842">
            <a:solidFill>
              <a:srgbClr val="000000"/>
            </a:solidFill>
          </a:ln>
        </p:spPr>
        <p:txBody>
          <a:bodyPr wrap="square" lIns="0" tIns="0" rIns="0" bIns="0" rtlCol="0"/>
          <a:lstStyle/>
          <a:p>
            <a:endParaRPr/>
          </a:p>
        </p:txBody>
      </p:sp>
      <p:sp>
        <p:nvSpPr>
          <p:cNvPr id="17" name="object 17"/>
          <p:cNvSpPr/>
          <p:nvPr/>
        </p:nvSpPr>
        <p:spPr>
          <a:xfrm>
            <a:off x="3410989" y="4644613"/>
            <a:ext cx="1535545" cy="590550"/>
          </a:xfrm>
          <a:custGeom>
            <a:avLst/>
            <a:gdLst/>
            <a:ahLst/>
            <a:cxnLst/>
            <a:rect l="l" t="t" r="r" b="b"/>
            <a:pathLst>
              <a:path w="1689100" h="669289">
                <a:moveTo>
                  <a:pt x="25907" y="400811"/>
                </a:moveTo>
                <a:lnTo>
                  <a:pt x="25907" y="321563"/>
                </a:lnTo>
                <a:lnTo>
                  <a:pt x="0" y="321563"/>
                </a:lnTo>
                <a:lnTo>
                  <a:pt x="0" y="400811"/>
                </a:lnTo>
                <a:lnTo>
                  <a:pt x="25907" y="400811"/>
                </a:lnTo>
                <a:close/>
              </a:path>
              <a:path w="1689100" h="669289">
                <a:moveTo>
                  <a:pt x="53339" y="509015"/>
                </a:moveTo>
                <a:lnTo>
                  <a:pt x="53339" y="213359"/>
                </a:lnTo>
                <a:lnTo>
                  <a:pt x="25907" y="213359"/>
                </a:lnTo>
                <a:lnTo>
                  <a:pt x="25907" y="509015"/>
                </a:lnTo>
                <a:lnTo>
                  <a:pt x="53339" y="509015"/>
                </a:lnTo>
                <a:close/>
              </a:path>
              <a:path w="1689100" h="669289">
                <a:moveTo>
                  <a:pt x="1638299" y="562355"/>
                </a:moveTo>
                <a:lnTo>
                  <a:pt x="1638299" y="160019"/>
                </a:lnTo>
                <a:lnTo>
                  <a:pt x="53339" y="160019"/>
                </a:lnTo>
                <a:lnTo>
                  <a:pt x="53339" y="562355"/>
                </a:lnTo>
                <a:lnTo>
                  <a:pt x="1638299" y="562355"/>
                </a:lnTo>
                <a:close/>
              </a:path>
              <a:path w="1689100" h="669289">
                <a:moveTo>
                  <a:pt x="1610867" y="160019"/>
                </a:moveTo>
                <a:lnTo>
                  <a:pt x="1610867" y="134111"/>
                </a:lnTo>
                <a:lnTo>
                  <a:pt x="1584959" y="134111"/>
                </a:lnTo>
                <a:lnTo>
                  <a:pt x="1584959" y="106679"/>
                </a:lnTo>
                <a:lnTo>
                  <a:pt x="79247" y="106679"/>
                </a:lnTo>
                <a:lnTo>
                  <a:pt x="79247" y="160019"/>
                </a:lnTo>
                <a:lnTo>
                  <a:pt x="1610867" y="160019"/>
                </a:lnTo>
                <a:close/>
              </a:path>
              <a:path w="1689100" h="669289">
                <a:moveTo>
                  <a:pt x="1610867" y="588263"/>
                </a:moveTo>
                <a:lnTo>
                  <a:pt x="1610867" y="562355"/>
                </a:lnTo>
                <a:lnTo>
                  <a:pt x="79247" y="562355"/>
                </a:lnTo>
                <a:lnTo>
                  <a:pt x="79247" y="615695"/>
                </a:lnTo>
                <a:lnTo>
                  <a:pt x="1584959" y="615695"/>
                </a:lnTo>
                <a:lnTo>
                  <a:pt x="1584959" y="588263"/>
                </a:lnTo>
                <a:lnTo>
                  <a:pt x="1610867" y="588263"/>
                </a:lnTo>
                <a:close/>
              </a:path>
              <a:path w="1689100" h="669289">
                <a:moveTo>
                  <a:pt x="1557527" y="106679"/>
                </a:moveTo>
                <a:lnTo>
                  <a:pt x="1557527" y="79247"/>
                </a:lnTo>
                <a:lnTo>
                  <a:pt x="134111" y="79247"/>
                </a:lnTo>
                <a:lnTo>
                  <a:pt x="134111" y="106679"/>
                </a:lnTo>
                <a:lnTo>
                  <a:pt x="1557527" y="106679"/>
                </a:lnTo>
                <a:close/>
              </a:path>
              <a:path w="1689100" h="669289">
                <a:moveTo>
                  <a:pt x="1530095" y="643127"/>
                </a:moveTo>
                <a:lnTo>
                  <a:pt x="1530095" y="615695"/>
                </a:lnTo>
                <a:lnTo>
                  <a:pt x="160019" y="615695"/>
                </a:lnTo>
                <a:lnTo>
                  <a:pt x="160019" y="643127"/>
                </a:lnTo>
                <a:lnTo>
                  <a:pt x="1530095" y="643127"/>
                </a:lnTo>
                <a:close/>
              </a:path>
              <a:path w="1689100" h="669289">
                <a:moveTo>
                  <a:pt x="1530095" y="79247"/>
                </a:moveTo>
                <a:lnTo>
                  <a:pt x="1530095" y="53339"/>
                </a:lnTo>
                <a:lnTo>
                  <a:pt x="187451" y="53339"/>
                </a:lnTo>
                <a:lnTo>
                  <a:pt x="187451" y="79247"/>
                </a:lnTo>
                <a:lnTo>
                  <a:pt x="1530095" y="79247"/>
                </a:lnTo>
                <a:close/>
              </a:path>
              <a:path w="1689100" h="669289">
                <a:moveTo>
                  <a:pt x="1476755" y="53339"/>
                </a:moveTo>
                <a:lnTo>
                  <a:pt x="1476755" y="25907"/>
                </a:lnTo>
                <a:lnTo>
                  <a:pt x="214883" y="25907"/>
                </a:lnTo>
                <a:lnTo>
                  <a:pt x="214883" y="53339"/>
                </a:lnTo>
                <a:lnTo>
                  <a:pt x="1476755" y="53339"/>
                </a:lnTo>
                <a:close/>
              </a:path>
              <a:path w="1689100" h="669289">
                <a:moveTo>
                  <a:pt x="1476755" y="669035"/>
                </a:moveTo>
                <a:lnTo>
                  <a:pt x="1476755" y="643127"/>
                </a:lnTo>
                <a:lnTo>
                  <a:pt x="214883" y="643127"/>
                </a:lnTo>
                <a:lnTo>
                  <a:pt x="214883" y="669035"/>
                </a:lnTo>
                <a:lnTo>
                  <a:pt x="1476755" y="669035"/>
                </a:lnTo>
                <a:close/>
              </a:path>
              <a:path w="1689100" h="669289">
                <a:moveTo>
                  <a:pt x="1342643" y="25907"/>
                </a:moveTo>
                <a:lnTo>
                  <a:pt x="1342643" y="0"/>
                </a:lnTo>
                <a:lnTo>
                  <a:pt x="321563" y="0"/>
                </a:lnTo>
                <a:lnTo>
                  <a:pt x="321563" y="25907"/>
                </a:lnTo>
                <a:lnTo>
                  <a:pt x="1342643" y="25907"/>
                </a:lnTo>
                <a:close/>
              </a:path>
              <a:path w="1689100" h="669289">
                <a:moveTo>
                  <a:pt x="1664207" y="534923"/>
                </a:moveTo>
                <a:lnTo>
                  <a:pt x="1664207" y="187451"/>
                </a:lnTo>
                <a:lnTo>
                  <a:pt x="1638299" y="187451"/>
                </a:lnTo>
                <a:lnTo>
                  <a:pt x="1638299" y="534923"/>
                </a:lnTo>
                <a:lnTo>
                  <a:pt x="1664207" y="534923"/>
                </a:lnTo>
                <a:close/>
              </a:path>
              <a:path w="1689100" h="669289">
                <a:moveTo>
                  <a:pt x="1688592" y="332232"/>
                </a:moveTo>
                <a:lnTo>
                  <a:pt x="1687323" y="284537"/>
                </a:lnTo>
                <a:lnTo>
                  <a:pt x="1685895" y="266699"/>
                </a:lnTo>
                <a:lnTo>
                  <a:pt x="1664207" y="266699"/>
                </a:lnTo>
                <a:lnTo>
                  <a:pt x="1664207" y="455675"/>
                </a:lnTo>
                <a:lnTo>
                  <a:pt x="1679716" y="455675"/>
                </a:lnTo>
                <a:lnTo>
                  <a:pt x="1683558" y="426956"/>
                </a:lnTo>
                <a:lnTo>
                  <a:pt x="1687323" y="379927"/>
                </a:lnTo>
                <a:lnTo>
                  <a:pt x="1688592" y="332232"/>
                </a:lnTo>
                <a:close/>
              </a:path>
            </a:pathLst>
          </a:custGeom>
          <a:solidFill>
            <a:srgbClr val="D8E7F2"/>
          </a:solidFill>
        </p:spPr>
        <p:txBody>
          <a:bodyPr wrap="square" lIns="0" tIns="0" rIns="0" bIns="0" rtlCol="0"/>
          <a:lstStyle/>
          <a:p>
            <a:endParaRPr/>
          </a:p>
        </p:txBody>
      </p:sp>
      <p:sp>
        <p:nvSpPr>
          <p:cNvPr id="18" name="object 18"/>
          <p:cNvSpPr/>
          <p:nvPr/>
        </p:nvSpPr>
        <p:spPr>
          <a:xfrm>
            <a:off x="3433157" y="4644614"/>
            <a:ext cx="1515686" cy="590325"/>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4141124" y="4902798"/>
            <a:ext cx="96982" cy="92785"/>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3422081" y="4655361"/>
            <a:ext cx="1539586" cy="591671"/>
          </a:xfrm>
          <a:custGeom>
            <a:avLst/>
            <a:gdLst/>
            <a:ahLst/>
            <a:cxnLst/>
            <a:rect l="l" t="t" r="r" b="b"/>
            <a:pathLst>
              <a:path w="1693545" h="670560">
                <a:moveTo>
                  <a:pt x="1693174" y="335288"/>
                </a:moveTo>
                <a:lnTo>
                  <a:pt x="1690035" y="289954"/>
                </a:lnTo>
                <a:lnTo>
                  <a:pt x="1680891" y="246424"/>
                </a:lnTo>
                <a:lnTo>
                  <a:pt x="1666148" y="205105"/>
                </a:lnTo>
                <a:lnTo>
                  <a:pt x="1646214" y="166406"/>
                </a:lnTo>
                <a:lnTo>
                  <a:pt x="1621496" y="130732"/>
                </a:lnTo>
                <a:lnTo>
                  <a:pt x="1592402" y="98493"/>
                </a:lnTo>
                <a:lnTo>
                  <a:pt x="1559339" y="70096"/>
                </a:lnTo>
                <a:lnTo>
                  <a:pt x="1522714" y="45948"/>
                </a:lnTo>
                <a:lnTo>
                  <a:pt x="1482935" y="26457"/>
                </a:lnTo>
                <a:lnTo>
                  <a:pt x="1440409" y="12030"/>
                </a:lnTo>
                <a:lnTo>
                  <a:pt x="1395544" y="3075"/>
                </a:lnTo>
                <a:lnTo>
                  <a:pt x="1348746" y="0"/>
                </a:lnTo>
                <a:lnTo>
                  <a:pt x="344427" y="0"/>
                </a:lnTo>
                <a:lnTo>
                  <a:pt x="297633" y="3075"/>
                </a:lnTo>
                <a:lnTo>
                  <a:pt x="252770" y="12030"/>
                </a:lnTo>
                <a:lnTo>
                  <a:pt x="210245" y="26457"/>
                </a:lnTo>
                <a:lnTo>
                  <a:pt x="170466" y="45948"/>
                </a:lnTo>
                <a:lnTo>
                  <a:pt x="133841" y="70096"/>
                </a:lnTo>
                <a:lnTo>
                  <a:pt x="100777" y="98493"/>
                </a:lnTo>
                <a:lnTo>
                  <a:pt x="71682" y="130732"/>
                </a:lnTo>
                <a:lnTo>
                  <a:pt x="46963" y="166406"/>
                </a:lnTo>
                <a:lnTo>
                  <a:pt x="27028" y="205105"/>
                </a:lnTo>
                <a:lnTo>
                  <a:pt x="12284" y="246424"/>
                </a:lnTo>
                <a:lnTo>
                  <a:pt x="3138" y="289954"/>
                </a:lnTo>
                <a:lnTo>
                  <a:pt x="0" y="335288"/>
                </a:lnTo>
                <a:lnTo>
                  <a:pt x="3138" y="380622"/>
                </a:lnTo>
                <a:lnTo>
                  <a:pt x="12284" y="424152"/>
                </a:lnTo>
                <a:lnTo>
                  <a:pt x="27028" y="465469"/>
                </a:lnTo>
                <a:lnTo>
                  <a:pt x="46963" y="504167"/>
                </a:lnTo>
                <a:lnTo>
                  <a:pt x="71682" y="539839"/>
                </a:lnTo>
                <a:lnTo>
                  <a:pt x="100777" y="572076"/>
                </a:lnTo>
                <a:lnTo>
                  <a:pt x="133841" y="600471"/>
                </a:lnTo>
                <a:lnTo>
                  <a:pt x="170466" y="624618"/>
                </a:lnTo>
                <a:lnTo>
                  <a:pt x="210245" y="644107"/>
                </a:lnTo>
                <a:lnTo>
                  <a:pt x="252770" y="658533"/>
                </a:lnTo>
                <a:lnTo>
                  <a:pt x="297633" y="667487"/>
                </a:lnTo>
                <a:lnTo>
                  <a:pt x="344427" y="670562"/>
                </a:lnTo>
                <a:lnTo>
                  <a:pt x="1348746" y="670562"/>
                </a:lnTo>
                <a:lnTo>
                  <a:pt x="1395544" y="667487"/>
                </a:lnTo>
                <a:lnTo>
                  <a:pt x="1440409" y="658533"/>
                </a:lnTo>
                <a:lnTo>
                  <a:pt x="1482935" y="644107"/>
                </a:lnTo>
                <a:lnTo>
                  <a:pt x="1522714" y="624618"/>
                </a:lnTo>
                <a:lnTo>
                  <a:pt x="1559339" y="600471"/>
                </a:lnTo>
                <a:lnTo>
                  <a:pt x="1592402" y="572076"/>
                </a:lnTo>
                <a:lnTo>
                  <a:pt x="1621496" y="539839"/>
                </a:lnTo>
                <a:lnTo>
                  <a:pt x="1646214" y="504167"/>
                </a:lnTo>
                <a:lnTo>
                  <a:pt x="1666148" y="465469"/>
                </a:lnTo>
                <a:lnTo>
                  <a:pt x="1680891" y="424152"/>
                </a:lnTo>
                <a:lnTo>
                  <a:pt x="1690035" y="380622"/>
                </a:lnTo>
                <a:lnTo>
                  <a:pt x="1693174" y="335288"/>
                </a:lnTo>
                <a:close/>
              </a:path>
            </a:pathLst>
          </a:custGeom>
          <a:ln w="26798">
            <a:solidFill>
              <a:srgbClr val="000000"/>
            </a:solidFill>
          </a:ln>
        </p:spPr>
        <p:txBody>
          <a:bodyPr wrap="square" lIns="0" tIns="0" rIns="0" bIns="0" rtlCol="0"/>
          <a:lstStyle/>
          <a:p>
            <a:endParaRPr/>
          </a:p>
        </p:txBody>
      </p:sp>
      <p:sp>
        <p:nvSpPr>
          <p:cNvPr id="21" name="object 21"/>
          <p:cNvSpPr/>
          <p:nvPr/>
        </p:nvSpPr>
        <p:spPr>
          <a:xfrm>
            <a:off x="2896985" y="3816275"/>
            <a:ext cx="318655" cy="142875"/>
          </a:xfrm>
          <a:custGeom>
            <a:avLst/>
            <a:gdLst/>
            <a:ahLst/>
            <a:cxnLst/>
            <a:rect l="l" t="t" r="r" b="b"/>
            <a:pathLst>
              <a:path w="350520" h="161925">
                <a:moveTo>
                  <a:pt x="350520" y="80772"/>
                </a:moveTo>
                <a:lnTo>
                  <a:pt x="0" y="0"/>
                </a:lnTo>
                <a:lnTo>
                  <a:pt x="80772" y="80772"/>
                </a:lnTo>
                <a:lnTo>
                  <a:pt x="80772" y="142931"/>
                </a:lnTo>
                <a:lnTo>
                  <a:pt x="350520" y="80772"/>
                </a:lnTo>
                <a:close/>
              </a:path>
              <a:path w="350520" h="161925">
                <a:moveTo>
                  <a:pt x="80772" y="142931"/>
                </a:moveTo>
                <a:lnTo>
                  <a:pt x="80772" y="80772"/>
                </a:lnTo>
                <a:lnTo>
                  <a:pt x="0" y="161544"/>
                </a:lnTo>
                <a:lnTo>
                  <a:pt x="80772" y="142931"/>
                </a:lnTo>
                <a:close/>
              </a:path>
            </a:pathLst>
          </a:custGeom>
          <a:solidFill>
            <a:srgbClr val="000000"/>
          </a:solidFill>
        </p:spPr>
        <p:txBody>
          <a:bodyPr wrap="square" lIns="0" tIns="0" rIns="0" bIns="0" rtlCol="0"/>
          <a:lstStyle/>
          <a:p>
            <a:endParaRPr/>
          </a:p>
        </p:txBody>
      </p:sp>
      <p:sp>
        <p:nvSpPr>
          <p:cNvPr id="22" name="object 22"/>
          <p:cNvSpPr/>
          <p:nvPr/>
        </p:nvSpPr>
        <p:spPr>
          <a:xfrm>
            <a:off x="2896996" y="3816270"/>
            <a:ext cx="318655" cy="142875"/>
          </a:xfrm>
          <a:custGeom>
            <a:avLst/>
            <a:gdLst/>
            <a:ahLst/>
            <a:cxnLst/>
            <a:rect l="l" t="t" r="r" b="b"/>
            <a:pathLst>
              <a:path w="350520" h="161925">
                <a:moveTo>
                  <a:pt x="80773" y="80770"/>
                </a:moveTo>
                <a:lnTo>
                  <a:pt x="0" y="0"/>
                </a:lnTo>
                <a:lnTo>
                  <a:pt x="350516" y="80770"/>
                </a:lnTo>
                <a:lnTo>
                  <a:pt x="0" y="161541"/>
                </a:lnTo>
                <a:lnTo>
                  <a:pt x="80773" y="80770"/>
                </a:lnTo>
                <a:close/>
              </a:path>
            </a:pathLst>
          </a:custGeom>
          <a:ln w="26801">
            <a:solidFill>
              <a:srgbClr val="000000"/>
            </a:solidFill>
          </a:ln>
        </p:spPr>
        <p:txBody>
          <a:bodyPr wrap="square" lIns="0" tIns="0" rIns="0" bIns="0" rtlCol="0"/>
          <a:lstStyle/>
          <a:p>
            <a:endParaRPr/>
          </a:p>
        </p:txBody>
      </p:sp>
      <p:sp>
        <p:nvSpPr>
          <p:cNvPr id="23" name="object 23"/>
          <p:cNvSpPr txBox="1"/>
          <p:nvPr/>
        </p:nvSpPr>
        <p:spPr>
          <a:xfrm>
            <a:off x="3728257" y="4774316"/>
            <a:ext cx="926523" cy="277906"/>
          </a:xfrm>
          <a:prstGeom prst="rect">
            <a:avLst/>
          </a:prstGeom>
        </p:spPr>
        <p:txBody>
          <a:bodyPr vert="horz" wrap="square" lIns="0" tIns="10827" rIns="0" bIns="0" rtlCol="0">
            <a:spAutoFit/>
          </a:bodyPr>
          <a:lstStyle/>
          <a:p>
            <a:pPr>
              <a:spcBef>
                <a:spcPts val="85"/>
              </a:spcBef>
            </a:pPr>
            <a:r>
              <a:rPr sz="1700" spc="-13" dirty="0">
                <a:latin typeface="Times New Roman"/>
                <a:cs typeface="Times New Roman"/>
              </a:rPr>
              <a:t>Validation</a:t>
            </a:r>
            <a:endParaRPr sz="1700">
              <a:latin typeface="Times New Roman"/>
              <a:cs typeface="Times New Roman"/>
            </a:endParaRPr>
          </a:p>
        </p:txBody>
      </p:sp>
      <p:sp>
        <p:nvSpPr>
          <p:cNvPr id="24" name="object 24"/>
          <p:cNvSpPr/>
          <p:nvPr/>
        </p:nvSpPr>
        <p:spPr>
          <a:xfrm>
            <a:off x="6072446" y="4644613"/>
            <a:ext cx="1563255" cy="590550"/>
          </a:xfrm>
          <a:custGeom>
            <a:avLst/>
            <a:gdLst/>
            <a:ahLst/>
            <a:cxnLst/>
            <a:rect l="l" t="t" r="r" b="b"/>
            <a:pathLst>
              <a:path w="1719579" h="669289">
                <a:moveTo>
                  <a:pt x="1719071" y="632624"/>
                </a:moveTo>
                <a:lnTo>
                  <a:pt x="1719071" y="32432"/>
                </a:lnTo>
                <a:lnTo>
                  <a:pt x="1713191" y="15104"/>
                </a:lnTo>
                <a:lnTo>
                  <a:pt x="1707218" y="0"/>
                </a:lnTo>
                <a:lnTo>
                  <a:pt x="0" y="0"/>
                </a:lnTo>
                <a:lnTo>
                  <a:pt x="0" y="669035"/>
                </a:lnTo>
                <a:lnTo>
                  <a:pt x="1705658" y="669035"/>
                </a:lnTo>
                <a:lnTo>
                  <a:pt x="1713191" y="649970"/>
                </a:lnTo>
                <a:lnTo>
                  <a:pt x="1719071" y="632624"/>
                </a:lnTo>
                <a:close/>
              </a:path>
            </a:pathLst>
          </a:custGeom>
          <a:solidFill>
            <a:srgbClr val="D3E2CB"/>
          </a:solidFill>
        </p:spPr>
        <p:txBody>
          <a:bodyPr wrap="square" lIns="0" tIns="0" rIns="0" bIns="0" rtlCol="0"/>
          <a:lstStyle/>
          <a:p>
            <a:endParaRPr/>
          </a:p>
        </p:txBody>
      </p:sp>
      <p:sp>
        <p:nvSpPr>
          <p:cNvPr id="25" name="object 25"/>
          <p:cNvSpPr/>
          <p:nvPr/>
        </p:nvSpPr>
        <p:spPr>
          <a:xfrm>
            <a:off x="6072446" y="4644614"/>
            <a:ext cx="1560022" cy="590325"/>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6803967" y="4902798"/>
            <a:ext cx="95596" cy="92785"/>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6083553" y="4655361"/>
            <a:ext cx="1564409" cy="591671"/>
          </a:xfrm>
          <a:custGeom>
            <a:avLst/>
            <a:gdLst/>
            <a:ahLst/>
            <a:cxnLst/>
            <a:rect l="l" t="t" r="r" b="b"/>
            <a:pathLst>
              <a:path w="1720850" h="670560">
                <a:moveTo>
                  <a:pt x="1720612" y="0"/>
                </a:moveTo>
                <a:lnTo>
                  <a:pt x="0" y="0"/>
                </a:lnTo>
                <a:lnTo>
                  <a:pt x="0" y="670562"/>
                </a:lnTo>
                <a:lnTo>
                  <a:pt x="1720612" y="670562"/>
                </a:lnTo>
                <a:lnTo>
                  <a:pt x="1720612" y="0"/>
                </a:lnTo>
                <a:close/>
              </a:path>
            </a:pathLst>
          </a:custGeom>
          <a:ln w="26798">
            <a:solidFill>
              <a:srgbClr val="000000"/>
            </a:solidFill>
          </a:ln>
        </p:spPr>
        <p:txBody>
          <a:bodyPr wrap="square" lIns="0" tIns="0" rIns="0" bIns="0" rtlCol="0"/>
          <a:lstStyle/>
          <a:p>
            <a:endParaRPr/>
          </a:p>
        </p:txBody>
      </p:sp>
      <p:sp>
        <p:nvSpPr>
          <p:cNvPr id="28" name="object 28"/>
          <p:cNvSpPr txBox="1"/>
          <p:nvPr/>
        </p:nvSpPr>
        <p:spPr>
          <a:xfrm>
            <a:off x="6219305" y="4655983"/>
            <a:ext cx="1416627" cy="522989"/>
          </a:xfrm>
          <a:prstGeom prst="rect">
            <a:avLst/>
          </a:prstGeom>
        </p:spPr>
        <p:txBody>
          <a:bodyPr vert="horz" wrap="square" lIns="0" tIns="35331" rIns="0" bIns="0" rtlCol="0">
            <a:spAutoFit/>
          </a:bodyPr>
          <a:lstStyle/>
          <a:p>
            <a:pPr marL="288344" marR="463287" indent="96874">
              <a:lnSpc>
                <a:spcPts val="1894"/>
              </a:lnSpc>
              <a:spcBef>
                <a:spcPts val="278"/>
              </a:spcBef>
            </a:pPr>
            <a:r>
              <a:rPr sz="1700" spc="-4" dirty="0">
                <a:latin typeface="Times New Roman"/>
                <a:cs typeface="Times New Roman"/>
              </a:rPr>
              <a:t>Final  </a:t>
            </a:r>
            <a:r>
              <a:rPr sz="1700" spc="90" dirty="0">
                <a:latin typeface="Times New Roman"/>
                <a:cs typeface="Times New Roman"/>
              </a:rPr>
              <a:t>v</a:t>
            </a:r>
            <a:r>
              <a:rPr sz="1700" dirty="0">
                <a:latin typeface="Times New Roman"/>
                <a:cs typeface="Times New Roman"/>
              </a:rPr>
              <a:t>e</a:t>
            </a:r>
            <a:r>
              <a:rPr sz="1700" spc="-4" dirty="0">
                <a:latin typeface="Times New Roman"/>
                <a:cs typeface="Times New Roman"/>
              </a:rPr>
              <a:t>r</a:t>
            </a:r>
            <a:r>
              <a:rPr sz="1700" spc="-99" dirty="0">
                <a:latin typeface="Times New Roman"/>
                <a:cs typeface="Times New Roman"/>
              </a:rPr>
              <a:t>s</a:t>
            </a:r>
            <a:r>
              <a:rPr sz="1700" spc="90" dirty="0">
                <a:latin typeface="Times New Roman"/>
                <a:cs typeface="Times New Roman"/>
              </a:rPr>
              <a:t>i</a:t>
            </a:r>
            <a:r>
              <a:rPr sz="1700" spc="-102" dirty="0">
                <a:latin typeface="Times New Roman"/>
                <a:cs typeface="Times New Roman"/>
              </a:rPr>
              <a:t>o</a:t>
            </a:r>
            <a:r>
              <a:rPr sz="1700" spc="-4" dirty="0">
                <a:latin typeface="Times New Roman"/>
                <a:cs typeface="Times New Roman"/>
              </a:rPr>
              <a:t>n</a:t>
            </a:r>
            <a:endParaRPr sz="1700">
              <a:latin typeface="Times New Roman"/>
              <a:cs typeface="Times New Roman"/>
            </a:endParaRPr>
          </a:p>
        </p:txBody>
      </p:sp>
      <p:sp>
        <p:nvSpPr>
          <p:cNvPr id="29" name="object 29"/>
          <p:cNvSpPr/>
          <p:nvPr/>
        </p:nvSpPr>
        <p:spPr>
          <a:xfrm>
            <a:off x="3410989" y="3603811"/>
            <a:ext cx="1535545" cy="591671"/>
          </a:xfrm>
          <a:custGeom>
            <a:avLst/>
            <a:gdLst/>
            <a:ahLst/>
            <a:cxnLst/>
            <a:rect l="l" t="t" r="r" b="b"/>
            <a:pathLst>
              <a:path w="1689100" h="670560">
                <a:moveTo>
                  <a:pt x="25907" y="374903"/>
                </a:moveTo>
                <a:lnTo>
                  <a:pt x="25907" y="295655"/>
                </a:lnTo>
                <a:lnTo>
                  <a:pt x="0" y="295655"/>
                </a:lnTo>
                <a:lnTo>
                  <a:pt x="0" y="374903"/>
                </a:lnTo>
                <a:lnTo>
                  <a:pt x="25907" y="374903"/>
                </a:lnTo>
                <a:close/>
              </a:path>
              <a:path w="1689100" h="670560">
                <a:moveTo>
                  <a:pt x="53339" y="483107"/>
                </a:moveTo>
                <a:lnTo>
                  <a:pt x="53339" y="187451"/>
                </a:lnTo>
                <a:lnTo>
                  <a:pt x="25907" y="187451"/>
                </a:lnTo>
                <a:lnTo>
                  <a:pt x="25907" y="483107"/>
                </a:lnTo>
                <a:lnTo>
                  <a:pt x="53339" y="483107"/>
                </a:lnTo>
                <a:close/>
              </a:path>
              <a:path w="1689100" h="670560">
                <a:moveTo>
                  <a:pt x="1638299" y="536447"/>
                </a:moveTo>
                <a:lnTo>
                  <a:pt x="1638299" y="134111"/>
                </a:lnTo>
                <a:lnTo>
                  <a:pt x="53339" y="134111"/>
                </a:lnTo>
                <a:lnTo>
                  <a:pt x="53339" y="536447"/>
                </a:lnTo>
                <a:lnTo>
                  <a:pt x="1638299" y="536447"/>
                </a:lnTo>
                <a:close/>
              </a:path>
              <a:path w="1689100" h="670560">
                <a:moveTo>
                  <a:pt x="1610867" y="134111"/>
                </a:moveTo>
                <a:lnTo>
                  <a:pt x="1610867" y="106679"/>
                </a:lnTo>
                <a:lnTo>
                  <a:pt x="79247" y="106679"/>
                </a:lnTo>
                <a:lnTo>
                  <a:pt x="79247" y="134111"/>
                </a:lnTo>
                <a:lnTo>
                  <a:pt x="1610867" y="134111"/>
                </a:lnTo>
                <a:close/>
              </a:path>
              <a:path w="1689100" h="670560">
                <a:moveTo>
                  <a:pt x="1610867" y="562355"/>
                </a:moveTo>
                <a:lnTo>
                  <a:pt x="1610867" y="536447"/>
                </a:lnTo>
                <a:lnTo>
                  <a:pt x="79247" y="536447"/>
                </a:lnTo>
                <a:lnTo>
                  <a:pt x="79247" y="589787"/>
                </a:lnTo>
                <a:lnTo>
                  <a:pt x="1584959" y="589787"/>
                </a:lnTo>
                <a:lnTo>
                  <a:pt x="1584959" y="562355"/>
                </a:lnTo>
                <a:lnTo>
                  <a:pt x="1610867" y="562355"/>
                </a:lnTo>
                <a:close/>
              </a:path>
              <a:path w="1689100" h="670560">
                <a:moveTo>
                  <a:pt x="1557527" y="106679"/>
                </a:moveTo>
                <a:lnTo>
                  <a:pt x="1557527" y="80771"/>
                </a:lnTo>
                <a:lnTo>
                  <a:pt x="134111" y="80771"/>
                </a:lnTo>
                <a:lnTo>
                  <a:pt x="134111" y="106679"/>
                </a:lnTo>
                <a:lnTo>
                  <a:pt x="1557527" y="106679"/>
                </a:lnTo>
                <a:close/>
              </a:path>
              <a:path w="1689100" h="670560">
                <a:moveTo>
                  <a:pt x="1557527" y="617219"/>
                </a:moveTo>
                <a:lnTo>
                  <a:pt x="1557527" y="589787"/>
                </a:lnTo>
                <a:lnTo>
                  <a:pt x="134111" y="589787"/>
                </a:lnTo>
                <a:lnTo>
                  <a:pt x="134111" y="617219"/>
                </a:lnTo>
                <a:lnTo>
                  <a:pt x="1557527" y="617219"/>
                </a:lnTo>
                <a:close/>
              </a:path>
              <a:path w="1689100" h="670560">
                <a:moveTo>
                  <a:pt x="1530095" y="80771"/>
                </a:moveTo>
                <a:lnTo>
                  <a:pt x="1530095" y="53339"/>
                </a:lnTo>
                <a:lnTo>
                  <a:pt x="187451" y="53339"/>
                </a:lnTo>
                <a:lnTo>
                  <a:pt x="187451" y="80771"/>
                </a:lnTo>
                <a:lnTo>
                  <a:pt x="1530095" y="80771"/>
                </a:lnTo>
                <a:close/>
              </a:path>
              <a:path w="1689100" h="670560">
                <a:moveTo>
                  <a:pt x="1530095" y="643127"/>
                </a:moveTo>
                <a:lnTo>
                  <a:pt x="1530095" y="617219"/>
                </a:lnTo>
                <a:lnTo>
                  <a:pt x="187451" y="617219"/>
                </a:lnTo>
                <a:lnTo>
                  <a:pt x="187451" y="643127"/>
                </a:lnTo>
                <a:lnTo>
                  <a:pt x="1530095" y="643127"/>
                </a:lnTo>
                <a:close/>
              </a:path>
              <a:path w="1689100" h="670560">
                <a:moveTo>
                  <a:pt x="1476755" y="53339"/>
                </a:moveTo>
                <a:lnTo>
                  <a:pt x="1476755" y="27431"/>
                </a:lnTo>
                <a:lnTo>
                  <a:pt x="214883" y="27431"/>
                </a:lnTo>
                <a:lnTo>
                  <a:pt x="214883" y="53339"/>
                </a:lnTo>
                <a:lnTo>
                  <a:pt x="1476755" y="53339"/>
                </a:lnTo>
                <a:close/>
              </a:path>
              <a:path w="1689100" h="670560">
                <a:moveTo>
                  <a:pt x="1476755" y="670559"/>
                </a:moveTo>
                <a:lnTo>
                  <a:pt x="1476755" y="643127"/>
                </a:lnTo>
                <a:lnTo>
                  <a:pt x="214883" y="643127"/>
                </a:lnTo>
                <a:lnTo>
                  <a:pt x="214883" y="670559"/>
                </a:lnTo>
                <a:lnTo>
                  <a:pt x="1476755" y="670559"/>
                </a:lnTo>
                <a:close/>
              </a:path>
              <a:path w="1689100" h="670560">
                <a:moveTo>
                  <a:pt x="1342643" y="27431"/>
                </a:moveTo>
                <a:lnTo>
                  <a:pt x="1342643" y="0"/>
                </a:lnTo>
                <a:lnTo>
                  <a:pt x="321563" y="0"/>
                </a:lnTo>
                <a:lnTo>
                  <a:pt x="321563" y="27431"/>
                </a:lnTo>
                <a:lnTo>
                  <a:pt x="1342643" y="27431"/>
                </a:lnTo>
                <a:close/>
              </a:path>
              <a:path w="1689100" h="670560">
                <a:moveTo>
                  <a:pt x="1664207" y="509015"/>
                </a:moveTo>
                <a:lnTo>
                  <a:pt x="1664207" y="161543"/>
                </a:lnTo>
                <a:lnTo>
                  <a:pt x="1638299" y="161543"/>
                </a:lnTo>
                <a:lnTo>
                  <a:pt x="1638299" y="509015"/>
                </a:lnTo>
                <a:lnTo>
                  <a:pt x="1664207" y="509015"/>
                </a:lnTo>
                <a:close/>
              </a:path>
              <a:path w="1689100" h="670560">
                <a:moveTo>
                  <a:pt x="1688592" y="333756"/>
                </a:moveTo>
                <a:lnTo>
                  <a:pt x="1687323" y="286061"/>
                </a:lnTo>
                <a:lnTo>
                  <a:pt x="1683699" y="240791"/>
                </a:lnTo>
                <a:lnTo>
                  <a:pt x="1664207" y="240791"/>
                </a:lnTo>
                <a:lnTo>
                  <a:pt x="1664207" y="428243"/>
                </a:lnTo>
                <a:lnTo>
                  <a:pt x="1683552" y="428243"/>
                </a:lnTo>
                <a:lnTo>
                  <a:pt x="1687323" y="381304"/>
                </a:lnTo>
                <a:lnTo>
                  <a:pt x="1688592" y="333756"/>
                </a:lnTo>
                <a:close/>
              </a:path>
            </a:pathLst>
          </a:custGeom>
          <a:solidFill>
            <a:srgbClr val="D8E7F2"/>
          </a:solidFill>
        </p:spPr>
        <p:txBody>
          <a:bodyPr wrap="square" lIns="0" tIns="0" rIns="0" bIns="0" rtlCol="0"/>
          <a:lstStyle/>
          <a:p>
            <a:endParaRPr/>
          </a:p>
        </p:txBody>
      </p:sp>
      <p:sp>
        <p:nvSpPr>
          <p:cNvPr id="30" name="object 30"/>
          <p:cNvSpPr/>
          <p:nvPr/>
        </p:nvSpPr>
        <p:spPr>
          <a:xfrm>
            <a:off x="3433157" y="3603811"/>
            <a:ext cx="1515686" cy="591670"/>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4141124" y="3839135"/>
            <a:ext cx="96982" cy="92785"/>
          </a:xfrm>
          <a:prstGeom prst="rect">
            <a:avLst/>
          </a:prstGeom>
          <a:blipFill>
            <a:blip r:embed="rId7" cstate="print"/>
            <a:stretch>
              <a:fillRect/>
            </a:stretch>
          </a:blipFill>
        </p:spPr>
        <p:txBody>
          <a:bodyPr wrap="square" lIns="0" tIns="0" rIns="0" bIns="0" rtlCol="0"/>
          <a:lstStyle/>
          <a:p>
            <a:endParaRPr/>
          </a:p>
        </p:txBody>
      </p:sp>
      <p:sp>
        <p:nvSpPr>
          <p:cNvPr id="32" name="object 32"/>
          <p:cNvSpPr/>
          <p:nvPr/>
        </p:nvSpPr>
        <p:spPr>
          <a:xfrm>
            <a:off x="3422081" y="3614564"/>
            <a:ext cx="1539586" cy="591671"/>
          </a:xfrm>
          <a:custGeom>
            <a:avLst/>
            <a:gdLst/>
            <a:ahLst/>
            <a:cxnLst/>
            <a:rect l="l" t="t" r="r" b="b"/>
            <a:pathLst>
              <a:path w="1693545" h="670560">
                <a:moveTo>
                  <a:pt x="1693174" y="335273"/>
                </a:moveTo>
                <a:lnTo>
                  <a:pt x="1690035" y="289939"/>
                </a:lnTo>
                <a:lnTo>
                  <a:pt x="1680891" y="246410"/>
                </a:lnTo>
                <a:lnTo>
                  <a:pt x="1666148" y="205092"/>
                </a:lnTo>
                <a:lnTo>
                  <a:pt x="1646214" y="166394"/>
                </a:lnTo>
                <a:lnTo>
                  <a:pt x="1621496" y="130723"/>
                </a:lnTo>
                <a:lnTo>
                  <a:pt x="1592402" y="98486"/>
                </a:lnTo>
                <a:lnTo>
                  <a:pt x="1559339" y="70091"/>
                </a:lnTo>
                <a:lnTo>
                  <a:pt x="1522714" y="45944"/>
                </a:lnTo>
                <a:lnTo>
                  <a:pt x="1482935" y="26455"/>
                </a:lnTo>
                <a:lnTo>
                  <a:pt x="1440409" y="12029"/>
                </a:lnTo>
                <a:lnTo>
                  <a:pt x="1395544" y="3075"/>
                </a:lnTo>
                <a:lnTo>
                  <a:pt x="1348746" y="0"/>
                </a:lnTo>
                <a:lnTo>
                  <a:pt x="344427" y="0"/>
                </a:lnTo>
                <a:lnTo>
                  <a:pt x="297633" y="3075"/>
                </a:lnTo>
                <a:lnTo>
                  <a:pt x="252770" y="12029"/>
                </a:lnTo>
                <a:lnTo>
                  <a:pt x="210245" y="26455"/>
                </a:lnTo>
                <a:lnTo>
                  <a:pt x="170466" y="45944"/>
                </a:lnTo>
                <a:lnTo>
                  <a:pt x="133841" y="70091"/>
                </a:lnTo>
                <a:lnTo>
                  <a:pt x="100777" y="98486"/>
                </a:lnTo>
                <a:lnTo>
                  <a:pt x="71682" y="130723"/>
                </a:lnTo>
                <a:lnTo>
                  <a:pt x="46963" y="166394"/>
                </a:lnTo>
                <a:lnTo>
                  <a:pt x="27028" y="205092"/>
                </a:lnTo>
                <a:lnTo>
                  <a:pt x="12284" y="246410"/>
                </a:lnTo>
                <a:lnTo>
                  <a:pt x="3138" y="289939"/>
                </a:lnTo>
                <a:lnTo>
                  <a:pt x="0" y="335273"/>
                </a:lnTo>
                <a:lnTo>
                  <a:pt x="3138" y="380611"/>
                </a:lnTo>
                <a:lnTo>
                  <a:pt x="12284" y="424143"/>
                </a:lnTo>
                <a:lnTo>
                  <a:pt x="27028" y="465463"/>
                </a:lnTo>
                <a:lnTo>
                  <a:pt x="46963" y="504163"/>
                </a:lnTo>
                <a:lnTo>
                  <a:pt x="71682" y="539836"/>
                </a:lnTo>
                <a:lnTo>
                  <a:pt x="100777" y="572074"/>
                </a:lnTo>
                <a:lnTo>
                  <a:pt x="133841" y="600470"/>
                </a:lnTo>
                <a:lnTo>
                  <a:pt x="170466" y="624617"/>
                </a:lnTo>
                <a:lnTo>
                  <a:pt x="210245" y="644107"/>
                </a:lnTo>
                <a:lnTo>
                  <a:pt x="252770" y="658533"/>
                </a:lnTo>
                <a:lnTo>
                  <a:pt x="297633" y="667487"/>
                </a:lnTo>
                <a:lnTo>
                  <a:pt x="344427" y="670562"/>
                </a:lnTo>
                <a:lnTo>
                  <a:pt x="1348746" y="670562"/>
                </a:lnTo>
                <a:lnTo>
                  <a:pt x="1395544" y="667487"/>
                </a:lnTo>
                <a:lnTo>
                  <a:pt x="1440409" y="658533"/>
                </a:lnTo>
                <a:lnTo>
                  <a:pt x="1482935" y="644107"/>
                </a:lnTo>
                <a:lnTo>
                  <a:pt x="1522714" y="624617"/>
                </a:lnTo>
                <a:lnTo>
                  <a:pt x="1559339" y="600470"/>
                </a:lnTo>
                <a:lnTo>
                  <a:pt x="1592402" y="572074"/>
                </a:lnTo>
                <a:lnTo>
                  <a:pt x="1621496" y="539836"/>
                </a:lnTo>
                <a:lnTo>
                  <a:pt x="1646214" y="504163"/>
                </a:lnTo>
                <a:lnTo>
                  <a:pt x="1666148" y="465463"/>
                </a:lnTo>
                <a:lnTo>
                  <a:pt x="1680891" y="424143"/>
                </a:lnTo>
                <a:lnTo>
                  <a:pt x="1690035" y="380611"/>
                </a:lnTo>
                <a:lnTo>
                  <a:pt x="1693174" y="335273"/>
                </a:lnTo>
                <a:close/>
              </a:path>
            </a:pathLst>
          </a:custGeom>
          <a:ln w="26798">
            <a:solidFill>
              <a:srgbClr val="000000"/>
            </a:solidFill>
          </a:ln>
        </p:spPr>
        <p:txBody>
          <a:bodyPr wrap="square" lIns="0" tIns="0" rIns="0" bIns="0" rtlCol="0"/>
          <a:lstStyle/>
          <a:p>
            <a:endParaRPr/>
          </a:p>
        </p:txBody>
      </p:sp>
      <p:sp>
        <p:nvSpPr>
          <p:cNvPr id="33" name="object 33"/>
          <p:cNvSpPr txBox="1"/>
          <p:nvPr/>
        </p:nvSpPr>
        <p:spPr>
          <a:xfrm>
            <a:off x="3606336" y="3710655"/>
            <a:ext cx="1146464" cy="272543"/>
          </a:xfrm>
          <a:prstGeom prst="rect">
            <a:avLst/>
          </a:prstGeom>
        </p:spPr>
        <p:txBody>
          <a:bodyPr vert="horz" wrap="square" lIns="0" tIns="10827" rIns="0" bIns="0" rtlCol="0">
            <a:spAutoFit/>
          </a:bodyPr>
          <a:lstStyle/>
          <a:p>
            <a:pPr>
              <a:spcBef>
                <a:spcPts val="85"/>
              </a:spcBef>
            </a:pPr>
            <a:r>
              <a:rPr sz="1700" spc="-108" dirty="0">
                <a:latin typeface="Times New Roman"/>
                <a:cs typeface="Times New Roman"/>
              </a:rPr>
              <a:t>D</a:t>
            </a:r>
            <a:r>
              <a:rPr sz="1700" dirty="0">
                <a:latin typeface="Times New Roman"/>
                <a:cs typeface="Times New Roman"/>
              </a:rPr>
              <a:t>e</a:t>
            </a:r>
            <a:r>
              <a:rPr sz="1700" spc="-102" dirty="0">
                <a:latin typeface="Times New Roman"/>
                <a:cs typeface="Times New Roman"/>
              </a:rPr>
              <a:t>v</a:t>
            </a:r>
            <a:r>
              <a:rPr sz="1700" dirty="0">
                <a:latin typeface="Times New Roman"/>
                <a:cs typeface="Times New Roman"/>
              </a:rPr>
              <a:t>e</a:t>
            </a:r>
            <a:r>
              <a:rPr sz="1700" spc="-102" dirty="0">
                <a:latin typeface="Times New Roman"/>
                <a:cs typeface="Times New Roman"/>
              </a:rPr>
              <a:t>l</a:t>
            </a:r>
            <a:r>
              <a:rPr sz="1700" spc="90" dirty="0">
                <a:latin typeface="Times New Roman"/>
                <a:cs typeface="Times New Roman"/>
              </a:rPr>
              <a:t>o</a:t>
            </a:r>
            <a:r>
              <a:rPr sz="1700" spc="-94" dirty="0">
                <a:latin typeface="Times New Roman"/>
                <a:cs typeface="Times New Roman"/>
              </a:rPr>
              <a:t>p</a:t>
            </a:r>
            <a:r>
              <a:rPr sz="1700" spc="-9" dirty="0">
                <a:latin typeface="Times New Roman"/>
                <a:cs typeface="Times New Roman"/>
              </a:rPr>
              <a:t>m</a:t>
            </a:r>
            <a:r>
              <a:rPr sz="1700" dirty="0">
                <a:latin typeface="Times New Roman"/>
                <a:cs typeface="Times New Roman"/>
              </a:rPr>
              <a:t>e</a:t>
            </a:r>
            <a:r>
              <a:rPr sz="1700" spc="-102" dirty="0">
                <a:latin typeface="Times New Roman"/>
                <a:cs typeface="Times New Roman"/>
              </a:rPr>
              <a:t>n</a:t>
            </a:r>
            <a:r>
              <a:rPr sz="1700" spc="-4" dirty="0">
                <a:latin typeface="Times New Roman"/>
                <a:cs typeface="Times New Roman"/>
              </a:rPr>
              <a:t>t</a:t>
            </a:r>
            <a:endParaRPr sz="1700">
              <a:latin typeface="Times New Roman"/>
              <a:cs typeface="Times New Roman"/>
            </a:endParaRPr>
          </a:p>
        </p:txBody>
      </p:sp>
      <p:sp>
        <p:nvSpPr>
          <p:cNvPr id="34" name="object 34"/>
          <p:cNvSpPr/>
          <p:nvPr/>
        </p:nvSpPr>
        <p:spPr>
          <a:xfrm>
            <a:off x="6072446" y="3603811"/>
            <a:ext cx="1563255" cy="591671"/>
          </a:xfrm>
          <a:custGeom>
            <a:avLst/>
            <a:gdLst/>
            <a:ahLst/>
            <a:cxnLst/>
            <a:rect l="l" t="t" r="r" b="b"/>
            <a:pathLst>
              <a:path w="1719579" h="670560">
                <a:moveTo>
                  <a:pt x="1719071" y="624564"/>
                </a:moveTo>
                <a:lnTo>
                  <a:pt x="1719071" y="42187"/>
                </a:lnTo>
                <a:lnTo>
                  <a:pt x="1709623" y="16012"/>
                </a:lnTo>
                <a:lnTo>
                  <a:pt x="1702883" y="0"/>
                </a:lnTo>
                <a:lnTo>
                  <a:pt x="0" y="0"/>
                </a:lnTo>
                <a:lnTo>
                  <a:pt x="1701239" y="670559"/>
                </a:lnTo>
                <a:lnTo>
                  <a:pt x="1709623" y="650683"/>
                </a:lnTo>
                <a:lnTo>
                  <a:pt x="1719071" y="624564"/>
                </a:lnTo>
                <a:close/>
              </a:path>
            </a:pathLst>
          </a:custGeom>
          <a:solidFill>
            <a:srgbClr val="D3E2CB"/>
          </a:solidFill>
        </p:spPr>
        <p:txBody>
          <a:bodyPr wrap="square" lIns="0" tIns="0" rIns="0" bIns="0" rtlCol="0"/>
          <a:lstStyle/>
          <a:p>
            <a:endParaRPr/>
          </a:p>
        </p:txBody>
      </p:sp>
      <p:sp>
        <p:nvSpPr>
          <p:cNvPr id="35" name="object 35"/>
          <p:cNvSpPr/>
          <p:nvPr/>
        </p:nvSpPr>
        <p:spPr>
          <a:xfrm>
            <a:off x="6072446" y="3603811"/>
            <a:ext cx="1560022" cy="591670"/>
          </a:xfrm>
          <a:prstGeom prst="rect">
            <a:avLst/>
          </a:prstGeom>
          <a:blipFill>
            <a:blip r:embed="rId11" cstate="print"/>
            <a:stretch>
              <a:fillRect/>
            </a:stretch>
          </a:blipFill>
        </p:spPr>
        <p:txBody>
          <a:bodyPr wrap="square" lIns="0" tIns="0" rIns="0" bIns="0" rtlCol="0"/>
          <a:lstStyle/>
          <a:p>
            <a:endParaRPr/>
          </a:p>
        </p:txBody>
      </p:sp>
      <p:sp>
        <p:nvSpPr>
          <p:cNvPr id="36" name="object 36"/>
          <p:cNvSpPr/>
          <p:nvPr/>
        </p:nvSpPr>
        <p:spPr>
          <a:xfrm>
            <a:off x="6803967" y="3839135"/>
            <a:ext cx="95596" cy="92785"/>
          </a:xfrm>
          <a:prstGeom prst="rect">
            <a:avLst/>
          </a:prstGeom>
          <a:blipFill>
            <a:blip r:embed="rId9" cstate="print"/>
            <a:stretch>
              <a:fillRect/>
            </a:stretch>
          </a:blipFill>
        </p:spPr>
        <p:txBody>
          <a:bodyPr wrap="square" lIns="0" tIns="0" rIns="0" bIns="0" rtlCol="0"/>
          <a:lstStyle/>
          <a:p>
            <a:endParaRPr/>
          </a:p>
        </p:txBody>
      </p:sp>
      <p:sp>
        <p:nvSpPr>
          <p:cNvPr id="37" name="object 37"/>
          <p:cNvSpPr/>
          <p:nvPr/>
        </p:nvSpPr>
        <p:spPr>
          <a:xfrm>
            <a:off x="6083553" y="3614564"/>
            <a:ext cx="1564409" cy="591671"/>
          </a:xfrm>
          <a:custGeom>
            <a:avLst/>
            <a:gdLst/>
            <a:ahLst/>
            <a:cxnLst/>
            <a:rect l="l" t="t" r="r" b="b"/>
            <a:pathLst>
              <a:path w="1720850" h="670560">
                <a:moveTo>
                  <a:pt x="1720612" y="0"/>
                </a:moveTo>
                <a:lnTo>
                  <a:pt x="0" y="0"/>
                </a:lnTo>
                <a:lnTo>
                  <a:pt x="0" y="670562"/>
                </a:lnTo>
                <a:lnTo>
                  <a:pt x="1720612" y="670562"/>
                </a:lnTo>
                <a:lnTo>
                  <a:pt x="1720612" y="0"/>
                </a:lnTo>
                <a:close/>
              </a:path>
            </a:pathLst>
          </a:custGeom>
          <a:ln w="26798">
            <a:solidFill>
              <a:srgbClr val="000000"/>
            </a:solidFill>
          </a:ln>
        </p:spPr>
        <p:txBody>
          <a:bodyPr wrap="square" lIns="0" tIns="0" rIns="0" bIns="0" rtlCol="0"/>
          <a:lstStyle/>
          <a:p>
            <a:endParaRPr/>
          </a:p>
        </p:txBody>
      </p:sp>
      <p:sp>
        <p:nvSpPr>
          <p:cNvPr id="38" name="object 38"/>
          <p:cNvSpPr txBox="1"/>
          <p:nvPr/>
        </p:nvSpPr>
        <p:spPr>
          <a:xfrm>
            <a:off x="6256248" y="3592321"/>
            <a:ext cx="1145886" cy="277906"/>
          </a:xfrm>
          <a:prstGeom prst="rect">
            <a:avLst/>
          </a:prstGeom>
        </p:spPr>
        <p:txBody>
          <a:bodyPr vert="horz" wrap="square" lIns="0" tIns="10827" rIns="0" bIns="0" rtlCol="0">
            <a:spAutoFit/>
          </a:bodyPr>
          <a:lstStyle/>
          <a:p>
            <a:pPr marL="11397">
              <a:spcBef>
                <a:spcPts val="85"/>
              </a:spcBef>
            </a:pPr>
            <a:r>
              <a:rPr sz="1700" spc="4" dirty="0">
                <a:latin typeface="Times New Roman"/>
                <a:cs typeface="Times New Roman"/>
              </a:rPr>
              <a:t>Intermediate</a:t>
            </a:r>
            <a:endParaRPr sz="1700">
              <a:latin typeface="Times New Roman"/>
              <a:cs typeface="Times New Roman"/>
            </a:endParaRPr>
          </a:p>
        </p:txBody>
      </p:sp>
      <p:sp>
        <p:nvSpPr>
          <p:cNvPr id="39" name="object 39"/>
          <p:cNvSpPr txBox="1"/>
          <p:nvPr/>
        </p:nvSpPr>
        <p:spPr>
          <a:xfrm>
            <a:off x="6389717" y="3853193"/>
            <a:ext cx="1246332" cy="277906"/>
          </a:xfrm>
          <a:prstGeom prst="rect">
            <a:avLst/>
          </a:prstGeom>
        </p:spPr>
        <p:txBody>
          <a:bodyPr vert="horz" wrap="square" lIns="0" tIns="10827" rIns="0" bIns="0" rtlCol="0">
            <a:spAutoFit/>
          </a:bodyPr>
          <a:lstStyle/>
          <a:p>
            <a:pPr marL="47297">
              <a:spcBef>
                <a:spcPts val="85"/>
              </a:spcBef>
            </a:pPr>
            <a:r>
              <a:rPr sz="1700" spc="9" dirty="0">
                <a:latin typeface="Times New Roman"/>
                <a:cs typeface="Times New Roman"/>
              </a:rPr>
              <a:t>versions</a:t>
            </a:r>
            <a:endParaRPr sz="1700">
              <a:latin typeface="Times New Roman"/>
              <a:cs typeface="Times New Roman"/>
            </a:endParaRPr>
          </a:p>
        </p:txBody>
      </p:sp>
      <p:sp>
        <p:nvSpPr>
          <p:cNvPr id="40" name="object 40"/>
          <p:cNvSpPr/>
          <p:nvPr/>
        </p:nvSpPr>
        <p:spPr>
          <a:xfrm>
            <a:off x="3410989" y="2564353"/>
            <a:ext cx="1535545" cy="590550"/>
          </a:xfrm>
          <a:custGeom>
            <a:avLst/>
            <a:gdLst/>
            <a:ahLst/>
            <a:cxnLst/>
            <a:rect l="l" t="t" r="r" b="b"/>
            <a:pathLst>
              <a:path w="1689100" h="669289">
                <a:moveTo>
                  <a:pt x="25907" y="374903"/>
                </a:moveTo>
                <a:lnTo>
                  <a:pt x="25907" y="294131"/>
                </a:lnTo>
                <a:lnTo>
                  <a:pt x="0" y="294131"/>
                </a:lnTo>
                <a:lnTo>
                  <a:pt x="0" y="374903"/>
                </a:lnTo>
                <a:lnTo>
                  <a:pt x="25907" y="374903"/>
                </a:lnTo>
                <a:close/>
              </a:path>
              <a:path w="1689100" h="669289">
                <a:moveTo>
                  <a:pt x="53339" y="481583"/>
                </a:moveTo>
                <a:lnTo>
                  <a:pt x="53339" y="187451"/>
                </a:lnTo>
                <a:lnTo>
                  <a:pt x="25907" y="187451"/>
                </a:lnTo>
                <a:lnTo>
                  <a:pt x="25907" y="481583"/>
                </a:lnTo>
                <a:lnTo>
                  <a:pt x="53339" y="481583"/>
                </a:lnTo>
                <a:close/>
              </a:path>
              <a:path w="1689100" h="669289">
                <a:moveTo>
                  <a:pt x="1638299" y="534923"/>
                </a:moveTo>
                <a:lnTo>
                  <a:pt x="1638299" y="134111"/>
                </a:lnTo>
                <a:lnTo>
                  <a:pt x="53339" y="134111"/>
                </a:lnTo>
                <a:lnTo>
                  <a:pt x="53339" y="534923"/>
                </a:lnTo>
                <a:lnTo>
                  <a:pt x="1638299" y="534923"/>
                </a:lnTo>
                <a:close/>
              </a:path>
              <a:path w="1689100" h="669289">
                <a:moveTo>
                  <a:pt x="1610867" y="134111"/>
                </a:moveTo>
                <a:lnTo>
                  <a:pt x="1610867" y="106679"/>
                </a:lnTo>
                <a:lnTo>
                  <a:pt x="1584959" y="106679"/>
                </a:lnTo>
                <a:lnTo>
                  <a:pt x="1584959" y="79247"/>
                </a:lnTo>
                <a:lnTo>
                  <a:pt x="79247" y="79247"/>
                </a:lnTo>
                <a:lnTo>
                  <a:pt x="79247" y="134111"/>
                </a:lnTo>
                <a:lnTo>
                  <a:pt x="1610867" y="134111"/>
                </a:lnTo>
                <a:close/>
              </a:path>
              <a:path w="1689100" h="669289">
                <a:moveTo>
                  <a:pt x="1610867" y="562355"/>
                </a:moveTo>
                <a:lnTo>
                  <a:pt x="1610867" y="534923"/>
                </a:lnTo>
                <a:lnTo>
                  <a:pt x="79247" y="534923"/>
                </a:lnTo>
                <a:lnTo>
                  <a:pt x="79247" y="588263"/>
                </a:lnTo>
                <a:lnTo>
                  <a:pt x="1584959" y="588263"/>
                </a:lnTo>
                <a:lnTo>
                  <a:pt x="1584959" y="562355"/>
                </a:lnTo>
                <a:lnTo>
                  <a:pt x="1610867" y="562355"/>
                </a:lnTo>
                <a:close/>
              </a:path>
              <a:path w="1689100" h="669289">
                <a:moveTo>
                  <a:pt x="1557527" y="615695"/>
                </a:moveTo>
                <a:lnTo>
                  <a:pt x="1557527" y="588263"/>
                </a:lnTo>
                <a:lnTo>
                  <a:pt x="134111" y="588263"/>
                </a:lnTo>
                <a:lnTo>
                  <a:pt x="134111" y="615695"/>
                </a:lnTo>
                <a:lnTo>
                  <a:pt x="1557527" y="615695"/>
                </a:lnTo>
                <a:close/>
              </a:path>
              <a:path w="1689100" h="669289">
                <a:moveTo>
                  <a:pt x="1530095" y="79247"/>
                </a:moveTo>
                <a:lnTo>
                  <a:pt x="1530095" y="53339"/>
                </a:lnTo>
                <a:lnTo>
                  <a:pt x="160019" y="53339"/>
                </a:lnTo>
                <a:lnTo>
                  <a:pt x="160019" y="79247"/>
                </a:lnTo>
                <a:lnTo>
                  <a:pt x="1530095" y="79247"/>
                </a:lnTo>
                <a:close/>
              </a:path>
              <a:path w="1689100" h="669289">
                <a:moveTo>
                  <a:pt x="1530095" y="643127"/>
                </a:moveTo>
                <a:lnTo>
                  <a:pt x="1530095" y="615695"/>
                </a:lnTo>
                <a:lnTo>
                  <a:pt x="187451" y="615695"/>
                </a:lnTo>
                <a:lnTo>
                  <a:pt x="187451" y="643127"/>
                </a:lnTo>
                <a:lnTo>
                  <a:pt x="1530095" y="643127"/>
                </a:lnTo>
                <a:close/>
              </a:path>
              <a:path w="1689100" h="669289">
                <a:moveTo>
                  <a:pt x="1476755" y="53339"/>
                </a:moveTo>
                <a:lnTo>
                  <a:pt x="1476755" y="25907"/>
                </a:lnTo>
                <a:lnTo>
                  <a:pt x="214883" y="25907"/>
                </a:lnTo>
                <a:lnTo>
                  <a:pt x="214883" y="53339"/>
                </a:lnTo>
                <a:lnTo>
                  <a:pt x="1476755" y="53339"/>
                </a:lnTo>
                <a:close/>
              </a:path>
              <a:path w="1689100" h="669289">
                <a:moveTo>
                  <a:pt x="1476755" y="669035"/>
                </a:moveTo>
                <a:lnTo>
                  <a:pt x="1476755" y="643127"/>
                </a:lnTo>
                <a:lnTo>
                  <a:pt x="214883" y="643127"/>
                </a:lnTo>
                <a:lnTo>
                  <a:pt x="214883" y="669035"/>
                </a:lnTo>
                <a:lnTo>
                  <a:pt x="1476755" y="669035"/>
                </a:lnTo>
                <a:close/>
              </a:path>
              <a:path w="1689100" h="669289">
                <a:moveTo>
                  <a:pt x="1342643" y="25907"/>
                </a:moveTo>
                <a:lnTo>
                  <a:pt x="1342643" y="0"/>
                </a:lnTo>
                <a:lnTo>
                  <a:pt x="321563" y="0"/>
                </a:lnTo>
                <a:lnTo>
                  <a:pt x="321563" y="25907"/>
                </a:lnTo>
                <a:lnTo>
                  <a:pt x="1342643" y="25907"/>
                </a:lnTo>
                <a:close/>
              </a:path>
              <a:path w="1689100" h="669289">
                <a:moveTo>
                  <a:pt x="1664207" y="509015"/>
                </a:moveTo>
                <a:lnTo>
                  <a:pt x="1664207" y="160019"/>
                </a:lnTo>
                <a:lnTo>
                  <a:pt x="1638299" y="160019"/>
                </a:lnTo>
                <a:lnTo>
                  <a:pt x="1638299" y="509015"/>
                </a:lnTo>
                <a:lnTo>
                  <a:pt x="1664207" y="509015"/>
                </a:lnTo>
                <a:close/>
              </a:path>
              <a:path w="1689100" h="669289">
                <a:moveTo>
                  <a:pt x="1688592" y="332232"/>
                </a:moveTo>
                <a:lnTo>
                  <a:pt x="1687323" y="284537"/>
                </a:lnTo>
                <a:lnTo>
                  <a:pt x="1683821" y="240791"/>
                </a:lnTo>
                <a:lnTo>
                  <a:pt x="1664207" y="240791"/>
                </a:lnTo>
                <a:lnTo>
                  <a:pt x="1664207" y="428243"/>
                </a:lnTo>
                <a:lnTo>
                  <a:pt x="1683386" y="428243"/>
                </a:lnTo>
                <a:lnTo>
                  <a:pt x="1683558" y="426956"/>
                </a:lnTo>
                <a:lnTo>
                  <a:pt x="1687323" y="379927"/>
                </a:lnTo>
                <a:lnTo>
                  <a:pt x="1688592" y="332232"/>
                </a:lnTo>
                <a:close/>
              </a:path>
            </a:pathLst>
          </a:custGeom>
          <a:solidFill>
            <a:srgbClr val="D8E7F2"/>
          </a:solidFill>
        </p:spPr>
        <p:txBody>
          <a:bodyPr wrap="square" lIns="0" tIns="0" rIns="0" bIns="0" rtlCol="0"/>
          <a:lstStyle/>
          <a:p>
            <a:endParaRPr/>
          </a:p>
        </p:txBody>
      </p:sp>
      <p:sp>
        <p:nvSpPr>
          <p:cNvPr id="41" name="object 41"/>
          <p:cNvSpPr/>
          <p:nvPr/>
        </p:nvSpPr>
        <p:spPr>
          <a:xfrm>
            <a:off x="3433157" y="2564354"/>
            <a:ext cx="1515686" cy="590325"/>
          </a:xfrm>
          <a:prstGeom prst="rect">
            <a:avLst/>
          </a:prstGeom>
          <a:blipFill>
            <a:blip r:embed="rId12" cstate="print"/>
            <a:stretch>
              <a:fillRect/>
            </a:stretch>
          </a:blipFill>
        </p:spPr>
        <p:txBody>
          <a:bodyPr wrap="square" lIns="0" tIns="0" rIns="0" bIns="0" rtlCol="0"/>
          <a:lstStyle/>
          <a:p>
            <a:endParaRPr/>
          </a:p>
        </p:txBody>
      </p:sp>
      <p:sp>
        <p:nvSpPr>
          <p:cNvPr id="42" name="object 42"/>
          <p:cNvSpPr/>
          <p:nvPr/>
        </p:nvSpPr>
        <p:spPr>
          <a:xfrm>
            <a:off x="4141124" y="2799678"/>
            <a:ext cx="96982" cy="92785"/>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3422081" y="2575112"/>
            <a:ext cx="1539586" cy="591671"/>
          </a:xfrm>
          <a:custGeom>
            <a:avLst/>
            <a:gdLst/>
            <a:ahLst/>
            <a:cxnLst/>
            <a:rect l="l" t="t" r="r" b="b"/>
            <a:pathLst>
              <a:path w="1693545" h="670560">
                <a:moveTo>
                  <a:pt x="1693174" y="335273"/>
                </a:moveTo>
                <a:lnTo>
                  <a:pt x="1690035" y="289939"/>
                </a:lnTo>
                <a:lnTo>
                  <a:pt x="1680891" y="246410"/>
                </a:lnTo>
                <a:lnTo>
                  <a:pt x="1666148" y="205092"/>
                </a:lnTo>
                <a:lnTo>
                  <a:pt x="1646214" y="166394"/>
                </a:lnTo>
                <a:lnTo>
                  <a:pt x="1621496" y="130723"/>
                </a:lnTo>
                <a:lnTo>
                  <a:pt x="1592402" y="98486"/>
                </a:lnTo>
                <a:lnTo>
                  <a:pt x="1559339" y="70091"/>
                </a:lnTo>
                <a:lnTo>
                  <a:pt x="1522714" y="45944"/>
                </a:lnTo>
                <a:lnTo>
                  <a:pt x="1482935" y="26455"/>
                </a:lnTo>
                <a:lnTo>
                  <a:pt x="1440409" y="12029"/>
                </a:lnTo>
                <a:lnTo>
                  <a:pt x="1395544" y="3075"/>
                </a:lnTo>
                <a:lnTo>
                  <a:pt x="1348746" y="0"/>
                </a:lnTo>
                <a:lnTo>
                  <a:pt x="344427" y="0"/>
                </a:lnTo>
                <a:lnTo>
                  <a:pt x="297633" y="3075"/>
                </a:lnTo>
                <a:lnTo>
                  <a:pt x="252770" y="12029"/>
                </a:lnTo>
                <a:lnTo>
                  <a:pt x="210245" y="26455"/>
                </a:lnTo>
                <a:lnTo>
                  <a:pt x="170466" y="45944"/>
                </a:lnTo>
                <a:lnTo>
                  <a:pt x="133841" y="70091"/>
                </a:lnTo>
                <a:lnTo>
                  <a:pt x="100777" y="98486"/>
                </a:lnTo>
                <a:lnTo>
                  <a:pt x="71682" y="130723"/>
                </a:lnTo>
                <a:lnTo>
                  <a:pt x="46963" y="166394"/>
                </a:lnTo>
                <a:lnTo>
                  <a:pt x="27028" y="205092"/>
                </a:lnTo>
                <a:lnTo>
                  <a:pt x="12284" y="246410"/>
                </a:lnTo>
                <a:lnTo>
                  <a:pt x="3138" y="289939"/>
                </a:lnTo>
                <a:lnTo>
                  <a:pt x="0" y="335273"/>
                </a:lnTo>
                <a:lnTo>
                  <a:pt x="3138" y="380607"/>
                </a:lnTo>
                <a:lnTo>
                  <a:pt x="12284" y="424137"/>
                </a:lnTo>
                <a:lnTo>
                  <a:pt x="27028" y="465454"/>
                </a:lnTo>
                <a:lnTo>
                  <a:pt x="46963" y="504152"/>
                </a:lnTo>
                <a:lnTo>
                  <a:pt x="71682" y="539824"/>
                </a:lnTo>
                <a:lnTo>
                  <a:pt x="100777" y="572061"/>
                </a:lnTo>
                <a:lnTo>
                  <a:pt x="133841" y="600456"/>
                </a:lnTo>
                <a:lnTo>
                  <a:pt x="170466" y="624602"/>
                </a:lnTo>
                <a:lnTo>
                  <a:pt x="210245" y="644092"/>
                </a:lnTo>
                <a:lnTo>
                  <a:pt x="252770" y="658518"/>
                </a:lnTo>
                <a:lnTo>
                  <a:pt x="297633" y="667472"/>
                </a:lnTo>
                <a:lnTo>
                  <a:pt x="344427" y="670547"/>
                </a:lnTo>
                <a:lnTo>
                  <a:pt x="1348746" y="670547"/>
                </a:lnTo>
                <a:lnTo>
                  <a:pt x="1395544" y="667472"/>
                </a:lnTo>
                <a:lnTo>
                  <a:pt x="1440409" y="658518"/>
                </a:lnTo>
                <a:lnTo>
                  <a:pt x="1482935" y="644092"/>
                </a:lnTo>
                <a:lnTo>
                  <a:pt x="1522714" y="624602"/>
                </a:lnTo>
                <a:lnTo>
                  <a:pt x="1559339" y="600456"/>
                </a:lnTo>
                <a:lnTo>
                  <a:pt x="1592402" y="572061"/>
                </a:lnTo>
                <a:lnTo>
                  <a:pt x="1621496" y="539824"/>
                </a:lnTo>
                <a:lnTo>
                  <a:pt x="1646214" y="504152"/>
                </a:lnTo>
                <a:lnTo>
                  <a:pt x="1666148" y="465454"/>
                </a:lnTo>
                <a:lnTo>
                  <a:pt x="1680891" y="424137"/>
                </a:lnTo>
                <a:lnTo>
                  <a:pt x="1690035" y="380607"/>
                </a:lnTo>
                <a:lnTo>
                  <a:pt x="1693174" y="335273"/>
                </a:lnTo>
                <a:close/>
              </a:path>
            </a:pathLst>
          </a:custGeom>
          <a:ln w="26798">
            <a:solidFill>
              <a:srgbClr val="000000"/>
            </a:solidFill>
          </a:ln>
        </p:spPr>
        <p:txBody>
          <a:bodyPr wrap="square" lIns="0" tIns="0" rIns="0" bIns="0" rtlCol="0"/>
          <a:lstStyle/>
          <a:p>
            <a:endParaRPr/>
          </a:p>
        </p:txBody>
      </p:sp>
      <p:sp>
        <p:nvSpPr>
          <p:cNvPr id="44" name="object 44"/>
          <p:cNvSpPr txBox="1"/>
          <p:nvPr/>
        </p:nvSpPr>
        <p:spPr>
          <a:xfrm>
            <a:off x="3606336" y="2694057"/>
            <a:ext cx="1146464" cy="277906"/>
          </a:xfrm>
          <a:prstGeom prst="rect">
            <a:avLst/>
          </a:prstGeom>
        </p:spPr>
        <p:txBody>
          <a:bodyPr vert="horz" wrap="square" lIns="0" tIns="10827" rIns="0" bIns="0" rtlCol="0">
            <a:spAutoFit/>
          </a:bodyPr>
          <a:lstStyle/>
          <a:p>
            <a:pPr>
              <a:spcBef>
                <a:spcPts val="85"/>
              </a:spcBef>
            </a:pPr>
            <a:r>
              <a:rPr sz="1700" spc="-18" dirty="0">
                <a:latin typeface="Times New Roman"/>
                <a:cs typeface="Times New Roman"/>
              </a:rPr>
              <a:t>Specification</a:t>
            </a:r>
            <a:endParaRPr sz="1700">
              <a:latin typeface="Times New Roman"/>
              <a:cs typeface="Times New Roman"/>
            </a:endParaRPr>
          </a:p>
        </p:txBody>
      </p:sp>
      <p:sp>
        <p:nvSpPr>
          <p:cNvPr id="45" name="object 45"/>
          <p:cNvSpPr/>
          <p:nvPr/>
        </p:nvSpPr>
        <p:spPr>
          <a:xfrm>
            <a:off x="6072446" y="2564353"/>
            <a:ext cx="1563255" cy="590550"/>
          </a:xfrm>
          <a:custGeom>
            <a:avLst/>
            <a:gdLst/>
            <a:ahLst/>
            <a:cxnLst/>
            <a:rect l="l" t="t" r="r" b="b"/>
            <a:pathLst>
              <a:path w="1719579" h="669289">
                <a:moveTo>
                  <a:pt x="1719071" y="632624"/>
                </a:moveTo>
                <a:lnTo>
                  <a:pt x="1719071" y="32432"/>
                </a:lnTo>
                <a:lnTo>
                  <a:pt x="1713191" y="15104"/>
                </a:lnTo>
                <a:lnTo>
                  <a:pt x="1707218" y="0"/>
                </a:lnTo>
                <a:lnTo>
                  <a:pt x="0" y="0"/>
                </a:lnTo>
                <a:lnTo>
                  <a:pt x="0" y="669035"/>
                </a:lnTo>
                <a:lnTo>
                  <a:pt x="1705658" y="669035"/>
                </a:lnTo>
                <a:lnTo>
                  <a:pt x="1713191" y="649970"/>
                </a:lnTo>
                <a:lnTo>
                  <a:pt x="1719071" y="632624"/>
                </a:lnTo>
                <a:close/>
              </a:path>
            </a:pathLst>
          </a:custGeom>
          <a:solidFill>
            <a:srgbClr val="D3E2CB"/>
          </a:solidFill>
        </p:spPr>
        <p:txBody>
          <a:bodyPr wrap="square" lIns="0" tIns="0" rIns="0" bIns="0" rtlCol="0"/>
          <a:lstStyle/>
          <a:p>
            <a:endParaRPr/>
          </a:p>
        </p:txBody>
      </p:sp>
      <p:sp>
        <p:nvSpPr>
          <p:cNvPr id="46" name="object 46"/>
          <p:cNvSpPr/>
          <p:nvPr/>
        </p:nvSpPr>
        <p:spPr>
          <a:xfrm>
            <a:off x="6072446" y="2563010"/>
            <a:ext cx="1560022" cy="591670"/>
          </a:xfrm>
          <a:prstGeom prst="rect">
            <a:avLst/>
          </a:prstGeom>
          <a:blipFill>
            <a:blip r:embed="rId13" cstate="print"/>
            <a:stretch>
              <a:fillRect/>
            </a:stretch>
          </a:blipFill>
        </p:spPr>
        <p:txBody>
          <a:bodyPr wrap="square" lIns="0" tIns="0" rIns="0" bIns="0" rtlCol="0"/>
          <a:lstStyle/>
          <a:p>
            <a:endParaRPr/>
          </a:p>
        </p:txBody>
      </p:sp>
      <p:sp>
        <p:nvSpPr>
          <p:cNvPr id="47" name="object 47"/>
          <p:cNvSpPr/>
          <p:nvPr/>
        </p:nvSpPr>
        <p:spPr>
          <a:xfrm>
            <a:off x="6803967" y="2799678"/>
            <a:ext cx="95596" cy="92785"/>
          </a:xfrm>
          <a:prstGeom prst="rect">
            <a:avLst/>
          </a:prstGeom>
          <a:blipFill>
            <a:blip r:embed="rId9" cstate="print"/>
            <a:stretch>
              <a:fillRect/>
            </a:stretch>
          </a:blipFill>
        </p:spPr>
        <p:txBody>
          <a:bodyPr wrap="square" lIns="0" tIns="0" rIns="0" bIns="0" rtlCol="0"/>
          <a:lstStyle/>
          <a:p>
            <a:endParaRPr/>
          </a:p>
        </p:txBody>
      </p:sp>
      <p:sp>
        <p:nvSpPr>
          <p:cNvPr id="48" name="object 48"/>
          <p:cNvSpPr/>
          <p:nvPr/>
        </p:nvSpPr>
        <p:spPr>
          <a:xfrm>
            <a:off x="6083553" y="2575112"/>
            <a:ext cx="1564409" cy="591671"/>
          </a:xfrm>
          <a:custGeom>
            <a:avLst/>
            <a:gdLst/>
            <a:ahLst/>
            <a:cxnLst/>
            <a:rect l="l" t="t" r="r" b="b"/>
            <a:pathLst>
              <a:path w="1720850" h="670560">
                <a:moveTo>
                  <a:pt x="1720612" y="0"/>
                </a:moveTo>
                <a:lnTo>
                  <a:pt x="0" y="0"/>
                </a:lnTo>
                <a:lnTo>
                  <a:pt x="0" y="670547"/>
                </a:lnTo>
                <a:lnTo>
                  <a:pt x="1720612" y="670547"/>
                </a:lnTo>
                <a:lnTo>
                  <a:pt x="1720612" y="0"/>
                </a:lnTo>
                <a:close/>
              </a:path>
            </a:pathLst>
          </a:custGeom>
          <a:ln w="26798">
            <a:solidFill>
              <a:srgbClr val="000000"/>
            </a:solidFill>
          </a:ln>
        </p:spPr>
        <p:txBody>
          <a:bodyPr wrap="square" lIns="0" tIns="0" rIns="0" bIns="0" rtlCol="0"/>
          <a:lstStyle/>
          <a:p>
            <a:endParaRPr/>
          </a:p>
        </p:txBody>
      </p:sp>
      <p:sp>
        <p:nvSpPr>
          <p:cNvPr id="49" name="object 49"/>
          <p:cNvSpPr txBox="1"/>
          <p:nvPr/>
        </p:nvSpPr>
        <p:spPr>
          <a:xfrm>
            <a:off x="6224859" y="2577068"/>
            <a:ext cx="1410855" cy="523563"/>
          </a:xfrm>
          <a:prstGeom prst="rect">
            <a:avLst/>
          </a:prstGeom>
        </p:spPr>
        <p:txBody>
          <a:bodyPr vert="horz" wrap="square" lIns="0" tIns="35900" rIns="0" bIns="0" rtlCol="0">
            <a:spAutoFit/>
          </a:bodyPr>
          <a:lstStyle/>
          <a:p>
            <a:pPr marL="282645" marR="463287" indent="72371">
              <a:lnSpc>
                <a:spcPts val="1885"/>
              </a:lnSpc>
              <a:spcBef>
                <a:spcPts val="283"/>
              </a:spcBef>
            </a:pPr>
            <a:r>
              <a:rPr sz="1700" spc="-4" dirty="0">
                <a:latin typeface="Times New Roman"/>
                <a:cs typeface="Times New Roman"/>
              </a:rPr>
              <a:t>Initial  </a:t>
            </a:r>
            <a:r>
              <a:rPr sz="1700" spc="90" dirty="0">
                <a:latin typeface="Times New Roman"/>
                <a:cs typeface="Times New Roman"/>
              </a:rPr>
              <a:t>v</a:t>
            </a:r>
            <a:r>
              <a:rPr sz="1700" dirty="0">
                <a:latin typeface="Times New Roman"/>
                <a:cs typeface="Times New Roman"/>
              </a:rPr>
              <a:t>e</a:t>
            </a:r>
            <a:r>
              <a:rPr sz="1700" spc="-4" dirty="0">
                <a:latin typeface="Times New Roman"/>
                <a:cs typeface="Times New Roman"/>
              </a:rPr>
              <a:t>r</a:t>
            </a:r>
            <a:r>
              <a:rPr sz="1700" spc="-99" dirty="0">
                <a:latin typeface="Times New Roman"/>
                <a:cs typeface="Times New Roman"/>
              </a:rPr>
              <a:t>s</a:t>
            </a:r>
            <a:r>
              <a:rPr sz="1700" spc="90" dirty="0">
                <a:latin typeface="Times New Roman"/>
                <a:cs typeface="Times New Roman"/>
              </a:rPr>
              <a:t>i</a:t>
            </a:r>
            <a:r>
              <a:rPr sz="1700" spc="-102" dirty="0">
                <a:latin typeface="Times New Roman"/>
                <a:cs typeface="Times New Roman"/>
              </a:rPr>
              <a:t>o</a:t>
            </a:r>
            <a:r>
              <a:rPr sz="1700" spc="-4" dirty="0">
                <a:latin typeface="Times New Roman"/>
                <a:cs typeface="Times New Roman"/>
              </a:rPr>
              <a:t>n</a:t>
            </a:r>
            <a:endParaRPr sz="1700">
              <a:latin typeface="Times New Roman"/>
              <a:cs typeface="Times New Roman"/>
            </a:endParaRPr>
          </a:p>
        </p:txBody>
      </p:sp>
      <p:sp>
        <p:nvSpPr>
          <p:cNvPr id="50" name="object 50"/>
          <p:cNvSpPr/>
          <p:nvPr/>
        </p:nvSpPr>
        <p:spPr>
          <a:xfrm>
            <a:off x="724587" y="3603811"/>
            <a:ext cx="1537854" cy="591671"/>
          </a:xfrm>
          <a:custGeom>
            <a:avLst/>
            <a:gdLst/>
            <a:ahLst/>
            <a:cxnLst/>
            <a:rect l="l" t="t" r="r" b="b"/>
            <a:pathLst>
              <a:path w="1691639" h="670560">
                <a:moveTo>
                  <a:pt x="0" y="0"/>
                </a:moveTo>
                <a:lnTo>
                  <a:pt x="1691646" y="0"/>
                </a:lnTo>
                <a:lnTo>
                  <a:pt x="1691646" y="670559"/>
                </a:lnTo>
                <a:lnTo>
                  <a:pt x="0" y="670559"/>
                </a:lnTo>
                <a:lnTo>
                  <a:pt x="0" y="0"/>
                </a:lnTo>
                <a:close/>
              </a:path>
            </a:pathLst>
          </a:custGeom>
          <a:solidFill>
            <a:srgbClr val="D3E2CB"/>
          </a:solidFill>
        </p:spPr>
        <p:txBody>
          <a:bodyPr wrap="square" lIns="0" tIns="0" rIns="0" bIns="0" rtlCol="0"/>
          <a:lstStyle/>
          <a:p>
            <a:endParaRPr/>
          </a:p>
        </p:txBody>
      </p:sp>
      <p:sp>
        <p:nvSpPr>
          <p:cNvPr id="51" name="object 51"/>
          <p:cNvSpPr/>
          <p:nvPr/>
        </p:nvSpPr>
        <p:spPr>
          <a:xfrm>
            <a:off x="724586" y="3603811"/>
            <a:ext cx="1537860" cy="591670"/>
          </a:xfrm>
          <a:prstGeom prst="rect">
            <a:avLst/>
          </a:prstGeom>
          <a:blipFill>
            <a:blip r:embed="rId14" cstate="print"/>
            <a:stretch>
              <a:fillRect/>
            </a:stretch>
          </a:blipFill>
        </p:spPr>
        <p:txBody>
          <a:bodyPr wrap="square" lIns="0" tIns="0" rIns="0" bIns="0" rtlCol="0"/>
          <a:lstStyle/>
          <a:p>
            <a:endParaRPr/>
          </a:p>
        </p:txBody>
      </p:sp>
      <p:sp>
        <p:nvSpPr>
          <p:cNvPr id="52" name="object 52"/>
          <p:cNvSpPr/>
          <p:nvPr/>
        </p:nvSpPr>
        <p:spPr>
          <a:xfrm>
            <a:off x="1454727" y="3839135"/>
            <a:ext cx="96982" cy="92785"/>
          </a:xfrm>
          <a:prstGeom prst="rect">
            <a:avLst/>
          </a:prstGeom>
          <a:blipFill>
            <a:blip r:embed="rId15" cstate="print"/>
            <a:stretch>
              <a:fillRect/>
            </a:stretch>
          </a:blipFill>
        </p:spPr>
        <p:txBody>
          <a:bodyPr wrap="square" lIns="0" tIns="0" rIns="0" bIns="0" rtlCol="0"/>
          <a:lstStyle/>
          <a:p>
            <a:endParaRPr/>
          </a:p>
        </p:txBody>
      </p:sp>
      <p:sp>
        <p:nvSpPr>
          <p:cNvPr id="53" name="object 53"/>
          <p:cNvSpPr/>
          <p:nvPr/>
        </p:nvSpPr>
        <p:spPr>
          <a:xfrm>
            <a:off x="735674" y="3614564"/>
            <a:ext cx="1539586" cy="591671"/>
          </a:xfrm>
          <a:custGeom>
            <a:avLst/>
            <a:gdLst/>
            <a:ahLst/>
            <a:cxnLst/>
            <a:rect l="l" t="t" r="r" b="b"/>
            <a:pathLst>
              <a:path w="1693545" h="670560">
                <a:moveTo>
                  <a:pt x="1693177" y="0"/>
                </a:moveTo>
                <a:lnTo>
                  <a:pt x="0" y="0"/>
                </a:lnTo>
                <a:lnTo>
                  <a:pt x="0" y="670562"/>
                </a:lnTo>
                <a:lnTo>
                  <a:pt x="1693177" y="670562"/>
                </a:lnTo>
                <a:lnTo>
                  <a:pt x="1693177" y="0"/>
                </a:lnTo>
                <a:close/>
              </a:path>
            </a:pathLst>
          </a:custGeom>
          <a:ln w="26798">
            <a:solidFill>
              <a:srgbClr val="000000"/>
            </a:solidFill>
          </a:ln>
        </p:spPr>
        <p:txBody>
          <a:bodyPr wrap="square" lIns="0" tIns="0" rIns="0" bIns="0" rtlCol="0"/>
          <a:lstStyle/>
          <a:p>
            <a:endParaRPr/>
          </a:p>
        </p:txBody>
      </p:sp>
      <p:sp>
        <p:nvSpPr>
          <p:cNvPr id="54" name="object 54"/>
          <p:cNvSpPr txBox="1"/>
          <p:nvPr/>
        </p:nvSpPr>
        <p:spPr>
          <a:xfrm>
            <a:off x="870060" y="3592321"/>
            <a:ext cx="1392959" cy="539490"/>
          </a:xfrm>
          <a:prstGeom prst="rect">
            <a:avLst/>
          </a:prstGeom>
        </p:spPr>
        <p:txBody>
          <a:bodyPr vert="horz" wrap="square" lIns="0" tIns="5698" rIns="0" bIns="0" rtlCol="0">
            <a:spAutoFit/>
          </a:bodyPr>
          <a:lstStyle/>
          <a:p>
            <a:pPr marL="144742" marR="270678" indent="144742">
              <a:lnSpc>
                <a:spcPct val="102099"/>
              </a:lnSpc>
              <a:spcBef>
                <a:spcPts val="45"/>
              </a:spcBef>
            </a:pPr>
            <a:r>
              <a:rPr sz="1700" spc="-4" dirty="0">
                <a:latin typeface="Times New Roman"/>
                <a:cs typeface="Times New Roman"/>
              </a:rPr>
              <a:t>Outline  </a:t>
            </a:r>
            <a:r>
              <a:rPr sz="1700" spc="90" dirty="0">
                <a:latin typeface="Times New Roman"/>
                <a:cs typeface="Times New Roman"/>
              </a:rPr>
              <a:t>d</a:t>
            </a:r>
            <a:r>
              <a:rPr sz="1700" spc="-193" dirty="0">
                <a:latin typeface="Times New Roman"/>
                <a:cs typeface="Times New Roman"/>
              </a:rPr>
              <a:t>e</a:t>
            </a:r>
            <a:r>
              <a:rPr sz="1700" spc="94" dirty="0">
                <a:latin typeface="Times New Roman"/>
                <a:cs typeface="Times New Roman"/>
              </a:rPr>
              <a:t>s</a:t>
            </a:r>
            <a:r>
              <a:rPr sz="1700" spc="-9" dirty="0">
                <a:latin typeface="Times New Roman"/>
                <a:cs typeface="Times New Roman"/>
              </a:rPr>
              <a:t>c</a:t>
            </a:r>
            <a:r>
              <a:rPr sz="1700" spc="-4" dirty="0">
                <a:latin typeface="Times New Roman"/>
                <a:cs typeface="Times New Roman"/>
              </a:rPr>
              <a:t>r</a:t>
            </a:r>
            <a:r>
              <a:rPr sz="1700" spc="-102" dirty="0">
                <a:latin typeface="Times New Roman"/>
                <a:cs typeface="Times New Roman"/>
              </a:rPr>
              <a:t>i</a:t>
            </a:r>
            <a:r>
              <a:rPr sz="1700" spc="90" dirty="0">
                <a:latin typeface="Times New Roman"/>
                <a:cs typeface="Times New Roman"/>
              </a:rPr>
              <a:t>p</a:t>
            </a:r>
            <a:r>
              <a:rPr sz="1700" spc="-94" dirty="0">
                <a:latin typeface="Times New Roman"/>
                <a:cs typeface="Times New Roman"/>
              </a:rPr>
              <a:t>t</a:t>
            </a:r>
            <a:r>
              <a:rPr sz="1700" spc="90" dirty="0">
                <a:latin typeface="Times New Roman"/>
                <a:cs typeface="Times New Roman"/>
              </a:rPr>
              <a:t>i</a:t>
            </a:r>
            <a:r>
              <a:rPr sz="1700" spc="-102" dirty="0">
                <a:latin typeface="Times New Roman"/>
                <a:cs typeface="Times New Roman"/>
              </a:rPr>
              <a:t>o</a:t>
            </a:r>
            <a:r>
              <a:rPr sz="1700" spc="-4" dirty="0">
                <a:latin typeface="Times New Roman"/>
                <a:cs typeface="Times New Roman"/>
              </a:rPr>
              <a:t>n</a:t>
            </a:r>
            <a:endParaRPr sz="1700">
              <a:latin typeface="Times New Roman"/>
              <a:cs typeface="Times New Roman"/>
            </a:endParaRPr>
          </a:p>
        </p:txBody>
      </p:sp>
      <p:sp>
        <p:nvSpPr>
          <p:cNvPr id="55" name="object 55"/>
          <p:cNvSpPr txBox="1"/>
          <p:nvPr/>
        </p:nvSpPr>
        <p:spPr>
          <a:xfrm>
            <a:off x="3740264" y="1701665"/>
            <a:ext cx="988868" cy="540641"/>
          </a:xfrm>
          <a:prstGeom prst="rect">
            <a:avLst/>
          </a:prstGeom>
        </p:spPr>
        <p:txBody>
          <a:bodyPr vert="horz" wrap="square" lIns="0" tIns="6838" rIns="0" bIns="0" rtlCol="0">
            <a:spAutoFit/>
          </a:bodyPr>
          <a:lstStyle/>
          <a:p>
            <a:pPr marL="108271" marR="4559" indent="-97444">
              <a:lnSpc>
                <a:spcPct val="101600"/>
              </a:lnSpc>
              <a:spcBef>
                <a:spcPts val="54"/>
              </a:spcBef>
            </a:pPr>
            <a:r>
              <a:rPr sz="1700" dirty="0">
                <a:latin typeface="Times New Roman"/>
                <a:cs typeface="Times New Roman"/>
              </a:rPr>
              <a:t>C</a:t>
            </a:r>
            <a:r>
              <a:rPr sz="1700" spc="90" dirty="0">
                <a:latin typeface="Times New Roman"/>
                <a:cs typeface="Times New Roman"/>
              </a:rPr>
              <a:t>o</a:t>
            </a:r>
            <a:r>
              <a:rPr sz="1700" spc="-94" dirty="0">
                <a:latin typeface="Times New Roman"/>
                <a:cs typeface="Times New Roman"/>
              </a:rPr>
              <a:t>n</a:t>
            </a:r>
            <a:r>
              <a:rPr sz="1700" spc="-9" dirty="0">
                <a:latin typeface="Times New Roman"/>
                <a:cs typeface="Times New Roman"/>
              </a:rPr>
              <a:t>c</a:t>
            </a:r>
            <a:r>
              <a:rPr sz="1700" spc="-94" dirty="0">
                <a:latin typeface="Times New Roman"/>
                <a:cs typeface="Times New Roman"/>
              </a:rPr>
              <a:t>u</a:t>
            </a:r>
            <a:r>
              <a:rPr sz="1700" spc="-4" dirty="0">
                <a:latin typeface="Times New Roman"/>
                <a:cs typeface="Times New Roman"/>
              </a:rPr>
              <a:t>r</a:t>
            </a:r>
            <a:r>
              <a:rPr sz="1700" spc="179" dirty="0">
                <a:latin typeface="Times New Roman"/>
                <a:cs typeface="Times New Roman"/>
              </a:rPr>
              <a:t>r</a:t>
            </a:r>
            <a:r>
              <a:rPr sz="1700" dirty="0">
                <a:latin typeface="Times New Roman"/>
                <a:cs typeface="Times New Roman"/>
              </a:rPr>
              <a:t>e</a:t>
            </a:r>
            <a:r>
              <a:rPr sz="1700" spc="-287" dirty="0">
                <a:latin typeface="Times New Roman"/>
                <a:cs typeface="Times New Roman"/>
              </a:rPr>
              <a:t>n</a:t>
            </a:r>
            <a:r>
              <a:rPr sz="1700" spc="-4" dirty="0">
                <a:latin typeface="Times New Roman"/>
                <a:cs typeface="Times New Roman"/>
              </a:rPr>
              <a:t>t  activities</a:t>
            </a:r>
            <a:endParaRPr sz="1700">
              <a:latin typeface="Times New Roman"/>
              <a:cs typeface="Times New Roman"/>
            </a:endParaRPr>
          </a:p>
        </p:txBody>
      </p:sp>
      <p:sp>
        <p:nvSpPr>
          <p:cNvPr id="56" name="object 56"/>
          <p:cNvSpPr/>
          <p:nvPr/>
        </p:nvSpPr>
        <p:spPr>
          <a:xfrm>
            <a:off x="2262455" y="3887539"/>
            <a:ext cx="757959" cy="0"/>
          </a:xfrm>
          <a:custGeom>
            <a:avLst/>
            <a:gdLst/>
            <a:ahLst/>
            <a:cxnLst/>
            <a:rect l="l" t="t" r="r" b="b"/>
            <a:pathLst>
              <a:path w="833754">
                <a:moveTo>
                  <a:pt x="0" y="0"/>
                </a:moveTo>
                <a:lnTo>
                  <a:pt x="833631" y="0"/>
                </a:lnTo>
              </a:path>
            </a:pathLst>
          </a:custGeom>
          <a:ln w="26788">
            <a:solidFill>
              <a:srgbClr val="000000"/>
            </a:solidFill>
          </a:ln>
        </p:spPr>
        <p:txBody>
          <a:bodyPr wrap="square" lIns="0" tIns="0" rIns="0" bIns="0" rtlCol="0"/>
          <a:lstStyle/>
          <a:p>
            <a:endParaRPr/>
          </a:p>
        </p:txBody>
      </p:sp>
      <p:sp>
        <p:nvSpPr>
          <p:cNvPr id="57" name="object 57"/>
          <p:cNvSpPr/>
          <p:nvPr/>
        </p:nvSpPr>
        <p:spPr>
          <a:xfrm>
            <a:off x="5755178" y="3675081"/>
            <a:ext cx="317500" cy="141194"/>
          </a:xfrm>
          <a:custGeom>
            <a:avLst/>
            <a:gdLst/>
            <a:ahLst/>
            <a:cxnLst/>
            <a:rect l="l" t="t" r="r" b="b"/>
            <a:pathLst>
              <a:path w="349250" h="160020">
                <a:moveTo>
                  <a:pt x="348996" y="80772"/>
                </a:moveTo>
                <a:lnTo>
                  <a:pt x="0" y="0"/>
                </a:lnTo>
                <a:lnTo>
                  <a:pt x="80772" y="80772"/>
                </a:lnTo>
                <a:lnTo>
                  <a:pt x="80772" y="141678"/>
                </a:lnTo>
                <a:lnTo>
                  <a:pt x="348996" y="80772"/>
                </a:lnTo>
                <a:close/>
              </a:path>
              <a:path w="349250" h="160020">
                <a:moveTo>
                  <a:pt x="80772" y="141678"/>
                </a:moveTo>
                <a:lnTo>
                  <a:pt x="80772" y="80772"/>
                </a:lnTo>
                <a:lnTo>
                  <a:pt x="0" y="160020"/>
                </a:lnTo>
                <a:lnTo>
                  <a:pt x="80772" y="141678"/>
                </a:lnTo>
                <a:close/>
              </a:path>
            </a:pathLst>
          </a:custGeom>
          <a:solidFill>
            <a:srgbClr val="000000"/>
          </a:solidFill>
        </p:spPr>
        <p:txBody>
          <a:bodyPr wrap="square" lIns="0" tIns="0" rIns="0" bIns="0" rtlCol="0"/>
          <a:lstStyle/>
          <a:p>
            <a:endParaRPr/>
          </a:p>
        </p:txBody>
      </p:sp>
      <p:sp>
        <p:nvSpPr>
          <p:cNvPr id="58" name="object 58"/>
          <p:cNvSpPr/>
          <p:nvPr/>
        </p:nvSpPr>
        <p:spPr>
          <a:xfrm>
            <a:off x="5755205" y="3675076"/>
            <a:ext cx="317500" cy="141194"/>
          </a:xfrm>
          <a:custGeom>
            <a:avLst/>
            <a:gdLst/>
            <a:ahLst/>
            <a:cxnLst/>
            <a:rect l="l" t="t" r="r" b="b"/>
            <a:pathLst>
              <a:path w="349250" h="160020">
                <a:moveTo>
                  <a:pt x="80773" y="80770"/>
                </a:moveTo>
                <a:lnTo>
                  <a:pt x="0" y="0"/>
                </a:lnTo>
                <a:lnTo>
                  <a:pt x="348990" y="80770"/>
                </a:lnTo>
                <a:lnTo>
                  <a:pt x="0" y="160019"/>
                </a:lnTo>
                <a:lnTo>
                  <a:pt x="80773" y="80770"/>
                </a:lnTo>
                <a:close/>
              </a:path>
            </a:pathLst>
          </a:custGeom>
          <a:ln w="26801">
            <a:solidFill>
              <a:srgbClr val="000000"/>
            </a:solidFill>
          </a:ln>
        </p:spPr>
        <p:txBody>
          <a:bodyPr wrap="square" lIns="0" tIns="0" rIns="0" bIns="0" rtlCol="0"/>
          <a:lstStyle/>
          <a:p>
            <a:endParaRPr/>
          </a:p>
        </p:txBody>
      </p:sp>
      <p:sp>
        <p:nvSpPr>
          <p:cNvPr id="59" name="object 59"/>
          <p:cNvSpPr/>
          <p:nvPr/>
        </p:nvSpPr>
        <p:spPr>
          <a:xfrm>
            <a:off x="5120662" y="3746344"/>
            <a:ext cx="756805" cy="0"/>
          </a:xfrm>
          <a:custGeom>
            <a:avLst/>
            <a:gdLst/>
            <a:ahLst/>
            <a:cxnLst/>
            <a:rect l="l" t="t" r="r" b="b"/>
            <a:pathLst>
              <a:path w="832485">
                <a:moveTo>
                  <a:pt x="0" y="0"/>
                </a:moveTo>
                <a:lnTo>
                  <a:pt x="832105" y="0"/>
                </a:lnTo>
              </a:path>
            </a:pathLst>
          </a:custGeom>
          <a:ln w="26788">
            <a:solidFill>
              <a:srgbClr val="000000"/>
            </a:solidFill>
          </a:ln>
        </p:spPr>
        <p:txBody>
          <a:bodyPr wrap="square" lIns="0" tIns="0" rIns="0" bIns="0" rtlCol="0"/>
          <a:lstStyle/>
          <a:p>
            <a:endParaRPr/>
          </a:p>
        </p:txBody>
      </p:sp>
      <p:sp>
        <p:nvSpPr>
          <p:cNvPr id="60" name="object 60"/>
          <p:cNvSpPr/>
          <p:nvPr/>
        </p:nvSpPr>
        <p:spPr>
          <a:xfrm>
            <a:off x="5144193" y="3958813"/>
            <a:ext cx="293832" cy="165847"/>
          </a:xfrm>
          <a:custGeom>
            <a:avLst/>
            <a:gdLst/>
            <a:ahLst/>
            <a:cxnLst/>
            <a:rect l="l" t="t" r="r" b="b"/>
            <a:pathLst>
              <a:path w="323214" h="187960">
                <a:moveTo>
                  <a:pt x="323088" y="0"/>
                </a:moveTo>
                <a:lnTo>
                  <a:pt x="0" y="80772"/>
                </a:lnTo>
                <a:lnTo>
                  <a:pt x="268224" y="169336"/>
                </a:lnTo>
                <a:lnTo>
                  <a:pt x="268224" y="80772"/>
                </a:lnTo>
                <a:lnTo>
                  <a:pt x="323088" y="0"/>
                </a:lnTo>
                <a:close/>
              </a:path>
              <a:path w="323214" h="187960">
                <a:moveTo>
                  <a:pt x="323088" y="187452"/>
                </a:moveTo>
                <a:lnTo>
                  <a:pt x="268224" y="80772"/>
                </a:lnTo>
                <a:lnTo>
                  <a:pt x="268224" y="169336"/>
                </a:lnTo>
                <a:lnTo>
                  <a:pt x="323088" y="187452"/>
                </a:lnTo>
                <a:close/>
              </a:path>
            </a:pathLst>
          </a:custGeom>
          <a:solidFill>
            <a:srgbClr val="000000"/>
          </a:solidFill>
        </p:spPr>
        <p:txBody>
          <a:bodyPr wrap="square" lIns="0" tIns="0" rIns="0" bIns="0" rtlCol="0"/>
          <a:lstStyle/>
          <a:p>
            <a:endParaRPr/>
          </a:p>
        </p:txBody>
      </p:sp>
      <p:sp>
        <p:nvSpPr>
          <p:cNvPr id="61" name="object 61"/>
          <p:cNvSpPr/>
          <p:nvPr/>
        </p:nvSpPr>
        <p:spPr>
          <a:xfrm>
            <a:off x="5144219" y="3958806"/>
            <a:ext cx="293832" cy="165847"/>
          </a:xfrm>
          <a:custGeom>
            <a:avLst/>
            <a:gdLst/>
            <a:ahLst/>
            <a:cxnLst/>
            <a:rect l="l" t="t" r="r" b="b"/>
            <a:pathLst>
              <a:path w="323214" h="187960">
                <a:moveTo>
                  <a:pt x="268217" y="80770"/>
                </a:moveTo>
                <a:lnTo>
                  <a:pt x="323078" y="0"/>
                </a:lnTo>
                <a:lnTo>
                  <a:pt x="0" y="80770"/>
                </a:lnTo>
                <a:lnTo>
                  <a:pt x="323078" y="187460"/>
                </a:lnTo>
                <a:lnTo>
                  <a:pt x="268217" y="80770"/>
                </a:lnTo>
                <a:close/>
              </a:path>
            </a:pathLst>
          </a:custGeom>
          <a:ln w="26806">
            <a:solidFill>
              <a:srgbClr val="000000"/>
            </a:solidFill>
          </a:ln>
        </p:spPr>
        <p:txBody>
          <a:bodyPr wrap="square" lIns="0" tIns="0" rIns="0" bIns="0" rtlCol="0"/>
          <a:lstStyle/>
          <a:p>
            <a:endParaRPr/>
          </a:p>
        </p:txBody>
      </p:sp>
      <p:sp>
        <p:nvSpPr>
          <p:cNvPr id="62" name="object 62"/>
          <p:cNvSpPr/>
          <p:nvPr/>
        </p:nvSpPr>
        <p:spPr>
          <a:xfrm>
            <a:off x="5316009" y="4030075"/>
            <a:ext cx="756805" cy="0"/>
          </a:xfrm>
          <a:custGeom>
            <a:avLst/>
            <a:gdLst/>
            <a:ahLst/>
            <a:cxnLst/>
            <a:rect l="l" t="t" r="r" b="b"/>
            <a:pathLst>
              <a:path w="832484">
                <a:moveTo>
                  <a:pt x="832105" y="0"/>
                </a:moveTo>
                <a:lnTo>
                  <a:pt x="0" y="0"/>
                </a:lnTo>
              </a:path>
            </a:pathLst>
          </a:custGeom>
          <a:ln w="26788">
            <a:solidFill>
              <a:srgbClr val="000000"/>
            </a:solidFill>
          </a:ln>
        </p:spPr>
        <p:txBody>
          <a:bodyPr wrap="square" lIns="0" tIns="0" rIns="0" bIns="0" rtlCol="0"/>
          <a:lstStyle/>
          <a:p>
            <a:endParaRPr/>
          </a:p>
        </p:txBody>
      </p:sp>
      <p:sp>
        <p:nvSpPr>
          <p:cNvPr id="63" name="object 63"/>
          <p:cNvSpPr/>
          <p:nvPr/>
        </p:nvSpPr>
        <p:spPr>
          <a:xfrm>
            <a:off x="5755178" y="2634279"/>
            <a:ext cx="317500" cy="142875"/>
          </a:xfrm>
          <a:custGeom>
            <a:avLst/>
            <a:gdLst/>
            <a:ahLst/>
            <a:cxnLst/>
            <a:rect l="l" t="t" r="r" b="b"/>
            <a:pathLst>
              <a:path w="349250" h="161925">
                <a:moveTo>
                  <a:pt x="348996" y="80772"/>
                </a:moveTo>
                <a:lnTo>
                  <a:pt x="0" y="0"/>
                </a:lnTo>
                <a:lnTo>
                  <a:pt x="80772" y="80772"/>
                </a:lnTo>
                <a:lnTo>
                  <a:pt x="80772" y="142850"/>
                </a:lnTo>
                <a:lnTo>
                  <a:pt x="348996" y="80772"/>
                </a:lnTo>
                <a:close/>
              </a:path>
              <a:path w="349250" h="161925">
                <a:moveTo>
                  <a:pt x="80772" y="142850"/>
                </a:moveTo>
                <a:lnTo>
                  <a:pt x="80772" y="80772"/>
                </a:lnTo>
                <a:lnTo>
                  <a:pt x="0" y="161544"/>
                </a:lnTo>
                <a:lnTo>
                  <a:pt x="80772" y="142850"/>
                </a:lnTo>
                <a:close/>
              </a:path>
            </a:pathLst>
          </a:custGeom>
          <a:solidFill>
            <a:srgbClr val="000000"/>
          </a:solidFill>
        </p:spPr>
        <p:txBody>
          <a:bodyPr wrap="square" lIns="0" tIns="0" rIns="0" bIns="0" rtlCol="0"/>
          <a:lstStyle/>
          <a:p>
            <a:endParaRPr/>
          </a:p>
        </p:txBody>
      </p:sp>
      <p:sp>
        <p:nvSpPr>
          <p:cNvPr id="64" name="object 64"/>
          <p:cNvSpPr/>
          <p:nvPr/>
        </p:nvSpPr>
        <p:spPr>
          <a:xfrm>
            <a:off x="5755205" y="2634280"/>
            <a:ext cx="317500" cy="142875"/>
          </a:xfrm>
          <a:custGeom>
            <a:avLst/>
            <a:gdLst/>
            <a:ahLst/>
            <a:cxnLst/>
            <a:rect l="l" t="t" r="r" b="b"/>
            <a:pathLst>
              <a:path w="349250" h="161925">
                <a:moveTo>
                  <a:pt x="80773" y="80770"/>
                </a:moveTo>
                <a:lnTo>
                  <a:pt x="0" y="0"/>
                </a:lnTo>
                <a:lnTo>
                  <a:pt x="348990" y="80770"/>
                </a:lnTo>
                <a:lnTo>
                  <a:pt x="0" y="161541"/>
                </a:lnTo>
                <a:lnTo>
                  <a:pt x="80773" y="80770"/>
                </a:lnTo>
                <a:close/>
              </a:path>
            </a:pathLst>
          </a:custGeom>
          <a:ln w="26801">
            <a:solidFill>
              <a:srgbClr val="000000"/>
            </a:solidFill>
          </a:ln>
        </p:spPr>
        <p:txBody>
          <a:bodyPr wrap="square" lIns="0" tIns="0" rIns="0" bIns="0" rtlCol="0"/>
          <a:lstStyle/>
          <a:p>
            <a:endParaRPr/>
          </a:p>
        </p:txBody>
      </p:sp>
      <p:sp>
        <p:nvSpPr>
          <p:cNvPr id="65" name="object 65"/>
          <p:cNvSpPr/>
          <p:nvPr/>
        </p:nvSpPr>
        <p:spPr>
          <a:xfrm>
            <a:off x="5120662" y="2705548"/>
            <a:ext cx="756805" cy="0"/>
          </a:xfrm>
          <a:custGeom>
            <a:avLst/>
            <a:gdLst/>
            <a:ahLst/>
            <a:cxnLst/>
            <a:rect l="l" t="t" r="r" b="b"/>
            <a:pathLst>
              <a:path w="832485">
                <a:moveTo>
                  <a:pt x="0" y="0"/>
                </a:moveTo>
                <a:lnTo>
                  <a:pt x="832105" y="0"/>
                </a:lnTo>
              </a:path>
            </a:pathLst>
          </a:custGeom>
          <a:ln w="26788">
            <a:solidFill>
              <a:srgbClr val="000000"/>
            </a:solidFill>
          </a:ln>
        </p:spPr>
        <p:txBody>
          <a:bodyPr wrap="square" lIns="0" tIns="0" rIns="0" bIns="0" rtlCol="0"/>
          <a:lstStyle/>
          <a:p>
            <a:endParaRPr/>
          </a:p>
        </p:txBody>
      </p:sp>
      <p:sp>
        <p:nvSpPr>
          <p:cNvPr id="66" name="object 66"/>
          <p:cNvSpPr/>
          <p:nvPr/>
        </p:nvSpPr>
        <p:spPr>
          <a:xfrm>
            <a:off x="5144193" y="2918011"/>
            <a:ext cx="293832" cy="165847"/>
          </a:xfrm>
          <a:custGeom>
            <a:avLst/>
            <a:gdLst/>
            <a:ahLst/>
            <a:cxnLst/>
            <a:rect l="l" t="t" r="r" b="b"/>
            <a:pathLst>
              <a:path w="323214" h="187960">
                <a:moveTo>
                  <a:pt x="323088" y="0"/>
                </a:moveTo>
                <a:lnTo>
                  <a:pt x="0" y="108204"/>
                </a:lnTo>
                <a:lnTo>
                  <a:pt x="268224" y="173994"/>
                </a:lnTo>
                <a:lnTo>
                  <a:pt x="268224" y="108204"/>
                </a:lnTo>
                <a:lnTo>
                  <a:pt x="323088" y="0"/>
                </a:lnTo>
                <a:close/>
              </a:path>
              <a:path w="323214" h="187960">
                <a:moveTo>
                  <a:pt x="323088" y="187452"/>
                </a:moveTo>
                <a:lnTo>
                  <a:pt x="268224" y="108204"/>
                </a:lnTo>
                <a:lnTo>
                  <a:pt x="268224" y="173994"/>
                </a:lnTo>
                <a:lnTo>
                  <a:pt x="323088" y="187452"/>
                </a:lnTo>
                <a:close/>
              </a:path>
            </a:pathLst>
          </a:custGeom>
          <a:solidFill>
            <a:srgbClr val="000000"/>
          </a:solidFill>
        </p:spPr>
        <p:txBody>
          <a:bodyPr wrap="square" lIns="0" tIns="0" rIns="0" bIns="0" rtlCol="0"/>
          <a:lstStyle/>
          <a:p>
            <a:endParaRPr/>
          </a:p>
        </p:txBody>
      </p:sp>
      <p:sp>
        <p:nvSpPr>
          <p:cNvPr id="67" name="object 67"/>
          <p:cNvSpPr/>
          <p:nvPr/>
        </p:nvSpPr>
        <p:spPr>
          <a:xfrm>
            <a:off x="5144219" y="2918010"/>
            <a:ext cx="293832" cy="165847"/>
          </a:xfrm>
          <a:custGeom>
            <a:avLst/>
            <a:gdLst/>
            <a:ahLst/>
            <a:cxnLst/>
            <a:rect l="l" t="t" r="r" b="b"/>
            <a:pathLst>
              <a:path w="323214" h="187960">
                <a:moveTo>
                  <a:pt x="268217" y="108196"/>
                </a:moveTo>
                <a:lnTo>
                  <a:pt x="323078" y="0"/>
                </a:lnTo>
                <a:lnTo>
                  <a:pt x="0" y="108196"/>
                </a:lnTo>
                <a:lnTo>
                  <a:pt x="323078" y="187445"/>
                </a:lnTo>
                <a:lnTo>
                  <a:pt x="268217" y="108196"/>
                </a:lnTo>
                <a:close/>
              </a:path>
            </a:pathLst>
          </a:custGeom>
          <a:ln w="26806">
            <a:solidFill>
              <a:srgbClr val="000000"/>
            </a:solidFill>
          </a:ln>
        </p:spPr>
        <p:txBody>
          <a:bodyPr wrap="square" lIns="0" tIns="0" rIns="0" bIns="0" rtlCol="0"/>
          <a:lstStyle/>
          <a:p>
            <a:endParaRPr/>
          </a:p>
        </p:txBody>
      </p:sp>
      <p:sp>
        <p:nvSpPr>
          <p:cNvPr id="68" name="object 68"/>
          <p:cNvSpPr/>
          <p:nvPr/>
        </p:nvSpPr>
        <p:spPr>
          <a:xfrm>
            <a:off x="5316009" y="3013478"/>
            <a:ext cx="756805" cy="0"/>
          </a:xfrm>
          <a:custGeom>
            <a:avLst/>
            <a:gdLst/>
            <a:ahLst/>
            <a:cxnLst/>
            <a:rect l="l" t="t" r="r" b="b"/>
            <a:pathLst>
              <a:path w="832484">
                <a:moveTo>
                  <a:pt x="832105" y="0"/>
                </a:moveTo>
                <a:lnTo>
                  <a:pt x="0" y="0"/>
                </a:lnTo>
              </a:path>
            </a:pathLst>
          </a:custGeom>
          <a:ln w="26788">
            <a:solidFill>
              <a:srgbClr val="000000"/>
            </a:solidFill>
          </a:ln>
        </p:spPr>
        <p:txBody>
          <a:bodyPr wrap="square" lIns="0" tIns="0" rIns="0" bIns="0" rtlCol="0"/>
          <a:lstStyle/>
          <a:p>
            <a:endParaRPr/>
          </a:p>
        </p:txBody>
      </p:sp>
      <p:sp>
        <p:nvSpPr>
          <p:cNvPr id="69" name="object 69"/>
          <p:cNvSpPr/>
          <p:nvPr/>
        </p:nvSpPr>
        <p:spPr>
          <a:xfrm>
            <a:off x="5755178" y="4857078"/>
            <a:ext cx="317500" cy="165847"/>
          </a:xfrm>
          <a:custGeom>
            <a:avLst/>
            <a:gdLst/>
            <a:ahLst/>
            <a:cxnLst/>
            <a:rect l="l" t="t" r="r" b="b"/>
            <a:pathLst>
              <a:path w="349250" h="187960">
                <a:moveTo>
                  <a:pt x="348996" y="106680"/>
                </a:moveTo>
                <a:lnTo>
                  <a:pt x="0" y="0"/>
                </a:lnTo>
                <a:lnTo>
                  <a:pt x="80772" y="106680"/>
                </a:lnTo>
                <a:lnTo>
                  <a:pt x="80772" y="168758"/>
                </a:lnTo>
                <a:lnTo>
                  <a:pt x="348996" y="106680"/>
                </a:lnTo>
                <a:close/>
              </a:path>
              <a:path w="349250" h="187960">
                <a:moveTo>
                  <a:pt x="80772" y="168758"/>
                </a:moveTo>
                <a:lnTo>
                  <a:pt x="80772" y="106680"/>
                </a:lnTo>
                <a:lnTo>
                  <a:pt x="0" y="187452"/>
                </a:lnTo>
                <a:lnTo>
                  <a:pt x="80772" y="168758"/>
                </a:lnTo>
                <a:close/>
              </a:path>
            </a:pathLst>
          </a:custGeom>
          <a:solidFill>
            <a:srgbClr val="000000"/>
          </a:solidFill>
        </p:spPr>
        <p:txBody>
          <a:bodyPr wrap="square" lIns="0" tIns="0" rIns="0" bIns="0" rtlCol="0"/>
          <a:lstStyle/>
          <a:p>
            <a:endParaRPr/>
          </a:p>
        </p:txBody>
      </p:sp>
      <p:sp>
        <p:nvSpPr>
          <p:cNvPr id="70" name="object 70"/>
          <p:cNvSpPr/>
          <p:nvPr/>
        </p:nvSpPr>
        <p:spPr>
          <a:xfrm>
            <a:off x="5755205" y="4857079"/>
            <a:ext cx="317500" cy="165847"/>
          </a:xfrm>
          <a:custGeom>
            <a:avLst/>
            <a:gdLst/>
            <a:ahLst/>
            <a:cxnLst/>
            <a:rect l="l" t="t" r="r" b="b"/>
            <a:pathLst>
              <a:path w="349250" h="187960">
                <a:moveTo>
                  <a:pt x="80773" y="106674"/>
                </a:moveTo>
                <a:lnTo>
                  <a:pt x="0" y="0"/>
                </a:lnTo>
                <a:lnTo>
                  <a:pt x="348990" y="106674"/>
                </a:lnTo>
                <a:lnTo>
                  <a:pt x="0" y="187445"/>
                </a:lnTo>
                <a:lnTo>
                  <a:pt x="80773" y="106674"/>
                </a:lnTo>
                <a:close/>
              </a:path>
            </a:pathLst>
          </a:custGeom>
          <a:ln w="26804">
            <a:solidFill>
              <a:srgbClr val="000000"/>
            </a:solidFill>
          </a:ln>
        </p:spPr>
        <p:txBody>
          <a:bodyPr wrap="square" lIns="0" tIns="0" rIns="0" bIns="0" rtlCol="0"/>
          <a:lstStyle/>
          <a:p>
            <a:endParaRPr/>
          </a:p>
        </p:txBody>
      </p:sp>
      <p:sp>
        <p:nvSpPr>
          <p:cNvPr id="71" name="object 71"/>
          <p:cNvSpPr/>
          <p:nvPr/>
        </p:nvSpPr>
        <p:spPr>
          <a:xfrm>
            <a:off x="5120662" y="4951204"/>
            <a:ext cx="756805" cy="0"/>
          </a:xfrm>
          <a:custGeom>
            <a:avLst/>
            <a:gdLst/>
            <a:ahLst/>
            <a:cxnLst/>
            <a:rect l="l" t="t" r="r" b="b"/>
            <a:pathLst>
              <a:path w="832485">
                <a:moveTo>
                  <a:pt x="0" y="0"/>
                </a:moveTo>
                <a:lnTo>
                  <a:pt x="832105" y="0"/>
                </a:lnTo>
              </a:path>
            </a:pathLst>
          </a:custGeom>
          <a:ln w="26788">
            <a:solidFill>
              <a:srgbClr val="000000"/>
            </a:solidFill>
          </a:ln>
        </p:spPr>
        <p:txBody>
          <a:bodyPr wrap="square" lIns="0" tIns="0" rIns="0" bIns="0" rtlCol="0"/>
          <a:lstStyle/>
          <a:p>
            <a:endParaRPr/>
          </a:p>
        </p:txBody>
      </p:sp>
      <p:sp>
        <p:nvSpPr>
          <p:cNvPr id="72" name="object 72"/>
          <p:cNvSpPr/>
          <p:nvPr/>
        </p:nvSpPr>
        <p:spPr>
          <a:xfrm>
            <a:off x="4265814" y="3297219"/>
            <a:ext cx="145473" cy="307041"/>
          </a:xfrm>
          <a:custGeom>
            <a:avLst/>
            <a:gdLst/>
            <a:ahLst/>
            <a:cxnLst/>
            <a:rect l="l" t="t" r="r" b="b"/>
            <a:pathLst>
              <a:path w="160020" h="347979">
                <a:moveTo>
                  <a:pt x="160020" y="0"/>
                </a:moveTo>
                <a:lnTo>
                  <a:pt x="79248" y="79248"/>
                </a:lnTo>
                <a:lnTo>
                  <a:pt x="0" y="0"/>
                </a:lnTo>
                <a:lnTo>
                  <a:pt x="79248" y="347472"/>
                </a:lnTo>
                <a:lnTo>
                  <a:pt x="160020" y="0"/>
                </a:lnTo>
                <a:close/>
              </a:path>
            </a:pathLst>
          </a:custGeom>
          <a:solidFill>
            <a:srgbClr val="000000"/>
          </a:solidFill>
        </p:spPr>
        <p:txBody>
          <a:bodyPr wrap="square" lIns="0" tIns="0" rIns="0" bIns="0" rtlCol="0"/>
          <a:lstStyle/>
          <a:p>
            <a:endParaRPr/>
          </a:p>
        </p:txBody>
      </p:sp>
      <p:sp>
        <p:nvSpPr>
          <p:cNvPr id="73" name="object 73"/>
          <p:cNvSpPr/>
          <p:nvPr/>
        </p:nvSpPr>
        <p:spPr>
          <a:xfrm>
            <a:off x="4265829" y="3297208"/>
            <a:ext cx="145473" cy="307041"/>
          </a:xfrm>
          <a:custGeom>
            <a:avLst/>
            <a:gdLst/>
            <a:ahLst/>
            <a:cxnLst/>
            <a:rect l="l" t="t" r="r" b="b"/>
            <a:pathLst>
              <a:path w="160020" h="347979">
                <a:moveTo>
                  <a:pt x="79247" y="79248"/>
                </a:moveTo>
                <a:lnTo>
                  <a:pt x="160020" y="0"/>
                </a:lnTo>
                <a:lnTo>
                  <a:pt x="79247" y="347479"/>
                </a:lnTo>
                <a:lnTo>
                  <a:pt x="0" y="0"/>
                </a:lnTo>
                <a:lnTo>
                  <a:pt x="79247" y="79248"/>
                </a:lnTo>
                <a:close/>
              </a:path>
            </a:pathLst>
          </a:custGeom>
          <a:ln w="26848">
            <a:solidFill>
              <a:srgbClr val="000000"/>
            </a:solidFill>
          </a:ln>
        </p:spPr>
        <p:txBody>
          <a:bodyPr wrap="square" lIns="0" tIns="0" rIns="0" bIns="0" rtlCol="0"/>
          <a:lstStyle/>
          <a:p>
            <a:endParaRPr/>
          </a:p>
        </p:txBody>
      </p:sp>
      <p:sp>
        <p:nvSpPr>
          <p:cNvPr id="74" name="object 74"/>
          <p:cNvSpPr/>
          <p:nvPr/>
        </p:nvSpPr>
        <p:spPr>
          <a:xfrm>
            <a:off x="4337872" y="3154671"/>
            <a:ext cx="0" cy="261097"/>
          </a:xfrm>
          <a:custGeom>
            <a:avLst/>
            <a:gdLst/>
            <a:ahLst/>
            <a:cxnLst/>
            <a:rect l="l" t="t" r="r" b="b"/>
            <a:pathLst>
              <a:path h="295910">
                <a:moveTo>
                  <a:pt x="0" y="0"/>
                </a:moveTo>
                <a:lnTo>
                  <a:pt x="0" y="295657"/>
                </a:lnTo>
              </a:path>
            </a:pathLst>
          </a:custGeom>
          <a:ln w="26860">
            <a:solidFill>
              <a:srgbClr val="000000"/>
            </a:solidFill>
          </a:ln>
        </p:spPr>
        <p:txBody>
          <a:bodyPr wrap="square" lIns="0" tIns="0" rIns="0" bIns="0" rtlCol="0"/>
          <a:lstStyle/>
          <a:p>
            <a:endParaRPr/>
          </a:p>
        </p:txBody>
      </p:sp>
      <p:sp>
        <p:nvSpPr>
          <p:cNvPr id="75" name="object 75"/>
          <p:cNvSpPr/>
          <p:nvPr/>
        </p:nvSpPr>
        <p:spPr>
          <a:xfrm>
            <a:off x="3947160" y="3154680"/>
            <a:ext cx="172027" cy="308162"/>
          </a:xfrm>
          <a:custGeom>
            <a:avLst/>
            <a:gdLst/>
            <a:ahLst/>
            <a:cxnLst/>
            <a:rect l="l" t="t" r="r" b="b"/>
            <a:pathLst>
              <a:path w="189229" h="349250">
                <a:moveTo>
                  <a:pt x="188976" y="348996"/>
                </a:moveTo>
                <a:lnTo>
                  <a:pt x="80772" y="0"/>
                </a:lnTo>
                <a:lnTo>
                  <a:pt x="0" y="348996"/>
                </a:lnTo>
                <a:lnTo>
                  <a:pt x="80772" y="268224"/>
                </a:lnTo>
                <a:lnTo>
                  <a:pt x="188976" y="348996"/>
                </a:lnTo>
                <a:close/>
              </a:path>
            </a:pathLst>
          </a:custGeom>
          <a:solidFill>
            <a:srgbClr val="000000"/>
          </a:solidFill>
        </p:spPr>
        <p:txBody>
          <a:bodyPr wrap="square" lIns="0" tIns="0" rIns="0" bIns="0" rtlCol="0"/>
          <a:lstStyle/>
          <a:p>
            <a:endParaRPr/>
          </a:p>
        </p:txBody>
      </p:sp>
      <p:sp>
        <p:nvSpPr>
          <p:cNvPr id="76" name="object 76"/>
          <p:cNvSpPr/>
          <p:nvPr/>
        </p:nvSpPr>
        <p:spPr>
          <a:xfrm>
            <a:off x="3947177" y="3154671"/>
            <a:ext cx="172027" cy="308162"/>
          </a:xfrm>
          <a:custGeom>
            <a:avLst/>
            <a:gdLst/>
            <a:ahLst/>
            <a:cxnLst/>
            <a:rect l="l" t="t" r="r" b="b"/>
            <a:pathLst>
              <a:path w="189229" h="349250">
                <a:moveTo>
                  <a:pt x="80773" y="268231"/>
                </a:moveTo>
                <a:lnTo>
                  <a:pt x="188969" y="349001"/>
                </a:lnTo>
                <a:lnTo>
                  <a:pt x="80773" y="0"/>
                </a:lnTo>
                <a:lnTo>
                  <a:pt x="0" y="349001"/>
                </a:lnTo>
                <a:lnTo>
                  <a:pt x="80773" y="268231"/>
                </a:lnTo>
                <a:close/>
              </a:path>
            </a:pathLst>
          </a:custGeom>
          <a:ln w="26844">
            <a:solidFill>
              <a:srgbClr val="000000"/>
            </a:solidFill>
          </a:ln>
        </p:spPr>
        <p:txBody>
          <a:bodyPr wrap="square" lIns="0" tIns="0" rIns="0" bIns="0" rtlCol="0"/>
          <a:lstStyle/>
          <a:p>
            <a:endParaRPr/>
          </a:p>
        </p:txBody>
      </p:sp>
      <p:sp>
        <p:nvSpPr>
          <p:cNvPr id="77" name="object 77"/>
          <p:cNvSpPr/>
          <p:nvPr/>
        </p:nvSpPr>
        <p:spPr>
          <a:xfrm>
            <a:off x="4020607" y="3344278"/>
            <a:ext cx="0" cy="259976"/>
          </a:xfrm>
          <a:custGeom>
            <a:avLst/>
            <a:gdLst/>
            <a:ahLst/>
            <a:cxnLst/>
            <a:rect l="l" t="t" r="r" b="b"/>
            <a:pathLst>
              <a:path h="294639">
                <a:moveTo>
                  <a:pt x="0" y="294135"/>
                </a:moveTo>
                <a:lnTo>
                  <a:pt x="0" y="0"/>
                </a:lnTo>
              </a:path>
            </a:pathLst>
          </a:custGeom>
          <a:ln w="26860">
            <a:solidFill>
              <a:srgbClr val="000000"/>
            </a:solidFill>
          </a:ln>
        </p:spPr>
        <p:txBody>
          <a:bodyPr wrap="square" lIns="0" tIns="0" rIns="0" bIns="0" rtlCol="0"/>
          <a:lstStyle/>
          <a:p>
            <a:endParaRPr/>
          </a:p>
        </p:txBody>
      </p:sp>
      <p:sp>
        <p:nvSpPr>
          <p:cNvPr id="78" name="object 78"/>
          <p:cNvSpPr/>
          <p:nvPr/>
        </p:nvSpPr>
        <p:spPr>
          <a:xfrm>
            <a:off x="4265814" y="4336676"/>
            <a:ext cx="145473" cy="308162"/>
          </a:xfrm>
          <a:custGeom>
            <a:avLst/>
            <a:gdLst/>
            <a:ahLst/>
            <a:cxnLst/>
            <a:rect l="l" t="t" r="r" b="b"/>
            <a:pathLst>
              <a:path w="160020" h="349250">
                <a:moveTo>
                  <a:pt x="160020" y="0"/>
                </a:moveTo>
                <a:lnTo>
                  <a:pt x="79248" y="80772"/>
                </a:lnTo>
                <a:lnTo>
                  <a:pt x="0" y="0"/>
                </a:lnTo>
                <a:lnTo>
                  <a:pt x="79248" y="348996"/>
                </a:lnTo>
                <a:lnTo>
                  <a:pt x="160020" y="0"/>
                </a:lnTo>
                <a:close/>
              </a:path>
            </a:pathLst>
          </a:custGeom>
          <a:solidFill>
            <a:srgbClr val="000000"/>
          </a:solidFill>
        </p:spPr>
        <p:txBody>
          <a:bodyPr wrap="square" lIns="0" tIns="0" rIns="0" bIns="0" rtlCol="0"/>
          <a:lstStyle/>
          <a:p>
            <a:endParaRPr/>
          </a:p>
        </p:txBody>
      </p:sp>
      <p:sp>
        <p:nvSpPr>
          <p:cNvPr id="79" name="object 79"/>
          <p:cNvSpPr/>
          <p:nvPr/>
        </p:nvSpPr>
        <p:spPr>
          <a:xfrm>
            <a:off x="4265829" y="4336675"/>
            <a:ext cx="145473" cy="308162"/>
          </a:xfrm>
          <a:custGeom>
            <a:avLst/>
            <a:gdLst/>
            <a:ahLst/>
            <a:cxnLst/>
            <a:rect l="l" t="t" r="r" b="b"/>
            <a:pathLst>
              <a:path w="160020" h="349250">
                <a:moveTo>
                  <a:pt x="79247" y="80770"/>
                </a:moveTo>
                <a:lnTo>
                  <a:pt x="160020" y="0"/>
                </a:lnTo>
                <a:lnTo>
                  <a:pt x="79247" y="348986"/>
                </a:lnTo>
                <a:lnTo>
                  <a:pt x="0" y="0"/>
                </a:lnTo>
                <a:lnTo>
                  <a:pt x="79247" y="80770"/>
                </a:lnTo>
                <a:close/>
              </a:path>
            </a:pathLst>
          </a:custGeom>
          <a:ln w="26848">
            <a:solidFill>
              <a:srgbClr val="000000"/>
            </a:solidFill>
          </a:ln>
        </p:spPr>
        <p:txBody>
          <a:bodyPr wrap="square" lIns="0" tIns="0" rIns="0" bIns="0" rtlCol="0"/>
          <a:lstStyle/>
          <a:p>
            <a:endParaRPr/>
          </a:p>
        </p:txBody>
      </p:sp>
      <p:sp>
        <p:nvSpPr>
          <p:cNvPr id="80" name="object 80"/>
          <p:cNvSpPr/>
          <p:nvPr/>
        </p:nvSpPr>
        <p:spPr>
          <a:xfrm>
            <a:off x="4337872" y="4195481"/>
            <a:ext cx="0" cy="259976"/>
          </a:xfrm>
          <a:custGeom>
            <a:avLst/>
            <a:gdLst/>
            <a:ahLst/>
            <a:cxnLst/>
            <a:rect l="l" t="t" r="r" b="b"/>
            <a:pathLst>
              <a:path h="294639">
                <a:moveTo>
                  <a:pt x="0" y="0"/>
                </a:moveTo>
                <a:lnTo>
                  <a:pt x="0" y="294135"/>
                </a:lnTo>
              </a:path>
            </a:pathLst>
          </a:custGeom>
          <a:ln w="26860">
            <a:solidFill>
              <a:srgbClr val="000000"/>
            </a:solidFill>
          </a:ln>
        </p:spPr>
        <p:txBody>
          <a:bodyPr wrap="square" lIns="0" tIns="0" rIns="0" bIns="0" rtlCol="0"/>
          <a:lstStyle/>
          <a:p>
            <a:endParaRPr/>
          </a:p>
        </p:txBody>
      </p:sp>
      <p:sp>
        <p:nvSpPr>
          <p:cNvPr id="81" name="object 81"/>
          <p:cNvSpPr/>
          <p:nvPr/>
        </p:nvSpPr>
        <p:spPr>
          <a:xfrm>
            <a:off x="3947160" y="4195482"/>
            <a:ext cx="172027" cy="307041"/>
          </a:xfrm>
          <a:custGeom>
            <a:avLst/>
            <a:gdLst/>
            <a:ahLst/>
            <a:cxnLst/>
            <a:rect l="l" t="t" r="r" b="b"/>
            <a:pathLst>
              <a:path w="189229" h="347979">
                <a:moveTo>
                  <a:pt x="188976" y="347472"/>
                </a:moveTo>
                <a:lnTo>
                  <a:pt x="80772" y="0"/>
                </a:lnTo>
                <a:lnTo>
                  <a:pt x="0" y="347472"/>
                </a:lnTo>
                <a:lnTo>
                  <a:pt x="80772" y="266700"/>
                </a:lnTo>
                <a:lnTo>
                  <a:pt x="188976" y="347472"/>
                </a:lnTo>
                <a:close/>
              </a:path>
            </a:pathLst>
          </a:custGeom>
          <a:solidFill>
            <a:srgbClr val="000000"/>
          </a:solidFill>
        </p:spPr>
        <p:txBody>
          <a:bodyPr wrap="square" lIns="0" tIns="0" rIns="0" bIns="0" rtlCol="0"/>
          <a:lstStyle/>
          <a:p>
            <a:endParaRPr/>
          </a:p>
        </p:txBody>
      </p:sp>
      <p:sp>
        <p:nvSpPr>
          <p:cNvPr id="82" name="object 82"/>
          <p:cNvSpPr/>
          <p:nvPr/>
        </p:nvSpPr>
        <p:spPr>
          <a:xfrm>
            <a:off x="3947177" y="4195481"/>
            <a:ext cx="172027" cy="307041"/>
          </a:xfrm>
          <a:custGeom>
            <a:avLst/>
            <a:gdLst/>
            <a:ahLst/>
            <a:cxnLst/>
            <a:rect l="l" t="t" r="r" b="b"/>
            <a:pathLst>
              <a:path w="189229" h="347979">
                <a:moveTo>
                  <a:pt x="80773" y="266694"/>
                </a:moveTo>
                <a:lnTo>
                  <a:pt x="188969" y="347464"/>
                </a:lnTo>
                <a:lnTo>
                  <a:pt x="80773" y="0"/>
                </a:lnTo>
                <a:lnTo>
                  <a:pt x="0" y="347464"/>
                </a:lnTo>
                <a:lnTo>
                  <a:pt x="80773" y="266694"/>
                </a:lnTo>
                <a:close/>
              </a:path>
            </a:pathLst>
          </a:custGeom>
          <a:ln w="26844">
            <a:solidFill>
              <a:srgbClr val="000000"/>
            </a:solidFill>
          </a:ln>
        </p:spPr>
        <p:txBody>
          <a:bodyPr wrap="square" lIns="0" tIns="0" rIns="0" bIns="0" rtlCol="0"/>
          <a:lstStyle/>
          <a:p>
            <a:endParaRPr/>
          </a:p>
        </p:txBody>
      </p:sp>
      <p:sp>
        <p:nvSpPr>
          <p:cNvPr id="83" name="object 83"/>
          <p:cNvSpPr/>
          <p:nvPr/>
        </p:nvSpPr>
        <p:spPr>
          <a:xfrm>
            <a:off x="4020607" y="4383731"/>
            <a:ext cx="0" cy="261097"/>
          </a:xfrm>
          <a:custGeom>
            <a:avLst/>
            <a:gdLst/>
            <a:ahLst/>
            <a:cxnLst/>
            <a:rect l="l" t="t" r="r" b="b"/>
            <a:pathLst>
              <a:path h="295910">
                <a:moveTo>
                  <a:pt x="0" y="295657"/>
                </a:moveTo>
                <a:lnTo>
                  <a:pt x="0" y="0"/>
                </a:lnTo>
              </a:path>
            </a:pathLst>
          </a:custGeom>
          <a:ln w="26860">
            <a:solidFill>
              <a:srgbClr val="000000"/>
            </a:solidFill>
          </a:ln>
        </p:spPr>
        <p:txBody>
          <a:bodyPr wrap="square" lIns="0" tIns="0" rIns="0" bIns="0" rtlCol="0"/>
          <a:lstStyle/>
          <a:p>
            <a:endParaRPr/>
          </a:p>
        </p:txBody>
      </p:sp>
      <p:sp>
        <p:nvSpPr>
          <p:cNvPr id="84" name="object 84"/>
          <p:cNvSpPr txBox="1">
            <a:spLocks noGrp="1"/>
          </p:cNvSpPr>
          <p:nvPr>
            <p:ph type="title"/>
          </p:nvPr>
        </p:nvSpPr>
        <p:spPr>
          <a:xfrm>
            <a:off x="1965497" y="897814"/>
            <a:ext cx="4936836" cy="1365725"/>
          </a:xfrm>
          <a:prstGeom prst="rect">
            <a:avLst/>
          </a:prstGeom>
        </p:spPr>
        <p:txBody>
          <a:bodyPr vert="horz" wrap="square" lIns="0" tIns="11397" rIns="0" bIns="0" rtlCol="0">
            <a:spAutoFit/>
          </a:bodyPr>
          <a:lstStyle/>
          <a:p>
            <a:pPr marL="11397">
              <a:spcBef>
                <a:spcPts val="90"/>
              </a:spcBef>
            </a:pPr>
            <a:r>
              <a:rPr spc="40" dirty="0">
                <a:latin typeface="Verdana"/>
                <a:cs typeface="Verdana"/>
              </a:rPr>
              <a:t>Evolutionary </a:t>
            </a:r>
            <a:r>
              <a:rPr spc="58" dirty="0">
                <a:latin typeface="Verdana"/>
                <a:cs typeface="Verdana"/>
              </a:rPr>
              <a:t>Process</a:t>
            </a:r>
            <a:r>
              <a:rPr spc="-242" dirty="0">
                <a:latin typeface="Verdana"/>
                <a:cs typeface="Verdana"/>
              </a:rPr>
              <a:t> </a:t>
            </a:r>
            <a:r>
              <a:rPr spc="94" dirty="0">
                <a:latin typeface="Verdana"/>
                <a:cs typeface="Verdana"/>
              </a:rPr>
              <a:t>Model</a:t>
            </a:r>
          </a:p>
        </p:txBody>
      </p:sp>
      <p:sp>
        <p:nvSpPr>
          <p:cNvPr id="85" name="object 85"/>
          <p:cNvSpPr/>
          <p:nvPr/>
        </p:nvSpPr>
        <p:spPr>
          <a:xfrm>
            <a:off x="692721" y="1510104"/>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0678" y="897814"/>
            <a:ext cx="3274291" cy="1365725"/>
          </a:xfrm>
          <a:prstGeom prst="rect">
            <a:avLst/>
          </a:prstGeom>
        </p:spPr>
        <p:txBody>
          <a:bodyPr vert="horz" wrap="square" lIns="0" tIns="11397" rIns="0" bIns="0" rtlCol="0">
            <a:spAutoFit/>
          </a:bodyPr>
          <a:lstStyle/>
          <a:p>
            <a:pPr marL="11397">
              <a:spcBef>
                <a:spcPts val="90"/>
              </a:spcBef>
            </a:pPr>
            <a:r>
              <a:rPr spc="54" dirty="0"/>
              <a:t>Prototyping</a:t>
            </a:r>
            <a:r>
              <a:rPr spc="-112" dirty="0"/>
              <a:t> </a:t>
            </a:r>
            <a:r>
              <a:rPr spc="49" dirty="0"/>
              <a:t>Model</a:t>
            </a:r>
          </a:p>
        </p:txBody>
      </p:sp>
      <p:sp>
        <p:nvSpPr>
          <p:cNvPr id="3" name="object 3"/>
          <p:cNvSpPr txBox="1"/>
          <p:nvPr/>
        </p:nvSpPr>
        <p:spPr>
          <a:xfrm>
            <a:off x="753219" y="2125531"/>
            <a:ext cx="7418531" cy="3125181"/>
          </a:xfrm>
          <a:prstGeom prst="rect">
            <a:avLst/>
          </a:prstGeom>
        </p:spPr>
        <p:txBody>
          <a:bodyPr vert="horz" wrap="square" lIns="0" tIns="11397" rIns="0" bIns="0" rtlCol="0">
            <a:spAutoFit/>
          </a:bodyPr>
          <a:lstStyle/>
          <a:p>
            <a:pPr marL="581246" marR="16526" indent="-570419" algn="just">
              <a:spcBef>
                <a:spcPts val="90"/>
              </a:spcBef>
              <a:buFont typeface="MS UI Gothic"/>
              <a:buChar char="➢"/>
              <a:tabLst>
                <a:tab pos="581816" algn="l"/>
              </a:tabLst>
            </a:pPr>
            <a:r>
              <a:rPr sz="2200" spc="-4" dirty="0">
                <a:solidFill>
                  <a:srgbClr val="650032"/>
                </a:solidFill>
                <a:latin typeface="Times New Roman"/>
                <a:cs typeface="Times New Roman"/>
              </a:rPr>
              <a:t>The prototype </a:t>
            </a:r>
            <a:r>
              <a:rPr sz="2200" spc="-9" dirty="0">
                <a:solidFill>
                  <a:srgbClr val="650032"/>
                </a:solidFill>
                <a:latin typeface="Times New Roman"/>
                <a:cs typeface="Times New Roman"/>
              </a:rPr>
              <a:t>may </a:t>
            </a:r>
            <a:r>
              <a:rPr sz="2200" dirty="0">
                <a:solidFill>
                  <a:srgbClr val="650032"/>
                </a:solidFill>
                <a:latin typeface="Times New Roman"/>
                <a:cs typeface="Times New Roman"/>
              </a:rPr>
              <a:t>be a usable </a:t>
            </a:r>
            <a:r>
              <a:rPr sz="2200" spc="-4" dirty="0">
                <a:solidFill>
                  <a:srgbClr val="650032"/>
                </a:solidFill>
                <a:latin typeface="Times New Roman"/>
                <a:cs typeface="Times New Roman"/>
              </a:rPr>
              <a:t>program </a:t>
            </a:r>
            <a:r>
              <a:rPr sz="2200" dirty="0">
                <a:solidFill>
                  <a:srgbClr val="650032"/>
                </a:solidFill>
                <a:latin typeface="Times New Roman"/>
                <a:cs typeface="Times New Roman"/>
              </a:rPr>
              <a:t>but is </a:t>
            </a:r>
            <a:r>
              <a:rPr sz="2200" spc="-4" dirty="0">
                <a:solidFill>
                  <a:srgbClr val="650032"/>
                </a:solidFill>
                <a:latin typeface="Times New Roman"/>
                <a:cs typeface="Times New Roman"/>
              </a:rPr>
              <a:t>not suitable as  </a:t>
            </a:r>
            <a:r>
              <a:rPr sz="2200" dirty="0">
                <a:solidFill>
                  <a:srgbClr val="650032"/>
                </a:solidFill>
                <a:latin typeface="Times New Roman"/>
                <a:cs typeface="Times New Roman"/>
              </a:rPr>
              <a:t>the </a:t>
            </a:r>
            <a:r>
              <a:rPr sz="2200" spc="-9" dirty="0">
                <a:solidFill>
                  <a:srgbClr val="650032"/>
                </a:solidFill>
                <a:latin typeface="Times New Roman"/>
                <a:cs typeface="Times New Roman"/>
              </a:rPr>
              <a:t>final </a:t>
            </a:r>
            <a:r>
              <a:rPr sz="2200" spc="-4" dirty="0">
                <a:solidFill>
                  <a:srgbClr val="650032"/>
                </a:solidFill>
                <a:latin typeface="Times New Roman"/>
                <a:cs typeface="Times New Roman"/>
              </a:rPr>
              <a:t>software</a:t>
            </a:r>
            <a:r>
              <a:rPr sz="2200" spc="4" dirty="0">
                <a:solidFill>
                  <a:srgbClr val="650032"/>
                </a:solidFill>
                <a:latin typeface="Times New Roman"/>
                <a:cs typeface="Times New Roman"/>
              </a:rPr>
              <a:t> </a:t>
            </a:r>
            <a:r>
              <a:rPr sz="2200" spc="-4" dirty="0">
                <a:solidFill>
                  <a:srgbClr val="650032"/>
                </a:solidFill>
                <a:latin typeface="Times New Roman"/>
                <a:cs typeface="Times New Roman"/>
              </a:rPr>
              <a:t>product.</a:t>
            </a:r>
            <a:endParaRPr sz="2200">
              <a:latin typeface="Times New Roman"/>
              <a:cs typeface="Times New Roman"/>
            </a:endParaRPr>
          </a:p>
          <a:p>
            <a:pPr>
              <a:spcBef>
                <a:spcPts val="18"/>
              </a:spcBef>
              <a:buChar char="➢"/>
            </a:pPr>
            <a:endParaRPr sz="2000">
              <a:latin typeface="Times New Roman"/>
              <a:cs typeface="Times New Roman"/>
            </a:endParaRPr>
          </a:p>
          <a:p>
            <a:pPr marL="535088" marR="4559" indent="-512864" algn="just">
              <a:lnSpc>
                <a:spcPts val="2576"/>
              </a:lnSpc>
              <a:buFont typeface="MS UI Gothic"/>
              <a:buChar char="➢"/>
              <a:tabLst>
                <a:tab pos="535658" algn="l"/>
              </a:tabLst>
            </a:pPr>
            <a:r>
              <a:rPr sz="2200" spc="-4" dirty="0">
                <a:solidFill>
                  <a:srgbClr val="000065"/>
                </a:solidFill>
                <a:latin typeface="Times New Roman"/>
                <a:cs typeface="Times New Roman"/>
              </a:rPr>
              <a:t>The code for </a:t>
            </a:r>
            <a:r>
              <a:rPr sz="2200" dirty="0">
                <a:solidFill>
                  <a:srgbClr val="000065"/>
                </a:solidFill>
                <a:latin typeface="Times New Roman"/>
                <a:cs typeface="Times New Roman"/>
              </a:rPr>
              <a:t>the </a:t>
            </a:r>
            <a:r>
              <a:rPr sz="2200" spc="-4" dirty="0">
                <a:solidFill>
                  <a:srgbClr val="000065"/>
                </a:solidFill>
                <a:latin typeface="Times New Roman"/>
                <a:cs typeface="Times New Roman"/>
              </a:rPr>
              <a:t>prototype </a:t>
            </a:r>
            <a:r>
              <a:rPr sz="2200" dirty="0">
                <a:solidFill>
                  <a:srgbClr val="000065"/>
                </a:solidFill>
                <a:latin typeface="Times New Roman"/>
                <a:cs typeface="Times New Roman"/>
              </a:rPr>
              <a:t>is </a:t>
            </a:r>
            <a:r>
              <a:rPr sz="2200" spc="-4" dirty="0">
                <a:solidFill>
                  <a:srgbClr val="000065"/>
                </a:solidFill>
                <a:latin typeface="Times New Roman"/>
                <a:cs typeface="Times New Roman"/>
              </a:rPr>
              <a:t>thrown away. However  experience gathered helps </a:t>
            </a:r>
            <a:r>
              <a:rPr sz="2200" dirty="0">
                <a:solidFill>
                  <a:srgbClr val="000065"/>
                </a:solidFill>
                <a:latin typeface="Times New Roman"/>
                <a:cs typeface="Times New Roman"/>
              </a:rPr>
              <a:t>in </a:t>
            </a:r>
            <a:r>
              <a:rPr sz="2200" spc="-4" dirty="0">
                <a:solidFill>
                  <a:srgbClr val="000065"/>
                </a:solidFill>
                <a:latin typeface="Times New Roman"/>
                <a:cs typeface="Times New Roman"/>
              </a:rPr>
              <a:t>developing </a:t>
            </a:r>
            <a:r>
              <a:rPr sz="2200" dirty="0">
                <a:solidFill>
                  <a:srgbClr val="000065"/>
                </a:solidFill>
                <a:latin typeface="Times New Roman"/>
                <a:cs typeface="Times New Roman"/>
              </a:rPr>
              <a:t>the </a:t>
            </a:r>
            <a:r>
              <a:rPr sz="2200" spc="-4" dirty="0">
                <a:solidFill>
                  <a:srgbClr val="000065"/>
                </a:solidFill>
                <a:latin typeface="Times New Roman"/>
                <a:cs typeface="Times New Roman"/>
              </a:rPr>
              <a:t>actual</a:t>
            </a:r>
            <a:r>
              <a:rPr sz="2200" spc="-13" dirty="0">
                <a:solidFill>
                  <a:srgbClr val="000065"/>
                </a:solidFill>
                <a:latin typeface="Times New Roman"/>
                <a:cs typeface="Times New Roman"/>
              </a:rPr>
              <a:t> </a:t>
            </a:r>
            <a:r>
              <a:rPr sz="2200" spc="-4" dirty="0">
                <a:solidFill>
                  <a:srgbClr val="000065"/>
                </a:solidFill>
                <a:latin typeface="Times New Roman"/>
                <a:cs typeface="Times New Roman"/>
              </a:rPr>
              <a:t>system.</a:t>
            </a:r>
            <a:endParaRPr sz="2200">
              <a:latin typeface="Times New Roman"/>
              <a:cs typeface="Times New Roman"/>
            </a:endParaRPr>
          </a:p>
          <a:p>
            <a:pPr>
              <a:spcBef>
                <a:spcPts val="22"/>
              </a:spcBef>
              <a:buChar char="➢"/>
            </a:pPr>
            <a:endParaRPr sz="2900">
              <a:latin typeface="Times New Roman"/>
              <a:cs typeface="Times New Roman"/>
            </a:endParaRPr>
          </a:p>
          <a:p>
            <a:pPr marL="535088" marR="4559" indent="-512864" algn="just">
              <a:lnSpc>
                <a:spcPct val="99800"/>
              </a:lnSpc>
              <a:buFont typeface="MS UI Gothic"/>
              <a:buChar char="➢"/>
              <a:tabLst>
                <a:tab pos="535658" algn="l"/>
              </a:tabLst>
            </a:pPr>
            <a:r>
              <a:rPr sz="2200" spc="-4" dirty="0">
                <a:solidFill>
                  <a:srgbClr val="7F0000"/>
                </a:solidFill>
                <a:latin typeface="Times New Roman"/>
                <a:cs typeface="Times New Roman"/>
              </a:rPr>
              <a:t>The development </a:t>
            </a:r>
            <a:r>
              <a:rPr sz="2200" dirty="0">
                <a:solidFill>
                  <a:srgbClr val="7F0000"/>
                </a:solidFill>
                <a:latin typeface="Times New Roman"/>
                <a:cs typeface="Times New Roman"/>
              </a:rPr>
              <a:t>of a </a:t>
            </a:r>
            <a:r>
              <a:rPr sz="2200" spc="-4" dirty="0">
                <a:solidFill>
                  <a:srgbClr val="7F0000"/>
                </a:solidFill>
                <a:latin typeface="Times New Roman"/>
                <a:cs typeface="Times New Roman"/>
              </a:rPr>
              <a:t>prototype might involve extra </a:t>
            </a:r>
            <a:r>
              <a:rPr sz="2200" dirty="0">
                <a:solidFill>
                  <a:srgbClr val="7F0000"/>
                </a:solidFill>
                <a:latin typeface="Times New Roman"/>
                <a:cs typeface="Times New Roman"/>
              </a:rPr>
              <a:t>cost, </a:t>
            </a:r>
            <a:r>
              <a:rPr sz="2200" spc="-4" dirty="0">
                <a:solidFill>
                  <a:srgbClr val="7F0000"/>
                </a:solidFill>
                <a:latin typeface="Times New Roman"/>
                <a:cs typeface="Times New Roman"/>
              </a:rPr>
              <a:t>but  overall cost might turnout </a:t>
            </a:r>
            <a:r>
              <a:rPr sz="2200" dirty="0">
                <a:solidFill>
                  <a:srgbClr val="7F0000"/>
                </a:solidFill>
                <a:latin typeface="Times New Roman"/>
                <a:cs typeface="Times New Roman"/>
              </a:rPr>
              <a:t>to be </a:t>
            </a:r>
            <a:r>
              <a:rPr sz="2200" spc="-4" dirty="0">
                <a:solidFill>
                  <a:srgbClr val="7F0000"/>
                </a:solidFill>
                <a:latin typeface="Times New Roman"/>
                <a:cs typeface="Times New Roman"/>
              </a:rPr>
              <a:t>lower than that </a:t>
            </a:r>
            <a:r>
              <a:rPr sz="2200" dirty="0">
                <a:solidFill>
                  <a:srgbClr val="7F0000"/>
                </a:solidFill>
                <a:latin typeface="Times New Roman"/>
                <a:cs typeface="Times New Roman"/>
              </a:rPr>
              <a:t>of an  </a:t>
            </a:r>
            <a:r>
              <a:rPr sz="2200" spc="-4" dirty="0">
                <a:solidFill>
                  <a:srgbClr val="7F0000"/>
                </a:solidFill>
                <a:latin typeface="Times New Roman"/>
                <a:cs typeface="Times New Roman"/>
              </a:rPr>
              <a:t>equivalent system developed </a:t>
            </a:r>
            <a:r>
              <a:rPr sz="2200" dirty="0">
                <a:solidFill>
                  <a:srgbClr val="7F0000"/>
                </a:solidFill>
                <a:latin typeface="Times New Roman"/>
                <a:cs typeface="Times New Roman"/>
              </a:rPr>
              <a:t>using </a:t>
            </a:r>
            <a:r>
              <a:rPr sz="2200" spc="-4" dirty="0">
                <a:solidFill>
                  <a:srgbClr val="7F0000"/>
                </a:solidFill>
                <a:latin typeface="Times New Roman"/>
                <a:cs typeface="Times New Roman"/>
              </a:rPr>
              <a:t>the waterfall</a:t>
            </a:r>
            <a:r>
              <a:rPr sz="2200" spc="-27" dirty="0">
                <a:solidFill>
                  <a:srgbClr val="7F0000"/>
                </a:solidFill>
                <a:latin typeface="Times New Roman"/>
                <a:cs typeface="Times New Roman"/>
              </a:rPr>
              <a:t> </a:t>
            </a:r>
            <a:r>
              <a:rPr sz="2200" spc="-4" dirty="0">
                <a:solidFill>
                  <a:srgbClr val="7F0000"/>
                </a:solidFill>
                <a:latin typeface="Times New Roman"/>
                <a:cs typeface="Times New Roman"/>
              </a:rPr>
              <a:t>model.</a:t>
            </a:r>
            <a:endParaRPr sz="2200">
              <a:latin typeface="Times New Roman"/>
              <a:cs typeface="Times New Roman"/>
            </a:endParaRPr>
          </a:p>
        </p:txBody>
      </p:sp>
      <p:sp>
        <p:nvSpPr>
          <p:cNvPr id="4" name="object 4"/>
          <p:cNvSpPr/>
          <p:nvPr/>
        </p:nvSpPr>
        <p:spPr>
          <a:xfrm>
            <a:off x="692721" y="1476486"/>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66251" y="3743988"/>
            <a:ext cx="103331" cy="359073"/>
          </a:xfrm>
          <a:prstGeom prst="rect">
            <a:avLst/>
          </a:prstGeom>
        </p:spPr>
        <p:txBody>
          <a:bodyPr vert="horz" wrap="square" lIns="0" tIns="0" rIns="0" bIns="0" rtlCol="0">
            <a:spAutoFit/>
          </a:bodyPr>
          <a:lstStyle/>
          <a:p>
            <a:pPr>
              <a:lnSpc>
                <a:spcPts val="2760"/>
              </a:lnSpc>
            </a:pPr>
            <a:r>
              <a:rPr sz="2900" dirty="0">
                <a:solidFill>
                  <a:srgbClr val="7F0000"/>
                </a:solidFill>
                <a:latin typeface="Times New Roman"/>
                <a:cs typeface="Times New Roman"/>
              </a:rPr>
              <a:t>l</a:t>
            </a:r>
            <a:endParaRPr sz="2900">
              <a:latin typeface="Times New Roman"/>
              <a:cs typeface="Times New Roman"/>
            </a:endParaRPr>
          </a:p>
        </p:txBody>
      </p:sp>
      <p:sp>
        <p:nvSpPr>
          <p:cNvPr id="3" name="object 3"/>
          <p:cNvSpPr txBox="1"/>
          <p:nvPr/>
        </p:nvSpPr>
        <p:spPr>
          <a:xfrm>
            <a:off x="764303" y="3562213"/>
            <a:ext cx="2213264" cy="1093540"/>
          </a:xfrm>
          <a:prstGeom prst="rect">
            <a:avLst/>
          </a:prstGeom>
        </p:spPr>
        <p:txBody>
          <a:bodyPr vert="horz" wrap="square" lIns="0" tIns="97444" rIns="0" bIns="0" rtlCol="0">
            <a:spAutoFit/>
          </a:bodyPr>
          <a:lstStyle/>
          <a:p>
            <a:pPr marL="319115" indent="-307718">
              <a:spcBef>
                <a:spcPts val="767"/>
              </a:spcBef>
              <a:buChar char="•"/>
              <a:tabLst>
                <a:tab pos="318546" algn="l"/>
                <a:tab pos="319115" algn="l"/>
              </a:tabLst>
            </a:pPr>
            <a:r>
              <a:rPr sz="2900" dirty="0">
                <a:solidFill>
                  <a:srgbClr val="7F0000"/>
                </a:solidFill>
                <a:latin typeface="Times New Roman"/>
                <a:cs typeface="Times New Roman"/>
              </a:rPr>
              <a:t>Linear</a:t>
            </a:r>
            <a:r>
              <a:rPr sz="2900" spc="-76" dirty="0">
                <a:solidFill>
                  <a:srgbClr val="7F0000"/>
                </a:solidFill>
                <a:latin typeface="Times New Roman"/>
                <a:cs typeface="Times New Roman"/>
              </a:rPr>
              <a:t> </a:t>
            </a:r>
            <a:r>
              <a:rPr sz="2900" spc="-4" dirty="0">
                <a:solidFill>
                  <a:srgbClr val="7F0000"/>
                </a:solidFill>
                <a:latin typeface="Times New Roman"/>
                <a:cs typeface="Times New Roman"/>
              </a:rPr>
              <a:t>mode</a:t>
            </a:r>
            <a:endParaRPr sz="2900">
              <a:latin typeface="Times New Roman"/>
              <a:cs typeface="Times New Roman"/>
            </a:endParaRPr>
          </a:p>
          <a:p>
            <a:pPr marL="319115" indent="-307718">
              <a:spcBef>
                <a:spcPts val="678"/>
              </a:spcBef>
              <a:buChar char="•"/>
              <a:tabLst>
                <a:tab pos="318546" algn="l"/>
                <a:tab pos="319115" algn="l"/>
              </a:tabLst>
            </a:pPr>
            <a:r>
              <a:rPr sz="2900" dirty="0">
                <a:solidFill>
                  <a:srgbClr val="3232FF"/>
                </a:solidFill>
                <a:latin typeface="Times New Roman"/>
                <a:cs typeface="Times New Roman"/>
              </a:rPr>
              <a:t>“Rapid”</a:t>
            </a:r>
            <a:endParaRPr sz="2900">
              <a:latin typeface="Times New Roman"/>
              <a:cs typeface="Times New Roman"/>
            </a:endParaRPr>
          </a:p>
        </p:txBody>
      </p:sp>
      <p:sp>
        <p:nvSpPr>
          <p:cNvPr id="4" name="object 4"/>
          <p:cNvSpPr/>
          <p:nvPr/>
        </p:nvSpPr>
        <p:spPr>
          <a:xfrm>
            <a:off x="2978727" y="1815354"/>
            <a:ext cx="5565371" cy="4328607"/>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676400" y="457200"/>
            <a:ext cx="5562600" cy="688617"/>
          </a:xfrm>
          <a:prstGeom prst="rect">
            <a:avLst/>
          </a:prstGeom>
        </p:spPr>
        <p:txBody>
          <a:bodyPr vert="horz" wrap="square" lIns="0" tIns="11397" rIns="0" bIns="0" rtlCol="0">
            <a:spAutoFit/>
          </a:bodyPr>
          <a:lstStyle/>
          <a:p>
            <a:pPr marL="11397">
              <a:spcBef>
                <a:spcPts val="90"/>
              </a:spcBef>
            </a:pPr>
            <a:r>
              <a:rPr spc="54" dirty="0"/>
              <a:t>Prototyping</a:t>
            </a:r>
            <a:r>
              <a:rPr spc="-112" dirty="0"/>
              <a:t> </a:t>
            </a:r>
            <a:r>
              <a:rPr spc="49" dirty="0"/>
              <a:t>Model</a:t>
            </a:r>
          </a:p>
        </p:txBody>
      </p:sp>
      <p:sp>
        <p:nvSpPr>
          <p:cNvPr id="6" name="object 6"/>
          <p:cNvSpPr/>
          <p:nvPr/>
        </p:nvSpPr>
        <p:spPr>
          <a:xfrm>
            <a:off x="692721" y="1523551"/>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5200" y="152400"/>
            <a:ext cx="2243859" cy="1365725"/>
          </a:xfrm>
          <a:prstGeom prst="rect">
            <a:avLst/>
          </a:prstGeom>
        </p:spPr>
        <p:txBody>
          <a:bodyPr vert="horz" wrap="square" lIns="0" tIns="11397" rIns="0" bIns="0" rtlCol="0">
            <a:spAutoFit/>
          </a:bodyPr>
          <a:lstStyle/>
          <a:p>
            <a:pPr marL="11397">
              <a:spcBef>
                <a:spcPts val="90"/>
              </a:spcBef>
            </a:pPr>
            <a:r>
              <a:rPr spc="67" dirty="0"/>
              <a:t>Spiral</a:t>
            </a:r>
            <a:r>
              <a:rPr spc="-126" dirty="0"/>
              <a:t> </a:t>
            </a:r>
            <a:r>
              <a:rPr spc="49" dirty="0"/>
              <a:t>Model</a:t>
            </a:r>
          </a:p>
        </p:txBody>
      </p:sp>
      <p:sp>
        <p:nvSpPr>
          <p:cNvPr id="3" name="object 3"/>
          <p:cNvSpPr txBox="1"/>
          <p:nvPr/>
        </p:nvSpPr>
        <p:spPr>
          <a:xfrm>
            <a:off x="812794" y="1902310"/>
            <a:ext cx="7497618" cy="3459855"/>
          </a:xfrm>
          <a:prstGeom prst="rect">
            <a:avLst/>
          </a:prstGeom>
        </p:spPr>
        <p:txBody>
          <a:bodyPr vert="horz" wrap="square" lIns="0" tIns="22794" rIns="0" bIns="0" rtlCol="0">
            <a:spAutoFit/>
          </a:bodyPr>
          <a:lstStyle/>
          <a:p>
            <a:pPr marL="31342" marR="4559" algn="just">
              <a:lnSpc>
                <a:spcPts val="2576"/>
              </a:lnSpc>
              <a:spcBef>
                <a:spcPts val="179"/>
              </a:spcBef>
            </a:pPr>
            <a:r>
              <a:rPr sz="2200" dirty="0">
                <a:solidFill>
                  <a:srgbClr val="A50020"/>
                </a:solidFill>
                <a:latin typeface="Times New Roman"/>
                <a:cs typeface="Times New Roman"/>
              </a:rPr>
              <a:t>Models do not </a:t>
            </a:r>
            <a:r>
              <a:rPr sz="2200" spc="-4" dirty="0">
                <a:solidFill>
                  <a:srgbClr val="A50020"/>
                </a:solidFill>
                <a:latin typeface="Times New Roman"/>
                <a:cs typeface="Times New Roman"/>
              </a:rPr>
              <a:t>deal with uncertainly which </a:t>
            </a:r>
            <a:r>
              <a:rPr sz="2200" dirty="0">
                <a:solidFill>
                  <a:srgbClr val="A50020"/>
                </a:solidFill>
                <a:latin typeface="Times New Roman"/>
                <a:cs typeface="Times New Roman"/>
              </a:rPr>
              <a:t>is </a:t>
            </a:r>
            <a:r>
              <a:rPr sz="2200" spc="-4" dirty="0">
                <a:solidFill>
                  <a:srgbClr val="A50020"/>
                </a:solidFill>
                <a:latin typeface="Times New Roman"/>
                <a:cs typeface="Times New Roman"/>
              </a:rPr>
              <a:t>inherent </a:t>
            </a:r>
            <a:r>
              <a:rPr sz="2200" dirty="0">
                <a:solidFill>
                  <a:srgbClr val="A50020"/>
                </a:solidFill>
                <a:latin typeface="Times New Roman"/>
                <a:cs typeface="Times New Roman"/>
              </a:rPr>
              <a:t>to </a:t>
            </a:r>
            <a:r>
              <a:rPr sz="2200" spc="-4" dirty="0">
                <a:solidFill>
                  <a:srgbClr val="A50020"/>
                </a:solidFill>
                <a:latin typeface="Times New Roman"/>
                <a:cs typeface="Times New Roman"/>
              </a:rPr>
              <a:t>software  projects.</a:t>
            </a:r>
            <a:endParaRPr sz="2200">
              <a:latin typeface="Times New Roman"/>
              <a:cs typeface="Times New Roman"/>
            </a:endParaRPr>
          </a:p>
          <a:p>
            <a:pPr marL="27353" marR="28492" algn="just">
              <a:lnSpc>
                <a:spcPct val="99800"/>
              </a:lnSpc>
              <a:spcBef>
                <a:spcPts val="1762"/>
              </a:spcBef>
            </a:pPr>
            <a:r>
              <a:rPr sz="2200" spc="-4" dirty="0">
                <a:latin typeface="Times New Roman"/>
                <a:cs typeface="Times New Roman"/>
              </a:rPr>
              <a:t>Important software projects </a:t>
            </a:r>
            <a:r>
              <a:rPr sz="2200" dirty="0">
                <a:latin typeface="Times New Roman"/>
                <a:cs typeface="Times New Roman"/>
              </a:rPr>
              <a:t>have </a:t>
            </a:r>
            <a:r>
              <a:rPr sz="2200" spc="-4" dirty="0">
                <a:latin typeface="Times New Roman"/>
                <a:cs typeface="Times New Roman"/>
              </a:rPr>
              <a:t>failed because project risks were  neglected </a:t>
            </a:r>
            <a:r>
              <a:rPr sz="2200" dirty="0">
                <a:latin typeface="Times New Roman"/>
                <a:cs typeface="Times New Roman"/>
              </a:rPr>
              <a:t>&amp; nobody was </a:t>
            </a:r>
            <a:r>
              <a:rPr sz="2200" spc="-4" dirty="0">
                <a:latin typeface="Times New Roman"/>
                <a:cs typeface="Times New Roman"/>
              </a:rPr>
              <a:t>prepared when something unforeseen  </a:t>
            </a:r>
            <a:r>
              <a:rPr sz="2200" dirty="0">
                <a:latin typeface="Times New Roman"/>
                <a:cs typeface="Times New Roman"/>
              </a:rPr>
              <a:t>happened.</a:t>
            </a:r>
            <a:endParaRPr sz="2200">
              <a:latin typeface="Times New Roman"/>
              <a:cs typeface="Times New Roman"/>
            </a:endParaRPr>
          </a:p>
          <a:p>
            <a:pPr>
              <a:spcBef>
                <a:spcPts val="27"/>
              </a:spcBef>
            </a:pPr>
            <a:endParaRPr sz="1700">
              <a:latin typeface="Times New Roman"/>
              <a:cs typeface="Times New Roman"/>
            </a:endParaRPr>
          </a:p>
          <a:p>
            <a:pPr marL="27353" marR="4559" algn="just">
              <a:lnSpc>
                <a:spcPts val="2576"/>
              </a:lnSpc>
              <a:spcBef>
                <a:spcPts val="4"/>
              </a:spcBef>
            </a:pPr>
            <a:r>
              <a:rPr sz="2200" spc="-4" dirty="0">
                <a:solidFill>
                  <a:srgbClr val="000065"/>
                </a:solidFill>
                <a:latin typeface="Times New Roman"/>
                <a:cs typeface="Times New Roman"/>
              </a:rPr>
              <a:t>Barry Boehm recognized this </a:t>
            </a:r>
            <a:r>
              <a:rPr sz="2200" dirty="0">
                <a:solidFill>
                  <a:srgbClr val="000065"/>
                </a:solidFill>
                <a:latin typeface="Times New Roman"/>
                <a:cs typeface="Times New Roman"/>
              </a:rPr>
              <a:t>and </a:t>
            </a:r>
            <a:r>
              <a:rPr sz="2200" spc="-4" dirty="0">
                <a:solidFill>
                  <a:srgbClr val="000065"/>
                </a:solidFill>
                <a:latin typeface="Times New Roman"/>
                <a:cs typeface="Times New Roman"/>
              </a:rPr>
              <a:t>tired </a:t>
            </a:r>
            <a:r>
              <a:rPr sz="2200" dirty="0">
                <a:solidFill>
                  <a:srgbClr val="000065"/>
                </a:solidFill>
                <a:latin typeface="Times New Roman"/>
                <a:cs typeface="Times New Roman"/>
              </a:rPr>
              <a:t>to </a:t>
            </a:r>
            <a:r>
              <a:rPr sz="2200" spc="-4" dirty="0">
                <a:solidFill>
                  <a:srgbClr val="000065"/>
                </a:solidFill>
                <a:latin typeface="Times New Roman"/>
                <a:cs typeface="Times New Roman"/>
              </a:rPr>
              <a:t>incorporate the “project  </a:t>
            </a:r>
            <a:r>
              <a:rPr sz="2200" dirty="0">
                <a:solidFill>
                  <a:srgbClr val="000065"/>
                </a:solidFill>
                <a:latin typeface="Times New Roman"/>
                <a:cs typeface="Times New Roman"/>
              </a:rPr>
              <a:t>risk” </a:t>
            </a:r>
            <a:r>
              <a:rPr sz="2200" spc="-4" dirty="0">
                <a:solidFill>
                  <a:srgbClr val="000065"/>
                </a:solidFill>
                <a:latin typeface="Times New Roman"/>
                <a:cs typeface="Times New Roman"/>
              </a:rPr>
              <a:t>factor into </a:t>
            </a:r>
            <a:r>
              <a:rPr sz="2200" dirty="0">
                <a:solidFill>
                  <a:srgbClr val="000065"/>
                </a:solidFill>
                <a:latin typeface="Times New Roman"/>
                <a:cs typeface="Times New Roman"/>
              </a:rPr>
              <a:t>a </a:t>
            </a:r>
            <a:r>
              <a:rPr sz="2200" spc="-4" dirty="0">
                <a:solidFill>
                  <a:srgbClr val="000065"/>
                </a:solidFill>
                <a:latin typeface="Times New Roman"/>
                <a:cs typeface="Times New Roman"/>
              </a:rPr>
              <a:t>life cycle</a:t>
            </a:r>
            <a:r>
              <a:rPr sz="2200" spc="-13" dirty="0">
                <a:solidFill>
                  <a:srgbClr val="000065"/>
                </a:solidFill>
                <a:latin typeface="Times New Roman"/>
                <a:cs typeface="Times New Roman"/>
              </a:rPr>
              <a:t> </a:t>
            </a:r>
            <a:r>
              <a:rPr sz="2200" spc="-4" dirty="0">
                <a:solidFill>
                  <a:srgbClr val="000065"/>
                </a:solidFill>
                <a:latin typeface="Times New Roman"/>
                <a:cs typeface="Times New Roman"/>
              </a:rPr>
              <a:t>model.</a:t>
            </a:r>
            <a:endParaRPr sz="2200">
              <a:latin typeface="Times New Roman"/>
              <a:cs typeface="Times New Roman"/>
            </a:endParaRPr>
          </a:p>
          <a:p>
            <a:pPr marL="11397" algn="just">
              <a:spcBef>
                <a:spcPts val="1754"/>
              </a:spcBef>
            </a:pPr>
            <a:r>
              <a:rPr sz="2200" spc="-4" dirty="0">
                <a:solidFill>
                  <a:srgbClr val="7F0000"/>
                </a:solidFill>
                <a:latin typeface="Times New Roman"/>
                <a:cs typeface="Times New Roman"/>
              </a:rPr>
              <a:t>The result </a:t>
            </a:r>
            <a:r>
              <a:rPr sz="2200" dirty="0">
                <a:solidFill>
                  <a:srgbClr val="7F0000"/>
                </a:solidFill>
                <a:latin typeface="Times New Roman"/>
                <a:cs typeface="Times New Roman"/>
              </a:rPr>
              <a:t>is the </a:t>
            </a:r>
            <a:r>
              <a:rPr sz="2200" spc="-9" dirty="0">
                <a:solidFill>
                  <a:srgbClr val="7F0000"/>
                </a:solidFill>
                <a:latin typeface="Times New Roman"/>
                <a:cs typeface="Times New Roman"/>
              </a:rPr>
              <a:t>spiral </a:t>
            </a:r>
            <a:r>
              <a:rPr sz="2200" spc="-4" dirty="0">
                <a:solidFill>
                  <a:srgbClr val="7F0000"/>
                </a:solidFill>
                <a:latin typeface="Times New Roman"/>
                <a:cs typeface="Times New Roman"/>
              </a:rPr>
              <a:t>model, which was presented </a:t>
            </a:r>
            <a:r>
              <a:rPr sz="2200" dirty="0">
                <a:solidFill>
                  <a:srgbClr val="7F0000"/>
                </a:solidFill>
                <a:latin typeface="Times New Roman"/>
                <a:cs typeface="Times New Roman"/>
              </a:rPr>
              <a:t>in</a:t>
            </a:r>
            <a:r>
              <a:rPr sz="2200" spc="9" dirty="0">
                <a:solidFill>
                  <a:srgbClr val="7F0000"/>
                </a:solidFill>
                <a:latin typeface="Times New Roman"/>
                <a:cs typeface="Times New Roman"/>
              </a:rPr>
              <a:t> </a:t>
            </a:r>
            <a:r>
              <a:rPr sz="2200" dirty="0">
                <a:solidFill>
                  <a:srgbClr val="7F0000"/>
                </a:solidFill>
                <a:latin typeface="Times New Roman"/>
                <a:cs typeface="Times New Roman"/>
              </a:rPr>
              <a:t>1986.</a:t>
            </a:r>
            <a:endParaRPr sz="2200">
              <a:latin typeface="Times New Roman"/>
              <a:cs typeface="Times New Roman"/>
            </a:endParaRPr>
          </a:p>
        </p:txBody>
      </p:sp>
      <p:sp>
        <p:nvSpPr>
          <p:cNvPr id="4" name="object 4"/>
          <p:cNvSpPr/>
          <p:nvPr/>
        </p:nvSpPr>
        <p:spPr>
          <a:xfrm>
            <a:off x="692721" y="1510104"/>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9672" y="1598407"/>
            <a:ext cx="7615382" cy="4631297"/>
          </a:xfrm>
          <a:prstGeom prst="rect">
            <a:avLst/>
          </a:prstGeom>
        </p:spPr>
        <p:txBody>
          <a:bodyPr vert="horz" wrap="square" lIns="0" tIns="11967" rIns="0" bIns="0" rtlCol="0">
            <a:spAutoFit/>
          </a:bodyPr>
          <a:lstStyle/>
          <a:p>
            <a:pPr marL="45588" marR="38750" algn="just">
              <a:lnSpc>
                <a:spcPct val="99800"/>
              </a:lnSpc>
              <a:spcBef>
                <a:spcPts val="94"/>
              </a:spcBef>
            </a:pPr>
            <a:r>
              <a:rPr sz="2200" spc="-4" dirty="0">
                <a:latin typeface="Times New Roman"/>
                <a:cs typeface="Times New Roman"/>
              </a:rPr>
              <a:t>The radial dimension </a:t>
            </a:r>
            <a:r>
              <a:rPr sz="2200" dirty="0">
                <a:latin typeface="Times New Roman"/>
                <a:cs typeface="Times New Roman"/>
              </a:rPr>
              <a:t>of the </a:t>
            </a:r>
            <a:r>
              <a:rPr sz="2200" spc="-4" dirty="0">
                <a:latin typeface="Times New Roman"/>
                <a:cs typeface="Times New Roman"/>
              </a:rPr>
              <a:t>model represents the cumulative costs.  Each path around </a:t>
            </a:r>
            <a:r>
              <a:rPr sz="2200" dirty="0">
                <a:latin typeface="Times New Roman"/>
                <a:cs typeface="Times New Roman"/>
              </a:rPr>
              <a:t>the </a:t>
            </a:r>
            <a:r>
              <a:rPr sz="2200" spc="-4" dirty="0">
                <a:latin typeface="Times New Roman"/>
                <a:cs typeface="Times New Roman"/>
              </a:rPr>
              <a:t>spiral </a:t>
            </a:r>
            <a:r>
              <a:rPr sz="2200" dirty="0">
                <a:latin typeface="Times New Roman"/>
                <a:cs typeface="Times New Roman"/>
              </a:rPr>
              <a:t>is </a:t>
            </a:r>
            <a:r>
              <a:rPr sz="2200" spc="-4" dirty="0">
                <a:latin typeface="Times New Roman"/>
                <a:cs typeface="Times New Roman"/>
              </a:rPr>
              <a:t>indicative </a:t>
            </a:r>
            <a:r>
              <a:rPr sz="2200" dirty="0">
                <a:latin typeface="Times New Roman"/>
                <a:cs typeface="Times New Roman"/>
              </a:rPr>
              <a:t>of </a:t>
            </a:r>
            <a:r>
              <a:rPr sz="2200" spc="-4" dirty="0">
                <a:latin typeface="Times New Roman"/>
                <a:cs typeface="Times New Roman"/>
              </a:rPr>
              <a:t>increased costs. The </a:t>
            </a:r>
            <a:r>
              <a:rPr sz="2200" spc="529" dirty="0">
                <a:latin typeface="Times New Roman"/>
                <a:cs typeface="Times New Roman"/>
              </a:rPr>
              <a:t> </a:t>
            </a:r>
            <a:r>
              <a:rPr sz="2200" spc="-4" dirty="0">
                <a:latin typeface="Times New Roman"/>
                <a:cs typeface="Times New Roman"/>
              </a:rPr>
              <a:t>angular dimension represents </a:t>
            </a:r>
            <a:r>
              <a:rPr sz="2200" dirty="0">
                <a:latin typeface="Times New Roman"/>
                <a:cs typeface="Times New Roman"/>
              </a:rPr>
              <a:t>the </a:t>
            </a:r>
            <a:r>
              <a:rPr sz="2200" spc="-4" dirty="0">
                <a:latin typeface="Times New Roman"/>
                <a:cs typeface="Times New Roman"/>
              </a:rPr>
              <a:t>progress made in completing </a:t>
            </a:r>
            <a:r>
              <a:rPr sz="2200" dirty="0">
                <a:latin typeface="Times New Roman"/>
                <a:cs typeface="Times New Roman"/>
              </a:rPr>
              <a:t>each  </a:t>
            </a:r>
            <a:r>
              <a:rPr sz="2200" spc="-4" dirty="0">
                <a:latin typeface="Times New Roman"/>
                <a:cs typeface="Times New Roman"/>
              </a:rPr>
              <a:t>cycle. Each </a:t>
            </a:r>
            <a:r>
              <a:rPr sz="2200" dirty="0">
                <a:latin typeface="Times New Roman"/>
                <a:cs typeface="Times New Roman"/>
              </a:rPr>
              <a:t>loop of the </a:t>
            </a:r>
            <a:r>
              <a:rPr sz="2200" spc="-4" dirty="0">
                <a:latin typeface="Times New Roman"/>
                <a:cs typeface="Times New Roman"/>
              </a:rPr>
              <a:t>spiral from X-axis clockwise through 360</a:t>
            </a:r>
            <a:r>
              <a:rPr sz="2200" spc="-6" baseline="24305" dirty="0">
                <a:latin typeface="Times New Roman"/>
                <a:cs typeface="Times New Roman"/>
              </a:rPr>
              <a:t>o  </a:t>
            </a:r>
            <a:r>
              <a:rPr sz="2200" spc="-4" dirty="0">
                <a:latin typeface="Times New Roman"/>
                <a:cs typeface="Times New Roman"/>
              </a:rPr>
              <a:t>represents one </a:t>
            </a:r>
            <a:r>
              <a:rPr sz="2200" dirty="0">
                <a:latin typeface="Times New Roman"/>
                <a:cs typeface="Times New Roman"/>
              </a:rPr>
              <a:t>phase. </a:t>
            </a:r>
            <a:r>
              <a:rPr sz="2200" spc="-4" dirty="0">
                <a:latin typeface="Times New Roman"/>
                <a:cs typeface="Times New Roman"/>
              </a:rPr>
              <a:t>One </a:t>
            </a:r>
            <a:r>
              <a:rPr sz="2200" dirty="0">
                <a:latin typeface="Times New Roman"/>
                <a:cs typeface="Times New Roman"/>
              </a:rPr>
              <a:t>phase is </a:t>
            </a:r>
            <a:r>
              <a:rPr sz="2200" spc="-4" dirty="0">
                <a:latin typeface="Times New Roman"/>
                <a:cs typeface="Times New Roman"/>
              </a:rPr>
              <a:t>split </a:t>
            </a:r>
            <a:r>
              <a:rPr sz="2200" dirty="0">
                <a:latin typeface="Times New Roman"/>
                <a:cs typeface="Times New Roman"/>
              </a:rPr>
              <a:t>roughly </a:t>
            </a:r>
            <a:r>
              <a:rPr sz="2200" spc="-4" dirty="0">
                <a:latin typeface="Times New Roman"/>
                <a:cs typeface="Times New Roman"/>
              </a:rPr>
              <a:t>into four sectors </a:t>
            </a:r>
            <a:r>
              <a:rPr sz="2200" dirty="0">
                <a:latin typeface="Times New Roman"/>
                <a:cs typeface="Times New Roman"/>
              </a:rPr>
              <a:t>of  </a:t>
            </a:r>
            <a:r>
              <a:rPr sz="2200" spc="-4" dirty="0">
                <a:latin typeface="Times New Roman"/>
                <a:cs typeface="Times New Roman"/>
              </a:rPr>
              <a:t>major activities.</a:t>
            </a:r>
            <a:endParaRPr sz="2200">
              <a:latin typeface="Times New Roman"/>
              <a:cs typeface="Times New Roman"/>
            </a:endParaRPr>
          </a:p>
          <a:p>
            <a:pPr marL="506026" marR="34761" indent="-455879">
              <a:lnSpc>
                <a:spcPts val="2576"/>
              </a:lnSpc>
              <a:spcBef>
                <a:spcPts val="1063"/>
              </a:spcBef>
              <a:buFont typeface="MS UI Gothic"/>
              <a:buChar char="▪"/>
              <a:tabLst>
                <a:tab pos="506026" algn="l"/>
                <a:tab pos="506596" algn="l"/>
                <a:tab pos="1921531" algn="l"/>
                <a:tab pos="3776389" algn="l"/>
                <a:tab pos="4279566" algn="l"/>
                <a:tab pos="5729262" algn="l"/>
                <a:tab pos="7262156" algn="l"/>
              </a:tabLst>
            </a:pPr>
            <a:r>
              <a:rPr sz="2200" b="1" spc="-4" dirty="0">
                <a:solidFill>
                  <a:srgbClr val="A50020"/>
                </a:solidFill>
                <a:latin typeface="Times New Roman"/>
                <a:cs typeface="Times New Roman"/>
              </a:rPr>
              <a:t>P</a:t>
            </a:r>
            <a:r>
              <a:rPr sz="2200" b="1" dirty="0">
                <a:solidFill>
                  <a:srgbClr val="A50020"/>
                </a:solidFill>
                <a:latin typeface="Times New Roman"/>
                <a:cs typeface="Times New Roman"/>
              </a:rPr>
              <a:t>l</a:t>
            </a:r>
            <a:r>
              <a:rPr sz="2200" b="1" spc="-4" dirty="0">
                <a:solidFill>
                  <a:srgbClr val="A50020"/>
                </a:solidFill>
                <a:latin typeface="Times New Roman"/>
                <a:cs typeface="Times New Roman"/>
              </a:rPr>
              <a:t>a</a:t>
            </a:r>
            <a:r>
              <a:rPr sz="2200" b="1" spc="-9" dirty="0">
                <a:solidFill>
                  <a:srgbClr val="A50020"/>
                </a:solidFill>
                <a:latin typeface="Times New Roman"/>
                <a:cs typeface="Times New Roman"/>
              </a:rPr>
              <a:t>nn</a:t>
            </a:r>
            <a:r>
              <a:rPr sz="2200" b="1" dirty="0">
                <a:solidFill>
                  <a:srgbClr val="A50020"/>
                </a:solidFill>
                <a:latin typeface="Times New Roman"/>
                <a:cs typeface="Times New Roman"/>
              </a:rPr>
              <a:t>i</a:t>
            </a:r>
            <a:r>
              <a:rPr sz="2200" b="1" spc="-9" dirty="0">
                <a:solidFill>
                  <a:srgbClr val="A50020"/>
                </a:solidFill>
                <a:latin typeface="Times New Roman"/>
                <a:cs typeface="Times New Roman"/>
              </a:rPr>
              <a:t>n</a:t>
            </a:r>
            <a:r>
              <a:rPr sz="2200" b="1" dirty="0">
                <a:solidFill>
                  <a:srgbClr val="A50020"/>
                </a:solidFill>
                <a:latin typeface="Times New Roman"/>
                <a:cs typeface="Times New Roman"/>
              </a:rPr>
              <a:t>g:	</a:t>
            </a:r>
            <a:r>
              <a:rPr sz="2200" spc="-9" dirty="0">
                <a:solidFill>
                  <a:srgbClr val="A50020"/>
                </a:solidFill>
                <a:latin typeface="Times New Roman"/>
                <a:cs typeface="Times New Roman"/>
              </a:rPr>
              <a:t>D</a:t>
            </a:r>
            <a:r>
              <a:rPr sz="2200" dirty="0">
                <a:solidFill>
                  <a:srgbClr val="A50020"/>
                </a:solidFill>
                <a:latin typeface="Times New Roman"/>
                <a:cs typeface="Times New Roman"/>
              </a:rPr>
              <a:t>eter</a:t>
            </a:r>
            <a:r>
              <a:rPr sz="2200" spc="-18" dirty="0">
                <a:solidFill>
                  <a:srgbClr val="A50020"/>
                </a:solidFill>
                <a:latin typeface="Times New Roman"/>
                <a:cs typeface="Times New Roman"/>
              </a:rPr>
              <a:t>m</a:t>
            </a:r>
            <a:r>
              <a:rPr sz="2200" dirty="0">
                <a:solidFill>
                  <a:srgbClr val="A50020"/>
                </a:solidFill>
                <a:latin typeface="Times New Roman"/>
                <a:cs typeface="Times New Roman"/>
              </a:rPr>
              <a:t>i</a:t>
            </a:r>
            <a:r>
              <a:rPr sz="2200" spc="-13" dirty="0">
                <a:solidFill>
                  <a:srgbClr val="A50020"/>
                </a:solidFill>
                <a:latin typeface="Times New Roman"/>
                <a:cs typeface="Times New Roman"/>
              </a:rPr>
              <a:t>n</a:t>
            </a:r>
            <a:r>
              <a:rPr sz="2200" dirty="0">
                <a:solidFill>
                  <a:srgbClr val="A50020"/>
                </a:solidFill>
                <a:latin typeface="Times New Roman"/>
                <a:cs typeface="Times New Roman"/>
              </a:rPr>
              <a:t>a</a:t>
            </a:r>
            <a:r>
              <a:rPr sz="2200" spc="-9" dirty="0">
                <a:solidFill>
                  <a:srgbClr val="A50020"/>
                </a:solidFill>
                <a:latin typeface="Times New Roman"/>
                <a:cs typeface="Times New Roman"/>
              </a:rPr>
              <a:t>t</a:t>
            </a:r>
            <a:r>
              <a:rPr sz="2200" dirty="0">
                <a:solidFill>
                  <a:srgbClr val="A50020"/>
                </a:solidFill>
                <a:latin typeface="Times New Roman"/>
                <a:cs typeface="Times New Roman"/>
              </a:rPr>
              <a:t>ion	of	obj</a:t>
            </a:r>
            <a:r>
              <a:rPr sz="2200" spc="-9" dirty="0">
                <a:solidFill>
                  <a:srgbClr val="A50020"/>
                </a:solidFill>
                <a:latin typeface="Times New Roman"/>
                <a:cs typeface="Times New Roman"/>
              </a:rPr>
              <a:t>ec</a:t>
            </a:r>
            <a:r>
              <a:rPr sz="2200" dirty="0">
                <a:solidFill>
                  <a:srgbClr val="A50020"/>
                </a:solidFill>
                <a:latin typeface="Times New Roman"/>
                <a:cs typeface="Times New Roman"/>
              </a:rPr>
              <a:t>ti</a:t>
            </a:r>
            <a:r>
              <a:rPr sz="2200" spc="-13" dirty="0">
                <a:solidFill>
                  <a:srgbClr val="A50020"/>
                </a:solidFill>
                <a:latin typeface="Times New Roman"/>
                <a:cs typeface="Times New Roman"/>
              </a:rPr>
              <a:t>v</a:t>
            </a:r>
            <a:r>
              <a:rPr sz="2200" dirty="0">
                <a:solidFill>
                  <a:srgbClr val="A50020"/>
                </a:solidFill>
                <a:latin typeface="Times New Roman"/>
                <a:cs typeface="Times New Roman"/>
              </a:rPr>
              <a:t>e</a:t>
            </a:r>
            <a:r>
              <a:rPr sz="2200" spc="-4" dirty="0">
                <a:solidFill>
                  <a:srgbClr val="A50020"/>
                </a:solidFill>
                <a:latin typeface="Times New Roman"/>
                <a:cs typeface="Times New Roman"/>
              </a:rPr>
              <a:t>s</a:t>
            </a:r>
            <a:r>
              <a:rPr sz="2200" dirty="0">
                <a:solidFill>
                  <a:srgbClr val="A50020"/>
                </a:solidFill>
                <a:latin typeface="Times New Roman"/>
                <a:cs typeface="Times New Roman"/>
              </a:rPr>
              <a:t>,	a</a:t>
            </a:r>
            <a:r>
              <a:rPr sz="2200" spc="-9" dirty="0">
                <a:solidFill>
                  <a:srgbClr val="A50020"/>
                </a:solidFill>
                <a:latin typeface="Times New Roman"/>
                <a:cs typeface="Times New Roman"/>
              </a:rPr>
              <a:t>l</a:t>
            </a:r>
            <a:r>
              <a:rPr sz="2200" dirty="0">
                <a:solidFill>
                  <a:srgbClr val="A50020"/>
                </a:solidFill>
                <a:latin typeface="Times New Roman"/>
                <a:cs typeface="Times New Roman"/>
              </a:rPr>
              <a:t>t</a:t>
            </a:r>
            <a:r>
              <a:rPr sz="2200" spc="-9" dirty="0">
                <a:solidFill>
                  <a:srgbClr val="A50020"/>
                </a:solidFill>
                <a:latin typeface="Times New Roman"/>
                <a:cs typeface="Times New Roman"/>
              </a:rPr>
              <a:t>e</a:t>
            </a:r>
            <a:r>
              <a:rPr sz="2200" dirty="0">
                <a:solidFill>
                  <a:srgbClr val="A50020"/>
                </a:solidFill>
                <a:latin typeface="Times New Roman"/>
                <a:cs typeface="Times New Roman"/>
              </a:rPr>
              <a:t>rn</a:t>
            </a:r>
            <a:r>
              <a:rPr sz="2200" spc="-9" dirty="0">
                <a:solidFill>
                  <a:srgbClr val="A50020"/>
                </a:solidFill>
                <a:latin typeface="Times New Roman"/>
                <a:cs typeface="Times New Roman"/>
              </a:rPr>
              <a:t>at</a:t>
            </a:r>
            <a:r>
              <a:rPr sz="2200" dirty="0">
                <a:solidFill>
                  <a:srgbClr val="A50020"/>
                </a:solidFill>
                <a:latin typeface="Times New Roman"/>
                <a:cs typeface="Times New Roman"/>
              </a:rPr>
              <a:t>i</a:t>
            </a:r>
            <a:r>
              <a:rPr sz="2200" spc="-13" dirty="0">
                <a:solidFill>
                  <a:srgbClr val="A50020"/>
                </a:solidFill>
                <a:latin typeface="Times New Roman"/>
                <a:cs typeface="Times New Roman"/>
              </a:rPr>
              <a:t>v</a:t>
            </a:r>
            <a:r>
              <a:rPr sz="2200" dirty="0">
                <a:solidFill>
                  <a:srgbClr val="A50020"/>
                </a:solidFill>
                <a:latin typeface="Times New Roman"/>
                <a:cs typeface="Times New Roman"/>
              </a:rPr>
              <a:t>e</a:t>
            </a:r>
            <a:r>
              <a:rPr sz="2200" spc="-4" dirty="0">
                <a:solidFill>
                  <a:srgbClr val="A50020"/>
                </a:solidFill>
                <a:latin typeface="Times New Roman"/>
                <a:cs typeface="Times New Roman"/>
              </a:rPr>
              <a:t>s</a:t>
            </a:r>
            <a:r>
              <a:rPr sz="2200" dirty="0">
                <a:solidFill>
                  <a:srgbClr val="A50020"/>
                </a:solidFill>
                <a:latin typeface="Times New Roman"/>
                <a:cs typeface="Times New Roman"/>
              </a:rPr>
              <a:t>	&amp;  </a:t>
            </a:r>
            <a:r>
              <a:rPr sz="2200" spc="-4" dirty="0">
                <a:solidFill>
                  <a:srgbClr val="A50020"/>
                </a:solidFill>
                <a:latin typeface="Times New Roman"/>
                <a:cs typeface="Times New Roman"/>
              </a:rPr>
              <a:t>constraints.</a:t>
            </a:r>
            <a:endParaRPr sz="2200">
              <a:latin typeface="Times New Roman"/>
              <a:cs typeface="Times New Roman"/>
            </a:endParaRPr>
          </a:p>
          <a:p>
            <a:pPr marL="506026" marR="35900" indent="-455879">
              <a:lnSpc>
                <a:spcPts val="2576"/>
              </a:lnSpc>
              <a:spcBef>
                <a:spcPts val="996"/>
              </a:spcBef>
              <a:buFont typeface="MS UI Gothic"/>
              <a:buChar char="▪"/>
              <a:tabLst>
                <a:tab pos="506026" algn="l"/>
                <a:tab pos="506596" algn="l"/>
                <a:tab pos="1154514" algn="l"/>
                <a:tab pos="2349487" algn="l"/>
                <a:tab pos="3375215" algn="l"/>
                <a:tab pos="4748552" algn="l"/>
                <a:tab pos="5258567" algn="l"/>
                <a:tab pos="6299681" algn="l"/>
              </a:tabLst>
            </a:pPr>
            <a:r>
              <a:rPr sz="2200" b="1" spc="-4" dirty="0">
                <a:solidFill>
                  <a:srgbClr val="3232FF"/>
                </a:solidFill>
                <a:latin typeface="Times New Roman"/>
                <a:cs typeface="Times New Roman"/>
              </a:rPr>
              <a:t>Risk	Analysis:	</a:t>
            </a:r>
            <a:r>
              <a:rPr sz="2200" spc="-4" dirty="0">
                <a:solidFill>
                  <a:srgbClr val="3232FF"/>
                </a:solidFill>
                <a:latin typeface="Times New Roman"/>
                <a:cs typeface="Times New Roman"/>
              </a:rPr>
              <a:t>Analyze	alternatives	</a:t>
            </a:r>
            <a:r>
              <a:rPr sz="2200" dirty="0">
                <a:solidFill>
                  <a:srgbClr val="3232FF"/>
                </a:solidFill>
                <a:latin typeface="Times New Roman"/>
                <a:cs typeface="Times New Roman"/>
              </a:rPr>
              <a:t>and	</a:t>
            </a:r>
            <a:r>
              <a:rPr sz="2200" spc="-4" dirty="0">
                <a:solidFill>
                  <a:srgbClr val="3232FF"/>
                </a:solidFill>
                <a:latin typeface="Times New Roman"/>
                <a:cs typeface="Times New Roman"/>
              </a:rPr>
              <a:t>attempts	</a:t>
            </a:r>
            <a:r>
              <a:rPr sz="2200" dirty="0">
                <a:solidFill>
                  <a:srgbClr val="3232FF"/>
                </a:solidFill>
                <a:latin typeface="Times New Roman"/>
                <a:cs typeface="Times New Roman"/>
              </a:rPr>
              <a:t>to </a:t>
            </a:r>
            <a:r>
              <a:rPr sz="2200" spc="-9" dirty="0">
                <a:solidFill>
                  <a:srgbClr val="3232FF"/>
                </a:solidFill>
                <a:latin typeface="Times New Roman"/>
                <a:cs typeface="Times New Roman"/>
              </a:rPr>
              <a:t>identify  </a:t>
            </a:r>
            <a:r>
              <a:rPr sz="2200" dirty="0">
                <a:solidFill>
                  <a:srgbClr val="3232FF"/>
                </a:solidFill>
                <a:latin typeface="Times New Roman"/>
                <a:cs typeface="Times New Roman"/>
              </a:rPr>
              <a:t>and </a:t>
            </a:r>
            <a:r>
              <a:rPr sz="2200" spc="-4" dirty="0">
                <a:solidFill>
                  <a:srgbClr val="3232FF"/>
                </a:solidFill>
                <a:latin typeface="Times New Roman"/>
                <a:cs typeface="Times New Roman"/>
              </a:rPr>
              <a:t>resolve the risks involved.</a:t>
            </a:r>
            <a:endParaRPr sz="2200">
              <a:latin typeface="Times New Roman"/>
              <a:cs typeface="Times New Roman"/>
            </a:endParaRPr>
          </a:p>
          <a:p>
            <a:pPr marL="463857" indent="-413709">
              <a:spcBef>
                <a:spcPts val="969"/>
              </a:spcBef>
              <a:buFont typeface="MS UI Gothic"/>
              <a:buChar char="▪"/>
              <a:tabLst>
                <a:tab pos="463857" algn="l"/>
                <a:tab pos="464427" algn="l"/>
              </a:tabLst>
            </a:pPr>
            <a:r>
              <a:rPr sz="2200" b="1" spc="-4" dirty="0">
                <a:latin typeface="Times New Roman"/>
                <a:cs typeface="Times New Roman"/>
              </a:rPr>
              <a:t>Development: </a:t>
            </a:r>
            <a:r>
              <a:rPr sz="2200" spc="-4" dirty="0">
                <a:latin typeface="Times New Roman"/>
                <a:cs typeface="Times New Roman"/>
              </a:rPr>
              <a:t>Product development </a:t>
            </a:r>
            <a:r>
              <a:rPr sz="2200" dirty="0">
                <a:latin typeface="Times New Roman"/>
                <a:cs typeface="Times New Roman"/>
              </a:rPr>
              <a:t>and </a:t>
            </a:r>
            <a:r>
              <a:rPr sz="2200" spc="-4" dirty="0">
                <a:latin typeface="Times New Roman"/>
                <a:cs typeface="Times New Roman"/>
              </a:rPr>
              <a:t>testing</a:t>
            </a:r>
            <a:r>
              <a:rPr sz="2200" spc="-13" dirty="0">
                <a:latin typeface="Times New Roman"/>
                <a:cs typeface="Times New Roman"/>
              </a:rPr>
              <a:t> </a:t>
            </a:r>
            <a:r>
              <a:rPr sz="2200" spc="-4" dirty="0">
                <a:latin typeface="Times New Roman"/>
                <a:cs typeface="Times New Roman"/>
              </a:rPr>
              <a:t>product.</a:t>
            </a:r>
            <a:endParaRPr sz="2200">
              <a:latin typeface="Times New Roman"/>
              <a:cs typeface="Times New Roman"/>
            </a:endParaRPr>
          </a:p>
          <a:p>
            <a:pPr marL="463857" indent="-413709">
              <a:spcBef>
                <a:spcPts val="1185"/>
              </a:spcBef>
              <a:buFont typeface="MS UI Gothic"/>
              <a:buChar char="▪"/>
              <a:tabLst>
                <a:tab pos="463857" algn="l"/>
                <a:tab pos="464427" algn="l"/>
              </a:tabLst>
            </a:pPr>
            <a:r>
              <a:rPr sz="2200" b="1" spc="-4" dirty="0">
                <a:solidFill>
                  <a:srgbClr val="000065"/>
                </a:solidFill>
                <a:latin typeface="Times New Roman"/>
                <a:cs typeface="Times New Roman"/>
              </a:rPr>
              <a:t>Assessment: </a:t>
            </a:r>
            <a:r>
              <a:rPr sz="2200" spc="-4" dirty="0">
                <a:solidFill>
                  <a:srgbClr val="000065"/>
                </a:solidFill>
                <a:latin typeface="Times New Roman"/>
                <a:cs typeface="Times New Roman"/>
              </a:rPr>
              <a:t>Customer</a:t>
            </a:r>
            <a:r>
              <a:rPr sz="2200" dirty="0">
                <a:solidFill>
                  <a:srgbClr val="000065"/>
                </a:solidFill>
                <a:latin typeface="Times New Roman"/>
                <a:cs typeface="Times New Roman"/>
              </a:rPr>
              <a:t> </a:t>
            </a:r>
            <a:r>
              <a:rPr sz="2200" spc="-4" dirty="0">
                <a:solidFill>
                  <a:srgbClr val="000065"/>
                </a:solidFill>
                <a:latin typeface="Times New Roman"/>
                <a:cs typeface="Times New Roman"/>
              </a:rPr>
              <a:t>evaluation</a:t>
            </a:r>
            <a:endParaRPr sz="2200">
              <a:latin typeface="Times New Roman"/>
              <a:cs typeface="Times New Roman"/>
            </a:endParaRPr>
          </a:p>
        </p:txBody>
      </p:sp>
      <p:sp>
        <p:nvSpPr>
          <p:cNvPr id="3" name="object 3"/>
          <p:cNvSpPr txBox="1">
            <a:spLocks noGrp="1"/>
          </p:cNvSpPr>
          <p:nvPr>
            <p:ph type="title"/>
          </p:nvPr>
        </p:nvSpPr>
        <p:spPr>
          <a:xfrm>
            <a:off x="2057400" y="381000"/>
            <a:ext cx="5181600" cy="688617"/>
          </a:xfrm>
          <a:prstGeom prst="rect">
            <a:avLst/>
          </a:prstGeom>
        </p:spPr>
        <p:txBody>
          <a:bodyPr vert="horz" wrap="square" lIns="0" tIns="11397" rIns="0" bIns="0" rtlCol="0">
            <a:spAutoFit/>
          </a:bodyPr>
          <a:lstStyle/>
          <a:p>
            <a:pPr marL="11397">
              <a:spcBef>
                <a:spcPts val="90"/>
              </a:spcBef>
            </a:pPr>
            <a:r>
              <a:rPr spc="67" dirty="0"/>
              <a:t>Spiral</a:t>
            </a:r>
            <a:r>
              <a:rPr spc="-126" dirty="0"/>
              <a:t> </a:t>
            </a:r>
            <a:r>
              <a:rPr spc="49" dirty="0"/>
              <a:t>Model</a:t>
            </a:r>
          </a:p>
        </p:txBody>
      </p:sp>
      <p:sp>
        <p:nvSpPr>
          <p:cNvPr id="4" name="object 4"/>
          <p:cNvSpPr/>
          <p:nvPr/>
        </p:nvSpPr>
        <p:spPr>
          <a:xfrm>
            <a:off x="692721" y="1453627"/>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0627" y="1380564"/>
            <a:ext cx="7550727" cy="1966465"/>
          </a:xfrm>
          <a:prstGeom prst="rect">
            <a:avLst/>
          </a:prstGeom>
        </p:spPr>
        <p:txBody>
          <a:bodyPr vert="horz" wrap="square" lIns="0" tIns="11967" rIns="0" bIns="0" rtlCol="0">
            <a:spAutoFit/>
          </a:bodyPr>
          <a:lstStyle/>
          <a:p>
            <a:pPr marL="523691" marR="8548" indent="-512864" algn="just">
              <a:lnSpc>
                <a:spcPct val="99800"/>
              </a:lnSpc>
              <a:spcBef>
                <a:spcPts val="94"/>
              </a:spcBef>
              <a:buFont typeface="MS UI Gothic"/>
              <a:buChar char="▪"/>
              <a:tabLst>
                <a:tab pos="524261" algn="l"/>
              </a:tabLst>
            </a:pPr>
            <a:r>
              <a:rPr sz="2200" spc="-4" dirty="0">
                <a:solidFill>
                  <a:srgbClr val="653200"/>
                </a:solidFill>
                <a:latin typeface="Times New Roman"/>
                <a:cs typeface="Times New Roman"/>
              </a:rPr>
              <a:t>An important feature </a:t>
            </a:r>
            <a:r>
              <a:rPr sz="2200" dirty="0">
                <a:solidFill>
                  <a:srgbClr val="653200"/>
                </a:solidFill>
                <a:latin typeface="Times New Roman"/>
                <a:cs typeface="Times New Roman"/>
              </a:rPr>
              <a:t>of </a:t>
            </a:r>
            <a:r>
              <a:rPr sz="2200" spc="-4" dirty="0">
                <a:solidFill>
                  <a:srgbClr val="653200"/>
                </a:solidFill>
                <a:latin typeface="Times New Roman"/>
                <a:cs typeface="Times New Roman"/>
              </a:rPr>
              <a:t>the spiral model </a:t>
            </a:r>
            <a:r>
              <a:rPr sz="2200" dirty="0">
                <a:solidFill>
                  <a:srgbClr val="653200"/>
                </a:solidFill>
                <a:latin typeface="Times New Roman"/>
                <a:cs typeface="Times New Roman"/>
              </a:rPr>
              <a:t>is </a:t>
            </a:r>
            <a:r>
              <a:rPr sz="2200" spc="-9" dirty="0">
                <a:solidFill>
                  <a:srgbClr val="653200"/>
                </a:solidFill>
                <a:latin typeface="Times New Roman"/>
                <a:cs typeface="Times New Roman"/>
              </a:rPr>
              <a:t>that </a:t>
            </a:r>
            <a:r>
              <a:rPr sz="2200" dirty="0">
                <a:solidFill>
                  <a:srgbClr val="653200"/>
                </a:solidFill>
                <a:latin typeface="Times New Roman"/>
                <a:cs typeface="Times New Roman"/>
              </a:rPr>
              <a:t>each </a:t>
            </a:r>
            <a:r>
              <a:rPr sz="2200" spc="-4" dirty="0">
                <a:solidFill>
                  <a:srgbClr val="653200"/>
                </a:solidFill>
                <a:latin typeface="Times New Roman"/>
                <a:cs typeface="Times New Roman"/>
              </a:rPr>
              <a:t>phase </a:t>
            </a:r>
            <a:r>
              <a:rPr sz="2200" dirty="0">
                <a:solidFill>
                  <a:srgbClr val="653200"/>
                </a:solidFill>
                <a:latin typeface="Times New Roman"/>
                <a:cs typeface="Times New Roman"/>
              </a:rPr>
              <a:t>is  </a:t>
            </a:r>
            <a:r>
              <a:rPr sz="2200" spc="-4" dirty="0">
                <a:solidFill>
                  <a:srgbClr val="653200"/>
                </a:solidFill>
                <a:latin typeface="Times New Roman"/>
                <a:cs typeface="Times New Roman"/>
              </a:rPr>
              <a:t>completed with </a:t>
            </a:r>
            <a:r>
              <a:rPr sz="2200" dirty="0">
                <a:solidFill>
                  <a:srgbClr val="653200"/>
                </a:solidFill>
                <a:latin typeface="Times New Roman"/>
                <a:cs typeface="Times New Roman"/>
              </a:rPr>
              <a:t>a </a:t>
            </a:r>
            <a:r>
              <a:rPr sz="2200" spc="-4" dirty="0">
                <a:solidFill>
                  <a:srgbClr val="653200"/>
                </a:solidFill>
                <a:latin typeface="Times New Roman"/>
                <a:cs typeface="Times New Roman"/>
              </a:rPr>
              <a:t>review </a:t>
            </a:r>
            <a:r>
              <a:rPr sz="2200" dirty="0">
                <a:solidFill>
                  <a:srgbClr val="653200"/>
                </a:solidFill>
                <a:latin typeface="Times New Roman"/>
                <a:cs typeface="Times New Roman"/>
              </a:rPr>
              <a:t>by the </a:t>
            </a:r>
            <a:r>
              <a:rPr sz="2200" spc="-4" dirty="0">
                <a:solidFill>
                  <a:srgbClr val="653200"/>
                </a:solidFill>
                <a:latin typeface="Times New Roman"/>
                <a:cs typeface="Times New Roman"/>
              </a:rPr>
              <a:t>people concerned with </a:t>
            </a:r>
            <a:r>
              <a:rPr sz="2200" dirty="0">
                <a:solidFill>
                  <a:srgbClr val="653200"/>
                </a:solidFill>
                <a:latin typeface="Times New Roman"/>
                <a:cs typeface="Times New Roman"/>
              </a:rPr>
              <a:t>the  </a:t>
            </a:r>
            <a:r>
              <a:rPr sz="2200" spc="-4" dirty="0">
                <a:solidFill>
                  <a:srgbClr val="653200"/>
                </a:solidFill>
                <a:latin typeface="Times New Roman"/>
                <a:cs typeface="Times New Roman"/>
              </a:rPr>
              <a:t>project (designers </a:t>
            </a:r>
            <a:r>
              <a:rPr sz="2200" dirty="0">
                <a:solidFill>
                  <a:srgbClr val="653200"/>
                </a:solidFill>
                <a:latin typeface="Times New Roman"/>
                <a:cs typeface="Times New Roman"/>
              </a:rPr>
              <a:t>and</a:t>
            </a:r>
            <a:r>
              <a:rPr sz="2200" spc="4" dirty="0">
                <a:solidFill>
                  <a:srgbClr val="653200"/>
                </a:solidFill>
                <a:latin typeface="Times New Roman"/>
                <a:cs typeface="Times New Roman"/>
              </a:rPr>
              <a:t> </a:t>
            </a:r>
            <a:r>
              <a:rPr sz="2200" spc="-4" dirty="0">
                <a:solidFill>
                  <a:srgbClr val="653200"/>
                </a:solidFill>
                <a:latin typeface="Times New Roman"/>
                <a:cs typeface="Times New Roman"/>
              </a:rPr>
              <a:t>programmers)</a:t>
            </a:r>
            <a:endParaRPr sz="2200">
              <a:latin typeface="Times New Roman"/>
              <a:cs typeface="Times New Roman"/>
            </a:endParaRPr>
          </a:p>
          <a:p>
            <a:pPr marL="528250" marR="4559" indent="-512864" algn="just">
              <a:spcBef>
                <a:spcPts val="1602"/>
              </a:spcBef>
              <a:buFont typeface="MS UI Gothic"/>
              <a:buChar char="▪"/>
              <a:tabLst>
                <a:tab pos="528820" algn="l"/>
              </a:tabLst>
            </a:pPr>
            <a:r>
              <a:rPr sz="2200" spc="-4" dirty="0">
                <a:solidFill>
                  <a:srgbClr val="650065"/>
                </a:solidFill>
                <a:latin typeface="Times New Roman"/>
                <a:cs typeface="Times New Roman"/>
              </a:rPr>
              <a:t>The advantage </a:t>
            </a:r>
            <a:r>
              <a:rPr sz="2200" dirty="0">
                <a:solidFill>
                  <a:srgbClr val="650065"/>
                </a:solidFill>
                <a:latin typeface="Times New Roman"/>
                <a:cs typeface="Times New Roman"/>
              </a:rPr>
              <a:t>of this </a:t>
            </a:r>
            <a:r>
              <a:rPr sz="2200" spc="-4" dirty="0">
                <a:solidFill>
                  <a:srgbClr val="650065"/>
                </a:solidFill>
                <a:latin typeface="Times New Roman"/>
                <a:cs typeface="Times New Roman"/>
              </a:rPr>
              <a:t>model </a:t>
            </a:r>
            <a:r>
              <a:rPr sz="2200" dirty="0">
                <a:solidFill>
                  <a:srgbClr val="650065"/>
                </a:solidFill>
                <a:latin typeface="Times New Roman"/>
                <a:cs typeface="Times New Roman"/>
              </a:rPr>
              <a:t>is </a:t>
            </a:r>
            <a:r>
              <a:rPr sz="2200" spc="-4" dirty="0">
                <a:solidFill>
                  <a:srgbClr val="650065"/>
                </a:solidFill>
                <a:latin typeface="Times New Roman"/>
                <a:cs typeface="Times New Roman"/>
              </a:rPr>
              <a:t>the wide range </a:t>
            </a:r>
            <a:r>
              <a:rPr sz="2200" dirty="0">
                <a:solidFill>
                  <a:srgbClr val="650065"/>
                </a:solidFill>
                <a:latin typeface="Times New Roman"/>
                <a:cs typeface="Times New Roman"/>
              </a:rPr>
              <a:t>of options to  </a:t>
            </a:r>
            <a:r>
              <a:rPr sz="2200" spc="-4" dirty="0">
                <a:solidFill>
                  <a:srgbClr val="650065"/>
                </a:solidFill>
                <a:latin typeface="Times New Roman"/>
                <a:cs typeface="Times New Roman"/>
              </a:rPr>
              <a:t>accommodate the </a:t>
            </a:r>
            <a:r>
              <a:rPr sz="2200" dirty="0">
                <a:solidFill>
                  <a:srgbClr val="650065"/>
                </a:solidFill>
                <a:latin typeface="Times New Roman"/>
                <a:cs typeface="Times New Roman"/>
              </a:rPr>
              <a:t>good </a:t>
            </a:r>
            <a:r>
              <a:rPr sz="2200" spc="-4" dirty="0">
                <a:solidFill>
                  <a:srgbClr val="650065"/>
                </a:solidFill>
                <a:latin typeface="Times New Roman"/>
                <a:cs typeface="Times New Roman"/>
              </a:rPr>
              <a:t>features </a:t>
            </a:r>
            <a:r>
              <a:rPr sz="2200" dirty="0">
                <a:solidFill>
                  <a:srgbClr val="650065"/>
                </a:solidFill>
                <a:latin typeface="Times New Roman"/>
                <a:cs typeface="Times New Roman"/>
              </a:rPr>
              <a:t>of </a:t>
            </a:r>
            <a:r>
              <a:rPr sz="2200" spc="-4" dirty="0">
                <a:solidFill>
                  <a:srgbClr val="650065"/>
                </a:solidFill>
                <a:latin typeface="Times New Roman"/>
                <a:cs typeface="Times New Roman"/>
              </a:rPr>
              <a:t>other life cycle</a:t>
            </a:r>
            <a:r>
              <a:rPr sz="2200" spc="-18" dirty="0">
                <a:solidFill>
                  <a:srgbClr val="650065"/>
                </a:solidFill>
                <a:latin typeface="Times New Roman"/>
                <a:cs typeface="Times New Roman"/>
              </a:rPr>
              <a:t> </a:t>
            </a:r>
            <a:r>
              <a:rPr sz="2200" spc="-4" dirty="0">
                <a:solidFill>
                  <a:srgbClr val="650065"/>
                </a:solidFill>
                <a:latin typeface="Times New Roman"/>
                <a:cs typeface="Times New Roman"/>
              </a:rPr>
              <a:t>models.</a:t>
            </a:r>
            <a:endParaRPr sz="2200">
              <a:latin typeface="Times New Roman"/>
              <a:cs typeface="Times New Roman"/>
            </a:endParaRPr>
          </a:p>
        </p:txBody>
      </p:sp>
      <p:sp>
        <p:nvSpPr>
          <p:cNvPr id="3" name="object 3"/>
          <p:cNvSpPr txBox="1"/>
          <p:nvPr/>
        </p:nvSpPr>
        <p:spPr>
          <a:xfrm>
            <a:off x="782314" y="3369383"/>
            <a:ext cx="7546109" cy="350063"/>
          </a:xfrm>
          <a:prstGeom prst="rect">
            <a:avLst/>
          </a:prstGeom>
        </p:spPr>
        <p:txBody>
          <a:bodyPr vert="horz" wrap="square" lIns="0" tIns="11397" rIns="0" bIns="0" rtlCol="0">
            <a:spAutoFit/>
          </a:bodyPr>
          <a:lstStyle/>
          <a:p>
            <a:pPr marL="524261" indent="-512864">
              <a:spcBef>
                <a:spcPts val="90"/>
              </a:spcBef>
              <a:buFont typeface="MS UI Gothic"/>
              <a:buChar char="▪"/>
              <a:tabLst>
                <a:tab pos="523691" algn="l"/>
                <a:tab pos="524261" algn="l"/>
                <a:tab pos="915177" algn="l"/>
                <a:tab pos="2094195" algn="l"/>
                <a:tab pos="3454994" algn="l"/>
                <a:tab pos="3890929" algn="l"/>
                <a:tab pos="4933183" algn="l"/>
                <a:tab pos="5521267" algn="l"/>
                <a:tab pos="6321335" algn="l"/>
                <a:tab pos="7225115" algn="l"/>
              </a:tabLst>
            </a:pPr>
            <a:r>
              <a:rPr sz="2200" dirty="0">
                <a:solidFill>
                  <a:srgbClr val="000065"/>
                </a:solidFill>
                <a:latin typeface="Times New Roman"/>
                <a:cs typeface="Times New Roman"/>
              </a:rPr>
              <a:t>It	b</a:t>
            </a:r>
            <a:r>
              <a:rPr sz="2200" spc="-9" dirty="0">
                <a:solidFill>
                  <a:srgbClr val="000065"/>
                </a:solidFill>
                <a:latin typeface="Times New Roman"/>
                <a:cs typeface="Times New Roman"/>
              </a:rPr>
              <a:t>e</a:t>
            </a:r>
            <a:r>
              <a:rPr sz="2200" dirty="0">
                <a:solidFill>
                  <a:srgbClr val="000065"/>
                </a:solidFill>
                <a:latin typeface="Times New Roman"/>
                <a:cs typeface="Times New Roman"/>
              </a:rPr>
              <a:t>co</a:t>
            </a:r>
            <a:r>
              <a:rPr sz="2200" spc="-18" dirty="0">
                <a:solidFill>
                  <a:srgbClr val="000065"/>
                </a:solidFill>
                <a:latin typeface="Times New Roman"/>
                <a:cs typeface="Times New Roman"/>
              </a:rPr>
              <a:t>m</a:t>
            </a:r>
            <a:r>
              <a:rPr sz="2200" dirty="0">
                <a:solidFill>
                  <a:srgbClr val="000065"/>
                </a:solidFill>
                <a:latin typeface="Times New Roman"/>
                <a:cs typeface="Times New Roman"/>
              </a:rPr>
              <a:t>e</a:t>
            </a:r>
            <a:r>
              <a:rPr sz="2200" spc="-4" dirty="0">
                <a:solidFill>
                  <a:srgbClr val="000065"/>
                </a:solidFill>
                <a:latin typeface="Times New Roman"/>
                <a:cs typeface="Times New Roman"/>
              </a:rPr>
              <a:t>s</a:t>
            </a:r>
            <a:r>
              <a:rPr sz="2200" dirty="0">
                <a:solidFill>
                  <a:srgbClr val="000065"/>
                </a:solidFill>
                <a:latin typeface="Times New Roman"/>
                <a:cs typeface="Times New Roman"/>
              </a:rPr>
              <a:t>	eq</a:t>
            </a:r>
            <a:r>
              <a:rPr sz="2200" spc="-13" dirty="0">
                <a:solidFill>
                  <a:srgbClr val="000065"/>
                </a:solidFill>
                <a:latin typeface="Times New Roman"/>
                <a:cs typeface="Times New Roman"/>
              </a:rPr>
              <a:t>u</a:t>
            </a:r>
            <a:r>
              <a:rPr sz="2200" dirty="0">
                <a:solidFill>
                  <a:srgbClr val="000065"/>
                </a:solidFill>
                <a:latin typeface="Times New Roman"/>
                <a:cs typeface="Times New Roman"/>
              </a:rPr>
              <a:t>iv</a:t>
            </a:r>
            <a:r>
              <a:rPr sz="2200" spc="-9" dirty="0">
                <a:solidFill>
                  <a:srgbClr val="000065"/>
                </a:solidFill>
                <a:latin typeface="Times New Roman"/>
                <a:cs typeface="Times New Roman"/>
              </a:rPr>
              <a:t>a</a:t>
            </a:r>
            <a:r>
              <a:rPr sz="2200" dirty="0">
                <a:solidFill>
                  <a:srgbClr val="000065"/>
                </a:solidFill>
                <a:latin typeface="Times New Roman"/>
                <a:cs typeface="Times New Roman"/>
              </a:rPr>
              <a:t>le</a:t>
            </a:r>
            <a:r>
              <a:rPr sz="2200" spc="-13" dirty="0">
                <a:solidFill>
                  <a:srgbClr val="000065"/>
                </a:solidFill>
                <a:latin typeface="Times New Roman"/>
                <a:cs typeface="Times New Roman"/>
              </a:rPr>
              <a:t>n</a:t>
            </a:r>
            <a:r>
              <a:rPr sz="2200" dirty="0">
                <a:solidFill>
                  <a:srgbClr val="000065"/>
                </a:solidFill>
                <a:latin typeface="Times New Roman"/>
                <a:cs typeface="Times New Roman"/>
              </a:rPr>
              <a:t>t	to	an</a:t>
            </a:r>
            <a:r>
              <a:rPr sz="2200" spc="-13" dirty="0">
                <a:solidFill>
                  <a:srgbClr val="000065"/>
                </a:solidFill>
                <a:latin typeface="Times New Roman"/>
                <a:cs typeface="Times New Roman"/>
              </a:rPr>
              <a:t>o</a:t>
            </a:r>
            <a:r>
              <a:rPr sz="2200" dirty="0">
                <a:solidFill>
                  <a:srgbClr val="000065"/>
                </a:solidFill>
                <a:latin typeface="Times New Roman"/>
                <a:cs typeface="Times New Roman"/>
              </a:rPr>
              <a:t>th</a:t>
            </a:r>
            <a:r>
              <a:rPr sz="2200" spc="-9" dirty="0">
                <a:solidFill>
                  <a:srgbClr val="000065"/>
                </a:solidFill>
                <a:latin typeface="Times New Roman"/>
                <a:cs typeface="Times New Roman"/>
              </a:rPr>
              <a:t>e</a:t>
            </a:r>
            <a:r>
              <a:rPr sz="2200" dirty="0">
                <a:solidFill>
                  <a:srgbClr val="000065"/>
                </a:solidFill>
                <a:latin typeface="Times New Roman"/>
                <a:cs typeface="Times New Roman"/>
              </a:rPr>
              <a:t>r	li</a:t>
            </a:r>
            <a:r>
              <a:rPr sz="2200" spc="-9" dirty="0">
                <a:solidFill>
                  <a:srgbClr val="000065"/>
                </a:solidFill>
                <a:latin typeface="Times New Roman"/>
                <a:cs typeface="Times New Roman"/>
              </a:rPr>
              <a:t>f</a:t>
            </a:r>
            <a:r>
              <a:rPr sz="2200" dirty="0">
                <a:solidFill>
                  <a:srgbClr val="000065"/>
                </a:solidFill>
                <a:latin typeface="Times New Roman"/>
                <a:cs typeface="Times New Roman"/>
              </a:rPr>
              <a:t>e	c</a:t>
            </a:r>
            <a:r>
              <a:rPr sz="2200" spc="-13" dirty="0">
                <a:solidFill>
                  <a:srgbClr val="000065"/>
                </a:solidFill>
                <a:latin typeface="Times New Roman"/>
                <a:cs typeface="Times New Roman"/>
              </a:rPr>
              <a:t>y</a:t>
            </a:r>
            <a:r>
              <a:rPr sz="2200" dirty="0">
                <a:solidFill>
                  <a:srgbClr val="000065"/>
                </a:solidFill>
                <a:latin typeface="Times New Roman"/>
                <a:cs typeface="Times New Roman"/>
              </a:rPr>
              <a:t>c</a:t>
            </a:r>
            <a:r>
              <a:rPr sz="2200" spc="-9" dirty="0">
                <a:solidFill>
                  <a:srgbClr val="000065"/>
                </a:solidFill>
                <a:latin typeface="Times New Roman"/>
                <a:cs typeface="Times New Roman"/>
              </a:rPr>
              <a:t>l</a:t>
            </a:r>
            <a:r>
              <a:rPr sz="2200" dirty="0">
                <a:solidFill>
                  <a:srgbClr val="000065"/>
                </a:solidFill>
                <a:latin typeface="Times New Roman"/>
                <a:cs typeface="Times New Roman"/>
              </a:rPr>
              <a:t>e	</a:t>
            </a:r>
            <a:r>
              <a:rPr sz="2200" spc="-18" dirty="0">
                <a:solidFill>
                  <a:srgbClr val="000065"/>
                </a:solidFill>
                <a:latin typeface="Times New Roman"/>
                <a:cs typeface="Times New Roman"/>
              </a:rPr>
              <a:t>m</a:t>
            </a:r>
            <a:r>
              <a:rPr sz="2200" dirty="0">
                <a:solidFill>
                  <a:srgbClr val="000065"/>
                </a:solidFill>
                <a:latin typeface="Times New Roman"/>
                <a:cs typeface="Times New Roman"/>
              </a:rPr>
              <a:t>odel	</a:t>
            </a:r>
            <a:r>
              <a:rPr sz="2200" spc="-9" dirty="0">
                <a:solidFill>
                  <a:srgbClr val="000065"/>
                </a:solidFill>
                <a:latin typeface="Times New Roman"/>
                <a:cs typeface="Times New Roman"/>
              </a:rPr>
              <a:t>i</a:t>
            </a:r>
            <a:r>
              <a:rPr sz="2200" dirty="0">
                <a:solidFill>
                  <a:srgbClr val="000065"/>
                </a:solidFill>
                <a:latin typeface="Times New Roman"/>
                <a:cs typeface="Times New Roman"/>
              </a:rPr>
              <a:t>n</a:t>
            </a:r>
            <a:endParaRPr sz="2200">
              <a:latin typeface="Times New Roman"/>
              <a:cs typeface="Times New Roman"/>
            </a:endParaRPr>
          </a:p>
        </p:txBody>
      </p:sp>
      <p:sp>
        <p:nvSpPr>
          <p:cNvPr id="4" name="object 4"/>
          <p:cNvSpPr txBox="1"/>
          <p:nvPr/>
        </p:nvSpPr>
        <p:spPr>
          <a:xfrm>
            <a:off x="790626" y="3556298"/>
            <a:ext cx="7546109" cy="2058973"/>
          </a:xfrm>
          <a:prstGeom prst="rect">
            <a:avLst/>
          </a:prstGeom>
        </p:spPr>
        <p:txBody>
          <a:bodyPr vert="horz" wrap="square" lIns="0" tIns="149300" rIns="0" bIns="0" rtlCol="0">
            <a:spAutoFit/>
          </a:bodyPr>
          <a:lstStyle/>
          <a:p>
            <a:pPr marL="515713" algn="just">
              <a:spcBef>
                <a:spcPts val="1176"/>
              </a:spcBef>
            </a:pPr>
            <a:r>
              <a:rPr sz="2200" spc="-4" dirty="0">
                <a:solidFill>
                  <a:srgbClr val="000065"/>
                </a:solidFill>
                <a:latin typeface="Times New Roman"/>
                <a:cs typeface="Times New Roman"/>
              </a:rPr>
              <a:t>appropriate</a:t>
            </a:r>
            <a:r>
              <a:rPr sz="2200" spc="-13" dirty="0">
                <a:solidFill>
                  <a:srgbClr val="000065"/>
                </a:solidFill>
                <a:latin typeface="Times New Roman"/>
                <a:cs typeface="Times New Roman"/>
              </a:rPr>
              <a:t> </a:t>
            </a:r>
            <a:r>
              <a:rPr sz="2200" spc="-4" dirty="0">
                <a:solidFill>
                  <a:srgbClr val="000065"/>
                </a:solidFill>
                <a:latin typeface="Times New Roman"/>
                <a:cs typeface="Times New Roman"/>
              </a:rPr>
              <a:t>situations.</a:t>
            </a:r>
            <a:endParaRPr sz="2200">
              <a:latin typeface="Times New Roman"/>
              <a:cs typeface="Times New Roman"/>
            </a:endParaRPr>
          </a:p>
          <a:p>
            <a:pPr marL="11397" marR="4559" algn="just">
              <a:lnSpc>
                <a:spcPct val="99800"/>
              </a:lnSpc>
              <a:spcBef>
                <a:spcPts val="1095"/>
              </a:spcBef>
            </a:pPr>
            <a:r>
              <a:rPr sz="2200" spc="-4" dirty="0">
                <a:solidFill>
                  <a:srgbClr val="650032"/>
                </a:solidFill>
                <a:latin typeface="Times New Roman"/>
                <a:cs typeface="Times New Roman"/>
              </a:rPr>
              <a:t>The spiral model </a:t>
            </a:r>
            <a:r>
              <a:rPr sz="2200" dirty="0">
                <a:solidFill>
                  <a:srgbClr val="650032"/>
                </a:solidFill>
                <a:latin typeface="Times New Roman"/>
                <a:cs typeface="Times New Roman"/>
              </a:rPr>
              <a:t>has </a:t>
            </a:r>
            <a:r>
              <a:rPr sz="2200" spc="-4" dirty="0">
                <a:solidFill>
                  <a:srgbClr val="650032"/>
                </a:solidFill>
                <a:latin typeface="Times New Roman"/>
                <a:cs typeface="Times New Roman"/>
              </a:rPr>
              <a:t>some difficulties that need </a:t>
            </a:r>
            <a:r>
              <a:rPr sz="2200" dirty="0">
                <a:solidFill>
                  <a:srgbClr val="650032"/>
                </a:solidFill>
                <a:latin typeface="Times New Roman"/>
                <a:cs typeface="Times New Roman"/>
              </a:rPr>
              <a:t>to </a:t>
            </a:r>
            <a:r>
              <a:rPr sz="2200" spc="-9" dirty="0">
                <a:solidFill>
                  <a:srgbClr val="650032"/>
                </a:solidFill>
                <a:latin typeface="Times New Roman"/>
                <a:cs typeface="Times New Roman"/>
              </a:rPr>
              <a:t>be </a:t>
            </a:r>
            <a:r>
              <a:rPr sz="2200" spc="-4" dirty="0">
                <a:solidFill>
                  <a:srgbClr val="650032"/>
                </a:solidFill>
                <a:latin typeface="Times New Roman"/>
                <a:cs typeface="Times New Roman"/>
              </a:rPr>
              <a:t>resolved  before it </a:t>
            </a:r>
            <a:r>
              <a:rPr sz="2200" spc="-9" dirty="0">
                <a:solidFill>
                  <a:srgbClr val="650032"/>
                </a:solidFill>
                <a:latin typeface="Times New Roman"/>
                <a:cs typeface="Times New Roman"/>
              </a:rPr>
              <a:t>can </a:t>
            </a:r>
            <a:r>
              <a:rPr sz="2200" dirty="0">
                <a:solidFill>
                  <a:srgbClr val="650032"/>
                </a:solidFill>
                <a:latin typeface="Times New Roman"/>
                <a:cs typeface="Times New Roman"/>
              </a:rPr>
              <a:t>be a </a:t>
            </a:r>
            <a:r>
              <a:rPr sz="2200" spc="-4" dirty="0">
                <a:solidFill>
                  <a:srgbClr val="650032"/>
                </a:solidFill>
                <a:latin typeface="Times New Roman"/>
                <a:cs typeface="Times New Roman"/>
              </a:rPr>
              <a:t>universally applied life cycle model. These  difficulties include lack </a:t>
            </a:r>
            <a:r>
              <a:rPr sz="2200" dirty="0">
                <a:solidFill>
                  <a:srgbClr val="650032"/>
                </a:solidFill>
                <a:latin typeface="Times New Roman"/>
                <a:cs typeface="Times New Roman"/>
              </a:rPr>
              <a:t>of </a:t>
            </a:r>
            <a:r>
              <a:rPr sz="2200" spc="-4" dirty="0">
                <a:solidFill>
                  <a:srgbClr val="650032"/>
                </a:solidFill>
                <a:latin typeface="Times New Roman"/>
                <a:cs typeface="Times New Roman"/>
              </a:rPr>
              <a:t>explicit process guidance </a:t>
            </a:r>
            <a:r>
              <a:rPr sz="2200" dirty="0">
                <a:solidFill>
                  <a:srgbClr val="650032"/>
                </a:solidFill>
                <a:latin typeface="Times New Roman"/>
                <a:cs typeface="Times New Roman"/>
              </a:rPr>
              <a:t>in</a:t>
            </a:r>
            <a:r>
              <a:rPr sz="2200" spc="412" dirty="0">
                <a:solidFill>
                  <a:srgbClr val="650032"/>
                </a:solidFill>
                <a:latin typeface="Times New Roman"/>
                <a:cs typeface="Times New Roman"/>
              </a:rPr>
              <a:t> </a:t>
            </a:r>
            <a:r>
              <a:rPr sz="2200" spc="-4" dirty="0">
                <a:solidFill>
                  <a:srgbClr val="650032"/>
                </a:solidFill>
                <a:latin typeface="Times New Roman"/>
                <a:cs typeface="Times New Roman"/>
              </a:rPr>
              <a:t>determining</a:t>
            </a:r>
            <a:endParaRPr sz="2200">
              <a:latin typeface="Times New Roman"/>
              <a:cs typeface="Times New Roman"/>
            </a:endParaRPr>
          </a:p>
        </p:txBody>
      </p:sp>
      <p:sp>
        <p:nvSpPr>
          <p:cNvPr id="5" name="object 5"/>
          <p:cNvSpPr txBox="1"/>
          <p:nvPr/>
        </p:nvSpPr>
        <p:spPr>
          <a:xfrm>
            <a:off x="790627" y="5116155"/>
            <a:ext cx="7544377" cy="1027171"/>
          </a:xfrm>
          <a:prstGeom prst="rect">
            <a:avLst/>
          </a:prstGeom>
        </p:spPr>
        <p:txBody>
          <a:bodyPr vert="horz" wrap="square" lIns="0" tIns="11397" rIns="0" bIns="0" rtlCol="0">
            <a:spAutoFit/>
          </a:bodyPr>
          <a:lstStyle/>
          <a:p>
            <a:pPr marL="11397" marR="4559" algn="just">
              <a:spcBef>
                <a:spcPts val="90"/>
              </a:spcBef>
            </a:pPr>
            <a:r>
              <a:rPr sz="2200" spc="-4" dirty="0">
                <a:solidFill>
                  <a:srgbClr val="650032"/>
                </a:solidFill>
                <a:latin typeface="Times New Roman"/>
                <a:cs typeface="Times New Roman"/>
              </a:rPr>
              <a:t>objectives, constraints, alternatives; relying </a:t>
            </a:r>
            <a:r>
              <a:rPr sz="2200" dirty="0">
                <a:solidFill>
                  <a:srgbClr val="650032"/>
                </a:solidFill>
                <a:latin typeface="Times New Roman"/>
                <a:cs typeface="Times New Roman"/>
              </a:rPr>
              <a:t>on risk </a:t>
            </a:r>
            <a:r>
              <a:rPr sz="2200" spc="-4" dirty="0">
                <a:solidFill>
                  <a:srgbClr val="650032"/>
                </a:solidFill>
                <a:latin typeface="Times New Roman"/>
                <a:cs typeface="Times New Roman"/>
              </a:rPr>
              <a:t>assessment  expertise; and provides more flexibility </a:t>
            </a:r>
            <a:r>
              <a:rPr sz="2200" dirty="0">
                <a:solidFill>
                  <a:srgbClr val="650032"/>
                </a:solidFill>
                <a:latin typeface="Times New Roman"/>
                <a:cs typeface="Times New Roman"/>
              </a:rPr>
              <a:t>than </a:t>
            </a:r>
            <a:r>
              <a:rPr sz="2200" spc="-4" dirty="0">
                <a:solidFill>
                  <a:srgbClr val="650032"/>
                </a:solidFill>
                <a:latin typeface="Times New Roman"/>
                <a:cs typeface="Times New Roman"/>
              </a:rPr>
              <a:t>required for many  applications.</a:t>
            </a:r>
            <a:endParaRPr sz="2200">
              <a:latin typeface="Times New Roman"/>
              <a:cs typeface="Times New Roman"/>
            </a:endParaRPr>
          </a:p>
        </p:txBody>
      </p:sp>
      <p:sp>
        <p:nvSpPr>
          <p:cNvPr id="6" name="object 6"/>
          <p:cNvSpPr txBox="1">
            <a:spLocks noGrp="1"/>
          </p:cNvSpPr>
          <p:nvPr>
            <p:ph type="title"/>
          </p:nvPr>
        </p:nvSpPr>
        <p:spPr>
          <a:xfrm>
            <a:off x="2743200" y="533400"/>
            <a:ext cx="3352800" cy="688617"/>
          </a:xfrm>
          <a:prstGeom prst="rect">
            <a:avLst/>
          </a:prstGeom>
        </p:spPr>
        <p:txBody>
          <a:bodyPr vert="horz" wrap="square" lIns="0" tIns="11397" rIns="0" bIns="0" rtlCol="0">
            <a:spAutoFit/>
          </a:bodyPr>
          <a:lstStyle/>
          <a:p>
            <a:pPr marL="11397">
              <a:spcBef>
                <a:spcPts val="90"/>
              </a:spcBef>
            </a:pPr>
            <a:r>
              <a:rPr spc="67" dirty="0"/>
              <a:t>Spiral</a:t>
            </a:r>
            <a:r>
              <a:rPr spc="-126" dirty="0"/>
              <a:t> </a:t>
            </a:r>
            <a:r>
              <a:rPr spc="49" dirty="0"/>
              <a:t>Model</a:t>
            </a:r>
          </a:p>
        </p:txBody>
      </p:sp>
      <p:sp>
        <p:nvSpPr>
          <p:cNvPr id="7" name="object 7"/>
          <p:cNvSpPr/>
          <p:nvPr/>
        </p:nvSpPr>
        <p:spPr>
          <a:xfrm>
            <a:off x="692721" y="1383701"/>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219200" y="1066800"/>
            <a:ext cx="4672013" cy="660400"/>
          </a:xfrm>
        </p:spPr>
        <p:txBody>
          <a:bodyPr wrap="none" lIns="63500" tIns="25400" rIns="63500" bIns="25400" anchor="t">
            <a:spAutoFit/>
          </a:bodyPr>
          <a:lstStyle/>
          <a:p>
            <a:pPr eaLnBrk="1" hangingPunct="1"/>
            <a:r>
              <a:rPr lang="en-US" smtClean="0"/>
              <a:t>The Waterfall Model</a:t>
            </a:r>
          </a:p>
        </p:txBody>
      </p:sp>
      <p:pic>
        <p:nvPicPr>
          <p:cNvPr id="179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2085975"/>
            <a:ext cx="7899400" cy="1900238"/>
          </a:xfrm>
          <a:prstGeom prst="rect">
            <a:avLst/>
          </a:prstGeom>
          <a:solidFill>
            <a:srgbClr val="96E3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1748" name="Rectangle 1"/>
          <p:cNvSpPr>
            <a:spLocks noChangeArrowheads="1"/>
          </p:cNvSpPr>
          <p:nvPr/>
        </p:nvSpPr>
        <p:spPr bwMode="auto">
          <a:xfrm>
            <a:off x="528638" y="4038600"/>
            <a:ext cx="8305800" cy="1754326"/>
          </a:xfrm>
          <a:prstGeom prst="rect">
            <a:avLst/>
          </a:prstGeom>
          <a:noFill/>
          <a:ln w="9525">
            <a:noFill/>
            <a:miter lim="800000"/>
            <a:headEnd/>
            <a:tailEnd/>
          </a:ln>
        </p:spPr>
        <p:txBody>
          <a:bodyPr>
            <a:spAutoFit/>
          </a:bodyPr>
          <a:lstStyle/>
          <a:p>
            <a:pPr>
              <a:lnSpc>
                <a:spcPct val="90000"/>
              </a:lnSpc>
            </a:pPr>
            <a:r>
              <a:rPr lang="en-US" sz="2000" b="1" dirty="0"/>
              <a:t>It is the oldest paradigm for SE. When requirements are well defined and reasonably stable, it leads to a linear fashion. </a:t>
            </a:r>
          </a:p>
          <a:p>
            <a:pPr>
              <a:lnSpc>
                <a:spcPct val="90000"/>
              </a:lnSpc>
            </a:pPr>
            <a:endParaRPr lang="en-US" sz="2000" b="1" dirty="0"/>
          </a:p>
          <a:p>
            <a:pPr>
              <a:lnSpc>
                <a:spcPct val="90000"/>
              </a:lnSpc>
            </a:pPr>
            <a:endParaRPr lang="en-US" sz="2000" b="1" dirty="0"/>
          </a:p>
          <a:p>
            <a:pPr>
              <a:lnSpc>
                <a:spcPct val="90000"/>
              </a:lnSpc>
            </a:pPr>
            <a:r>
              <a:rPr lang="en-US" sz="2000" b="1" dirty="0"/>
              <a:t>The classic life cycle suggests a systematic, sequential approach to software development.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219200" y="990600"/>
            <a:ext cx="5322888" cy="660400"/>
          </a:xfrm>
        </p:spPr>
        <p:txBody>
          <a:bodyPr wrap="none" lIns="63500" tIns="25400" rIns="63500" bIns="25400" anchor="t">
            <a:spAutoFit/>
          </a:bodyPr>
          <a:lstStyle/>
          <a:p>
            <a:pPr eaLnBrk="1" hangingPunct="1"/>
            <a:r>
              <a:rPr lang="en-US" smtClean="0"/>
              <a:t>The Incremental Model</a:t>
            </a:r>
          </a:p>
        </p:txBody>
      </p:sp>
      <p:pic>
        <p:nvPicPr>
          <p:cNvPr id="180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6875463" cy="4454525"/>
          </a:xfrm>
          <a:prstGeom prst="rect">
            <a:avLst/>
          </a:prstGeom>
          <a:solidFill>
            <a:srgbClr val="96E3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990600" y="838200"/>
            <a:ext cx="6669088" cy="882650"/>
          </a:xfrm>
        </p:spPr>
        <p:txBody>
          <a:bodyPr wrap="none" lIns="63500" tIns="25400" rIns="63500" bIns="25400" anchor="t">
            <a:spAutoFit/>
          </a:bodyPr>
          <a:lstStyle/>
          <a:p>
            <a:pPr eaLnBrk="1" hangingPunct="1"/>
            <a:r>
              <a:rPr lang="en-US" smtClean="0"/>
              <a:t>The Incremental Model</a:t>
            </a:r>
          </a:p>
        </p:txBody>
      </p:sp>
      <p:sp>
        <p:nvSpPr>
          <p:cNvPr id="34818" name="Rectangle 3"/>
          <p:cNvSpPr>
            <a:spLocks noGrp="1" noChangeArrowheads="1"/>
          </p:cNvSpPr>
          <p:nvPr>
            <p:ph idx="1"/>
          </p:nvPr>
        </p:nvSpPr>
        <p:spPr>
          <a:xfrm>
            <a:off x="685800" y="1676400"/>
            <a:ext cx="7620000" cy="4498975"/>
          </a:xfrm>
        </p:spPr>
        <p:txBody>
          <a:bodyPr lIns="90487" tIns="44450" rIns="90487" bIns="44450">
            <a:normAutofit fontScale="85000" lnSpcReduction="20000"/>
          </a:bodyPr>
          <a:lstStyle/>
          <a:p>
            <a:pPr marL="285750" indent="-285750" eaLnBrk="1" hangingPunct="1"/>
            <a:r>
              <a:rPr lang="en-US" smtClean="0">
                <a:solidFill>
                  <a:schemeClr val="tx1"/>
                </a:solidFill>
              </a:rPr>
              <a:t>When initial requirements are reasonably well defined, but the overall scope of the development effort precludes a purely linear process. A compelling need to expand a limited set of new functions to a later system release. </a:t>
            </a:r>
          </a:p>
          <a:p>
            <a:pPr marL="285750" indent="-285750" eaLnBrk="1" hangingPunct="1"/>
            <a:r>
              <a:rPr lang="en-US" smtClean="0">
                <a:solidFill>
                  <a:schemeClr val="tx1"/>
                </a:solidFill>
              </a:rPr>
              <a:t>It combines elements of linear and parallel process flows. Each linear sequence produces deliverable increments of the software. </a:t>
            </a:r>
          </a:p>
          <a:p>
            <a:pPr marL="285750" indent="-285750" eaLnBrk="1" hangingPunct="1"/>
            <a:r>
              <a:rPr lang="en-US" smtClean="0">
                <a:solidFill>
                  <a:schemeClr val="tx1"/>
                </a:solidFill>
              </a:rPr>
              <a:t>The first increment is often a core product with many supplementary features. Users use it and evaluate it with more modifications to better meet the needs.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295400" y="990600"/>
            <a:ext cx="4572000" cy="709613"/>
          </a:xfrm>
        </p:spPr>
        <p:txBody>
          <a:bodyPr>
            <a:normAutofit fontScale="90000"/>
          </a:bodyPr>
          <a:lstStyle/>
          <a:p>
            <a:pPr eaLnBrk="1" hangingPunct="1"/>
            <a:r>
              <a:rPr lang="en-US" smtClean="0"/>
              <a:t>What is Software?</a:t>
            </a:r>
          </a:p>
        </p:txBody>
      </p:sp>
      <p:sp>
        <p:nvSpPr>
          <p:cNvPr id="5125" name="Rectangle 3"/>
          <p:cNvSpPr>
            <a:spLocks noGrp="1" noChangeArrowheads="1"/>
          </p:cNvSpPr>
          <p:nvPr>
            <p:ph type="body" idx="1"/>
          </p:nvPr>
        </p:nvSpPr>
        <p:spPr>
          <a:xfrm>
            <a:off x="685800" y="1752600"/>
            <a:ext cx="8229600" cy="4525963"/>
          </a:xfrm>
        </p:spPr>
        <p:txBody>
          <a:bodyPr/>
          <a:lstStyle/>
          <a:p>
            <a:pPr eaLnBrk="1" hangingPunct="1"/>
            <a:r>
              <a:rPr lang="en-US" b="1" i="1" dirty="0" smtClean="0">
                <a:latin typeface="Palatino" pitchFamily="-128" charset="0"/>
              </a:rPr>
              <a:t>Software is developed or engineered, it is not manufactured in the classical sense.</a:t>
            </a:r>
          </a:p>
          <a:p>
            <a:pPr eaLnBrk="1" hangingPunct="1"/>
            <a:r>
              <a:rPr lang="en-US" b="1" i="1" dirty="0" smtClean="0">
                <a:latin typeface="Palatino" pitchFamily="-128" charset="0"/>
              </a:rPr>
              <a:t>Software doesn't "wear out."</a:t>
            </a:r>
            <a:r>
              <a:rPr lang="en-US" b="1" dirty="0" smtClean="0">
                <a:latin typeface="Palatino" pitchFamily="-128" charset="0"/>
              </a:rPr>
              <a:t> </a:t>
            </a:r>
          </a:p>
          <a:p>
            <a:pPr eaLnBrk="1" hangingPunct="1"/>
            <a:r>
              <a:rPr lang="en-US" b="1" i="1" dirty="0" smtClean="0">
                <a:latin typeface="Palatino" pitchFamily="-128" charset="0"/>
              </a:rPr>
              <a:t>Although the industry is moving toward component-based construction, most software continues to be custom-built.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33400" y="685800"/>
            <a:ext cx="8458200" cy="790575"/>
          </a:xfrm>
        </p:spPr>
        <p:txBody>
          <a:bodyPr lIns="63500" tIns="25400" rIns="63500" bIns="25400" anchor="t">
            <a:spAutoFit/>
          </a:bodyPr>
          <a:lstStyle/>
          <a:p>
            <a:pPr eaLnBrk="1" hangingPunct="1"/>
            <a:r>
              <a:rPr lang="en-US" sz="4800" smtClean="0"/>
              <a:t>Evolutionary Models</a:t>
            </a:r>
          </a:p>
        </p:txBody>
      </p:sp>
      <p:sp>
        <p:nvSpPr>
          <p:cNvPr id="35842" name="Rectangle 3"/>
          <p:cNvSpPr>
            <a:spLocks noGrp="1" noChangeArrowheads="1"/>
          </p:cNvSpPr>
          <p:nvPr>
            <p:ph idx="1"/>
          </p:nvPr>
        </p:nvSpPr>
        <p:spPr>
          <a:xfrm>
            <a:off x="304800" y="1524000"/>
            <a:ext cx="8458200" cy="4498975"/>
          </a:xfrm>
        </p:spPr>
        <p:txBody>
          <a:bodyPr lIns="90487" tIns="44450" rIns="90487" bIns="44450">
            <a:normAutofit fontScale="77500" lnSpcReduction="20000"/>
          </a:bodyPr>
          <a:lstStyle/>
          <a:p>
            <a:pPr marL="285750" indent="-285750" eaLnBrk="1" hangingPunct="1"/>
            <a:r>
              <a:rPr lang="en-US" smtClean="0">
                <a:solidFill>
                  <a:schemeClr val="tx1"/>
                </a:solidFill>
              </a:rPr>
              <a:t>Software system evolves over time as requirements often change as development proceeds. Thus, a straight line to a complete end product is not possible. However, a limited version must be delivered to meet competitive pressure. </a:t>
            </a:r>
          </a:p>
          <a:p>
            <a:pPr marL="285750" indent="-285750" eaLnBrk="1" hangingPunct="1"/>
            <a:r>
              <a:rPr lang="en-US" smtClean="0">
                <a:solidFill>
                  <a:schemeClr val="tx1"/>
                </a:solidFill>
              </a:rPr>
              <a:t>Usually a set of core product or system requirements is well understood, but the details and extension have yet to be defined. </a:t>
            </a:r>
          </a:p>
          <a:p>
            <a:pPr marL="285750" indent="-285750" eaLnBrk="1" hangingPunct="1"/>
            <a:r>
              <a:rPr lang="en-US" smtClean="0">
                <a:solidFill>
                  <a:schemeClr val="tx1"/>
                </a:solidFill>
              </a:rPr>
              <a:t>You need a process model that has been explicitly designed to accommodate a product that evolved over time. </a:t>
            </a:r>
          </a:p>
          <a:p>
            <a:pPr marL="285750" indent="-285750" eaLnBrk="1" hangingPunct="1"/>
            <a:r>
              <a:rPr lang="en-US" smtClean="0">
                <a:solidFill>
                  <a:schemeClr val="tx1"/>
                </a:solidFill>
              </a:rPr>
              <a:t>It is iterative that enables you to develop increasingly more complete version of the software. </a:t>
            </a:r>
          </a:p>
          <a:p>
            <a:pPr marL="285750" indent="-285750" eaLnBrk="1" hangingPunct="1"/>
            <a:r>
              <a:rPr lang="en-US" smtClean="0">
                <a:solidFill>
                  <a:schemeClr val="tx1"/>
                </a:solidFill>
              </a:rPr>
              <a:t>Two types are introduced, namely </a:t>
            </a:r>
            <a:r>
              <a:rPr lang="en-US" smtClean="0">
                <a:solidFill>
                  <a:srgbClr val="C00000"/>
                </a:solidFill>
              </a:rPr>
              <a:t>Prototyping and Spiral models.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33400" y="685800"/>
            <a:ext cx="8458200" cy="790575"/>
          </a:xfrm>
        </p:spPr>
        <p:txBody>
          <a:bodyPr lIns="63500" tIns="25400" rIns="63500" bIns="25400" anchor="t">
            <a:spAutoFit/>
          </a:bodyPr>
          <a:lstStyle/>
          <a:p>
            <a:pPr eaLnBrk="1" hangingPunct="1"/>
            <a:r>
              <a:rPr lang="en-US" sz="4800" smtClean="0"/>
              <a:t>Evolutionary Models: Prototyping</a:t>
            </a:r>
          </a:p>
        </p:txBody>
      </p:sp>
      <p:sp>
        <p:nvSpPr>
          <p:cNvPr id="36866" name="Rectangle 3"/>
          <p:cNvSpPr>
            <a:spLocks noGrp="1" noChangeArrowheads="1"/>
          </p:cNvSpPr>
          <p:nvPr>
            <p:ph idx="1"/>
          </p:nvPr>
        </p:nvSpPr>
        <p:spPr>
          <a:xfrm>
            <a:off x="304800" y="1676400"/>
            <a:ext cx="8610600" cy="4498975"/>
          </a:xfrm>
        </p:spPr>
        <p:txBody>
          <a:bodyPr lIns="90487" tIns="44450" rIns="90487" bIns="44450"/>
          <a:lstStyle/>
          <a:p>
            <a:pPr marL="285750" indent="-285750" eaLnBrk="1" hangingPunct="1"/>
            <a:r>
              <a:rPr lang="en-US" sz="1800" smtClean="0">
                <a:solidFill>
                  <a:schemeClr val="tx1"/>
                </a:solidFill>
              </a:rPr>
              <a:t>When to use: Customer defines a set of general objectives but does not identify detailed requirements for functions and features. Or Developer may be unsure of the efficiency of an algorithm, the form that human computer interaction should take. </a:t>
            </a:r>
          </a:p>
          <a:p>
            <a:pPr marL="285750" indent="-285750" eaLnBrk="1" hangingPunct="1"/>
            <a:r>
              <a:rPr lang="en-US" sz="1800" smtClean="0">
                <a:solidFill>
                  <a:schemeClr val="tx1"/>
                </a:solidFill>
              </a:rPr>
              <a:t>What step: Begins with communication by meeting with stakeholders to define the objective, identify whatever requirements are known, outline areas where further definition is mandatory. A quick plan for prototyping and modeling (quick design) occur.  Quick design focuses on a representation of those aspects the software that will be visible to end users. ( interface and output). Design leads to the construction of a prototype which will be deployed and evaluated. Stakeholder</a:t>
            </a:r>
            <a:r>
              <a:rPr lang="ja-JP" altLang="en-US" sz="1800" smtClean="0">
                <a:solidFill>
                  <a:schemeClr val="tx1"/>
                </a:solidFill>
              </a:rPr>
              <a:t>’</a:t>
            </a:r>
            <a:r>
              <a:rPr lang="en-US" altLang="ja-JP" sz="1800" smtClean="0">
                <a:solidFill>
                  <a:schemeClr val="tx1"/>
                </a:solidFill>
              </a:rPr>
              <a:t>s comments will be used to refine requirements</a:t>
            </a:r>
            <a:r>
              <a:rPr lang="en-US" altLang="ja-JP" smtClean="0">
                <a:solidFill>
                  <a:schemeClr val="tx1"/>
                </a:solidFill>
              </a:rPr>
              <a:t>. </a:t>
            </a:r>
          </a:p>
          <a:p>
            <a:pPr marL="285750" indent="-285750" eaLnBrk="1" hangingPunct="1"/>
            <a:r>
              <a:rPr lang="en-US" sz="1800" smtClean="0">
                <a:solidFill>
                  <a:schemeClr val="tx1"/>
                </a:solidFill>
              </a:rPr>
              <a:t>Both stakeholders and software engineers like the prototyping paradigm. Users get a feel for the actual system, and developers get to build something immediately. However, engineers may make compromises in order to get a prototype working quickly. The less-than-ideal choice may be adopted forever after you get used to it.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96888" y="990600"/>
            <a:ext cx="7550150" cy="712788"/>
          </a:xfrm>
        </p:spPr>
        <p:txBody>
          <a:bodyPr wrap="none" lIns="63500" tIns="25400" rIns="63500" bIns="25400" anchor="t">
            <a:spAutoFit/>
          </a:bodyPr>
          <a:lstStyle/>
          <a:p>
            <a:pPr eaLnBrk="1" hangingPunct="1"/>
            <a:r>
              <a:rPr lang="en-US" sz="4300" smtClean="0"/>
              <a:t>Evolutionary Models: Prototyping</a:t>
            </a:r>
          </a:p>
        </p:txBody>
      </p:sp>
      <p:sp>
        <p:nvSpPr>
          <p:cNvPr id="182284" name="Text Box 12"/>
          <p:cNvSpPr txBox="1">
            <a:spLocks noChangeArrowheads="1"/>
          </p:cNvSpPr>
          <p:nvPr/>
        </p:nvSpPr>
        <p:spPr bwMode="auto">
          <a:xfrm>
            <a:off x="5359400" y="4629150"/>
            <a:ext cx="10398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90000"/>
              </a:lnSpc>
              <a:defRPr/>
            </a:pPr>
            <a:r>
              <a:rPr lang="en-US" sz="1200">
                <a:solidFill>
                  <a:schemeClr val="bg2"/>
                </a:solidFill>
                <a:latin typeface="Helvetica" charset="0"/>
                <a:ea typeface="ＭＳ Ｐゴシック" charset="0"/>
                <a:cs typeface="ＭＳ Ｐゴシック" charset="0"/>
              </a:rPr>
              <a:t>Construction</a:t>
            </a:r>
          </a:p>
          <a:p>
            <a:pPr algn="ctr">
              <a:lnSpc>
                <a:spcPct val="90000"/>
              </a:lnSpc>
              <a:defRPr/>
            </a:pPr>
            <a:r>
              <a:rPr lang="en-US" sz="1200">
                <a:solidFill>
                  <a:schemeClr val="bg2"/>
                </a:solidFill>
                <a:latin typeface="Helvetica" charset="0"/>
                <a:ea typeface="ＭＳ Ｐゴシック" charset="0"/>
                <a:cs typeface="ＭＳ Ｐゴシック" charset="0"/>
              </a:rPr>
              <a:t>of prototype</a:t>
            </a:r>
          </a:p>
        </p:txBody>
      </p:sp>
      <p:grpSp>
        <p:nvGrpSpPr>
          <p:cNvPr id="2" name="Group 27"/>
          <p:cNvGrpSpPr>
            <a:grpSpLocks/>
          </p:cNvGrpSpPr>
          <p:nvPr/>
        </p:nvGrpSpPr>
        <p:grpSpPr bwMode="auto">
          <a:xfrm>
            <a:off x="2590800" y="2057400"/>
            <a:ext cx="4419600" cy="4114800"/>
            <a:chOff x="1536" y="1152"/>
            <a:chExt cx="2920" cy="2864"/>
          </a:xfrm>
        </p:grpSpPr>
        <p:pic>
          <p:nvPicPr>
            <p:cNvPr id="18228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 y="1152"/>
              <a:ext cx="2920" cy="2864"/>
            </a:xfrm>
            <a:prstGeom prst="rect">
              <a:avLst/>
            </a:prstGeom>
            <a:solidFill>
              <a:srgbClr val="96E3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82288" name="Rectangle 16"/>
            <p:cNvSpPr>
              <a:spLocks noChangeArrowheads="1"/>
            </p:cNvSpPr>
            <p:nvPr/>
          </p:nvSpPr>
          <p:spPr bwMode="auto">
            <a:xfrm>
              <a:off x="1894" y="1675"/>
              <a:ext cx="662" cy="36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90000"/>
                </a:lnSpc>
                <a:defRPr/>
              </a:pPr>
              <a:endParaRPr lang="en-US" sz="1800" b="1">
                <a:latin typeface="Helvetica" charset="0"/>
                <a:ea typeface="ＭＳ Ｐゴシック" charset="0"/>
                <a:cs typeface="ＭＳ Ｐゴシック" charset="0"/>
              </a:endParaRPr>
            </a:p>
          </p:txBody>
        </p:sp>
        <p:sp>
          <p:nvSpPr>
            <p:cNvPr id="182289" name="Text Box 17"/>
            <p:cNvSpPr txBox="1">
              <a:spLocks noChangeArrowheads="1"/>
            </p:cNvSpPr>
            <p:nvPr/>
          </p:nvSpPr>
          <p:spPr bwMode="auto">
            <a:xfrm>
              <a:off x="1849" y="1772"/>
              <a:ext cx="79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defRPr/>
              </a:pPr>
              <a:r>
                <a:rPr lang="en-US" sz="1200" smtClean="0">
                  <a:solidFill>
                    <a:schemeClr val="bg2"/>
                  </a:solidFill>
                  <a:latin typeface="Helvetica" charset="0"/>
                </a:rPr>
                <a:t>communication</a:t>
              </a:r>
              <a:endParaRPr lang="en-US" sz="1800" b="1" smtClean="0">
                <a:latin typeface="Helvetica" charset="0"/>
              </a:endParaRPr>
            </a:p>
          </p:txBody>
        </p:sp>
        <p:sp>
          <p:nvSpPr>
            <p:cNvPr id="182290" name="Rectangle 18"/>
            <p:cNvSpPr>
              <a:spLocks noChangeArrowheads="1"/>
            </p:cNvSpPr>
            <p:nvPr/>
          </p:nvSpPr>
          <p:spPr bwMode="auto">
            <a:xfrm>
              <a:off x="3357" y="1532"/>
              <a:ext cx="492" cy="27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82291" name="Text Box 19"/>
            <p:cNvSpPr txBox="1">
              <a:spLocks noChangeArrowheads="1"/>
            </p:cNvSpPr>
            <p:nvPr/>
          </p:nvSpPr>
          <p:spPr bwMode="auto">
            <a:xfrm>
              <a:off x="3418" y="1532"/>
              <a:ext cx="384"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90000"/>
                </a:lnSpc>
                <a:defRPr/>
              </a:pPr>
              <a:r>
                <a:rPr lang="en-US" sz="1200">
                  <a:solidFill>
                    <a:schemeClr val="bg2"/>
                  </a:solidFill>
                  <a:latin typeface="Helvetica" charset="0"/>
                  <a:ea typeface="ＭＳ Ｐゴシック" charset="0"/>
                  <a:cs typeface="ＭＳ Ｐゴシック" charset="0"/>
                </a:rPr>
                <a:t>Quick</a:t>
              </a:r>
            </a:p>
            <a:p>
              <a:pPr algn="ctr">
                <a:lnSpc>
                  <a:spcPct val="90000"/>
                </a:lnSpc>
                <a:defRPr/>
              </a:pPr>
              <a:r>
                <a:rPr lang="en-US" sz="1200">
                  <a:solidFill>
                    <a:schemeClr val="bg2"/>
                  </a:solidFill>
                  <a:latin typeface="Helvetica" charset="0"/>
                  <a:ea typeface="ＭＳ Ｐゴシック" charset="0"/>
                  <a:cs typeface="ＭＳ Ｐゴシック" charset="0"/>
                </a:rPr>
                <a:t>plan</a:t>
              </a:r>
            </a:p>
          </p:txBody>
        </p:sp>
        <p:sp>
          <p:nvSpPr>
            <p:cNvPr id="182292" name="Rectangle 20"/>
            <p:cNvSpPr>
              <a:spLocks noChangeArrowheads="1"/>
            </p:cNvSpPr>
            <p:nvPr/>
          </p:nvSpPr>
          <p:spPr bwMode="auto">
            <a:xfrm>
              <a:off x="3713" y="1983"/>
              <a:ext cx="541" cy="31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82293" name="Rectangle 21"/>
            <p:cNvSpPr>
              <a:spLocks noChangeArrowheads="1"/>
            </p:cNvSpPr>
            <p:nvPr/>
          </p:nvSpPr>
          <p:spPr bwMode="auto">
            <a:xfrm>
              <a:off x="4301" y="2053"/>
              <a:ext cx="41" cy="183"/>
            </a:xfrm>
            <a:prstGeom prst="rect">
              <a:avLst/>
            </a:prstGeom>
            <a:solidFill>
              <a:srgbClr val="96E3FE"/>
            </a:solidFill>
            <a:ln w="12700">
              <a:solidFill>
                <a:srgbClr val="96E3FE"/>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82294" name="Text Box 22"/>
            <p:cNvSpPr txBox="1">
              <a:spLocks noChangeArrowheads="1"/>
            </p:cNvSpPr>
            <p:nvPr/>
          </p:nvSpPr>
          <p:spPr bwMode="auto">
            <a:xfrm>
              <a:off x="3638" y="2004"/>
              <a:ext cx="704"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90000"/>
                </a:lnSpc>
                <a:defRPr/>
              </a:pPr>
              <a:r>
                <a:rPr lang="en-US" sz="1200">
                  <a:solidFill>
                    <a:schemeClr val="bg2"/>
                  </a:solidFill>
                  <a:latin typeface="Helvetica" charset="0"/>
                  <a:ea typeface="ＭＳ Ｐゴシック" charset="0"/>
                  <a:cs typeface="ＭＳ Ｐゴシック" charset="0"/>
                </a:rPr>
                <a:t>Modeling</a:t>
              </a:r>
            </a:p>
            <a:p>
              <a:pPr algn="ctr">
                <a:lnSpc>
                  <a:spcPct val="90000"/>
                </a:lnSpc>
                <a:defRPr/>
              </a:pPr>
              <a:r>
                <a:rPr lang="en-US" sz="1200">
                  <a:solidFill>
                    <a:schemeClr val="bg2"/>
                  </a:solidFill>
                  <a:latin typeface="Helvetica" charset="0"/>
                  <a:ea typeface="ＭＳ Ｐゴシック" charset="0"/>
                  <a:cs typeface="ＭＳ Ｐゴシック" charset="0"/>
                </a:rPr>
                <a:t>Quick design</a:t>
              </a:r>
            </a:p>
          </p:txBody>
        </p:sp>
        <p:sp>
          <p:nvSpPr>
            <p:cNvPr id="182295" name="Rectangle 23"/>
            <p:cNvSpPr>
              <a:spLocks noChangeArrowheads="1"/>
            </p:cNvSpPr>
            <p:nvPr/>
          </p:nvSpPr>
          <p:spPr bwMode="auto">
            <a:xfrm>
              <a:off x="3508" y="3091"/>
              <a:ext cx="637" cy="39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82296" name="Text Box 24"/>
            <p:cNvSpPr txBox="1">
              <a:spLocks noChangeArrowheads="1"/>
            </p:cNvSpPr>
            <p:nvPr/>
          </p:nvSpPr>
          <p:spPr bwMode="auto">
            <a:xfrm>
              <a:off x="3476" y="3153"/>
              <a:ext cx="687"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90000"/>
                </a:lnSpc>
                <a:defRPr/>
              </a:pPr>
              <a:r>
                <a:rPr lang="en-US" sz="1200">
                  <a:solidFill>
                    <a:schemeClr val="bg2"/>
                  </a:solidFill>
                  <a:latin typeface="Helvetica" charset="0"/>
                  <a:ea typeface="ＭＳ Ｐゴシック" charset="0"/>
                  <a:cs typeface="ＭＳ Ｐゴシック" charset="0"/>
                </a:rPr>
                <a:t>Construction</a:t>
              </a:r>
            </a:p>
            <a:p>
              <a:pPr algn="ctr">
                <a:lnSpc>
                  <a:spcPct val="90000"/>
                </a:lnSpc>
                <a:defRPr/>
              </a:pPr>
              <a:r>
                <a:rPr lang="en-US" sz="1200">
                  <a:solidFill>
                    <a:schemeClr val="bg2"/>
                  </a:solidFill>
                  <a:latin typeface="Helvetica" charset="0"/>
                  <a:ea typeface="ＭＳ Ｐゴシック" charset="0"/>
                  <a:cs typeface="ＭＳ Ｐゴシック" charset="0"/>
                </a:rPr>
                <a:t>of prototype</a:t>
              </a:r>
            </a:p>
          </p:txBody>
        </p:sp>
        <p:sp>
          <p:nvSpPr>
            <p:cNvPr id="182297" name="Rectangle 25"/>
            <p:cNvSpPr>
              <a:spLocks noChangeArrowheads="1"/>
            </p:cNvSpPr>
            <p:nvPr/>
          </p:nvSpPr>
          <p:spPr bwMode="auto">
            <a:xfrm>
              <a:off x="1819" y="2934"/>
              <a:ext cx="642" cy="40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82298" name="Text Box 26"/>
            <p:cNvSpPr txBox="1">
              <a:spLocks noChangeArrowheads="1"/>
            </p:cNvSpPr>
            <p:nvPr/>
          </p:nvSpPr>
          <p:spPr bwMode="auto">
            <a:xfrm>
              <a:off x="1812" y="2961"/>
              <a:ext cx="659"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90000"/>
                </a:lnSpc>
                <a:defRPr/>
              </a:pPr>
              <a:r>
                <a:rPr lang="en-US" sz="1200">
                  <a:solidFill>
                    <a:schemeClr val="bg2"/>
                  </a:solidFill>
                  <a:latin typeface="Helvetica" charset="0"/>
                  <a:ea typeface="ＭＳ Ｐゴシック" charset="0"/>
                  <a:cs typeface="ＭＳ Ｐゴシック" charset="0"/>
                </a:rPr>
                <a:t>Deployment</a:t>
              </a:r>
            </a:p>
            <a:p>
              <a:pPr algn="ctr">
                <a:lnSpc>
                  <a:spcPct val="90000"/>
                </a:lnSpc>
                <a:defRPr/>
              </a:pPr>
              <a:r>
                <a:rPr lang="en-US" sz="1200">
                  <a:solidFill>
                    <a:schemeClr val="bg2"/>
                  </a:solidFill>
                  <a:latin typeface="Helvetica" charset="0"/>
                  <a:ea typeface="ＭＳ Ｐゴシック" charset="0"/>
                  <a:cs typeface="ＭＳ Ｐゴシック" charset="0"/>
                </a:rPr>
                <a:t>delivery &amp;</a:t>
              </a:r>
            </a:p>
            <a:p>
              <a:pPr algn="ctr">
                <a:lnSpc>
                  <a:spcPct val="90000"/>
                </a:lnSpc>
                <a:defRPr/>
              </a:pPr>
              <a:r>
                <a:rPr lang="en-US" sz="1200">
                  <a:solidFill>
                    <a:schemeClr val="bg2"/>
                  </a:solidFill>
                  <a:latin typeface="Helvetica" charset="0"/>
                  <a:ea typeface="ＭＳ Ｐゴシック" charset="0"/>
                  <a:cs typeface="ＭＳ Ｐゴシック" charset="0"/>
                </a:rPr>
                <a:t>feedback</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533400" y="685800"/>
            <a:ext cx="8458200" cy="790575"/>
          </a:xfrm>
        </p:spPr>
        <p:txBody>
          <a:bodyPr lIns="63500" tIns="25400" rIns="63500" bIns="25400" anchor="t">
            <a:spAutoFit/>
          </a:bodyPr>
          <a:lstStyle/>
          <a:p>
            <a:pPr eaLnBrk="1" hangingPunct="1"/>
            <a:r>
              <a:rPr lang="en-US" sz="4800" smtClean="0"/>
              <a:t>Evolutionary Models: The Spiral</a:t>
            </a:r>
          </a:p>
        </p:txBody>
      </p:sp>
      <p:sp>
        <p:nvSpPr>
          <p:cNvPr id="38914" name="Rectangle 3"/>
          <p:cNvSpPr>
            <a:spLocks noGrp="1" noChangeArrowheads="1"/>
          </p:cNvSpPr>
          <p:nvPr>
            <p:ph idx="1"/>
          </p:nvPr>
        </p:nvSpPr>
        <p:spPr>
          <a:xfrm>
            <a:off x="304800" y="1219200"/>
            <a:ext cx="8610600" cy="5486400"/>
          </a:xfrm>
        </p:spPr>
        <p:txBody>
          <a:bodyPr lIns="90487" tIns="44450" rIns="90487" bIns="44450"/>
          <a:lstStyle/>
          <a:p>
            <a:pPr marL="285750" indent="-285750" eaLnBrk="1" hangingPunct="1"/>
            <a:r>
              <a:rPr lang="en-US" sz="1500" smtClean="0">
                <a:solidFill>
                  <a:schemeClr val="tx1"/>
                </a:solidFill>
              </a:rPr>
              <a:t>It couples the iterative nature of prototyping with the controlled and systematic aspects of the waterfall model and is a risk-driven process model generator that is used to guide multi-stakeholder concurrent engineering of software intensive systems. </a:t>
            </a:r>
          </a:p>
          <a:p>
            <a:pPr marL="285750" indent="-285750" eaLnBrk="1" hangingPunct="1"/>
            <a:r>
              <a:rPr lang="en-US" sz="1500" smtClean="0">
                <a:solidFill>
                  <a:schemeClr val="tx1"/>
                </a:solidFill>
              </a:rPr>
              <a:t>Two main distinguishing features: one is </a:t>
            </a:r>
            <a:r>
              <a:rPr lang="en-US" sz="1500" smtClean="0">
                <a:solidFill>
                  <a:srgbClr val="C00000"/>
                </a:solidFill>
              </a:rPr>
              <a:t>cyclic approach </a:t>
            </a:r>
            <a:r>
              <a:rPr lang="en-US" sz="1500" smtClean="0">
                <a:solidFill>
                  <a:schemeClr val="tx1"/>
                </a:solidFill>
              </a:rPr>
              <a:t>for incrementally growing a system</a:t>
            </a:r>
            <a:r>
              <a:rPr lang="ja-JP" altLang="en-US" sz="1500" smtClean="0">
                <a:solidFill>
                  <a:schemeClr val="tx1"/>
                </a:solidFill>
              </a:rPr>
              <a:t>’</a:t>
            </a:r>
            <a:r>
              <a:rPr lang="en-US" altLang="ja-JP" sz="1500" smtClean="0">
                <a:solidFill>
                  <a:schemeClr val="tx1"/>
                </a:solidFill>
              </a:rPr>
              <a:t>s degree of definition and implementation while decreasing its degree of risk. The other is a set of </a:t>
            </a:r>
            <a:r>
              <a:rPr lang="en-US" altLang="ja-JP" sz="1500" smtClean="0">
                <a:solidFill>
                  <a:srgbClr val="C00000"/>
                </a:solidFill>
              </a:rPr>
              <a:t>anchor point milestones </a:t>
            </a:r>
            <a:r>
              <a:rPr lang="en-US" altLang="ja-JP" sz="1500" smtClean="0">
                <a:solidFill>
                  <a:schemeClr val="tx1"/>
                </a:solidFill>
              </a:rPr>
              <a:t>for ensuring stakeholder commitment to feasible and mutually satisfactory system solutions. </a:t>
            </a:r>
          </a:p>
          <a:p>
            <a:pPr marL="285750" indent="-285750" eaLnBrk="1" hangingPunct="1"/>
            <a:r>
              <a:rPr lang="en-US" sz="1500" smtClean="0">
                <a:solidFill>
                  <a:schemeClr val="tx1"/>
                </a:solidFill>
              </a:rPr>
              <a:t>A series of evolutionary releases are delivered. During the early iterations, the release might be a model or prototype. During later iterations, increasingly more complete version of the engineered system are produced. </a:t>
            </a:r>
          </a:p>
          <a:p>
            <a:pPr marL="285750" indent="-285750" eaLnBrk="1" hangingPunct="1"/>
            <a:r>
              <a:rPr lang="en-US" sz="1500" smtClean="0">
                <a:solidFill>
                  <a:schemeClr val="tx1"/>
                </a:solidFill>
              </a:rPr>
              <a:t>The first circuit in the clockwise direction might result in the product </a:t>
            </a:r>
            <a:r>
              <a:rPr lang="en-US" sz="1500" smtClean="0">
                <a:solidFill>
                  <a:srgbClr val="C00000"/>
                </a:solidFill>
              </a:rPr>
              <a:t>specification</a:t>
            </a:r>
            <a:r>
              <a:rPr lang="en-US" sz="1500" smtClean="0">
                <a:solidFill>
                  <a:schemeClr val="tx1"/>
                </a:solidFill>
              </a:rPr>
              <a:t>; subsequent passes around the spiral might be used to develop a </a:t>
            </a:r>
            <a:r>
              <a:rPr lang="en-US" sz="1500" smtClean="0">
                <a:solidFill>
                  <a:srgbClr val="C00000"/>
                </a:solidFill>
              </a:rPr>
              <a:t>prototype</a:t>
            </a:r>
            <a:r>
              <a:rPr lang="en-US" sz="1500" smtClean="0">
                <a:solidFill>
                  <a:schemeClr val="tx1"/>
                </a:solidFill>
              </a:rPr>
              <a:t> and then progressively more sophisticated versions of the </a:t>
            </a:r>
            <a:r>
              <a:rPr lang="en-US" sz="1500" smtClean="0">
                <a:solidFill>
                  <a:srgbClr val="C00000"/>
                </a:solidFill>
              </a:rPr>
              <a:t>software</a:t>
            </a:r>
            <a:r>
              <a:rPr lang="en-US" sz="1500" smtClean="0">
                <a:solidFill>
                  <a:schemeClr val="tx1"/>
                </a:solidFill>
              </a:rPr>
              <a:t>. Each pass results in adjustments to the project plan. Cost and schedule are adjusted based on feedback. Also, the number of iterations will be adjusted by project manager. </a:t>
            </a:r>
          </a:p>
          <a:p>
            <a:pPr marL="285750" indent="-285750" eaLnBrk="1" hangingPunct="1"/>
            <a:r>
              <a:rPr lang="en-US" sz="1500" smtClean="0">
                <a:solidFill>
                  <a:schemeClr val="tx1"/>
                </a:solidFill>
              </a:rPr>
              <a:t>Good to develop large-scale system as software evolves as the process progresses and risk should be understood and properly reacted to. Prototyping is used to reduce risk. </a:t>
            </a:r>
          </a:p>
          <a:p>
            <a:pPr marL="285750" indent="-285750" eaLnBrk="1" hangingPunct="1"/>
            <a:r>
              <a:rPr lang="en-US" sz="1500" smtClean="0">
                <a:solidFill>
                  <a:schemeClr val="tx1"/>
                </a:solidFill>
              </a:rPr>
              <a:t>However, it may be difficult to convince customers that it is controllable as it demands considerable risk assessment expertise.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838200" y="685800"/>
            <a:ext cx="7177088" cy="712788"/>
          </a:xfrm>
        </p:spPr>
        <p:txBody>
          <a:bodyPr wrap="none" lIns="63500" tIns="25400" rIns="63500" bIns="25400" anchor="t">
            <a:spAutoFit/>
          </a:bodyPr>
          <a:lstStyle/>
          <a:p>
            <a:pPr eaLnBrk="1" hangingPunct="1"/>
            <a:r>
              <a:rPr lang="en-US" sz="4300" smtClean="0"/>
              <a:t>Evolutionary Models: The Spiral</a:t>
            </a:r>
          </a:p>
        </p:txBody>
      </p:sp>
      <p:pic>
        <p:nvPicPr>
          <p:cNvPr id="183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651500" cy="4300538"/>
          </a:xfrm>
          <a:prstGeom prst="rect">
            <a:avLst/>
          </a:prstGeom>
          <a:solidFill>
            <a:srgbClr val="96E3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81000"/>
            <a:ext cx="8458200" cy="1528763"/>
          </a:xfrm>
          <a:extLst>
            <a:ext uri="{91240B29-F687-4F45-9708-019B960494DF}">
              <a14:hiddenLine xmlns:a14="http://schemas.microsoft.com/office/drawing/2010/main" w="12700">
                <a:solidFill>
                  <a:schemeClr val="tx1"/>
                </a:solidFill>
                <a:miter lim="800000"/>
                <a:headEnd/>
                <a:tailEnd/>
              </a14:hiddenLine>
            </a:ext>
          </a:extLst>
        </p:spPr>
        <p:txBody>
          <a:bodyPr lIns="63500" tIns="25400" rIns="63500" bIns="25400" anchor="t">
            <a:spAutoFit/>
          </a:bodyPr>
          <a:lstStyle/>
          <a:p>
            <a:pPr eaLnBrk="1" hangingPunct="1">
              <a:defRPr/>
            </a:pPr>
            <a:r>
              <a:rPr lang="en-US" sz="4800" dirty="0" smtClean="0">
                <a:solidFill>
                  <a:schemeClr val="tx1">
                    <a:lumMod val="85000"/>
                    <a:lumOff val="15000"/>
                  </a:schemeClr>
                </a:solidFill>
                <a:ea typeface="+mj-ea"/>
                <a:cs typeface="+mj-cs"/>
              </a:rPr>
              <a:t>Three Concerns on Evolutionary Processes</a:t>
            </a:r>
            <a:endParaRPr lang="en-US" sz="4800" dirty="0" smtClean="0">
              <a:ea typeface="+mj-ea"/>
              <a:cs typeface="+mj-cs"/>
            </a:endParaRPr>
          </a:p>
        </p:txBody>
      </p:sp>
      <p:sp>
        <p:nvSpPr>
          <p:cNvPr id="40962" name="Rectangle 3"/>
          <p:cNvSpPr>
            <a:spLocks noGrp="1" noChangeArrowheads="1"/>
          </p:cNvSpPr>
          <p:nvPr>
            <p:ph idx="1"/>
          </p:nvPr>
        </p:nvSpPr>
        <p:spPr>
          <a:xfrm>
            <a:off x="76200" y="1828800"/>
            <a:ext cx="8610600" cy="4495800"/>
          </a:xfrm>
        </p:spPr>
        <p:txBody>
          <a:bodyPr lIns="90487" tIns="44450" rIns="90487" bIns="44450"/>
          <a:lstStyle/>
          <a:p>
            <a:pPr marL="285750" indent="-285750" eaLnBrk="1" hangingPunct="1"/>
            <a:r>
              <a:rPr lang="en-US" sz="2000" smtClean="0">
                <a:solidFill>
                  <a:schemeClr val="tx1"/>
                </a:solidFill>
              </a:rPr>
              <a:t>First concern is that prototyping poses a problem to project planning because of the uncertain number of cycles required to construct the product. </a:t>
            </a:r>
          </a:p>
          <a:p>
            <a:pPr marL="285750" indent="-285750" eaLnBrk="1" hangingPunct="1"/>
            <a:r>
              <a:rPr lang="en-US" sz="2000" smtClean="0">
                <a:solidFill>
                  <a:schemeClr val="tx1"/>
                </a:solidFill>
              </a:rPr>
              <a:t>Second, it does not establish the maximum speed of the evolution. If the evolution occur too fast, without a period of relaxation, it is certain that the process will fall into chaos. On the other hand if the speed is too slow then productivity could be affected. </a:t>
            </a:r>
          </a:p>
          <a:p>
            <a:pPr marL="285750" indent="-285750" eaLnBrk="1" hangingPunct="1"/>
            <a:r>
              <a:rPr lang="en-US" sz="2000" smtClean="0">
                <a:solidFill>
                  <a:schemeClr val="tx1"/>
                </a:solidFill>
              </a:rPr>
              <a:t>Third, software processes should be focused on flexibility and extensibility rather than on high quality. We should prioritize the speed of the development over zero defects. Extending the development in order to reach high quality could result in a late delivery of the product when the opportunity niche has disappeared.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t>Rapid Application Model (RAD)</a:t>
            </a:r>
          </a:p>
        </p:txBody>
      </p:sp>
      <p:sp>
        <p:nvSpPr>
          <p:cNvPr id="432131" name="Rectangle 3"/>
          <p:cNvSpPr>
            <a:spLocks noGrp="1" noChangeArrowheads="1"/>
          </p:cNvSpPr>
          <p:nvPr>
            <p:ph type="body" idx="1"/>
          </p:nvPr>
        </p:nvSpPr>
        <p:spPr/>
        <p:txBody>
          <a:bodyPr/>
          <a:lstStyle/>
          <a:p>
            <a:pPr>
              <a:lnSpc>
                <a:spcPct val="90000"/>
              </a:lnSpc>
            </a:pPr>
            <a:r>
              <a:rPr lang="en-US" sz="2800"/>
              <a:t>Requirements planning phase  (a workshop utilizing structured discussion of business problems)</a:t>
            </a:r>
          </a:p>
          <a:p>
            <a:pPr>
              <a:lnSpc>
                <a:spcPct val="90000"/>
              </a:lnSpc>
            </a:pPr>
            <a:r>
              <a:rPr lang="en-US" sz="2800"/>
              <a:t>User description phase – automated tools capture information from users</a:t>
            </a:r>
          </a:p>
          <a:p>
            <a:pPr>
              <a:lnSpc>
                <a:spcPct val="90000"/>
              </a:lnSpc>
            </a:pPr>
            <a:r>
              <a:rPr lang="en-US" sz="2800"/>
              <a:t>Construction phase – productivity tools, such as code generators, screen generators, etc. inside a time-box. (“Do until done”)</a:t>
            </a:r>
          </a:p>
          <a:p>
            <a:pPr>
              <a:lnSpc>
                <a:spcPct val="90000"/>
              </a:lnSpc>
            </a:pPr>
            <a:r>
              <a:rPr lang="en-US" sz="2800"/>
              <a:t>Cutover phase  -- installation of the system, user acceptance testing and user training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a:t>RAD Strengths</a:t>
            </a:r>
          </a:p>
        </p:txBody>
      </p:sp>
      <p:sp>
        <p:nvSpPr>
          <p:cNvPr id="433155" name="Rectangle 3"/>
          <p:cNvSpPr>
            <a:spLocks noGrp="1" noChangeArrowheads="1"/>
          </p:cNvSpPr>
          <p:nvPr>
            <p:ph type="body" idx="1"/>
          </p:nvPr>
        </p:nvSpPr>
        <p:spPr/>
        <p:txBody>
          <a:bodyPr/>
          <a:lstStyle/>
          <a:p>
            <a:pPr>
              <a:lnSpc>
                <a:spcPct val="80000"/>
              </a:lnSpc>
            </a:pPr>
            <a:r>
              <a:rPr lang="en-US" sz="2800"/>
              <a:t>Reduced cycle time and improved productivity with fewer people means lower costs</a:t>
            </a:r>
          </a:p>
          <a:p>
            <a:pPr>
              <a:lnSpc>
                <a:spcPct val="80000"/>
              </a:lnSpc>
            </a:pPr>
            <a:r>
              <a:rPr lang="en-US" sz="2800"/>
              <a:t>Time-box approach mitigates cost and schedule risk</a:t>
            </a:r>
          </a:p>
          <a:p>
            <a:pPr>
              <a:lnSpc>
                <a:spcPct val="80000"/>
              </a:lnSpc>
            </a:pPr>
            <a:r>
              <a:rPr lang="en-US" sz="2800"/>
              <a:t>Customer involved throughout the complete cycle minimizes risk of not achieving customer satisfaction and business needs</a:t>
            </a:r>
          </a:p>
          <a:p>
            <a:pPr>
              <a:lnSpc>
                <a:spcPct val="80000"/>
              </a:lnSpc>
            </a:pPr>
            <a:r>
              <a:rPr lang="en-US" sz="2800"/>
              <a:t>Focus moves from documentation to code (WYSIWYG).</a:t>
            </a:r>
          </a:p>
          <a:p>
            <a:pPr>
              <a:lnSpc>
                <a:spcPct val="80000"/>
              </a:lnSpc>
            </a:pPr>
            <a:r>
              <a:rPr lang="en-US" sz="2800"/>
              <a:t>Uses modeling concepts to capture information about business, data, and processes.</a:t>
            </a:r>
          </a:p>
          <a:p>
            <a:pPr>
              <a:lnSpc>
                <a:spcPct val="80000"/>
              </a:lnSpc>
            </a:pPr>
            <a:endParaRPr lang="en-US" sz="2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RAD Weaknesses</a:t>
            </a:r>
          </a:p>
        </p:txBody>
      </p:sp>
      <p:sp>
        <p:nvSpPr>
          <p:cNvPr id="434179" name="Rectangle 3"/>
          <p:cNvSpPr>
            <a:spLocks noGrp="1" noChangeArrowheads="1"/>
          </p:cNvSpPr>
          <p:nvPr>
            <p:ph type="body" idx="1"/>
          </p:nvPr>
        </p:nvSpPr>
        <p:spPr/>
        <p:txBody>
          <a:bodyPr/>
          <a:lstStyle/>
          <a:p>
            <a:pPr>
              <a:lnSpc>
                <a:spcPct val="90000"/>
              </a:lnSpc>
            </a:pPr>
            <a:r>
              <a:rPr lang="en-US" sz="2800"/>
              <a:t>Accelerated development process must give quick responses to the user</a:t>
            </a:r>
          </a:p>
          <a:p>
            <a:pPr>
              <a:lnSpc>
                <a:spcPct val="90000"/>
              </a:lnSpc>
            </a:pPr>
            <a:r>
              <a:rPr lang="en-US" sz="2800"/>
              <a:t>Risk of never achieving closure </a:t>
            </a:r>
          </a:p>
          <a:p>
            <a:pPr>
              <a:lnSpc>
                <a:spcPct val="90000"/>
              </a:lnSpc>
            </a:pPr>
            <a:r>
              <a:rPr lang="en-US" sz="2800"/>
              <a:t>Hard to use with legacy systems</a:t>
            </a:r>
          </a:p>
          <a:p>
            <a:pPr>
              <a:lnSpc>
                <a:spcPct val="90000"/>
              </a:lnSpc>
            </a:pPr>
            <a:r>
              <a:rPr lang="en-US" sz="2800"/>
              <a:t>Requires a system that can be modularized</a:t>
            </a:r>
          </a:p>
          <a:p>
            <a:pPr>
              <a:lnSpc>
                <a:spcPct val="90000"/>
              </a:lnSpc>
            </a:pPr>
            <a:r>
              <a:rPr lang="en-US" sz="2800"/>
              <a:t>Developers and customers must be committed to rapid-fire activities in an abbreviated time frame. </a:t>
            </a:r>
          </a:p>
          <a:p>
            <a:pPr>
              <a:lnSpc>
                <a:spcPct val="90000"/>
              </a:lnSpc>
            </a:pPr>
            <a:endParaRPr lang="en-US"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When to use RAD</a:t>
            </a:r>
          </a:p>
        </p:txBody>
      </p:sp>
      <p:sp>
        <p:nvSpPr>
          <p:cNvPr id="436227" name="Rectangle 3"/>
          <p:cNvSpPr>
            <a:spLocks noGrp="1" noChangeArrowheads="1"/>
          </p:cNvSpPr>
          <p:nvPr>
            <p:ph type="body" idx="1"/>
          </p:nvPr>
        </p:nvSpPr>
        <p:spPr/>
        <p:txBody>
          <a:bodyPr/>
          <a:lstStyle/>
          <a:p>
            <a:r>
              <a:rPr lang="en-US"/>
              <a:t>Reasonably well-known requirements</a:t>
            </a:r>
          </a:p>
          <a:p>
            <a:r>
              <a:rPr lang="en-US"/>
              <a:t>User involved throughout the life cycle</a:t>
            </a:r>
          </a:p>
          <a:p>
            <a:r>
              <a:rPr lang="en-US"/>
              <a:t>Project can be time-boxed </a:t>
            </a:r>
          </a:p>
          <a:p>
            <a:r>
              <a:rPr lang="en-US"/>
              <a:t>Functionality delivered in increments</a:t>
            </a:r>
          </a:p>
          <a:p>
            <a:r>
              <a:rPr lang="en-US"/>
              <a:t>High performance not required</a:t>
            </a:r>
          </a:p>
          <a:p>
            <a:r>
              <a:rPr lang="en-US"/>
              <a:t>Low technical risks </a:t>
            </a:r>
          </a:p>
          <a:p>
            <a:r>
              <a:rPr lang="en-US"/>
              <a:t>System can be modularized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Software Engineering</a:t>
            </a:r>
          </a:p>
        </p:txBody>
      </p:sp>
      <p:sp>
        <p:nvSpPr>
          <p:cNvPr id="12293" name="Rectangle 3"/>
          <p:cNvSpPr>
            <a:spLocks noGrp="1" noChangeArrowheads="1"/>
          </p:cNvSpPr>
          <p:nvPr>
            <p:ph type="body" idx="1"/>
          </p:nvPr>
        </p:nvSpPr>
        <p:spPr/>
        <p:txBody>
          <a:bodyPr>
            <a:normAutofit fontScale="92500" lnSpcReduction="20000"/>
          </a:bodyPr>
          <a:lstStyle/>
          <a:p>
            <a:pPr eaLnBrk="1" hangingPunct="1"/>
            <a:r>
              <a:rPr lang="en-US" smtClean="0"/>
              <a:t>Some realities:</a:t>
            </a:r>
          </a:p>
          <a:p>
            <a:pPr lvl="1" eaLnBrk="1" hangingPunct="1"/>
            <a:r>
              <a:rPr lang="en-US" i="1" smtClean="0">
                <a:latin typeface="Palatino" pitchFamily="-128" charset="0"/>
              </a:rPr>
              <a:t> a concerted effort should be made to understand the problem before a software solution is developed</a:t>
            </a:r>
          </a:p>
          <a:p>
            <a:pPr lvl="1" eaLnBrk="1" hangingPunct="1"/>
            <a:r>
              <a:rPr lang="en-US" i="1" smtClean="0">
                <a:latin typeface="Palatino" pitchFamily="-128" charset="0"/>
              </a:rPr>
              <a:t> design becomes a pivotal activity</a:t>
            </a:r>
          </a:p>
          <a:p>
            <a:pPr lvl="1" eaLnBrk="1" hangingPunct="1"/>
            <a:r>
              <a:rPr lang="en-US" i="1" smtClean="0">
                <a:latin typeface="Palatino" pitchFamily="-128" charset="0"/>
              </a:rPr>
              <a:t>software should exhibit high quality</a:t>
            </a:r>
          </a:p>
          <a:p>
            <a:pPr lvl="1" eaLnBrk="1" hangingPunct="1"/>
            <a:r>
              <a:rPr lang="en-US" i="1" smtClean="0">
                <a:latin typeface="Palatino" pitchFamily="-128" charset="0"/>
              </a:rPr>
              <a:t> software should be maintainable</a:t>
            </a:r>
          </a:p>
          <a:p>
            <a:pPr eaLnBrk="1" hangingPunct="1"/>
            <a:r>
              <a:rPr lang="en-US" smtClean="0">
                <a:latin typeface="Arial" pitchFamily="34" charset="0"/>
              </a:rPr>
              <a:t>The seminal definition:</a:t>
            </a:r>
            <a:endParaRPr lang="en-US" i="1" smtClean="0">
              <a:latin typeface="Palatino" pitchFamily="-128" charset="0"/>
            </a:endParaRPr>
          </a:p>
          <a:p>
            <a:pPr lvl="1" eaLnBrk="1" hangingPunct="1"/>
            <a:r>
              <a:rPr lang="en-US" i="1" smtClean="0">
                <a:latin typeface="Palatino" pitchFamily="-128" charset="0"/>
              </a:rPr>
              <a:t>[Software engineering is] the establishment and use of </a:t>
            </a:r>
            <a:r>
              <a:rPr lang="en-US" i="1" smtClean="0">
                <a:solidFill>
                  <a:schemeClr val="folHlink"/>
                </a:solidFill>
                <a:latin typeface="Palatino" pitchFamily="-128" charset="0"/>
              </a:rPr>
              <a:t>sound engineering principles</a:t>
            </a:r>
            <a:r>
              <a:rPr lang="en-US" i="1" smtClean="0">
                <a:latin typeface="Palatino" pitchFamily="-128" charset="0"/>
              </a:rPr>
              <a:t> in order to obtain </a:t>
            </a:r>
            <a:r>
              <a:rPr lang="en-US" i="1" smtClean="0">
                <a:solidFill>
                  <a:schemeClr val="folHlink"/>
                </a:solidFill>
                <a:latin typeface="Palatino" pitchFamily="-128" charset="0"/>
              </a:rPr>
              <a:t>economically</a:t>
            </a:r>
            <a:r>
              <a:rPr lang="en-US" i="1" smtClean="0">
                <a:latin typeface="Palatino" pitchFamily="-128" charset="0"/>
              </a:rPr>
              <a:t> software that is </a:t>
            </a:r>
            <a:r>
              <a:rPr lang="en-US" i="1" smtClean="0">
                <a:solidFill>
                  <a:schemeClr val="folHlink"/>
                </a:solidFill>
                <a:latin typeface="Palatino" pitchFamily="-128" charset="0"/>
              </a:rPr>
              <a:t>reliable and works efficiently </a:t>
            </a:r>
            <a:r>
              <a:rPr lang="en-US" i="1" smtClean="0">
                <a:latin typeface="Palatino" pitchFamily="-128" charset="0"/>
              </a:rPr>
              <a:t>on </a:t>
            </a:r>
            <a:r>
              <a:rPr lang="en-US" i="1" smtClean="0">
                <a:solidFill>
                  <a:schemeClr val="folHlink"/>
                </a:solidFill>
                <a:latin typeface="Palatino" pitchFamily="-128" charset="0"/>
              </a:rPr>
              <a:t>real machines</a:t>
            </a:r>
            <a:r>
              <a:rPr lang="en-US" i="1" smtClean="0">
                <a:latin typeface="Palatino" pitchFamily="-128"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0" y="1977725"/>
            <a:ext cx="8382000" cy="994075"/>
          </a:xfrm>
          <a:prstGeom prst="rect">
            <a:avLst/>
          </a:prstGeom>
        </p:spPr>
        <p:txBody>
          <a:bodyPr vert="horz" wrap="square" lIns="0" tIns="161501" rIns="0" bIns="0" rtlCol="0">
            <a:spAutoFit/>
          </a:bodyPr>
          <a:lstStyle/>
          <a:p>
            <a:pPr marL="1259205" marR="5080" indent="1097280">
              <a:lnSpc>
                <a:spcPct val="100000"/>
              </a:lnSpc>
              <a:spcBef>
                <a:spcPts val="100"/>
              </a:spcBef>
              <a:buNone/>
            </a:pPr>
            <a:r>
              <a:rPr sz="5400" spc="55" smtClean="0">
                <a:solidFill>
                  <a:srgbClr val="C00000"/>
                </a:solidFill>
              </a:rPr>
              <a:t>Architectural</a:t>
            </a:r>
            <a:r>
              <a:rPr sz="5400" spc="75" smtClean="0">
                <a:solidFill>
                  <a:srgbClr val="C00000"/>
                </a:solidFill>
              </a:rPr>
              <a:t> </a:t>
            </a:r>
            <a:r>
              <a:rPr sz="5400" spc="-25" dirty="0">
                <a:solidFill>
                  <a:srgbClr val="C00000"/>
                </a:solidFill>
              </a:rPr>
              <a:t>Design</a:t>
            </a:r>
            <a:endParaRPr sz="5400">
              <a:solidFill>
                <a:srgbClr val="C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5504815" cy="689932"/>
          </a:xfrm>
          <a:prstGeom prst="rect">
            <a:avLst/>
          </a:prstGeom>
        </p:spPr>
        <p:txBody>
          <a:bodyPr vert="horz" wrap="square" lIns="0" tIns="12700" rIns="0" bIns="0" rtlCol="0">
            <a:spAutoFit/>
          </a:bodyPr>
          <a:lstStyle/>
          <a:p>
            <a:pPr marL="12700">
              <a:lnSpc>
                <a:spcPct val="100000"/>
              </a:lnSpc>
              <a:spcBef>
                <a:spcPts val="100"/>
              </a:spcBef>
            </a:pPr>
            <a:r>
              <a:rPr spc="55" dirty="0"/>
              <a:t>Software</a:t>
            </a:r>
            <a:r>
              <a:rPr spc="70" dirty="0"/>
              <a:t> </a:t>
            </a:r>
            <a:r>
              <a:rPr spc="35" dirty="0"/>
              <a:t>Architecture</a:t>
            </a:r>
          </a:p>
        </p:txBody>
      </p:sp>
      <p:sp>
        <p:nvSpPr>
          <p:cNvPr id="5" name="object 5"/>
          <p:cNvSpPr txBox="1"/>
          <p:nvPr/>
        </p:nvSpPr>
        <p:spPr>
          <a:xfrm>
            <a:off x="763270" y="2437447"/>
            <a:ext cx="7618095" cy="2598147"/>
          </a:xfrm>
          <a:prstGeom prst="rect">
            <a:avLst/>
          </a:prstGeom>
        </p:spPr>
        <p:txBody>
          <a:bodyPr vert="horz" wrap="square" lIns="0" tIns="12700" rIns="0" bIns="0" rtlCol="0">
            <a:spAutoFit/>
          </a:bodyPr>
          <a:lstStyle/>
          <a:p>
            <a:pPr marL="354965" marR="224790" indent="-342900">
              <a:lnSpc>
                <a:spcPct val="100000"/>
              </a:lnSpc>
              <a:spcBef>
                <a:spcPts val="100"/>
              </a:spcBef>
              <a:tabLst>
                <a:tab pos="354965" algn="l"/>
                <a:tab pos="355600" algn="l"/>
              </a:tabLst>
            </a:pPr>
            <a:r>
              <a:rPr sz="2800" spc="-5" dirty="0">
                <a:latin typeface="Arial"/>
                <a:cs typeface="Arial"/>
              </a:rPr>
              <a:t>The </a:t>
            </a:r>
            <a:r>
              <a:rPr sz="2800" dirty="0">
                <a:latin typeface="Arial"/>
                <a:cs typeface="Arial"/>
              </a:rPr>
              <a:t>software architecture of a program or  </a:t>
            </a:r>
            <a:r>
              <a:rPr sz="2800" spc="-5" dirty="0">
                <a:latin typeface="Arial"/>
                <a:cs typeface="Arial"/>
              </a:rPr>
              <a:t>computing </a:t>
            </a:r>
            <a:r>
              <a:rPr sz="2800" dirty="0">
                <a:latin typeface="Arial"/>
                <a:cs typeface="Arial"/>
              </a:rPr>
              <a:t>system is the structure or  structures of the system, </a:t>
            </a:r>
            <a:r>
              <a:rPr sz="2800" spc="-5" dirty="0">
                <a:latin typeface="Arial"/>
                <a:cs typeface="Arial"/>
              </a:rPr>
              <a:t>which comprise </a:t>
            </a:r>
            <a:r>
              <a:rPr sz="2800" dirty="0">
                <a:latin typeface="Arial"/>
                <a:cs typeface="Arial"/>
              </a:rPr>
              <a:t>the  </a:t>
            </a:r>
            <a:r>
              <a:rPr sz="2800" spc="-5" dirty="0">
                <a:latin typeface="Arial"/>
                <a:cs typeface="Arial"/>
              </a:rPr>
              <a:t>software </a:t>
            </a:r>
            <a:r>
              <a:rPr sz="2800" dirty="0">
                <a:latin typeface="Arial"/>
                <a:cs typeface="Arial"/>
              </a:rPr>
              <a:t>components, the externally visible  </a:t>
            </a:r>
            <a:r>
              <a:rPr sz="2800" spc="-5" dirty="0">
                <a:latin typeface="Arial"/>
                <a:cs typeface="Arial"/>
              </a:rPr>
              <a:t>properties </a:t>
            </a:r>
            <a:r>
              <a:rPr sz="2800" dirty="0">
                <a:latin typeface="Arial"/>
                <a:cs typeface="Arial"/>
              </a:rPr>
              <a:t>of those components, and the  relationships </a:t>
            </a:r>
            <a:r>
              <a:rPr sz="2800" spc="-5" dirty="0">
                <a:latin typeface="Arial"/>
                <a:cs typeface="Arial"/>
              </a:rPr>
              <a:t>among</a:t>
            </a:r>
            <a:r>
              <a:rPr sz="2800" dirty="0">
                <a:latin typeface="Arial"/>
                <a:cs typeface="Arial"/>
              </a:rPr>
              <a:t> </a:t>
            </a:r>
            <a:r>
              <a:rPr sz="2800" spc="-5">
                <a:latin typeface="Arial"/>
                <a:cs typeface="Arial"/>
              </a:rPr>
              <a:t>them</a:t>
            </a:r>
            <a:r>
              <a:rPr sz="2800" spc="-5" smtClean="0">
                <a:latin typeface="Arial"/>
                <a:cs typeface="Arial"/>
              </a:rPr>
              <a:t>.</a:t>
            </a:r>
            <a:endParaRPr sz="28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4712335" cy="689932"/>
          </a:xfrm>
          <a:prstGeom prst="rect">
            <a:avLst/>
          </a:prstGeom>
        </p:spPr>
        <p:txBody>
          <a:bodyPr vert="horz" wrap="square" lIns="0" tIns="12700" rIns="0" bIns="0" rtlCol="0">
            <a:spAutoFit/>
          </a:bodyPr>
          <a:lstStyle/>
          <a:p>
            <a:pPr marL="12700">
              <a:lnSpc>
                <a:spcPct val="100000"/>
              </a:lnSpc>
              <a:spcBef>
                <a:spcPts val="100"/>
              </a:spcBef>
            </a:pPr>
            <a:r>
              <a:rPr spc="220" dirty="0"/>
              <a:t>Why</a:t>
            </a:r>
            <a:r>
              <a:rPr spc="40" dirty="0"/>
              <a:t> </a:t>
            </a:r>
            <a:r>
              <a:rPr spc="10" dirty="0"/>
              <a:t>Architecture?</a:t>
            </a:r>
          </a:p>
        </p:txBody>
      </p:sp>
      <p:sp>
        <p:nvSpPr>
          <p:cNvPr id="5" name="object 5"/>
          <p:cNvSpPr txBox="1"/>
          <p:nvPr/>
        </p:nvSpPr>
        <p:spPr>
          <a:xfrm>
            <a:off x="763270" y="2237423"/>
            <a:ext cx="7496175" cy="3379258"/>
          </a:xfrm>
          <a:prstGeom prst="rect">
            <a:avLst/>
          </a:prstGeom>
        </p:spPr>
        <p:txBody>
          <a:bodyPr vert="horz" wrap="square" lIns="0" tIns="60325" rIns="0" bIns="0" rtlCol="0">
            <a:spAutoFit/>
          </a:bodyPr>
          <a:lstStyle/>
          <a:p>
            <a:pPr marL="545465" marR="87630" indent="-533400">
              <a:lnSpc>
                <a:spcPts val="3030"/>
              </a:lnSpc>
              <a:spcBef>
                <a:spcPts val="475"/>
              </a:spcBef>
              <a:tabLst>
                <a:tab pos="545465" algn="l"/>
                <a:tab pos="546100" algn="l"/>
              </a:tabLst>
            </a:pPr>
            <a:r>
              <a:rPr sz="2800" spc="-5" dirty="0">
                <a:latin typeface="Arial"/>
                <a:cs typeface="Arial"/>
              </a:rPr>
              <a:t>Architecture is </a:t>
            </a:r>
            <a:r>
              <a:rPr sz="2800" dirty="0">
                <a:latin typeface="Arial"/>
                <a:cs typeface="Arial"/>
              </a:rPr>
              <a:t>a representation of a system  that </a:t>
            </a:r>
            <a:r>
              <a:rPr sz="2800" spc="-5" dirty="0">
                <a:latin typeface="Arial"/>
                <a:cs typeface="Arial"/>
              </a:rPr>
              <a:t>enables </a:t>
            </a:r>
            <a:r>
              <a:rPr sz="2800" dirty="0">
                <a:latin typeface="Arial"/>
                <a:cs typeface="Arial"/>
              </a:rPr>
              <a:t>the software </a:t>
            </a:r>
            <a:r>
              <a:rPr sz="2800" spc="-5" dirty="0">
                <a:latin typeface="Arial"/>
                <a:cs typeface="Arial"/>
              </a:rPr>
              <a:t>engineer</a:t>
            </a:r>
            <a:r>
              <a:rPr sz="2800" dirty="0">
                <a:latin typeface="Arial"/>
                <a:cs typeface="Arial"/>
              </a:rPr>
              <a:t> to:</a:t>
            </a:r>
            <a:endParaRPr sz="2800">
              <a:latin typeface="Arial"/>
              <a:cs typeface="Arial"/>
            </a:endParaRPr>
          </a:p>
          <a:p>
            <a:pPr marL="927100" marR="987425" lvl="1" indent="-457200">
              <a:lnSpc>
                <a:spcPts val="2600"/>
              </a:lnSpc>
              <a:spcBef>
                <a:spcPts val="575"/>
              </a:spcBef>
              <a:tabLst>
                <a:tab pos="926465" algn="l"/>
                <a:tab pos="927100" algn="l"/>
              </a:tabLst>
            </a:pPr>
            <a:r>
              <a:rPr sz="2400" spc="-5" dirty="0">
                <a:latin typeface="Arial"/>
                <a:cs typeface="Arial"/>
              </a:rPr>
              <a:t>analyze the effectiveness of the design in  meeting its stated</a:t>
            </a:r>
            <a:r>
              <a:rPr sz="2400" spc="15" dirty="0">
                <a:latin typeface="Arial"/>
                <a:cs typeface="Arial"/>
              </a:rPr>
              <a:t> </a:t>
            </a:r>
            <a:r>
              <a:rPr sz="2400" spc="-5" dirty="0">
                <a:latin typeface="Arial"/>
                <a:cs typeface="Arial"/>
              </a:rPr>
              <a:t>requirements,</a:t>
            </a:r>
            <a:endParaRPr sz="2400">
              <a:latin typeface="Arial"/>
              <a:cs typeface="Arial"/>
            </a:endParaRPr>
          </a:p>
          <a:p>
            <a:pPr marL="927100" marR="433705" lvl="1" indent="-457200">
              <a:lnSpc>
                <a:spcPct val="90100"/>
              </a:lnSpc>
              <a:spcBef>
                <a:spcPts val="545"/>
              </a:spcBef>
              <a:tabLst>
                <a:tab pos="926465" algn="l"/>
                <a:tab pos="927100" algn="l"/>
              </a:tabLst>
            </a:pPr>
            <a:r>
              <a:rPr sz="2400" spc="-5" dirty="0">
                <a:latin typeface="Arial"/>
                <a:cs typeface="Arial"/>
              </a:rPr>
              <a:t>consider architectural alternatives </a:t>
            </a:r>
            <a:r>
              <a:rPr sz="2400" dirty="0">
                <a:latin typeface="Arial"/>
                <a:cs typeface="Arial"/>
              </a:rPr>
              <a:t>at a </a:t>
            </a:r>
            <a:r>
              <a:rPr sz="2400" spc="-5" dirty="0">
                <a:latin typeface="Arial"/>
                <a:cs typeface="Arial"/>
              </a:rPr>
              <a:t>stage  when making design changes is still relatively  easy,</a:t>
            </a:r>
            <a:r>
              <a:rPr sz="2400" spc="5" dirty="0">
                <a:latin typeface="Arial"/>
                <a:cs typeface="Arial"/>
              </a:rPr>
              <a:t> </a:t>
            </a:r>
            <a:r>
              <a:rPr sz="2400" spc="-5" dirty="0">
                <a:latin typeface="Arial"/>
                <a:cs typeface="Arial"/>
              </a:rPr>
              <a:t>and</a:t>
            </a:r>
            <a:endParaRPr sz="2400">
              <a:latin typeface="Arial"/>
              <a:cs typeface="Arial"/>
            </a:endParaRPr>
          </a:p>
          <a:p>
            <a:pPr marL="927100" marR="5080" lvl="1" indent="-457200">
              <a:lnSpc>
                <a:spcPts val="2600"/>
              </a:lnSpc>
              <a:spcBef>
                <a:spcPts val="620"/>
              </a:spcBef>
              <a:tabLst>
                <a:tab pos="926465" algn="l"/>
                <a:tab pos="927100" algn="l"/>
              </a:tabLst>
            </a:pPr>
            <a:r>
              <a:rPr sz="2400" spc="-5" dirty="0">
                <a:latin typeface="Arial"/>
                <a:cs typeface="Arial"/>
              </a:rPr>
              <a:t>reduce </a:t>
            </a:r>
            <a:r>
              <a:rPr sz="2400" dirty="0">
                <a:latin typeface="Arial"/>
                <a:cs typeface="Arial"/>
              </a:rPr>
              <a:t>the risks </a:t>
            </a:r>
            <a:r>
              <a:rPr sz="2400" spc="-5" dirty="0">
                <a:latin typeface="Arial"/>
                <a:cs typeface="Arial"/>
              </a:rPr>
              <a:t>associated with the construction  of </a:t>
            </a:r>
            <a:r>
              <a:rPr sz="2400" dirty="0">
                <a:latin typeface="Arial"/>
                <a:cs typeface="Arial"/>
              </a:rPr>
              <a:t>the</a:t>
            </a:r>
            <a:r>
              <a:rPr sz="2400" spc="-5" dirty="0">
                <a:latin typeface="Arial"/>
                <a:cs typeface="Arial"/>
              </a:rPr>
              <a:t> software.</a:t>
            </a:r>
            <a:endParaRPr sz="24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3147695" cy="689932"/>
          </a:xfrm>
          <a:prstGeom prst="rect">
            <a:avLst/>
          </a:prstGeom>
        </p:spPr>
        <p:txBody>
          <a:bodyPr vert="horz" wrap="square" lIns="0" tIns="12700" rIns="0" bIns="0" rtlCol="0">
            <a:spAutoFit/>
          </a:bodyPr>
          <a:lstStyle/>
          <a:p>
            <a:pPr marL="12700">
              <a:lnSpc>
                <a:spcPct val="100000"/>
              </a:lnSpc>
              <a:spcBef>
                <a:spcPts val="100"/>
              </a:spcBef>
            </a:pPr>
            <a:r>
              <a:rPr spc="90" dirty="0"/>
              <a:t>Data</a:t>
            </a:r>
            <a:r>
              <a:rPr spc="75" dirty="0"/>
              <a:t> </a:t>
            </a:r>
            <a:r>
              <a:rPr spc="-30" dirty="0"/>
              <a:t>Design</a:t>
            </a:r>
          </a:p>
        </p:txBody>
      </p:sp>
      <p:sp>
        <p:nvSpPr>
          <p:cNvPr id="5" name="object 5"/>
          <p:cNvSpPr txBox="1"/>
          <p:nvPr/>
        </p:nvSpPr>
        <p:spPr>
          <a:xfrm>
            <a:off x="763270" y="2430304"/>
            <a:ext cx="7270115" cy="2736647"/>
          </a:xfrm>
          <a:prstGeom prst="rect">
            <a:avLst/>
          </a:prstGeom>
        </p:spPr>
        <p:txBody>
          <a:bodyPr vert="horz" wrap="square" lIns="0" tIns="114300" rIns="0" bIns="0" rtlCol="0">
            <a:spAutoFit/>
          </a:bodyPr>
          <a:lstStyle/>
          <a:p>
            <a:pPr marL="355600" indent="-342900">
              <a:lnSpc>
                <a:spcPct val="100000"/>
              </a:lnSpc>
              <a:spcBef>
                <a:spcPts val="900"/>
              </a:spcBef>
              <a:tabLst>
                <a:tab pos="354965" algn="l"/>
                <a:tab pos="355600" algn="l"/>
              </a:tabLst>
            </a:pPr>
            <a:r>
              <a:rPr sz="3200" dirty="0">
                <a:latin typeface="Arial"/>
                <a:cs typeface="Arial"/>
              </a:rPr>
              <a:t>Architectural level </a:t>
            </a:r>
            <a:r>
              <a:rPr sz="3200" dirty="0">
                <a:latin typeface="Symbol"/>
                <a:cs typeface="Symbol"/>
              </a:rPr>
              <a:t></a:t>
            </a:r>
            <a:r>
              <a:rPr sz="3200" dirty="0">
                <a:latin typeface="Times New Roman"/>
                <a:cs typeface="Times New Roman"/>
              </a:rPr>
              <a:t> </a:t>
            </a:r>
            <a:r>
              <a:rPr sz="3200" dirty="0">
                <a:latin typeface="Arial"/>
                <a:cs typeface="Arial"/>
              </a:rPr>
              <a:t>Database</a:t>
            </a:r>
            <a:r>
              <a:rPr sz="3200" spc="45" dirty="0">
                <a:latin typeface="Arial"/>
                <a:cs typeface="Arial"/>
              </a:rPr>
              <a:t> </a:t>
            </a:r>
            <a:r>
              <a:rPr sz="3200" dirty="0">
                <a:latin typeface="Arial"/>
                <a:cs typeface="Arial"/>
              </a:rPr>
              <a:t>design</a:t>
            </a:r>
            <a:endParaRPr sz="3200">
              <a:latin typeface="Arial"/>
              <a:cs typeface="Arial"/>
            </a:endParaRPr>
          </a:p>
          <a:p>
            <a:pPr marL="755650" lvl="1" indent="-286385">
              <a:lnSpc>
                <a:spcPct val="100000"/>
              </a:lnSpc>
              <a:spcBef>
                <a:spcPts val="700"/>
              </a:spcBef>
              <a:tabLst>
                <a:tab pos="755650" algn="l"/>
              </a:tabLst>
            </a:pPr>
            <a:r>
              <a:rPr sz="2800" dirty="0">
                <a:latin typeface="Arial"/>
                <a:cs typeface="Arial"/>
              </a:rPr>
              <a:t>data </a:t>
            </a:r>
            <a:r>
              <a:rPr sz="2800" spc="-5" dirty="0">
                <a:latin typeface="Arial"/>
                <a:cs typeface="Arial"/>
              </a:rPr>
              <a:t>mining</a:t>
            </a:r>
            <a:endParaRPr sz="2800">
              <a:latin typeface="Arial"/>
              <a:cs typeface="Arial"/>
            </a:endParaRPr>
          </a:p>
          <a:p>
            <a:pPr marL="755650" lvl="1" indent="-286385">
              <a:lnSpc>
                <a:spcPct val="100000"/>
              </a:lnSpc>
              <a:spcBef>
                <a:spcPts val="690"/>
              </a:spcBef>
              <a:tabLst>
                <a:tab pos="755650" algn="l"/>
              </a:tabLst>
            </a:pPr>
            <a:r>
              <a:rPr sz="2800" dirty="0">
                <a:latin typeface="Arial"/>
                <a:cs typeface="Arial"/>
              </a:rPr>
              <a:t>data </a:t>
            </a:r>
            <a:r>
              <a:rPr sz="2800" spc="-5" dirty="0">
                <a:latin typeface="Arial"/>
                <a:cs typeface="Arial"/>
              </a:rPr>
              <a:t>warehousing</a:t>
            </a:r>
            <a:endParaRPr sz="2800">
              <a:latin typeface="Arial"/>
              <a:cs typeface="Arial"/>
            </a:endParaRPr>
          </a:p>
          <a:p>
            <a:pPr marL="354965" marR="664210" indent="-342900">
              <a:lnSpc>
                <a:spcPct val="100000"/>
              </a:lnSpc>
              <a:spcBef>
                <a:spcPts val="800"/>
              </a:spcBef>
              <a:tabLst>
                <a:tab pos="354965" algn="l"/>
                <a:tab pos="355600" algn="l"/>
              </a:tabLst>
            </a:pPr>
            <a:r>
              <a:rPr sz="3200" dirty="0">
                <a:latin typeface="Arial"/>
                <a:cs typeface="Arial"/>
              </a:rPr>
              <a:t>Component level </a:t>
            </a:r>
            <a:r>
              <a:rPr sz="3200" dirty="0">
                <a:latin typeface="Symbol"/>
                <a:cs typeface="Symbol"/>
              </a:rPr>
              <a:t></a:t>
            </a:r>
            <a:r>
              <a:rPr sz="3200" dirty="0">
                <a:latin typeface="Times New Roman"/>
                <a:cs typeface="Times New Roman"/>
              </a:rPr>
              <a:t> </a:t>
            </a:r>
            <a:r>
              <a:rPr sz="3200" dirty="0">
                <a:latin typeface="Arial"/>
                <a:cs typeface="Arial"/>
              </a:rPr>
              <a:t>Data structure  design</a:t>
            </a:r>
            <a:endParaRPr sz="32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4857750" cy="689932"/>
          </a:xfrm>
          <a:prstGeom prst="rect">
            <a:avLst/>
          </a:prstGeom>
        </p:spPr>
        <p:txBody>
          <a:bodyPr vert="horz" wrap="square" lIns="0" tIns="12700" rIns="0" bIns="0" rtlCol="0">
            <a:spAutoFit/>
          </a:bodyPr>
          <a:lstStyle/>
          <a:p>
            <a:pPr marL="12700">
              <a:lnSpc>
                <a:spcPct val="100000"/>
              </a:lnSpc>
              <a:spcBef>
                <a:spcPts val="100"/>
              </a:spcBef>
            </a:pPr>
            <a:r>
              <a:rPr spc="55" dirty="0"/>
              <a:t>Architectural</a:t>
            </a:r>
            <a:r>
              <a:rPr spc="70" dirty="0"/>
              <a:t> </a:t>
            </a:r>
            <a:r>
              <a:rPr spc="-90" dirty="0"/>
              <a:t>Styles</a:t>
            </a:r>
          </a:p>
        </p:txBody>
      </p:sp>
      <p:sp>
        <p:nvSpPr>
          <p:cNvPr id="7" name="object 7"/>
          <p:cNvSpPr txBox="1">
            <a:spLocks noGrp="1"/>
          </p:cNvSpPr>
          <p:nvPr>
            <p:ph type="body" idx="1"/>
          </p:nvPr>
        </p:nvSpPr>
        <p:spPr>
          <a:xfrm>
            <a:off x="533400" y="2514600"/>
            <a:ext cx="8229600" cy="997709"/>
          </a:xfrm>
          <a:prstGeom prst="rect">
            <a:avLst/>
          </a:prstGeom>
        </p:spPr>
        <p:txBody>
          <a:bodyPr vert="horz" wrap="square" lIns="0" tIns="12700" rIns="0" bIns="0" rtlCol="0">
            <a:spAutoFit/>
          </a:bodyPr>
          <a:lstStyle/>
          <a:p>
            <a:pPr marL="546100" marR="609600">
              <a:spcBef>
                <a:spcPts val="100"/>
              </a:spcBef>
              <a:buNone/>
            </a:pPr>
            <a:r>
              <a:rPr sz="2400" spc="-5" dirty="0"/>
              <a:t>Each style describes </a:t>
            </a:r>
            <a:r>
              <a:rPr sz="2400" dirty="0"/>
              <a:t>a </a:t>
            </a:r>
            <a:r>
              <a:rPr sz="2400" spc="-5" dirty="0"/>
              <a:t>system category </a:t>
            </a:r>
            <a:r>
              <a:rPr sz="2400" spc="-5"/>
              <a:t>that  </a:t>
            </a:r>
            <a:r>
              <a:rPr sz="2400" spc="-5" smtClean="0"/>
              <a:t>encompasses</a:t>
            </a:r>
            <a:r>
              <a:rPr sz="2000" smtClean="0"/>
              <a:t>a </a:t>
            </a:r>
            <a:r>
              <a:rPr lang="en-US" sz="2000" spc="-5" dirty="0" smtClean="0"/>
              <a:t>perform </a:t>
            </a:r>
            <a:r>
              <a:rPr sz="2000" smtClean="0"/>
              <a:t>set </a:t>
            </a:r>
            <a:r>
              <a:rPr sz="2000" dirty="0"/>
              <a:t>of components </a:t>
            </a:r>
            <a:r>
              <a:rPr sz="2000" spc="-5" dirty="0"/>
              <a:t>(e.g., </a:t>
            </a:r>
            <a:r>
              <a:rPr sz="2000" dirty="0"/>
              <a:t>a database, </a:t>
            </a:r>
            <a:r>
              <a:rPr sz="2000"/>
              <a:t>computational  </a:t>
            </a:r>
            <a:r>
              <a:rPr sz="2000" smtClean="0"/>
              <a:t>modules</a:t>
            </a:r>
            <a:r>
              <a:rPr sz="2000" dirty="0"/>
              <a:t>) </a:t>
            </a:r>
            <a:r>
              <a:rPr sz="2000" spc="-5"/>
              <a:t>that </a:t>
            </a:r>
            <a:r>
              <a:rPr sz="2000" smtClean="0"/>
              <a:t>a </a:t>
            </a:r>
            <a:r>
              <a:rPr sz="2000" spc="-5" dirty="0"/>
              <a:t>function </a:t>
            </a:r>
            <a:r>
              <a:rPr sz="2000" dirty="0"/>
              <a:t>required </a:t>
            </a:r>
            <a:r>
              <a:rPr sz="2000" spc="-5" dirty="0"/>
              <a:t>by </a:t>
            </a:r>
            <a:r>
              <a:rPr sz="2000" dirty="0"/>
              <a:t>a</a:t>
            </a:r>
            <a:r>
              <a:rPr sz="2000" spc="15" dirty="0"/>
              <a:t> </a:t>
            </a:r>
            <a:r>
              <a:rPr sz="2000" dirty="0"/>
              <a:t>system,</a:t>
            </a:r>
            <a:endParaRPr sz="2000"/>
          </a:p>
        </p:txBody>
      </p:sp>
      <p:sp>
        <p:nvSpPr>
          <p:cNvPr id="11" name="object 11"/>
          <p:cNvSpPr txBox="1"/>
          <p:nvPr/>
        </p:nvSpPr>
        <p:spPr>
          <a:xfrm>
            <a:off x="1677670" y="3810476"/>
            <a:ext cx="6577330" cy="1987724"/>
          </a:xfrm>
          <a:prstGeom prst="rect">
            <a:avLst/>
          </a:prstGeom>
        </p:spPr>
        <p:txBody>
          <a:bodyPr vert="horz" wrap="square" lIns="0" tIns="12700" rIns="0" bIns="0" rtlCol="0">
            <a:spAutoFit/>
          </a:bodyPr>
          <a:lstStyle/>
          <a:p>
            <a:pPr marL="12700" marR="736600">
              <a:lnSpc>
                <a:spcPct val="100000"/>
              </a:lnSpc>
              <a:spcBef>
                <a:spcPts val="100"/>
              </a:spcBef>
            </a:pPr>
            <a:r>
              <a:rPr sz="2000" dirty="0">
                <a:latin typeface="Arial"/>
                <a:cs typeface="Arial"/>
              </a:rPr>
              <a:t>a set of connectors that enable “communication,  coordination, and cooperation” </a:t>
            </a:r>
            <a:r>
              <a:rPr sz="2000" spc="-5" dirty="0">
                <a:latin typeface="Arial"/>
                <a:cs typeface="Arial"/>
              </a:rPr>
              <a:t>among</a:t>
            </a:r>
            <a:r>
              <a:rPr sz="2000" spc="-65" dirty="0">
                <a:latin typeface="Arial"/>
                <a:cs typeface="Arial"/>
              </a:rPr>
              <a:t> </a:t>
            </a:r>
            <a:r>
              <a:rPr sz="2000" dirty="0">
                <a:latin typeface="Arial"/>
                <a:cs typeface="Arial"/>
              </a:rPr>
              <a:t>components,</a:t>
            </a:r>
            <a:endParaRPr sz="2000">
              <a:latin typeface="Arial"/>
              <a:cs typeface="Arial"/>
            </a:endParaRPr>
          </a:p>
          <a:p>
            <a:pPr marL="12700" marR="32384">
              <a:lnSpc>
                <a:spcPct val="100000"/>
              </a:lnSpc>
              <a:spcBef>
                <a:spcPts val="500"/>
              </a:spcBef>
            </a:pPr>
            <a:r>
              <a:rPr sz="2000" dirty="0">
                <a:latin typeface="Arial"/>
                <a:cs typeface="Arial"/>
              </a:rPr>
              <a:t>constraints </a:t>
            </a:r>
            <a:r>
              <a:rPr sz="2000" spc="-5" dirty="0">
                <a:latin typeface="Arial"/>
                <a:cs typeface="Arial"/>
              </a:rPr>
              <a:t>that define </a:t>
            </a:r>
            <a:r>
              <a:rPr sz="2000" dirty="0">
                <a:latin typeface="Arial"/>
                <a:cs typeface="Arial"/>
              </a:rPr>
              <a:t>how components can be </a:t>
            </a:r>
            <a:r>
              <a:rPr sz="2000" spc="-5" dirty="0">
                <a:latin typeface="Arial"/>
                <a:cs typeface="Arial"/>
              </a:rPr>
              <a:t>integrated  to form the </a:t>
            </a:r>
            <a:r>
              <a:rPr sz="2000" dirty="0">
                <a:latin typeface="Arial"/>
                <a:cs typeface="Arial"/>
              </a:rPr>
              <a:t>system, and</a:t>
            </a:r>
            <a:endParaRPr sz="2000">
              <a:latin typeface="Arial"/>
              <a:cs typeface="Arial"/>
            </a:endParaRPr>
          </a:p>
          <a:p>
            <a:pPr marL="12700" marR="5080">
              <a:lnSpc>
                <a:spcPct val="100000"/>
              </a:lnSpc>
              <a:spcBef>
                <a:spcPts val="500"/>
              </a:spcBef>
            </a:pPr>
            <a:r>
              <a:rPr sz="2000" dirty="0">
                <a:latin typeface="Arial"/>
                <a:cs typeface="Arial"/>
              </a:rPr>
              <a:t>semantic models </a:t>
            </a:r>
            <a:r>
              <a:rPr sz="2000" spc="-5" dirty="0">
                <a:latin typeface="Arial"/>
                <a:cs typeface="Arial"/>
              </a:rPr>
              <a:t>that </a:t>
            </a:r>
            <a:r>
              <a:rPr sz="2000" dirty="0">
                <a:latin typeface="Arial"/>
                <a:cs typeface="Arial"/>
              </a:rPr>
              <a:t>enable a designer </a:t>
            </a:r>
            <a:r>
              <a:rPr sz="2000" spc="-5" dirty="0">
                <a:latin typeface="Arial"/>
                <a:cs typeface="Arial"/>
              </a:rPr>
              <a:t>to </a:t>
            </a:r>
            <a:r>
              <a:rPr sz="2000" dirty="0">
                <a:latin typeface="Arial"/>
                <a:cs typeface="Arial"/>
              </a:rPr>
              <a:t>understand </a:t>
            </a:r>
            <a:r>
              <a:rPr sz="2000" spc="-5" dirty="0">
                <a:latin typeface="Arial"/>
                <a:cs typeface="Arial"/>
              </a:rPr>
              <a:t>the  </a:t>
            </a:r>
            <a:r>
              <a:rPr sz="2000" dirty="0">
                <a:latin typeface="Arial"/>
                <a:cs typeface="Arial"/>
              </a:rPr>
              <a:t>overall properties </a:t>
            </a:r>
            <a:r>
              <a:rPr sz="2000" spc="-5" dirty="0">
                <a:latin typeface="Arial"/>
                <a:cs typeface="Arial"/>
              </a:rPr>
              <a:t>of </a:t>
            </a:r>
            <a:r>
              <a:rPr sz="2000" dirty="0">
                <a:latin typeface="Arial"/>
                <a:cs typeface="Arial"/>
              </a:rPr>
              <a:t>a</a:t>
            </a:r>
            <a:r>
              <a:rPr sz="2000" spc="-10" dirty="0">
                <a:latin typeface="Arial"/>
                <a:cs typeface="Arial"/>
              </a:rPr>
              <a:t> </a:t>
            </a:r>
            <a:r>
              <a:rPr sz="2000" dirty="0">
                <a:latin typeface="Arial"/>
                <a:cs typeface="Arial"/>
              </a:rPr>
              <a:t>system.</a:t>
            </a:r>
            <a:endParaRPr sz="20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3602354" cy="689932"/>
          </a:xfrm>
          <a:prstGeom prst="rect">
            <a:avLst/>
          </a:prstGeom>
        </p:spPr>
        <p:txBody>
          <a:bodyPr vert="horz" wrap="square" lIns="0" tIns="12700" rIns="0" bIns="0" rtlCol="0">
            <a:spAutoFit/>
          </a:bodyPr>
          <a:lstStyle/>
          <a:p>
            <a:pPr marL="12700">
              <a:lnSpc>
                <a:spcPct val="100000"/>
              </a:lnSpc>
              <a:spcBef>
                <a:spcPts val="100"/>
              </a:spcBef>
            </a:pPr>
            <a:r>
              <a:rPr spc="-15" dirty="0"/>
              <a:t>Specific</a:t>
            </a:r>
            <a:r>
              <a:rPr spc="75" dirty="0"/>
              <a:t> </a:t>
            </a:r>
            <a:r>
              <a:rPr spc="-90" dirty="0"/>
              <a:t>Styles</a:t>
            </a:r>
          </a:p>
        </p:txBody>
      </p:sp>
      <p:sp>
        <p:nvSpPr>
          <p:cNvPr id="5" name="object 5"/>
          <p:cNvSpPr txBox="1"/>
          <p:nvPr/>
        </p:nvSpPr>
        <p:spPr>
          <a:xfrm>
            <a:off x="763270" y="2354579"/>
            <a:ext cx="5396865" cy="2987997"/>
          </a:xfrm>
          <a:prstGeom prst="rect">
            <a:avLst/>
          </a:prstGeom>
        </p:spPr>
        <p:txBody>
          <a:bodyPr vert="horz" wrap="square" lIns="0" tIns="114300" rIns="0" bIns="0" rtlCol="0">
            <a:spAutoFit/>
          </a:bodyPr>
          <a:lstStyle/>
          <a:p>
            <a:pPr marL="355600" indent="-342900">
              <a:lnSpc>
                <a:spcPct val="100000"/>
              </a:lnSpc>
              <a:spcBef>
                <a:spcPts val="900"/>
              </a:spcBef>
              <a:tabLst>
                <a:tab pos="354965" algn="l"/>
                <a:tab pos="355600" algn="l"/>
              </a:tabLst>
            </a:pPr>
            <a:r>
              <a:rPr sz="3200" dirty="0">
                <a:latin typeface="Arial"/>
                <a:cs typeface="Arial"/>
              </a:rPr>
              <a:t>Data-centered</a:t>
            </a:r>
            <a:r>
              <a:rPr sz="3200" spc="-10" dirty="0">
                <a:latin typeface="Arial"/>
                <a:cs typeface="Arial"/>
              </a:rPr>
              <a:t> </a:t>
            </a:r>
            <a:r>
              <a:rPr sz="3200" dirty="0">
                <a:latin typeface="Arial"/>
                <a:cs typeface="Arial"/>
              </a:rPr>
              <a:t>architecture</a:t>
            </a:r>
            <a:endParaRPr sz="3200">
              <a:latin typeface="Arial"/>
              <a:cs typeface="Arial"/>
            </a:endParaRPr>
          </a:p>
          <a:p>
            <a:pPr marL="355600" indent="-342900">
              <a:lnSpc>
                <a:spcPct val="100000"/>
              </a:lnSpc>
              <a:spcBef>
                <a:spcPts val="800"/>
              </a:spcBef>
              <a:tabLst>
                <a:tab pos="354965" algn="l"/>
                <a:tab pos="355600" algn="l"/>
              </a:tabLst>
            </a:pPr>
            <a:r>
              <a:rPr sz="3200" dirty="0">
                <a:latin typeface="Arial"/>
                <a:cs typeface="Arial"/>
              </a:rPr>
              <a:t>Data flow</a:t>
            </a:r>
            <a:r>
              <a:rPr sz="3200" spc="-15" dirty="0">
                <a:latin typeface="Arial"/>
                <a:cs typeface="Arial"/>
              </a:rPr>
              <a:t> </a:t>
            </a:r>
            <a:r>
              <a:rPr sz="3200" dirty="0">
                <a:latin typeface="Arial"/>
                <a:cs typeface="Arial"/>
              </a:rPr>
              <a:t>architecture</a:t>
            </a:r>
            <a:endParaRPr sz="3200">
              <a:latin typeface="Arial"/>
              <a:cs typeface="Arial"/>
            </a:endParaRPr>
          </a:p>
          <a:p>
            <a:pPr marL="355600" indent="-342900">
              <a:lnSpc>
                <a:spcPct val="100000"/>
              </a:lnSpc>
              <a:spcBef>
                <a:spcPts val="790"/>
              </a:spcBef>
              <a:tabLst>
                <a:tab pos="354965" algn="l"/>
                <a:tab pos="355600" algn="l"/>
              </a:tabLst>
            </a:pPr>
            <a:r>
              <a:rPr sz="3200" dirty="0">
                <a:latin typeface="Arial"/>
                <a:cs typeface="Arial"/>
              </a:rPr>
              <a:t>Call and return</a:t>
            </a:r>
            <a:r>
              <a:rPr sz="3200" spc="-60" dirty="0">
                <a:latin typeface="Arial"/>
                <a:cs typeface="Arial"/>
              </a:rPr>
              <a:t> </a:t>
            </a:r>
            <a:r>
              <a:rPr sz="3200" dirty="0">
                <a:latin typeface="Arial"/>
                <a:cs typeface="Arial"/>
              </a:rPr>
              <a:t>architecture</a:t>
            </a:r>
            <a:endParaRPr sz="3200">
              <a:latin typeface="Arial"/>
              <a:cs typeface="Arial"/>
            </a:endParaRPr>
          </a:p>
          <a:p>
            <a:pPr marL="355600" indent="-342900">
              <a:lnSpc>
                <a:spcPct val="100000"/>
              </a:lnSpc>
              <a:spcBef>
                <a:spcPts val="800"/>
              </a:spcBef>
              <a:tabLst>
                <a:tab pos="354965" algn="l"/>
                <a:tab pos="355600" algn="l"/>
              </a:tabLst>
            </a:pPr>
            <a:r>
              <a:rPr sz="3200" dirty="0">
                <a:latin typeface="Arial"/>
                <a:cs typeface="Arial"/>
              </a:rPr>
              <a:t>Object-oriented</a:t>
            </a:r>
            <a:r>
              <a:rPr sz="3200" spc="-60" dirty="0">
                <a:latin typeface="Arial"/>
                <a:cs typeface="Arial"/>
              </a:rPr>
              <a:t> </a:t>
            </a:r>
            <a:r>
              <a:rPr sz="3200" dirty="0">
                <a:latin typeface="Arial"/>
                <a:cs typeface="Arial"/>
              </a:rPr>
              <a:t>architecture</a:t>
            </a:r>
            <a:endParaRPr sz="3200">
              <a:latin typeface="Arial"/>
              <a:cs typeface="Arial"/>
            </a:endParaRPr>
          </a:p>
          <a:p>
            <a:pPr marL="355600" indent="-342900">
              <a:lnSpc>
                <a:spcPct val="100000"/>
              </a:lnSpc>
              <a:spcBef>
                <a:spcPts val="800"/>
              </a:spcBef>
              <a:tabLst>
                <a:tab pos="354965" algn="l"/>
                <a:tab pos="355600" algn="l"/>
              </a:tabLst>
            </a:pPr>
            <a:r>
              <a:rPr sz="3200" dirty="0">
                <a:latin typeface="Arial"/>
                <a:cs typeface="Arial"/>
              </a:rPr>
              <a:t>Layered architecture</a:t>
            </a:r>
            <a:endParaRPr sz="32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6910705" cy="689932"/>
          </a:xfrm>
          <a:prstGeom prst="rect">
            <a:avLst/>
          </a:prstGeom>
        </p:spPr>
        <p:txBody>
          <a:bodyPr vert="horz" wrap="square" lIns="0" tIns="12700" rIns="0" bIns="0" rtlCol="0">
            <a:spAutoFit/>
          </a:bodyPr>
          <a:lstStyle/>
          <a:p>
            <a:pPr marL="12700">
              <a:lnSpc>
                <a:spcPct val="100000"/>
              </a:lnSpc>
              <a:spcBef>
                <a:spcPts val="100"/>
              </a:spcBef>
            </a:pPr>
            <a:r>
              <a:rPr dirty="0"/>
              <a:t>Data-Centered</a:t>
            </a:r>
            <a:r>
              <a:rPr spc="80" dirty="0"/>
              <a:t> </a:t>
            </a:r>
            <a:r>
              <a:rPr spc="35" dirty="0"/>
              <a:t>Architecture</a:t>
            </a:r>
          </a:p>
        </p:txBody>
      </p:sp>
      <p:sp>
        <p:nvSpPr>
          <p:cNvPr id="5" name="object 5"/>
          <p:cNvSpPr/>
          <p:nvPr/>
        </p:nvSpPr>
        <p:spPr>
          <a:xfrm>
            <a:off x="815339" y="2030254"/>
            <a:ext cx="7259320" cy="4509135"/>
          </a:xfrm>
          <a:custGeom>
            <a:avLst/>
            <a:gdLst/>
            <a:ahLst/>
            <a:cxnLst/>
            <a:rect l="l" t="t" r="r" b="b"/>
            <a:pathLst>
              <a:path w="7259320" h="4008120">
                <a:moveTo>
                  <a:pt x="3629660" y="4008119"/>
                </a:moveTo>
                <a:lnTo>
                  <a:pt x="0" y="4008119"/>
                </a:lnTo>
                <a:lnTo>
                  <a:pt x="0" y="0"/>
                </a:lnTo>
                <a:lnTo>
                  <a:pt x="7259319" y="0"/>
                </a:lnTo>
                <a:lnTo>
                  <a:pt x="7259319" y="4008119"/>
                </a:lnTo>
                <a:lnTo>
                  <a:pt x="3629660" y="4008119"/>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5966"/>
            <a:ext cx="7259320" cy="4509135"/>
          </a:xfrm>
          <a:custGeom>
            <a:avLst/>
            <a:gdLst/>
            <a:ahLst/>
            <a:cxnLst/>
            <a:rect l="l" t="t" r="r" b="b"/>
            <a:pathLst>
              <a:path w="7259320" h="4008120">
                <a:moveTo>
                  <a:pt x="7259319" y="0"/>
                </a:moveTo>
                <a:lnTo>
                  <a:pt x="0" y="0"/>
                </a:lnTo>
                <a:lnTo>
                  <a:pt x="0" y="4008119"/>
                </a:lnTo>
                <a:lnTo>
                  <a:pt x="7259319" y="4008119"/>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5966"/>
            <a:ext cx="7259320" cy="4509135"/>
          </a:xfrm>
          <a:custGeom>
            <a:avLst/>
            <a:gdLst/>
            <a:ahLst/>
            <a:cxnLst/>
            <a:rect l="l" t="t" r="r" b="b"/>
            <a:pathLst>
              <a:path w="7259320" h="4008120">
                <a:moveTo>
                  <a:pt x="3629660" y="4008119"/>
                </a:moveTo>
                <a:lnTo>
                  <a:pt x="0" y="4008119"/>
                </a:lnTo>
                <a:lnTo>
                  <a:pt x="0" y="0"/>
                </a:lnTo>
                <a:lnTo>
                  <a:pt x="7259319" y="0"/>
                </a:lnTo>
                <a:lnTo>
                  <a:pt x="7259319" y="4008119"/>
                </a:lnTo>
                <a:lnTo>
                  <a:pt x="3629660" y="4008119"/>
                </a:lnTo>
                <a:close/>
              </a:path>
            </a:pathLst>
          </a:custGeom>
          <a:ln w="12579">
            <a:solidFill>
              <a:srgbClr val="FFFFFF"/>
            </a:solidFill>
          </a:ln>
        </p:spPr>
        <p:txBody>
          <a:bodyPr wrap="square" lIns="0" tIns="0" rIns="0" bIns="0" rtlCol="0"/>
          <a:lstStyle/>
          <a:p>
            <a:endParaRPr/>
          </a:p>
        </p:txBody>
      </p:sp>
      <p:sp>
        <p:nvSpPr>
          <p:cNvPr id="8" name="object 8"/>
          <p:cNvSpPr/>
          <p:nvPr/>
        </p:nvSpPr>
        <p:spPr>
          <a:xfrm>
            <a:off x="1832611" y="2434589"/>
            <a:ext cx="5200649" cy="367188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5780405" cy="689932"/>
          </a:xfrm>
          <a:prstGeom prst="rect">
            <a:avLst/>
          </a:prstGeom>
        </p:spPr>
        <p:txBody>
          <a:bodyPr vert="horz" wrap="square" lIns="0" tIns="12700" rIns="0" bIns="0" rtlCol="0">
            <a:spAutoFit/>
          </a:bodyPr>
          <a:lstStyle/>
          <a:p>
            <a:pPr marL="12700">
              <a:lnSpc>
                <a:spcPct val="100000"/>
              </a:lnSpc>
              <a:spcBef>
                <a:spcPts val="100"/>
              </a:spcBef>
            </a:pPr>
            <a:r>
              <a:rPr spc="-5" dirty="0"/>
              <a:t>Data-Flow</a:t>
            </a:r>
            <a:r>
              <a:rPr spc="45" dirty="0"/>
              <a:t> </a:t>
            </a:r>
            <a:r>
              <a:rPr spc="35" dirty="0"/>
              <a:t>Architecture</a:t>
            </a:r>
          </a:p>
        </p:txBody>
      </p:sp>
      <p:sp>
        <p:nvSpPr>
          <p:cNvPr id="5" name="object 5"/>
          <p:cNvSpPr/>
          <p:nvPr/>
        </p:nvSpPr>
        <p:spPr>
          <a:xfrm>
            <a:off x="815339" y="2027395"/>
            <a:ext cx="7259320" cy="4509135"/>
          </a:xfrm>
          <a:custGeom>
            <a:avLst/>
            <a:gdLst/>
            <a:ahLst/>
            <a:cxnLst/>
            <a:rect l="l" t="t" r="r" b="b"/>
            <a:pathLst>
              <a:path w="7259320" h="4008120">
                <a:moveTo>
                  <a:pt x="3629660" y="4008120"/>
                </a:moveTo>
                <a:lnTo>
                  <a:pt x="0" y="4008120"/>
                </a:lnTo>
                <a:lnTo>
                  <a:pt x="0" y="0"/>
                </a:lnTo>
                <a:lnTo>
                  <a:pt x="7259319" y="0"/>
                </a:lnTo>
                <a:lnTo>
                  <a:pt x="7259319" y="4008120"/>
                </a:lnTo>
                <a:lnTo>
                  <a:pt x="3629660" y="400812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3108"/>
            <a:ext cx="7259320" cy="4509135"/>
          </a:xfrm>
          <a:custGeom>
            <a:avLst/>
            <a:gdLst/>
            <a:ahLst/>
            <a:cxnLst/>
            <a:rect l="l" t="t" r="r" b="b"/>
            <a:pathLst>
              <a:path w="7259320" h="4008120">
                <a:moveTo>
                  <a:pt x="7259319" y="0"/>
                </a:moveTo>
                <a:lnTo>
                  <a:pt x="0" y="0"/>
                </a:lnTo>
                <a:lnTo>
                  <a:pt x="0" y="4008120"/>
                </a:lnTo>
                <a:lnTo>
                  <a:pt x="7259319" y="400812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3108"/>
            <a:ext cx="7259320" cy="4509135"/>
          </a:xfrm>
          <a:custGeom>
            <a:avLst/>
            <a:gdLst/>
            <a:ahLst/>
            <a:cxnLst/>
            <a:rect l="l" t="t" r="r" b="b"/>
            <a:pathLst>
              <a:path w="7259320" h="4008120">
                <a:moveTo>
                  <a:pt x="3629660" y="4008120"/>
                </a:moveTo>
                <a:lnTo>
                  <a:pt x="0" y="4008120"/>
                </a:lnTo>
                <a:lnTo>
                  <a:pt x="0" y="0"/>
                </a:lnTo>
                <a:lnTo>
                  <a:pt x="7259319" y="0"/>
                </a:lnTo>
                <a:lnTo>
                  <a:pt x="7259319" y="4008120"/>
                </a:lnTo>
                <a:lnTo>
                  <a:pt x="3629660" y="4008120"/>
                </a:lnTo>
                <a:close/>
              </a:path>
            </a:pathLst>
          </a:custGeom>
          <a:ln w="12579">
            <a:solidFill>
              <a:srgbClr val="FFFFFF"/>
            </a:solidFill>
          </a:ln>
        </p:spPr>
        <p:txBody>
          <a:bodyPr wrap="square" lIns="0" tIns="0" rIns="0" bIns="0" rtlCol="0"/>
          <a:lstStyle/>
          <a:p>
            <a:endParaRPr/>
          </a:p>
        </p:txBody>
      </p:sp>
      <p:sp>
        <p:nvSpPr>
          <p:cNvPr id="8" name="object 8"/>
          <p:cNvSpPr/>
          <p:nvPr/>
        </p:nvSpPr>
        <p:spPr>
          <a:xfrm>
            <a:off x="1558289" y="2651761"/>
            <a:ext cx="5748020" cy="322754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7181850" cy="689932"/>
          </a:xfrm>
          <a:prstGeom prst="rect">
            <a:avLst/>
          </a:prstGeom>
        </p:spPr>
        <p:txBody>
          <a:bodyPr vert="horz" wrap="square" lIns="0" tIns="12700" rIns="0" bIns="0" rtlCol="0">
            <a:spAutoFit/>
          </a:bodyPr>
          <a:lstStyle/>
          <a:p>
            <a:pPr marL="12700">
              <a:lnSpc>
                <a:spcPct val="100000"/>
              </a:lnSpc>
              <a:spcBef>
                <a:spcPts val="100"/>
              </a:spcBef>
            </a:pPr>
            <a:r>
              <a:rPr spc="80" dirty="0"/>
              <a:t>Call </a:t>
            </a:r>
            <a:r>
              <a:rPr spc="110" dirty="0"/>
              <a:t>and </a:t>
            </a:r>
            <a:r>
              <a:rPr spc="-80" dirty="0"/>
              <a:t>Return</a:t>
            </a:r>
            <a:r>
              <a:rPr spc="140" dirty="0"/>
              <a:t> </a:t>
            </a:r>
            <a:r>
              <a:rPr spc="35" dirty="0"/>
              <a:t>Architecture</a:t>
            </a:r>
          </a:p>
        </p:txBody>
      </p:sp>
      <p:sp>
        <p:nvSpPr>
          <p:cNvPr id="5" name="object 5"/>
          <p:cNvSpPr/>
          <p:nvPr/>
        </p:nvSpPr>
        <p:spPr>
          <a:xfrm>
            <a:off x="815339" y="203168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739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739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1878329" y="2780348"/>
            <a:ext cx="5110480" cy="298608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7321550" cy="689932"/>
          </a:xfrm>
          <a:prstGeom prst="rect">
            <a:avLst/>
          </a:prstGeom>
        </p:spPr>
        <p:txBody>
          <a:bodyPr vert="horz" wrap="square" lIns="0" tIns="12700" rIns="0" bIns="0" rtlCol="0">
            <a:spAutoFit/>
          </a:bodyPr>
          <a:lstStyle/>
          <a:p>
            <a:pPr marL="12700">
              <a:lnSpc>
                <a:spcPct val="100000"/>
              </a:lnSpc>
              <a:spcBef>
                <a:spcPts val="100"/>
              </a:spcBef>
            </a:pPr>
            <a:r>
              <a:rPr spc="70" dirty="0"/>
              <a:t>Object-Oriented </a:t>
            </a:r>
            <a:r>
              <a:rPr spc="35" dirty="0"/>
              <a:t>Architecture</a:t>
            </a:r>
          </a:p>
        </p:txBody>
      </p:sp>
      <p:sp>
        <p:nvSpPr>
          <p:cNvPr id="5" name="object 5"/>
          <p:cNvSpPr/>
          <p:nvPr/>
        </p:nvSpPr>
        <p:spPr>
          <a:xfrm>
            <a:off x="815339" y="203168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739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739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1854200" y="2158841"/>
            <a:ext cx="5156200" cy="422624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smtClean="0"/>
              <a:t>Software Engineering</a:t>
            </a:r>
          </a:p>
        </p:txBody>
      </p:sp>
      <p:sp>
        <p:nvSpPr>
          <p:cNvPr id="13317" name="Rectangle 3"/>
          <p:cNvSpPr>
            <a:spLocks noGrp="1" noChangeArrowheads="1"/>
          </p:cNvSpPr>
          <p:nvPr>
            <p:ph type="body" idx="1"/>
          </p:nvPr>
        </p:nvSpPr>
        <p:spPr/>
        <p:txBody>
          <a:bodyPr/>
          <a:lstStyle/>
          <a:p>
            <a:pPr eaLnBrk="1" hangingPunct="1"/>
            <a:r>
              <a:rPr lang="en-US" smtClean="0"/>
              <a:t>The IEEE definition:</a:t>
            </a:r>
          </a:p>
          <a:p>
            <a:pPr lvl="1" eaLnBrk="1" hangingPunct="1">
              <a:spcBef>
                <a:spcPts val="300"/>
              </a:spcBef>
            </a:pPr>
            <a:r>
              <a:rPr lang="en-US" i="1" smtClean="0">
                <a:latin typeface="Palatino" pitchFamily="-128" charset="0"/>
              </a:rPr>
              <a:t>Software Engineering: (1) The application of a </a:t>
            </a:r>
            <a:r>
              <a:rPr lang="en-US" i="1" smtClean="0">
                <a:solidFill>
                  <a:schemeClr val="folHlink"/>
                </a:solidFill>
                <a:latin typeface="Palatino" pitchFamily="-128" charset="0"/>
              </a:rPr>
              <a:t>systematic, disciplined, quantifiable approach</a:t>
            </a:r>
            <a:r>
              <a:rPr lang="en-US" i="1" smtClean="0">
                <a:latin typeface="Palatino" pitchFamily="-128" charset="0"/>
              </a:rPr>
              <a:t> to the </a:t>
            </a:r>
            <a:r>
              <a:rPr lang="en-US" i="1" smtClean="0">
                <a:solidFill>
                  <a:schemeClr val="folHlink"/>
                </a:solidFill>
                <a:latin typeface="Palatino" pitchFamily="-128" charset="0"/>
              </a:rPr>
              <a:t>development, operation, and maintenance</a:t>
            </a:r>
            <a:r>
              <a:rPr lang="en-US" i="1" smtClean="0">
                <a:latin typeface="Palatino" pitchFamily="-128" charset="0"/>
              </a:rPr>
              <a:t> of software; that is, the application of engineering to software.  (2) The study of approaches as in (1).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5287010" cy="689932"/>
          </a:xfrm>
          <a:prstGeom prst="rect">
            <a:avLst/>
          </a:prstGeom>
        </p:spPr>
        <p:txBody>
          <a:bodyPr vert="horz" wrap="square" lIns="0" tIns="12700" rIns="0" bIns="0" rtlCol="0">
            <a:spAutoFit/>
          </a:bodyPr>
          <a:lstStyle/>
          <a:p>
            <a:pPr marL="12700">
              <a:lnSpc>
                <a:spcPct val="100000"/>
              </a:lnSpc>
              <a:spcBef>
                <a:spcPts val="100"/>
              </a:spcBef>
            </a:pPr>
            <a:r>
              <a:rPr spc="30" dirty="0"/>
              <a:t>Layered</a:t>
            </a:r>
            <a:r>
              <a:rPr spc="60" dirty="0"/>
              <a:t> </a:t>
            </a:r>
            <a:r>
              <a:rPr spc="35" dirty="0"/>
              <a:t>Architecture</a:t>
            </a:r>
          </a:p>
        </p:txBody>
      </p:sp>
      <p:sp>
        <p:nvSpPr>
          <p:cNvPr id="5" name="object 5"/>
          <p:cNvSpPr/>
          <p:nvPr/>
        </p:nvSpPr>
        <p:spPr>
          <a:xfrm>
            <a:off x="815339" y="2027395"/>
            <a:ext cx="7259320" cy="4509135"/>
          </a:xfrm>
          <a:custGeom>
            <a:avLst/>
            <a:gdLst/>
            <a:ahLst/>
            <a:cxnLst/>
            <a:rect l="l" t="t" r="r" b="b"/>
            <a:pathLst>
              <a:path w="7259320" h="4008120">
                <a:moveTo>
                  <a:pt x="3629660" y="4008120"/>
                </a:moveTo>
                <a:lnTo>
                  <a:pt x="0" y="4008120"/>
                </a:lnTo>
                <a:lnTo>
                  <a:pt x="0" y="0"/>
                </a:lnTo>
                <a:lnTo>
                  <a:pt x="7259319" y="0"/>
                </a:lnTo>
                <a:lnTo>
                  <a:pt x="7259319" y="4008120"/>
                </a:lnTo>
                <a:lnTo>
                  <a:pt x="3629660" y="400812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3108"/>
            <a:ext cx="7259320" cy="4509135"/>
          </a:xfrm>
          <a:custGeom>
            <a:avLst/>
            <a:gdLst/>
            <a:ahLst/>
            <a:cxnLst/>
            <a:rect l="l" t="t" r="r" b="b"/>
            <a:pathLst>
              <a:path w="7259320" h="4008120">
                <a:moveTo>
                  <a:pt x="7259319" y="0"/>
                </a:moveTo>
                <a:lnTo>
                  <a:pt x="0" y="0"/>
                </a:lnTo>
                <a:lnTo>
                  <a:pt x="0" y="4008120"/>
                </a:lnTo>
                <a:lnTo>
                  <a:pt x="7259319" y="400812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3108"/>
            <a:ext cx="7259320" cy="4509135"/>
          </a:xfrm>
          <a:custGeom>
            <a:avLst/>
            <a:gdLst/>
            <a:ahLst/>
            <a:cxnLst/>
            <a:rect l="l" t="t" r="r" b="b"/>
            <a:pathLst>
              <a:path w="7259320" h="4008120">
                <a:moveTo>
                  <a:pt x="3629660" y="4008120"/>
                </a:moveTo>
                <a:lnTo>
                  <a:pt x="0" y="4008120"/>
                </a:lnTo>
                <a:lnTo>
                  <a:pt x="0" y="0"/>
                </a:lnTo>
                <a:lnTo>
                  <a:pt x="7259319" y="0"/>
                </a:lnTo>
                <a:lnTo>
                  <a:pt x="7259319" y="4008120"/>
                </a:lnTo>
                <a:lnTo>
                  <a:pt x="3629660" y="4008120"/>
                </a:lnTo>
                <a:close/>
              </a:path>
            </a:pathLst>
          </a:custGeom>
          <a:ln w="12579">
            <a:solidFill>
              <a:srgbClr val="FFFFFF"/>
            </a:solidFill>
          </a:ln>
        </p:spPr>
        <p:txBody>
          <a:bodyPr wrap="square" lIns="0" tIns="0" rIns="0" bIns="0" rtlCol="0"/>
          <a:lstStyle/>
          <a:p>
            <a:endParaRPr/>
          </a:p>
        </p:txBody>
      </p:sp>
      <p:sp>
        <p:nvSpPr>
          <p:cNvPr id="8" name="object 8"/>
          <p:cNvSpPr/>
          <p:nvPr/>
        </p:nvSpPr>
        <p:spPr>
          <a:xfrm>
            <a:off x="2429510" y="2520314"/>
            <a:ext cx="4008120" cy="349043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5395595" cy="689932"/>
          </a:xfrm>
          <a:prstGeom prst="rect">
            <a:avLst/>
          </a:prstGeom>
        </p:spPr>
        <p:txBody>
          <a:bodyPr vert="horz" wrap="square" lIns="0" tIns="12700" rIns="0" bIns="0" rtlCol="0">
            <a:spAutoFit/>
          </a:bodyPr>
          <a:lstStyle/>
          <a:p>
            <a:pPr marL="12700">
              <a:lnSpc>
                <a:spcPct val="100000"/>
              </a:lnSpc>
              <a:spcBef>
                <a:spcPts val="100"/>
              </a:spcBef>
            </a:pPr>
            <a:r>
              <a:rPr spc="55" dirty="0"/>
              <a:t>Architectural</a:t>
            </a:r>
            <a:r>
              <a:rPr spc="80" dirty="0"/>
              <a:t> </a:t>
            </a:r>
            <a:r>
              <a:rPr spc="-90" dirty="0"/>
              <a:t>Patterns</a:t>
            </a:r>
          </a:p>
        </p:txBody>
      </p:sp>
      <p:sp>
        <p:nvSpPr>
          <p:cNvPr id="5" name="object 5"/>
          <p:cNvSpPr txBox="1">
            <a:spLocks noGrp="1"/>
          </p:cNvSpPr>
          <p:nvPr>
            <p:ph type="body" idx="1"/>
          </p:nvPr>
        </p:nvSpPr>
        <p:spPr>
          <a:xfrm>
            <a:off x="457200" y="1600200"/>
            <a:ext cx="8229600" cy="3988270"/>
          </a:xfrm>
          <a:prstGeom prst="rect">
            <a:avLst/>
          </a:prstGeom>
        </p:spPr>
        <p:txBody>
          <a:bodyPr vert="horz" wrap="square" lIns="0" tIns="58419" rIns="0" bIns="0" rtlCol="0">
            <a:spAutoFit/>
          </a:bodyPr>
          <a:lstStyle/>
          <a:p>
            <a:pPr marL="355600" indent="-342900">
              <a:lnSpc>
                <a:spcPct val="100000"/>
              </a:lnSpc>
              <a:spcBef>
                <a:spcPts val="459"/>
              </a:spcBef>
              <a:buNone/>
              <a:tabLst>
                <a:tab pos="354965" algn="l"/>
                <a:tab pos="355600" algn="l"/>
              </a:tabLst>
            </a:pPr>
            <a:endParaRPr lang="en-US" sz="2800" spc="-5" dirty="0" smtClean="0"/>
          </a:p>
          <a:p>
            <a:pPr marL="355600" indent="-342900">
              <a:lnSpc>
                <a:spcPct val="100000"/>
              </a:lnSpc>
              <a:spcBef>
                <a:spcPts val="459"/>
              </a:spcBef>
              <a:buNone/>
              <a:tabLst>
                <a:tab pos="354965" algn="l"/>
                <a:tab pos="355600" algn="l"/>
              </a:tabLst>
            </a:pPr>
            <a:r>
              <a:rPr sz="2800" spc="-5" smtClean="0"/>
              <a:t>Concurrency</a:t>
            </a:r>
            <a:endParaRPr sz="2800"/>
          </a:p>
          <a:p>
            <a:pPr marL="755650" lvl="1" indent="-286385">
              <a:lnSpc>
                <a:spcPct val="100000"/>
              </a:lnSpc>
              <a:spcBef>
                <a:spcPts val="310"/>
              </a:spcBef>
              <a:buNone/>
              <a:tabLst>
                <a:tab pos="755015" algn="l"/>
                <a:tab pos="755650" algn="l"/>
              </a:tabLst>
            </a:pPr>
            <a:r>
              <a:rPr sz="2400" spc="-5" dirty="0">
                <a:latin typeface="Arial"/>
                <a:cs typeface="Arial"/>
              </a:rPr>
              <a:t>operating </a:t>
            </a:r>
            <a:r>
              <a:rPr sz="2400" dirty="0">
                <a:latin typeface="Arial"/>
                <a:cs typeface="Arial"/>
              </a:rPr>
              <a:t>system </a:t>
            </a:r>
            <a:r>
              <a:rPr sz="2400" spc="-5" dirty="0">
                <a:latin typeface="Arial"/>
                <a:cs typeface="Arial"/>
              </a:rPr>
              <a:t>process</a:t>
            </a:r>
            <a:r>
              <a:rPr sz="2400" spc="-15" dirty="0">
                <a:latin typeface="Arial"/>
                <a:cs typeface="Arial"/>
              </a:rPr>
              <a:t> </a:t>
            </a:r>
            <a:r>
              <a:rPr sz="2400" spc="-5" dirty="0">
                <a:latin typeface="Arial"/>
                <a:cs typeface="Arial"/>
              </a:rPr>
              <a:t>management</a:t>
            </a:r>
            <a:endParaRPr sz="2400">
              <a:latin typeface="Arial"/>
              <a:cs typeface="Arial"/>
            </a:endParaRPr>
          </a:p>
          <a:p>
            <a:pPr marL="755650" lvl="1" indent="-286385">
              <a:lnSpc>
                <a:spcPct val="100000"/>
              </a:lnSpc>
              <a:spcBef>
                <a:spcPts val="310"/>
              </a:spcBef>
              <a:buNone/>
              <a:tabLst>
                <a:tab pos="755015" algn="l"/>
                <a:tab pos="755650" algn="l"/>
              </a:tabLst>
            </a:pPr>
            <a:r>
              <a:rPr sz="2400" spc="-5" dirty="0">
                <a:latin typeface="Arial"/>
                <a:cs typeface="Arial"/>
              </a:rPr>
              <a:t>task scheduler</a:t>
            </a:r>
            <a:endParaRPr sz="2400">
              <a:latin typeface="Arial"/>
              <a:cs typeface="Arial"/>
            </a:endParaRPr>
          </a:p>
          <a:p>
            <a:pPr marL="355600" indent="-342900">
              <a:lnSpc>
                <a:spcPct val="100000"/>
              </a:lnSpc>
              <a:spcBef>
                <a:spcPts val="360"/>
              </a:spcBef>
              <a:buNone/>
              <a:tabLst>
                <a:tab pos="354965" algn="l"/>
                <a:tab pos="355600" algn="l"/>
              </a:tabLst>
            </a:pPr>
            <a:r>
              <a:rPr sz="2800" dirty="0"/>
              <a:t>Persistence</a:t>
            </a:r>
            <a:endParaRPr sz="2800"/>
          </a:p>
          <a:p>
            <a:pPr marL="755650" lvl="1" indent="-286385">
              <a:lnSpc>
                <a:spcPct val="100000"/>
              </a:lnSpc>
              <a:spcBef>
                <a:spcPts val="310"/>
              </a:spcBef>
              <a:buNone/>
              <a:tabLst>
                <a:tab pos="755015" algn="l"/>
                <a:tab pos="755650" algn="l"/>
              </a:tabLst>
            </a:pPr>
            <a:r>
              <a:rPr sz="2400" spc="-5" dirty="0">
                <a:latin typeface="Arial"/>
                <a:cs typeface="Arial"/>
              </a:rPr>
              <a:t>database management</a:t>
            </a:r>
            <a:r>
              <a:rPr sz="2400" spc="5" dirty="0">
                <a:latin typeface="Arial"/>
                <a:cs typeface="Arial"/>
              </a:rPr>
              <a:t> </a:t>
            </a:r>
            <a:r>
              <a:rPr sz="2400" spc="-5" dirty="0">
                <a:latin typeface="Arial"/>
                <a:cs typeface="Arial"/>
              </a:rPr>
              <a:t>system</a:t>
            </a:r>
            <a:endParaRPr sz="2400">
              <a:latin typeface="Arial"/>
              <a:cs typeface="Arial"/>
            </a:endParaRPr>
          </a:p>
          <a:p>
            <a:pPr marL="755650" lvl="1" indent="-286385">
              <a:lnSpc>
                <a:spcPct val="100000"/>
              </a:lnSpc>
              <a:spcBef>
                <a:spcPts val="310"/>
              </a:spcBef>
              <a:buNone/>
              <a:tabLst>
                <a:tab pos="755015" algn="l"/>
                <a:tab pos="755650" algn="l"/>
              </a:tabLst>
            </a:pPr>
            <a:r>
              <a:rPr sz="2400" spc="-5" dirty="0">
                <a:latin typeface="Arial"/>
                <a:cs typeface="Arial"/>
              </a:rPr>
              <a:t>application level</a:t>
            </a:r>
            <a:r>
              <a:rPr sz="2400" spc="5" dirty="0">
                <a:latin typeface="Arial"/>
                <a:cs typeface="Arial"/>
              </a:rPr>
              <a:t> </a:t>
            </a:r>
            <a:r>
              <a:rPr sz="2400" spc="-5" dirty="0">
                <a:latin typeface="Arial"/>
                <a:cs typeface="Arial"/>
              </a:rPr>
              <a:t>persistence</a:t>
            </a:r>
            <a:endParaRPr sz="2400">
              <a:latin typeface="Arial"/>
              <a:cs typeface="Arial"/>
            </a:endParaRPr>
          </a:p>
          <a:p>
            <a:pPr marL="355600" indent="-342900">
              <a:lnSpc>
                <a:spcPct val="100000"/>
              </a:lnSpc>
              <a:spcBef>
                <a:spcPts val="360"/>
              </a:spcBef>
              <a:buNone/>
              <a:tabLst>
                <a:tab pos="354965" algn="l"/>
                <a:tab pos="355600" algn="l"/>
              </a:tabLst>
            </a:pPr>
            <a:r>
              <a:rPr sz="2800" spc="-5" dirty="0"/>
              <a:t>Distribution</a:t>
            </a:r>
            <a:endParaRPr sz="2800"/>
          </a:p>
          <a:p>
            <a:pPr marL="755650" lvl="1" indent="-286385">
              <a:lnSpc>
                <a:spcPct val="100000"/>
              </a:lnSpc>
              <a:spcBef>
                <a:spcPts val="310"/>
              </a:spcBef>
              <a:buNone/>
              <a:tabLst>
                <a:tab pos="755015" algn="l"/>
                <a:tab pos="755650" algn="l"/>
              </a:tabLst>
            </a:pPr>
            <a:r>
              <a:rPr sz="2400" spc="-5" dirty="0">
                <a:latin typeface="Arial"/>
                <a:cs typeface="Arial"/>
              </a:rPr>
              <a:t>broker</a:t>
            </a:r>
            <a:endParaRPr sz="24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5124450" cy="689932"/>
          </a:xfrm>
          <a:prstGeom prst="rect">
            <a:avLst/>
          </a:prstGeom>
        </p:spPr>
        <p:txBody>
          <a:bodyPr vert="horz" wrap="square" lIns="0" tIns="12700" rIns="0" bIns="0" rtlCol="0">
            <a:spAutoFit/>
          </a:bodyPr>
          <a:lstStyle/>
          <a:p>
            <a:pPr marL="12700">
              <a:lnSpc>
                <a:spcPct val="100000"/>
              </a:lnSpc>
              <a:spcBef>
                <a:spcPts val="100"/>
              </a:spcBef>
            </a:pPr>
            <a:r>
              <a:rPr spc="55" dirty="0"/>
              <a:t>Architectural</a:t>
            </a:r>
            <a:r>
              <a:rPr spc="75" dirty="0"/>
              <a:t> </a:t>
            </a:r>
            <a:r>
              <a:rPr spc="-25" dirty="0"/>
              <a:t>Design</a:t>
            </a:r>
          </a:p>
        </p:txBody>
      </p:sp>
      <p:sp>
        <p:nvSpPr>
          <p:cNvPr id="5" name="object 5"/>
          <p:cNvSpPr txBox="1"/>
          <p:nvPr/>
        </p:nvSpPr>
        <p:spPr>
          <a:xfrm>
            <a:off x="763269" y="2371725"/>
            <a:ext cx="7600950" cy="3208571"/>
          </a:xfrm>
          <a:prstGeom prst="rect">
            <a:avLst/>
          </a:prstGeom>
        </p:spPr>
        <p:txBody>
          <a:bodyPr vert="horz" wrap="square" lIns="0" tIns="12700" rIns="0" bIns="0" rtlCol="0">
            <a:spAutoFit/>
          </a:bodyPr>
          <a:lstStyle/>
          <a:p>
            <a:pPr marL="354965" marR="624205" indent="-342900">
              <a:lnSpc>
                <a:spcPct val="100000"/>
              </a:lnSpc>
              <a:spcBef>
                <a:spcPts val="100"/>
              </a:spcBef>
              <a:tabLst>
                <a:tab pos="354965" algn="l"/>
                <a:tab pos="355600" algn="l"/>
              </a:tabLst>
            </a:pPr>
            <a:r>
              <a:rPr sz="2800" spc="-5" dirty="0">
                <a:latin typeface="Arial"/>
                <a:cs typeface="Arial"/>
              </a:rPr>
              <a:t>Architectural </a:t>
            </a:r>
            <a:r>
              <a:rPr sz="2800" dirty="0">
                <a:latin typeface="Arial"/>
                <a:cs typeface="Arial"/>
              </a:rPr>
              <a:t>context </a:t>
            </a:r>
            <a:r>
              <a:rPr sz="2800" spc="-5" dirty="0">
                <a:latin typeface="Arial"/>
                <a:cs typeface="Arial"/>
              </a:rPr>
              <a:t>diagrams model </a:t>
            </a:r>
            <a:r>
              <a:rPr sz="2800" dirty="0">
                <a:latin typeface="Arial"/>
                <a:cs typeface="Arial"/>
              </a:rPr>
              <a:t>how  </a:t>
            </a:r>
            <a:r>
              <a:rPr sz="2800" spc="-5" dirty="0">
                <a:latin typeface="Arial"/>
                <a:cs typeface="Arial"/>
              </a:rPr>
              <a:t>software </a:t>
            </a:r>
            <a:r>
              <a:rPr sz="2800" dirty="0">
                <a:latin typeface="Arial"/>
                <a:cs typeface="Arial"/>
              </a:rPr>
              <a:t>interacts </a:t>
            </a:r>
            <a:r>
              <a:rPr sz="2800" spc="-5" dirty="0">
                <a:latin typeface="Arial"/>
                <a:cs typeface="Arial"/>
              </a:rPr>
              <a:t>with </a:t>
            </a:r>
            <a:r>
              <a:rPr sz="2800" dirty="0">
                <a:latin typeface="Arial"/>
                <a:cs typeface="Arial"/>
              </a:rPr>
              <a:t>external</a:t>
            </a:r>
            <a:r>
              <a:rPr sz="2800" spc="20" dirty="0">
                <a:latin typeface="Arial"/>
                <a:cs typeface="Arial"/>
              </a:rPr>
              <a:t> </a:t>
            </a:r>
            <a:r>
              <a:rPr sz="2800" spc="-5" dirty="0">
                <a:latin typeface="Arial"/>
                <a:cs typeface="Arial"/>
              </a:rPr>
              <a:t>entities</a:t>
            </a:r>
            <a:endParaRPr sz="2800">
              <a:latin typeface="Arial"/>
              <a:cs typeface="Arial"/>
            </a:endParaRPr>
          </a:p>
          <a:p>
            <a:pPr marL="354965" marR="64769" indent="-342900">
              <a:lnSpc>
                <a:spcPct val="100000"/>
              </a:lnSpc>
              <a:spcBef>
                <a:spcPts val="690"/>
              </a:spcBef>
              <a:tabLst>
                <a:tab pos="354965" algn="l"/>
                <a:tab pos="355600" algn="l"/>
              </a:tabLst>
            </a:pPr>
            <a:r>
              <a:rPr sz="2800" spc="-5" dirty="0">
                <a:latin typeface="Arial"/>
                <a:cs typeface="Arial"/>
              </a:rPr>
              <a:t>Archetypes are </a:t>
            </a:r>
            <a:r>
              <a:rPr sz="2800" dirty="0">
                <a:latin typeface="Arial"/>
                <a:cs typeface="Arial"/>
              </a:rPr>
              <a:t>classes or </a:t>
            </a:r>
            <a:r>
              <a:rPr sz="2800" spc="-5" dirty="0">
                <a:latin typeface="Arial"/>
                <a:cs typeface="Arial"/>
              </a:rPr>
              <a:t>patterns </a:t>
            </a:r>
            <a:r>
              <a:rPr sz="2800" dirty="0">
                <a:latin typeface="Arial"/>
                <a:cs typeface="Arial"/>
              </a:rPr>
              <a:t>that  represent an abstraction critical to the</a:t>
            </a:r>
            <a:r>
              <a:rPr sz="2800" spc="-40" dirty="0">
                <a:latin typeface="Arial"/>
                <a:cs typeface="Arial"/>
              </a:rPr>
              <a:t> </a:t>
            </a:r>
            <a:r>
              <a:rPr sz="2800" dirty="0">
                <a:latin typeface="Arial"/>
                <a:cs typeface="Arial"/>
              </a:rPr>
              <a:t>system</a:t>
            </a:r>
            <a:endParaRPr sz="2800">
              <a:latin typeface="Arial"/>
              <a:cs typeface="Arial"/>
            </a:endParaRPr>
          </a:p>
          <a:p>
            <a:pPr marL="354965" marR="5080" indent="-342900">
              <a:lnSpc>
                <a:spcPct val="100000"/>
              </a:lnSpc>
              <a:spcBef>
                <a:spcPts val="700"/>
              </a:spcBef>
              <a:tabLst>
                <a:tab pos="354965" algn="l"/>
                <a:tab pos="355600" algn="l"/>
              </a:tabLst>
            </a:pPr>
            <a:r>
              <a:rPr sz="2800" spc="-5" dirty="0">
                <a:latin typeface="Arial"/>
                <a:cs typeface="Arial"/>
              </a:rPr>
              <a:t>Architectural </a:t>
            </a:r>
            <a:r>
              <a:rPr sz="2800" dirty="0">
                <a:latin typeface="Arial"/>
                <a:cs typeface="Arial"/>
              </a:rPr>
              <a:t>components are derived from  the </a:t>
            </a:r>
            <a:r>
              <a:rPr sz="2800" spc="-5" dirty="0">
                <a:latin typeface="Arial"/>
                <a:cs typeface="Arial"/>
              </a:rPr>
              <a:t>application </a:t>
            </a:r>
            <a:r>
              <a:rPr sz="2800" dirty="0">
                <a:latin typeface="Arial"/>
                <a:cs typeface="Arial"/>
              </a:rPr>
              <a:t>domain, the infrastructure, and  the interface.</a:t>
            </a:r>
            <a:endParaRPr sz="28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5900420" cy="689932"/>
          </a:xfrm>
          <a:prstGeom prst="rect">
            <a:avLst/>
          </a:prstGeom>
        </p:spPr>
        <p:txBody>
          <a:bodyPr vert="horz" wrap="square" lIns="0" tIns="12700" rIns="0" bIns="0" rtlCol="0">
            <a:spAutoFit/>
          </a:bodyPr>
          <a:lstStyle/>
          <a:p>
            <a:pPr marL="12700">
              <a:lnSpc>
                <a:spcPct val="100000"/>
              </a:lnSpc>
              <a:spcBef>
                <a:spcPts val="100"/>
              </a:spcBef>
            </a:pPr>
            <a:r>
              <a:rPr spc="35" smtClean="0"/>
              <a:t>Context</a:t>
            </a:r>
            <a:r>
              <a:rPr spc="125" smtClean="0"/>
              <a:t> </a:t>
            </a:r>
            <a:r>
              <a:rPr spc="95" dirty="0"/>
              <a:t>Diagram</a:t>
            </a:r>
          </a:p>
        </p:txBody>
      </p:sp>
      <p:sp>
        <p:nvSpPr>
          <p:cNvPr id="5" name="object 5"/>
          <p:cNvSpPr/>
          <p:nvPr/>
        </p:nvSpPr>
        <p:spPr>
          <a:xfrm>
            <a:off x="815339" y="203311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882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882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1586230" y="2018824"/>
            <a:ext cx="5694680" cy="45105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4044315" cy="689932"/>
          </a:xfrm>
          <a:prstGeom prst="rect">
            <a:avLst/>
          </a:prstGeom>
        </p:spPr>
        <p:txBody>
          <a:bodyPr vert="horz" wrap="square" lIns="0" tIns="12700" rIns="0" bIns="0" rtlCol="0">
            <a:spAutoFit/>
          </a:bodyPr>
          <a:lstStyle/>
          <a:p>
            <a:pPr marL="12700">
              <a:lnSpc>
                <a:spcPct val="100000"/>
              </a:lnSpc>
              <a:spcBef>
                <a:spcPts val="100"/>
              </a:spcBef>
            </a:pPr>
            <a:r>
              <a:rPr spc="-10" dirty="0"/>
              <a:t>SafeHome</a:t>
            </a:r>
            <a:r>
              <a:rPr spc="55" dirty="0"/>
              <a:t> </a:t>
            </a:r>
            <a:r>
              <a:rPr spc="80" dirty="0"/>
              <a:t>ACD</a:t>
            </a:r>
          </a:p>
        </p:txBody>
      </p:sp>
      <p:sp>
        <p:nvSpPr>
          <p:cNvPr id="5" name="object 5"/>
          <p:cNvSpPr/>
          <p:nvPr/>
        </p:nvSpPr>
        <p:spPr>
          <a:xfrm>
            <a:off x="815339" y="2030254"/>
            <a:ext cx="7259320" cy="4509135"/>
          </a:xfrm>
          <a:custGeom>
            <a:avLst/>
            <a:gdLst/>
            <a:ahLst/>
            <a:cxnLst/>
            <a:rect l="l" t="t" r="r" b="b"/>
            <a:pathLst>
              <a:path w="7259320" h="4008120">
                <a:moveTo>
                  <a:pt x="3629660" y="4008119"/>
                </a:moveTo>
                <a:lnTo>
                  <a:pt x="0" y="4008119"/>
                </a:lnTo>
                <a:lnTo>
                  <a:pt x="0" y="0"/>
                </a:lnTo>
                <a:lnTo>
                  <a:pt x="7259319" y="0"/>
                </a:lnTo>
                <a:lnTo>
                  <a:pt x="7259319" y="4008119"/>
                </a:lnTo>
                <a:lnTo>
                  <a:pt x="3629660" y="4008119"/>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5966"/>
            <a:ext cx="7259320" cy="4509135"/>
          </a:xfrm>
          <a:custGeom>
            <a:avLst/>
            <a:gdLst/>
            <a:ahLst/>
            <a:cxnLst/>
            <a:rect l="l" t="t" r="r" b="b"/>
            <a:pathLst>
              <a:path w="7259320" h="4008120">
                <a:moveTo>
                  <a:pt x="7259319" y="0"/>
                </a:moveTo>
                <a:lnTo>
                  <a:pt x="0" y="0"/>
                </a:lnTo>
                <a:lnTo>
                  <a:pt x="0" y="4008119"/>
                </a:lnTo>
                <a:lnTo>
                  <a:pt x="7259319" y="4008119"/>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5966"/>
            <a:ext cx="7259320" cy="4509135"/>
          </a:xfrm>
          <a:custGeom>
            <a:avLst/>
            <a:gdLst/>
            <a:ahLst/>
            <a:cxnLst/>
            <a:rect l="l" t="t" r="r" b="b"/>
            <a:pathLst>
              <a:path w="7259320" h="4008120">
                <a:moveTo>
                  <a:pt x="3629660" y="4008119"/>
                </a:moveTo>
                <a:lnTo>
                  <a:pt x="0" y="4008119"/>
                </a:lnTo>
                <a:lnTo>
                  <a:pt x="0" y="0"/>
                </a:lnTo>
                <a:lnTo>
                  <a:pt x="7259319" y="0"/>
                </a:lnTo>
                <a:lnTo>
                  <a:pt x="7259319" y="4008119"/>
                </a:lnTo>
                <a:lnTo>
                  <a:pt x="3629660" y="4008119"/>
                </a:lnTo>
                <a:close/>
              </a:path>
            </a:pathLst>
          </a:custGeom>
          <a:ln w="12579">
            <a:solidFill>
              <a:srgbClr val="FFFFFF"/>
            </a:solidFill>
          </a:ln>
        </p:spPr>
        <p:txBody>
          <a:bodyPr wrap="square" lIns="0" tIns="0" rIns="0" bIns="0" rtlCol="0"/>
          <a:lstStyle/>
          <a:p>
            <a:endParaRPr/>
          </a:p>
        </p:txBody>
      </p:sp>
      <p:sp>
        <p:nvSpPr>
          <p:cNvPr id="8" name="object 8"/>
          <p:cNvSpPr/>
          <p:nvPr/>
        </p:nvSpPr>
        <p:spPr>
          <a:xfrm>
            <a:off x="1586230" y="2237422"/>
            <a:ext cx="5694680" cy="406479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5439410" cy="689932"/>
          </a:xfrm>
          <a:prstGeom prst="rect">
            <a:avLst/>
          </a:prstGeom>
        </p:spPr>
        <p:txBody>
          <a:bodyPr vert="horz" wrap="square" lIns="0" tIns="12700" rIns="0" bIns="0" rtlCol="0">
            <a:spAutoFit/>
          </a:bodyPr>
          <a:lstStyle/>
          <a:p>
            <a:pPr marL="12700">
              <a:lnSpc>
                <a:spcPct val="100000"/>
              </a:lnSpc>
              <a:spcBef>
                <a:spcPts val="100"/>
              </a:spcBef>
            </a:pPr>
            <a:r>
              <a:rPr spc="-10" dirty="0"/>
              <a:t>SafeHome</a:t>
            </a:r>
            <a:r>
              <a:rPr spc="70" dirty="0"/>
              <a:t> </a:t>
            </a:r>
            <a:r>
              <a:rPr spc="75" dirty="0"/>
              <a:t>Archetype</a:t>
            </a:r>
          </a:p>
        </p:txBody>
      </p:sp>
      <p:sp>
        <p:nvSpPr>
          <p:cNvPr id="5" name="object 5"/>
          <p:cNvSpPr/>
          <p:nvPr/>
        </p:nvSpPr>
        <p:spPr>
          <a:xfrm>
            <a:off x="815339" y="203168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739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739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3069589" y="2371725"/>
            <a:ext cx="2726690" cy="380190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5348605" cy="689932"/>
          </a:xfrm>
          <a:prstGeom prst="rect">
            <a:avLst/>
          </a:prstGeom>
        </p:spPr>
        <p:txBody>
          <a:bodyPr vert="horz" wrap="square" lIns="0" tIns="12700" rIns="0" bIns="0" rtlCol="0">
            <a:spAutoFit/>
          </a:bodyPr>
          <a:lstStyle/>
          <a:p>
            <a:pPr marL="12700">
              <a:lnSpc>
                <a:spcPct val="100000"/>
              </a:lnSpc>
              <a:spcBef>
                <a:spcPts val="100"/>
              </a:spcBef>
            </a:pPr>
            <a:r>
              <a:rPr spc="20" dirty="0"/>
              <a:t>Component</a:t>
            </a:r>
            <a:r>
              <a:rPr spc="75" dirty="0"/>
              <a:t> </a:t>
            </a:r>
            <a:r>
              <a:rPr spc="-35" dirty="0"/>
              <a:t>Structure</a:t>
            </a:r>
          </a:p>
        </p:txBody>
      </p:sp>
      <p:sp>
        <p:nvSpPr>
          <p:cNvPr id="5" name="object 5"/>
          <p:cNvSpPr/>
          <p:nvPr/>
        </p:nvSpPr>
        <p:spPr>
          <a:xfrm>
            <a:off x="815339" y="203168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739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739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1195070" y="2048827"/>
            <a:ext cx="6474459" cy="444912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6055360" cy="689932"/>
          </a:xfrm>
          <a:prstGeom prst="rect">
            <a:avLst/>
          </a:prstGeom>
        </p:spPr>
        <p:txBody>
          <a:bodyPr vert="horz" wrap="square" lIns="0" tIns="12700" rIns="0" bIns="0" rtlCol="0">
            <a:spAutoFit/>
          </a:bodyPr>
          <a:lstStyle/>
          <a:p>
            <a:pPr marL="12700">
              <a:lnSpc>
                <a:spcPct val="100000"/>
              </a:lnSpc>
              <a:spcBef>
                <a:spcPts val="100"/>
              </a:spcBef>
            </a:pPr>
            <a:r>
              <a:rPr spc="20" dirty="0"/>
              <a:t>Component</a:t>
            </a:r>
            <a:r>
              <a:rPr spc="90" dirty="0"/>
              <a:t> </a:t>
            </a:r>
            <a:r>
              <a:rPr spc="75" dirty="0"/>
              <a:t>Elaboration</a:t>
            </a:r>
          </a:p>
        </p:txBody>
      </p:sp>
      <p:sp>
        <p:nvSpPr>
          <p:cNvPr id="5" name="object 5"/>
          <p:cNvSpPr/>
          <p:nvPr/>
        </p:nvSpPr>
        <p:spPr>
          <a:xfrm>
            <a:off x="815339" y="203168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739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739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1418589" y="2073116"/>
            <a:ext cx="6026150" cy="439769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444500"/>
            <a:ext cx="8837932" cy="496996"/>
          </a:xfrm>
          <a:prstGeom prst="rect">
            <a:avLst/>
          </a:prstGeom>
        </p:spPr>
        <p:txBody>
          <a:bodyPr vert="horz" wrap="square" lIns="0" tIns="28575" rIns="0" bIns="0" rtlCol="0">
            <a:spAutoFit/>
          </a:bodyPr>
          <a:lstStyle/>
          <a:p>
            <a:pPr marL="12700" marR="5080" algn="l">
              <a:lnSpc>
                <a:spcPts val="3590"/>
              </a:lnSpc>
              <a:spcBef>
                <a:spcPts val="225"/>
              </a:spcBef>
            </a:pPr>
            <a:r>
              <a:rPr sz="3600" spc="320" dirty="0"/>
              <a:t>SOFTWARE</a:t>
            </a:r>
            <a:r>
              <a:rPr sz="3600" spc="75" dirty="0"/>
              <a:t> </a:t>
            </a:r>
            <a:r>
              <a:rPr sz="3600" spc="345" dirty="0"/>
              <a:t>TESTING  </a:t>
            </a:r>
            <a:r>
              <a:rPr sz="3600" spc="370" dirty="0"/>
              <a:t>FUNDAMENTALS</a:t>
            </a:r>
          </a:p>
        </p:txBody>
      </p:sp>
      <p:sp>
        <p:nvSpPr>
          <p:cNvPr id="3" name="object 3"/>
          <p:cNvSpPr txBox="1"/>
          <p:nvPr/>
        </p:nvSpPr>
        <p:spPr>
          <a:xfrm>
            <a:off x="523240" y="1633220"/>
            <a:ext cx="7300595" cy="427736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30" dirty="0">
                <a:latin typeface="Cambria"/>
                <a:cs typeface="Cambria"/>
              </a:rPr>
              <a:t>During </a:t>
            </a:r>
            <a:r>
              <a:rPr sz="2400" spc="55" dirty="0">
                <a:latin typeface="Cambria"/>
                <a:cs typeface="Cambria"/>
              </a:rPr>
              <a:t>software </a:t>
            </a:r>
            <a:r>
              <a:rPr sz="2400" spc="80" dirty="0">
                <a:latin typeface="Cambria"/>
                <a:cs typeface="Cambria"/>
              </a:rPr>
              <a:t>engineering </a:t>
            </a:r>
            <a:r>
              <a:rPr sz="2400" spc="90" dirty="0">
                <a:latin typeface="Cambria"/>
                <a:cs typeface="Cambria"/>
              </a:rPr>
              <a:t>activities, </a:t>
            </a:r>
            <a:r>
              <a:rPr sz="2400" spc="135" dirty="0">
                <a:latin typeface="Cambria"/>
                <a:cs typeface="Cambria"/>
              </a:rPr>
              <a:t>an  </a:t>
            </a:r>
            <a:r>
              <a:rPr sz="2400" spc="70" dirty="0">
                <a:latin typeface="Cambria"/>
                <a:cs typeface="Cambria"/>
              </a:rPr>
              <a:t>engineer </a:t>
            </a:r>
            <a:r>
              <a:rPr sz="2400" spc="95" dirty="0">
                <a:latin typeface="Cambria"/>
                <a:cs typeface="Cambria"/>
              </a:rPr>
              <a:t>attempts </a:t>
            </a:r>
            <a:r>
              <a:rPr sz="2400" spc="15" dirty="0">
                <a:latin typeface="Cambria"/>
                <a:cs typeface="Cambria"/>
              </a:rPr>
              <a:t>to </a:t>
            </a:r>
            <a:r>
              <a:rPr sz="2400" spc="70" dirty="0">
                <a:latin typeface="Cambria"/>
                <a:cs typeface="Cambria"/>
              </a:rPr>
              <a:t>build </a:t>
            </a:r>
            <a:r>
              <a:rPr sz="2400" spc="65" dirty="0">
                <a:latin typeface="Cambria"/>
                <a:cs typeface="Cambria"/>
              </a:rPr>
              <a:t>software, </a:t>
            </a:r>
            <a:r>
              <a:rPr sz="2400" spc="50" dirty="0">
                <a:latin typeface="Cambria"/>
                <a:cs typeface="Cambria"/>
              </a:rPr>
              <a:t>where </a:t>
            </a:r>
            <a:r>
              <a:rPr sz="2400" spc="114" dirty="0">
                <a:latin typeface="Cambria"/>
                <a:cs typeface="Cambria"/>
              </a:rPr>
              <a:t>as  </a:t>
            </a:r>
            <a:r>
              <a:rPr sz="2400" spc="90" dirty="0">
                <a:latin typeface="Cambria"/>
                <a:cs typeface="Cambria"/>
              </a:rPr>
              <a:t>during testing activities, the </a:t>
            </a:r>
            <a:r>
              <a:rPr sz="2400" spc="100" dirty="0">
                <a:latin typeface="Cambria"/>
                <a:cs typeface="Cambria"/>
              </a:rPr>
              <a:t>intent </a:t>
            </a:r>
            <a:r>
              <a:rPr sz="2400" spc="80" dirty="0">
                <a:latin typeface="Cambria"/>
                <a:cs typeface="Cambria"/>
              </a:rPr>
              <a:t>is </a:t>
            </a:r>
            <a:r>
              <a:rPr sz="2400" spc="15" dirty="0">
                <a:latin typeface="Cambria"/>
                <a:cs typeface="Cambria"/>
              </a:rPr>
              <a:t>to </a:t>
            </a:r>
            <a:r>
              <a:rPr sz="2400" spc="65" dirty="0">
                <a:latin typeface="Cambria"/>
                <a:cs typeface="Cambria"/>
              </a:rPr>
              <a:t>demolish  </a:t>
            </a:r>
            <a:r>
              <a:rPr sz="2400" spc="90" dirty="0">
                <a:latin typeface="Cambria"/>
                <a:cs typeface="Cambria"/>
              </a:rPr>
              <a:t>the</a:t>
            </a:r>
            <a:r>
              <a:rPr sz="2400" spc="130" dirty="0">
                <a:latin typeface="Cambria"/>
                <a:cs typeface="Cambria"/>
              </a:rPr>
              <a:t> </a:t>
            </a:r>
            <a:r>
              <a:rPr sz="2400" spc="65" dirty="0">
                <a:latin typeface="Cambria"/>
                <a:cs typeface="Cambria"/>
              </a:rPr>
              <a:t>software.</a:t>
            </a:r>
            <a:endParaRPr sz="2400">
              <a:latin typeface="Cambria"/>
              <a:cs typeface="Cambria"/>
            </a:endParaRPr>
          </a:p>
          <a:p>
            <a:pPr marL="298450" marR="866140" indent="-273050">
              <a:lnSpc>
                <a:spcPct val="100000"/>
              </a:lnSpc>
              <a:spcBef>
                <a:spcPts val="600"/>
              </a:spcBef>
            </a:pPr>
            <a:r>
              <a:rPr sz="2475" spc="1635" baseline="15151" dirty="0">
                <a:solidFill>
                  <a:srgbClr val="FD8536"/>
                </a:solidFill>
                <a:latin typeface="Symbol"/>
                <a:cs typeface="Symbol"/>
              </a:rPr>
              <a:t></a:t>
            </a:r>
            <a:r>
              <a:rPr sz="2475" spc="622" baseline="15151" dirty="0">
                <a:solidFill>
                  <a:srgbClr val="FD8536"/>
                </a:solidFill>
                <a:latin typeface="Times New Roman"/>
                <a:cs typeface="Times New Roman"/>
              </a:rPr>
              <a:t> </a:t>
            </a:r>
            <a:r>
              <a:rPr sz="2400" spc="105" dirty="0">
                <a:latin typeface="Cambria"/>
                <a:cs typeface="Cambria"/>
              </a:rPr>
              <a:t>Hence </a:t>
            </a:r>
            <a:r>
              <a:rPr sz="2400" spc="90" dirty="0">
                <a:latin typeface="Cambria"/>
                <a:cs typeface="Cambria"/>
              </a:rPr>
              <a:t>testing </a:t>
            </a:r>
            <a:r>
              <a:rPr sz="2400" spc="75" dirty="0">
                <a:latin typeface="Cambria"/>
                <a:cs typeface="Cambria"/>
              </a:rPr>
              <a:t>is </a:t>
            </a:r>
            <a:r>
              <a:rPr sz="2400" spc="60" dirty="0">
                <a:latin typeface="Cambria"/>
                <a:cs typeface="Cambria"/>
              </a:rPr>
              <a:t>psychologically </a:t>
            </a:r>
            <a:r>
              <a:rPr sz="2400" spc="70" dirty="0">
                <a:latin typeface="Cambria"/>
                <a:cs typeface="Cambria"/>
              </a:rPr>
              <a:t>destructive  </a:t>
            </a:r>
            <a:r>
              <a:rPr sz="2400" spc="95" dirty="0">
                <a:latin typeface="Cambria"/>
                <a:cs typeface="Cambria"/>
              </a:rPr>
              <a:t>rather</a:t>
            </a:r>
            <a:r>
              <a:rPr sz="2400" spc="135" dirty="0">
                <a:latin typeface="Cambria"/>
                <a:cs typeface="Cambria"/>
              </a:rPr>
              <a:t> </a:t>
            </a:r>
            <a:r>
              <a:rPr sz="2400" spc="70" dirty="0">
                <a:latin typeface="Cambria"/>
                <a:cs typeface="Cambria"/>
              </a:rPr>
              <a:t>constructive.</a:t>
            </a:r>
            <a:endParaRPr sz="2400">
              <a:latin typeface="Cambria"/>
              <a:cs typeface="Cambria"/>
            </a:endParaRPr>
          </a:p>
          <a:p>
            <a:pPr marL="298450" marR="229870" indent="-273050">
              <a:lnSpc>
                <a:spcPct val="100000"/>
              </a:lnSpc>
              <a:spcBef>
                <a:spcPts val="600"/>
              </a:spcBef>
              <a:tabLst>
                <a:tab pos="687070" algn="l"/>
                <a:tab pos="4556125" algn="l"/>
              </a:tabLst>
            </a:pPr>
            <a:r>
              <a:rPr sz="2475" spc="1635" baseline="15151" dirty="0">
                <a:solidFill>
                  <a:srgbClr val="FD8536"/>
                </a:solidFill>
                <a:latin typeface="Symbol"/>
                <a:cs typeface="Symbol"/>
              </a:rPr>
              <a:t></a:t>
            </a:r>
            <a:r>
              <a:rPr sz="2475" spc="359" baseline="15151" dirty="0">
                <a:solidFill>
                  <a:srgbClr val="FD8536"/>
                </a:solidFill>
                <a:latin typeface="Times New Roman"/>
                <a:cs typeface="Times New Roman"/>
              </a:rPr>
              <a:t> </a:t>
            </a:r>
            <a:r>
              <a:rPr sz="2400" spc="235" dirty="0">
                <a:latin typeface="Cambria"/>
                <a:cs typeface="Cambria"/>
              </a:rPr>
              <a:t>A	</a:t>
            </a:r>
            <a:r>
              <a:rPr sz="2400" spc="-5" dirty="0">
                <a:latin typeface="Cambria"/>
                <a:cs typeface="Cambria"/>
              </a:rPr>
              <a:t>good </a:t>
            </a:r>
            <a:r>
              <a:rPr sz="2400" spc="105" dirty="0">
                <a:latin typeface="Cambria"/>
                <a:cs typeface="Cambria"/>
              </a:rPr>
              <a:t>and </a:t>
            </a:r>
            <a:r>
              <a:rPr sz="2400" spc="70" dirty="0">
                <a:latin typeface="Cambria"/>
                <a:cs typeface="Cambria"/>
              </a:rPr>
              <a:t>successful</a:t>
            </a:r>
            <a:r>
              <a:rPr sz="2400" spc="350" dirty="0">
                <a:latin typeface="Cambria"/>
                <a:cs typeface="Cambria"/>
              </a:rPr>
              <a:t> </a:t>
            </a:r>
            <a:r>
              <a:rPr sz="2400" spc="85" dirty="0">
                <a:latin typeface="Cambria"/>
                <a:cs typeface="Cambria"/>
              </a:rPr>
              <a:t>test</a:t>
            </a:r>
            <a:r>
              <a:rPr sz="2400" spc="140" dirty="0">
                <a:latin typeface="Cambria"/>
                <a:cs typeface="Cambria"/>
              </a:rPr>
              <a:t> </a:t>
            </a:r>
            <a:r>
              <a:rPr sz="2400" spc="80" dirty="0">
                <a:latin typeface="Cambria"/>
                <a:cs typeface="Cambria"/>
              </a:rPr>
              <a:t>is	</a:t>
            </a:r>
            <a:r>
              <a:rPr sz="2400" spc="25" dirty="0">
                <a:latin typeface="Cambria"/>
                <a:cs typeface="Cambria"/>
              </a:rPr>
              <a:t>one </a:t>
            </a:r>
            <a:r>
              <a:rPr sz="2400" spc="130" dirty="0">
                <a:latin typeface="Cambria"/>
                <a:cs typeface="Cambria"/>
              </a:rPr>
              <a:t>that </a:t>
            </a:r>
            <a:r>
              <a:rPr sz="2400" spc="55" dirty="0">
                <a:latin typeface="Cambria"/>
                <a:cs typeface="Cambria"/>
              </a:rPr>
              <a:t>uncovers  </a:t>
            </a:r>
            <a:r>
              <a:rPr sz="2400" spc="135" dirty="0">
                <a:latin typeface="Cambria"/>
                <a:cs typeface="Cambria"/>
              </a:rPr>
              <a:t>an </a:t>
            </a:r>
            <a:r>
              <a:rPr sz="2400" spc="50" dirty="0">
                <a:latin typeface="Cambria"/>
                <a:cs typeface="Cambria"/>
              </a:rPr>
              <a:t>undiscovered</a:t>
            </a:r>
            <a:r>
              <a:rPr sz="2400" spc="135" dirty="0">
                <a:latin typeface="Cambria"/>
                <a:cs typeface="Cambria"/>
              </a:rPr>
              <a:t> </a:t>
            </a:r>
            <a:r>
              <a:rPr sz="2400" spc="55" dirty="0">
                <a:latin typeface="Cambria"/>
                <a:cs typeface="Cambria"/>
              </a:rPr>
              <a:t>error.</a:t>
            </a:r>
            <a:endParaRPr sz="2400">
              <a:latin typeface="Cambria"/>
              <a:cs typeface="Cambria"/>
            </a:endParaRPr>
          </a:p>
          <a:p>
            <a:pPr marL="298450" marR="808355" indent="-273050" algn="just">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40" dirty="0">
                <a:latin typeface="Cambria"/>
                <a:cs typeface="Cambria"/>
              </a:rPr>
              <a:t>All </a:t>
            </a:r>
            <a:r>
              <a:rPr sz="2400" spc="90" dirty="0">
                <a:latin typeface="Cambria"/>
                <a:cs typeface="Cambria"/>
              </a:rPr>
              <a:t>the </a:t>
            </a:r>
            <a:r>
              <a:rPr sz="2400" spc="85" dirty="0">
                <a:latin typeface="Cambria"/>
                <a:cs typeface="Cambria"/>
              </a:rPr>
              <a:t>test </a:t>
            </a:r>
            <a:r>
              <a:rPr sz="2400" spc="130" dirty="0">
                <a:latin typeface="Cambria"/>
                <a:cs typeface="Cambria"/>
              </a:rPr>
              <a:t>that </a:t>
            </a:r>
            <a:r>
              <a:rPr sz="2400" spc="85" dirty="0">
                <a:latin typeface="Cambria"/>
                <a:cs typeface="Cambria"/>
              </a:rPr>
              <a:t>are </a:t>
            </a:r>
            <a:r>
              <a:rPr sz="2400" spc="65" dirty="0">
                <a:latin typeface="Cambria"/>
                <a:cs typeface="Cambria"/>
              </a:rPr>
              <a:t>carried </a:t>
            </a:r>
            <a:r>
              <a:rPr sz="2400" spc="60" dirty="0">
                <a:latin typeface="Cambria"/>
                <a:cs typeface="Cambria"/>
              </a:rPr>
              <a:t>out </a:t>
            </a:r>
            <a:r>
              <a:rPr sz="2400" spc="70" dirty="0">
                <a:latin typeface="Cambria"/>
                <a:cs typeface="Cambria"/>
              </a:rPr>
              <a:t>should </a:t>
            </a:r>
            <a:r>
              <a:rPr sz="2400" spc="20" dirty="0">
                <a:latin typeface="Cambria"/>
                <a:cs typeface="Cambria"/>
              </a:rPr>
              <a:t>be  </a:t>
            </a:r>
            <a:r>
              <a:rPr sz="2400" spc="75" dirty="0">
                <a:latin typeface="Cambria"/>
                <a:cs typeface="Cambria"/>
              </a:rPr>
              <a:t>traceable </a:t>
            </a:r>
            <a:r>
              <a:rPr sz="2400" spc="20" dirty="0">
                <a:latin typeface="Cambria"/>
                <a:cs typeface="Cambria"/>
              </a:rPr>
              <a:t>to </a:t>
            </a:r>
            <a:r>
              <a:rPr sz="2400" spc="60" dirty="0">
                <a:latin typeface="Cambria"/>
                <a:cs typeface="Cambria"/>
              </a:rPr>
              <a:t>customer </a:t>
            </a:r>
            <a:r>
              <a:rPr sz="2400" spc="75" dirty="0">
                <a:latin typeface="Cambria"/>
                <a:cs typeface="Cambria"/>
              </a:rPr>
              <a:t>requirements </a:t>
            </a:r>
            <a:r>
              <a:rPr sz="2400" spc="140" dirty="0">
                <a:latin typeface="Cambria"/>
                <a:cs typeface="Cambria"/>
              </a:rPr>
              <a:t>at </a:t>
            </a:r>
            <a:r>
              <a:rPr sz="2400" spc="90" dirty="0">
                <a:latin typeface="Cambria"/>
                <a:cs typeface="Cambria"/>
              </a:rPr>
              <a:t>the  </a:t>
            </a:r>
            <a:r>
              <a:rPr sz="2400" spc="65" dirty="0">
                <a:latin typeface="Cambria"/>
                <a:cs typeface="Cambria"/>
              </a:rPr>
              <a:t>sometime </a:t>
            </a:r>
            <a:r>
              <a:rPr sz="2400" spc="95" dirty="0">
                <a:latin typeface="Cambria"/>
                <a:cs typeface="Cambria"/>
              </a:rPr>
              <a:t>exhaustive </a:t>
            </a:r>
            <a:r>
              <a:rPr sz="2400" spc="90" dirty="0">
                <a:latin typeface="Cambria"/>
                <a:cs typeface="Cambria"/>
              </a:rPr>
              <a:t>testing </a:t>
            </a:r>
            <a:r>
              <a:rPr sz="2400" spc="80" dirty="0">
                <a:latin typeface="Cambria"/>
                <a:cs typeface="Cambria"/>
              </a:rPr>
              <a:t>is </a:t>
            </a:r>
            <a:r>
              <a:rPr sz="2400" spc="55" dirty="0">
                <a:latin typeface="Cambria"/>
                <a:cs typeface="Cambria"/>
              </a:rPr>
              <a:t>not</a:t>
            </a:r>
            <a:r>
              <a:rPr sz="2400" spc="340" dirty="0">
                <a:latin typeface="Cambria"/>
                <a:cs typeface="Cambria"/>
              </a:rPr>
              <a:t> </a:t>
            </a:r>
            <a:r>
              <a:rPr sz="2400" spc="55" dirty="0">
                <a:latin typeface="Cambria"/>
                <a:cs typeface="Cambria"/>
              </a:rPr>
              <a:t>possible.</a:t>
            </a:r>
            <a:endParaRPr sz="2400">
              <a:latin typeface="Cambria"/>
              <a:cs typeface="Cambri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4446270" cy="482600"/>
          </a:xfrm>
          <a:prstGeom prst="rect">
            <a:avLst/>
          </a:prstGeom>
        </p:spPr>
        <p:txBody>
          <a:bodyPr vert="horz" wrap="square" lIns="0" tIns="12700" rIns="0" bIns="0" rtlCol="0">
            <a:spAutoFit/>
          </a:bodyPr>
          <a:lstStyle/>
          <a:p>
            <a:pPr marL="12700">
              <a:lnSpc>
                <a:spcPct val="100000"/>
              </a:lnSpc>
              <a:spcBef>
                <a:spcPts val="100"/>
              </a:spcBef>
            </a:pPr>
            <a:r>
              <a:rPr spc="345" dirty="0"/>
              <a:t>TESTING</a:t>
            </a:r>
            <a:r>
              <a:rPr spc="120" dirty="0"/>
              <a:t> </a:t>
            </a:r>
            <a:r>
              <a:rPr spc="395" dirty="0"/>
              <a:t>OBJECTIVES</a:t>
            </a:r>
          </a:p>
        </p:txBody>
      </p:sp>
      <p:sp>
        <p:nvSpPr>
          <p:cNvPr id="3" name="object 3"/>
          <p:cNvSpPr txBox="1"/>
          <p:nvPr/>
        </p:nvSpPr>
        <p:spPr>
          <a:xfrm>
            <a:off x="510540" y="2517140"/>
            <a:ext cx="7347584" cy="2371090"/>
          </a:xfrm>
          <a:prstGeom prst="rect">
            <a:avLst/>
          </a:prstGeom>
        </p:spPr>
        <p:txBody>
          <a:bodyPr vert="horz" wrap="square" lIns="0" tIns="12700" rIns="0" bIns="0" rtlCol="0">
            <a:spAutoFit/>
          </a:bodyPr>
          <a:lstStyle/>
          <a:p>
            <a:pPr marL="311150" marR="23241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Testing </a:t>
            </a:r>
            <a:r>
              <a:rPr sz="2400" spc="80" dirty="0">
                <a:latin typeface="Cambria"/>
                <a:cs typeface="Cambria"/>
              </a:rPr>
              <a:t>is </a:t>
            </a:r>
            <a:r>
              <a:rPr sz="2400" spc="160" dirty="0">
                <a:latin typeface="Cambria"/>
                <a:cs typeface="Cambria"/>
              </a:rPr>
              <a:t>a </a:t>
            </a:r>
            <a:r>
              <a:rPr sz="2400" spc="30" dirty="0">
                <a:latin typeface="Cambria"/>
                <a:cs typeface="Cambria"/>
              </a:rPr>
              <a:t>process </a:t>
            </a:r>
            <a:r>
              <a:rPr sz="2400" spc="-5" dirty="0">
                <a:latin typeface="Cambria"/>
                <a:cs typeface="Cambria"/>
              </a:rPr>
              <a:t>of </a:t>
            </a:r>
            <a:r>
              <a:rPr sz="2400" spc="80" dirty="0">
                <a:latin typeface="Cambria"/>
                <a:cs typeface="Cambria"/>
              </a:rPr>
              <a:t>executing </a:t>
            </a:r>
            <a:r>
              <a:rPr sz="2400" spc="160" dirty="0">
                <a:latin typeface="Cambria"/>
                <a:cs typeface="Cambria"/>
              </a:rPr>
              <a:t>a </a:t>
            </a:r>
            <a:r>
              <a:rPr sz="2400" spc="70" dirty="0">
                <a:latin typeface="Cambria"/>
                <a:cs typeface="Cambria"/>
              </a:rPr>
              <a:t>program</a:t>
            </a:r>
            <a:r>
              <a:rPr sz="2400" spc="-325" dirty="0">
                <a:latin typeface="Cambria"/>
                <a:cs typeface="Cambria"/>
              </a:rPr>
              <a:t> </a:t>
            </a:r>
            <a:r>
              <a:rPr sz="2400" spc="85" dirty="0">
                <a:latin typeface="Cambria"/>
                <a:cs typeface="Cambria"/>
              </a:rPr>
              <a:t>with  </a:t>
            </a:r>
            <a:r>
              <a:rPr sz="2400" spc="90" dirty="0">
                <a:latin typeface="Cambria"/>
                <a:cs typeface="Cambria"/>
              </a:rPr>
              <a:t>the </a:t>
            </a:r>
            <a:r>
              <a:rPr sz="2400" spc="95" dirty="0">
                <a:latin typeface="Cambria"/>
                <a:cs typeface="Cambria"/>
              </a:rPr>
              <a:t>intent </a:t>
            </a:r>
            <a:r>
              <a:rPr sz="2400" spc="-5" dirty="0">
                <a:latin typeface="Cambria"/>
                <a:cs typeface="Cambria"/>
              </a:rPr>
              <a:t>of </a:t>
            </a:r>
            <a:r>
              <a:rPr sz="2400" spc="85" dirty="0">
                <a:latin typeface="Cambria"/>
                <a:cs typeface="Cambria"/>
              </a:rPr>
              <a:t>finding </a:t>
            </a:r>
            <a:r>
              <a:rPr sz="2400" spc="135" dirty="0">
                <a:latin typeface="Cambria"/>
                <a:cs typeface="Cambria"/>
              </a:rPr>
              <a:t>an</a:t>
            </a:r>
            <a:r>
              <a:rPr sz="2400" spc="415" dirty="0">
                <a:latin typeface="Cambria"/>
                <a:cs typeface="Cambria"/>
              </a:rPr>
              <a:t> </a:t>
            </a:r>
            <a:r>
              <a:rPr sz="2400" spc="55" dirty="0">
                <a:latin typeface="Cambria"/>
                <a:cs typeface="Cambria"/>
              </a:rPr>
              <a:t>error.</a:t>
            </a:r>
            <a:endParaRPr sz="2400">
              <a:latin typeface="Cambria"/>
              <a:cs typeface="Cambria"/>
            </a:endParaRPr>
          </a:p>
          <a:p>
            <a:pPr marL="311150" marR="304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235" dirty="0">
                <a:latin typeface="Cambria"/>
                <a:cs typeface="Cambria"/>
              </a:rPr>
              <a:t>A </a:t>
            </a:r>
            <a:r>
              <a:rPr sz="2400" spc="-5" dirty="0">
                <a:latin typeface="Cambria"/>
                <a:cs typeface="Cambria"/>
              </a:rPr>
              <a:t>good </a:t>
            </a:r>
            <a:r>
              <a:rPr sz="2400" spc="85" dirty="0">
                <a:latin typeface="Cambria"/>
                <a:cs typeface="Cambria"/>
              </a:rPr>
              <a:t>test </a:t>
            </a:r>
            <a:r>
              <a:rPr sz="2400" spc="65" dirty="0">
                <a:latin typeface="Cambria"/>
                <a:cs typeface="Cambria"/>
              </a:rPr>
              <a:t>case </a:t>
            </a:r>
            <a:r>
              <a:rPr sz="2400" spc="80" dirty="0">
                <a:latin typeface="Cambria"/>
                <a:cs typeface="Cambria"/>
              </a:rPr>
              <a:t>is </a:t>
            </a:r>
            <a:r>
              <a:rPr sz="2400" spc="25" dirty="0">
                <a:latin typeface="Cambria"/>
                <a:cs typeface="Cambria"/>
              </a:rPr>
              <a:t>one </a:t>
            </a:r>
            <a:r>
              <a:rPr sz="2400" spc="130" dirty="0">
                <a:latin typeface="Cambria"/>
                <a:cs typeface="Cambria"/>
              </a:rPr>
              <a:t>that </a:t>
            </a:r>
            <a:r>
              <a:rPr sz="2400" spc="120" dirty="0">
                <a:latin typeface="Cambria"/>
                <a:cs typeface="Cambria"/>
              </a:rPr>
              <a:t>has </a:t>
            </a:r>
            <a:r>
              <a:rPr sz="2400" spc="160" dirty="0">
                <a:latin typeface="Cambria"/>
                <a:cs typeface="Cambria"/>
              </a:rPr>
              <a:t>a</a:t>
            </a:r>
            <a:r>
              <a:rPr sz="2400" spc="-310" dirty="0">
                <a:latin typeface="Cambria"/>
                <a:cs typeface="Cambria"/>
              </a:rPr>
              <a:t> </a:t>
            </a:r>
            <a:r>
              <a:rPr sz="2400" spc="110" dirty="0">
                <a:latin typeface="Cambria"/>
                <a:cs typeface="Cambria"/>
              </a:rPr>
              <a:t>high </a:t>
            </a:r>
            <a:r>
              <a:rPr sz="2400" spc="60" dirty="0">
                <a:latin typeface="Cambria"/>
                <a:cs typeface="Cambria"/>
              </a:rPr>
              <a:t>probability  </a:t>
            </a:r>
            <a:r>
              <a:rPr sz="2400" spc="-10" dirty="0">
                <a:latin typeface="Cambria"/>
                <a:cs typeface="Cambria"/>
              </a:rPr>
              <a:t>of </a:t>
            </a:r>
            <a:r>
              <a:rPr sz="2400" spc="90" dirty="0">
                <a:latin typeface="Cambria"/>
                <a:cs typeface="Cambria"/>
              </a:rPr>
              <a:t>finding </a:t>
            </a:r>
            <a:r>
              <a:rPr sz="2400" spc="135" dirty="0">
                <a:latin typeface="Cambria"/>
                <a:cs typeface="Cambria"/>
              </a:rPr>
              <a:t>an </a:t>
            </a:r>
            <a:r>
              <a:rPr sz="2400" spc="114" dirty="0">
                <a:latin typeface="Cambria"/>
                <a:cs typeface="Cambria"/>
              </a:rPr>
              <a:t>as </a:t>
            </a:r>
            <a:r>
              <a:rPr sz="2400" spc="70" dirty="0">
                <a:latin typeface="Cambria"/>
                <a:cs typeface="Cambria"/>
              </a:rPr>
              <a:t>yet </a:t>
            </a:r>
            <a:r>
              <a:rPr sz="2400" spc="50" dirty="0">
                <a:latin typeface="Cambria"/>
                <a:cs typeface="Cambria"/>
              </a:rPr>
              <a:t>undiscovered</a:t>
            </a:r>
            <a:r>
              <a:rPr sz="2400" spc="425" dirty="0">
                <a:latin typeface="Cambria"/>
                <a:cs typeface="Cambria"/>
              </a:rPr>
              <a:t> </a:t>
            </a:r>
            <a:r>
              <a:rPr sz="2400" spc="55" dirty="0">
                <a:latin typeface="Cambria"/>
                <a:cs typeface="Cambria"/>
              </a:rPr>
              <a:t>error.</a:t>
            </a:r>
            <a:endParaRPr sz="2400">
              <a:latin typeface="Cambria"/>
              <a:cs typeface="Cambria"/>
            </a:endParaRPr>
          </a:p>
          <a:p>
            <a:pPr marL="311150" marR="424180" indent="-273050">
              <a:lnSpc>
                <a:spcPct val="100000"/>
              </a:lnSpc>
              <a:spcBef>
                <a:spcPts val="590"/>
              </a:spcBef>
            </a:pPr>
            <a:r>
              <a:rPr sz="2475" spc="1635" baseline="15151" dirty="0">
                <a:solidFill>
                  <a:srgbClr val="FD8536"/>
                </a:solidFill>
                <a:latin typeface="Symbol"/>
                <a:cs typeface="Symbol"/>
              </a:rPr>
              <a:t></a:t>
            </a:r>
            <a:r>
              <a:rPr sz="2475" spc="757" baseline="15151" dirty="0">
                <a:solidFill>
                  <a:srgbClr val="FD8536"/>
                </a:solidFill>
                <a:latin typeface="Times New Roman"/>
                <a:cs typeface="Times New Roman"/>
              </a:rPr>
              <a:t> </a:t>
            </a:r>
            <a:r>
              <a:rPr sz="2400" spc="235" dirty="0">
                <a:latin typeface="Cambria"/>
                <a:cs typeface="Cambria"/>
              </a:rPr>
              <a:t>A </a:t>
            </a:r>
            <a:r>
              <a:rPr sz="2400" spc="70" dirty="0">
                <a:latin typeface="Cambria"/>
                <a:cs typeface="Cambria"/>
              </a:rPr>
              <a:t>successful </a:t>
            </a:r>
            <a:r>
              <a:rPr sz="2400" spc="85" dirty="0">
                <a:latin typeface="Cambria"/>
                <a:cs typeface="Cambria"/>
              </a:rPr>
              <a:t>test </a:t>
            </a:r>
            <a:r>
              <a:rPr sz="2400" spc="80" dirty="0">
                <a:latin typeface="Cambria"/>
                <a:cs typeface="Cambria"/>
              </a:rPr>
              <a:t>is </a:t>
            </a:r>
            <a:r>
              <a:rPr sz="2400" spc="25" dirty="0">
                <a:latin typeface="Cambria"/>
                <a:cs typeface="Cambria"/>
              </a:rPr>
              <a:t>one </a:t>
            </a:r>
            <a:r>
              <a:rPr sz="2400" spc="130" dirty="0">
                <a:latin typeface="Cambria"/>
                <a:cs typeface="Cambria"/>
              </a:rPr>
              <a:t>that </a:t>
            </a:r>
            <a:r>
              <a:rPr sz="2400" spc="55" dirty="0">
                <a:latin typeface="Cambria"/>
                <a:cs typeface="Cambria"/>
              </a:rPr>
              <a:t>uncovers </a:t>
            </a:r>
            <a:r>
              <a:rPr sz="2400" spc="135" dirty="0">
                <a:latin typeface="Cambria"/>
                <a:cs typeface="Cambria"/>
              </a:rPr>
              <a:t>an </a:t>
            </a:r>
            <a:r>
              <a:rPr sz="2400" spc="120" dirty="0">
                <a:latin typeface="Cambria"/>
                <a:cs typeface="Cambria"/>
              </a:rPr>
              <a:t>as </a:t>
            </a:r>
            <a:r>
              <a:rPr sz="2400" spc="70" dirty="0">
                <a:latin typeface="Cambria"/>
                <a:cs typeface="Cambria"/>
              </a:rPr>
              <a:t>yet  </a:t>
            </a:r>
            <a:r>
              <a:rPr sz="2400" spc="50" dirty="0">
                <a:latin typeface="Cambria"/>
                <a:cs typeface="Cambria"/>
              </a:rPr>
              <a:t>undiscovered</a:t>
            </a:r>
            <a:r>
              <a:rPr sz="2400" spc="130" dirty="0">
                <a:latin typeface="Cambria"/>
                <a:cs typeface="Cambria"/>
              </a:rPr>
              <a:t> </a:t>
            </a:r>
            <a:r>
              <a:rPr sz="2400" spc="55" dirty="0">
                <a:latin typeface="Cambria"/>
                <a:cs typeface="Cambria"/>
              </a:rPr>
              <a:t>error.</a:t>
            </a:r>
            <a:endParaRPr sz="2400">
              <a:latin typeface="Cambria"/>
              <a:cs typeface="Cambria"/>
            </a:endParaRPr>
          </a:p>
        </p:txBody>
      </p:sp>
      <p:sp>
        <p:nvSpPr>
          <p:cNvPr id="4" name="object 4"/>
          <p:cNvSpPr/>
          <p:nvPr/>
        </p:nvSpPr>
        <p:spPr>
          <a:xfrm>
            <a:off x="6286500" y="236220"/>
            <a:ext cx="2286000" cy="20497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14600"/>
            <a:ext cx="4884671" cy="769441"/>
          </a:xfrm>
          <a:prstGeom prst="rect">
            <a:avLst/>
          </a:prstGeom>
          <a:noFill/>
        </p:spPr>
        <p:txBody>
          <a:bodyPr wrap="none" rtlCol="0">
            <a:spAutoFit/>
          </a:bodyPr>
          <a:lstStyle/>
          <a:p>
            <a:r>
              <a:rPr lang="en-US" sz="4400" b="1" dirty="0" smtClean="0">
                <a:latin typeface="Book Antiqua" pitchFamily="18" charset="0"/>
              </a:rPr>
              <a:t>Life Cycle Models</a:t>
            </a:r>
            <a:endParaRPr lang="en-US" sz="4400" b="1" dirty="0">
              <a:latin typeface="Book Antiqua"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3538220" cy="482600"/>
          </a:xfrm>
          <a:prstGeom prst="rect">
            <a:avLst/>
          </a:prstGeom>
        </p:spPr>
        <p:txBody>
          <a:bodyPr vert="horz" wrap="square" lIns="0" tIns="12700" rIns="0" bIns="0" rtlCol="0">
            <a:spAutoFit/>
          </a:bodyPr>
          <a:lstStyle/>
          <a:p>
            <a:pPr marL="12700">
              <a:lnSpc>
                <a:spcPct val="100000"/>
              </a:lnSpc>
              <a:spcBef>
                <a:spcPts val="100"/>
              </a:spcBef>
            </a:pPr>
            <a:r>
              <a:rPr spc="395" dirty="0"/>
              <a:t>COMMON</a:t>
            </a:r>
            <a:r>
              <a:rPr spc="80" dirty="0"/>
              <a:t> </a:t>
            </a:r>
            <a:r>
              <a:rPr spc="295" dirty="0"/>
              <a:t>TERMS:</a:t>
            </a:r>
          </a:p>
        </p:txBody>
      </p:sp>
      <p:sp>
        <p:nvSpPr>
          <p:cNvPr id="3" name="object 3"/>
          <p:cNvSpPr txBox="1"/>
          <p:nvPr/>
        </p:nvSpPr>
        <p:spPr>
          <a:xfrm>
            <a:off x="523240" y="1596390"/>
            <a:ext cx="7361555" cy="4940455"/>
          </a:xfrm>
          <a:prstGeom prst="rect">
            <a:avLst/>
          </a:prstGeom>
        </p:spPr>
        <p:txBody>
          <a:bodyPr vert="horz" wrap="square" lIns="0" tIns="53975" rIns="0" bIns="0" rtlCol="0">
            <a:spAutoFit/>
          </a:bodyPr>
          <a:lstStyle/>
          <a:p>
            <a:pPr marL="298450" marR="132080" indent="-273050">
              <a:lnSpc>
                <a:spcPts val="2590"/>
              </a:lnSpc>
              <a:spcBef>
                <a:spcPts val="425"/>
              </a:spcBef>
            </a:pPr>
            <a:r>
              <a:rPr sz="2475" spc="1635" baseline="15151" smtClean="0">
                <a:solidFill>
                  <a:srgbClr val="FD8536"/>
                </a:solidFill>
                <a:latin typeface="Times New Roman"/>
                <a:cs typeface="Times New Roman"/>
              </a:rPr>
              <a:t> </a:t>
            </a:r>
            <a:r>
              <a:rPr sz="2400" b="1" spc="140" dirty="0">
                <a:latin typeface="Cambria"/>
                <a:cs typeface="Cambria"/>
              </a:rPr>
              <a:t>Error</a:t>
            </a:r>
            <a:r>
              <a:rPr sz="2400" spc="140" dirty="0">
                <a:latin typeface="Cambria"/>
                <a:cs typeface="Cambria"/>
              </a:rPr>
              <a:t>:- </a:t>
            </a:r>
            <a:r>
              <a:rPr sz="2400" spc="55" dirty="0">
                <a:latin typeface="Cambria"/>
                <a:cs typeface="Cambria"/>
              </a:rPr>
              <a:t>difference </a:t>
            </a:r>
            <a:r>
              <a:rPr sz="2400" spc="50" dirty="0">
                <a:latin typeface="Cambria"/>
                <a:cs typeface="Cambria"/>
              </a:rPr>
              <a:t>between </a:t>
            </a:r>
            <a:r>
              <a:rPr sz="2400" spc="90" dirty="0">
                <a:latin typeface="Cambria"/>
                <a:cs typeface="Cambria"/>
              </a:rPr>
              <a:t>the </a:t>
            </a:r>
            <a:r>
              <a:rPr sz="2400" spc="110" dirty="0">
                <a:latin typeface="Cambria"/>
                <a:cs typeface="Cambria"/>
              </a:rPr>
              <a:t>actual</a:t>
            </a:r>
            <a:r>
              <a:rPr sz="2400" spc="-325" dirty="0">
                <a:latin typeface="Cambria"/>
                <a:cs typeface="Cambria"/>
              </a:rPr>
              <a:t> </a:t>
            </a:r>
            <a:r>
              <a:rPr sz="2400" spc="75" dirty="0">
                <a:latin typeface="Cambria"/>
                <a:cs typeface="Cambria"/>
              </a:rPr>
              <a:t>output </a:t>
            </a:r>
            <a:r>
              <a:rPr sz="2400" dirty="0">
                <a:latin typeface="Cambria"/>
                <a:cs typeface="Cambria"/>
              </a:rPr>
              <a:t>of </a:t>
            </a:r>
            <a:r>
              <a:rPr sz="2400" spc="160" dirty="0">
                <a:latin typeface="Cambria"/>
                <a:cs typeface="Cambria"/>
              </a:rPr>
              <a:t>a  </a:t>
            </a:r>
            <a:r>
              <a:rPr sz="2400" spc="55" dirty="0">
                <a:latin typeface="Cambria"/>
                <a:cs typeface="Cambria"/>
              </a:rPr>
              <a:t>software </a:t>
            </a:r>
            <a:r>
              <a:rPr sz="2400" spc="105" dirty="0">
                <a:latin typeface="Cambria"/>
                <a:cs typeface="Cambria"/>
              </a:rPr>
              <a:t>and </a:t>
            </a:r>
            <a:r>
              <a:rPr sz="2400" spc="90" dirty="0">
                <a:latin typeface="Cambria"/>
                <a:cs typeface="Cambria"/>
              </a:rPr>
              <a:t>the </a:t>
            </a:r>
            <a:r>
              <a:rPr sz="2400" spc="30" dirty="0">
                <a:latin typeface="Cambria"/>
                <a:cs typeface="Cambria"/>
              </a:rPr>
              <a:t>correct</a:t>
            </a:r>
            <a:r>
              <a:rPr sz="2400" spc="290" dirty="0">
                <a:latin typeface="Cambria"/>
                <a:cs typeface="Cambria"/>
              </a:rPr>
              <a:t> </a:t>
            </a:r>
            <a:r>
              <a:rPr sz="2400" spc="90" dirty="0">
                <a:latin typeface="Cambria"/>
                <a:cs typeface="Cambria"/>
              </a:rPr>
              <a:t>output.</a:t>
            </a:r>
            <a:endParaRPr sz="2400">
              <a:latin typeface="Cambria"/>
              <a:cs typeface="Cambria"/>
            </a:endParaRPr>
          </a:p>
          <a:p>
            <a:pPr marL="664845" marR="336550" indent="-273050">
              <a:lnSpc>
                <a:spcPts val="2270"/>
              </a:lnSpc>
              <a:spcBef>
                <a:spcPts val="515"/>
              </a:spcBef>
            </a:pPr>
            <a:r>
              <a:rPr sz="2475" spc="135" baseline="11784" smtClean="0">
                <a:solidFill>
                  <a:srgbClr val="FD8536"/>
                </a:solidFill>
                <a:latin typeface="Times New Roman"/>
                <a:cs typeface="Times New Roman"/>
              </a:rPr>
              <a:t> </a:t>
            </a:r>
            <a:r>
              <a:rPr sz="2100" spc="204" dirty="0">
                <a:latin typeface="Cambria"/>
                <a:cs typeface="Cambria"/>
              </a:rPr>
              <a:t>A </a:t>
            </a:r>
            <a:r>
              <a:rPr sz="2100" spc="90" dirty="0">
                <a:latin typeface="Cambria"/>
                <a:cs typeface="Cambria"/>
              </a:rPr>
              <a:t>mistake </a:t>
            </a:r>
            <a:r>
              <a:rPr sz="2100" spc="75" dirty="0">
                <a:latin typeface="Cambria"/>
                <a:cs typeface="Cambria"/>
              </a:rPr>
              <a:t>made </a:t>
            </a:r>
            <a:r>
              <a:rPr sz="2100" spc="40" dirty="0">
                <a:latin typeface="Cambria"/>
                <a:cs typeface="Cambria"/>
              </a:rPr>
              <a:t>by </a:t>
            </a:r>
            <a:r>
              <a:rPr sz="2100" spc="70" dirty="0">
                <a:latin typeface="Cambria"/>
                <a:cs typeface="Cambria"/>
              </a:rPr>
              <a:t>programmer. </a:t>
            </a:r>
            <a:r>
              <a:rPr sz="2100" spc="235" dirty="0">
                <a:latin typeface="Cambria"/>
                <a:cs typeface="Cambria"/>
              </a:rPr>
              <a:t>OR </a:t>
            </a:r>
            <a:r>
              <a:rPr sz="2100" spc="105" dirty="0">
                <a:latin typeface="Cambria"/>
                <a:cs typeface="Cambria"/>
              </a:rPr>
              <a:t>Anything </a:t>
            </a:r>
            <a:r>
              <a:rPr sz="2100" spc="-145" dirty="0">
                <a:latin typeface="Cambria"/>
                <a:cs typeface="Cambria"/>
              </a:rPr>
              <a:t>that  </a:t>
            </a:r>
            <a:r>
              <a:rPr sz="2100" spc="35" dirty="0">
                <a:latin typeface="Cambria"/>
                <a:cs typeface="Cambria"/>
              </a:rPr>
              <a:t>stops </a:t>
            </a:r>
            <a:r>
              <a:rPr sz="2100" spc="80" dirty="0">
                <a:latin typeface="Cambria"/>
                <a:cs typeface="Cambria"/>
              </a:rPr>
              <a:t>the </a:t>
            </a:r>
            <a:r>
              <a:rPr sz="2100" spc="55" dirty="0">
                <a:latin typeface="Cambria"/>
                <a:cs typeface="Cambria"/>
              </a:rPr>
              <a:t>execution </a:t>
            </a:r>
            <a:r>
              <a:rPr sz="2100" spc="-5" dirty="0">
                <a:latin typeface="Cambria"/>
                <a:cs typeface="Cambria"/>
              </a:rPr>
              <a:t>of</a:t>
            </a:r>
            <a:r>
              <a:rPr sz="2100" spc="320" dirty="0">
                <a:latin typeface="Cambria"/>
                <a:cs typeface="Cambria"/>
              </a:rPr>
              <a:t> </a:t>
            </a:r>
            <a:r>
              <a:rPr sz="2100" spc="70" dirty="0">
                <a:latin typeface="Cambria"/>
                <a:cs typeface="Cambria"/>
              </a:rPr>
              <a:t>application.</a:t>
            </a:r>
            <a:endParaRPr sz="2100">
              <a:latin typeface="Cambria"/>
              <a:cs typeface="Cambria"/>
            </a:endParaRPr>
          </a:p>
          <a:p>
            <a:pPr marL="298450" marR="17780" indent="-273050">
              <a:lnSpc>
                <a:spcPts val="2590"/>
              </a:lnSpc>
              <a:spcBef>
                <a:spcPts val="605"/>
              </a:spcBef>
              <a:buClr>
                <a:srgbClr val="FD8536"/>
              </a:buClr>
              <a:buSzPct val="68750"/>
              <a:tabLst>
                <a:tab pos="298450" algn="l"/>
              </a:tabLst>
            </a:pPr>
            <a:r>
              <a:rPr sz="2400" b="1" spc="175" dirty="0">
                <a:latin typeface="Cambria"/>
                <a:cs typeface="Cambria"/>
              </a:rPr>
              <a:t>Fault</a:t>
            </a:r>
            <a:r>
              <a:rPr sz="2400" spc="175" dirty="0">
                <a:latin typeface="Cambria"/>
                <a:cs typeface="Cambria"/>
              </a:rPr>
              <a:t>: </a:t>
            </a:r>
            <a:r>
              <a:rPr sz="2400" spc="75" dirty="0">
                <a:latin typeface="Cambria"/>
                <a:cs typeface="Cambria"/>
              </a:rPr>
              <a:t>is </a:t>
            </a:r>
            <a:r>
              <a:rPr sz="2400" spc="160" dirty="0">
                <a:latin typeface="Cambria"/>
                <a:cs typeface="Cambria"/>
              </a:rPr>
              <a:t>a </a:t>
            </a:r>
            <a:r>
              <a:rPr sz="2400" spc="45" dirty="0">
                <a:latin typeface="Cambria"/>
                <a:cs typeface="Cambria"/>
              </a:rPr>
              <a:t>condition </a:t>
            </a:r>
            <a:r>
              <a:rPr sz="2400" spc="130" dirty="0">
                <a:latin typeface="Cambria"/>
                <a:cs typeface="Cambria"/>
              </a:rPr>
              <a:t>that </a:t>
            </a:r>
            <a:r>
              <a:rPr sz="2400" spc="80" dirty="0">
                <a:latin typeface="Cambria"/>
                <a:cs typeface="Cambria"/>
              </a:rPr>
              <a:t>cause </a:t>
            </a:r>
            <a:r>
              <a:rPr sz="2400" spc="160" dirty="0">
                <a:latin typeface="Cambria"/>
                <a:cs typeface="Cambria"/>
              </a:rPr>
              <a:t>a </a:t>
            </a:r>
            <a:r>
              <a:rPr sz="2400" spc="85" dirty="0">
                <a:latin typeface="Cambria"/>
                <a:cs typeface="Cambria"/>
              </a:rPr>
              <a:t>system </a:t>
            </a:r>
            <a:r>
              <a:rPr sz="2400" spc="15" dirty="0">
                <a:latin typeface="Cambria"/>
                <a:cs typeface="Cambria"/>
              </a:rPr>
              <a:t>to </a:t>
            </a:r>
            <a:r>
              <a:rPr sz="2400" spc="105" dirty="0">
                <a:latin typeface="Cambria"/>
                <a:cs typeface="Cambria"/>
              </a:rPr>
              <a:t>fail </a:t>
            </a:r>
            <a:r>
              <a:rPr sz="2400" spc="-425" dirty="0">
                <a:latin typeface="Cambria"/>
                <a:cs typeface="Cambria"/>
              </a:rPr>
              <a:t>in  </a:t>
            </a:r>
            <a:r>
              <a:rPr sz="2400" spc="60" dirty="0">
                <a:latin typeface="Cambria"/>
                <a:cs typeface="Cambria"/>
              </a:rPr>
              <a:t>performing </a:t>
            </a:r>
            <a:r>
              <a:rPr sz="2400" spc="90" dirty="0">
                <a:latin typeface="Cambria"/>
                <a:cs typeface="Cambria"/>
              </a:rPr>
              <a:t>its </a:t>
            </a:r>
            <a:r>
              <a:rPr sz="2400" spc="60" dirty="0">
                <a:latin typeface="Cambria"/>
                <a:cs typeface="Cambria"/>
              </a:rPr>
              <a:t>required</a:t>
            </a:r>
            <a:r>
              <a:rPr sz="2400" spc="265" dirty="0">
                <a:latin typeface="Cambria"/>
                <a:cs typeface="Cambria"/>
              </a:rPr>
              <a:t> </a:t>
            </a:r>
            <a:r>
              <a:rPr sz="2400" spc="80" dirty="0">
                <a:latin typeface="Cambria"/>
                <a:cs typeface="Cambria"/>
              </a:rPr>
              <a:t>function.</a:t>
            </a:r>
            <a:endParaRPr sz="2400">
              <a:latin typeface="Cambria"/>
              <a:cs typeface="Cambria"/>
            </a:endParaRPr>
          </a:p>
          <a:p>
            <a:pPr marL="298450" marR="354965" indent="-273050">
              <a:lnSpc>
                <a:spcPts val="2590"/>
              </a:lnSpc>
              <a:spcBef>
                <a:spcPts val="600"/>
              </a:spcBef>
              <a:buClr>
                <a:srgbClr val="FD8536"/>
              </a:buClr>
              <a:buSzPct val="68750"/>
              <a:tabLst>
                <a:tab pos="298450" algn="l"/>
                <a:tab pos="1188085" algn="l"/>
              </a:tabLst>
            </a:pPr>
            <a:r>
              <a:rPr sz="2400" b="1" spc="180" dirty="0">
                <a:latin typeface="Cambria"/>
                <a:cs typeface="Cambria"/>
              </a:rPr>
              <a:t>Bug:	</a:t>
            </a:r>
            <a:r>
              <a:rPr sz="2400" spc="235" dirty="0">
                <a:latin typeface="Cambria"/>
                <a:cs typeface="Cambria"/>
              </a:rPr>
              <a:t>A </a:t>
            </a:r>
            <a:r>
              <a:rPr sz="2400" spc="160" dirty="0">
                <a:latin typeface="Cambria"/>
                <a:cs typeface="Cambria"/>
              </a:rPr>
              <a:t>Bug </a:t>
            </a:r>
            <a:r>
              <a:rPr sz="2400" spc="80" dirty="0">
                <a:latin typeface="Cambria"/>
                <a:cs typeface="Cambria"/>
              </a:rPr>
              <a:t>is </a:t>
            </a:r>
            <a:r>
              <a:rPr sz="2400" spc="160" dirty="0">
                <a:latin typeface="Cambria"/>
                <a:cs typeface="Cambria"/>
              </a:rPr>
              <a:t>a </a:t>
            </a:r>
            <a:r>
              <a:rPr sz="2400" spc="80" dirty="0">
                <a:latin typeface="Cambria"/>
                <a:cs typeface="Cambria"/>
              </a:rPr>
              <a:t>Application </a:t>
            </a:r>
            <a:r>
              <a:rPr sz="2400" spc="105" dirty="0">
                <a:latin typeface="Cambria"/>
                <a:cs typeface="Cambria"/>
              </a:rPr>
              <a:t>Error, </a:t>
            </a:r>
            <a:r>
              <a:rPr sz="2400" spc="100" dirty="0">
                <a:latin typeface="Cambria"/>
                <a:cs typeface="Cambria"/>
              </a:rPr>
              <a:t>in </a:t>
            </a:r>
            <a:r>
              <a:rPr sz="2400" spc="85" dirty="0">
                <a:latin typeface="Cambria"/>
                <a:cs typeface="Cambria"/>
              </a:rPr>
              <a:t>Software  </a:t>
            </a:r>
            <a:r>
              <a:rPr sz="2400" spc="30" dirty="0">
                <a:latin typeface="Cambria"/>
                <a:cs typeface="Cambria"/>
              </a:rPr>
              <a:t>doesn't </a:t>
            </a:r>
            <a:r>
              <a:rPr sz="2400" spc="75" dirty="0">
                <a:latin typeface="Cambria"/>
                <a:cs typeface="Cambria"/>
              </a:rPr>
              <a:t>affect </a:t>
            </a:r>
            <a:r>
              <a:rPr sz="2400" spc="95" dirty="0">
                <a:latin typeface="Cambria"/>
                <a:cs typeface="Cambria"/>
              </a:rPr>
              <a:t>the </a:t>
            </a:r>
            <a:r>
              <a:rPr sz="2400" spc="40" dirty="0">
                <a:latin typeface="Cambria"/>
                <a:cs typeface="Cambria"/>
              </a:rPr>
              <a:t>whole </a:t>
            </a:r>
            <a:r>
              <a:rPr sz="2400" spc="75" dirty="0">
                <a:latin typeface="Cambria"/>
                <a:cs typeface="Cambria"/>
              </a:rPr>
              <a:t>application </a:t>
            </a:r>
            <a:r>
              <a:rPr sz="2400" spc="105" dirty="0">
                <a:latin typeface="Cambria"/>
                <a:cs typeface="Cambria"/>
              </a:rPr>
              <a:t>in </a:t>
            </a:r>
            <a:r>
              <a:rPr sz="2400" spc="85" dirty="0">
                <a:latin typeface="Cambria"/>
                <a:cs typeface="Cambria"/>
              </a:rPr>
              <a:t>terms </a:t>
            </a:r>
            <a:r>
              <a:rPr sz="2400" spc="-5" dirty="0">
                <a:latin typeface="Cambria"/>
                <a:cs typeface="Cambria"/>
              </a:rPr>
              <a:t>of  </a:t>
            </a:r>
            <a:r>
              <a:rPr sz="2400" spc="114" dirty="0">
                <a:latin typeface="Cambria"/>
                <a:cs typeface="Cambria"/>
              </a:rPr>
              <a:t>running. </a:t>
            </a:r>
            <a:r>
              <a:rPr sz="2400" spc="155" dirty="0">
                <a:latin typeface="Cambria"/>
                <a:cs typeface="Cambria"/>
              </a:rPr>
              <a:t>It </a:t>
            </a:r>
            <a:r>
              <a:rPr sz="2400" spc="30" dirty="0">
                <a:latin typeface="Cambria"/>
                <a:cs typeface="Cambria"/>
              </a:rPr>
              <a:t>doesn't </a:t>
            </a:r>
            <a:r>
              <a:rPr sz="2400" spc="40" dirty="0">
                <a:latin typeface="Cambria"/>
                <a:cs typeface="Cambria"/>
              </a:rPr>
              <a:t>stop </a:t>
            </a:r>
            <a:r>
              <a:rPr sz="2400" spc="90" dirty="0">
                <a:latin typeface="Cambria"/>
                <a:cs typeface="Cambria"/>
              </a:rPr>
              <a:t>the </a:t>
            </a:r>
            <a:r>
              <a:rPr sz="2400" spc="60" dirty="0">
                <a:latin typeface="Cambria"/>
                <a:cs typeface="Cambria"/>
              </a:rPr>
              <a:t>execution </a:t>
            </a:r>
            <a:r>
              <a:rPr sz="2400" spc="-5" dirty="0">
                <a:latin typeface="Cambria"/>
                <a:cs typeface="Cambria"/>
              </a:rPr>
              <a:t>of  </a:t>
            </a:r>
            <a:r>
              <a:rPr sz="2400" spc="80" dirty="0">
                <a:latin typeface="Cambria"/>
                <a:cs typeface="Cambria"/>
              </a:rPr>
              <a:t>application. </a:t>
            </a:r>
            <a:r>
              <a:rPr sz="2400" spc="155" dirty="0">
                <a:latin typeface="Cambria"/>
                <a:cs typeface="Cambria"/>
              </a:rPr>
              <a:t>It </a:t>
            </a:r>
            <a:r>
              <a:rPr sz="2400" spc="40" dirty="0">
                <a:latin typeface="Cambria"/>
                <a:cs typeface="Cambria"/>
              </a:rPr>
              <a:t>produces </a:t>
            </a:r>
            <a:r>
              <a:rPr sz="2400" spc="45" dirty="0">
                <a:latin typeface="Cambria"/>
                <a:cs typeface="Cambria"/>
              </a:rPr>
              <a:t>wrong</a:t>
            </a:r>
            <a:r>
              <a:rPr sz="2400" spc="265" dirty="0">
                <a:latin typeface="Cambria"/>
                <a:cs typeface="Cambria"/>
              </a:rPr>
              <a:t> </a:t>
            </a:r>
            <a:r>
              <a:rPr sz="2400" spc="90" dirty="0">
                <a:latin typeface="Cambria"/>
                <a:cs typeface="Cambria"/>
              </a:rPr>
              <a:t>output.</a:t>
            </a:r>
            <a:endParaRPr sz="2400">
              <a:latin typeface="Cambria"/>
              <a:cs typeface="Cambria"/>
            </a:endParaRPr>
          </a:p>
          <a:p>
            <a:pPr marL="298450" marR="206375" indent="-273050">
              <a:lnSpc>
                <a:spcPts val="2590"/>
              </a:lnSpc>
              <a:spcBef>
                <a:spcPts val="600"/>
              </a:spcBef>
              <a:buClr>
                <a:srgbClr val="FD8536"/>
              </a:buClr>
              <a:buSzPct val="68750"/>
              <a:tabLst>
                <a:tab pos="298450" algn="l"/>
                <a:tab pos="1722755" algn="l"/>
              </a:tabLst>
            </a:pPr>
            <a:r>
              <a:rPr sz="2400" b="1" spc="155" dirty="0">
                <a:latin typeface="Cambria"/>
                <a:cs typeface="Cambria"/>
              </a:rPr>
              <a:t>Failure:	</a:t>
            </a:r>
            <a:r>
              <a:rPr sz="2400" spc="35" dirty="0">
                <a:latin typeface="Cambria"/>
                <a:cs typeface="Cambria"/>
              </a:rPr>
              <a:t>occurs </a:t>
            </a:r>
            <a:r>
              <a:rPr sz="2400" spc="75" dirty="0">
                <a:latin typeface="Cambria"/>
                <a:cs typeface="Cambria"/>
              </a:rPr>
              <a:t>when </a:t>
            </a:r>
            <a:r>
              <a:rPr sz="2400" spc="160" dirty="0">
                <a:latin typeface="Cambria"/>
                <a:cs typeface="Cambria"/>
              </a:rPr>
              <a:t>a </a:t>
            </a:r>
            <a:r>
              <a:rPr sz="2400" spc="114" dirty="0">
                <a:latin typeface="Cambria"/>
                <a:cs typeface="Cambria"/>
              </a:rPr>
              <a:t>fault </a:t>
            </a:r>
            <a:r>
              <a:rPr sz="2400" spc="75" dirty="0">
                <a:latin typeface="Cambria"/>
                <a:cs typeface="Cambria"/>
              </a:rPr>
              <a:t>is executed. </a:t>
            </a:r>
            <a:r>
              <a:rPr sz="2400" spc="105" dirty="0">
                <a:latin typeface="Cambria"/>
                <a:cs typeface="Cambria"/>
              </a:rPr>
              <a:t>The  </a:t>
            </a:r>
            <a:r>
              <a:rPr sz="2400" spc="90" dirty="0">
                <a:latin typeface="Cambria"/>
                <a:cs typeface="Cambria"/>
              </a:rPr>
              <a:t>inability </a:t>
            </a:r>
            <a:r>
              <a:rPr sz="2400" spc="-5" dirty="0">
                <a:latin typeface="Cambria"/>
                <a:cs typeface="Cambria"/>
              </a:rPr>
              <a:t>of </a:t>
            </a:r>
            <a:r>
              <a:rPr sz="2400" spc="160" dirty="0">
                <a:latin typeface="Cambria"/>
                <a:cs typeface="Cambria"/>
              </a:rPr>
              <a:t>a </a:t>
            </a:r>
            <a:r>
              <a:rPr sz="2400" spc="85" dirty="0">
                <a:latin typeface="Cambria"/>
                <a:cs typeface="Cambria"/>
              </a:rPr>
              <a:t>system </a:t>
            </a:r>
            <a:r>
              <a:rPr sz="2400" spc="-5" dirty="0">
                <a:latin typeface="Cambria"/>
                <a:cs typeface="Cambria"/>
              </a:rPr>
              <a:t>or </a:t>
            </a:r>
            <a:r>
              <a:rPr sz="2400" spc="45" dirty="0">
                <a:latin typeface="Cambria"/>
                <a:cs typeface="Cambria"/>
              </a:rPr>
              <a:t>component </a:t>
            </a:r>
            <a:r>
              <a:rPr sz="2400" spc="20" dirty="0">
                <a:latin typeface="Cambria"/>
                <a:cs typeface="Cambria"/>
              </a:rPr>
              <a:t>to </a:t>
            </a:r>
            <a:r>
              <a:rPr sz="2400" spc="45" dirty="0">
                <a:latin typeface="Cambria"/>
                <a:cs typeface="Cambria"/>
              </a:rPr>
              <a:t>perform </a:t>
            </a:r>
            <a:r>
              <a:rPr sz="2400" spc="90" dirty="0">
                <a:latin typeface="Cambria"/>
                <a:cs typeface="Cambria"/>
              </a:rPr>
              <a:t>its  </a:t>
            </a:r>
            <a:r>
              <a:rPr sz="2400" spc="60" dirty="0">
                <a:latin typeface="Cambria"/>
                <a:cs typeface="Cambria"/>
              </a:rPr>
              <a:t>required </a:t>
            </a:r>
            <a:r>
              <a:rPr sz="2400" spc="70" dirty="0">
                <a:latin typeface="Cambria"/>
                <a:cs typeface="Cambria"/>
              </a:rPr>
              <a:t>functions </a:t>
            </a:r>
            <a:r>
              <a:rPr sz="2400" spc="90" dirty="0">
                <a:latin typeface="Cambria"/>
                <a:cs typeface="Cambria"/>
              </a:rPr>
              <a:t>within </a:t>
            </a:r>
            <a:r>
              <a:rPr sz="2400" spc="50" dirty="0">
                <a:latin typeface="Cambria"/>
                <a:cs typeface="Cambria"/>
              </a:rPr>
              <a:t>specified </a:t>
            </a:r>
            <a:r>
              <a:rPr sz="2400" spc="55" dirty="0">
                <a:latin typeface="Cambria"/>
                <a:cs typeface="Cambria"/>
              </a:rPr>
              <a:t>performance  </a:t>
            </a:r>
            <a:r>
              <a:rPr sz="2400" spc="80" dirty="0">
                <a:latin typeface="Cambria"/>
                <a:cs typeface="Cambria"/>
              </a:rPr>
              <a:t>requirements.</a:t>
            </a:r>
            <a:endParaRPr sz="2400">
              <a:latin typeface="Cambria"/>
              <a:cs typeface="Cambri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340" y="614679"/>
            <a:ext cx="5661660" cy="689932"/>
          </a:xfrm>
          <a:prstGeom prst="rect">
            <a:avLst/>
          </a:prstGeom>
        </p:spPr>
        <p:txBody>
          <a:bodyPr vert="horz" wrap="square" lIns="0" tIns="12700" rIns="0" bIns="0" rtlCol="0">
            <a:spAutoFit/>
          </a:bodyPr>
          <a:lstStyle/>
          <a:p>
            <a:pPr marL="12700">
              <a:lnSpc>
                <a:spcPct val="100000"/>
              </a:lnSpc>
              <a:spcBef>
                <a:spcPts val="100"/>
              </a:spcBef>
            </a:pPr>
            <a:r>
              <a:rPr spc="345" dirty="0"/>
              <a:t>TESTING</a:t>
            </a:r>
            <a:r>
              <a:rPr spc="90" dirty="0"/>
              <a:t> </a:t>
            </a:r>
            <a:r>
              <a:rPr spc="350" dirty="0"/>
              <a:t>PRINCIPLES</a:t>
            </a:r>
          </a:p>
        </p:txBody>
      </p:sp>
      <p:sp>
        <p:nvSpPr>
          <p:cNvPr id="3" name="object 3"/>
          <p:cNvSpPr txBox="1"/>
          <p:nvPr/>
        </p:nvSpPr>
        <p:spPr>
          <a:xfrm>
            <a:off x="523240" y="1318259"/>
            <a:ext cx="6174105" cy="148844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smtClean="0">
                <a:solidFill>
                  <a:srgbClr val="FD8536"/>
                </a:solidFill>
                <a:latin typeface="Times New Roman"/>
                <a:cs typeface="Times New Roman"/>
              </a:rPr>
              <a:t> </a:t>
            </a:r>
            <a:r>
              <a:rPr sz="2400" spc="110" dirty="0">
                <a:latin typeface="Cambria"/>
                <a:cs typeface="Cambria"/>
              </a:rPr>
              <a:t>“All</a:t>
            </a:r>
            <a:r>
              <a:rPr sz="2400" spc="-325" dirty="0">
                <a:latin typeface="Cambria"/>
                <a:cs typeface="Cambria"/>
              </a:rPr>
              <a:t> </a:t>
            </a:r>
            <a:r>
              <a:rPr sz="2400" spc="85" dirty="0">
                <a:latin typeface="Cambria"/>
                <a:cs typeface="Cambria"/>
              </a:rPr>
              <a:t>tests </a:t>
            </a:r>
            <a:r>
              <a:rPr sz="2400" spc="70" dirty="0">
                <a:latin typeface="Cambria"/>
                <a:cs typeface="Cambria"/>
              </a:rPr>
              <a:t>should </a:t>
            </a:r>
            <a:r>
              <a:rPr sz="2400" spc="20" dirty="0">
                <a:latin typeface="Cambria"/>
                <a:cs typeface="Cambria"/>
              </a:rPr>
              <a:t>be </a:t>
            </a:r>
            <a:r>
              <a:rPr sz="2400" spc="75" dirty="0">
                <a:latin typeface="Cambria"/>
                <a:cs typeface="Cambria"/>
              </a:rPr>
              <a:t>traceable </a:t>
            </a:r>
            <a:r>
              <a:rPr sz="2400" spc="20" dirty="0">
                <a:latin typeface="Cambria"/>
                <a:cs typeface="Cambria"/>
              </a:rPr>
              <a:t>to </a:t>
            </a:r>
            <a:r>
              <a:rPr sz="2400" spc="60" dirty="0">
                <a:latin typeface="Cambria"/>
                <a:cs typeface="Cambria"/>
              </a:rPr>
              <a:t>customer  </a:t>
            </a:r>
            <a:r>
              <a:rPr sz="2400" spc="80" dirty="0">
                <a:latin typeface="Cambria"/>
                <a:cs typeface="Cambria"/>
              </a:rPr>
              <a:t>requirements.” </a:t>
            </a:r>
            <a:r>
              <a:rPr sz="2400" spc="95" dirty="0">
                <a:latin typeface="Cambria"/>
                <a:cs typeface="Cambria"/>
              </a:rPr>
              <a:t>For </a:t>
            </a:r>
            <a:r>
              <a:rPr sz="2400" spc="160" dirty="0">
                <a:latin typeface="Cambria"/>
                <a:cs typeface="Cambria"/>
              </a:rPr>
              <a:t>a </a:t>
            </a:r>
            <a:r>
              <a:rPr sz="2400" spc="70" dirty="0">
                <a:latin typeface="Cambria"/>
                <a:cs typeface="Cambria"/>
              </a:rPr>
              <a:t>customer, </a:t>
            </a:r>
            <a:r>
              <a:rPr sz="2400" spc="90" dirty="0">
                <a:latin typeface="Cambria"/>
                <a:cs typeface="Cambria"/>
              </a:rPr>
              <a:t>the </a:t>
            </a:r>
            <a:r>
              <a:rPr sz="2400" spc="65" dirty="0">
                <a:latin typeface="Cambria"/>
                <a:cs typeface="Cambria"/>
              </a:rPr>
              <a:t>most  </a:t>
            </a:r>
            <a:r>
              <a:rPr sz="2400" spc="45" dirty="0">
                <a:latin typeface="Cambria"/>
                <a:cs typeface="Cambria"/>
              </a:rPr>
              <a:t>severe </a:t>
            </a:r>
            <a:r>
              <a:rPr sz="2400" spc="50" dirty="0">
                <a:latin typeface="Cambria"/>
                <a:cs typeface="Cambria"/>
              </a:rPr>
              <a:t>defect </a:t>
            </a:r>
            <a:r>
              <a:rPr sz="2400" spc="80" dirty="0">
                <a:latin typeface="Cambria"/>
                <a:cs typeface="Cambria"/>
              </a:rPr>
              <a:t>are </a:t>
            </a:r>
            <a:r>
              <a:rPr sz="2400" spc="90" dirty="0">
                <a:latin typeface="Cambria"/>
                <a:cs typeface="Cambria"/>
              </a:rPr>
              <a:t>the </a:t>
            </a:r>
            <a:r>
              <a:rPr sz="2400" spc="25" dirty="0">
                <a:latin typeface="Cambria"/>
                <a:cs typeface="Cambria"/>
              </a:rPr>
              <a:t>one </a:t>
            </a:r>
            <a:r>
              <a:rPr sz="2400" spc="130" dirty="0">
                <a:latin typeface="Cambria"/>
                <a:cs typeface="Cambria"/>
              </a:rPr>
              <a:t>that </a:t>
            </a:r>
            <a:r>
              <a:rPr sz="2400" spc="80" dirty="0">
                <a:latin typeface="Cambria"/>
                <a:cs typeface="Cambria"/>
              </a:rPr>
              <a:t>causes </a:t>
            </a:r>
            <a:r>
              <a:rPr sz="2400" spc="90" dirty="0">
                <a:latin typeface="Cambria"/>
                <a:cs typeface="Cambria"/>
              </a:rPr>
              <a:t>the  </a:t>
            </a:r>
            <a:r>
              <a:rPr sz="2400" spc="70" dirty="0">
                <a:latin typeface="Cambria"/>
                <a:cs typeface="Cambria"/>
              </a:rPr>
              <a:t>program </a:t>
            </a:r>
            <a:r>
              <a:rPr sz="2400" spc="15" dirty="0">
                <a:latin typeface="Cambria"/>
                <a:cs typeface="Cambria"/>
              </a:rPr>
              <a:t>to </a:t>
            </a:r>
            <a:r>
              <a:rPr sz="2400" spc="105" dirty="0">
                <a:latin typeface="Cambria"/>
                <a:cs typeface="Cambria"/>
              </a:rPr>
              <a:t>fail </a:t>
            </a:r>
            <a:r>
              <a:rPr sz="2400" spc="20" dirty="0">
                <a:latin typeface="Cambria"/>
                <a:cs typeface="Cambria"/>
              </a:rPr>
              <a:t>to </a:t>
            </a:r>
            <a:r>
              <a:rPr sz="2400" spc="75" dirty="0">
                <a:latin typeface="Cambria"/>
                <a:cs typeface="Cambria"/>
              </a:rPr>
              <a:t>meet </a:t>
            </a:r>
            <a:r>
              <a:rPr sz="2400" spc="90" dirty="0">
                <a:latin typeface="Cambria"/>
                <a:cs typeface="Cambria"/>
              </a:rPr>
              <a:t>the</a:t>
            </a:r>
            <a:r>
              <a:rPr sz="2400" spc="550" dirty="0">
                <a:latin typeface="Cambria"/>
                <a:cs typeface="Cambria"/>
              </a:rPr>
              <a:t> </a:t>
            </a:r>
            <a:r>
              <a:rPr sz="2400" spc="80" dirty="0">
                <a:latin typeface="Cambria"/>
                <a:cs typeface="Cambria"/>
              </a:rPr>
              <a:t>requirements.</a:t>
            </a:r>
            <a:endParaRPr sz="2400">
              <a:latin typeface="Cambria"/>
              <a:cs typeface="Cambria"/>
            </a:endParaRPr>
          </a:p>
        </p:txBody>
      </p:sp>
      <p:sp>
        <p:nvSpPr>
          <p:cNvPr id="4" name="object 4"/>
          <p:cNvSpPr txBox="1"/>
          <p:nvPr/>
        </p:nvSpPr>
        <p:spPr>
          <a:xfrm>
            <a:off x="535940" y="2890519"/>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5" name="object 5"/>
          <p:cNvSpPr txBox="1"/>
          <p:nvPr/>
        </p:nvSpPr>
        <p:spPr>
          <a:xfrm>
            <a:off x="510540" y="2857500"/>
            <a:ext cx="6220460" cy="3027680"/>
          </a:xfrm>
          <a:prstGeom prst="rect">
            <a:avLst/>
          </a:prstGeom>
        </p:spPr>
        <p:txBody>
          <a:bodyPr vert="horz" wrap="square" lIns="0" tIns="12700" rIns="0" bIns="0" rtlCol="0">
            <a:spAutoFit/>
          </a:bodyPr>
          <a:lstStyle/>
          <a:p>
            <a:pPr marL="311150" marR="325120" indent="84455">
              <a:lnSpc>
                <a:spcPct val="100000"/>
              </a:lnSpc>
              <a:spcBef>
                <a:spcPts val="100"/>
              </a:spcBef>
              <a:tabLst>
                <a:tab pos="2652395" algn="l"/>
              </a:tabLst>
            </a:pPr>
            <a:r>
              <a:rPr sz="2400" spc="80" smtClean="0">
                <a:latin typeface="Cambria"/>
                <a:cs typeface="Cambria"/>
              </a:rPr>
              <a:t>“Tests </a:t>
            </a:r>
            <a:r>
              <a:rPr sz="2400" spc="70" dirty="0">
                <a:latin typeface="Cambria"/>
                <a:cs typeface="Cambria"/>
              </a:rPr>
              <a:t>should </a:t>
            </a:r>
            <a:r>
              <a:rPr sz="2400" spc="20" dirty="0">
                <a:latin typeface="Cambria"/>
                <a:cs typeface="Cambria"/>
              </a:rPr>
              <a:t>be </a:t>
            </a:r>
            <a:r>
              <a:rPr sz="2400" spc="85" dirty="0">
                <a:latin typeface="Cambria"/>
                <a:cs typeface="Cambria"/>
              </a:rPr>
              <a:t>planned </a:t>
            </a:r>
            <a:r>
              <a:rPr sz="2400" spc="60" dirty="0">
                <a:latin typeface="Cambria"/>
                <a:cs typeface="Cambria"/>
              </a:rPr>
              <a:t>long </a:t>
            </a:r>
            <a:r>
              <a:rPr sz="2400" spc="20" dirty="0">
                <a:latin typeface="Cambria"/>
                <a:cs typeface="Cambria"/>
              </a:rPr>
              <a:t>before  </a:t>
            </a:r>
            <a:r>
              <a:rPr sz="2400" spc="90" dirty="0">
                <a:latin typeface="Cambria"/>
                <a:cs typeface="Cambria"/>
              </a:rPr>
              <a:t>testing</a:t>
            </a:r>
            <a:r>
              <a:rPr sz="2400" spc="150" dirty="0">
                <a:latin typeface="Cambria"/>
                <a:cs typeface="Cambria"/>
              </a:rPr>
              <a:t> </a:t>
            </a:r>
            <a:r>
              <a:rPr sz="2400" spc="75" dirty="0">
                <a:latin typeface="Cambria"/>
                <a:cs typeface="Cambria"/>
              </a:rPr>
              <a:t>begins.”	</a:t>
            </a:r>
            <a:r>
              <a:rPr sz="2400" spc="145" dirty="0">
                <a:latin typeface="Cambria"/>
                <a:cs typeface="Cambria"/>
              </a:rPr>
              <a:t>All </a:t>
            </a:r>
            <a:r>
              <a:rPr sz="2400" spc="85" dirty="0">
                <a:latin typeface="Cambria"/>
                <a:cs typeface="Cambria"/>
              </a:rPr>
              <a:t>test </a:t>
            </a:r>
            <a:r>
              <a:rPr sz="2400" spc="90" dirty="0">
                <a:latin typeface="Cambria"/>
                <a:cs typeface="Cambria"/>
              </a:rPr>
              <a:t>can </a:t>
            </a:r>
            <a:r>
              <a:rPr sz="2400" spc="20" dirty="0">
                <a:latin typeface="Cambria"/>
                <a:cs typeface="Cambria"/>
              </a:rPr>
              <a:t>be </a:t>
            </a:r>
            <a:r>
              <a:rPr sz="2400" spc="85" dirty="0">
                <a:latin typeface="Cambria"/>
                <a:cs typeface="Cambria"/>
              </a:rPr>
              <a:t>planned  </a:t>
            </a:r>
            <a:r>
              <a:rPr sz="2400" spc="105" dirty="0">
                <a:latin typeface="Cambria"/>
                <a:cs typeface="Cambria"/>
              </a:rPr>
              <a:t>and </a:t>
            </a:r>
            <a:r>
              <a:rPr sz="2400" spc="65" dirty="0">
                <a:latin typeface="Cambria"/>
                <a:cs typeface="Cambria"/>
              </a:rPr>
              <a:t>designed </a:t>
            </a:r>
            <a:r>
              <a:rPr sz="2400" spc="20" dirty="0">
                <a:latin typeface="Cambria"/>
                <a:cs typeface="Cambria"/>
              </a:rPr>
              <a:t>before </a:t>
            </a:r>
            <a:r>
              <a:rPr sz="2400" spc="114" dirty="0">
                <a:latin typeface="Cambria"/>
                <a:cs typeface="Cambria"/>
              </a:rPr>
              <a:t>any </a:t>
            </a:r>
            <a:r>
              <a:rPr sz="2400" dirty="0">
                <a:latin typeface="Cambria"/>
                <a:cs typeface="Cambria"/>
              </a:rPr>
              <a:t>code </a:t>
            </a:r>
            <a:r>
              <a:rPr sz="2400" spc="120" dirty="0">
                <a:latin typeface="Cambria"/>
                <a:cs typeface="Cambria"/>
              </a:rPr>
              <a:t>has </a:t>
            </a:r>
            <a:r>
              <a:rPr sz="2400" spc="45" dirty="0">
                <a:latin typeface="Cambria"/>
                <a:cs typeface="Cambria"/>
              </a:rPr>
              <a:t>been  </a:t>
            </a:r>
            <a:r>
              <a:rPr sz="2400" spc="75" dirty="0">
                <a:latin typeface="Cambria"/>
                <a:cs typeface="Cambria"/>
              </a:rPr>
              <a:t>generated</a:t>
            </a:r>
            <a:endParaRPr sz="2400">
              <a:latin typeface="Cambria"/>
              <a:cs typeface="Cambria"/>
            </a:endParaRPr>
          </a:p>
          <a:p>
            <a:pPr marL="311150" marR="30480" indent="-273050">
              <a:lnSpc>
                <a:spcPct val="100000"/>
              </a:lnSpc>
              <a:spcBef>
                <a:spcPts val="600"/>
              </a:spcBef>
              <a:tabLst>
                <a:tab pos="3143885" algn="l"/>
              </a:tabLst>
            </a:pPr>
            <a:r>
              <a:rPr sz="2475" spc="1635" baseline="15151" smtClean="0">
                <a:solidFill>
                  <a:srgbClr val="FD8536"/>
                </a:solidFill>
                <a:latin typeface="Times New Roman"/>
                <a:cs typeface="Times New Roman"/>
              </a:rPr>
              <a:t> </a:t>
            </a:r>
            <a:r>
              <a:rPr sz="2400" spc="90" dirty="0">
                <a:latin typeface="Cambria"/>
                <a:cs typeface="Cambria"/>
              </a:rPr>
              <a:t>“Testing </a:t>
            </a:r>
            <a:r>
              <a:rPr sz="2400" spc="70" dirty="0">
                <a:latin typeface="Cambria"/>
                <a:cs typeface="Cambria"/>
              </a:rPr>
              <a:t>should </a:t>
            </a:r>
            <a:r>
              <a:rPr sz="2400" spc="65" dirty="0">
                <a:latin typeface="Cambria"/>
                <a:cs typeface="Cambria"/>
              </a:rPr>
              <a:t>begin </a:t>
            </a:r>
            <a:r>
              <a:rPr sz="2400" spc="55" dirty="0">
                <a:latin typeface="Cambria"/>
                <a:cs typeface="Cambria"/>
              </a:rPr>
              <a:t>‘in </a:t>
            </a:r>
            <a:r>
              <a:rPr sz="2400" spc="90" dirty="0">
                <a:latin typeface="Cambria"/>
                <a:cs typeface="Cambria"/>
              </a:rPr>
              <a:t>the </a:t>
            </a:r>
            <a:r>
              <a:rPr sz="2400" spc="85" dirty="0">
                <a:latin typeface="Cambria"/>
                <a:cs typeface="Cambria"/>
              </a:rPr>
              <a:t>small’ </a:t>
            </a:r>
            <a:r>
              <a:rPr sz="2400" spc="105" dirty="0">
                <a:latin typeface="Cambria"/>
                <a:cs typeface="Cambria"/>
              </a:rPr>
              <a:t>and  </a:t>
            </a:r>
            <a:r>
              <a:rPr sz="2400" spc="45" dirty="0">
                <a:latin typeface="Cambria"/>
                <a:cs typeface="Cambria"/>
              </a:rPr>
              <a:t>progress </a:t>
            </a:r>
            <a:r>
              <a:rPr sz="2400" spc="50" dirty="0">
                <a:latin typeface="Cambria"/>
                <a:cs typeface="Cambria"/>
              </a:rPr>
              <a:t>toward </a:t>
            </a:r>
            <a:r>
              <a:rPr sz="2400" spc="90" dirty="0">
                <a:latin typeface="Cambria"/>
                <a:cs typeface="Cambria"/>
              </a:rPr>
              <a:t>testing </a:t>
            </a:r>
            <a:r>
              <a:rPr sz="2400" spc="105" dirty="0">
                <a:latin typeface="Cambria"/>
                <a:cs typeface="Cambria"/>
              </a:rPr>
              <a:t>in </a:t>
            </a:r>
            <a:r>
              <a:rPr sz="2400" spc="90" dirty="0">
                <a:latin typeface="Cambria"/>
                <a:cs typeface="Cambria"/>
              </a:rPr>
              <a:t>the large.” </a:t>
            </a:r>
            <a:r>
              <a:rPr sz="2400" spc="110" dirty="0">
                <a:latin typeface="Cambria"/>
                <a:cs typeface="Cambria"/>
              </a:rPr>
              <a:t>The  </a:t>
            </a:r>
            <a:r>
              <a:rPr sz="2400" spc="85" dirty="0">
                <a:latin typeface="Cambria"/>
                <a:cs typeface="Cambria"/>
              </a:rPr>
              <a:t>first test planned </a:t>
            </a:r>
            <a:r>
              <a:rPr sz="2400" spc="105" dirty="0">
                <a:latin typeface="Cambria"/>
                <a:cs typeface="Cambria"/>
              </a:rPr>
              <a:t>and </a:t>
            </a:r>
            <a:r>
              <a:rPr sz="2400" spc="65" dirty="0">
                <a:latin typeface="Cambria"/>
                <a:cs typeface="Cambria"/>
              </a:rPr>
              <a:t>executed </a:t>
            </a:r>
            <a:r>
              <a:rPr sz="2400" spc="85" dirty="0">
                <a:latin typeface="Cambria"/>
                <a:cs typeface="Cambria"/>
              </a:rPr>
              <a:t>generally  </a:t>
            </a:r>
            <a:r>
              <a:rPr sz="2400" spc="40" dirty="0">
                <a:latin typeface="Cambria"/>
                <a:cs typeface="Cambria"/>
              </a:rPr>
              <a:t>focus</a:t>
            </a:r>
            <a:r>
              <a:rPr sz="2400" spc="150" dirty="0">
                <a:latin typeface="Cambria"/>
                <a:cs typeface="Cambria"/>
              </a:rPr>
              <a:t> </a:t>
            </a:r>
            <a:r>
              <a:rPr sz="2400" spc="25" dirty="0">
                <a:latin typeface="Cambria"/>
                <a:cs typeface="Cambria"/>
              </a:rPr>
              <a:t>on</a:t>
            </a:r>
            <a:r>
              <a:rPr sz="2400" spc="150" dirty="0">
                <a:latin typeface="Cambria"/>
                <a:cs typeface="Cambria"/>
              </a:rPr>
              <a:t> </a:t>
            </a:r>
            <a:r>
              <a:rPr sz="2400" spc="90" dirty="0">
                <a:latin typeface="Cambria"/>
                <a:cs typeface="Cambria"/>
              </a:rPr>
              <a:t>individual	</a:t>
            </a:r>
            <a:r>
              <a:rPr sz="2400" spc="55" dirty="0">
                <a:latin typeface="Cambria"/>
                <a:cs typeface="Cambria"/>
              </a:rPr>
              <a:t>component.</a:t>
            </a:r>
            <a:endParaRPr sz="2400">
              <a:latin typeface="Cambria"/>
              <a:cs typeface="Cambri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340" y="472440"/>
            <a:ext cx="4366895" cy="482600"/>
          </a:xfrm>
          <a:prstGeom prst="rect">
            <a:avLst/>
          </a:prstGeom>
        </p:spPr>
        <p:txBody>
          <a:bodyPr vert="horz" wrap="square" lIns="0" tIns="12700" rIns="0" bIns="0" rtlCol="0">
            <a:spAutoFit/>
          </a:bodyPr>
          <a:lstStyle/>
          <a:p>
            <a:pPr marL="12700">
              <a:lnSpc>
                <a:spcPct val="100000"/>
              </a:lnSpc>
              <a:spcBef>
                <a:spcPts val="100"/>
              </a:spcBef>
            </a:pPr>
            <a:r>
              <a:rPr spc="345" dirty="0"/>
              <a:t>TESTING</a:t>
            </a:r>
            <a:r>
              <a:rPr spc="90" dirty="0"/>
              <a:t> </a:t>
            </a:r>
            <a:r>
              <a:rPr spc="350" dirty="0"/>
              <a:t>PRINCIPLES</a:t>
            </a:r>
          </a:p>
        </p:txBody>
      </p:sp>
      <p:sp>
        <p:nvSpPr>
          <p:cNvPr id="3" name="object 3"/>
          <p:cNvSpPr txBox="1"/>
          <p:nvPr/>
        </p:nvSpPr>
        <p:spPr>
          <a:xfrm>
            <a:off x="523240" y="1176020"/>
            <a:ext cx="6236970" cy="4815840"/>
          </a:xfrm>
          <a:prstGeom prst="rect">
            <a:avLst/>
          </a:prstGeom>
        </p:spPr>
        <p:txBody>
          <a:bodyPr vert="horz" wrap="square" lIns="0" tIns="12700" rIns="0" bIns="0" rtlCol="0">
            <a:spAutoFit/>
          </a:bodyPr>
          <a:lstStyle/>
          <a:p>
            <a:pPr marL="298450" marR="563245" indent="-273050">
              <a:lnSpc>
                <a:spcPct val="100000"/>
              </a:lnSpc>
              <a:spcBef>
                <a:spcPts val="100"/>
              </a:spcBef>
            </a:pPr>
            <a:r>
              <a:rPr sz="2475" spc="1635" baseline="15151" smtClean="0">
                <a:solidFill>
                  <a:srgbClr val="FD8536"/>
                </a:solidFill>
                <a:latin typeface="Times New Roman"/>
                <a:cs typeface="Times New Roman"/>
              </a:rPr>
              <a:t> </a:t>
            </a:r>
            <a:r>
              <a:rPr sz="2400" spc="110" dirty="0">
                <a:latin typeface="Cambria"/>
                <a:cs typeface="Cambria"/>
              </a:rPr>
              <a:t>“As </a:t>
            </a:r>
            <a:r>
              <a:rPr sz="2400" spc="90" dirty="0">
                <a:latin typeface="Cambria"/>
                <a:cs typeface="Cambria"/>
              </a:rPr>
              <a:t>testing </a:t>
            </a:r>
            <a:r>
              <a:rPr sz="2400" spc="50" dirty="0">
                <a:latin typeface="Cambria"/>
                <a:cs typeface="Cambria"/>
              </a:rPr>
              <a:t>progresses </a:t>
            </a:r>
            <a:r>
              <a:rPr sz="2400" spc="40" dirty="0">
                <a:latin typeface="Cambria"/>
                <a:cs typeface="Cambria"/>
              </a:rPr>
              <a:t>focus </a:t>
            </a:r>
            <a:r>
              <a:rPr sz="2400" spc="90" dirty="0">
                <a:latin typeface="Cambria"/>
                <a:cs typeface="Cambria"/>
              </a:rPr>
              <a:t>shifts </a:t>
            </a:r>
            <a:r>
              <a:rPr sz="2400" spc="25" dirty="0">
                <a:latin typeface="Cambria"/>
                <a:cs typeface="Cambria"/>
              </a:rPr>
              <a:t>on  </a:t>
            </a:r>
            <a:r>
              <a:rPr sz="2400" spc="85" dirty="0">
                <a:latin typeface="Cambria"/>
                <a:cs typeface="Cambria"/>
              </a:rPr>
              <a:t>integrated </a:t>
            </a:r>
            <a:r>
              <a:rPr sz="2400" spc="75" dirty="0">
                <a:latin typeface="Cambria"/>
                <a:cs typeface="Cambria"/>
              </a:rPr>
              <a:t>clusters </a:t>
            </a:r>
            <a:r>
              <a:rPr sz="2400" spc="-5" dirty="0">
                <a:latin typeface="Cambria"/>
                <a:cs typeface="Cambria"/>
              </a:rPr>
              <a:t>of </a:t>
            </a:r>
            <a:r>
              <a:rPr sz="2400" spc="50" dirty="0">
                <a:latin typeface="Cambria"/>
                <a:cs typeface="Cambria"/>
              </a:rPr>
              <a:t>components </a:t>
            </a:r>
            <a:r>
              <a:rPr sz="2400" spc="105" dirty="0">
                <a:latin typeface="Cambria"/>
                <a:cs typeface="Cambria"/>
              </a:rPr>
              <a:t>and  </a:t>
            </a:r>
            <a:r>
              <a:rPr sz="2400" spc="100" dirty="0">
                <a:latin typeface="Cambria"/>
                <a:cs typeface="Cambria"/>
              </a:rPr>
              <a:t>then </a:t>
            </a:r>
            <a:r>
              <a:rPr sz="2400" spc="90" dirty="0">
                <a:latin typeface="Cambria"/>
                <a:cs typeface="Cambria"/>
              </a:rPr>
              <a:t>the </a:t>
            </a:r>
            <a:r>
              <a:rPr sz="2400" spc="75" dirty="0">
                <a:latin typeface="Cambria"/>
                <a:cs typeface="Cambria"/>
              </a:rPr>
              <a:t>entire</a:t>
            </a:r>
            <a:r>
              <a:rPr sz="2400" spc="220" dirty="0">
                <a:latin typeface="Cambria"/>
                <a:cs typeface="Cambria"/>
              </a:rPr>
              <a:t> </a:t>
            </a:r>
            <a:r>
              <a:rPr sz="2400" spc="90" dirty="0">
                <a:latin typeface="Cambria"/>
                <a:cs typeface="Cambria"/>
              </a:rPr>
              <a:t>system.”</a:t>
            </a:r>
            <a:endParaRPr sz="2400">
              <a:latin typeface="Cambria"/>
              <a:cs typeface="Cambria"/>
            </a:endParaRPr>
          </a:p>
          <a:p>
            <a:pPr marL="298450" marR="306705" indent="-273050">
              <a:lnSpc>
                <a:spcPct val="100000"/>
              </a:lnSpc>
              <a:spcBef>
                <a:spcPts val="600"/>
              </a:spcBef>
            </a:pPr>
            <a:r>
              <a:rPr sz="2475" spc="1635" baseline="15151" smtClean="0">
                <a:solidFill>
                  <a:srgbClr val="FD8536"/>
                </a:solidFill>
                <a:latin typeface="Times New Roman"/>
                <a:cs typeface="Times New Roman"/>
              </a:rPr>
              <a:t> </a:t>
            </a:r>
            <a:r>
              <a:rPr sz="2400" spc="114" dirty="0">
                <a:latin typeface="Cambria"/>
                <a:cs typeface="Cambria"/>
              </a:rPr>
              <a:t>“Exhaustive </a:t>
            </a:r>
            <a:r>
              <a:rPr sz="2400" spc="90" dirty="0">
                <a:latin typeface="Cambria"/>
                <a:cs typeface="Cambria"/>
              </a:rPr>
              <a:t>testing </a:t>
            </a:r>
            <a:r>
              <a:rPr sz="2400" spc="80" dirty="0">
                <a:latin typeface="Cambria"/>
                <a:cs typeface="Cambria"/>
              </a:rPr>
              <a:t>is </a:t>
            </a:r>
            <a:r>
              <a:rPr sz="2400" spc="50" dirty="0">
                <a:latin typeface="Cambria"/>
                <a:cs typeface="Cambria"/>
              </a:rPr>
              <a:t>not </a:t>
            </a:r>
            <a:r>
              <a:rPr sz="2400" spc="55" dirty="0">
                <a:latin typeface="Cambria"/>
                <a:cs typeface="Cambria"/>
              </a:rPr>
              <a:t>possible.” </a:t>
            </a:r>
            <a:r>
              <a:rPr sz="2400" spc="15" dirty="0">
                <a:latin typeface="Cambria"/>
                <a:cs typeface="Cambria"/>
              </a:rPr>
              <a:t>to  </a:t>
            </a:r>
            <a:r>
              <a:rPr sz="2400" spc="85" dirty="0">
                <a:latin typeface="Cambria"/>
                <a:cs typeface="Cambria"/>
              </a:rPr>
              <a:t>test </a:t>
            </a:r>
            <a:r>
              <a:rPr sz="2400" spc="100" dirty="0">
                <a:latin typeface="Cambria"/>
                <a:cs typeface="Cambria"/>
              </a:rPr>
              <a:t>exhaustively, </a:t>
            </a:r>
            <a:r>
              <a:rPr sz="2400" spc="60" dirty="0">
                <a:latin typeface="Cambria"/>
                <a:cs typeface="Cambria"/>
              </a:rPr>
              <a:t>even </a:t>
            </a:r>
            <a:r>
              <a:rPr sz="2400" spc="160" dirty="0">
                <a:latin typeface="Cambria"/>
                <a:cs typeface="Cambria"/>
              </a:rPr>
              <a:t>a </a:t>
            </a:r>
            <a:r>
              <a:rPr sz="2400" spc="110" dirty="0">
                <a:latin typeface="Cambria"/>
                <a:cs typeface="Cambria"/>
              </a:rPr>
              <a:t>small </a:t>
            </a:r>
            <a:r>
              <a:rPr sz="2400" spc="70" dirty="0">
                <a:latin typeface="Cambria"/>
                <a:cs typeface="Cambria"/>
              </a:rPr>
              <a:t>program  </a:t>
            </a:r>
            <a:r>
              <a:rPr sz="2400" spc="40" dirty="0">
                <a:latin typeface="Cambria"/>
                <a:cs typeface="Cambria"/>
              </a:rPr>
              <a:t>could </a:t>
            </a:r>
            <a:r>
              <a:rPr sz="2400" spc="114" dirty="0">
                <a:latin typeface="Cambria"/>
                <a:cs typeface="Cambria"/>
              </a:rPr>
              <a:t>take</a:t>
            </a:r>
            <a:r>
              <a:rPr sz="2400" spc="229" dirty="0">
                <a:latin typeface="Cambria"/>
                <a:cs typeface="Cambria"/>
              </a:rPr>
              <a:t> </a:t>
            </a:r>
            <a:r>
              <a:rPr sz="2400" spc="95" dirty="0">
                <a:latin typeface="Cambria"/>
                <a:cs typeface="Cambria"/>
              </a:rPr>
              <a:t>years.</a:t>
            </a:r>
            <a:endParaRPr sz="2400">
              <a:latin typeface="Cambria"/>
              <a:cs typeface="Cambria"/>
            </a:endParaRPr>
          </a:p>
          <a:p>
            <a:pPr marL="298450" marR="421640" indent="-273050">
              <a:lnSpc>
                <a:spcPct val="100000"/>
              </a:lnSpc>
              <a:spcBef>
                <a:spcPts val="590"/>
              </a:spcBef>
            </a:pPr>
            <a:r>
              <a:rPr sz="2475" spc="1635" baseline="15151" smtClean="0">
                <a:solidFill>
                  <a:srgbClr val="FD8536"/>
                </a:solidFill>
                <a:latin typeface="Times New Roman"/>
                <a:cs typeface="Times New Roman"/>
              </a:rPr>
              <a:t> </a:t>
            </a:r>
            <a:r>
              <a:rPr sz="2400" spc="40" dirty="0">
                <a:latin typeface="Cambria"/>
                <a:cs typeface="Cambria"/>
              </a:rPr>
              <a:t>“To </a:t>
            </a:r>
            <a:r>
              <a:rPr sz="2400" spc="20" dirty="0">
                <a:latin typeface="Cambria"/>
                <a:cs typeface="Cambria"/>
              </a:rPr>
              <a:t>be </a:t>
            </a:r>
            <a:r>
              <a:rPr sz="2400" spc="40" dirty="0">
                <a:latin typeface="Cambria"/>
                <a:cs typeface="Cambria"/>
              </a:rPr>
              <a:t>more </a:t>
            </a:r>
            <a:r>
              <a:rPr sz="2400" spc="65" dirty="0">
                <a:latin typeface="Cambria"/>
                <a:cs typeface="Cambria"/>
              </a:rPr>
              <a:t>effective, </a:t>
            </a:r>
            <a:r>
              <a:rPr sz="2400" spc="90" dirty="0">
                <a:latin typeface="Cambria"/>
                <a:cs typeface="Cambria"/>
              </a:rPr>
              <a:t>testing </a:t>
            </a:r>
            <a:r>
              <a:rPr sz="2400" spc="70" dirty="0">
                <a:latin typeface="Cambria"/>
                <a:cs typeface="Cambria"/>
              </a:rPr>
              <a:t>should</a:t>
            </a:r>
            <a:r>
              <a:rPr sz="2400" spc="-315" dirty="0">
                <a:latin typeface="Cambria"/>
                <a:cs typeface="Cambria"/>
              </a:rPr>
              <a:t> </a:t>
            </a:r>
            <a:r>
              <a:rPr sz="2400" spc="25" dirty="0">
                <a:latin typeface="Cambria"/>
                <a:cs typeface="Cambria"/>
              </a:rPr>
              <a:t>be  </a:t>
            </a:r>
            <a:r>
              <a:rPr sz="2400" spc="45" dirty="0">
                <a:latin typeface="Cambria"/>
                <a:cs typeface="Cambria"/>
              </a:rPr>
              <a:t>conducted by </a:t>
            </a:r>
            <a:r>
              <a:rPr sz="2400" spc="135" dirty="0">
                <a:latin typeface="Cambria"/>
                <a:cs typeface="Cambria"/>
              </a:rPr>
              <a:t>an </a:t>
            </a:r>
            <a:r>
              <a:rPr sz="2400" spc="65" dirty="0">
                <a:latin typeface="Cambria"/>
                <a:cs typeface="Cambria"/>
              </a:rPr>
              <a:t>independent </a:t>
            </a:r>
            <a:r>
              <a:rPr sz="2400" spc="90" dirty="0">
                <a:latin typeface="Cambria"/>
                <a:cs typeface="Cambria"/>
              </a:rPr>
              <a:t>third  </a:t>
            </a:r>
            <a:r>
              <a:rPr sz="2400" spc="100" dirty="0">
                <a:latin typeface="Cambria"/>
                <a:cs typeface="Cambria"/>
              </a:rPr>
              <a:t>party.”.</a:t>
            </a:r>
            <a:endParaRPr sz="2400">
              <a:latin typeface="Cambria"/>
              <a:cs typeface="Cambria"/>
            </a:endParaRPr>
          </a:p>
          <a:p>
            <a:pPr marL="664845" marR="17780" indent="-273050">
              <a:lnSpc>
                <a:spcPct val="100000"/>
              </a:lnSpc>
              <a:spcBef>
                <a:spcPts val="530"/>
              </a:spcBef>
            </a:pPr>
            <a:r>
              <a:rPr sz="2475" spc="1717" baseline="11784" smtClean="0">
                <a:solidFill>
                  <a:srgbClr val="FD8536"/>
                </a:solidFill>
                <a:latin typeface="Times New Roman"/>
                <a:cs typeface="Times New Roman"/>
              </a:rPr>
              <a:t> </a:t>
            </a:r>
            <a:r>
              <a:rPr sz="2100" spc="70" dirty="0">
                <a:latin typeface="Cambria"/>
                <a:cs typeface="Cambria"/>
              </a:rPr>
              <a:t>Software </a:t>
            </a:r>
            <a:r>
              <a:rPr sz="2100" spc="65" dirty="0">
                <a:latin typeface="Cambria"/>
                <a:cs typeface="Cambria"/>
              </a:rPr>
              <a:t>engineer </a:t>
            </a:r>
            <a:r>
              <a:rPr sz="2100" spc="20" dirty="0">
                <a:latin typeface="Cambria"/>
                <a:cs typeface="Cambria"/>
              </a:rPr>
              <a:t>who </a:t>
            </a:r>
            <a:r>
              <a:rPr sz="2100" spc="50" dirty="0">
                <a:latin typeface="Cambria"/>
                <a:cs typeface="Cambria"/>
              </a:rPr>
              <a:t>constricts </a:t>
            </a:r>
            <a:r>
              <a:rPr sz="2100" spc="80" dirty="0">
                <a:latin typeface="Cambria"/>
                <a:cs typeface="Cambria"/>
              </a:rPr>
              <a:t>the  </a:t>
            </a:r>
            <a:r>
              <a:rPr sz="2100" spc="45" dirty="0">
                <a:latin typeface="Cambria"/>
                <a:cs typeface="Cambria"/>
              </a:rPr>
              <a:t>software </a:t>
            </a:r>
            <a:r>
              <a:rPr sz="2100" spc="70" dirty="0">
                <a:latin typeface="Cambria"/>
                <a:cs typeface="Cambria"/>
              </a:rPr>
              <a:t>is </a:t>
            </a:r>
            <a:r>
              <a:rPr sz="2100" spc="50" dirty="0">
                <a:latin typeface="Cambria"/>
                <a:cs typeface="Cambria"/>
              </a:rPr>
              <a:t>not </a:t>
            </a:r>
            <a:r>
              <a:rPr sz="2100" spc="80" dirty="0">
                <a:latin typeface="Cambria"/>
                <a:cs typeface="Cambria"/>
              </a:rPr>
              <a:t>always the </a:t>
            </a:r>
            <a:r>
              <a:rPr sz="2100" spc="50" dirty="0">
                <a:latin typeface="Cambria"/>
                <a:cs typeface="Cambria"/>
              </a:rPr>
              <a:t>best </a:t>
            </a:r>
            <a:r>
              <a:rPr sz="2100" spc="35" dirty="0">
                <a:latin typeface="Cambria"/>
                <a:cs typeface="Cambria"/>
              </a:rPr>
              <a:t>person </a:t>
            </a:r>
            <a:r>
              <a:rPr sz="2100" spc="15" dirty="0">
                <a:latin typeface="Cambria"/>
                <a:cs typeface="Cambria"/>
              </a:rPr>
              <a:t>to </a:t>
            </a:r>
            <a:r>
              <a:rPr sz="2100" spc="70" dirty="0">
                <a:latin typeface="Cambria"/>
                <a:cs typeface="Cambria"/>
              </a:rPr>
              <a:t>test  </a:t>
            </a:r>
            <a:r>
              <a:rPr sz="2100" spc="105" dirty="0">
                <a:latin typeface="Cambria"/>
                <a:cs typeface="Cambria"/>
              </a:rPr>
              <a:t>it. So </a:t>
            </a:r>
            <a:r>
              <a:rPr sz="2100" spc="140" dirty="0">
                <a:latin typeface="Cambria"/>
                <a:cs typeface="Cambria"/>
              </a:rPr>
              <a:t>a </a:t>
            </a:r>
            <a:r>
              <a:rPr sz="2100" spc="80" dirty="0">
                <a:latin typeface="Cambria"/>
                <a:cs typeface="Cambria"/>
              </a:rPr>
              <a:t>third party </a:t>
            </a:r>
            <a:r>
              <a:rPr sz="2100" spc="55" dirty="0">
                <a:latin typeface="Cambria"/>
                <a:cs typeface="Cambria"/>
              </a:rPr>
              <a:t>deems </a:t>
            </a:r>
            <a:r>
              <a:rPr sz="2100" spc="15" dirty="0">
                <a:latin typeface="Cambria"/>
                <a:cs typeface="Cambria"/>
              </a:rPr>
              <a:t>to be </a:t>
            </a:r>
            <a:r>
              <a:rPr sz="2100" spc="35" dirty="0">
                <a:latin typeface="Cambria"/>
                <a:cs typeface="Cambria"/>
              </a:rPr>
              <a:t>more  </a:t>
            </a:r>
            <a:r>
              <a:rPr sz="2100" spc="65" dirty="0">
                <a:latin typeface="Cambria"/>
                <a:cs typeface="Cambria"/>
              </a:rPr>
              <a:t>efficient.</a:t>
            </a:r>
            <a:endParaRPr sz="2100">
              <a:latin typeface="Cambria"/>
              <a:cs typeface="Cambri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900429"/>
            <a:ext cx="5942331" cy="689932"/>
          </a:xfrm>
          <a:prstGeom prst="rect">
            <a:avLst/>
          </a:prstGeom>
        </p:spPr>
        <p:txBody>
          <a:bodyPr vert="horz" wrap="square" lIns="0" tIns="12700" rIns="0" bIns="0" rtlCol="0">
            <a:spAutoFit/>
          </a:bodyPr>
          <a:lstStyle/>
          <a:p>
            <a:pPr marL="12700">
              <a:lnSpc>
                <a:spcPct val="100000"/>
              </a:lnSpc>
              <a:spcBef>
                <a:spcPts val="100"/>
              </a:spcBef>
            </a:pPr>
            <a:r>
              <a:rPr spc="320" dirty="0"/>
              <a:t>SOFTWARE</a:t>
            </a:r>
            <a:r>
              <a:rPr spc="85" dirty="0"/>
              <a:t> </a:t>
            </a:r>
            <a:r>
              <a:rPr spc="345" dirty="0"/>
              <a:t>TESTING</a:t>
            </a:r>
          </a:p>
        </p:txBody>
      </p:sp>
      <p:sp>
        <p:nvSpPr>
          <p:cNvPr id="3" name="object 3"/>
          <p:cNvSpPr txBox="1"/>
          <p:nvPr/>
        </p:nvSpPr>
        <p:spPr>
          <a:xfrm>
            <a:off x="535940" y="1633220"/>
            <a:ext cx="6422390" cy="391160"/>
          </a:xfrm>
          <a:prstGeom prst="rect">
            <a:avLst/>
          </a:prstGeom>
        </p:spPr>
        <p:txBody>
          <a:bodyPr vert="horz" wrap="square" lIns="0" tIns="12700" rIns="0" bIns="0" rtlCol="0">
            <a:spAutoFit/>
          </a:bodyPr>
          <a:lstStyle/>
          <a:p>
            <a:pPr marL="12700">
              <a:lnSpc>
                <a:spcPct val="100000"/>
              </a:lnSpc>
              <a:spcBef>
                <a:spcPts val="100"/>
              </a:spcBef>
            </a:pPr>
            <a:r>
              <a:rPr sz="2400" spc="85" dirty="0">
                <a:latin typeface="Cambria"/>
                <a:cs typeface="Cambria"/>
              </a:rPr>
              <a:t>There are </a:t>
            </a:r>
            <a:r>
              <a:rPr sz="2400" spc="15" dirty="0">
                <a:latin typeface="Cambria"/>
                <a:cs typeface="Cambria"/>
              </a:rPr>
              <a:t>two </a:t>
            </a:r>
            <a:r>
              <a:rPr sz="2400" spc="70" dirty="0">
                <a:latin typeface="Cambria"/>
                <a:cs typeface="Cambria"/>
              </a:rPr>
              <a:t>major </a:t>
            </a:r>
            <a:r>
              <a:rPr sz="2400" spc="65" dirty="0">
                <a:latin typeface="Cambria"/>
                <a:cs typeface="Cambria"/>
              </a:rPr>
              <a:t>types </a:t>
            </a:r>
            <a:r>
              <a:rPr sz="2400" spc="-5" dirty="0">
                <a:latin typeface="Cambria"/>
                <a:cs typeface="Cambria"/>
              </a:rPr>
              <a:t>of </a:t>
            </a:r>
            <a:r>
              <a:rPr sz="2400" spc="55" dirty="0">
                <a:latin typeface="Cambria"/>
                <a:cs typeface="Cambria"/>
              </a:rPr>
              <a:t>software </a:t>
            </a:r>
            <a:r>
              <a:rPr sz="2400" spc="90" dirty="0">
                <a:latin typeface="Cambria"/>
                <a:cs typeface="Cambria"/>
              </a:rPr>
              <a:t>testing</a:t>
            </a:r>
            <a:endParaRPr sz="2400">
              <a:latin typeface="Cambria"/>
              <a:cs typeface="Cambria"/>
            </a:endParaRPr>
          </a:p>
        </p:txBody>
      </p:sp>
      <p:sp>
        <p:nvSpPr>
          <p:cNvPr id="5" name="object 5"/>
          <p:cNvSpPr txBox="1"/>
          <p:nvPr/>
        </p:nvSpPr>
        <p:spPr>
          <a:xfrm>
            <a:off x="894080" y="1998979"/>
            <a:ext cx="5730240" cy="909319"/>
          </a:xfrm>
          <a:prstGeom prst="rect">
            <a:avLst/>
          </a:prstGeom>
        </p:spPr>
        <p:txBody>
          <a:bodyPr vert="horz" wrap="square" lIns="0" tIns="88900" rIns="0" bIns="0" rtlCol="0">
            <a:spAutoFit/>
          </a:bodyPr>
          <a:lstStyle/>
          <a:p>
            <a:pPr marL="12700">
              <a:lnSpc>
                <a:spcPct val="100000"/>
              </a:lnSpc>
              <a:spcBef>
                <a:spcPts val="700"/>
              </a:spcBef>
            </a:pPr>
            <a:r>
              <a:rPr sz="2400" b="1" spc="190" dirty="0">
                <a:latin typeface="Cambria"/>
                <a:cs typeface="Cambria"/>
              </a:rPr>
              <a:t>Black </a:t>
            </a:r>
            <a:r>
              <a:rPr sz="2400" b="1" spc="145" dirty="0">
                <a:latin typeface="Cambria"/>
                <a:cs typeface="Cambria"/>
              </a:rPr>
              <a:t>box</a:t>
            </a:r>
            <a:r>
              <a:rPr sz="2400" b="1" spc="90" dirty="0">
                <a:latin typeface="Cambria"/>
                <a:cs typeface="Cambria"/>
              </a:rPr>
              <a:t> </a:t>
            </a:r>
            <a:r>
              <a:rPr sz="2400" b="1" spc="140" dirty="0">
                <a:latin typeface="Cambria"/>
                <a:cs typeface="Cambria"/>
              </a:rPr>
              <a:t>testing</a:t>
            </a:r>
            <a:endParaRPr sz="2400">
              <a:latin typeface="Cambria"/>
              <a:cs typeface="Cambria"/>
            </a:endParaRPr>
          </a:p>
          <a:p>
            <a:pPr marL="13335">
              <a:lnSpc>
                <a:spcPct val="100000"/>
              </a:lnSpc>
              <a:spcBef>
                <a:spcPts val="600"/>
              </a:spcBef>
            </a:pPr>
            <a:r>
              <a:rPr sz="2400" b="1" spc="120" dirty="0">
                <a:latin typeface="Cambria"/>
                <a:cs typeface="Cambria"/>
              </a:rPr>
              <a:t>White </a:t>
            </a:r>
            <a:r>
              <a:rPr sz="2400" b="1" spc="140" dirty="0">
                <a:latin typeface="Cambria"/>
                <a:cs typeface="Cambria"/>
              </a:rPr>
              <a:t>box </a:t>
            </a:r>
            <a:r>
              <a:rPr sz="2400" b="1" spc="55" dirty="0">
                <a:latin typeface="Cambria"/>
                <a:cs typeface="Cambria"/>
              </a:rPr>
              <a:t>testing/ </a:t>
            </a:r>
            <a:r>
              <a:rPr sz="2400" b="1" spc="180" dirty="0">
                <a:latin typeface="Cambria"/>
                <a:cs typeface="Cambria"/>
              </a:rPr>
              <a:t>Glass </a:t>
            </a:r>
            <a:r>
              <a:rPr sz="2400" b="1" spc="145" dirty="0">
                <a:latin typeface="Cambria"/>
                <a:cs typeface="Cambria"/>
              </a:rPr>
              <a:t>box</a:t>
            </a:r>
            <a:r>
              <a:rPr sz="2400" b="1" spc="275" dirty="0">
                <a:latin typeface="Cambria"/>
                <a:cs typeface="Cambria"/>
              </a:rPr>
              <a:t> </a:t>
            </a:r>
            <a:r>
              <a:rPr sz="2400" b="1" spc="135" dirty="0">
                <a:latin typeface="Cambria"/>
                <a:cs typeface="Cambria"/>
              </a:rPr>
              <a:t>testing.</a:t>
            </a:r>
            <a:endParaRPr sz="2400">
              <a:latin typeface="Cambria"/>
              <a:cs typeface="Cambria"/>
            </a:endParaRPr>
          </a:p>
        </p:txBody>
      </p:sp>
      <p:sp>
        <p:nvSpPr>
          <p:cNvPr id="6" name="object 6"/>
          <p:cNvSpPr txBox="1"/>
          <p:nvPr/>
        </p:nvSpPr>
        <p:spPr>
          <a:xfrm>
            <a:off x="510540" y="3399790"/>
            <a:ext cx="7321550" cy="1930400"/>
          </a:xfrm>
          <a:prstGeom prst="rect">
            <a:avLst/>
          </a:prstGeom>
        </p:spPr>
        <p:txBody>
          <a:bodyPr vert="horz" wrap="square" lIns="0" tIns="12700" rIns="0" bIns="0" rtlCol="0">
            <a:spAutoFit/>
          </a:bodyPr>
          <a:lstStyle/>
          <a:p>
            <a:pPr marL="311150" marR="399415" indent="-273050">
              <a:lnSpc>
                <a:spcPct val="100000"/>
              </a:lnSpc>
              <a:spcBef>
                <a:spcPts val="100"/>
              </a:spcBef>
            </a:pPr>
            <a:r>
              <a:rPr sz="2475" spc="1635" baseline="15151" smtClean="0">
                <a:solidFill>
                  <a:srgbClr val="FD8536"/>
                </a:solidFill>
                <a:latin typeface="Times New Roman"/>
                <a:cs typeface="Times New Roman"/>
              </a:rPr>
              <a:t> </a:t>
            </a:r>
            <a:r>
              <a:rPr sz="2400" spc="135" dirty="0">
                <a:latin typeface="Cambria"/>
                <a:cs typeface="Cambria"/>
              </a:rPr>
              <a:t>Black </a:t>
            </a:r>
            <a:r>
              <a:rPr sz="2400" spc="20" dirty="0">
                <a:latin typeface="Cambria"/>
                <a:cs typeface="Cambria"/>
              </a:rPr>
              <a:t>box </a:t>
            </a:r>
            <a:r>
              <a:rPr sz="2400" spc="90" dirty="0">
                <a:latin typeface="Cambria"/>
                <a:cs typeface="Cambria"/>
              </a:rPr>
              <a:t>testing </a:t>
            </a:r>
            <a:r>
              <a:rPr sz="2400" spc="45" dirty="0">
                <a:latin typeface="Cambria"/>
                <a:cs typeface="Cambria"/>
              </a:rPr>
              <a:t>focuses </a:t>
            </a:r>
            <a:r>
              <a:rPr sz="2400" spc="25" dirty="0">
                <a:latin typeface="Cambria"/>
                <a:cs typeface="Cambria"/>
              </a:rPr>
              <a:t>on </a:t>
            </a:r>
            <a:r>
              <a:rPr sz="2400" spc="110" dirty="0">
                <a:latin typeface="Cambria"/>
                <a:cs typeface="Cambria"/>
              </a:rPr>
              <a:t>input,</a:t>
            </a:r>
            <a:r>
              <a:rPr sz="2400" spc="-320" dirty="0">
                <a:latin typeface="Cambria"/>
                <a:cs typeface="Cambria"/>
              </a:rPr>
              <a:t> </a:t>
            </a:r>
            <a:r>
              <a:rPr sz="2400" spc="90" dirty="0">
                <a:latin typeface="Cambria"/>
                <a:cs typeface="Cambria"/>
              </a:rPr>
              <a:t>output, </a:t>
            </a:r>
            <a:r>
              <a:rPr sz="2400" spc="105" dirty="0">
                <a:latin typeface="Cambria"/>
                <a:cs typeface="Cambria"/>
              </a:rPr>
              <a:t>and  </a:t>
            </a:r>
            <a:r>
              <a:rPr sz="2400" spc="60" dirty="0">
                <a:latin typeface="Cambria"/>
                <a:cs typeface="Cambria"/>
              </a:rPr>
              <a:t>principle </a:t>
            </a:r>
            <a:r>
              <a:rPr sz="2400" spc="70" dirty="0">
                <a:latin typeface="Cambria"/>
                <a:cs typeface="Cambria"/>
              </a:rPr>
              <a:t>function </a:t>
            </a:r>
            <a:r>
              <a:rPr sz="2400" spc="-5" dirty="0">
                <a:latin typeface="Cambria"/>
                <a:cs typeface="Cambria"/>
              </a:rPr>
              <a:t>of </a:t>
            </a:r>
            <a:r>
              <a:rPr sz="2400" spc="160" dirty="0">
                <a:latin typeface="Cambria"/>
                <a:cs typeface="Cambria"/>
              </a:rPr>
              <a:t>a </a:t>
            </a:r>
            <a:r>
              <a:rPr sz="2400" spc="55" dirty="0">
                <a:latin typeface="Cambria"/>
                <a:cs typeface="Cambria"/>
              </a:rPr>
              <a:t>software</a:t>
            </a:r>
            <a:r>
              <a:rPr sz="2400" spc="409" dirty="0">
                <a:latin typeface="Cambria"/>
                <a:cs typeface="Cambria"/>
              </a:rPr>
              <a:t> </a:t>
            </a:r>
            <a:r>
              <a:rPr sz="2400" spc="75" dirty="0">
                <a:latin typeface="Cambria"/>
                <a:cs typeface="Cambria"/>
              </a:rPr>
              <a:t>module.</a:t>
            </a:r>
            <a:endParaRPr sz="2400">
              <a:latin typeface="Cambria"/>
              <a:cs typeface="Cambria"/>
            </a:endParaRPr>
          </a:p>
          <a:p>
            <a:pPr marL="311150" marR="30480" indent="-273050">
              <a:lnSpc>
                <a:spcPct val="100000"/>
              </a:lnSpc>
              <a:spcBef>
                <a:spcPts val="600"/>
              </a:spcBef>
            </a:pPr>
            <a:r>
              <a:rPr sz="2475" spc="1635" baseline="15151" smtClean="0">
                <a:solidFill>
                  <a:srgbClr val="FD8536"/>
                </a:solidFill>
                <a:latin typeface="Times New Roman"/>
                <a:cs typeface="Times New Roman"/>
              </a:rPr>
              <a:t> </a:t>
            </a:r>
            <a:r>
              <a:rPr sz="2400" spc="160" dirty="0">
                <a:latin typeface="Cambria"/>
                <a:cs typeface="Cambria"/>
              </a:rPr>
              <a:t>Glass </a:t>
            </a:r>
            <a:r>
              <a:rPr sz="2400" spc="20" dirty="0">
                <a:latin typeface="Cambria"/>
                <a:cs typeface="Cambria"/>
              </a:rPr>
              <a:t>box </a:t>
            </a:r>
            <a:r>
              <a:rPr sz="2400" spc="90" dirty="0">
                <a:latin typeface="Cambria"/>
                <a:cs typeface="Cambria"/>
              </a:rPr>
              <a:t>testing </a:t>
            </a:r>
            <a:r>
              <a:rPr sz="2400" spc="40" dirty="0">
                <a:latin typeface="Cambria"/>
                <a:cs typeface="Cambria"/>
              </a:rPr>
              <a:t>looks </a:t>
            </a:r>
            <a:r>
              <a:rPr sz="2400" spc="60" dirty="0">
                <a:latin typeface="Cambria"/>
                <a:cs typeface="Cambria"/>
              </a:rPr>
              <a:t>into </a:t>
            </a:r>
            <a:r>
              <a:rPr sz="2400" spc="90" dirty="0">
                <a:latin typeface="Cambria"/>
                <a:cs typeface="Cambria"/>
              </a:rPr>
              <a:t>the </a:t>
            </a:r>
            <a:r>
              <a:rPr sz="2400" spc="95" dirty="0">
                <a:latin typeface="Cambria"/>
                <a:cs typeface="Cambria"/>
              </a:rPr>
              <a:t>structural</a:t>
            </a:r>
            <a:r>
              <a:rPr sz="2400" spc="-315" dirty="0">
                <a:latin typeface="Cambria"/>
                <a:cs typeface="Cambria"/>
              </a:rPr>
              <a:t> </a:t>
            </a:r>
            <a:r>
              <a:rPr sz="2400" spc="90" dirty="0">
                <a:latin typeface="Cambria"/>
                <a:cs typeface="Cambria"/>
              </a:rPr>
              <a:t>testing  </a:t>
            </a:r>
            <a:r>
              <a:rPr sz="2400" spc="-5" dirty="0">
                <a:latin typeface="Cambria"/>
                <a:cs typeface="Cambria"/>
              </a:rPr>
              <a:t>or </a:t>
            </a:r>
            <a:r>
              <a:rPr sz="2400" spc="100" dirty="0">
                <a:latin typeface="Cambria"/>
                <a:cs typeface="Cambria"/>
              </a:rPr>
              <a:t>glass </a:t>
            </a:r>
            <a:r>
              <a:rPr sz="2400" spc="25" dirty="0">
                <a:latin typeface="Cambria"/>
                <a:cs typeface="Cambria"/>
              </a:rPr>
              <a:t>box </a:t>
            </a:r>
            <a:r>
              <a:rPr sz="2400" spc="100" dirty="0">
                <a:latin typeface="Cambria"/>
                <a:cs typeface="Cambria"/>
              </a:rPr>
              <a:t>testing, </a:t>
            </a:r>
            <a:r>
              <a:rPr sz="2400" spc="95" dirty="0">
                <a:latin typeface="Cambria"/>
                <a:cs typeface="Cambria"/>
              </a:rPr>
              <a:t>statements </a:t>
            </a:r>
            <a:r>
              <a:rPr sz="2400" spc="100" dirty="0">
                <a:latin typeface="Cambria"/>
                <a:cs typeface="Cambria"/>
              </a:rPr>
              <a:t>paths </a:t>
            </a:r>
            <a:r>
              <a:rPr sz="2400" spc="105" dirty="0">
                <a:latin typeface="Cambria"/>
                <a:cs typeface="Cambria"/>
              </a:rPr>
              <a:t>and  </a:t>
            </a:r>
            <a:r>
              <a:rPr sz="2400" spc="75" dirty="0">
                <a:latin typeface="Cambria"/>
                <a:cs typeface="Cambria"/>
              </a:rPr>
              <a:t>branches </a:t>
            </a:r>
            <a:r>
              <a:rPr sz="2400" spc="85" dirty="0">
                <a:latin typeface="Cambria"/>
                <a:cs typeface="Cambria"/>
              </a:rPr>
              <a:t>are </a:t>
            </a:r>
            <a:r>
              <a:rPr sz="2400" spc="60" dirty="0">
                <a:latin typeface="Cambria"/>
                <a:cs typeface="Cambria"/>
              </a:rPr>
              <a:t>checked </a:t>
            </a:r>
            <a:r>
              <a:rPr sz="2400" spc="25" dirty="0">
                <a:latin typeface="Cambria"/>
                <a:cs typeface="Cambria"/>
              </a:rPr>
              <a:t>for </a:t>
            </a:r>
            <a:r>
              <a:rPr sz="2400" spc="30" dirty="0">
                <a:latin typeface="Cambria"/>
                <a:cs typeface="Cambria"/>
              </a:rPr>
              <a:t>correct</a:t>
            </a:r>
            <a:r>
              <a:rPr sz="2400" spc="434" dirty="0">
                <a:latin typeface="Cambria"/>
                <a:cs typeface="Cambria"/>
              </a:rPr>
              <a:t> </a:t>
            </a:r>
            <a:r>
              <a:rPr sz="2400" spc="70" dirty="0">
                <a:latin typeface="Cambria"/>
                <a:cs typeface="Cambria"/>
              </a:rPr>
              <a:t>execution.</a:t>
            </a:r>
            <a:endParaRPr sz="2400">
              <a:latin typeface="Cambria"/>
              <a:cs typeface="Cambri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669" y="900429"/>
            <a:ext cx="6491605" cy="482600"/>
          </a:xfrm>
          <a:prstGeom prst="rect">
            <a:avLst/>
          </a:prstGeom>
        </p:spPr>
        <p:txBody>
          <a:bodyPr vert="horz" wrap="square" lIns="0" tIns="12700" rIns="0" bIns="0" rtlCol="0">
            <a:spAutoFit/>
          </a:bodyPr>
          <a:lstStyle/>
          <a:p>
            <a:pPr marL="12700">
              <a:lnSpc>
                <a:spcPct val="100000"/>
              </a:lnSpc>
              <a:spcBef>
                <a:spcPts val="100"/>
              </a:spcBef>
            </a:pPr>
            <a:r>
              <a:rPr sz="3000" spc="400" dirty="0">
                <a:solidFill>
                  <a:srgbClr val="565E6C"/>
                </a:solidFill>
                <a:latin typeface="Cambria"/>
                <a:cs typeface="Cambria"/>
              </a:rPr>
              <a:t>LEVELS </a:t>
            </a:r>
            <a:r>
              <a:rPr sz="3000" spc="375" dirty="0">
                <a:solidFill>
                  <a:srgbClr val="565E6C"/>
                </a:solidFill>
                <a:latin typeface="Cambria"/>
                <a:cs typeface="Cambria"/>
              </a:rPr>
              <a:t>OF </a:t>
            </a:r>
            <a:r>
              <a:rPr sz="3000" spc="320" dirty="0">
                <a:solidFill>
                  <a:srgbClr val="565E6C"/>
                </a:solidFill>
                <a:latin typeface="Cambria"/>
                <a:cs typeface="Cambria"/>
              </a:rPr>
              <a:t>SOFTWARE</a:t>
            </a:r>
            <a:r>
              <a:rPr sz="3000" spc="-330" dirty="0">
                <a:solidFill>
                  <a:srgbClr val="565E6C"/>
                </a:solidFill>
                <a:latin typeface="Cambria"/>
                <a:cs typeface="Cambria"/>
              </a:rPr>
              <a:t> </a:t>
            </a:r>
            <a:r>
              <a:rPr sz="3000" spc="345" dirty="0">
                <a:solidFill>
                  <a:srgbClr val="565E6C"/>
                </a:solidFill>
                <a:latin typeface="Cambria"/>
                <a:cs typeface="Cambria"/>
              </a:rPr>
              <a:t>TESTING</a:t>
            </a:r>
            <a:endParaRPr sz="3000">
              <a:latin typeface="Cambria"/>
              <a:cs typeface="Cambria"/>
            </a:endParaRPr>
          </a:p>
        </p:txBody>
      </p:sp>
      <p:sp>
        <p:nvSpPr>
          <p:cNvPr id="3" name="object 3"/>
          <p:cNvSpPr txBox="1"/>
          <p:nvPr/>
        </p:nvSpPr>
        <p:spPr>
          <a:xfrm>
            <a:off x="523240" y="1633220"/>
            <a:ext cx="7237095" cy="112268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869" baseline="15151" dirty="0">
                <a:solidFill>
                  <a:srgbClr val="FD8536"/>
                </a:solidFill>
                <a:latin typeface="Times New Roman"/>
                <a:cs typeface="Times New Roman"/>
              </a:rPr>
              <a:t> </a:t>
            </a:r>
            <a:r>
              <a:rPr sz="2400" spc="85" dirty="0">
                <a:latin typeface="Cambria"/>
                <a:cs typeface="Cambria"/>
              </a:rPr>
              <a:t>Software </a:t>
            </a:r>
            <a:r>
              <a:rPr sz="2400" spc="100" dirty="0">
                <a:latin typeface="Cambria"/>
                <a:cs typeface="Cambria"/>
              </a:rPr>
              <a:t>Testing </a:t>
            </a:r>
            <a:r>
              <a:rPr sz="2400" spc="75" dirty="0">
                <a:latin typeface="Cambria"/>
                <a:cs typeface="Cambria"/>
              </a:rPr>
              <a:t>is </a:t>
            </a:r>
            <a:r>
              <a:rPr sz="2400" spc="65" dirty="0">
                <a:latin typeface="Cambria"/>
                <a:cs typeface="Cambria"/>
              </a:rPr>
              <a:t>carried </a:t>
            </a:r>
            <a:r>
              <a:rPr sz="2400" spc="60" dirty="0">
                <a:latin typeface="Cambria"/>
                <a:cs typeface="Cambria"/>
              </a:rPr>
              <a:t>out </a:t>
            </a:r>
            <a:r>
              <a:rPr sz="2400" spc="135" dirty="0">
                <a:latin typeface="Cambria"/>
                <a:cs typeface="Cambria"/>
              </a:rPr>
              <a:t>at </a:t>
            </a:r>
            <a:r>
              <a:rPr sz="2400" spc="70" dirty="0">
                <a:latin typeface="Cambria"/>
                <a:cs typeface="Cambria"/>
              </a:rPr>
              <a:t>different </a:t>
            </a:r>
            <a:r>
              <a:rPr sz="2400" spc="65" dirty="0">
                <a:latin typeface="Cambria"/>
                <a:cs typeface="Cambria"/>
              </a:rPr>
              <a:t>levels  </a:t>
            </a:r>
            <a:r>
              <a:rPr sz="2400" spc="85" dirty="0">
                <a:latin typeface="Cambria"/>
                <a:cs typeface="Cambria"/>
              </a:rPr>
              <a:t>through </a:t>
            </a:r>
            <a:r>
              <a:rPr sz="2400" spc="90" dirty="0">
                <a:latin typeface="Cambria"/>
                <a:cs typeface="Cambria"/>
              </a:rPr>
              <a:t>the </a:t>
            </a:r>
            <a:r>
              <a:rPr sz="2400" spc="75" dirty="0">
                <a:latin typeface="Cambria"/>
                <a:cs typeface="Cambria"/>
              </a:rPr>
              <a:t>entire </a:t>
            </a:r>
            <a:r>
              <a:rPr sz="2400" spc="55" dirty="0">
                <a:latin typeface="Cambria"/>
                <a:cs typeface="Cambria"/>
              </a:rPr>
              <a:t>software development </a:t>
            </a:r>
            <a:r>
              <a:rPr sz="2400" spc="70" dirty="0">
                <a:latin typeface="Cambria"/>
                <a:cs typeface="Cambria"/>
              </a:rPr>
              <a:t>life  </a:t>
            </a:r>
            <a:r>
              <a:rPr sz="2400" spc="60" dirty="0">
                <a:latin typeface="Cambria"/>
                <a:cs typeface="Cambria"/>
              </a:rPr>
              <a:t>cycle.</a:t>
            </a:r>
            <a:endParaRPr sz="2400">
              <a:latin typeface="Cambria"/>
              <a:cs typeface="Cambria"/>
            </a:endParaRPr>
          </a:p>
        </p:txBody>
      </p:sp>
      <p:sp>
        <p:nvSpPr>
          <p:cNvPr id="4" name="object 4"/>
          <p:cNvSpPr/>
          <p:nvPr/>
        </p:nvSpPr>
        <p:spPr>
          <a:xfrm>
            <a:off x="2129438" y="2547460"/>
            <a:ext cx="5813492" cy="42033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540" y="457200"/>
            <a:ext cx="7947660" cy="751488"/>
          </a:xfrm>
          <a:prstGeom prst="rect">
            <a:avLst/>
          </a:prstGeom>
        </p:spPr>
        <p:txBody>
          <a:bodyPr vert="horz" wrap="square" lIns="0" tIns="12700" rIns="0" bIns="0" rtlCol="0">
            <a:spAutoFit/>
          </a:bodyPr>
          <a:lstStyle/>
          <a:p>
            <a:pPr marL="311150" marR="30480" indent="-273050">
              <a:lnSpc>
                <a:spcPct val="100000"/>
              </a:lnSpc>
              <a:spcBef>
                <a:spcPts val="100"/>
              </a:spcBef>
            </a:pPr>
            <a:r>
              <a:rPr sz="2475" spc="1635" baseline="13468" dirty="0">
                <a:solidFill>
                  <a:srgbClr val="FD8536"/>
                </a:solidFill>
                <a:latin typeface="Symbol"/>
                <a:cs typeface="Symbol"/>
              </a:rPr>
              <a:t></a:t>
            </a:r>
            <a:r>
              <a:rPr sz="2475" spc="1635" baseline="13468" dirty="0">
                <a:solidFill>
                  <a:srgbClr val="FD8536"/>
                </a:solidFill>
                <a:latin typeface="Times New Roman"/>
                <a:cs typeface="Times New Roman"/>
              </a:rPr>
              <a:t> </a:t>
            </a:r>
            <a:r>
              <a:rPr sz="2400" spc="155" dirty="0">
                <a:solidFill>
                  <a:srgbClr val="000000"/>
                </a:solidFill>
              </a:rPr>
              <a:t>In </a:t>
            </a:r>
            <a:r>
              <a:rPr sz="2400" b="1" spc="165" dirty="0">
                <a:solidFill>
                  <a:srgbClr val="000000"/>
                </a:solidFill>
                <a:latin typeface="Cambria"/>
                <a:cs typeface="Cambria"/>
              </a:rPr>
              <a:t>unit </a:t>
            </a:r>
            <a:r>
              <a:rPr sz="2400" b="1" spc="145" dirty="0">
                <a:solidFill>
                  <a:srgbClr val="000000"/>
                </a:solidFill>
                <a:latin typeface="Cambria"/>
                <a:cs typeface="Cambria"/>
              </a:rPr>
              <a:t>testing</a:t>
            </a:r>
            <a:r>
              <a:rPr sz="2400" spc="145" dirty="0">
                <a:solidFill>
                  <a:srgbClr val="000000"/>
                </a:solidFill>
              </a:rPr>
              <a:t>, </a:t>
            </a:r>
            <a:r>
              <a:rPr sz="2400" spc="85" dirty="0">
                <a:solidFill>
                  <a:srgbClr val="000000"/>
                </a:solidFill>
              </a:rPr>
              <a:t>test </a:t>
            </a:r>
            <a:r>
              <a:rPr sz="2400" spc="70" dirty="0">
                <a:solidFill>
                  <a:srgbClr val="000000"/>
                </a:solidFill>
              </a:rPr>
              <a:t>cases </a:t>
            </a:r>
            <a:r>
              <a:rPr sz="2400" spc="65" dirty="0">
                <a:solidFill>
                  <a:srgbClr val="000000"/>
                </a:solidFill>
              </a:rPr>
              <a:t>verify </a:t>
            </a:r>
            <a:r>
              <a:rPr sz="2400" spc="90" dirty="0">
                <a:solidFill>
                  <a:srgbClr val="000000"/>
                </a:solidFill>
              </a:rPr>
              <a:t>the  </a:t>
            </a:r>
            <a:r>
              <a:rPr sz="2400" spc="85" dirty="0">
                <a:solidFill>
                  <a:srgbClr val="000000"/>
                </a:solidFill>
              </a:rPr>
              <a:t>implementation </a:t>
            </a:r>
            <a:r>
              <a:rPr sz="2400" spc="-5" dirty="0">
                <a:solidFill>
                  <a:srgbClr val="000000"/>
                </a:solidFill>
              </a:rPr>
              <a:t>of </a:t>
            </a:r>
            <a:r>
              <a:rPr sz="2400" spc="75" dirty="0">
                <a:solidFill>
                  <a:srgbClr val="000000"/>
                </a:solidFill>
              </a:rPr>
              <a:t>design </a:t>
            </a:r>
            <a:r>
              <a:rPr sz="2400" spc="-5" dirty="0">
                <a:solidFill>
                  <a:srgbClr val="000000"/>
                </a:solidFill>
              </a:rPr>
              <a:t>of </a:t>
            </a:r>
            <a:r>
              <a:rPr sz="2400" spc="160" dirty="0">
                <a:solidFill>
                  <a:srgbClr val="000000"/>
                </a:solidFill>
              </a:rPr>
              <a:t>a </a:t>
            </a:r>
            <a:r>
              <a:rPr sz="2400" spc="80" dirty="0">
                <a:solidFill>
                  <a:srgbClr val="000000"/>
                </a:solidFill>
              </a:rPr>
              <a:t>each </a:t>
            </a:r>
            <a:r>
              <a:rPr sz="2400" spc="55" dirty="0">
                <a:solidFill>
                  <a:srgbClr val="000000"/>
                </a:solidFill>
              </a:rPr>
              <a:t>software  </a:t>
            </a:r>
            <a:r>
              <a:rPr sz="2400" spc="90" dirty="0">
                <a:solidFill>
                  <a:srgbClr val="000000"/>
                </a:solidFill>
              </a:rPr>
              <a:t>element.</a:t>
            </a:r>
            <a:endParaRPr sz="2400">
              <a:latin typeface="Cambria"/>
              <a:cs typeface="Cambria"/>
            </a:endParaRPr>
          </a:p>
        </p:txBody>
      </p:sp>
      <p:sp>
        <p:nvSpPr>
          <p:cNvPr id="3" name="object 3"/>
          <p:cNvSpPr txBox="1"/>
          <p:nvPr/>
        </p:nvSpPr>
        <p:spPr>
          <a:xfrm>
            <a:off x="535940" y="1668780"/>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4" name="object 4"/>
          <p:cNvSpPr txBox="1"/>
          <p:nvPr/>
        </p:nvSpPr>
        <p:spPr>
          <a:xfrm>
            <a:off x="535940" y="3206749"/>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5" name="object 5"/>
          <p:cNvSpPr txBox="1"/>
          <p:nvPr/>
        </p:nvSpPr>
        <p:spPr>
          <a:xfrm>
            <a:off x="535940" y="4380229"/>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6" name="object 6"/>
          <p:cNvSpPr txBox="1"/>
          <p:nvPr/>
        </p:nvSpPr>
        <p:spPr>
          <a:xfrm>
            <a:off x="808990" y="1630679"/>
            <a:ext cx="6880859" cy="3468370"/>
          </a:xfrm>
          <a:prstGeom prst="rect">
            <a:avLst/>
          </a:prstGeom>
        </p:spPr>
        <p:txBody>
          <a:bodyPr vert="horz" wrap="square" lIns="0" tIns="12700" rIns="0" bIns="0" rtlCol="0">
            <a:spAutoFit/>
          </a:bodyPr>
          <a:lstStyle/>
          <a:p>
            <a:pPr marL="12700" marR="5080" indent="85090">
              <a:lnSpc>
                <a:spcPct val="100000"/>
              </a:lnSpc>
              <a:spcBef>
                <a:spcPts val="100"/>
              </a:spcBef>
            </a:pPr>
            <a:r>
              <a:rPr sz="2400" b="1" spc="155" dirty="0">
                <a:latin typeface="Cambria"/>
                <a:cs typeface="Cambria"/>
              </a:rPr>
              <a:t>Integration </a:t>
            </a:r>
            <a:r>
              <a:rPr sz="2400" b="1" spc="145" dirty="0">
                <a:latin typeface="Cambria"/>
                <a:cs typeface="Cambria"/>
              </a:rPr>
              <a:t>testing </a:t>
            </a:r>
            <a:r>
              <a:rPr sz="2400" spc="75" dirty="0">
                <a:latin typeface="Cambria"/>
                <a:cs typeface="Cambria"/>
              </a:rPr>
              <a:t>traces detailed </a:t>
            </a:r>
            <a:r>
              <a:rPr sz="2400" spc="70" dirty="0">
                <a:latin typeface="Cambria"/>
                <a:cs typeface="Cambria"/>
              </a:rPr>
              <a:t>design </a:t>
            </a:r>
            <a:r>
              <a:rPr sz="2400" spc="105" dirty="0">
                <a:latin typeface="Cambria"/>
                <a:cs typeface="Cambria"/>
              </a:rPr>
              <a:t>and  </a:t>
            </a:r>
            <a:r>
              <a:rPr sz="2400" spc="75" dirty="0">
                <a:latin typeface="Cambria"/>
                <a:cs typeface="Cambria"/>
              </a:rPr>
              <a:t>architecture </a:t>
            </a:r>
            <a:r>
              <a:rPr sz="2400" spc="-5" dirty="0">
                <a:latin typeface="Cambria"/>
                <a:cs typeface="Cambria"/>
              </a:rPr>
              <a:t>of </a:t>
            </a:r>
            <a:r>
              <a:rPr sz="2400" spc="90" dirty="0">
                <a:latin typeface="Cambria"/>
                <a:cs typeface="Cambria"/>
              </a:rPr>
              <a:t>the </a:t>
            </a:r>
            <a:r>
              <a:rPr sz="2400" spc="95" dirty="0">
                <a:latin typeface="Cambria"/>
                <a:cs typeface="Cambria"/>
              </a:rPr>
              <a:t>system. </a:t>
            </a:r>
            <a:r>
              <a:rPr sz="2400" spc="110" dirty="0">
                <a:latin typeface="Cambria"/>
                <a:cs typeface="Cambria"/>
              </a:rPr>
              <a:t>Hardware </a:t>
            </a:r>
            <a:r>
              <a:rPr sz="2400" spc="105" dirty="0">
                <a:latin typeface="Cambria"/>
                <a:cs typeface="Cambria"/>
              </a:rPr>
              <a:t>and  </a:t>
            </a:r>
            <a:r>
              <a:rPr sz="2400" spc="55" dirty="0">
                <a:latin typeface="Cambria"/>
                <a:cs typeface="Cambria"/>
              </a:rPr>
              <a:t>software </a:t>
            </a:r>
            <a:r>
              <a:rPr sz="2400" spc="80" dirty="0">
                <a:latin typeface="Cambria"/>
                <a:cs typeface="Cambria"/>
              </a:rPr>
              <a:t>elements </a:t>
            </a:r>
            <a:r>
              <a:rPr sz="2400" spc="85" dirty="0">
                <a:latin typeface="Cambria"/>
                <a:cs typeface="Cambria"/>
              </a:rPr>
              <a:t>are </a:t>
            </a:r>
            <a:r>
              <a:rPr sz="2400" spc="40" dirty="0">
                <a:latin typeface="Cambria"/>
                <a:cs typeface="Cambria"/>
              </a:rPr>
              <a:t>combined </a:t>
            </a:r>
            <a:r>
              <a:rPr sz="2400" spc="105" dirty="0">
                <a:latin typeface="Cambria"/>
                <a:cs typeface="Cambria"/>
              </a:rPr>
              <a:t>and </a:t>
            </a:r>
            <a:r>
              <a:rPr sz="2400" spc="70" dirty="0">
                <a:latin typeface="Cambria"/>
                <a:cs typeface="Cambria"/>
              </a:rPr>
              <a:t>tested </a:t>
            </a:r>
            <a:r>
              <a:rPr sz="2400" spc="110" dirty="0">
                <a:latin typeface="Cambria"/>
                <a:cs typeface="Cambria"/>
              </a:rPr>
              <a:t>until  </a:t>
            </a:r>
            <a:r>
              <a:rPr sz="2400" spc="90" dirty="0">
                <a:latin typeface="Cambria"/>
                <a:cs typeface="Cambria"/>
              </a:rPr>
              <a:t>the </a:t>
            </a:r>
            <a:r>
              <a:rPr sz="2400" spc="75" dirty="0">
                <a:latin typeface="Cambria"/>
                <a:cs typeface="Cambria"/>
              </a:rPr>
              <a:t>entire </a:t>
            </a:r>
            <a:r>
              <a:rPr sz="2400" spc="85" dirty="0">
                <a:latin typeface="Cambria"/>
                <a:cs typeface="Cambria"/>
              </a:rPr>
              <a:t>system </a:t>
            </a:r>
            <a:r>
              <a:rPr sz="2400" spc="120" dirty="0">
                <a:latin typeface="Cambria"/>
                <a:cs typeface="Cambria"/>
              </a:rPr>
              <a:t>has </a:t>
            </a:r>
            <a:r>
              <a:rPr sz="2400" spc="45" dirty="0">
                <a:latin typeface="Cambria"/>
                <a:cs typeface="Cambria"/>
              </a:rPr>
              <a:t>been</a:t>
            </a:r>
            <a:r>
              <a:rPr sz="2400" spc="320" dirty="0">
                <a:latin typeface="Cambria"/>
                <a:cs typeface="Cambria"/>
              </a:rPr>
              <a:t> </a:t>
            </a:r>
            <a:r>
              <a:rPr sz="2400" spc="90" dirty="0">
                <a:latin typeface="Cambria"/>
                <a:cs typeface="Cambria"/>
              </a:rPr>
              <a:t>integrated.</a:t>
            </a:r>
            <a:endParaRPr sz="2400">
              <a:latin typeface="Cambria"/>
              <a:cs typeface="Cambria"/>
            </a:endParaRPr>
          </a:p>
          <a:p>
            <a:pPr marL="12700" marR="73025" indent="85090">
              <a:lnSpc>
                <a:spcPct val="100000"/>
              </a:lnSpc>
              <a:spcBef>
                <a:spcPts val="600"/>
              </a:spcBef>
            </a:pPr>
            <a:r>
              <a:rPr sz="2400" b="1" spc="180" dirty="0">
                <a:latin typeface="Cambria"/>
                <a:cs typeface="Cambria"/>
              </a:rPr>
              <a:t>Functional </a:t>
            </a:r>
            <a:r>
              <a:rPr sz="2400" b="1" spc="130" dirty="0">
                <a:latin typeface="Cambria"/>
                <a:cs typeface="Cambria"/>
              </a:rPr>
              <a:t>Test </a:t>
            </a:r>
            <a:r>
              <a:rPr sz="2400" spc="155" dirty="0">
                <a:latin typeface="Cambria"/>
                <a:cs typeface="Cambria"/>
              </a:rPr>
              <a:t>It </a:t>
            </a:r>
            <a:r>
              <a:rPr sz="2400" spc="80" dirty="0">
                <a:latin typeface="Cambria"/>
                <a:cs typeface="Cambria"/>
              </a:rPr>
              <a:t>is </a:t>
            </a:r>
            <a:r>
              <a:rPr sz="2400" spc="70" dirty="0">
                <a:latin typeface="Cambria"/>
                <a:cs typeface="Cambria"/>
              </a:rPr>
              <a:t>used </a:t>
            </a:r>
            <a:r>
              <a:rPr sz="2400" spc="15" dirty="0">
                <a:latin typeface="Cambria"/>
                <a:cs typeface="Cambria"/>
              </a:rPr>
              <a:t>to </a:t>
            </a:r>
            <a:r>
              <a:rPr sz="2400" spc="55" dirty="0">
                <a:latin typeface="Cambria"/>
                <a:cs typeface="Cambria"/>
              </a:rPr>
              <a:t>exercise </a:t>
            </a:r>
            <a:r>
              <a:rPr sz="2400" spc="90" dirty="0">
                <a:latin typeface="Cambria"/>
                <a:cs typeface="Cambria"/>
              </a:rPr>
              <a:t>the </a:t>
            </a:r>
            <a:r>
              <a:rPr sz="2400" dirty="0">
                <a:latin typeface="Cambria"/>
                <a:cs typeface="Cambria"/>
              </a:rPr>
              <a:t>code  </a:t>
            </a:r>
            <a:r>
              <a:rPr sz="2400" spc="85" dirty="0">
                <a:latin typeface="Cambria"/>
                <a:cs typeface="Cambria"/>
              </a:rPr>
              <a:t>with </a:t>
            </a:r>
            <a:r>
              <a:rPr sz="2400" spc="90" dirty="0">
                <a:latin typeface="Cambria"/>
                <a:cs typeface="Cambria"/>
              </a:rPr>
              <a:t>the </a:t>
            </a:r>
            <a:r>
              <a:rPr sz="2400" spc="40" dirty="0">
                <a:latin typeface="Cambria"/>
                <a:cs typeface="Cambria"/>
              </a:rPr>
              <a:t>common </a:t>
            </a:r>
            <a:r>
              <a:rPr sz="2400" spc="100" dirty="0">
                <a:latin typeface="Cambria"/>
                <a:cs typeface="Cambria"/>
              </a:rPr>
              <a:t>input </a:t>
            </a:r>
            <a:r>
              <a:rPr sz="2400" spc="90" dirty="0">
                <a:latin typeface="Cambria"/>
                <a:cs typeface="Cambria"/>
              </a:rPr>
              <a:t>values </a:t>
            </a:r>
            <a:r>
              <a:rPr sz="2400" spc="20" dirty="0">
                <a:latin typeface="Cambria"/>
                <a:cs typeface="Cambria"/>
              </a:rPr>
              <a:t>for </a:t>
            </a:r>
            <a:r>
              <a:rPr sz="2400" spc="75" dirty="0">
                <a:latin typeface="Cambria"/>
                <a:cs typeface="Cambria"/>
              </a:rPr>
              <a:t>which </a:t>
            </a:r>
            <a:r>
              <a:rPr sz="2400" spc="90" dirty="0">
                <a:latin typeface="Cambria"/>
                <a:cs typeface="Cambria"/>
              </a:rPr>
              <a:t>the  </a:t>
            </a:r>
            <a:r>
              <a:rPr sz="2400" spc="50" dirty="0">
                <a:latin typeface="Cambria"/>
                <a:cs typeface="Cambria"/>
              </a:rPr>
              <a:t>expected </a:t>
            </a:r>
            <a:r>
              <a:rPr sz="2400" spc="90" dirty="0">
                <a:latin typeface="Cambria"/>
                <a:cs typeface="Cambria"/>
              </a:rPr>
              <a:t>values </a:t>
            </a:r>
            <a:r>
              <a:rPr sz="2400" spc="85" dirty="0">
                <a:latin typeface="Cambria"/>
                <a:cs typeface="Cambria"/>
              </a:rPr>
              <a:t>are</a:t>
            </a:r>
            <a:r>
              <a:rPr sz="2400" spc="280" dirty="0">
                <a:latin typeface="Cambria"/>
                <a:cs typeface="Cambria"/>
              </a:rPr>
              <a:t> </a:t>
            </a:r>
            <a:r>
              <a:rPr sz="2400" spc="100" dirty="0">
                <a:latin typeface="Cambria"/>
                <a:cs typeface="Cambria"/>
              </a:rPr>
              <a:t>available.</a:t>
            </a:r>
            <a:endParaRPr sz="2400">
              <a:latin typeface="Cambria"/>
              <a:cs typeface="Cambria"/>
            </a:endParaRPr>
          </a:p>
          <a:p>
            <a:pPr marL="12700" marR="1160145" indent="85090">
              <a:lnSpc>
                <a:spcPct val="100000"/>
              </a:lnSpc>
              <a:spcBef>
                <a:spcPts val="590"/>
              </a:spcBef>
            </a:pPr>
            <a:r>
              <a:rPr sz="2400" spc="155" dirty="0">
                <a:latin typeface="Cambria"/>
                <a:cs typeface="Cambria"/>
              </a:rPr>
              <a:t>In </a:t>
            </a:r>
            <a:r>
              <a:rPr sz="2400" b="1" spc="135" dirty="0">
                <a:latin typeface="Cambria"/>
                <a:cs typeface="Cambria"/>
              </a:rPr>
              <a:t>system </a:t>
            </a:r>
            <a:r>
              <a:rPr sz="2400" b="1" spc="145" dirty="0">
                <a:latin typeface="Cambria"/>
                <a:cs typeface="Cambria"/>
              </a:rPr>
              <a:t>testing</a:t>
            </a:r>
            <a:r>
              <a:rPr sz="2400" spc="145" dirty="0">
                <a:latin typeface="Cambria"/>
                <a:cs typeface="Cambria"/>
              </a:rPr>
              <a:t>, </a:t>
            </a:r>
            <a:r>
              <a:rPr sz="2400" spc="105" dirty="0">
                <a:latin typeface="Cambria"/>
                <a:cs typeface="Cambria"/>
              </a:rPr>
              <a:t>it </a:t>
            </a:r>
            <a:r>
              <a:rPr sz="2400" spc="70" dirty="0">
                <a:latin typeface="Cambria"/>
                <a:cs typeface="Cambria"/>
              </a:rPr>
              <a:t>checks </a:t>
            </a:r>
            <a:r>
              <a:rPr sz="2400" spc="20" dirty="0">
                <a:latin typeface="Cambria"/>
                <a:cs typeface="Cambria"/>
              </a:rPr>
              <a:t>for </a:t>
            </a:r>
            <a:r>
              <a:rPr sz="2400" spc="85" dirty="0">
                <a:latin typeface="Cambria"/>
                <a:cs typeface="Cambria"/>
              </a:rPr>
              <a:t>system  requirement.</a:t>
            </a:r>
            <a:endParaRPr sz="2400">
              <a:latin typeface="Cambria"/>
              <a:cs typeface="Cambria"/>
            </a:endParaRPr>
          </a:p>
        </p:txBody>
      </p:sp>
      <p:sp>
        <p:nvSpPr>
          <p:cNvPr id="7" name="object 7"/>
          <p:cNvSpPr txBox="1"/>
          <p:nvPr/>
        </p:nvSpPr>
        <p:spPr>
          <a:xfrm>
            <a:off x="510540" y="5149850"/>
            <a:ext cx="7305675" cy="1122680"/>
          </a:xfrm>
          <a:prstGeom prst="rect">
            <a:avLst/>
          </a:prstGeom>
        </p:spPr>
        <p:txBody>
          <a:bodyPr vert="horz" wrap="square" lIns="0" tIns="12700" rIns="0" bIns="0" rtlCol="0">
            <a:spAutoFit/>
          </a:bodyPr>
          <a:lstStyle/>
          <a:p>
            <a:pPr marL="311150" marR="30480" indent="-273050">
              <a:lnSpc>
                <a:spcPct val="100000"/>
              </a:lnSpc>
              <a:spcBef>
                <a:spcPts val="100"/>
              </a:spcBef>
            </a:pPr>
            <a:r>
              <a:rPr sz="2475" spc="1635" baseline="13468" dirty="0">
                <a:solidFill>
                  <a:srgbClr val="FD8536"/>
                </a:solidFill>
                <a:latin typeface="Symbol"/>
                <a:cs typeface="Symbol"/>
              </a:rPr>
              <a:t></a:t>
            </a:r>
            <a:r>
              <a:rPr sz="2475" spc="1635" baseline="13468" dirty="0">
                <a:solidFill>
                  <a:srgbClr val="FD8536"/>
                </a:solidFill>
                <a:latin typeface="Times New Roman"/>
                <a:cs typeface="Times New Roman"/>
              </a:rPr>
              <a:t> </a:t>
            </a:r>
            <a:r>
              <a:rPr sz="2400" spc="155" dirty="0">
                <a:latin typeface="Cambria"/>
                <a:cs typeface="Cambria"/>
              </a:rPr>
              <a:t>In </a:t>
            </a:r>
            <a:r>
              <a:rPr sz="2400" b="1" spc="165" dirty="0">
                <a:latin typeface="Cambria"/>
                <a:cs typeface="Cambria"/>
              </a:rPr>
              <a:t>acceptance </a:t>
            </a:r>
            <a:r>
              <a:rPr sz="2400" b="1" spc="150" dirty="0">
                <a:latin typeface="Cambria"/>
                <a:cs typeface="Cambria"/>
              </a:rPr>
              <a:t>testing</a:t>
            </a:r>
            <a:r>
              <a:rPr sz="2400" spc="150" dirty="0">
                <a:latin typeface="Cambria"/>
                <a:cs typeface="Cambria"/>
              </a:rPr>
              <a:t>, </a:t>
            </a:r>
            <a:r>
              <a:rPr sz="2400" spc="105" dirty="0">
                <a:latin typeface="Cambria"/>
                <a:cs typeface="Cambria"/>
              </a:rPr>
              <a:t>it </a:t>
            </a:r>
            <a:r>
              <a:rPr sz="2400" spc="70" dirty="0">
                <a:latin typeface="Cambria"/>
                <a:cs typeface="Cambria"/>
              </a:rPr>
              <a:t>determines </a:t>
            </a:r>
            <a:r>
              <a:rPr sz="2400" spc="80" dirty="0">
                <a:latin typeface="Cambria"/>
                <a:cs typeface="Cambria"/>
              </a:rPr>
              <a:t>if </a:t>
            </a:r>
            <a:r>
              <a:rPr sz="2400" spc="85" dirty="0">
                <a:latin typeface="Cambria"/>
                <a:cs typeface="Cambria"/>
              </a:rPr>
              <a:t>test  results </a:t>
            </a:r>
            <a:r>
              <a:rPr sz="2400" spc="95" dirty="0">
                <a:latin typeface="Cambria"/>
                <a:cs typeface="Cambria"/>
              </a:rPr>
              <a:t>satisfy </a:t>
            </a:r>
            <a:r>
              <a:rPr sz="2400" spc="65" dirty="0">
                <a:latin typeface="Cambria"/>
                <a:cs typeface="Cambria"/>
              </a:rPr>
              <a:t>acceptance </a:t>
            </a:r>
            <a:r>
              <a:rPr sz="2400" spc="75" dirty="0">
                <a:latin typeface="Cambria"/>
                <a:cs typeface="Cambria"/>
              </a:rPr>
              <a:t>criteria </a:t>
            </a:r>
            <a:r>
              <a:rPr sz="2400" dirty="0">
                <a:latin typeface="Cambria"/>
                <a:cs typeface="Cambria"/>
              </a:rPr>
              <a:t>of </a:t>
            </a:r>
            <a:r>
              <a:rPr sz="2400" spc="35" dirty="0">
                <a:latin typeface="Cambria"/>
                <a:cs typeface="Cambria"/>
              </a:rPr>
              <a:t>project </a:t>
            </a:r>
            <a:r>
              <a:rPr sz="2400" spc="110" dirty="0">
                <a:latin typeface="Cambria"/>
                <a:cs typeface="Cambria"/>
              </a:rPr>
              <a:t>stake  </a:t>
            </a:r>
            <a:r>
              <a:rPr sz="2400" spc="70" dirty="0">
                <a:latin typeface="Cambria"/>
                <a:cs typeface="Cambria"/>
              </a:rPr>
              <a:t>holders.</a:t>
            </a:r>
            <a:endParaRPr sz="2400">
              <a:latin typeface="Cambria"/>
              <a:cs typeface="Cambri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464820"/>
            <a:ext cx="4875531" cy="689932"/>
          </a:xfrm>
          <a:prstGeom prst="rect">
            <a:avLst/>
          </a:prstGeom>
        </p:spPr>
        <p:txBody>
          <a:bodyPr vert="horz" wrap="square" lIns="0" tIns="12700" rIns="0" bIns="0" rtlCol="0">
            <a:spAutoFit/>
          </a:bodyPr>
          <a:lstStyle/>
          <a:p>
            <a:pPr marL="12700">
              <a:lnSpc>
                <a:spcPct val="100000"/>
              </a:lnSpc>
              <a:spcBef>
                <a:spcPts val="100"/>
              </a:spcBef>
            </a:pPr>
            <a:r>
              <a:rPr spc="340" dirty="0"/>
              <a:t>UNIT</a:t>
            </a:r>
            <a:r>
              <a:rPr spc="105" dirty="0"/>
              <a:t> </a:t>
            </a:r>
            <a:r>
              <a:rPr spc="340" dirty="0"/>
              <a:t>TESTING</a:t>
            </a:r>
          </a:p>
        </p:txBody>
      </p:sp>
      <p:sp>
        <p:nvSpPr>
          <p:cNvPr id="3" name="object 3"/>
          <p:cNvSpPr txBox="1"/>
          <p:nvPr/>
        </p:nvSpPr>
        <p:spPr>
          <a:xfrm>
            <a:off x="459740" y="1230629"/>
            <a:ext cx="8136890" cy="4277360"/>
          </a:xfrm>
          <a:prstGeom prst="rect">
            <a:avLst/>
          </a:prstGeom>
        </p:spPr>
        <p:txBody>
          <a:bodyPr vert="horz" wrap="square" lIns="0" tIns="12700" rIns="0" bIns="0" rtlCol="0">
            <a:spAutoFit/>
          </a:bodyPr>
          <a:lstStyle/>
          <a:p>
            <a:pPr marL="298450" marR="252095"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80" dirty="0">
                <a:latin typeface="Cambria"/>
                <a:cs typeface="Cambria"/>
              </a:rPr>
              <a:t>Unit</a:t>
            </a:r>
            <a:r>
              <a:rPr sz="2400" spc="-265" dirty="0">
                <a:latin typeface="Cambria"/>
                <a:cs typeface="Cambria"/>
              </a:rPr>
              <a:t> </a:t>
            </a:r>
            <a:r>
              <a:rPr sz="2400" spc="90" dirty="0">
                <a:latin typeface="Cambria"/>
                <a:cs typeface="Cambria"/>
              </a:rPr>
              <a:t>testing </a:t>
            </a:r>
            <a:r>
              <a:rPr sz="2400" spc="45" dirty="0">
                <a:latin typeface="Cambria"/>
                <a:cs typeface="Cambria"/>
              </a:rPr>
              <a:t>focuses </a:t>
            </a:r>
            <a:r>
              <a:rPr sz="2400" spc="70" dirty="0">
                <a:latin typeface="Cambria"/>
                <a:cs typeface="Cambria"/>
              </a:rPr>
              <a:t>verification </a:t>
            </a:r>
            <a:r>
              <a:rPr sz="2400" spc="50" dirty="0">
                <a:latin typeface="Cambria"/>
                <a:cs typeface="Cambria"/>
              </a:rPr>
              <a:t>effort </a:t>
            </a:r>
            <a:r>
              <a:rPr sz="2400" spc="25" dirty="0">
                <a:latin typeface="Cambria"/>
                <a:cs typeface="Cambria"/>
              </a:rPr>
              <a:t>on </a:t>
            </a:r>
            <a:r>
              <a:rPr sz="2400" spc="90" dirty="0">
                <a:latin typeface="Cambria"/>
                <a:cs typeface="Cambria"/>
              </a:rPr>
              <a:t>the </a:t>
            </a:r>
            <a:r>
              <a:rPr sz="2400" spc="95" dirty="0">
                <a:latin typeface="Cambria"/>
                <a:cs typeface="Cambria"/>
              </a:rPr>
              <a:t>smallest  </a:t>
            </a:r>
            <a:r>
              <a:rPr sz="2400" spc="110" dirty="0">
                <a:latin typeface="Cambria"/>
                <a:cs typeface="Cambria"/>
              </a:rPr>
              <a:t>unit </a:t>
            </a:r>
            <a:r>
              <a:rPr sz="2400" spc="-5" dirty="0">
                <a:latin typeface="Cambria"/>
                <a:cs typeface="Cambria"/>
              </a:rPr>
              <a:t>of </a:t>
            </a:r>
            <a:r>
              <a:rPr sz="2400" spc="55" dirty="0">
                <a:latin typeface="Cambria"/>
                <a:cs typeface="Cambria"/>
              </a:rPr>
              <a:t>software </a:t>
            </a:r>
            <a:r>
              <a:rPr sz="2400" spc="70" dirty="0">
                <a:latin typeface="Cambria"/>
                <a:cs typeface="Cambria"/>
              </a:rPr>
              <a:t>design—the </a:t>
            </a:r>
            <a:r>
              <a:rPr sz="2400" spc="55" dirty="0">
                <a:latin typeface="Cambria"/>
                <a:cs typeface="Cambria"/>
              </a:rPr>
              <a:t>software </a:t>
            </a:r>
            <a:r>
              <a:rPr sz="2400" spc="45" dirty="0">
                <a:latin typeface="Cambria"/>
                <a:cs typeface="Cambria"/>
              </a:rPr>
              <a:t>component </a:t>
            </a:r>
            <a:r>
              <a:rPr sz="2400" spc="-5" dirty="0">
                <a:latin typeface="Cambria"/>
                <a:cs typeface="Cambria"/>
              </a:rPr>
              <a:t>or  </a:t>
            </a:r>
            <a:r>
              <a:rPr sz="2400" spc="75" dirty="0">
                <a:latin typeface="Cambria"/>
                <a:cs typeface="Cambria"/>
              </a:rPr>
              <a:t>module.</a:t>
            </a:r>
            <a:endParaRPr sz="2400">
              <a:latin typeface="Cambria"/>
              <a:cs typeface="Cambria"/>
            </a:endParaRPr>
          </a:p>
          <a:p>
            <a:pPr marL="298450" marR="492759"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55" dirty="0">
                <a:latin typeface="Cambria"/>
                <a:cs typeface="Cambria"/>
              </a:rPr>
              <a:t>Using </a:t>
            </a:r>
            <a:r>
              <a:rPr sz="2400" spc="90" dirty="0">
                <a:latin typeface="Cambria"/>
                <a:cs typeface="Cambria"/>
              </a:rPr>
              <a:t>the </a:t>
            </a:r>
            <a:r>
              <a:rPr sz="2400" spc="50" dirty="0">
                <a:latin typeface="Cambria"/>
                <a:cs typeface="Cambria"/>
              </a:rPr>
              <a:t>component-level </a:t>
            </a:r>
            <a:r>
              <a:rPr sz="2400" spc="75" dirty="0">
                <a:latin typeface="Cambria"/>
                <a:cs typeface="Cambria"/>
              </a:rPr>
              <a:t>design </a:t>
            </a:r>
            <a:r>
              <a:rPr sz="2400" spc="55" dirty="0">
                <a:latin typeface="Cambria"/>
                <a:cs typeface="Cambria"/>
              </a:rPr>
              <a:t>description </a:t>
            </a:r>
            <a:r>
              <a:rPr sz="2400" spc="114" dirty="0">
                <a:latin typeface="Cambria"/>
                <a:cs typeface="Cambria"/>
              </a:rPr>
              <a:t>as </a:t>
            </a:r>
            <a:r>
              <a:rPr sz="2400" spc="160" dirty="0">
                <a:latin typeface="Cambria"/>
                <a:cs typeface="Cambria"/>
              </a:rPr>
              <a:t>a  </a:t>
            </a:r>
            <a:r>
              <a:rPr sz="2400" spc="90" dirty="0">
                <a:latin typeface="Cambria"/>
                <a:cs typeface="Cambria"/>
              </a:rPr>
              <a:t>guide, </a:t>
            </a:r>
            <a:r>
              <a:rPr sz="2400" spc="80" dirty="0">
                <a:latin typeface="Cambria"/>
                <a:cs typeface="Cambria"/>
              </a:rPr>
              <a:t>important </a:t>
            </a:r>
            <a:r>
              <a:rPr sz="2400" spc="35" dirty="0">
                <a:latin typeface="Cambria"/>
                <a:cs typeface="Cambria"/>
              </a:rPr>
              <a:t>control </a:t>
            </a:r>
            <a:r>
              <a:rPr sz="2400" spc="100" dirty="0">
                <a:latin typeface="Cambria"/>
                <a:cs typeface="Cambria"/>
              </a:rPr>
              <a:t>paths </a:t>
            </a:r>
            <a:r>
              <a:rPr sz="2400" spc="85" dirty="0">
                <a:latin typeface="Cambria"/>
                <a:cs typeface="Cambria"/>
              </a:rPr>
              <a:t>are </a:t>
            </a:r>
            <a:r>
              <a:rPr sz="2400" spc="70" dirty="0">
                <a:latin typeface="Cambria"/>
                <a:cs typeface="Cambria"/>
              </a:rPr>
              <a:t>tested </a:t>
            </a:r>
            <a:r>
              <a:rPr sz="2400" spc="20" dirty="0">
                <a:latin typeface="Cambria"/>
                <a:cs typeface="Cambria"/>
              </a:rPr>
              <a:t>to </a:t>
            </a:r>
            <a:r>
              <a:rPr sz="2400" spc="50" dirty="0">
                <a:latin typeface="Cambria"/>
                <a:cs typeface="Cambria"/>
              </a:rPr>
              <a:t>uncover  </a:t>
            </a:r>
            <a:r>
              <a:rPr sz="2400" spc="40" dirty="0">
                <a:latin typeface="Cambria"/>
                <a:cs typeface="Cambria"/>
              </a:rPr>
              <a:t>errors </a:t>
            </a:r>
            <a:r>
              <a:rPr sz="2400" spc="90" dirty="0">
                <a:latin typeface="Cambria"/>
                <a:cs typeface="Cambria"/>
              </a:rPr>
              <a:t>within the </a:t>
            </a:r>
            <a:r>
              <a:rPr sz="2400" spc="65" dirty="0">
                <a:latin typeface="Cambria"/>
                <a:cs typeface="Cambria"/>
              </a:rPr>
              <a:t>boundary </a:t>
            </a:r>
            <a:r>
              <a:rPr sz="2400" spc="-5" dirty="0">
                <a:latin typeface="Cambria"/>
                <a:cs typeface="Cambria"/>
              </a:rPr>
              <a:t>of </a:t>
            </a:r>
            <a:r>
              <a:rPr sz="2400" spc="90" dirty="0">
                <a:latin typeface="Cambria"/>
                <a:cs typeface="Cambria"/>
              </a:rPr>
              <a:t>the</a:t>
            </a:r>
            <a:r>
              <a:rPr sz="2400" spc="550" dirty="0">
                <a:latin typeface="Cambria"/>
                <a:cs typeface="Cambria"/>
              </a:rPr>
              <a:t> </a:t>
            </a:r>
            <a:r>
              <a:rPr sz="2400" spc="75" dirty="0">
                <a:latin typeface="Cambria"/>
                <a:cs typeface="Cambria"/>
              </a:rPr>
              <a:t>module.</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80" dirty="0">
                <a:latin typeface="Cambria"/>
                <a:cs typeface="Cambria"/>
              </a:rPr>
              <a:t>relative </a:t>
            </a:r>
            <a:r>
              <a:rPr sz="2400" spc="60" dirty="0">
                <a:latin typeface="Cambria"/>
                <a:cs typeface="Cambria"/>
              </a:rPr>
              <a:t>complexity </a:t>
            </a:r>
            <a:r>
              <a:rPr sz="2400" spc="-5" dirty="0">
                <a:latin typeface="Cambria"/>
                <a:cs typeface="Cambria"/>
              </a:rPr>
              <a:t>of </a:t>
            </a:r>
            <a:r>
              <a:rPr sz="2400" spc="85" dirty="0">
                <a:latin typeface="Cambria"/>
                <a:cs typeface="Cambria"/>
              </a:rPr>
              <a:t>tests </a:t>
            </a:r>
            <a:r>
              <a:rPr sz="2400" spc="105" dirty="0">
                <a:latin typeface="Cambria"/>
                <a:cs typeface="Cambria"/>
              </a:rPr>
              <a:t>and </a:t>
            </a:r>
            <a:r>
              <a:rPr sz="2400" spc="45" dirty="0">
                <a:latin typeface="Cambria"/>
                <a:cs typeface="Cambria"/>
              </a:rPr>
              <a:t>uncovered </a:t>
            </a:r>
            <a:r>
              <a:rPr sz="2400" spc="40" dirty="0">
                <a:latin typeface="Cambria"/>
                <a:cs typeface="Cambria"/>
              </a:rPr>
              <a:t>errors</a:t>
            </a:r>
            <a:r>
              <a:rPr sz="2400" spc="-195" dirty="0">
                <a:latin typeface="Cambria"/>
                <a:cs typeface="Cambria"/>
              </a:rPr>
              <a:t> </a:t>
            </a:r>
            <a:r>
              <a:rPr sz="2400" spc="80" dirty="0">
                <a:latin typeface="Cambria"/>
                <a:cs typeface="Cambria"/>
              </a:rPr>
              <a:t>is  </a:t>
            </a:r>
            <a:r>
              <a:rPr sz="2400" spc="85" dirty="0">
                <a:latin typeface="Cambria"/>
                <a:cs typeface="Cambria"/>
              </a:rPr>
              <a:t>limited </a:t>
            </a:r>
            <a:r>
              <a:rPr sz="2400" spc="45" dirty="0">
                <a:latin typeface="Cambria"/>
                <a:cs typeface="Cambria"/>
              </a:rPr>
              <a:t>by </a:t>
            </a:r>
            <a:r>
              <a:rPr sz="2400" spc="90" dirty="0">
                <a:latin typeface="Cambria"/>
                <a:cs typeface="Cambria"/>
              </a:rPr>
              <a:t>the </a:t>
            </a:r>
            <a:r>
              <a:rPr sz="2400" spc="65" dirty="0">
                <a:latin typeface="Cambria"/>
                <a:cs typeface="Cambria"/>
              </a:rPr>
              <a:t>constrained </a:t>
            </a:r>
            <a:r>
              <a:rPr sz="2400" spc="15" dirty="0">
                <a:latin typeface="Cambria"/>
                <a:cs typeface="Cambria"/>
              </a:rPr>
              <a:t>scope </a:t>
            </a:r>
            <a:r>
              <a:rPr sz="2400" spc="75" dirty="0">
                <a:latin typeface="Cambria"/>
                <a:cs typeface="Cambria"/>
              </a:rPr>
              <a:t>established </a:t>
            </a:r>
            <a:r>
              <a:rPr sz="2400" spc="25" dirty="0">
                <a:latin typeface="Cambria"/>
                <a:cs typeface="Cambria"/>
              </a:rPr>
              <a:t>for </a:t>
            </a:r>
            <a:r>
              <a:rPr sz="2400" spc="110" dirty="0">
                <a:latin typeface="Cambria"/>
                <a:cs typeface="Cambria"/>
              </a:rPr>
              <a:t>unit  </a:t>
            </a:r>
            <a:r>
              <a:rPr sz="2400" spc="100" dirty="0">
                <a:latin typeface="Cambria"/>
                <a:cs typeface="Cambria"/>
              </a:rPr>
              <a:t>testing.</a:t>
            </a:r>
            <a:endParaRPr sz="2400">
              <a:latin typeface="Cambria"/>
              <a:cs typeface="Cambria"/>
            </a:endParaRPr>
          </a:p>
          <a:p>
            <a:pPr marL="298450" marR="685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114" dirty="0">
                <a:latin typeface="Cambria"/>
                <a:cs typeface="Cambria"/>
              </a:rPr>
              <a:t>unit </a:t>
            </a:r>
            <a:r>
              <a:rPr sz="2400" spc="85" dirty="0">
                <a:latin typeface="Cambria"/>
                <a:cs typeface="Cambria"/>
              </a:rPr>
              <a:t>test </a:t>
            </a:r>
            <a:r>
              <a:rPr sz="2400" spc="80" dirty="0">
                <a:latin typeface="Cambria"/>
                <a:cs typeface="Cambria"/>
              </a:rPr>
              <a:t>is </a:t>
            </a:r>
            <a:r>
              <a:rPr sz="2400" spc="50" dirty="0">
                <a:latin typeface="Cambria"/>
                <a:cs typeface="Cambria"/>
              </a:rPr>
              <a:t>white-box </a:t>
            </a:r>
            <a:r>
              <a:rPr sz="2400" spc="65" dirty="0">
                <a:latin typeface="Cambria"/>
                <a:cs typeface="Cambria"/>
              </a:rPr>
              <a:t>oriented, </a:t>
            </a:r>
            <a:r>
              <a:rPr sz="2400" spc="105" dirty="0">
                <a:latin typeface="Cambria"/>
                <a:cs typeface="Cambria"/>
              </a:rPr>
              <a:t>and </a:t>
            </a:r>
            <a:r>
              <a:rPr sz="2400" spc="90" dirty="0">
                <a:latin typeface="Cambria"/>
                <a:cs typeface="Cambria"/>
              </a:rPr>
              <a:t>the </a:t>
            </a:r>
            <a:r>
              <a:rPr sz="2400" spc="65" dirty="0">
                <a:latin typeface="Cambria"/>
                <a:cs typeface="Cambria"/>
              </a:rPr>
              <a:t>step </a:t>
            </a:r>
            <a:r>
              <a:rPr sz="2400" spc="95" dirty="0">
                <a:latin typeface="Cambria"/>
                <a:cs typeface="Cambria"/>
              </a:rPr>
              <a:t>can</a:t>
            </a:r>
            <a:r>
              <a:rPr sz="2400" spc="-254" dirty="0">
                <a:latin typeface="Cambria"/>
                <a:cs typeface="Cambria"/>
              </a:rPr>
              <a:t> </a:t>
            </a:r>
            <a:r>
              <a:rPr sz="2400" spc="20" dirty="0">
                <a:latin typeface="Cambria"/>
                <a:cs typeface="Cambria"/>
              </a:rPr>
              <a:t>be  </a:t>
            </a:r>
            <a:r>
              <a:rPr sz="2400" spc="45" dirty="0">
                <a:latin typeface="Cambria"/>
                <a:cs typeface="Cambria"/>
              </a:rPr>
              <a:t>conducted </a:t>
            </a:r>
            <a:r>
              <a:rPr sz="2400" spc="105" dirty="0">
                <a:latin typeface="Cambria"/>
                <a:cs typeface="Cambria"/>
              </a:rPr>
              <a:t>in </a:t>
            </a:r>
            <a:r>
              <a:rPr sz="2400" spc="95" dirty="0">
                <a:latin typeface="Cambria"/>
                <a:cs typeface="Cambria"/>
              </a:rPr>
              <a:t>parallel </a:t>
            </a:r>
            <a:r>
              <a:rPr sz="2400" spc="20" dirty="0">
                <a:latin typeface="Cambria"/>
                <a:cs typeface="Cambria"/>
              </a:rPr>
              <a:t>for </a:t>
            </a:r>
            <a:r>
              <a:rPr sz="2400" spc="90" dirty="0">
                <a:latin typeface="Cambria"/>
                <a:cs typeface="Cambria"/>
              </a:rPr>
              <a:t>multiple</a:t>
            </a:r>
            <a:r>
              <a:rPr sz="2400" spc="415" dirty="0">
                <a:latin typeface="Cambria"/>
                <a:cs typeface="Cambria"/>
              </a:rPr>
              <a:t> </a:t>
            </a:r>
            <a:r>
              <a:rPr sz="2400" spc="60" dirty="0">
                <a:latin typeface="Cambria"/>
                <a:cs typeface="Cambria"/>
              </a:rPr>
              <a:t>components.</a:t>
            </a:r>
            <a:endParaRPr sz="2400">
              <a:latin typeface="Cambria"/>
              <a:cs typeface="Cambri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4830" y="236220"/>
            <a:ext cx="3880485" cy="421640"/>
          </a:xfrm>
          <a:prstGeom prst="rect">
            <a:avLst/>
          </a:prstGeom>
        </p:spPr>
        <p:txBody>
          <a:bodyPr vert="horz" wrap="square" lIns="0" tIns="12700" rIns="0" bIns="0" rtlCol="0">
            <a:spAutoFit/>
          </a:bodyPr>
          <a:lstStyle/>
          <a:p>
            <a:pPr marL="12700">
              <a:lnSpc>
                <a:spcPct val="100000"/>
              </a:lnSpc>
              <a:spcBef>
                <a:spcPts val="100"/>
              </a:spcBef>
            </a:pPr>
            <a:r>
              <a:rPr sz="2600" spc="195" dirty="0"/>
              <a:t>Unit </a:t>
            </a:r>
            <a:r>
              <a:rPr sz="2600" spc="105" dirty="0"/>
              <a:t>Test</a:t>
            </a:r>
            <a:r>
              <a:rPr sz="2600" spc="55" dirty="0"/>
              <a:t> </a:t>
            </a:r>
            <a:r>
              <a:rPr sz="2600" spc="95" dirty="0"/>
              <a:t>Considerations</a:t>
            </a:r>
            <a:endParaRPr sz="2600"/>
          </a:p>
        </p:txBody>
      </p:sp>
      <p:sp>
        <p:nvSpPr>
          <p:cNvPr id="3" name="object 3"/>
          <p:cNvSpPr txBox="1"/>
          <p:nvPr/>
        </p:nvSpPr>
        <p:spPr>
          <a:xfrm>
            <a:off x="314959" y="798829"/>
            <a:ext cx="8423910" cy="2312670"/>
          </a:xfrm>
          <a:prstGeom prst="rect">
            <a:avLst/>
          </a:prstGeom>
        </p:spPr>
        <p:txBody>
          <a:bodyPr vert="horz" wrap="square" lIns="0" tIns="12700" rIns="0" bIns="0" rtlCol="0">
            <a:spAutoFit/>
          </a:bodyPr>
          <a:lstStyle/>
          <a:p>
            <a:pPr marL="297815" marR="318770" indent="-273050">
              <a:lnSpc>
                <a:spcPct val="100000"/>
              </a:lnSpc>
              <a:spcBef>
                <a:spcPts val="1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95" dirty="0">
                <a:latin typeface="Cambria"/>
                <a:cs typeface="Cambria"/>
              </a:rPr>
              <a:t>The </a:t>
            </a:r>
            <a:r>
              <a:rPr sz="2000" spc="50" dirty="0">
                <a:latin typeface="Cambria"/>
                <a:cs typeface="Cambria"/>
              </a:rPr>
              <a:t>module </a:t>
            </a:r>
            <a:r>
              <a:rPr sz="2000" spc="65" dirty="0">
                <a:latin typeface="Cambria"/>
                <a:cs typeface="Cambria"/>
              </a:rPr>
              <a:t>interface is </a:t>
            </a:r>
            <a:r>
              <a:rPr sz="2000" spc="55" dirty="0">
                <a:latin typeface="Cambria"/>
                <a:cs typeface="Cambria"/>
              </a:rPr>
              <a:t>tested </a:t>
            </a:r>
            <a:r>
              <a:rPr sz="2000" spc="15" dirty="0">
                <a:latin typeface="Cambria"/>
                <a:cs typeface="Cambria"/>
              </a:rPr>
              <a:t>to </a:t>
            </a:r>
            <a:r>
              <a:rPr sz="2000" spc="65" dirty="0">
                <a:latin typeface="Cambria"/>
                <a:cs typeface="Cambria"/>
              </a:rPr>
              <a:t>ensure </a:t>
            </a:r>
            <a:r>
              <a:rPr sz="2000" spc="110" dirty="0">
                <a:latin typeface="Cambria"/>
                <a:cs typeface="Cambria"/>
              </a:rPr>
              <a:t>that </a:t>
            </a:r>
            <a:r>
              <a:rPr sz="2000" spc="60" dirty="0">
                <a:latin typeface="Cambria"/>
                <a:cs typeface="Cambria"/>
              </a:rPr>
              <a:t>information </a:t>
            </a:r>
            <a:r>
              <a:rPr sz="2000" spc="35" dirty="0">
                <a:latin typeface="Cambria"/>
                <a:cs typeface="Cambria"/>
              </a:rPr>
              <a:t>properly  </a:t>
            </a:r>
            <a:r>
              <a:rPr sz="2000" spc="30" dirty="0">
                <a:latin typeface="Cambria"/>
                <a:cs typeface="Cambria"/>
              </a:rPr>
              <a:t>flows </a:t>
            </a:r>
            <a:r>
              <a:rPr sz="2000" spc="50" dirty="0">
                <a:latin typeface="Cambria"/>
                <a:cs typeface="Cambria"/>
              </a:rPr>
              <a:t>into </a:t>
            </a:r>
            <a:r>
              <a:rPr sz="2000" spc="90" dirty="0">
                <a:latin typeface="Cambria"/>
                <a:cs typeface="Cambria"/>
              </a:rPr>
              <a:t>and </a:t>
            </a:r>
            <a:r>
              <a:rPr sz="2000" spc="50" dirty="0">
                <a:latin typeface="Cambria"/>
                <a:cs typeface="Cambria"/>
              </a:rPr>
              <a:t>out </a:t>
            </a:r>
            <a:r>
              <a:rPr sz="2000" dirty="0">
                <a:latin typeface="Cambria"/>
                <a:cs typeface="Cambria"/>
              </a:rPr>
              <a:t>of </a:t>
            </a:r>
            <a:r>
              <a:rPr sz="2000" spc="80" dirty="0">
                <a:latin typeface="Cambria"/>
                <a:cs typeface="Cambria"/>
              </a:rPr>
              <a:t>the </a:t>
            </a:r>
            <a:r>
              <a:rPr sz="2000" spc="60" dirty="0">
                <a:latin typeface="Cambria"/>
                <a:cs typeface="Cambria"/>
              </a:rPr>
              <a:t>program </a:t>
            </a:r>
            <a:r>
              <a:rPr sz="2000" spc="95" dirty="0">
                <a:latin typeface="Cambria"/>
                <a:cs typeface="Cambria"/>
              </a:rPr>
              <a:t>unit </a:t>
            </a:r>
            <a:r>
              <a:rPr sz="2000" spc="65" dirty="0">
                <a:latin typeface="Cambria"/>
                <a:cs typeface="Cambria"/>
              </a:rPr>
              <a:t>under</a:t>
            </a:r>
            <a:r>
              <a:rPr sz="2000" spc="525" dirty="0">
                <a:latin typeface="Cambria"/>
                <a:cs typeface="Cambria"/>
              </a:rPr>
              <a:t> </a:t>
            </a:r>
            <a:r>
              <a:rPr sz="2000" spc="80" dirty="0">
                <a:latin typeface="Cambria"/>
                <a:cs typeface="Cambria"/>
              </a:rPr>
              <a:t>test.</a:t>
            </a:r>
            <a:endParaRPr sz="2000">
              <a:latin typeface="Cambria"/>
              <a:cs typeface="Cambria"/>
            </a:endParaRPr>
          </a:p>
          <a:p>
            <a:pPr marL="297815" marR="17780" indent="-273050">
              <a:lnSpc>
                <a:spcPct val="100200"/>
              </a:lnSpc>
              <a:spcBef>
                <a:spcPts val="595"/>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95" dirty="0">
                <a:latin typeface="Cambria"/>
                <a:cs typeface="Cambria"/>
              </a:rPr>
              <a:t>The </a:t>
            </a:r>
            <a:r>
              <a:rPr sz="2000" spc="45" dirty="0">
                <a:latin typeface="Cambria"/>
                <a:cs typeface="Cambria"/>
              </a:rPr>
              <a:t>local </a:t>
            </a:r>
            <a:r>
              <a:rPr sz="2000" spc="100" dirty="0">
                <a:latin typeface="Cambria"/>
                <a:cs typeface="Cambria"/>
              </a:rPr>
              <a:t>data </a:t>
            </a:r>
            <a:r>
              <a:rPr sz="2000" spc="65" dirty="0">
                <a:latin typeface="Cambria"/>
                <a:cs typeface="Cambria"/>
              </a:rPr>
              <a:t>structure </a:t>
            </a:r>
            <a:r>
              <a:rPr sz="2000" spc="70" dirty="0">
                <a:latin typeface="Cambria"/>
                <a:cs typeface="Cambria"/>
              </a:rPr>
              <a:t>is </a:t>
            </a:r>
            <a:r>
              <a:rPr sz="2000" spc="75" dirty="0">
                <a:latin typeface="Cambria"/>
                <a:cs typeface="Cambria"/>
              </a:rPr>
              <a:t>examined </a:t>
            </a:r>
            <a:r>
              <a:rPr sz="2000" spc="15" dirty="0">
                <a:latin typeface="Cambria"/>
                <a:cs typeface="Cambria"/>
              </a:rPr>
              <a:t>to </a:t>
            </a:r>
            <a:r>
              <a:rPr sz="2000" spc="65" dirty="0">
                <a:latin typeface="Cambria"/>
                <a:cs typeface="Cambria"/>
              </a:rPr>
              <a:t>ensure </a:t>
            </a:r>
            <a:r>
              <a:rPr sz="2000" spc="110" dirty="0">
                <a:latin typeface="Cambria"/>
                <a:cs typeface="Cambria"/>
              </a:rPr>
              <a:t>that </a:t>
            </a:r>
            <a:r>
              <a:rPr sz="2000" spc="100" dirty="0">
                <a:latin typeface="Cambria"/>
                <a:cs typeface="Cambria"/>
              </a:rPr>
              <a:t>data </a:t>
            </a:r>
            <a:r>
              <a:rPr sz="2000" spc="35" dirty="0">
                <a:latin typeface="Cambria"/>
                <a:cs typeface="Cambria"/>
              </a:rPr>
              <a:t>stored  </a:t>
            </a:r>
            <a:r>
              <a:rPr sz="2000" spc="60" dirty="0">
                <a:latin typeface="Cambria"/>
                <a:cs typeface="Cambria"/>
              </a:rPr>
              <a:t>temporarily </a:t>
            </a:r>
            <a:r>
              <a:rPr sz="2000" spc="95" dirty="0">
                <a:latin typeface="Cambria"/>
                <a:cs typeface="Cambria"/>
              </a:rPr>
              <a:t>maintains </a:t>
            </a:r>
            <a:r>
              <a:rPr sz="2000" spc="80" dirty="0">
                <a:latin typeface="Cambria"/>
                <a:cs typeface="Cambria"/>
              </a:rPr>
              <a:t>its </a:t>
            </a:r>
            <a:r>
              <a:rPr sz="2000" spc="75" dirty="0">
                <a:latin typeface="Cambria"/>
                <a:cs typeface="Cambria"/>
              </a:rPr>
              <a:t>integrity during </a:t>
            </a:r>
            <a:r>
              <a:rPr sz="2000" spc="100" dirty="0">
                <a:latin typeface="Cambria"/>
                <a:cs typeface="Cambria"/>
              </a:rPr>
              <a:t>all </a:t>
            </a:r>
            <a:r>
              <a:rPr sz="2000" spc="55" dirty="0">
                <a:latin typeface="Cambria"/>
                <a:cs typeface="Cambria"/>
              </a:rPr>
              <a:t>steps </a:t>
            </a:r>
            <a:r>
              <a:rPr sz="2000" spc="85" dirty="0">
                <a:latin typeface="Cambria"/>
                <a:cs typeface="Cambria"/>
              </a:rPr>
              <a:t>in </a:t>
            </a:r>
            <a:r>
              <a:rPr sz="2000" spc="114" dirty="0">
                <a:latin typeface="Cambria"/>
                <a:cs typeface="Cambria"/>
              </a:rPr>
              <a:t>an </a:t>
            </a:r>
            <a:r>
              <a:rPr sz="2000" spc="60" dirty="0">
                <a:latin typeface="Cambria"/>
                <a:cs typeface="Cambria"/>
              </a:rPr>
              <a:t>algorithm's  </a:t>
            </a:r>
            <a:r>
              <a:rPr sz="2000" spc="65" dirty="0">
                <a:latin typeface="Cambria"/>
                <a:cs typeface="Cambria"/>
              </a:rPr>
              <a:t>execution.</a:t>
            </a:r>
            <a:endParaRPr sz="2000">
              <a:latin typeface="Cambria"/>
              <a:cs typeface="Cambria"/>
            </a:endParaRPr>
          </a:p>
          <a:p>
            <a:pPr marL="297815" marR="263525" indent="-273050">
              <a:lnSpc>
                <a:spcPct val="100400"/>
              </a:lnSpc>
              <a:spcBef>
                <a:spcPts val="58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80" dirty="0">
                <a:latin typeface="Cambria"/>
                <a:cs typeface="Cambria"/>
              </a:rPr>
              <a:t>Boundary </a:t>
            </a:r>
            <a:r>
              <a:rPr sz="2000" spc="40" dirty="0">
                <a:latin typeface="Cambria"/>
                <a:cs typeface="Cambria"/>
              </a:rPr>
              <a:t>conditions </a:t>
            </a:r>
            <a:r>
              <a:rPr sz="2000" spc="70" dirty="0">
                <a:latin typeface="Cambria"/>
                <a:cs typeface="Cambria"/>
              </a:rPr>
              <a:t>are </a:t>
            </a:r>
            <a:r>
              <a:rPr sz="2000" spc="55" dirty="0">
                <a:latin typeface="Cambria"/>
                <a:cs typeface="Cambria"/>
              </a:rPr>
              <a:t>tested </a:t>
            </a:r>
            <a:r>
              <a:rPr sz="2000" spc="15" dirty="0">
                <a:latin typeface="Cambria"/>
                <a:cs typeface="Cambria"/>
              </a:rPr>
              <a:t>to </a:t>
            </a:r>
            <a:r>
              <a:rPr sz="2000" spc="60" dirty="0">
                <a:latin typeface="Cambria"/>
                <a:cs typeface="Cambria"/>
              </a:rPr>
              <a:t>ensure </a:t>
            </a:r>
            <a:r>
              <a:rPr sz="2000" spc="110" dirty="0">
                <a:latin typeface="Cambria"/>
                <a:cs typeface="Cambria"/>
              </a:rPr>
              <a:t>that </a:t>
            </a:r>
            <a:r>
              <a:rPr sz="2000" spc="75" dirty="0">
                <a:latin typeface="Cambria"/>
                <a:cs typeface="Cambria"/>
              </a:rPr>
              <a:t>the </a:t>
            </a:r>
            <a:r>
              <a:rPr sz="2000" spc="50" dirty="0">
                <a:latin typeface="Cambria"/>
                <a:cs typeface="Cambria"/>
              </a:rPr>
              <a:t>module operates  </a:t>
            </a:r>
            <a:r>
              <a:rPr sz="2000" spc="35" dirty="0">
                <a:latin typeface="Cambria"/>
                <a:cs typeface="Cambria"/>
              </a:rPr>
              <a:t>properly </a:t>
            </a:r>
            <a:r>
              <a:rPr sz="2000" spc="114" dirty="0">
                <a:latin typeface="Cambria"/>
                <a:cs typeface="Cambria"/>
              </a:rPr>
              <a:t>at </a:t>
            </a:r>
            <a:r>
              <a:rPr sz="2000" spc="55" dirty="0">
                <a:latin typeface="Cambria"/>
                <a:cs typeface="Cambria"/>
              </a:rPr>
              <a:t>boundaries </a:t>
            </a:r>
            <a:r>
              <a:rPr sz="2000" spc="65" dirty="0">
                <a:latin typeface="Cambria"/>
                <a:cs typeface="Cambria"/>
              </a:rPr>
              <a:t>established </a:t>
            </a:r>
            <a:r>
              <a:rPr sz="2000" spc="15" dirty="0">
                <a:latin typeface="Cambria"/>
                <a:cs typeface="Cambria"/>
              </a:rPr>
              <a:t>to </a:t>
            </a:r>
            <a:r>
              <a:rPr sz="2000" spc="85" dirty="0">
                <a:latin typeface="Cambria"/>
                <a:cs typeface="Cambria"/>
              </a:rPr>
              <a:t>limit </a:t>
            </a:r>
            <a:r>
              <a:rPr sz="2000" dirty="0">
                <a:latin typeface="Cambria"/>
                <a:cs typeface="Cambria"/>
              </a:rPr>
              <a:t>or </a:t>
            </a:r>
            <a:r>
              <a:rPr sz="2000" spc="60" dirty="0">
                <a:latin typeface="Cambria"/>
                <a:cs typeface="Cambria"/>
              </a:rPr>
              <a:t>restrict</a:t>
            </a:r>
            <a:r>
              <a:rPr sz="2000" spc="520" dirty="0">
                <a:latin typeface="Cambria"/>
                <a:cs typeface="Cambria"/>
              </a:rPr>
              <a:t> </a:t>
            </a:r>
            <a:r>
              <a:rPr sz="2000" spc="55" dirty="0">
                <a:latin typeface="Cambria"/>
                <a:cs typeface="Cambria"/>
              </a:rPr>
              <a:t>processing.</a:t>
            </a:r>
            <a:endParaRPr sz="2000">
              <a:latin typeface="Cambria"/>
              <a:cs typeface="Cambria"/>
            </a:endParaRPr>
          </a:p>
        </p:txBody>
      </p:sp>
      <p:sp>
        <p:nvSpPr>
          <p:cNvPr id="4" name="object 4"/>
          <p:cNvSpPr txBox="1"/>
          <p:nvPr/>
        </p:nvSpPr>
        <p:spPr>
          <a:xfrm>
            <a:off x="327659" y="3188970"/>
            <a:ext cx="184150" cy="238760"/>
          </a:xfrm>
          <a:prstGeom prst="rect">
            <a:avLst/>
          </a:prstGeom>
        </p:spPr>
        <p:txBody>
          <a:bodyPr vert="horz" wrap="square" lIns="0" tIns="12700" rIns="0" bIns="0" rtlCol="0">
            <a:spAutoFit/>
          </a:bodyPr>
          <a:lstStyle/>
          <a:p>
            <a:pPr marL="12700">
              <a:lnSpc>
                <a:spcPct val="100000"/>
              </a:lnSpc>
              <a:spcBef>
                <a:spcPts val="100"/>
              </a:spcBef>
            </a:pPr>
            <a:r>
              <a:rPr sz="1400" spc="900" dirty="0">
                <a:solidFill>
                  <a:srgbClr val="FD8536"/>
                </a:solidFill>
                <a:latin typeface="Symbol"/>
                <a:cs typeface="Symbol"/>
              </a:rPr>
              <a:t></a:t>
            </a:r>
            <a:endParaRPr sz="1400">
              <a:latin typeface="Symbol"/>
              <a:cs typeface="Symbol"/>
            </a:endParaRPr>
          </a:p>
        </p:txBody>
      </p:sp>
      <p:sp>
        <p:nvSpPr>
          <p:cNvPr id="5" name="object 5"/>
          <p:cNvSpPr txBox="1"/>
          <p:nvPr/>
        </p:nvSpPr>
        <p:spPr>
          <a:xfrm>
            <a:off x="670559" y="3161029"/>
            <a:ext cx="8167370" cy="330200"/>
          </a:xfrm>
          <a:prstGeom prst="rect">
            <a:avLst/>
          </a:prstGeom>
        </p:spPr>
        <p:txBody>
          <a:bodyPr vert="horz" wrap="square" lIns="0" tIns="12700" rIns="0" bIns="0" rtlCol="0">
            <a:spAutoFit/>
          </a:bodyPr>
          <a:lstStyle/>
          <a:p>
            <a:pPr marL="12700">
              <a:lnSpc>
                <a:spcPct val="100000"/>
              </a:lnSpc>
              <a:spcBef>
                <a:spcPts val="100"/>
              </a:spcBef>
            </a:pPr>
            <a:r>
              <a:rPr sz="2000" spc="125" dirty="0">
                <a:latin typeface="Cambria"/>
                <a:cs typeface="Cambria"/>
              </a:rPr>
              <a:t>All </a:t>
            </a:r>
            <a:r>
              <a:rPr sz="2000" spc="60" dirty="0">
                <a:latin typeface="Cambria"/>
                <a:cs typeface="Cambria"/>
              </a:rPr>
              <a:t>independent </a:t>
            </a:r>
            <a:r>
              <a:rPr sz="2000" spc="85" dirty="0">
                <a:latin typeface="Cambria"/>
                <a:cs typeface="Cambria"/>
              </a:rPr>
              <a:t>paths </a:t>
            </a:r>
            <a:r>
              <a:rPr sz="2000" spc="40" dirty="0">
                <a:latin typeface="Cambria"/>
                <a:cs typeface="Cambria"/>
              </a:rPr>
              <a:t>(basis </a:t>
            </a:r>
            <a:r>
              <a:rPr sz="2000" spc="55" dirty="0">
                <a:latin typeface="Cambria"/>
                <a:cs typeface="Cambria"/>
              </a:rPr>
              <a:t>paths) </a:t>
            </a:r>
            <a:r>
              <a:rPr sz="2000" spc="75" dirty="0">
                <a:latin typeface="Cambria"/>
                <a:cs typeface="Cambria"/>
              </a:rPr>
              <a:t>through the </a:t>
            </a:r>
            <a:r>
              <a:rPr sz="2000" spc="30" dirty="0">
                <a:latin typeface="Cambria"/>
                <a:cs typeface="Cambria"/>
              </a:rPr>
              <a:t>control </a:t>
            </a:r>
            <a:r>
              <a:rPr sz="2000" spc="65" dirty="0">
                <a:latin typeface="Cambria"/>
                <a:cs typeface="Cambria"/>
              </a:rPr>
              <a:t>structure</a:t>
            </a:r>
            <a:r>
              <a:rPr sz="2000" spc="525" dirty="0">
                <a:latin typeface="Cambria"/>
                <a:cs typeface="Cambria"/>
              </a:rPr>
              <a:t> </a:t>
            </a:r>
            <a:r>
              <a:rPr sz="2000" spc="75" dirty="0">
                <a:latin typeface="Cambria"/>
                <a:cs typeface="Cambria"/>
              </a:rPr>
              <a:t>are</a:t>
            </a:r>
            <a:endParaRPr sz="2000">
              <a:latin typeface="Cambria"/>
              <a:cs typeface="Cambria"/>
            </a:endParaRPr>
          </a:p>
        </p:txBody>
      </p:sp>
      <p:sp>
        <p:nvSpPr>
          <p:cNvPr id="6" name="object 6"/>
          <p:cNvSpPr txBox="1"/>
          <p:nvPr/>
        </p:nvSpPr>
        <p:spPr>
          <a:xfrm>
            <a:off x="264159" y="3467100"/>
            <a:ext cx="8776335" cy="2794000"/>
          </a:xfrm>
          <a:prstGeom prst="rect">
            <a:avLst/>
          </a:prstGeom>
        </p:spPr>
        <p:txBody>
          <a:bodyPr vert="horz" wrap="square" lIns="0" tIns="12700" rIns="0" bIns="0" rtlCol="0">
            <a:spAutoFit/>
          </a:bodyPr>
          <a:lstStyle/>
          <a:p>
            <a:pPr marL="348615" marR="43180">
              <a:lnSpc>
                <a:spcPct val="100000"/>
              </a:lnSpc>
              <a:spcBef>
                <a:spcPts val="100"/>
              </a:spcBef>
            </a:pPr>
            <a:r>
              <a:rPr sz="2000" spc="45" dirty="0">
                <a:latin typeface="Cambria"/>
                <a:cs typeface="Cambria"/>
              </a:rPr>
              <a:t>exercised </a:t>
            </a:r>
            <a:r>
              <a:rPr sz="2000" spc="15" dirty="0">
                <a:latin typeface="Cambria"/>
                <a:cs typeface="Cambria"/>
              </a:rPr>
              <a:t>to </a:t>
            </a:r>
            <a:r>
              <a:rPr sz="2000" spc="65" dirty="0">
                <a:latin typeface="Cambria"/>
                <a:cs typeface="Cambria"/>
              </a:rPr>
              <a:t>ensure </a:t>
            </a:r>
            <a:r>
              <a:rPr sz="2000" spc="110" dirty="0">
                <a:latin typeface="Cambria"/>
                <a:cs typeface="Cambria"/>
              </a:rPr>
              <a:t>that </a:t>
            </a:r>
            <a:r>
              <a:rPr sz="2000" spc="100" dirty="0">
                <a:latin typeface="Cambria"/>
                <a:cs typeface="Cambria"/>
              </a:rPr>
              <a:t>all </a:t>
            </a:r>
            <a:r>
              <a:rPr sz="2000" spc="80" dirty="0">
                <a:latin typeface="Cambria"/>
                <a:cs typeface="Cambria"/>
              </a:rPr>
              <a:t>statements </a:t>
            </a:r>
            <a:r>
              <a:rPr sz="2000" spc="85" dirty="0">
                <a:latin typeface="Cambria"/>
                <a:cs typeface="Cambria"/>
              </a:rPr>
              <a:t>in </a:t>
            </a:r>
            <a:r>
              <a:rPr sz="2000" spc="135" dirty="0">
                <a:latin typeface="Cambria"/>
                <a:cs typeface="Cambria"/>
              </a:rPr>
              <a:t>a </a:t>
            </a:r>
            <a:r>
              <a:rPr sz="2000" spc="50" dirty="0">
                <a:latin typeface="Cambria"/>
                <a:cs typeface="Cambria"/>
              </a:rPr>
              <a:t>module </a:t>
            </a:r>
            <a:r>
              <a:rPr sz="2000" spc="85" dirty="0">
                <a:latin typeface="Cambria"/>
                <a:cs typeface="Cambria"/>
              </a:rPr>
              <a:t>have </a:t>
            </a:r>
            <a:r>
              <a:rPr sz="2000" spc="45" dirty="0">
                <a:latin typeface="Cambria"/>
                <a:cs typeface="Cambria"/>
              </a:rPr>
              <a:t>been </a:t>
            </a:r>
            <a:r>
              <a:rPr sz="2000" spc="55" dirty="0">
                <a:latin typeface="Cambria"/>
                <a:cs typeface="Cambria"/>
              </a:rPr>
              <a:t>executed  </a:t>
            </a:r>
            <a:r>
              <a:rPr sz="2000" spc="120" dirty="0">
                <a:latin typeface="Cambria"/>
                <a:cs typeface="Cambria"/>
              </a:rPr>
              <a:t>at </a:t>
            </a:r>
            <a:r>
              <a:rPr sz="2000" spc="80" dirty="0">
                <a:latin typeface="Cambria"/>
                <a:cs typeface="Cambria"/>
              </a:rPr>
              <a:t>least</a:t>
            </a:r>
            <a:r>
              <a:rPr sz="2000" spc="85" dirty="0">
                <a:latin typeface="Cambria"/>
                <a:cs typeface="Cambria"/>
              </a:rPr>
              <a:t> </a:t>
            </a:r>
            <a:r>
              <a:rPr sz="2000" spc="40" dirty="0">
                <a:latin typeface="Cambria"/>
                <a:cs typeface="Cambria"/>
              </a:rPr>
              <a:t>once.</a:t>
            </a:r>
            <a:endParaRPr sz="2000">
              <a:latin typeface="Cambria"/>
              <a:cs typeface="Cambria"/>
            </a:endParaRPr>
          </a:p>
          <a:p>
            <a:pPr marL="7620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14" dirty="0">
                <a:latin typeface="Cambria"/>
                <a:cs typeface="Cambria"/>
              </a:rPr>
              <a:t>And </a:t>
            </a:r>
            <a:r>
              <a:rPr sz="2000" spc="95" dirty="0">
                <a:latin typeface="Cambria"/>
                <a:cs typeface="Cambria"/>
              </a:rPr>
              <a:t>finally, </a:t>
            </a:r>
            <a:r>
              <a:rPr sz="2000" spc="105" dirty="0">
                <a:latin typeface="Cambria"/>
                <a:cs typeface="Cambria"/>
              </a:rPr>
              <a:t>all </a:t>
            </a:r>
            <a:r>
              <a:rPr sz="2000" spc="30" dirty="0">
                <a:latin typeface="Cambria"/>
                <a:cs typeface="Cambria"/>
              </a:rPr>
              <a:t>error </a:t>
            </a:r>
            <a:r>
              <a:rPr sz="2000" spc="90" dirty="0">
                <a:latin typeface="Cambria"/>
                <a:cs typeface="Cambria"/>
              </a:rPr>
              <a:t>handling </a:t>
            </a:r>
            <a:r>
              <a:rPr sz="2000" spc="85" dirty="0">
                <a:latin typeface="Cambria"/>
                <a:cs typeface="Cambria"/>
              </a:rPr>
              <a:t>paths </a:t>
            </a:r>
            <a:r>
              <a:rPr sz="2000" spc="70" dirty="0">
                <a:latin typeface="Cambria"/>
                <a:cs typeface="Cambria"/>
              </a:rPr>
              <a:t>are</a:t>
            </a:r>
            <a:r>
              <a:rPr sz="2000" spc="-125" dirty="0">
                <a:latin typeface="Cambria"/>
                <a:cs typeface="Cambria"/>
              </a:rPr>
              <a:t> </a:t>
            </a:r>
            <a:r>
              <a:rPr sz="2000" spc="65" dirty="0">
                <a:latin typeface="Cambria"/>
                <a:cs typeface="Cambria"/>
              </a:rPr>
              <a:t>tested.</a:t>
            </a:r>
            <a:endParaRPr sz="2000">
              <a:latin typeface="Cambria"/>
              <a:cs typeface="Cambria"/>
            </a:endParaRPr>
          </a:p>
          <a:p>
            <a:pPr marL="76200">
              <a:lnSpc>
                <a:spcPct val="100000"/>
              </a:lnSpc>
              <a:spcBef>
                <a:spcPts val="59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65" dirty="0">
                <a:latin typeface="Cambria"/>
                <a:cs typeface="Cambria"/>
              </a:rPr>
              <a:t>Following </a:t>
            </a:r>
            <a:r>
              <a:rPr sz="2000" spc="75" dirty="0">
                <a:latin typeface="Cambria"/>
                <a:cs typeface="Cambria"/>
              </a:rPr>
              <a:t>are </a:t>
            </a:r>
            <a:r>
              <a:rPr sz="2000" spc="30" dirty="0">
                <a:latin typeface="Cambria"/>
                <a:cs typeface="Cambria"/>
              </a:rPr>
              <a:t>some </a:t>
            </a:r>
            <a:r>
              <a:rPr sz="2000" spc="55" dirty="0">
                <a:latin typeface="Cambria"/>
                <a:cs typeface="Cambria"/>
              </a:rPr>
              <a:t>types </a:t>
            </a:r>
            <a:r>
              <a:rPr sz="2000" dirty="0">
                <a:latin typeface="Cambria"/>
                <a:cs typeface="Cambria"/>
              </a:rPr>
              <a:t>of </a:t>
            </a:r>
            <a:r>
              <a:rPr sz="2000" spc="35" dirty="0">
                <a:latin typeface="Cambria"/>
                <a:cs typeface="Cambria"/>
              </a:rPr>
              <a:t>errors </a:t>
            </a:r>
            <a:r>
              <a:rPr sz="2000" spc="40" dirty="0">
                <a:latin typeface="Cambria"/>
                <a:cs typeface="Cambria"/>
              </a:rPr>
              <a:t>commonly </a:t>
            </a:r>
            <a:r>
              <a:rPr sz="2000" spc="50" dirty="0">
                <a:latin typeface="Cambria"/>
                <a:cs typeface="Cambria"/>
              </a:rPr>
              <a:t>found </a:t>
            </a:r>
            <a:r>
              <a:rPr sz="2000" spc="75" dirty="0">
                <a:latin typeface="Cambria"/>
                <a:cs typeface="Cambria"/>
              </a:rPr>
              <a:t>during </a:t>
            </a:r>
            <a:r>
              <a:rPr sz="2000" spc="100" dirty="0">
                <a:latin typeface="Cambria"/>
                <a:cs typeface="Cambria"/>
              </a:rPr>
              <a:t>unit</a:t>
            </a:r>
            <a:r>
              <a:rPr sz="2000" spc="365" dirty="0">
                <a:latin typeface="Cambria"/>
                <a:cs typeface="Cambria"/>
              </a:rPr>
              <a:t> </a:t>
            </a:r>
            <a:r>
              <a:rPr sz="2000" spc="75" dirty="0">
                <a:latin typeface="Cambria"/>
                <a:cs typeface="Cambria"/>
              </a:rPr>
              <a:t>testing</a:t>
            </a:r>
            <a:endParaRPr sz="2000">
              <a:latin typeface="Cambria"/>
              <a:cs typeface="Cambria"/>
            </a:endParaRPr>
          </a:p>
          <a:p>
            <a:pPr marL="716280" indent="-273050">
              <a:lnSpc>
                <a:spcPct val="100000"/>
              </a:lnSpc>
              <a:spcBef>
                <a:spcPts val="480"/>
              </a:spcBef>
              <a:buClr>
                <a:srgbClr val="FD8536"/>
              </a:buClr>
              <a:buSzPct val="78947"/>
              <a:buFont typeface="Symbol"/>
              <a:buChar char=""/>
              <a:tabLst>
                <a:tab pos="716280" algn="l"/>
              </a:tabLst>
            </a:pPr>
            <a:r>
              <a:rPr sz="1900" spc="45" dirty="0">
                <a:latin typeface="Cambria"/>
                <a:cs typeface="Cambria"/>
              </a:rPr>
              <a:t>misunderstood </a:t>
            </a:r>
            <a:r>
              <a:rPr sz="1900" spc="-5" dirty="0">
                <a:latin typeface="Cambria"/>
                <a:cs typeface="Cambria"/>
              </a:rPr>
              <a:t>or </a:t>
            </a:r>
            <a:r>
              <a:rPr sz="1900" spc="35" dirty="0">
                <a:latin typeface="Cambria"/>
                <a:cs typeface="Cambria"/>
              </a:rPr>
              <a:t>incorrect </a:t>
            </a:r>
            <a:r>
              <a:rPr sz="1900" spc="70" dirty="0">
                <a:latin typeface="Cambria"/>
                <a:cs typeface="Cambria"/>
              </a:rPr>
              <a:t>arithmetic</a:t>
            </a:r>
            <a:r>
              <a:rPr sz="1900" spc="315" dirty="0">
                <a:latin typeface="Cambria"/>
                <a:cs typeface="Cambria"/>
              </a:rPr>
              <a:t> </a:t>
            </a:r>
            <a:r>
              <a:rPr sz="1900" spc="30" dirty="0">
                <a:latin typeface="Cambria"/>
                <a:cs typeface="Cambria"/>
              </a:rPr>
              <a:t>precedence</a:t>
            </a:r>
            <a:endParaRPr sz="1900">
              <a:latin typeface="Cambria"/>
              <a:cs typeface="Cambria"/>
            </a:endParaRPr>
          </a:p>
          <a:p>
            <a:pPr marL="716280" indent="-273050">
              <a:lnSpc>
                <a:spcPct val="100000"/>
              </a:lnSpc>
              <a:spcBef>
                <a:spcPts val="470"/>
              </a:spcBef>
              <a:buClr>
                <a:srgbClr val="FD8536"/>
              </a:buClr>
              <a:buSzPct val="78947"/>
              <a:buFont typeface="Symbol"/>
              <a:buChar char=""/>
              <a:tabLst>
                <a:tab pos="716280" algn="l"/>
              </a:tabLst>
            </a:pPr>
            <a:r>
              <a:rPr sz="1900" spc="60" dirty="0">
                <a:latin typeface="Cambria"/>
                <a:cs typeface="Cambria"/>
              </a:rPr>
              <a:t>mixed </a:t>
            </a:r>
            <a:r>
              <a:rPr sz="1900" spc="20" dirty="0">
                <a:latin typeface="Cambria"/>
                <a:cs typeface="Cambria"/>
              </a:rPr>
              <a:t>mode</a:t>
            </a:r>
            <a:r>
              <a:rPr sz="1900" spc="140" dirty="0">
                <a:latin typeface="Cambria"/>
                <a:cs typeface="Cambria"/>
              </a:rPr>
              <a:t> </a:t>
            </a:r>
            <a:r>
              <a:rPr sz="1900" spc="50" dirty="0">
                <a:latin typeface="Cambria"/>
                <a:cs typeface="Cambria"/>
              </a:rPr>
              <a:t>operations,</a:t>
            </a:r>
            <a:endParaRPr sz="1900">
              <a:latin typeface="Cambria"/>
              <a:cs typeface="Cambria"/>
            </a:endParaRPr>
          </a:p>
          <a:p>
            <a:pPr marL="716280" indent="-273050">
              <a:lnSpc>
                <a:spcPct val="100000"/>
              </a:lnSpc>
              <a:spcBef>
                <a:spcPts val="470"/>
              </a:spcBef>
              <a:buClr>
                <a:srgbClr val="FD8536"/>
              </a:buClr>
              <a:buSzPct val="78947"/>
              <a:buFont typeface="Symbol"/>
              <a:buChar char=""/>
              <a:tabLst>
                <a:tab pos="716280" algn="l"/>
              </a:tabLst>
            </a:pPr>
            <a:r>
              <a:rPr sz="1900" spc="35" dirty="0">
                <a:latin typeface="Cambria"/>
                <a:cs typeface="Cambria"/>
              </a:rPr>
              <a:t>incorrect</a:t>
            </a:r>
            <a:r>
              <a:rPr sz="1900" spc="95" dirty="0">
                <a:latin typeface="Cambria"/>
                <a:cs typeface="Cambria"/>
              </a:rPr>
              <a:t> </a:t>
            </a:r>
            <a:r>
              <a:rPr sz="1900" spc="75" dirty="0">
                <a:latin typeface="Cambria"/>
                <a:cs typeface="Cambria"/>
              </a:rPr>
              <a:t>initialization,</a:t>
            </a:r>
            <a:endParaRPr sz="1900">
              <a:latin typeface="Cambria"/>
              <a:cs typeface="Cambria"/>
            </a:endParaRPr>
          </a:p>
          <a:p>
            <a:pPr marL="716280" indent="-273050">
              <a:lnSpc>
                <a:spcPct val="100000"/>
              </a:lnSpc>
              <a:spcBef>
                <a:spcPts val="470"/>
              </a:spcBef>
              <a:buClr>
                <a:srgbClr val="FD8536"/>
              </a:buClr>
              <a:buSzPct val="78947"/>
              <a:buFont typeface="Symbol"/>
              <a:buChar char=""/>
              <a:tabLst>
                <a:tab pos="716280" algn="l"/>
              </a:tabLst>
            </a:pPr>
            <a:r>
              <a:rPr sz="1900" spc="35" dirty="0">
                <a:latin typeface="Cambria"/>
                <a:cs typeface="Cambria"/>
              </a:rPr>
              <a:t>precision</a:t>
            </a:r>
            <a:r>
              <a:rPr sz="1900" spc="105" dirty="0">
                <a:latin typeface="Cambria"/>
                <a:cs typeface="Cambria"/>
              </a:rPr>
              <a:t> </a:t>
            </a:r>
            <a:r>
              <a:rPr sz="1900" spc="65" dirty="0">
                <a:latin typeface="Cambria"/>
                <a:cs typeface="Cambria"/>
              </a:rPr>
              <a:t>inaccuracy,</a:t>
            </a:r>
            <a:endParaRPr sz="1900">
              <a:latin typeface="Cambria"/>
              <a:cs typeface="Cambri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320040"/>
            <a:ext cx="6475731" cy="689932"/>
          </a:xfrm>
          <a:prstGeom prst="rect">
            <a:avLst/>
          </a:prstGeom>
        </p:spPr>
        <p:txBody>
          <a:bodyPr vert="horz" wrap="square" lIns="0" tIns="12700" rIns="0" bIns="0" rtlCol="0">
            <a:spAutoFit/>
          </a:bodyPr>
          <a:lstStyle/>
          <a:p>
            <a:pPr marL="12700">
              <a:lnSpc>
                <a:spcPct val="100000"/>
              </a:lnSpc>
              <a:spcBef>
                <a:spcPts val="100"/>
              </a:spcBef>
            </a:pPr>
            <a:r>
              <a:rPr spc="225" dirty="0"/>
              <a:t>Unit </a:t>
            </a:r>
            <a:r>
              <a:rPr spc="125" dirty="0"/>
              <a:t>Testing</a:t>
            </a:r>
            <a:r>
              <a:rPr spc="55" dirty="0"/>
              <a:t> </a:t>
            </a:r>
            <a:r>
              <a:rPr spc="75" dirty="0"/>
              <a:t>Precedence</a:t>
            </a:r>
          </a:p>
        </p:txBody>
      </p:sp>
      <p:sp>
        <p:nvSpPr>
          <p:cNvPr id="3" name="object 3"/>
          <p:cNvSpPr txBox="1"/>
          <p:nvPr/>
        </p:nvSpPr>
        <p:spPr>
          <a:xfrm>
            <a:off x="264159" y="942340"/>
            <a:ext cx="8593455" cy="5207000"/>
          </a:xfrm>
          <a:prstGeom prst="rect">
            <a:avLst/>
          </a:prstGeom>
        </p:spPr>
        <p:txBody>
          <a:bodyPr vert="horz" wrap="square" lIns="0" tIns="12700" rIns="0" bIns="0" rtlCol="0">
            <a:spAutoFit/>
          </a:bodyPr>
          <a:lstStyle/>
          <a:p>
            <a:pPr marL="348615" marR="68580" indent="-273050">
              <a:lnSpc>
                <a:spcPct val="100000"/>
              </a:lnSpc>
              <a:spcBef>
                <a:spcPts val="1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90" dirty="0">
                <a:latin typeface="Cambria"/>
                <a:cs typeface="Cambria"/>
              </a:rPr>
              <a:t>Once </a:t>
            </a:r>
            <a:r>
              <a:rPr sz="2000" spc="80" dirty="0">
                <a:latin typeface="Cambria"/>
                <a:cs typeface="Cambria"/>
              </a:rPr>
              <a:t>the </a:t>
            </a:r>
            <a:r>
              <a:rPr sz="2000" spc="30" dirty="0">
                <a:latin typeface="Cambria"/>
                <a:cs typeface="Cambria"/>
              </a:rPr>
              <a:t>source </a:t>
            </a:r>
            <a:r>
              <a:rPr sz="2000" spc="55" dirty="0">
                <a:latin typeface="Cambria"/>
                <a:cs typeface="Cambria"/>
              </a:rPr>
              <a:t>level </a:t>
            </a:r>
            <a:r>
              <a:rPr sz="2000" dirty="0">
                <a:latin typeface="Cambria"/>
                <a:cs typeface="Cambria"/>
              </a:rPr>
              <a:t>code </a:t>
            </a:r>
            <a:r>
              <a:rPr sz="2000" spc="105" dirty="0">
                <a:latin typeface="Cambria"/>
                <a:cs typeface="Cambria"/>
              </a:rPr>
              <a:t>has </a:t>
            </a:r>
            <a:r>
              <a:rPr sz="2000" spc="45" dirty="0">
                <a:latin typeface="Cambria"/>
                <a:cs typeface="Cambria"/>
              </a:rPr>
              <a:t>been </a:t>
            </a:r>
            <a:r>
              <a:rPr sz="2000" spc="40" dirty="0">
                <a:latin typeface="Cambria"/>
                <a:cs typeface="Cambria"/>
              </a:rPr>
              <a:t>developed, </a:t>
            </a:r>
            <a:r>
              <a:rPr sz="2000" spc="50" dirty="0">
                <a:latin typeface="Cambria"/>
                <a:cs typeface="Cambria"/>
              </a:rPr>
              <a:t>reviewed, </a:t>
            </a:r>
            <a:r>
              <a:rPr sz="2000" spc="90" dirty="0">
                <a:latin typeface="Cambria"/>
                <a:cs typeface="Cambria"/>
              </a:rPr>
              <a:t>and </a:t>
            </a:r>
            <a:r>
              <a:rPr sz="2000" spc="50" dirty="0">
                <a:latin typeface="Cambria"/>
                <a:cs typeface="Cambria"/>
              </a:rPr>
              <a:t>verified  </a:t>
            </a:r>
            <a:r>
              <a:rPr sz="2000" spc="20" dirty="0">
                <a:latin typeface="Cambria"/>
                <a:cs typeface="Cambria"/>
              </a:rPr>
              <a:t>for </a:t>
            </a:r>
            <a:r>
              <a:rPr sz="2000" spc="30" dirty="0">
                <a:latin typeface="Cambria"/>
                <a:cs typeface="Cambria"/>
              </a:rPr>
              <a:t>correspondence </a:t>
            </a:r>
            <a:r>
              <a:rPr sz="2000" spc="15" dirty="0">
                <a:latin typeface="Cambria"/>
                <a:cs typeface="Cambria"/>
              </a:rPr>
              <a:t>to </a:t>
            </a:r>
            <a:r>
              <a:rPr sz="2000" spc="40" dirty="0">
                <a:latin typeface="Cambria"/>
                <a:cs typeface="Cambria"/>
              </a:rPr>
              <a:t>component </a:t>
            </a:r>
            <a:r>
              <a:rPr sz="2000" spc="55" dirty="0">
                <a:latin typeface="Cambria"/>
                <a:cs typeface="Cambria"/>
              </a:rPr>
              <a:t>level </a:t>
            </a:r>
            <a:r>
              <a:rPr sz="2000" spc="75" dirty="0">
                <a:latin typeface="Cambria"/>
                <a:cs typeface="Cambria"/>
              </a:rPr>
              <a:t>design, </a:t>
            </a:r>
            <a:r>
              <a:rPr sz="2000" spc="95" dirty="0">
                <a:latin typeface="Cambria"/>
                <a:cs typeface="Cambria"/>
              </a:rPr>
              <a:t>unit </a:t>
            </a:r>
            <a:r>
              <a:rPr sz="2000" spc="70" dirty="0">
                <a:latin typeface="Cambria"/>
                <a:cs typeface="Cambria"/>
              </a:rPr>
              <a:t>test </a:t>
            </a:r>
            <a:r>
              <a:rPr sz="2000" spc="55" dirty="0">
                <a:latin typeface="Cambria"/>
                <a:cs typeface="Cambria"/>
              </a:rPr>
              <a:t>case </a:t>
            </a:r>
            <a:r>
              <a:rPr sz="2000" spc="65" dirty="0">
                <a:latin typeface="Cambria"/>
                <a:cs typeface="Cambria"/>
              </a:rPr>
              <a:t>design  </a:t>
            </a:r>
            <a:r>
              <a:rPr sz="2000" spc="70" dirty="0">
                <a:latin typeface="Cambria"/>
                <a:cs typeface="Cambria"/>
              </a:rPr>
              <a:t>begins.</a:t>
            </a:r>
            <a:endParaRPr sz="2000">
              <a:latin typeface="Cambria"/>
              <a:cs typeface="Cambria"/>
            </a:endParaRPr>
          </a:p>
          <a:p>
            <a:pPr marL="348615" marR="1034415"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35" dirty="0">
                <a:latin typeface="Cambria"/>
                <a:cs typeface="Cambria"/>
              </a:rPr>
              <a:t>a </a:t>
            </a:r>
            <a:r>
              <a:rPr sz="2000" spc="40" dirty="0">
                <a:latin typeface="Cambria"/>
                <a:cs typeface="Cambria"/>
              </a:rPr>
              <a:t>component </a:t>
            </a:r>
            <a:r>
              <a:rPr sz="2000" spc="65" dirty="0">
                <a:latin typeface="Cambria"/>
                <a:cs typeface="Cambria"/>
              </a:rPr>
              <a:t>is </a:t>
            </a:r>
            <a:r>
              <a:rPr sz="2000" spc="45" dirty="0">
                <a:latin typeface="Cambria"/>
                <a:cs typeface="Cambria"/>
              </a:rPr>
              <a:t>not </a:t>
            </a:r>
            <a:r>
              <a:rPr sz="2000" spc="135" dirty="0">
                <a:latin typeface="Cambria"/>
                <a:cs typeface="Cambria"/>
              </a:rPr>
              <a:t>a </a:t>
            </a:r>
            <a:r>
              <a:rPr sz="2000" spc="65" dirty="0">
                <a:latin typeface="Cambria"/>
                <a:cs typeface="Cambria"/>
              </a:rPr>
              <a:t>stand-alone </a:t>
            </a:r>
            <a:r>
              <a:rPr sz="2000" spc="70" dirty="0">
                <a:latin typeface="Cambria"/>
                <a:cs typeface="Cambria"/>
              </a:rPr>
              <a:t>program, </a:t>
            </a:r>
            <a:r>
              <a:rPr sz="2000" spc="50" dirty="0">
                <a:latin typeface="Cambria"/>
                <a:cs typeface="Cambria"/>
              </a:rPr>
              <a:t>driver </a:t>
            </a:r>
            <a:r>
              <a:rPr sz="2000" spc="-30" dirty="0">
                <a:latin typeface="Cambria"/>
                <a:cs typeface="Cambria"/>
              </a:rPr>
              <a:t>and/or </a:t>
            </a:r>
            <a:r>
              <a:rPr sz="2000" spc="70" dirty="0">
                <a:latin typeface="Cambria"/>
                <a:cs typeface="Cambria"/>
              </a:rPr>
              <a:t>stub  </a:t>
            </a:r>
            <a:r>
              <a:rPr sz="2000" spc="45" dirty="0">
                <a:latin typeface="Cambria"/>
                <a:cs typeface="Cambria"/>
              </a:rPr>
              <a:t>software </a:t>
            </a:r>
            <a:r>
              <a:rPr sz="2000" spc="95" dirty="0">
                <a:latin typeface="Cambria"/>
                <a:cs typeface="Cambria"/>
              </a:rPr>
              <a:t>must </a:t>
            </a:r>
            <a:r>
              <a:rPr sz="2000" spc="15" dirty="0">
                <a:latin typeface="Cambria"/>
                <a:cs typeface="Cambria"/>
              </a:rPr>
              <a:t>be </a:t>
            </a:r>
            <a:r>
              <a:rPr sz="2000" spc="30" dirty="0">
                <a:latin typeface="Cambria"/>
                <a:cs typeface="Cambria"/>
              </a:rPr>
              <a:t>developed </a:t>
            </a:r>
            <a:r>
              <a:rPr sz="2000" spc="20" dirty="0">
                <a:latin typeface="Cambria"/>
                <a:cs typeface="Cambria"/>
              </a:rPr>
              <a:t>for </a:t>
            </a:r>
            <a:r>
              <a:rPr sz="2000" spc="70" dirty="0">
                <a:latin typeface="Cambria"/>
                <a:cs typeface="Cambria"/>
              </a:rPr>
              <a:t>each </a:t>
            </a:r>
            <a:r>
              <a:rPr sz="2000" spc="100" dirty="0">
                <a:latin typeface="Cambria"/>
                <a:cs typeface="Cambria"/>
              </a:rPr>
              <a:t>unit</a:t>
            </a:r>
            <a:r>
              <a:rPr sz="2000" spc="500" dirty="0">
                <a:latin typeface="Cambria"/>
                <a:cs typeface="Cambria"/>
              </a:rPr>
              <a:t> </a:t>
            </a:r>
            <a:r>
              <a:rPr sz="2000" spc="80" dirty="0">
                <a:latin typeface="Cambria"/>
                <a:cs typeface="Cambria"/>
              </a:rPr>
              <a:t>test.</a:t>
            </a:r>
            <a:endParaRPr sz="2000">
              <a:latin typeface="Cambria"/>
              <a:cs typeface="Cambria"/>
            </a:endParaRPr>
          </a:p>
          <a:p>
            <a:pPr marL="348615" marR="153035" indent="-273050" algn="just">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35" dirty="0">
                <a:latin typeface="Cambria"/>
                <a:cs typeface="Cambria"/>
              </a:rPr>
              <a:t>In </a:t>
            </a:r>
            <a:r>
              <a:rPr sz="2000" spc="50" dirty="0">
                <a:latin typeface="Cambria"/>
                <a:cs typeface="Cambria"/>
              </a:rPr>
              <a:t>most </a:t>
            </a:r>
            <a:r>
              <a:rPr sz="2000" spc="65" dirty="0">
                <a:latin typeface="Cambria"/>
                <a:cs typeface="Cambria"/>
              </a:rPr>
              <a:t>applications </a:t>
            </a:r>
            <a:r>
              <a:rPr sz="2000" spc="135" dirty="0">
                <a:latin typeface="Cambria"/>
                <a:cs typeface="Cambria"/>
              </a:rPr>
              <a:t>a </a:t>
            </a:r>
            <a:r>
              <a:rPr sz="2000" i="1" spc="85" dirty="0">
                <a:latin typeface="Cambria"/>
                <a:cs typeface="Cambria"/>
              </a:rPr>
              <a:t>driver </a:t>
            </a:r>
            <a:r>
              <a:rPr sz="2000" spc="65" dirty="0">
                <a:latin typeface="Cambria"/>
                <a:cs typeface="Cambria"/>
              </a:rPr>
              <a:t>is </a:t>
            </a:r>
            <a:r>
              <a:rPr sz="2000" spc="75" dirty="0">
                <a:latin typeface="Cambria"/>
                <a:cs typeface="Cambria"/>
              </a:rPr>
              <a:t>nothing </a:t>
            </a:r>
            <a:r>
              <a:rPr sz="2000" spc="30" dirty="0">
                <a:latin typeface="Cambria"/>
                <a:cs typeface="Cambria"/>
              </a:rPr>
              <a:t>more </a:t>
            </a:r>
            <a:r>
              <a:rPr sz="2000" spc="110" dirty="0">
                <a:latin typeface="Cambria"/>
                <a:cs typeface="Cambria"/>
              </a:rPr>
              <a:t>than </a:t>
            </a:r>
            <a:r>
              <a:rPr sz="2000" spc="135" dirty="0">
                <a:latin typeface="Cambria"/>
                <a:cs typeface="Cambria"/>
              </a:rPr>
              <a:t>a </a:t>
            </a:r>
            <a:r>
              <a:rPr sz="2000" spc="80" dirty="0">
                <a:latin typeface="Cambria"/>
                <a:cs typeface="Cambria"/>
              </a:rPr>
              <a:t>"main </a:t>
            </a:r>
            <a:r>
              <a:rPr sz="2000" spc="50" dirty="0">
                <a:latin typeface="Cambria"/>
                <a:cs typeface="Cambria"/>
              </a:rPr>
              <a:t>program"  </a:t>
            </a:r>
            <a:r>
              <a:rPr sz="2000" spc="110" dirty="0">
                <a:latin typeface="Cambria"/>
                <a:cs typeface="Cambria"/>
              </a:rPr>
              <a:t>that </a:t>
            </a:r>
            <a:r>
              <a:rPr sz="2000" spc="50" dirty="0">
                <a:latin typeface="Cambria"/>
                <a:cs typeface="Cambria"/>
              </a:rPr>
              <a:t>accepts </a:t>
            </a:r>
            <a:r>
              <a:rPr sz="2000" spc="70" dirty="0">
                <a:latin typeface="Cambria"/>
                <a:cs typeface="Cambria"/>
              </a:rPr>
              <a:t>test </a:t>
            </a:r>
            <a:r>
              <a:rPr sz="2000" spc="55" dirty="0">
                <a:latin typeface="Cambria"/>
                <a:cs typeface="Cambria"/>
              </a:rPr>
              <a:t>case </a:t>
            </a:r>
            <a:r>
              <a:rPr sz="2000" spc="110" dirty="0">
                <a:latin typeface="Cambria"/>
                <a:cs typeface="Cambria"/>
              </a:rPr>
              <a:t>data, </a:t>
            </a:r>
            <a:r>
              <a:rPr sz="2000" spc="65" dirty="0">
                <a:latin typeface="Cambria"/>
                <a:cs typeface="Cambria"/>
              </a:rPr>
              <a:t>passes </a:t>
            </a:r>
            <a:r>
              <a:rPr sz="2000" spc="75" dirty="0">
                <a:latin typeface="Cambria"/>
                <a:cs typeface="Cambria"/>
              </a:rPr>
              <a:t>such </a:t>
            </a:r>
            <a:r>
              <a:rPr sz="2000" spc="100" dirty="0">
                <a:latin typeface="Cambria"/>
                <a:cs typeface="Cambria"/>
              </a:rPr>
              <a:t>data </a:t>
            </a:r>
            <a:r>
              <a:rPr sz="2000" spc="15" dirty="0">
                <a:latin typeface="Cambria"/>
                <a:cs typeface="Cambria"/>
              </a:rPr>
              <a:t>to </a:t>
            </a:r>
            <a:r>
              <a:rPr sz="2000" spc="75" dirty="0">
                <a:latin typeface="Cambria"/>
                <a:cs typeface="Cambria"/>
              </a:rPr>
              <a:t>the </a:t>
            </a:r>
            <a:r>
              <a:rPr sz="2000" spc="40" dirty="0">
                <a:latin typeface="Cambria"/>
                <a:cs typeface="Cambria"/>
              </a:rPr>
              <a:t>component </a:t>
            </a:r>
            <a:r>
              <a:rPr sz="2000" spc="-25" dirty="0">
                <a:latin typeface="Cambria"/>
                <a:cs typeface="Cambria"/>
              </a:rPr>
              <a:t>(to </a:t>
            </a:r>
            <a:r>
              <a:rPr sz="2000" spc="20" dirty="0">
                <a:latin typeface="Cambria"/>
                <a:cs typeface="Cambria"/>
              </a:rPr>
              <a:t>be  </a:t>
            </a:r>
            <a:r>
              <a:rPr sz="2000" spc="45" dirty="0">
                <a:latin typeface="Cambria"/>
                <a:cs typeface="Cambria"/>
              </a:rPr>
              <a:t>tested), </a:t>
            </a:r>
            <a:r>
              <a:rPr sz="2000" spc="90" dirty="0">
                <a:latin typeface="Cambria"/>
                <a:cs typeface="Cambria"/>
              </a:rPr>
              <a:t>and </a:t>
            </a:r>
            <a:r>
              <a:rPr sz="2000" spc="70" dirty="0">
                <a:latin typeface="Cambria"/>
                <a:cs typeface="Cambria"/>
              </a:rPr>
              <a:t>prints </a:t>
            </a:r>
            <a:r>
              <a:rPr sz="2000" spc="75" dirty="0">
                <a:latin typeface="Cambria"/>
                <a:cs typeface="Cambria"/>
              </a:rPr>
              <a:t>relevant</a:t>
            </a:r>
            <a:r>
              <a:rPr sz="2000" spc="220" dirty="0">
                <a:latin typeface="Cambria"/>
                <a:cs typeface="Cambria"/>
              </a:rPr>
              <a:t> </a:t>
            </a:r>
            <a:r>
              <a:rPr sz="2000" spc="80" dirty="0">
                <a:latin typeface="Cambria"/>
                <a:cs typeface="Cambria"/>
              </a:rPr>
              <a:t>results.</a:t>
            </a:r>
            <a:endParaRPr sz="2000">
              <a:latin typeface="Cambria"/>
              <a:cs typeface="Cambria"/>
            </a:endParaRPr>
          </a:p>
          <a:p>
            <a:pPr marL="348615" marR="241935"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i="1" spc="140" dirty="0">
                <a:latin typeface="Cambria"/>
                <a:cs typeface="Cambria"/>
              </a:rPr>
              <a:t>Stubs </a:t>
            </a:r>
            <a:r>
              <a:rPr sz="2000" spc="45" dirty="0">
                <a:latin typeface="Cambria"/>
                <a:cs typeface="Cambria"/>
              </a:rPr>
              <a:t>serve </a:t>
            </a:r>
            <a:r>
              <a:rPr sz="2000" spc="15" dirty="0">
                <a:latin typeface="Cambria"/>
                <a:cs typeface="Cambria"/>
              </a:rPr>
              <a:t>to </a:t>
            </a:r>
            <a:r>
              <a:rPr sz="2000" spc="50" dirty="0">
                <a:latin typeface="Cambria"/>
                <a:cs typeface="Cambria"/>
              </a:rPr>
              <a:t>replace modules </a:t>
            </a:r>
            <a:r>
              <a:rPr sz="2000" spc="110" dirty="0">
                <a:latin typeface="Cambria"/>
                <a:cs typeface="Cambria"/>
              </a:rPr>
              <a:t>that </a:t>
            </a:r>
            <a:r>
              <a:rPr sz="2000" spc="70" dirty="0">
                <a:latin typeface="Cambria"/>
                <a:cs typeface="Cambria"/>
              </a:rPr>
              <a:t>are </a:t>
            </a:r>
            <a:r>
              <a:rPr sz="2000" spc="60" dirty="0">
                <a:latin typeface="Cambria"/>
                <a:cs typeface="Cambria"/>
              </a:rPr>
              <a:t>subordinate </a:t>
            </a:r>
            <a:r>
              <a:rPr sz="2000" spc="40" dirty="0">
                <a:latin typeface="Cambria"/>
                <a:cs typeface="Cambria"/>
              </a:rPr>
              <a:t>(called </a:t>
            </a:r>
            <a:r>
              <a:rPr sz="2000" spc="-5" dirty="0">
                <a:latin typeface="Cambria"/>
                <a:cs typeface="Cambria"/>
              </a:rPr>
              <a:t>by) </a:t>
            </a:r>
            <a:r>
              <a:rPr sz="2000" spc="80" dirty="0">
                <a:latin typeface="Cambria"/>
                <a:cs typeface="Cambria"/>
              </a:rPr>
              <a:t>the  </a:t>
            </a:r>
            <a:r>
              <a:rPr sz="2000" spc="40" dirty="0">
                <a:latin typeface="Cambria"/>
                <a:cs typeface="Cambria"/>
              </a:rPr>
              <a:t>component </a:t>
            </a:r>
            <a:r>
              <a:rPr sz="2000" spc="15" dirty="0">
                <a:latin typeface="Cambria"/>
                <a:cs typeface="Cambria"/>
              </a:rPr>
              <a:t>to </a:t>
            </a:r>
            <a:r>
              <a:rPr sz="2000" spc="20" dirty="0">
                <a:latin typeface="Cambria"/>
                <a:cs typeface="Cambria"/>
              </a:rPr>
              <a:t>be </a:t>
            </a:r>
            <a:r>
              <a:rPr sz="2000" spc="65" dirty="0">
                <a:latin typeface="Cambria"/>
                <a:cs typeface="Cambria"/>
              </a:rPr>
              <a:t>tested. </a:t>
            </a:r>
            <a:r>
              <a:rPr sz="2000" spc="195" dirty="0">
                <a:latin typeface="Cambria"/>
                <a:cs typeface="Cambria"/>
              </a:rPr>
              <a:t>A </a:t>
            </a:r>
            <a:r>
              <a:rPr sz="2000" spc="70" dirty="0">
                <a:latin typeface="Cambria"/>
                <a:cs typeface="Cambria"/>
              </a:rPr>
              <a:t>stub </a:t>
            </a:r>
            <a:r>
              <a:rPr sz="2000" dirty="0">
                <a:latin typeface="Cambria"/>
                <a:cs typeface="Cambria"/>
              </a:rPr>
              <a:t>or </a:t>
            </a:r>
            <a:r>
              <a:rPr sz="2000" spc="70" dirty="0">
                <a:latin typeface="Cambria"/>
                <a:cs typeface="Cambria"/>
              </a:rPr>
              <a:t>"dummy </a:t>
            </a:r>
            <a:r>
              <a:rPr sz="2000" spc="55" dirty="0">
                <a:latin typeface="Cambria"/>
                <a:cs typeface="Cambria"/>
              </a:rPr>
              <a:t>subprogram" </a:t>
            </a:r>
            <a:r>
              <a:rPr sz="2000" spc="65" dirty="0">
                <a:latin typeface="Cambria"/>
                <a:cs typeface="Cambria"/>
              </a:rPr>
              <a:t>uses </a:t>
            </a:r>
            <a:r>
              <a:rPr sz="2000" spc="75" dirty="0">
                <a:latin typeface="Cambria"/>
                <a:cs typeface="Cambria"/>
              </a:rPr>
              <a:t>the  </a:t>
            </a:r>
            <a:r>
              <a:rPr sz="2000" spc="60" dirty="0">
                <a:latin typeface="Cambria"/>
                <a:cs typeface="Cambria"/>
              </a:rPr>
              <a:t>subordinate </a:t>
            </a:r>
            <a:r>
              <a:rPr sz="2000" spc="35" dirty="0">
                <a:latin typeface="Cambria"/>
                <a:cs typeface="Cambria"/>
              </a:rPr>
              <a:t>module's </a:t>
            </a:r>
            <a:r>
              <a:rPr sz="2000" spc="70" dirty="0">
                <a:latin typeface="Cambria"/>
                <a:cs typeface="Cambria"/>
              </a:rPr>
              <a:t>interface, </a:t>
            </a:r>
            <a:r>
              <a:rPr sz="2000" spc="100" dirty="0">
                <a:latin typeface="Cambria"/>
                <a:cs typeface="Cambria"/>
              </a:rPr>
              <a:t>may </a:t>
            </a:r>
            <a:r>
              <a:rPr sz="2000" spc="-10" dirty="0">
                <a:latin typeface="Cambria"/>
                <a:cs typeface="Cambria"/>
              </a:rPr>
              <a:t>do </a:t>
            </a:r>
            <a:r>
              <a:rPr sz="2000" spc="95" dirty="0">
                <a:latin typeface="Cambria"/>
                <a:cs typeface="Cambria"/>
              </a:rPr>
              <a:t>minimal </a:t>
            </a:r>
            <a:r>
              <a:rPr sz="2000" spc="100" dirty="0">
                <a:latin typeface="Cambria"/>
                <a:cs typeface="Cambria"/>
              </a:rPr>
              <a:t>data </a:t>
            </a:r>
            <a:r>
              <a:rPr sz="2000" spc="85" dirty="0">
                <a:latin typeface="Cambria"/>
                <a:cs typeface="Cambria"/>
              </a:rPr>
              <a:t>manipulation,  </a:t>
            </a:r>
            <a:r>
              <a:rPr sz="2000" spc="70" dirty="0">
                <a:latin typeface="Cambria"/>
                <a:cs typeface="Cambria"/>
              </a:rPr>
              <a:t>prints </a:t>
            </a:r>
            <a:r>
              <a:rPr sz="2000" spc="60" dirty="0">
                <a:latin typeface="Cambria"/>
                <a:cs typeface="Cambria"/>
              </a:rPr>
              <a:t>verification </a:t>
            </a:r>
            <a:r>
              <a:rPr sz="2000" dirty="0">
                <a:latin typeface="Cambria"/>
                <a:cs typeface="Cambria"/>
              </a:rPr>
              <a:t>of </a:t>
            </a:r>
            <a:r>
              <a:rPr sz="2000" spc="80" dirty="0">
                <a:latin typeface="Cambria"/>
                <a:cs typeface="Cambria"/>
              </a:rPr>
              <a:t>entry, </a:t>
            </a:r>
            <a:r>
              <a:rPr sz="2000" spc="90" dirty="0">
                <a:latin typeface="Cambria"/>
                <a:cs typeface="Cambria"/>
              </a:rPr>
              <a:t>and </a:t>
            </a:r>
            <a:r>
              <a:rPr sz="2000" spc="75" dirty="0">
                <a:latin typeface="Cambria"/>
                <a:cs typeface="Cambria"/>
              </a:rPr>
              <a:t>returns </a:t>
            </a:r>
            <a:r>
              <a:rPr sz="2000" spc="30" dirty="0">
                <a:latin typeface="Cambria"/>
                <a:cs typeface="Cambria"/>
              </a:rPr>
              <a:t>control </a:t>
            </a:r>
            <a:r>
              <a:rPr sz="2000" spc="15" dirty="0">
                <a:latin typeface="Cambria"/>
                <a:cs typeface="Cambria"/>
              </a:rPr>
              <a:t>to </a:t>
            </a:r>
            <a:r>
              <a:rPr sz="2000" spc="80" dirty="0">
                <a:latin typeface="Cambria"/>
                <a:cs typeface="Cambria"/>
              </a:rPr>
              <a:t>the </a:t>
            </a:r>
            <a:r>
              <a:rPr sz="2000" spc="50" dirty="0">
                <a:latin typeface="Cambria"/>
                <a:cs typeface="Cambria"/>
              </a:rPr>
              <a:t>module  </a:t>
            </a:r>
            <a:r>
              <a:rPr sz="2000" spc="65" dirty="0">
                <a:latin typeface="Cambria"/>
                <a:cs typeface="Cambria"/>
              </a:rPr>
              <a:t>undergoing</a:t>
            </a:r>
            <a:r>
              <a:rPr sz="2000" spc="105" dirty="0">
                <a:latin typeface="Cambria"/>
                <a:cs typeface="Cambria"/>
              </a:rPr>
              <a:t> </a:t>
            </a:r>
            <a:r>
              <a:rPr sz="2000" spc="85" dirty="0">
                <a:latin typeface="Cambria"/>
                <a:cs typeface="Cambria"/>
              </a:rPr>
              <a:t>testing.</a:t>
            </a:r>
            <a:endParaRPr sz="2000">
              <a:latin typeface="Cambria"/>
              <a:cs typeface="Cambria"/>
            </a:endParaRPr>
          </a:p>
          <a:p>
            <a:pPr marL="348615" marR="63500"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80" dirty="0">
                <a:latin typeface="Cambria"/>
                <a:cs typeface="Cambria"/>
              </a:rPr>
              <a:t>Drivers </a:t>
            </a:r>
            <a:r>
              <a:rPr sz="2000" spc="90" dirty="0">
                <a:latin typeface="Cambria"/>
                <a:cs typeface="Cambria"/>
              </a:rPr>
              <a:t>and </a:t>
            </a:r>
            <a:r>
              <a:rPr sz="2000" spc="70" dirty="0">
                <a:latin typeface="Cambria"/>
                <a:cs typeface="Cambria"/>
              </a:rPr>
              <a:t>stubs </a:t>
            </a:r>
            <a:r>
              <a:rPr sz="2000" spc="55" dirty="0">
                <a:latin typeface="Cambria"/>
                <a:cs typeface="Cambria"/>
              </a:rPr>
              <a:t>represent </a:t>
            </a:r>
            <a:r>
              <a:rPr sz="2000" spc="60" dirty="0">
                <a:latin typeface="Cambria"/>
                <a:cs typeface="Cambria"/>
              </a:rPr>
              <a:t>overhead. </a:t>
            </a:r>
            <a:r>
              <a:rPr sz="2000" spc="120" dirty="0">
                <a:latin typeface="Cambria"/>
                <a:cs typeface="Cambria"/>
              </a:rPr>
              <a:t>That </a:t>
            </a:r>
            <a:r>
              <a:rPr sz="2000" spc="90" dirty="0">
                <a:latin typeface="Cambria"/>
                <a:cs typeface="Cambria"/>
              </a:rPr>
              <a:t>is, </a:t>
            </a:r>
            <a:r>
              <a:rPr sz="2000" spc="40" dirty="0">
                <a:latin typeface="Cambria"/>
                <a:cs typeface="Cambria"/>
              </a:rPr>
              <a:t>both </a:t>
            </a:r>
            <a:r>
              <a:rPr sz="2000" spc="70" dirty="0">
                <a:latin typeface="Cambria"/>
                <a:cs typeface="Cambria"/>
              </a:rPr>
              <a:t>are </a:t>
            </a:r>
            <a:r>
              <a:rPr sz="2000" spc="45" dirty="0">
                <a:latin typeface="Cambria"/>
                <a:cs typeface="Cambria"/>
              </a:rPr>
              <a:t>software </a:t>
            </a:r>
            <a:r>
              <a:rPr sz="2000" spc="110" dirty="0">
                <a:latin typeface="Cambria"/>
                <a:cs typeface="Cambria"/>
              </a:rPr>
              <a:t>that  </a:t>
            </a:r>
            <a:r>
              <a:rPr sz="2000" spc="95" dirty="0">
                <a:latin typeface="Cambria"/>
                <a:cs typeface="Cambria"/>
              </a:rPr>
              <a:t>must </a:t>
            </a:r>
            <a:r>
              <a:rPr sz="2000" spc="15" dirty="0">
                <a:latin typeface="Cambria"/>
                <a:cs typeface="Cambria"/>
              </a:rPr>
              <a:t>be </a:t>
            </a:r>
            <a:r>
              <a:rPr sz="2000" spc="65" dirty="0">
                <a:latin typeface="Cambria"/>
                <a:cs typeface="Cambria"/>
              </a:rPr>
              <a:t>written </a:t>
            </a:r>
            <a:r>
              <a:rPr sz="2000" spc="40" dirty="0">
                <a:latin typeface="Cambria"/>
                <a:cs typeface="Cambria"/>
              </a:rPr>
              <a:t>(formal </a:t>
            </a:r>
            <a:r>
              <a:rPr sz="2000" spc="65" dirty="0">
                <a:latin typeface="Cambria"/>
                <a:cs typeface="Cambria"/>
              </a:rPr>
              <a:t>design is </a:t>
            </a:r>
            <a:r>
              <a:rPr sz="2000" spc="45" dirty="0">
                <a:latin typeface="Cambria"/>
                <a:cs typeface="Cambria"/>
              </a:rPr>
              <a:t>not commonly </a:t>
            </a:r>
            <a:r>
              <a:rPr sz="2000" spc="40" dirty="0">
                <a:latin typeface="Cambria"/>
                <a:cs typeface="Cambria"/>
              </a:rPr>
              <a:t>applied) </a:t>
            </a:r>
            <a:r>
              <a:rPr sz="2000" spc="75" dirty="0">
                <a:latin typeface="Cambria"/>
                <a:cs typeface="Cambria"/>
              </a:rPr>
              <a:t>but </a:t>
            </a:r>
            <a:r>
              <a:rPr sz="2000" spc="110" dirty="0">
                <a:latin typeface="Cambria"/>
                <a:cs typeface="Cambria"/>
              </a:rPr>
              <a:t>that </a:t>
            </a:r>
            <a:r>
              <a:rPr sz="2000" spc="70" dirty="0">
                <a:latin typeface="Cambria"/>
                <a:cs typeface="Cambria"/>
              </a:rPr>
              <a:t>is  </a:t>
            </a:r>
            <a:r>
              <a:rPr sz="2000" spc="45" dirty="0">
                <a:latin typeface="Cambria"/>
                <a:cs typeface="Cambria"/>
              </a:rPr>
              <a:t>not </a:t>
            </a:r>
            <a:r>
              <a:rPr sz="2000" spc="50" dirty="0">
                <a:latin typeface="Cambria"/>
                <a:cs typeface="Cambria"/>
              </a:rPr>
              <a:t>delivered </a:t>
            </a:r>
            <a:r>
              <a:rPr sz="2000" spc="70" dirty="0">
                <a:latin typeface="Cambria"/>
                <a:cs typeface="Cambria"/>
              </a:rPr>
              <a:t>with </a:t>
            </a:r>
            <a:r>
              <a:rPr sz="2000" spc="75" dirty="0">
                <a:latin typeface="Cambria"/>
                <a:cs typeface="Cambria"/>
              </a:rPr>
              <a:t>the </a:t>
            </a:r>
            <a:r>
              <a:rPr sz="2000" spc="90" dirty="0">
                <a:latin typeface="Cambria"/>
                <a:cs typeface="Cambria"/>
              </a:rPr>
              <a:t>final </a:t>
            </a:r>
            <a:r>
              <a:rPr sz="2000" spc="45" dirty="0">
                <a:latin typeface="Cambria"/>
                <a:cs typeface="Cambria"/>
              </a:rPr>
              <a:t>software</a:t>
            </a:r>
            <a:r>
              <a:rPr sz="2000" spc="350" dirty="0">
                <a:latin typeface="Cambria"/>
                <a:cs typeface="Cambria"/>
              </a:rPr>
              <a:t> </a:t>
            </a:r>
            <a:r>
              <a:rPr sz="2000" spc="50" dirty="0">
                <a:latin typeface="Cambria"/>
                <a:cs typeface="Cambria"/>
              </a:rPr>
              <a:t>product.</a:t>
            </a:r>
            <a:endParaRPr sz="2000">
              <a:latin typeface="Cambria"/>
              <a:cs typeface="Cambri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7254" y="1200322"/>
            <a:ext cx="5125510" cy="472772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239000" cy="1166813"/>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ea typeface="+mj-ea"/>
                <a:cs typeface="+mj-cs"/>
              </a:rPr>
              <a:t>Definition of Software Process	</a:t>
            </a:r>
          </a:p>
        </p:txBody>
      </p:sp>
      <p:sp>
        <p:nvSpPr>
          <p:cNvPr id="17410" name="Content Placeholder 2"/>
          <p:cNvSpPr>
            <a:spLocks noGrp="1"/>
          </p:cNvSpPr>
          <p:nvPr>
            <p:ph idx="1"/>
          </p:nvPr>
        </p:nvSpPr>
        <p:spPr>
          <a:xfrm>
            <a:off x="685800" y="1828800"/>
            <a:ext cx="7543800" cy="3886200"/>
          </a:xfrm>
        </p:spPr>
        <p:txBody>
          <a:bodyPr>
            <a:normAutofit fontScale="85000" lnSpcReduction="10000"/>
          </a:bodyPr>
          <a:lstStyle/>
          <a:p>
            <a:pPr eaLnBrk="1" hangingPunct="1"/>
            <a:r>
              <a:rPr lang="en-US" smtClean="0"/>
              <a:t>A </a:t>
            </a:r>
            <a:r>
              <a:rPr lang="en-US" b="1" smtClean="0"/>
              <a:t>framework</a:t>
            </a:r>
            <a:r>
              <a:rPr lang="en-US" smtClean="0"/>
              <a:t> for the activities, actions, and tasks that are required to build high-quality software. </a:t>
            </a:r>
          </a:p>
          <a:p>
            <a:pPr eaLnBrk="1" hangingPunct="1"/>
            <a:endParaRPr lang="en-US" smtClean="0"/>
          </a:p>
          <a:p>
            <a:pPr eaLnBrk="1" hangingPunct="1"/>
            <a:r>
              <a:rPr lang="en-US" smtClean="0"/>
              <a:t>SP defines the approach that is taken as software is engineered. </a:t>
            </a:r>
          </a:p>
          <a:p>
            <a:pPr eaLnBrk="1" hangingPunct="1"/>
            <a:endParaRPr lang="en-US" smtClean="0"/>
          </a:p>
          <a:p>
            <a:pPr eaLnBrk="1" hangingPunct="1"/>
            <a:r>
              <a:rPr lang="en-US" smtClean="0"/>
              <a:t>Is not equal to software engineering, which also encompasses </a:t>
            </a:r>
            <a:r>
              <a:rPr lang="en-US" b="1" smtClean="0"/>
              <a:t>technologies</a:t>
            </a:r>
            <a:r>
              <a:rPr lang="en-US" smtClean="0"/>
              <a:t> that populate the process– technical methods and automated tools.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4830" y="886459"/>
            <a:ext cx="5779770" cy="689932"/>
          </a:xfrm>
          <a:prstGeom prst="rect">
            <a:avLst/>
          </a:prstGeom>
        </p:spPr>
        <p:txBody>
          <a:bodyPr vert="horz" wrap="square" lIns="0" tIns="12700" rIns="0" bIns="0" rtlCol="0">
            <a:spAutoFit/>
          </a:bodyPr>
          <a:lstStyle/>
          <a:p>
            <a:pPr marL="12700">
              <a:lnSpc>
                <a:spcPct val="100000"/>
              </a:lnSpc>
              <a:spcBef>
                <a:spcPts val="100"/>
              </a:spcBef>
            </a:pPr>
            <a:r>
              <a:rPr spc="120" dirty="0"/>
              <a:t>Integration </a:t>
            </a:r>
            <a:r>
              <a:rPr spc="125" dirty="0"/>
              <a:t>Testing</a:t>
            </a:r>
          </a:p>
        </p:txBody>
      </p:sp>
      <p:sp>
        <p:nvSpPr>
          <p:cNvPr id="3" name="object 3"/>
          <p:cNvSpPr txBox="1"/>
          <p:nvPr/>
        </p:nvSpPr>
        <p:spPr>
          <a:xfrm>
            <a:off x="521969" y="1597659"/>
            <a:ext cx="8147684" cy="4491990"/>
          </a:xfrm>
          <a:prstGeom prst="rect">
            <a:avLst/>
          </a:prstGeom>
        </p:spPr>
        <p:txBody>
          <a:bodyPr vert="horz" wrap="square" lIns="0" tIns="53975" rIns="0" bIns="0" rtlCol="0">
            <a:spAutoFit/>
          </a:bodyPr>
          <a:lstStyle/>
          <a:p>
            <a:pPr marL="297815" marR="212090" indent="-273050">
              <a:lnSpc>
                <a:spcPts val="2590"/>
              </a:lnSpc>
              <a:spcBef>
                <a:spcPts val="42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80" dirty="0">
                <a:latin typeface="Cambria"/>
                <a:cs typeface="Cambria"/>
              </a:rPr>
              <a:t>Unit </a:t>
            </a:r>
            <a:r>
              <a:rPr sz="2400" spc="130" dirty="0">
                <a:latin typeface="Cambria"/>
                <a:cs typeface="Cambria"/>
              </a:rPr>
              <a:t>that </a:t>
            </a:r>
            <a:r>
              <a:rPr sz="2400" spc="50" dirty="0">
                <a:latin typeface="Cambria"/>
                <a:cs typeface="Cambria"/>
              </a:rPr>
              <a:t>otherwise </a:t>
            </a:r>
            <a:r>
              <a:rPr sz="2400" spc="65" dirty="0">
                <a:latin typeface="Cambria"/>
                <a:cs typeface="Cambria"/>
              </a:rPr>
              <a:t>seem </a:t>
            </a:r>
            <a:r>
              <a:rPr sz="2400" spc="20" dirty="0">
                <a:latin typeface="Cambria"/>
                <a:cs typeface="Cambria"/>
              </a:rPr>
              <a:t>to be </a:t>
            </a:r>
            <a:r>
              <a:rPr sz="2400" spc="65" dirty="0">
                <a:latin typeface="Cambria"/>
                <a:cs typeface="Cambria"/>
              </a:rPr>
              <a:t>working </a:t>
            </a:r>
            <a:r>
              <a:rPr sz="2400" spc="75" dirty="0">
                <a:latin typeface="Cambria"/>
                <a:cs typeface="Cambria"/>
              </a:rPr>
              <a:t>fine  </a:t>
            </a:r>
            <a:r>
              <a:rPr sz="2400" spc="95" dirty="0">
                <a:latin typeface="Cambria"/>
                <a:cs typeface="Cambria"/>
              </a:rPr>
              <a:t>individually, </a:t>
            </a:r>
            <a:r>
              <a:rPr sz="2400" spc="100" dirty="0">
                <a:latin typeface="Cambria"/>
                <a:cs typeface="Cambria"/>
              </a:rPr>
              <a:t>starts </a:t>
            </a:r>
            <a:r>
              <a:rPr sz="2400" spc="95" dirty="0">
                <a:latin typeface="Cambria"/>
                <a:cs typeface="Cambria"/>
              </a:rPr>
              <a:t>causing </a:t>
            </a:r>
            <a:r>
              <a:rPr sz="2400" spc="45" dirty="0">
                <a:latin typeface="Cambria"/>
                <a:cs typeface="Cambria"/>
              </a:rPr>
              <a:t>problems </a:t>
            </a:r>
            <a:r>
              <a:rPr sz="2400" spc="75" dirty="0">
                <a:latin typeface="Cambria"/>
                <a:cs typeface="Cambria"/>
              </a:rPr>
              <a:t>when </a:t>
            </a:r>
            <a:r>
              <a:rPr sz="2400" spc="85" dirty="0">
                <a:latin typeface="Cambria"/>
                <a:cs typeface="Cambria"/>
              </a:rPr>
              <a:t>integrated  </a:t>
            </a:r>
            <a:r>
              <a:rPr sz="2400" spc="75" dirty="0">
                <a:latin typeface="Cambria"/>
                <a:cs typeface="Cambria"/>
              </a:rPr>
              <a:t>together.</a:t>
            </a:r>
            <a:endParaRPr sz="2400">
              <a:latin typeface="Cambria"/>
              <a:cs typeface="Cambria"/>
            </a:endParaRPr>
          </a:p>
          <a:p>
            <a:pPr marL="297815" marR="17780" indent="-273050">
              <a:lnSpc>
                <a:spcPct val="90000"/>
              </a:lnSpc>
              <a:spcBef>
                <a:spcPts val="56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75" dirty="0">
                <a:latin typeface="Cambria"/>
                <a:cs typeface="Cambria"/>
              </a:rPr>
              <a:t>Data </a:t>
            </a:r>
            <a:r>
              <a:rPr sz="2400" spc="95" dirty="0">
                <a:latin typeface="Cambria"/>
                <a:cs typeface="Cambria"/>
              </a:rPr>
              <a:t>can </a:t>
            </a:r>
            <a:r>
              <a:rPr sz="2400" spc="20" dirty="0">
                <a:latin typeface="Cambria"/>
                <a:cs typeface="Cambria"/>
              </a:rPr>
              <a:t>be </a:t>
            </a:r>
            <a:r>
              <a:rPr sz="2400" spc="55" dirty="0">
                <a:latin typeface="Cambria"/>
                <a:cs typeface="Cambria"/>
              </a:rPr>
              <a:t>lost </a:t>
            </a:r>
            <a:r>
              <a:rPr sz="2400" spc="50" dirty="0">
                <a:latin typeface="Cambria"/>
                <a:cs typeface="Cambria"/>
              </a:rPr>
              <a:t>across </a:t>
            </a:r>
            <a:r>
              <a:rPr sz="2400" spc="140" dirty="0">
                <a:latin typeface="Cambria"/>
                <a:cs typeface="Cambria"/>
              </a:rPr>
              <a:t>an </a:t>
            </a:r>
            <a:r>
              <a:rPr sz="2400" spc="70" dirty="0">
                <a:latin typeface="Cambria"/>
                <a:cs typeface="Cambria"/>
              </a:rPr>
              <a:t>interface; </a:t>
            </a:r>
            <a:r>
              <a:rPr sz="2400" spc="25" dirty="0">
                <a:latin typeface="Cambria"/>
                <a:cs typeface="Cambria"/>
              </a:rPr>
              <a:t>one </a:t>
            </a:r>
            <a:r>
              <a:rPr sz="2400" spc="60" dirty="0">
                <a:latin typeface="Cambria"/>
                <a:cs typeface="Cambria"/>
              </a:rPr>
              <a:t>module </a:t>
            </a:r>
            <a:r>
              <a:rPr sz="2400" spc="95" dirty="0">
                <a:latin typeface="Cambria"/>
                <a:cs typeface="Cambria"/>
              </a:rPr>
              <a:t>can  have </a:t>
            </a:r>
            <a:r>
              <a:rPr sz="2400" spc="135" dirty="0">
                <a:latin typeface="Cambria"/>
                <a:cs typeface="Cambria"/>
              </a:rPr>
              <a:t>an </a:t>
            </a:r>
            <a:r>
              <a:rPr sz="2400" spc="90" dirty="0">
                <a:latin typeface="Cambria"/>
                <a:cs typeface="Cambria"/>
              </a:rPr>
              <a:t>inadvertent, </a:t>
            </a:r>
            <a:r>
              <a:rPr sz="2400" spc="65" dirty="0">
                <a:latin typeface="Cambria"/>
                <a:cs typeface="Cambria"/>
              </a:rPr>
              <a:t>adverse </a:t>
            </a:r>
            <a:r>
              <a:rPr sz="2400" spc="75" dirty="0">
                <a:latin typeface="Cambria"/>
                <a:cs typeface="Cambria"/>
              </a:rPr>
              <a:t>affect </a:t>
            </a:r>
            <a:r>
              <a:rPr sz="2400" spc="25" dirty="0">
                <a:latin typeface="Cambria"/>
                <a:cs typeface="Cambria"/>
              </a:rPr>
              <a:t>on </a:t>
            </a:r>
            <a:r>
              <a:rPr sz="2400" spc="70" dirty="0">
                <a:latin typeface="Cambria"/>
                <a:cs typeface="Cambria"/>
              </a:rPr>
              <a:t>another; </a:t>
            </a:r>
            <a:r>
              <a:rPr sz="2400" spc="55" dirty="0">
                <a:latin typeface="Cambria"/>
                <a:cs typeface="Cambria"/>
              </a:rPr>
              <a:t>sub-  </a:t>
            </a:r>
            <a:r>
              <a:rPr sz="2400" spc="80" dirty="0">
                <a:latin typeface="Cambria"/>
                <a:cs typeface="Cambria"/>
              </a:rPr>
              <a:t>functions, </a:t>
            </a:r>
            <a:r>
              <a:rPr sz="2400" spc="75" dirty="0">
                <a:latin typeface="Cambria"/>
                <a:cs typeface="Cambria"/>
              </a:rPr>
              <a:t>when </a:t>
            </a:r>
            <a:r>
              <a:rPr sz="2400" spc="55" dirty="0">
                <a:latin typeface="Cambria"/>
                <a:cs typeface="Cambria"/>
              </a:rPr>
              <a:t>combined, </a:t>
            </a:r>
            <a:r>
              <a:rPr sz="2400" spc="120" dirty="0">
                <a:latin typeface="Cambria"/>
                <a:cs typeface="Cambria"/>
              </a:rPr>
              <a:t>may </a:t>
            </a:r>
            <a:r>
              <a:rPr sz="2400" spc="50" dirty="0">
                <a:latin typeface="Cambria"/>
                <a:cs typeface="Cambria"/>
              </a:rPr>
              <a:t>not </a:t>
            </a:r>
            <a:r>
              <a:rPr sz="2400" spc="35" dirty="0">
                <a:latin typeface="Cambria"/>
                <a:cs typeface="Cambria"/>
              </a:rPr>
              <a:t>produce </a:t>
            </a:r>
            <a:r>
              <a:rPr sz="2400" spc="90" dirty="0">
                <a:latin typeface="Cambria"/>
                <a:cs typeface="Cambria"/>
              </a:rPr>
              <a:t>the </a:t>
            </a:r>
            <a:r>
              <a:rPr sz="2400" spc="50" dirty="0">
                <a:latin typeface="Cambria"/>
                <a:cs typeface="Cambria"/>
              </a:rPr>
              <a:t>desired  </a:t>
            </a:r>
            <a:r>
              <a:rPr sz="2400" spc="65" dirty="0">
                <a:latin typeface="Cambria"/>
                <a:cs typeface="Cambria"/>
              </a:rPr>
              <a:t>major function; </a:t>
            </a:r>
            <a:r>
              <a:rPr sz="2400" spc="90" dirty="0">
                <a:latin typeface="Cambria"/>
                <a:cs typeface="Cambria"/>
              </a:rPr>
              <a:t>individually </a:t>
            </a:r>
            <a:r>
              <a:rPr sz="2400" spc="65" dirty="0">
                <a:latin typeface="Cambria"/>
                <a:cs typeface="Cambria"/>
              </a:rPr>
              <a:t>acceptable </a:t>
            </a:r>
            <a:r>
              <a:rPr sz="2400" spc="60" dirty="0">
                <a:latin typeface="Cambria"/>
                <a:cs typeface="Cambria"/>
              </a:rPr>
              <a:t>imprecision  </a:t>
            </a:r>
            <a:r>
              <a:rPr sz="2400" spc="120" dirty="0">
                <a:latin typeface="Cambria"/>
                <a:cs typeface="Cambria"/>
              </a:rPr>
              <a:t>may </a:t>
            </a:r>
            <a:r>
              <a:rPr sz="2400" spc="20" dirty="0">
                <a:latin typeface="Cambria"/>
                <a:cs typeface="Cambria"/>
              </a:rPr>
              <a:t>be </a:t>
            </a:r>
            <a:r>
              <a:rPr sz="2400" spc="90" dirty="0">
                <a:latin typeface="Cambria"/>
                <a:cs typeface="Cambria"/>
              </a:rPr>
              <a:t>magnified </a:t>
            </a:r>
            <a:r>
              <a:rPr sz="2400" spc="20" dirty="0">
                <a:latin typeface="Cambria"/>
                <a:cs typeface="Cambria"/>
              </a:rPr>
              <a:t>to </a:t>
            </a:r>
            <a:r>
              <a:rPr sz="2400" spc="75" dirty="0">
                <a:latin typeface="Cambria"/>
                <a:cs typeface="Cambria"/>
              </a:rPr>
              <a:t>unacceptable </a:t>
            </a:r>
            <a:r>
              <a:rPr sz="2400" spc="60" dirty="0">
                <a:latin typeface="Cambria"/>
                <a:cs typeface="Cambria"/>
              </a:rPr>
              <a:t>levels; </a:t>
            </a:r>
            <a:r>
              <a:rPr sz="2400" spc="65" dirty="0">
                <a:latin typeface="Cambria"/>
                <a:cs typeface="Cambria"/>
              </a:rPr>
              <a:t>global </a:t>
            </a:r>
            <a:r>
              <a:rPr sz="2400" spc="114" dirty="0">
                <a:latin typeface="Cambria"/>
                <a:cs typeface="Cambria"/>
              </a:rPr>
              <a:t>data  </a:t>
            </a:r>
            <a:r>
              <a:rPr sz="2400" spc="80" dirty="0">
                <a:latin typeface="Cambria"/>
                <a:cs typeface="Cambria"/>
              </a:rPr>
              <a:t>structures </a:t>
            </a:r>
            <a:r>
              <a:rPr sz="2400" spc="95" dirty="0">
                <a:latin typeface="Cambria"/>
                <a:cs typeface="Cambria"/>
              </a:rPr>
              <a:t>can </a:t>
            </a:r>
            <a:r>
              <a:rPr sz="2400" spc="70" dirty="0">
                <a:latin typeface="Cambria"/>
                <a:cs typeface="Cambria"/>
              </a:rPr>
              <a:t>present</a:t>
            </a:r>
            <a:r>
              <a:rPr sz="2400" spc="225" dirty="0">
                <a:latin typeface="Cambria"/>
                <a:cs typeface="Cambria"/>
              </a:rPr>
              <a:t> </a:t>
            </a:r>
            <a:r>
              <a:rPr sz="2400" spc="60" dirty="0">
                <a:latin typeface="Cambria"/>
                <a:cs typeface="Cambria"/>
              </a:rPr>
              <a:t>problems.</a:t>
            </a:r>
            <a:endParaRPr sz="2400">
              <a:latin typeface="Cambria"/>
              <a:cs typeface="Cambria"/>
            </a:endParaRPr>
          </a:p>
          <a:p>
            <a:pPr marL="297815" marR="78105" indent="-273050">
              <a:lnSpc>
                <a:spcPct val="9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Integration testing </a:t>
            </a:r>
            <a:r>
              <a:rPr sz="2400" spc="75" dirty="0">
                <a:latin typeface="Cambria"/>
                <a:cs typeface="Cambria"/>
              </a:rPr>
              <a:t>is </a:t>
            </a:r>
            <a:r>
              <a:rPr sz="2400" spc="160" dirty="0">
                <a:latin typeface="Cambria"/>
                <a:cs typeface="Cambria"/>
              </a:rPr>
              <a:t>a </a:t>
            </a:r>
            <a:r>
              <a:rPr sz="2400" spc="85" dirty="0">
                <a:latin typeface="Cambria"/>
                <a:cs typeface="Cambria"/>
              </a:rPr>
              <a:t>systematic </a:t>
            </a:r>
            <a:r>
              <a:rPr sz="2400" spc="75" dirty="0">
                <a:latin typeface="Cambria"/>
                <a:cs typeface="Cambria"/>
              </a:rPr>
              <a:t>technique </a:t>
            </a:r>
            <a:r>
              <a:rPr sz="2400" spc="25" dirty="0">
                <a:latin typeface="Cambria"/>
                <a:cs typeface="Cambria"/>
              </a:rPr>
              <a:t>for  </a:t>
            </a:r>
            <a:r>
              <a:rPr sz="2400" spc="70" dirty="0">
                <a:latin typeface="Cambria"/>
                <a:cs typeface="Cambria"/>
              </a:rPr>
              <a:t>constructing </a:t>
            </a:r>
            <a:r>
              <a:rPr sz="2400" spc="90" dirty="0">
                <a:latin typeface="Cambria"/>
                <a:cs typeface="Cambria"/>
              </a:rPr>
              <a:t>the </a:t>
            </a:r>
            <a:r>
              <a:rPr sz="2400" spc="70" dirty="0">
                <a:latin typeface="Cambria"/>
                <a:cs typeface="Cambria"/>
              </a:rPr>
              <a:t>program </a:t>
            </a:r>
            <a:r>
              <a:rPr sz="2400" spc="80" dirty="0">
                <a:latin typeface="Cambria"/>
                <a:cs typeface="Cambria"/>
              </a:rPr>
              <a:t>structure </a:t>
            </a:r>
            <a:r>
              <a:rPr sz="2400" spc="70" dirty="0">
                <a:latin typeface="Cambria"/>
                <a:cs typeface="Cambria"/>
              </a:rPr>
              <a:t>while </a:t>
            </a:r>
            <a:r>
              <a:rPr sz="2400" spc="135" dirty="0">
                <a:latin typeface="Cambria"/>
                <a:cs typeface="Cambria"/>
              </a:rPr>
              <a:t>at </a:t>
            </a:r>
            <a:r>
              <a:rPr sz="2400" spc="90" dirty="0">
                <a:latin typeface="Cambria"/>
                <a:cs typeface="Cambria"/>
              </a:rPr>
              <a:t>the </a:t>
            </a:r>
            <a:r>
              <a:rPr sz="2400" spc="95" dirty="0">
                <a:latin typeface="Cambria"/>
                <a:cs typeface="Cambria"/>
              </a:rPr>
              <a:t>same  </a:t>
            </a:r>
            <a:r>
              <a:rPr sz="2400" spc="90" dirty="0">
                <a:latin typeface="Cambria"/>
                <a:cs typeface="Cambria"/>
              </a:rPr>
              <a:t>time </a:t>
            </a:r>
            <a:r>
              <a:rPr sz="2400" spc="65" dirty="0">
                <a:latin typeface="Cambria"/>
                <a:cs typeface="Cambria"/>
              </a:rPr>
              <a:t>conducting </a:t>
            </a:r>
            <a:r>
              <a:rPr sz="2400" spc="85" dirty="0">
                <a:latin typeface="Cambria"/>
                <a:cs typeface="Cambria"/>
              </a:rPr>
              <a:t>tests </a:t>
            </a:r>
            <a:r>
              <a:rPr sz="2400" spc="15" dirty="0">
                <a:latin typeface="Cambria"/>
                <a:cs typeface="Cambria"/>
              </a:rPr>
              <a:t>to </a:t>
            </a:r>
            <a:r>
              <a:rPr sz="2400" spc="50" dirty="0">
                <a:latin typeface="Cambria"/>
                <a:cs typeface="Cambria"/>
              </a:rPr>
              <a:t>uncover </a:t>
            </a:r>
            <a:r>
              <a:rPr sz="2400" spc="40" dirty="0">
                <a:latin typeface="Cambria"/>
                <a:cs typeface="Cambria"/>
              </a:rPr>
              <a:t>errors </a:t>
            </a:r>
            <a:r>
              <a:rPr sz="2400" spc="65" dirty="0">
                <a:latin typeface="Cambria"/>
                <a:cs typeface="Cambria"/>
              </a:rPr>
              <a:t>associated </a:t>
            </a:r>
            <a:r>
              <a:rPr sz="2400" spc="85" dirty="0">
                <a:latin typeface="Cambria"/>
                <a:cs typeface="Cambria"/>
              </a:rPr>
              <a:t>with  </a:t>
            </a:r>
            <a:r>
              <a:rPr sz="2400" spc="90" dirty="0">
                <a:latin typeface="Cambria"/>
                <a:cs typeface="Cambria"/>
              </a:rPr>
              <a:t>interfacing.</a:t>
            </a:r>
            <a:endParaRPr sz="2400">
              <a:latin typeface="Cambria"/>
              <a:cs typeface="Cambri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130" y="584200"/>
            <a:ext cx="7759065" cy="391160"/>
          </a:xfrm>
          <a:prstGeom prst="rect">
            <a:avLst/>
          </a:prstGeom>
        </p:spPr>
        <p:txBody>
          <a:bodyPr vert="horz" wrap="square" lIns="0" tIns="12700" rIns="0" bIns="0" rtlCol="0">
            <a:spAutoFit/>
          </a:bodyPr>
          <a:lstStyle/>
          <a:p>
            <a:pPr marL="25400">
              <a:lnSpc>
                <a:spcPct val="100000"/>
              </a:lnSpc>
              <a:spcBef>
                <a:spcPts val="100"/>
              </a:spcBef>
            </a:pPr>
            <a:r>
              <a:rPr sz="2475" spc="1635" baseline="15151" dirty="0">
                <a:solidFill>
                  <a:srgbClr val="FD8536"/>
                </a:solidFill>
                <a:latin typeface="Symbol"/>
                <a:cs typeface="Symbol"/>
              </a:rPr>
              <a:t></a:t>
            </a:r>
            <a:r>
              <a:rPr sz="2475" spc="937" baseline="15151" dirty="0">
                <a:solidFill>
                  <a:srgbClr val="FD8536"/>
                </a:solidFill>
                <a:latin typeface="Times New Roman"/>
                <a:cs typeface="Times New Roman"/>
              </a:rPr>
              <a:t> </a:t>
            </a:r>
            <a:r>
              <a:rPr sz="2400" spc="95" dirty="0">
                <a:solidFill>
                  <a:srgbClr val="000000"/>
                </a:solidFill>
              </a:rPr>
              <a:t>Non-Incremental </a:t>
            </a:r>
            <a:r>
              <a:rPr sz="2400" spc="85" dirty="0">
                <a:solidFill>
                  <a:srgbClr val="000000"/>
                </a:solidFill>
              </a:rPr>
              <a:t>integration </a:t>
            </a:r>
            <a:r>
              <a:rPr sz="2400" spc="-5" dirty="0">
                <a:solidFill>
                  <a:srgbClr val="000000"/>
                </a:solidFill>
              </a:rPr>
              <a:t>or </a:t>
            </a:r>
            <a:r>
              <a:rPr sz="2400" spc="45" dirty="0">
                <a:solidFill>
                  <a:srgbClr val="000000"/>
                </a:solidFill>
              </a:rPr>
              <a:t>"big </a:t>
            </a:r>
            <a:r>
              <a:rPr sz="2400" spc="70" dirty="0">
                <a:solidFill>
                  <a:srgbClr val="000000"/>
                </a:solidFill>
              </a:rPr>
              <a:t>bang" </a:t>
            </a:r>
            <a:r>
              <a:rPr sz="2400" spc="60" dirty="0">
                <a:solidFill>
                  <a:srgbClr val="000000"/>
                </a:solidFill>
              </a:rPr>
              <a:t>approach:</a:t>
            </a:r>
            <a:endParaRPr sz="2400">
              <a:latin typeface="Times New Roman"/>
              <a:cs typeface="Times New Roman"/>
            </a:endParaRPr>
          </a:p>
        </p:txBody>
      </p:sp>
      <p:sp>
        <p:nvSpPr>
          <p:cNvPr id="3" name="object 3"/>
          <p:cNvSpPr txBox="1"/>
          <p:nvPr/>
        </p:nvSpPr>
        <p:spPr>
          <a:xfrm>
            <a:off x="532130" y="1016000"/>
            <a:ext cx="7738745" cy="4187190"/>
          </a:xfrm>
          <a:prstGeom prst="rect">
            <a:avLst/>
          </a:prstGeom>
        </p:spPr>
        <p:txBody>
          <a:bodyPr vert="horz" wrap="square" lIns="0" tIns="12700" rIns="0" bIns="0" rtlCol="0">
            <a:spAutoFit/>
          </a:bodyPr>
          <a:lstStyle/>
          <a:p>
            <a:pPr marL="665480" marR="99060" indent="-273050">
              <a:lnSpc>
                <a:spcPct val="100000"/>
              </a:lnSpc>
              <a:spcBef>
                <a:spcPts val="100"/>
              </a:spcBef>
              <a:buClr>
                <a:srgbClr val="FD8536"/>
              </a:buClr>
              <a:buSzPct val="78571"/>
              <a:tabLst>
                <a:tab pos="665480" algn="l"/>
              </a:tabLst>
            </a:pPr>
            <a:r>
              <a:rPr sz="2100" spc="80" dirty="0">
                <a:latin typeface="Cambria"/>
                <a:cs typeface="Cambria"/>
              </a:rPr>
              <a:t>Combines </a:t>
            </a:r>
            <a:r>
              <a:rPr sz="2100" spc="100" dirty="0">
                <a:latin typeface="Cambria"/>
                <a:cs typeface="Cambria"/>
              </a:rPr>
              <a:t>all </a:t>
            </a:r>
            <a:r>
              <a:rPr sz="2100" spc="80" dirty="0">
                <a:latin typeface="Cambria"/>
                <a:cs typeface="Cambria"/>
              </a:rPr>
              <a:t>the </a:t>
            </a:r>
            <a:r>
              <a:rPr sz="2100" spc="45" dirty="0">
                <a:latin typeface="Cambria"/>
                <a:cs typeface="Cambria"/>
              </a:rPr>
              <a:t>components </a:t>
            </a:r>
            <a:r>
              <a:rPr sz="2100" spc="114" dirty="0">
                <a:latin typeface="Cambria"/>
                <a:cs typeface="Cambria"/>
              </a:rPr>
              <a:t>at </a:t>
            </a:r>
            <a:r>
              <a:rPr sz="2100" spc="80" dirty="0">
                <a:latin typeface="Cambria"/>
                <a:cs typeface="Cambria"/>
              </a:rPr>
              <a:t>the </a:t>
            </a:r>
            <a:r>
              <a:rPr sz="2100" spc="85" dirty="0">
                <a:latin typeface="Cambria"/>
                <a:cs typeface="Cambria"/>
              </a:rPr>
              <a:t>same </a:t>
            </a:r>
            <a:r>
              <a:rPr sz="2100" spc="75" dirty="0">
                <a:latin typeface="Cambria"/>
                <a:cs typeface="Cambria"/>
              </a:rPr>
              <a:t>time </a:t>
            </a:r>
            <a:r>
              <a:rPr sz="2100" spc="90" dirty="0">
                <a:latin typeface="Cambria"/>
                <a:cs typeface="Cambria"/>
              </a:rPr>
              <a:t>and </a:t>
            </a:r>
            <a:r>
              <a:rPr sz="2100" spc="-125" dirty="0">
                <a:latin typeface="Cambria"/>
                <a:cs typeface="Cambria"/>
              </a:rPr>
              <a:t>then  </a:t>
            </a:r>
            <a:r>
              <a:rPr sz="2100" spc="70" dirty="0">
                <a:latin typeface="Cambria"/>
                <a:cs typeface="Cambria"/>
              </a:rPr>
              <a:t>tests </a:t>
            </a:r>
            <a:r>
              <a:rPr sz="2100" spc="80" dirty="0">
                <a:latin typeface="Cambria"/>
                <a:cs typeface="Cambria"/>
              </a:rPr>
              <a:t>the </a:t>
            </a:r>
            <a:r>
              <a:rPr sz="2100" spc="60" dirty="0">
                <a:latin typeface="Cambria"/>
                <a:cs typeface="Cambria"/>
              </a:rPr>
              <a:t>program </a:t>
            </a:r>
            <a:r>
              <a:rPr sz="2100" spc="25" dirty="0">
                <a:latin typeface="Cambria"/>
                <a:cs typeface="Cambria"/>
              </a:rPr>
              <a:t>on </a:t>
            </a:r>
            <a:r>
              <a:rPr sz="2100" spc="80" dirty="0">
                <a:latin typeface="Cambria"/>
                <a:cs typeface="Cambria"/>
              </a:rPr>
              <a:t>the </a:t>
            </a:r>
            <a:r>
              <a:rPr sz="2100" spc="50" dirty="0">
                <a:latin typeface="Cambria"/>
                <a:cs typeface="Cambria"/>
              </a:rPr>
              <a:t>whole. </a:t>
            </a:r>
            <a:r>
              <a:rPr sz="2100" spc="100" dirty="0">
                <a:latin typeface="Cambria"/>
                <a:cs typeface="Cambria"/>
              </a:rPr>
              <a:t>This </a:t>
            </a:r>
            <a:r>
              <a:rPr sz="2100" spc="55" dirty="0">
                <a:latin typeface="Cambria"/>
                <a:cs typeface="Cambria"/>
              </a:rPr>
              <a:t>approach </a:t>
            </a:r>
            <a:r>
              <a:rPr sz="2100" spc="60" dirty="0">
                <a:latin typeface="Cambria"/>
                <a:cs typeface="Cambria"/>
              </a:rPr>
              <a:t>gives </a:t>
            </a:r>
            <a:r>
              <a:rPr sz="2100" spc="140" dirty="0">
                <a:latin typeface="Cambria"/>
                <a:cs typeface="Cambria"/>
              </a:rPr>
              <a:t>a  </a:t>
            </a:r>
            <a:r>
              <a:rPr sz="2100" spc="70" dirty="0">
                <a:latin typeface="Cambria"/>
                <a:cs typeface="Cambria"/>
              </a:rPr>
              <a:t>number </a:t>
            </a:r>
            <a:r>
              <a:rPr sz="2100" dirty="0">
                <a:latin typeface="Cambria"/>
                <a:cs typeface="Cambria"/>
              </a:rPr>
              <a:t>of </a:t>
            </a:r>
            <a:r>
              <a:rPr sz="2100" spc="35" dirty="0">
                <a:latin typeface="Cambria"/>
                <a:cs typeface="Cambria"/>
              </a:rPr>
              <a:t>errors </a:t>
            </a:r>
            <a:r>
              <a:rPr sz="2100" spc="114" dirty="0">
                <a:latin typeface="Cambria"/>
                <a:cs typeface="Cambria"/>
              </a:rPr>
              <a:t>that </a:t>
            </a:r>
            <a:r>
              <a:rPr sz="2100" spc="70" dirty="0">
                <a:latin typeface="Cambria"/>
                <a:cs typeface="Cambria"/>
              </a:rPr>
              <a:t>are </a:t>
            </a:r>
            <a:r>
              <a:rPr sz="2100" spc="65" dirty="0">
                <a:latin typeface="Cambria"/>
                <a:cs typeface="Cambria"/>
              </a:rPr>
              <a:t>difficult </a:t>
            </a:r>
            <a:r>
              <a:rPr sz="2100" spc="15" dirty="0">
                <a:latin typeface="Cambria"/>
                <a:cs typeface="Cambria"/>
              </a:rPr>
              <a:t>to </a:t>
            </a:r>
            <a:r>
              <a:rPr sz="2100" spc="55" dirty="0">
                <a:latin typeface="Cambria"/>
                <a:cs typeface="Cambria"/>
              </a:rPr>
              <a:t>isolate </a:t>
            </a:r>
            <a:r>
              <a:rPr sz="2100" spc="90" dirty="0">
                <a:latin typeface="Cambria"/>
                <a:cs typeface="Cambria"/>
              </a:rPr>
              <a:t>and </a:t>
            </a:r>
            <a:r>
              <a:rPr sz="2100" spc="60" dirty="0">
                <a:latin typeface="Cambria"/>
                <a:cs typeface="Cambria"/>
              </a:rPr>
              <a:t>trace </a:t>
            </a:r>
            <a:r>
              <a:rPr sz="2100" spc="100" dirty="0">
                <a:latin typeface="Cambria"/>
                <a:cs typeface="Cambria"/>
              </a:rPr>
              <a:t>as  </a:t>
            </a:r>
            <a:r>
              <a:rPr sz="2100" spc="80" dirty="0">
                <a:latin typeface="Cambria"/>
                <a:cs typeface="Cambria"/>
              </a:rPr>
              <a:t>the </a:t>
            </a:r>
            <a:r>
              <a:rPr sz="2100" spc="30" dirty="0">
                <a:latin typeface="Cambria"/>
                <a:cs typeface="Cambria"/>
              </a:rPr>
              <a:t>whole </a:t>
            </a:r>
            <a:r>
              <a:rPr sz="2100" spc="60" dirty="0">
                <a:latin typeface="Cambria"/>
                <a:cs typeface="Cambria"/>
              </a:rPr>
              <a:t>program </a:t>
            </a:r>
            <a:r>
              <a:rPr sz="2100" spc="15" dirty="0">
                <a:latin typeface="Cambria"/>
                <a:cs typeface="Cambria"/>
              </a:rPr>
              <a:t>now </a:t>
            </a:r>
            <a:r>
              <a:rPr sz="2100" spc="70" dirty="0">
                <a:latin typeface="Cambria"/>
                <a:cs typeface="Cambria"/>
              </a:rPr>
              <a:t>is </a:t>
            </a:r>
            <a:r>
              <a:rPr sz="2100" spc="55" dirty="0">
                <a:latin typeface="Cambria"/>
                <a:cs typeface="Cambria"/>
              </a:rPr>
              <a:t>very </a:t>
            </a:r>
            <a:r>
              <a:rPr sz="2100" spc="100" dirty="0">
                <a:latin typeface="Cambria"/>
                <a:cs typeface="Cambria"/>
              </a:rPr>
              <a:t>vast. The </a:t>
            </a:r>
            <a:r>
              <a:rPr sz="2100" spc="30" dirty="0">
                <a:latin typeface="Cambria"/>
                <a:cs typeface="Cambria"/>
              </a:rPr>
              <a:t>correction </a:t>
            </a:r>
            <a:r>
              <a:rPr sz="2100" dirty="0">
                <a:latin typeface="Cambria"/>
                <a:cs typeface="Cambria"/>
              </a:rPr>
              <a:t>of  </a:t>
            </a:r>
            <a:r>
              <a:rPr sz="2100" spc="75" dirty="0">
                <a:latin typeface="Cambria"/>
                <a:cs typeface="Cambria"/>
              </a:rPr>
              <a:t>such </a:t>
            </a:r>
            <a:r>
              <a:rPr sz="2100" spc="35" dirty="0">
                <a:latin typeface="Cambria"/>
                <a:cs typeface="Cambria"/>
              </a:rPr>
              <a:t>errors </a:t>
            </a:r>
            <a:r>
              <a:rPr sz="2100" spc="60" dirty="0">
                <a:latin typeface="Cambria"/>
                <a:cs typeface="Cambria"/>
              </a:rPr>
              <a:t>seems </a:t>
            </a:r>
            <a:r>
              <a:rPr sz="2100" spc="15" dirty="0">
                <a:latin typeface="Cambria"/>
                <a:cs typeface="Cambria"/>
              </a:rPr>
              <a:t>to </a:t>
            </a:r>
            <a:r>
              <a:rPr sz="2100" spc="10" dirty="0">
                <a:latin typeface="Cambria"/>
                <a:cs typeface="Cambria"/>
              </a:rPr>
              <a:t>go </a:t>
            </a:r>
            <a:r>
              <a:rPr sz="2100" spc="50" dirty="0">
                <a:latin typeface="Cambria"/>
                <a:cs typeface="Cambria"/>
              </a:rPr>
              <a:t>into </a:t>
            </a:r>
            <a:r>
              <a:rPr sz="2100" spc="75" dirty="0">
                <a:latin typeface="Cambria"/>
                <a:cs typeface="Cambria"/>
              </a:rPr>
              <a:t>infinite</a:t>
            </a:r>
            <a:r>
              <a:rPr sz="2100" spc="610" dirty="0">
                <a:latin typeface="Cambria"/>
                <a:cs typeface="Cambria"/>
              </a:rPr>
              <a:t> </a:t>
            </a:r>
            <a:r>
              <a:rPr sz="2100" spc="25" dirty="0">
                <a:latin typeface="Cambria"/>
                <a:cs typeface="Cambria"/>
              </a:rPr>
              <a:t>loop.</a:t>
            </a:r>
            <a:endParaRPr sz="21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419" baseline="15151" dirty="0">
                <a:solidFill>
                  <a:srgbClr val="FD8536"/>
                </a:solidFill>
                <a:latin typeface="Times New Roman"/>
                <a:cs typeface="Times New Roman"/>
              </a:rPr>
              <a:t> </a:t>
            </a:r>
            <a:r>
              <a:rPr sz="2400" spc="95" dirty="0">
                <a:latin typeface="Cambria"/>
                <a:cs typeface="Cambria"/>
              </a:rPr>
              <a:t>Incremental </a:t>
            </a:r>
            <a:r>
              <a:rPr sz="2400" spc="80" dirty="0">
                <a:latin typeface="Cambria"/>
                <a:cs typeface="Cambria"/>
              </a:rPr>
              <a:t>integration:</a:t>
            </a:r>
            <a:endParaRPr sz="2400">
              <a:latin typeface="Cambria"/>
              <a:cs typeface="Cambria"/>
            </a:endParaRPr>
          </a:p>
          <a:p>
            <a:pPr marL="665480" marR="17780" indent="-273050">
              <a:lnSpc>
                <a:spcPct val="100000"/>
              </a:lnSpc>
              <a:spcBef>
                <a:spcPts val="520"/>
              </a:spcBef>
              <a:buClr>
                <a:srgbClr val="FD8536"/>
              </a:buClr>
              <a:buSzPct val="78571"/>
              <a:tabLst>
                <a:tab pos="665480" algn="l"/>
              </a:tabLst>
            </a:pPr>
            <a:r>
              <a:rPr sz="2100" spc="50" dirty="0">
                <a:latin typeface="Cambria"/>
                <a:cs typeface="Cambria"/>
              </a:rPr>
              <a:t>constructed </a:t>
            </a:r>
            <a:r>
              <a:rPr sz="2100" spc="90" dirty="0">
                <a:latin typeface="Cambria"/>
                <a:cs typeface="Cambria"/>
              </a:rPr>
              <a:t>and </a:t>
            </a:r>
            <a:r>
              <a:rPr sz="2100" spc="55" dirty="0">
                <a:latin typeface="Cambria"/>
                <a:cs typeface="Cambria"/>
              </a:rPr>
              <a:t>tested </a:t>
            </a:r>
            <a:r>
              <a:rPr sz="2100" spc="90" dirty="0">
                <a:latin typeface="Cambria"/>
                <a:cs typeface="Cambria"/>
              </a:rPr>
              <a:t>in </a:t>
            </a:r>
            <a:r>
              <a:rPr sz="2100" spc="95" dirty="0">
                <a:latin typeface="Cambria"/>
                <a:cs typeface="Cambria"/>
              </a:rPr>
              <a:t>small </a:t>
            </a:r>
            <a:r>
              <a:rPr sz="2100" spc="75" dirty="0">
                <a:latin typeface="Cambria"/>
                <a:cs typeface="Cambria"/>
              </a:rPr>
              <a:t>increments, </a:t>
            </a:r>
            <a:r>
              <a:rPr sz="2100" spc="45" dirty="0">
                <a:latin typeface="Cambria"/>
                <a:cs typeface="Cambria"/>
              </a:rPr>
              <a:t>where </a:t>
            </a:r>
            <a:r>
              <a:rPr sz="2100" spc="-140" dirty="0">
                <a:latin typeface="Cambria"/>
                <a:cs typeface="Cambria"/>
              </a:rPr>
              <a:t>errors  </a:t>
            </a:r>
            <a:r>
              <a:rPr sz="2100" spc="70" dirty="0">
                <a:latin typeface="Cambria"/>
                <a:cs typeface="Cambria"/>
              </a:rPr>
              <a:t>are </a:t>
            </a:r>
            <a:r>
              <a:rPr sz="2100" spc="65" dirty="0">
                <a:latin typeface="Cambria"/>
                <a:cs typeface="Cambria"/>
              </a:rPr>
              <a:t>easier </a:t>
            </a:r>
            <a:r>
              <a:rPr sz="2100" spc="15" dirty="0">
                <a:latin typeface="Cambria"/>
                <a:cs typeface="Cambria"/>
              </a:rPr>
              <a:t>to </a:t>
            </a:r>
            <a:r>
              <a:rPr sz="2100" spc="55" dirty="0">
                <a:latin typeface="Cambria"/>
                <a:cs typeface="Cambria"/>
              </a:rPr>
              <a:t>isolate </a:t>
            </a:r>
            <a:r>
              <a:rPr sz="2100" spc="90" dirty="0">
                <a:latin typeface="Cambria"/>
                <a:cs typeface="Cambria"/>
              </a:rPr>
              <a:t>and </a:t>
            </a:r>
            <a:r>
              <a:rPr sz="2100" spc="25" dirty="0">
                <a:latin typeface="Cambria"/>
                <a:cs typeface="Cambria"/>
              </a:rPr>
              <a:t>correct; </a:t>
            </a:r>
            <a:r>
              <a:rPr sz="2100" spc="65" dirty="0">
                <a:latin typeface="Cambria"/>
                <a:cs typeface="Cambria"/>
              </a:rPr>
              <a:t>interfaces </a:t>
            </a:r>
            <a:r>
              <a:rPr sz="2100" spc="75" dirty="0">
                <a:latin typeface="Cambria"/>
                <a:cs typeface="Cambria"/>
              </a:rPr>
              <a:t>are </a:t>
            </a:r>
            <a:r>
              <a:rPr sz="2100" spc="35" dirty="0">
                <a:latin typeface="Cambria"/>
                <a:cs typeface="Cambria"/>
              </a:rPr>
              <a:t>more  </a:t>
            </a:r>
            <a:r>
              <a:rPr sz="2100" spc="80" dirty="0">
                <a:latin typeface="Cambria"/>
                <a:cs typeface="Cambria"/>
              </a:rPr>
              <a:t>likely </a:t>
            </a:r>
            <a:r>
              <a:rPr sz="2100" spc="15" dirty="0">
                <a:latin typeface="Cambria"/>
                <a:cs typeface="Cambria"/>
              </a:rPr>
              <a:t>to be </a:t>
            </a:r>
            <a:r>
              <a:rPr sz="2100" spc="60" dirty="0">
                <a:latin typeface="Cambria"/>
                <a:cs typeface="Cambria"/>
              </a:rPr>
              <a:t>tested </a:t>
            </a:r>
            <a:r>
              <a:rPr sz="2100" spc="45" dirty="0">
                <a:latin typeface="Cambria"/>
                <a:cs typeface="Cambria"/>
              </a:rPr>
              <a:t>completely; </a:t>
            </a:r>
            <a:r>
              <a:rPr sz="2100" spc="90" dirty="0">
                <a:latin typeface="Cambria"/>
                <a:cs typeface="Cambria"/>
              </a:rPr>
              <a:t>and </a:t>
            </a:r>
            <a:r>
              <a:rPr sz="2100" spc="140" dirty="0">
                <a:latin typeface="Cambria"/>
                <a:cs typeface="Cambria"/>
              </a:rPr>
              <a:t>a </a:t>
            </a:r>
            <a:r>
              <a:rPr sz="2100" spc="75" dirty="0">
                <a:latin typeface="Cambria"/>
                <a:cs typeface="Cambria"/>
              </a:rPr>
              <a:t>systematic </a:t>
            </a:r>
            <a:r>
              <a:rPr sz="2100" spc="70" dirty="0">
                <a:latin typeface="Cambria"/>
                <a:cs typeface="Cambria"/>
              </a:rPr>
              <a:t>test  </a:t>
            </a:r>
            <a:r>
              <a:rPr sz="2100" spc="55" dirty="0">
                <a:latin typeface="Cambria"/>
                <a:cs typeface="Cambria"/>
              </a:rPr>
              <a:t>approach </a:t>
            </a:r>
            <a:r>
              <a:rPr sz="2100" spc="105" dirty="0">
                <a:latin typeface="Cambria"/>
                <a:cs typeface="Cambria"/>
              </a:rPr>
              <a:t>may </a:t>
            </a:r>
            <a:r>
              <a:rPr sz="2100" spc="15" dirty="0">
                <a:latin typeface="Cambria"/>
                <a:cs typeface="Cambria"/>
              </a:rPr>
              <a:t>be</a:t>
            </a:r>
            <a:r>
              <a:rPr sz="2100" spc="210" dirty="0">
                <a:latin typeface="Cambria"/>
                <a:cs typeface="Cambria"/>
              </a:rPr>
              <a:t> </a:t>
            </a:r>
            <a:r>
              <a:rPr sz="2100" spc="70" dirty="0">
                <a:latin typeface="Cambria"/>
                <a:cs typeface="Cambria"/>
              </a:rPr>
              <a:t>applied.</a:t>
            </a:r>
            <a:endParaRPr sz="2100">
              <a:latin typeface="Cambria"/>
              <a:cs typeface="Cambria"/>
            </a:endParaRPr>
          </a:p>
          <a:p>
            <a:pPr marL="665480" indent="-273050">
              <a:lnSpc>
                <a:spcPct val="100000"/>
              </a:lnSpc>
              <a:spcBef>
                <a:spcPts val="530"/>
              </a:spcBef>
              <a:buClr>
                <a:srgbClr val="FD8536"/>
              </a:buClr>
              <a:buSzPct val="78571"/>
              <a:tabLst>
                <a:tab pos="665480" algn="l"/>
              </a:tabLst>
            </a:pPr>
            <a:r>
              <a:rPr sz="2100" spc="25" dirty="0">
                <a:latin typeface="Cambria"/>
                <a:cs typeface="Cambria"/>
              </a:rPr>
              <a:t>Top-down</a:t>
            </a:r>
            <a:r>
              <a:rPr sz="2100" spc="125" dirty="0">
                <a:latin typeface="Cambria"/>
                <a:cs typeface="Cambria"/>
              </a:rPr>
              <a:t> </a:t>
            </a:r>
            <a:r>
              <a:rPr sz="2100" spc="80" dirty="0">
                <a:latin typeface="Cambria"/>
                <a:cs typeface="Cambria"/>
              </a:rPr>
              <a:t>Integration</a:t>
            </a:r>
            <a:endParaRPr sz="2100">
              <a:latin typeface="Cambria"/>
              <a:cs typeface="Cambria"/>
            </a:endParaRPr>
          </a:p>
          <a:p>
            <a:pPr marL="665480" indent="-273050">
              <a:lnSpc>
                <a:spcPct val="100000"/>
              </a:lnSpc>
              <a:spcBef>
                <a:spcPts val="520"/>
              </a:spcBef>
              <a:buClr>
                <a:srgbClr val="FD8536"/>
              </a:buClr>
              <a:buSzPct val="78571"/>
              <a:tabLst>
                <a:tab pos="665480" algn="l"/>
              </a:tabLst>
            </a:pPr>
            <a:r>
              <a:rPr sz="2100" spc="60" dirty="0">
                <a:latin typeface="Cambria"/>
                <a:cs typeface="Cambria"/>
              </a:rPr>
              <a:t>Bottom-up</a:t>
            </a:r>
            <a:r>
              <a:rPr sz="2100" spc="110" dirty="0">
                <a:latin typeface="Cambria"/>
                <a:cs typeface="Cambria"/>
              </a:rPr>
              <a:t> </a:t>
            </a:r>
            <a:r>
              <a:rPr sz="2100" spc="80" dirty="0">
                <a:latin typeface="Cambria"/>
                <a:cs typeface="Cambria"/>
              </a:rPr>
              <a:t>Integration</a:t>
            </a:r>
            <a:endParaRPr sz="2100">
              <a:latin typeface="Cambria"/>
              <a:cs typeface="Cambri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320040"/>
            <a:ext cx="6475731" cy="689932"/>
          </a:xfrm>
          <a:prstGeom prst="rect">
            <a:avLst/>
          </a:prstGeom>
        </p:spPr>
        <p:txBody>
          <a:bodyPr vert="horz" wrap="square" lIns="0" tIns="12700" rIns="0" bIns="0" rtlCol="0">
            <a:spAutoFit/>
          </a:bodyPr>
          <a:lstStyle/>
          <a:p>
            <a:pPr marL="12700">
              <a:lnSpc>
                <a:spcPct val="100000"/>
              </a:lnSpc>
              <a:spcBef>
                <a:spcPts val="100"/>
              </a:spcBef>
            </a:pPr>
            <a:r>
              <a:rPr spc="35" dirty="0"/>
              <a:t>Top-down</a:t>
            </a:r>
            <a:r>
              <a:rPr spc="135" dirty="0"/>
              <a:t> </a:t>
            </a:r>
            <a:r>
              <a:rPr spc="114" dirty="0"/>
              <a:t>Integration</a:t>
            </a:r>
          </a:p>
        </p:txBody>
      </p:sp>
      <p:sp>
        <p:nvSpPr>
          <p:cNvPr id="3" name="object 3"/>
          <p:cNvSpPr txBox="1"/>
          <p:nvPr/>
        </p:nvSpPr>
        <p:spPr>
          <a:xfrm>
            <a:off x="243840" y="942340"/>
            <a:ext cx="8315959" cy="3102610"/>
          </a:xfrm>
          <a:prstGeom prst="rect">
            <a:avLst/>
          </a:prstGeom>
        </p:spPr>
        <p:txBody>
          <a:bodyPr vert="horz" wrap="square" lIns="0" tIns="12700" rIns="0" bIns="0" rtlCol="0">
            <a:spAutoFit/>
          </a:bodyPr>
          <a:lstStyle/>
          <a:p>
            <a:pPr marL="298450" marR="22225" indent="-273050" algn="just">
              <a:lnSpc>
                <a:spcPct val="100000"/>
              </a:lnSpc>
              <a:spcBef>
                <a:spcPts val="100"/>
              </a:spcBef>
            </a:pPr>
            <a:r>
              <a:rPr sz="2475" spc="1635" baseline="15151" dirty="0">
                <a:solidFill>
                  <a:srgbClr val="FD8536"/>
                </a:solidFill>
                <a:latin typeface="Symbol"/>
                <a:cs typeface="Symbol"/>
              </a:rPr>
              <a:t></a:t>
            </a:r>
            <a:r>
              <a:rPr sz="2475" spc="855" baseline="15151" dirty="0">
                <a:solidFill>
                  <a:srgbClr val="FD8536"/>
                </a:solidFill>
                <a:latin typeface="Times New Roman"/>
                <a:cs typeface="Times New Roman"/>
              </a:rPr>
              <a:t> </a:t>
            </a:r>
            <a:r>
              <a:rPr sz="2400" i="1" spc="110" dirty="0">
                <a:latin typeface="Cambria"/>
                <a:cs typeface="Cambria"/>
              </a:rPr>
              <a:t>Top-down </a:t>
            </a:r>
            <a:r>
              <a:rPr sz="2400" i="1" spc="75" dirty="0">
                <a:latin typeface="Cambria"/>
                <a:cs typeface="Cambria"/>
              </a:rPr>
              <a:t>integration </a:t>
            </a:r>
            <a:r>
              <a:rPr sz="2400" i="1" spc="70" dirty="0">
                <a:latin typeface="Cambria"/>
                <a:cs typeface="Cambria"/>
              </a:rPr>
              <a:t>testing </a:t>
            </a:r>
            <a:r>
              <a:rPr sz="2400" spc="75" dirty="0">
                <a:latin typeface="Cambria"/>
                <a:cs typeface="Cambria"/>
              </a:rPr>
              <a:t>is </a:t>
            </a:r>
            <a:r>
              <a:rPr sz="2400" spc="135" dirty="0">
                <a:latin typeface="Cambria"/>
                <a:cs typeface="Cambria"/>
              </a:rPr>
              <a:t>an </a:t>
            </a:r>
            <a:r>
              <a:rPr sz="2400" spc="85" dirty="0">
                <a:latin typeface="Cambria"/>
                <a:cs typeface="Cambria"/>
              </a:rPr>
              <a:t>incremental </a:t>
            </a:r>
            <a:r>
              <a:rPr sz="2400" spc="65" dirty="0">
                <a:latin typeface="Cambria"/>
                <a:cs typeface="Cambria"/>
              </a:rPr>
              <a:t>approach  </a:t>
            </a:r>
            <a:r>
              <a:rPr sz="2400" spc="15" dirty="0">
                <a:latin typeface="Cambria"/>
                <a:cs typeface="Cambria"/>
              </a:rPr>
              <a:t>to </a:t>
            </a:r>
            <a:r>
              <a:rPr sz="2400" spc="55" dirty="0">
                <a:latin typeface="Cambria"/>
                <a:cs typeface="Cambria"/>
              </a:rPr>
              <a:t>construction </a:t>
            </a:r>
            <a:r>
              <a:rPr sz="2400" spc="-5" dirty="0">
                <a:latin typeface="Cambria"/>
                <a:cs typeface="Cambria"/>
              </a:rPr>
              <a:t>of </a:t>
            </a:r>
            <a:r>
              <a:rPr sz="2400" spc="70" dirty="0">
                <a:latin typeface="Cambria"/>
                <a:cs typeface="Cambria"/>
              </a:rPr>
              <a:t>program</a:t>
            </a:r>
            <a:r>
              <a:rPr sz="2400" spc="500" dirty="0">
                <a:latin typeface="Cambria"/>
                <a:cs typeface="Cambria"/>
              </a:rPr>
              <a:t> </a:t>
            </a:r>
            <a:r>
              <a:rPr sz="2400" spc="90" dirty="0">
                <a:latin typeface="Cambria"/>
                <a:cs typeface="Cambria"/>
              </a:rPr>
              <a:t>structure.</a:t>
            </a:r>
            <a:endParaRPr sz="2400">
              <a:latin typeface="Cambria"/>
              <a:cs typeface="Cambria"/>
            </a:endParaRPr>
          </a:p>
          <a:p>
            <a:pPr marL="298450" marR="348615" indent="-273050" algn="just">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Modules </a:t>
            </a:r>
            <a:r>
              <a:rPr sz="2400" spc="80" dirty="0">
                <a:latin typeface="Cambria"/>
                <a:cs typeface="Cambria"/>
              </a:rPr>
              <a:t>are </a:t>
            </a:r>
            <a:r>
              <a:rPr sz="2400" spc="85" dirty="0">
                <a:latin typeface="Cambria"/>
                <a:cs typeface="Cambria"/>
              </a:rPr>
              <a:t>integrated </a:t>
            </a:r>
            <a:r>
              <a:rPr sz="2400" spc="50" dirty="0">
                <a:latin typeface="Cambria"/>
                <a:cs typeface="Cambria"/>
              </a:rPr>
              <a:t>by </a:t>
            </a:r>
            <a:r>
              <a:rPr sz="2400" spc="70" dirty="0">
                <a:latin typeface="Cambria"/>
                <a:cs typeface="Cambria"/>
              </a:rPr>
              <a:t>moving </a:t>
            </a:r>
            <a:r>
              <a:rPr sz="2400" spc="45" dirty="0">
                <a:latin typeface="Cambria"/>
                <a:cs typeface="Cambria"/>
              </a:rPr>
              <a:t>downward </a:t>
            </a:r>
            <a:r>
              <a:rPr sz="2400" spc="85" dirty="0">
                <a:latin typeface="Cambria"/>
                <a:cs typeface="Cambria"/>
              </a:rPr>
              <a:t>through  </a:t>
            </a:r>
            <a:r>
              <a:rPr sz="2400" spc="90" dirty="0">
                <a:latin typeface="Cambria"/>
                <a:cs typeface="Cambria"/>
              </a:rPr>
              <a:t>the </a:t>
            </a:r>
            <a:r>
              <a:rPr sz="2400" spc="40" dirty="0">
                <a:latin typeface="Cambria"/>
                <a:cs typeface="Cambria"/>
              </a:rPr>
              <a:t>control </a:t>
            </a:r>
            <a:r>
              <a:rPr sz="2400" spc="90" dirty="0">
                <a:latin typeface="Cambria"/>
                <a:cs typeface="Cambria"/>
              </a:rPr>
              <a:t>hierarchy, </a:t>
            </a:r>
            <a:r>
              <a:rPr sz="2400" spc="85" dirty="0">
                <a:latin typeface="Cambria"/>
                <a:cs typeface="Cambria"/>
              </a:rPr>
              <a:t>beginning with </a:t>
            </a:r>
            <a:r>
              <a:rPr sz="2400" spc="90" dirty="0">
                <a:latin typeface="Cambria"/>
                <a:cs typeface="Cambria"/>
              </a:rPr>
              <a:t>the </a:t>
            </a:r>
            <a:r>
              <a:rPr sz="2400" spc="120" dirty="0">
                <a:latin typeface="Cambria"/>
                <a:cs typeface="Cambria"/>
              </a:rPr>
              <a:t>main </a:t>
            </a:r>
            <a:r>
              <a:rPr sz="2400" spc="40" dirty="0">
                <a:latin typeface="Cambria"/>
                <a:cs typeface="Cambria"/>
              </a:rPr>
              <a:t>control  </a:t>
            </a:r>
            <a:r>
              <a:rPr sz="2400" spc="60" dirty="0">
                <a:latin typeface="Cambria"/>
                <a:cs typeface="Cambria"/>
              </a:rPr>
              <a:t>module </a:t>
            </a:r>
            <a:r>
              <a:rPr sz="2400" spc="75" dirty="0">
                <a:latin typeface="Cambria"/>
                <a:cs typeface="Cambria"/>
              </a:rPr>
              <a:t>(main</a:t>
            </a:r>
            <a:r>
              <a:rPr sz="2400" spc="210" dirty="0">
                <a:latin typeface="Cambria"/>
                <a:cs typeface="Cambria"/>
              </a:rPr>
              <a:t> </a:t>
            </a:r>
            <a:r>
              <a:rPr sz="2400" spc="60" dirty="0">
                <a:latin typeface="Cambria"/>
                <a:cs typeface="Cambria"/>
              </a:rPr>
              <a:t>program).</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Modules </a:t>
            </a:r>
            <a:r>
              <a:rPr sz="2400" spc="65" dirty="0">
                <a:latin typeface="Cambria"/>
                <a:cs typeface="Cambria"/>
              </a:rPr>
              <a:t>subordinate </a:t>
            </a:r>
            <a:r>
              <a:rPr sz="2400" spc="50" dirty="0">
                <a:latin typeface="Cambria"/>
                <a:cs typeface="Cambria"/>
              </a:rPr>
              <a:t>(and </a:t>
            </a:r>
            <a:r>
              <a:rPr sz="2400" spc="105" dirty="0">
                <a:latin typeface="Cambria"/>
                <a:cs typeface="Cambria"/>
              </a:rPr>
              <a:t>ultimately </a:t>
            </a:r>
            <a:r>
              <a:rPr sz="2400" spc="50" dirty="0">
                <a:latin typeface="Cambria"/>
                <a:cs typeface="Cambria"/>
              </a:rPr>
              <a:t>subordinate)</a:t>
            </a:r>
            <a:r>
              <a:rPr sz="2400" spc="-300" dirty="0">
                <a:latin typeface="Cambria"/>
                <a:cs typeface="Cambria"/>
              </a:rPr>
              <a:t> </a:t>
            </a:r>
            <a:r>
              <a:rPr sz="2400" spc="15" dirty="0">
                <a:latin typeface="Cambria"/>
                <a:cs typeface="Cambria"/>
              </a:rPr>
              <a:t>to </a:t>
            </a:r>
            <a:r>
              <a:rPr sz="2400" spc="90" dirty="0">
                <a:latin typeface="Cambria"/>
                <a:cs typeface="Cambria"/>
              </a:rPr>
              <a:t>the  </a:t>
            </a:r>
            <a:r>
              <a:rPr sz="2400" spc="120" dirty="0">
                <a:latin typeface="Cambria"/>
                <a:cs typeface="Cambria"/>
              </a:rPr>
              <a:t>main </a:t>
            </a:r>
            <a:r>
              <a:rPr sz="2400" spc="40" dirty="0">
                <a:latin typeface="Cambria"/>
                <a:cs typeface="Cambria"/>
              </a:rPr>
              <a:t>control </a:t>
            </a:r>
            <a:r>
              <a:rPr sz="2400" spc="60" dirty="0">
                <a:latin typeface="Cambria"/>
                <a:cs typeface="Cambria"/>
              </a:rPr>
              <a:t>module </a:t>
            </a:r>
            <a:r>
              <a:rPr sz="2400" spc="85" dirty="0">
                <a:latin typeface="Cambria"/>
                <a:cs typeface="Cambria"/>
              </a:rPr>
              <a:t>are </a:t>
            </a:r>
            <a:r>
              <a:rPr sz="2400" spc="45" dirty="0">
                <a:latin typeface="Cambria"/>
                <a:cs typeface="Cambria"/>
              </a:rPr>
              <a:t>incorporated </a:t>
            </a:r>
            <a:r>
              <a:rPr sz="2400" spc="60" dirty="0">
                <a:latin typeface="Cambria"/>
                <a:cs typeface="Cambria"/>
              </a:rPr>
              <a:t>into </a:t>
            </a:r>
            <a:r>
              <a:rPr sz="2400" spc="90" dirty="0">
                <a:latin typeface="Cambria"/>
                <a:cs typeface="Cambria"/>
              </a:rPr>
              <a:t>the </a:t>
            </a:r>
            <a:r>
              <a:rPr sz="2400" spc="80" dirty="0">
                <a:latin typeface="Cambria"/>
                <a:cs typeface="Cambria"/>
              </a:rPr>
              <a:t>structure  </a:t>
            </a:r>
            <a:r>
              <a:rPr sz="2400" spc="105" dirty="0">
                <a:latin typeface="Cambria"/>
                <a:cs typeface="Cambria"/>
              </a:rPr>
              <a:t>in </a:t>
            </a:r>
            <a:r>
              <a:rPr sz="2400" spc="75" dirty="0">
                <a:latin typeface="Cambria"/>
                <a:cs typeface="Cambria"/>
              </a:rPr>
              <a:t>either </a:t>
            </a:r>
            <a:r>
              <a:rPr sz="2400" spc="160" dirty="0">
                <a:latin typeface="Cambria"/>
                <a:cs typeface="Cambria"/>
              </a:rPr>
              <a:t>a </a:t>
            </a:r>
            <a:r>
              <a:rPr sz="2400" spc="70" dirty="0">
                <a:latin typeface="Cambria"/>
                <a:cs typeface="Cambria"/>
              </a:rPr>
              <a:t>depth-first </a:t>
            </a:r>
            <a:r>
              <a:rPr sz="2400" spc="-5" dirty="0">
                <a:latin typeface="Cambria"/>
                <a:cs typeface="Cambria"/>
              </a:rPr>
              <a:t>or </a:t>
            </a:r>
            <a:r>
              <a:rPr sz="2400" spc="75" dirty="0">
                <a:latin typeface="Cambria"/>
                <a:cs typeface="Cambria"/>
              </a:rPr>
              <a:t>breadth-first</a:t>
            </a:r>
            <a:r>
              <a:rPr sz="2400" spc="420" dirty="0">
                <a:latin typeface="Cambria"/>
                <a:cs typeface="Cambria"/>
              </a:rPr>
              <a:t> </a:t>
            </a:r>
            <a:r>
              <a:rPr sz="2400" spc="114" dirty="0">
                <a:latin typeface="Cambria"/>
                <a:cs typeface="Cambria"/>
              </a:rPr>
              <a:t>manner.</a:t>
            </a:r>
            <a:endParaRPr sz="2400">
              <a:latin typeface="Cambria"/>
              <a:cs typeface="Cambria"/>
            </a:endParaRPr>
          </a:p>
        </p:txBody>
      </p:sp>
      <p:sp>
        <p:nvSpPr>
          <p:cNvPr id="4" name="object 4"/>
          <p:cNvSpPr/>
          <p:nvPr/>
        </p:nvSpPr>
        <p:spPr>
          <a:xfrm>
            <a:off x="2289175" y="4148015"/>
            <a:ext cx="5181600" cy="263153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200659"/>
            <a:ext cx="5892165" cy="817880"/>
          </a:xfrm>
          <a:prstGeom prst="rect">
            <a:avLst/>
          </a:prstGeom>
        </p:spPr>
        <p:txBody>
          <a:bodyPr vert="horz" wrap="square" lIns="0" tIns="12700" rIns="0" bIns="0" rtlCol="0">
            <a:spAutoFit/>
          </a:bodyPr>
          <a:lstStyle/>
          <a:p>
            <a:pPr marL="12700" marR="5080">
              <a:lnSpc>
                <a:spcPct val="100000"/>
              </a:lnSpc>
              <a:spcBef>
                <a:spcPts val="100"/>
              </a:spcBef>
            </a:pPr>
            <a:r>
              <a:rPr sz="2600" i="1" spc="105" dirty="0">
                <a:latin typeface="Cambria"/>
                <a:cs typeface="Cambria"/>
              </a:rPr>
              <a:t>Depth-first </a:t>
            </a:r>
            <a:r>
              <a:rPr sz="2600" i="1" spc="80" dirty="0">
                <a:latin typeface="Cambria"/>
                <a:cs typeface="Cambria"/>
              </a:rPr>
              <a:t>integration </a:t>
            </a:r>
            <a:r>
              <a:rPr sz="2600" i="1" spc="500" dirty="0">
                <a:latin typeface="Cambria"/>
                <a:cs typeface="Cambria"/>
              </a:rPr>
              <a:t>&amp;</a:t>
            </a:r>
            <a:r>
              <a:rPr sz="2600" i="1" spc="265" dirty="0">
                <a:latin typeface="Cambria"/>
                <a:cs typeface="Cambria"/>
              </a:rPr>
              <a:t> </a:t>
            </a:r>
            <a:r>
              <a:rPr sz="2600" i="1" spc="114" dirty="0">
                <a:latin typeface="Cambria"/>
                <a:cs typeface="Cambria"/>
              </a:rPr>
              <a:t>Breadth-first  </a:t>
            </a:r>
            <a:r>
              <a:rPr sz="2600" i="1" spc="80" dirty="0">
                <a:latin typeface="Cambria"/>
                <a:cs typeface="Cambria"/>
              </a:rPr>
              <a:t>integration</a:t>
            </a:r>
            <a:endParaRPr sz="2600">
              <a:latin typeface="Cambria"/>
              <a:cs typeface="Cambria"/>
            </a:endParaRPr>
          </a:p>
        </p:txBody>
      </p:sp>
      <p:sp>
        <p:nvSpPr>
          <p:cNvPr id="3" name="object 3"/>
          <p:cNvSpPr txBox="1"/>
          <p:nvPr/>
        </p:nvSpPr>
        <p:spPr>
          <a:xfrm>
            <a:off x="231140" y="1662429"/>
            <a:ext cx="8030209" cy="635000"/>
          </a:xfrm>
          <a:prstGeom prst="rect">
            <a:avLst/>
          </a:prstGeom>
        </p:spPr>
        <p:txBody>
          <a:bodyPr vert="horz" wrap="square" lIns="0" tIns="12700" rIns="0" bIns="0" rtlCol="0">
            <a:spAutoFit/>
          </a:bodyPr>
          <a:lstStyle/>
          <a:p>
            <a:pPr marL="311150" marR="30480" indent="-273050">
              <a:lnSpc>
                <a:spcPct val="100000"/>
              </a:lnSpc>
              <a:spcBef>
                <a:spcPts val="1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i="1" u="heavy" spc="75" dirty="0">
                <a:uFill>
                  <a:solidFill>
                    <a:srgbClr val="000000"/>
                  </a:solidFill>
                </a:uFill>
                <a:latin typeface="Cambria"/>
                <a:cs typeface="Cambria"/>
              </a:rPr>
              <a:t>depth-first </a:t>
            </a:r>
            <a:r>
              <a:rPr sz="2000" i="1" u="heavy" spc="65" dirty="0">
                <a:uFill>
                  <a:solidFill>
                    <a:srgbClr val="000000"/>
                  </a:solidFill>
                </a:uFill>
                <a:latin typeface="Cambria"/>
                <a:cs typeface="Cambria"/>
              </a:rPr>
              <a:t>integration</a:t>
            </a:r>
            <a:r>
              <a:rPr sz="2000" i="1" spc="65" dirty="0">
                <a:latin typeface="Cambria"/>
                <a:cs typeface="Cambria"/>
              </a:rPr>
              <a:t> </a:t>
            </a:r>
            <a:r>
              <a:rPr sz="2000" spc="35" dirty="0">
                <a:latin typeface="Cambria"/>
                <a:cs typeface="Cambria"/>
              </a:rPr>
              <a:t>would </a:t>
            </a:r>
            <a:r>
              <a:rPr sz="2000" spc="75" dirty="0">
                <a:latin typeface="Cambria"/>
                <a:cs typeface="Cambria"/>
              </a:rPr>
              <a:t>integrate </a:t>
            </a:r>
            <a:r>
              <a:rPr sz="2000" spc="100" dirty="0">
                <a:latin typeface="Cambria"/>
                <a:cs typeface="Cambria"/>
              </a:rPr>
              <a:t>all </a:t>
            </a:r>
            <a:r>
              <a:rPr sz="2000" spc="40" dirty="0">
                <a:latin typeface="Cambria"/>
                <a:cs typeface="Cambria"/>
              </a:rPr>
              <a:t>components </a:t>
            </a:r>
            <a:r>
              <a:rPr sz="2000" spc="20" dirty="0">
                <a:latin typeface="Cambria"/>
                <a:cs typeface="Cambria"/>
              </a:rPr>
              <a:t>on </a:t>
            </a:r>
            <a:r>
              <a:rPr sz="2000" spc="135" dirty="0">
                <a:latin typeface="Cambria"/>
                <a:cs typeface="Cambria"/>
              </a:rPr>
              <a:t>a </a:t>
            </a:r>
            <a:r>
              <a:rPr sz="2000" spc="55" dirty="0">
                <a:latin typeface="Cambria"/>
                <a:cs typeface="Cambria"/>
              </a:rPr>
              <a:t>major  </a:t>
            </a:r>
            <a:r>
              <a:rPr sz="2000" spc="30" dirty="0">
                <a:latin typeface="Cambria"/>
                <a:cs typeface="Cambria"/>
              </a:rPr>
              <a:t>control </a:t>
            </a:r>
            <a:r>
              <a:rPr sz="2000" spc="95" dirty="0">
                <a:latin typeface="Cambria"/>
                <a:cs typeface="Cambria"/>
              </a:rPr>
              <a:t>path </a:t>
            </a:r>
            <a:r>
              <a:rPr sz="2000" spc="-5" dirty="0">
                <a:latin typeface="Cambria"/>
                <a:cs typeface="Cambria"/>
              </a:rPr>
              <a:t>of </a:t>
            </a:r>
            <a:r>
              <a:rPr sz="2000" spc="75" dirty="0">
                <a:latin typeface="Cambria"/>
                <a:cs typeface="Cambria"/>
              </a:rPr>
              <a:t>the</a:t>
            </a:r>
            <a:r>
              <a:rPr sz="2000" spc="330" dirty="0">
                <a:latin typeface="Cambria"/>
                <a:cs typeface="Cambria"/>
              </a:rPr>
              <a:t> </a:t>
            </a:r>
            <a:r>
              <a:rPr sz="2000" spc="75" dirty="0">
                <a:latin typeface="Cambria"/>
                <a:cs typeface="Cambria"/>
              </a:rPr>
              <a:t>structure.</a:t>
            </a:r>
            <a:endParaRPr sz="2000">
              <a:latin typeface="Cambria"/>
              <a:cs typeface="Cambria"/>
            </a:endParaRPr>
          </a:p>
        </p:txBody>
      </p:sp>
      <p:sp>
        <p:nvSpPr>
          <p:cNvPr id="4" name="object 4"/>
          <p:cNvSpPr txBox="1"/>
          <p:nvPr/>
        </p:nvSpPr>
        <p:spPr>
          <a:xfrm>
            <a:off x="256540" y="2376170"/>
            <a:ext cx="184150" cy="238760"/>
          </a:xfrm>
          <a:prstGeom prst="rect">
            <a:avLst/>
          </a:prstGeom>
        </p:spPr>
        <p:txBody>
          <a:bodyPr vert="horz" wrap="square" lIns="0" tIns="12700" rIns="0" bIns="0" rtlCol="0">
            <a:spAutoFit/>
          </a:bodyPr>
          <a:lstStyle/>
          <a:p>
            <a:pPr marL="12700">
              <a:lnSpc>
                <a:spcPct val="100000"/>
              </a:lnSpc>
              <a:spcBef>
                <a:spcPts val="100"/>
              </a:spcBef>
            </a:pPr>
            <a:r>
              <a:rPr sz="1400" spc="900" dirty="0">
                <a:solidFill>
                  <a:srgbClr val="FD8536"/>
                </a:solidFill>
                <a:latin typeface="Symbol"/>
                <a:cs typeface="Symbol"/>
              </a:rPr>
              <a:t></a:t>
            </a:r>
            <a:endParaRPr sz="1400">
              <a:latin typeface="Symbol"/>
              <a:cs typeface="Symbol"/>
            </a:endParaRPr>
          </a:p>
        </p:txBody>
      </p:sp>
      <p:sp>
        <p:nvSpPr>
          <p:cNvPr id="5" name="object 5"/>
          <p:cNvSpPr txBox="1"/>
          <p:nvPr/>
        </p:nvSpPr>
        <p:spPr>
          <a:xfrm>
            <a:off x="231140" y="2348229"/>
            <a:ext cx="8304530" cy="3378200"/>
          </a:xfrm>
          <a:prstGeom prst="rect">
            <a:avLst/>
          </a:prstGeom>
        </p:spPr>
        <p:txBody>
          <a:bodyPr vert="horz" wrap="square" lIns="0" tIns="12700" rIns="0" bIns="0" rtlCol="0">
            <a:spAutoFit/>
          </a:bodyPr>
          <a:lstStyle/>
          <a:p>
            <a:pPr marL="311150" marR="405765" indent="69850">
              <a:lnSpc>
                <a:spcPct val="100000"/>
              </a:lnSpc>
              <a:spcBef>
                <a:spcPts val="100"/>
              </a:spcBef>
            </a:pPr>
            <a:r>
              <a:rPr sz="2000" spc="65" dirty="0">
                <a:latin typeface="Cambria"/>
                <a:cs typeface="Cambria"/>
              </a:rPr>
              <a:t>Selection </a:t>
            </a:r>
            <a:r>
              <a:rPr sz="2000" dirty="0">
                <a:latin typeface="Cambria"/>
                <a:cs typeface="Cambria"/>
              </a:rPr>
              <a:t>of </a:t>
            </a:r>
            <a:r>
              <a:rPr sz="2000" spc="135" dirty="0">
                <a:latin typeface="Cambria"/>
                <a:cs typeface="Cambria"/>
              </a:rPr>
              <a:t>a </a:t>
            </a:r>
            <a:r>
              <a:rPr sz="2000" spc="55" dirty="0">
                <a:latin typeface="Cambria"/>
                <a:cs typeface="Cambria"/>
              </a:rPr>
              <a:t>major </a:t>
            </a:r>
            <a:r>
              <a:rPr sz="2000" spc="95" dirty="0">
                <a:latin typeface="Cambria"/>
                <a:cs typeface="Cambria"/>
              </a:rPr>
              <a:t>path </a:t>
            </a:r>
            <a:r>
              <a:rPr sz="2000" spc="70" dirty="0">
                <a:latin typeface="Cambria"/>
                <a:cs typeface="Cambria"/>
              </a:rPr>
              <a:t>is </a:t>
            </a:r>
            <a:r>
              <a:rPr sz="2000" spc="60" dirty="0">
                <a:latin typeface="Cambria"/>
                <a:cs typeface="Cambria"/>
              </a:rPr>
              <a:t>somewhat </a:t>
            </a:r>
            <a:r>
              <a:rPr sz="2000" spc="75" dirty="0">
                <a:latin typeface="Cambria"/>
                <a:cs typeface="Cambria"/>
              </a:rPr>
              <a:t>arbitrary </a:t>
            </a:r>
            <a:r>
              <a:rPr sz="2000" spc="90" dirty="0">
                <a:latin typeface="Cambria"/>
                <a:cs typeface="Cambria"/>
              </a:rPr>
              <a:t>and </a:t>
            </a:r>
            <a:r>
              <a:rPr sz="2000" spc="45" dirty="0">
                <a:latin typeface="Cambria"/>
                <a:cs typeface="Cambria"/>
              </a:rPr>
              <a:t>depends </a:t>
            </a:r>
            <a:r>
              <a:rPr sz="2000" spc="20" dirty="0">
                <a:latin typeface="Cambria"/>
                <a:cs typeface="Cambria"/>
              </a:rPr>
              <a:t>on  </a:t>
            </a:r>
            <a:r>
              <a:rPr sz="2000" spc="50" dirty="0">
                <a:latin typeface="Cambria"/>
                <a:cs typeface="Cambria"/>
              </a:rPr>
              <a:t>application-specific</a:t>
            </a:r>
            <a:r>
              <a:rPr sz="2000" spc="105" dirty="0">
                <a:latin typeface="Cambria"/>
                <a:cs typeface="Cambria"/>
              </a:rPr>
              <a:t> </a:t>
            </a:r>
            <a:r>
              <a:rPr sz="2000" spc="70" dirty="0">
                <a:latin typeface="Cambria"/>
                <a:cs typeface="Cambria"/>
              </a:rPr>
              <a:t>characteristics.</a:t>
            </a:r>
            <a:endParaRPr sz="2000">
              <a:latin typeface="Cambria"/>
              <a:cs typeface="Cambria"/>
            </a:endParaRPr>
          </a:p>
          <a:p>
            <a:pPr marL="311150" marR="30480"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85" dirty="0">
                <a:latin typeface="Cambria"/>
                <a:cs typeface="Cambria"/>
              </a:rPr>
              <a:t>For </a:t>
            </a:r>
            <a:r>
              <a:rPr sz="2000" spc="80" dirty="0">
                <a:latin typeface="Cambria"/>
                <a:cs typeface="Cambria"/>
              </a:rPr>
              <a:t>example, </a:t>
            </a:r>
            <a:r>
              <a:rPr sz="2000" spc="60" dirty="0">
                <a:latin typeface="Cambria"/>
                <a:cs typeface="Cambria"/>
              </a:rPr>
              <a:t>selecting </a:t>
            </a:r>
            <a:r>
              <a:rPr sz="2000" spc="80" dirty="0">
                <a:latin typeface="Cambria"/>
                <a:cs typeface="Cambria"/>
              </a:rPr>
              <a:t>the </a:t>
            </a:r>
            <a:r>
              <a:rPr sz="2000" spc="70" dirty="0">
                <a:latin typeface="Cambria"/>
                <a:cs typeface="Cambria"/>
              </a:rPr>
              <a:t>left-hand </a:t>
            </a:r>
            <a:r>
              <a:rPr sz="2000" spc="105" dirty="0">
                <a:latin typeface="Cambria"/>
                <a:cs typeface="Cambria"/>
              </a:rPr>
              <a:t>path, </a:t>
            </a:r>
            <a:r>
              <a:rPr sz="2000" spc="40" dirty="0">
                <a:latin typeface="Cambria"/>
                <a:cs typeface="Cambria"/>
              </a:rPr>
              <a:t>components </a:t>
            </a:r>
            <a:r>
              <a:rPr sz="2000" spc="140" dirty="0">
                <a:latin typeface="Cambria"/>
                <a:cs typeface="Cambria"/>
              </a:rPr>
              <a:t>M1, </a:t>
            </a:r>
            <a:r>
              <a:rPr sz="2000" spc="135" dirty="0">
                <a:latin typeface="Cambria"/>
                <a:cs typeface="Cambria"/>
              </a:rPr>
              <a:t>M2 </a:t>
            </a:r>
            <a:r>
              <a:rPr sz="2000" spc="145" dirty="0">
                <a:latin typeface="Cambria"/>
                <a:cs typeface="Cambria"/>
              </a:rPr>
              <a:t>,</a:t>
            </a:r>
            <a:r>
              <a:rPr sz="2000" spc="-25" dirty="0">
                <a:latin typeface="Cambria"/>
                <a:cs typeface="Cambria"/>
              </a:rPr>
              <a:t> </a:t>
            </a:r>
            <a:r>
              <a:rPr sz="2000" spc="135" dirty="0">
                <a:latin typeface="Cambria"/>
                <a:cs typeface="Cambria"/>
              </a:rPr>
              <a:t>M5  </a:t>
            </a:r>
            <a:r>
              <a:rPr sz="2000" spc="35" dirty="0">
                <a:latin typeface="Cambria"/>
                <a:cs typeface="Cambria"/>
              </a:rPr>
              <a:t>would </a:t>
            </a:r>
            <a:r>
              <a:rPr sz="2000" spc="20" dirty="0">
                <a:latin typeface="Cambria"/>
                <a:cs typeface="Cambria"/>
              </a:rPr>
              <a:t>be </a:t>
            </a:r>
            <a:r>
              <a:rPr sz="2000" spc="70" dirty="0">
                <a:latin typeface="Cambria"/>
                <a:cs typeface="Cambria"/>
              </a:rPr>
              <a:t>integrated </a:t>
            </a:r>
            <a:r>
              <a:rPr sz="2000" spc="80" dirty="0">
                <a:latin typeface="Cambria"/>
                <a:cs typeface="Cambria"/>
              </a:rPr>
              <a:t>first. </a:t>
            </a:r>
            <a:r>
              <a:rPr sz="2000" spc="130" dirty="0">
                <a:latin typeface="Cambria"/>
                <a:cs typeface="Cambria"/>
              </a:rPr>
              <a:t>Next, M8 </a:t>
            </a:r>
            <a:r>
              <a:rPr sz="2000" dirty="0">
                <a:latin typeface="Cambria"/>
                <a:cs typeface="Cambria"/>
              </a:rPr>
              <a:t>or </a:t>
            </a:r>
            <a:r>
              <a:rPr sz="2000" spc="10" dirty="0">
                <a:latin typeface="Cambria"/>
                <a:cs typeface="Cambria"/>
              </a:rPr>
              <a:t>(if </a:t>
            </a:r>
            <a:r>
              <a:rPr sz="2000" spc="60" dirty="0">
                <a:latin typeface="Cambria"/>
                <a:cs typeface="Cambria"/>
              </a:rPr>
              <a:t>necessary </a:t>
            </a:r>
            <a:r>
              <a:rPr sz="2000" spc="20" dirty="0">
                <a:latin typeface="Cambria"/>
                <a:cs typeface="Cambria"/>
              </a:rPr>
              <a:t>for </a:t>
            </a:r>
            <a:r>
              <a:rPr sz="2000" spc="25" dirty="0">
                <a:latin typeface="Cambria"/>
                <a:cs typeface="Cambria"/>
              </a:rPr>
              <a:t>proper  </a:t>
            </a:r>
            <a:r>
              <a:rPr sz="2000" spc="65" dirty="0">
                <a:latin typeface="Cambria"/>
                <a:cs typeface="Cambria"/>
              </a:rPr>
              <a:t>functioning </a:t>
            </a:r>
            <a:r>
              <a:rPr sz="2000" spc="-5" dirty="0">
                <a:latin typeface="Cambria"/>
                <a:cs typeface="Cambria"/>
              </a:rPr>
              <a:t>of </a:t>
            </a:r>
            <a:r>
              <a:rPr sz="2000" spc="55" dirty="0">
                <a:latin typeface="Cambria"/>
                <a:cs typeface="Cambria"/>
              </a:rPr>
              <a:t>M2) </a:t>
            </a:r>
            <a:r>
              <a:rPr sz="2000" spc="130" dirty="0">
                <a:latin typeface="Cambria"/>
                <a:cs typeface="Cambria"/>
              </a:rPr>
              <a:t>M6 </a:t>
            </a:r>
            <a:r>
              <a:rPr sz="2000" spc="35" dirty="0">
                <a:latin typeface="Cambria"/>
                <a:cs typeface="Cambria"/>
              </a:rPr>
              <a:t>would </a:t>
            </a:r>
            <a:r>
              <a:rPr sz="2000" spc="20" dirty="0">
                <a:latin typeface="Cambria"/>
                <a:cs typeface="Cambria"/>
              </a:rPr>
              <a:t>be</a:t>
            </a:r>
            <a:r>
              <a:rPr sz="2000" spc="400" dirty="0">
                <a:latin typeface="Cambria"/>
                <a:cs typeface="Cambria"/>
              </a:rPr>
              <a:t> </a:t>
            </a:r>
            <a:r>
              <a:rPr sz="2000" spc="80" dirty="0">
                <a:latin typeface="Cambria"/>
                <a:cs typeface="Cambria"/>
              </a:rPr>
              <a:t>integrated.</a:t>
            </a:r>
            <a:endParaRPr sz="2000">
              <a:latin typeface="Cambria"/>
              <a:cs typeface="Cambria"/>
            </a:endParaRPr>
          </a:p>
          <a:p>
            <a:pPr marL="3810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05" dirty="0">
                <a:latin typeface="Cambria"/>
                <a:cs typeface="Cambria"/>
              </a:rPr>
              <a:t>Then, </a:t>
            </a:r>
            <a:r>
              <a:rPr sz="2000" spc="80" dirty="0">
                <a:latin typeface="Cambria"/>
                <a:cs typeface="Cambria"/>
              </a:rPr>
              <a:t>the </a:t>
            </a:r>
            <a:r>
              <a:rPr sz="2000" spc="70" dirty="0">
                <a:latin typeface="Cambria"/>
                <a:cs typeface="Cambria"/>
              </a:rPr>
              <a:t>central </a:t>
            </a:r>
            <a:r>
              <a:rPr sz="2000" spc="90" dirty="0">
                <a:latin typeface="Cambria"/>
                <a:cs typeface="Cambria"/>
              </a:rPr>
              <a:t>and </a:t>
            </a:r>
            <a:r>
              <a:rPr sz="2000" spc="80" dirty="0">
                <a:latin typeface="Cambria"/>
                <a:cs typeface="Cambria"/>
              </a:rPr>
              <a:t>right-hand </a:t>
            </a:r>
            <a:r>
              <a:rPr sz="2000" spc="30" dirty="0">
                <a:latin typeface="Cambria"/>
                <a:cs typeface="Cambria"/>
              </a:rPr>
              <a:t>control </a:t>
            </a:r>
            <a:r>
              <a:rPr sz="2000" spc="85" dirty="0">
                <a:latin typeface="Cambria"/>
                <a:cs typeface="Cambria"/>
              </a:rPr>
              <a:t>paths </a:t>
            </a:r>
            <a:r>
              <a:rPr sz="2000" spc="70" dirty="0">
                <a:latin typeface="Cambria"/>
                <a:cs typeface="Cambria"/>
              </a:rPr>
              <a:t>are</a:t>
            </a:r>
            <a:r>
              <a:rPr sz="2000" spc="10" dirty="0">
                <a:latin typeface="Cambria"/>
                <a:cs typeface="Cambria"/>
              </a:rPr>
              <a:t> </a:t>
            </a:r>
            <a:r>
              <a:rPr sz="2000" spc="90" dirty="0">
                <a:latin typeface="Cambria"/>
                <a:cs typeface="Cambria"/>
              </a:rPr>
              <a:t>built.</a:t>
            </a:r>
            <a:endParaRPr sz="2000">
              <a:latin typeface="Cambria"/>
              <a:cs typeface="Cambria"/>
            </a:endParaRPr>
          </a:p>
          <a:p>
            <a:pPr marL="311150" marR="62230"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i="1" u="heavy" spc="90" dirty="0">
                <a:uFill>
                  <a:solidFill>
                    <a:srgbClr val="000000"/>
                  </a:solidFill>
                </a:uFill>
                <a:latin typeface="Cambria"/>
                <a:cs typeface="Cambria"/>
              </a:rPr>
              <a:t>Breadth-first </a:t>
            </a:r>
            <a:r>
              <a:rPr sz="2000" i="1" u="heavy" spc="65" dirty="0">
                <a:uFill>
                  <a:solidFill>
                    <a:srgbClr val="000000"/>
                  </a:solidFill>
                </a:uFill>
                <a:latin typeface="Cambria"/>
                <a:cs typeface="Cambria"/>
              </a:rPr>
              <a:t>integration</a:t>
            </a:r>
            <a:r>
              <a:rPr sz="2000" i="1" spc="65" dirty="0">
                <a:latin typeface="Cambria"/>
                <a:cs typeface="Cambria"/>
              </a:rPr>
              <a:t> </a:t>
            </a:r>
            <a:r>
              <a:rPr sz="2000" spc="45" dirty="0">
                <a:latin typeface="Cambria"/>
                <a:cs typeface="Cambria"/>
              </a:rPr>
              <a:t>incorporates </a:t>
            </a:r>
            <a:r>
              <a:rPr sz="2000" spc="100" dirty="0">
                <a:latin typeface="Cambria"/>
                <a:cs typeface="Cambria"/>
              </a:rPr>
              <a:t>all </a:t>
            </a:r>
            <a:r>
              <a:rPr sz="2000" spc="40" dirty="0">
                <a:latin typeface="Cambria"/>
                <a:cs typeface="Cambria"/>
              </a:rPr>
              <a:t>components </a:t>
            </a:r>
            <a:r>
              <a:rPr sz="2000" spc="55" dirty="0">
                <a:latin typeface="Cambria"/>
                <a:cs typeface="Cambria"/>
              </a:rPr>
              <a:t>directly  </a:t>
            </a:r>
            <a:r>
              <a:rPr sz="2000" spc="60" dirty="0">
                <a:latin typeface="Cambria"/>
                <a:cs typeface="Cambria"/>
              </a:rPr>
              <a:t>subordinate </a:t>
            </a:r>
            <a:r>
              <a:rPr sz="2000" spc="114" dirty="0">
                <a:latin typeface="Cambria"/>
                <a:cs typeface="Cambria"/>
              </a:rPr>
              <a:t>at </a:t>
            </a:r>
            <a:r>
              <a:rPr sz="2000" spc="70" dirty="0">
                <a:latin typeface="Cambria"/>
                <a:cs typeface="Cambria"/>
              </a:rPr>
              <a:t>each </a:t>
            </a:r>
            <a:r>
              <a:rPr sz="2000" spc="75" dirty="0">
                <a:latin typeface="Cambria"/>
                <a:cs typeface="Cambria"/>
              </a:rPr>
              <a:t>level, </a:t>
            </a:r>
            <a:r>
              <a:rPr sz="2000" spc="60" dirty="0">
                <a:latin typeface="Cambria"/>
                <a:cs typeface="Cambria"/>
              </a:rPr>
              <a:t>moving </a:t>
            </a:r>
            <a:r>
              <a:rPr sz="2000" spc="40" dirty="0">
                <a:latin typeface="Cambria"/>
                <a:cs typeface="Cambria"/>
              </a:rPr>
              <a:t>across </a:t>
            </a:r>
            <a:r>
              <a:rPr sz="2000" spc="80" dirty="0">
                <a:latin typeface="Cambria"/>
                <a:cs typeface="Cambria"/>
              </a:rPr>
              <a:t>the </a:t>
            </a:r>
            <a:r>
              <a:rPr sz="2000" spc="70" dirty="0">
                <a:latin typeface="Cambria"/>
                <a:cs typeface="Cambria"/>
              </a:rPr>
              <a:t>structure</a:t>
            </a:r>
            <a:r>
              <a:rPr sz="2000" spc="360" dirty="0">
                <a:latin typeface="Cambria"/>
                <a:cs typeface="Cambria"/>
              </a:rPr>
              <a:t> </a:t>
            </a:r>
            <a:r>
              <a:rPr sz="2000" spc="70" dirty="0">
                <a:latin typeface="Cambria"/>
                <a:cs typeface="Cambria"/>
              </a:rPr>
              <a:t>horizontally.</a:t>
            </a:r>
            <a:endParaRPr sz="2000">
              <a:latin typeface="Cambria"/>
              <a:cs typeface="Cambria"/>
            </a:endParaRPr>
          </a:p>
          <a:p>
            <a:pPr marL="311150" marR="422909"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40" dirty="0">
                <a:latin typeface="Cambria"/>
                <a:cs typeface="Cambria"/>
              </a:rPr>
              <a:t>components </a:t>
            </a:r>
            <a:r>
              <a:rPr sz="2000" spc="135" dirty="0">
                <a:latin typeface="Cambria"/>
                <a:cs typeface="Cambria"/>
              </a:rPr>
              <a:t>M2, M3, </a:t>
            </a:r>
            <a:r>
              <a:rPr sz="2000" spc="90" dirty="0">
                <a:latin typeface="Cambria"/>
                <a:cs typeface="Cambria"/>
              </a:rPr>
              <a:t>and </a:t>
            </a:r>
            <a:r>
              <a:rPr sz="2000" spc="130" dirty="0">
                <a:latin typeface="Cambria"/>
                <a:cs typeface="Cambria"/>
              </a:rPr>
              <a:t>M4 </a:t>
            </a:r>
            <a:r>
              <a:rPr sz="2000" spc="35" dirty="0">
                <a:latin typeface="Cambria"/>
                <a:cs typeface="Cambria"/>
              </a:rPr>
              <a:t>would </a:t>
            </a:r>
            <a:r>
              <a:rPr sz="2000" spc="15" dirty="0">
                <a:latin typeface="Cambria"/>
                <a:cs typeface="Cambria"/>
              </a:rPr>
              <a:t>be </a:t>
            </a:r>
            <a:r>
              <a:rPr sz="2000" spc="70" dirty="0">
                <a:latin typeface="Cambria"/>
                <a:cs typeface="Cambria"/>
              </a:rPr>
              <a:t>integrated </a:t>
            </a:r>
            <a:r>
              <a:rPr sz="2000" spc="80" dirty="0">
                <a:latin typeface="Cambria"/>
                <a:cs typeface="Cambria"/>
              </a:rPr>
              <a:t>first. </a:t>
            </a:r>
            <a:r>
              <a:rPr sz="2000" spc="95" dirty="0">
                <a:latin typeface="Cambria"/>
                <a:cs typeface="Cambria"/>
              </a:rPr>
              <a:t>The </a:t>
            </a:r>
            <a:r>
              <a:rPr sz="2000" spc="80" dirty="0">
                <a:latin typeface="Cambria"/>
                <a:cs typeface="Cambria"/>
              </a:rPr>
              <a:t>next  </a:t>
            </a:r>
            <a:r>
              <a:rPr sz="2000" spc="30" dirty="0">
                <a:latin typeface="Cambria"/>
                <a:cs typeface="Cambria"/>
              </a:rPr>
              <a:t>control </a:t>
            </a:r>
            <a:r>
              <a:rPr sz="2000" spc="75" dirty="0">
                <a:latin typeface="Cambria"/>
                <a:cs typeface="Cambria"/>
              </a:rPr>
              <a:t>level, </a:t>
            </a:r>
            <a:r>
              <a:rPr sz="2000" spc="140" dirty="0">
                <a:latin typeface="Cambria"/>
                <a:cs typeface="Cambria"/>
              </a:rPr>
              <a:t>M5, </a:t>
            </a:r>
            <a:r>
              <a:rPr sz="2000" spc="135" dirty="0">
                <a:latin typeface="Cambria"/>
                <a:cs typeface="Cambria"/>
              </a:rPr>
              <a:t>M6, </a:t>
            </a:r>
            <a:r>
              <a:rPr sz="2000" spc="90" dirty="0">
                <a:latin typeface="Cambria"/>
                <a:cs typeface="Cambria"/>
              </a:rPr>
              <a:t>and </a:t>
            </a:r>
            <a:r>
              <a:rPr sz="2000" dirty="0">
                <a:latin typeface="Cambria"/>
                <a:cs typeface="Cambria"/>
              </a:rPr>
              <a:t>so </a:t>
            </a:r>
            <a:r>
              <a:rPr sz="2000" spc="65" dirty="0">
                <a:latin typeface="Cambria"/>
                <a:cs typeface="Cambria"/>
              </a:rPr>
              <a:t>on,</a:t>
            </a:r>
            <a:r>
              <a:rPr sz="2000" spc="250" dirty="0">
                <a:latin typeface="Cambria"/>
                <a:cs typeface="Cambria"/>
              </a:rPr>
              <a:t> </a:t>
            </a:r>
            <a:r>
              <a:rPr sz="2000" spc="40" dirty="0">
                <a:latin typeface="Cambria"/>
                <a:cs typeface="Cambria"/>
              </a:rPr>
              <a:t>follows.</a:t>
            </a:r>
            <a:endParaRPr sz="2000">
              <a:latin typeface="Cambria"/>
              <a:cs typeface="Cambri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9269" y="1122679"/>
            <a:ext cx="7988934" cy="720090"/>
          </a:xfrm>
          <a:prstGeom prst="rect">
            <a:avLst/>
          </a:prstGeom>
        </p:spPr>
        <p:txBody>
          <a:bodyPr vert="horz" wrap="square" lIns="0" tIns="53975" rIns="0" bIns="0" rtlCol="0">
            <a:spAutoFit/>
          </a:bodyPr>
          <a:lstStyle/>
          <a:p>
            <a:pPr marL="309880" marR="30480" indent="-271780">
              <a:lnSpc>
                <a:spcPts val="2590"/>
              </a:lnSpc>
              <a:spcBef>
                <a:spcPts val="42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solidFill>
                  <a:srgbClr val="000000"/>
                </a:solidFill>
              </a:rPr>
              <a:t>The </a:t>
            </a:r>
            <a:r>
              <a:rPr sz="2400" spc="80" dirty="0">
                <a:solidFill>
                  <a:srgbClr val="000000"/>
                </a:solidFill>
              </a:rPr>
              <a:t>integration </a:t>
            </a:r>
            <a:r>
              <a:rPr sz="2400" spc="30" dirty="0">
                <a:solidFill>
                  <a:srgbClr val="000000"/>
                </a:solidFill>
              </a:rPr>
              <a:t>process </a:t>
            </a:r>
            <a:r>
              <a:rPr sz="2400" spc="75" dirty="0">
                <a:solidFill>
                  <a:srgbClr val="000000"/>
                </a:solidFill>
              </a:rPr>
              <a:t>is </a:t>
            </a:r>
            <a:r>
              <a:rPr sz="2400" spc="45" dirty="0">
                <a:solidFill>
                  <a:srgbClr val="000000"/>
                </a:solidFill>
              </a:rPr>
              <a:t>performed </a:t>
            </a:r>
            <a:r>
              <a:rPr sz="2400" spc="100" dirty="0">
                <a:solidFill>
                  <a:srgbClr val="000000"/>
                </a:solidFill>
              </a:rPr>
              <a:t>in </a:t>
            </a:r>
            <a:r>
              <a:rPr sz="2400" spc="160" dirty="0">
                <a:solidFill>
                  <a:srgbClr val="000000"/>
                </a:solidFill>
              </a:rPr>
              <a:t>a </a:t>
            </a:r>
            <a:r>
              <a:rPr sz="2400" spc="60" dirty="0">
                <a:solidFill>
                  <a:srgbClr val="000000"/>
                </a:solidFill>
              </a:rPr>
              <a:t>series </a:t>
            </a:r>
            <a:r>
              <a:rPr sz="2400" spc="-5" dirty="0">
                <a:solidFill>
                  <a:srgbClr val="000000"/>
                </a:solidFill>
              </a:rPr>
              <a:t>of</a:t>
            </a:r>
            <a:r>
              <a:rPr sz="2400" spc="-225" dirty="0">
                <a:solidFill>
                  <a:srgbClr val="000000"/>
                </a:solidFill>
              </a:rPr>
              <a:t> </a:t>
            </a:r>
            <a:r>
              <a:rPr sz="2400" spc="65" dirty="0">
                <a:solidFill>
                  <a:srgbClr val="000000"/>
                </a:solidFill>
              </a:rPr>
              <a:t>five  steps:</a:t>
            </a:r>
            <a:endParaRPr sz="2400">
              <a:latin typeface="Times New Roman"/>
              <a:cs typeface="Times New Roman"/>
            </a:endParaRPr>
          </a:p>
        </p:txBody>
      </p:sp>
      <p:sp>
        <p:nvSpPr>
          <p:cNvPr id="3" name="object 3"/>
          <p:cNvSpPr txBox="1"/>
          <p:nvPr/>
        </p:nvSpPr>
        <p:spPr>
          <a:xfrm>
            <a:off x="496569" y="1851659"/>
            <a:ext cx="8350250" cy="4226560"/>
          </a:xfrm>
          <a:prstGeom prst="rect">
            <a:avLst/>
          </a:prstGeom>
        </p:spPr>
        <p:txBody>
          <a:bodyPr vert="horz" wrap="square" lIns="0" tIns="48260" rIns="0" bIns="0" rtlCol="0">
            <a:spAutoFit/>
          </a:bodyPr>
          <a:lstStyle/>
          <a:p>
            <a:pPr marL="689610" marR="91440" indent="-273050" algn="just">
              <a:lnSpc>
                <a:spcPts val="2270"/>
              </a:lnSpc>
              <a:spcBef>
                <a:spcPts val="380"/>
              </a:spcBef>
              <a:buClr>
                <a:srgbClr val="FD8536"/>
              </a:buClr>
              <a:buSzPct val="78571"/>
              <a:buFont typeface="Symbol"/>
              <a:buChar char=""/>
              <a:tabLst>
                <a:tab pos="689610" algn="l"/>
              </a:tabLst>
            </a:pPr>
            <a:r>
              <a:rPr sz="2100" b="1" spc="20" dirty="0">
                <a:latin typeface="Cambria"/>
                <a:cs typeface="Cambria"/>
              </a:rPr>
              <a:t>1. </a:t>
            </a:r>
            <a:r>
              <a:rPr sz="2100" spc="100" dirty="0">
                <a:latin typeface="Cambria"/>
                <a:cs typeface="Cambria"/>
              </a:rPr>
              <a:t>The </a:t>
            </a:r>
            <a:r>
              <a:rPr sz="2100" spc="105" dirty="0">
                <a:latin typeface="Cambria"/>
                <a:cs typeface="Cambria"/>
              </a:rPr>
              <a:t>main </a:t>
            </a:r>
            <a:r>
              <a:rPr sz="2100" spc="35" dirty="0">
                <a:latin typeface="Cambria"/>
                <a:cs typeface="Cambria"/>
              </a:rPr>
              <a:t>control </a:t>
            </a:r>
            <a:r>
              <a:rPr sz="2100" spc="50" dirty="0">
                <a:latin typeface="Cambria"/>
                <a:cs typeface="Cambria"/>
              </a:rPr>
              <a:t>module </a:t>
            </a:r>
            <a:r>
              <a:rPr sz="2100" spc="70" dirty="0">
                <a:latin typeface="Cambria"/>
                <a:cs typeface="Cambria"/>
              </a:rPr>
              <a:t>is </a:t>
            </a:r>
            <a:r>
              <a:rPr sz="2100" spc="60" dirty="0">
                <a:latin typeface="Cambria"/>
                <a:cs typeface="Cambria"/>
              </a:rPr>
              <a:t>used </a:t>
            </a:r>
            <a:r>
              <a:rPr sz="2100" spc="100" dirty="0">
                <a:latin typeface="Cambria"/>
                <a:cs typeface="Cambria"/>
              </a:rPr>
              <a:t>as </a:t>
            </a:r>
            <a:r>
              <a:rPr sz="2100" spc="140" dirty="0">
                <a:latin typeface="Cambria"/>
                <a:cs typeface="Cambria"/>
              </a:rPr>
              <a:t>a </a:t>
            </a:r>
            <a:r>
              <a:rPr sz="2100" spc="75" dirty="0">
                <a:latin typeface="Cambria"/>
                <a:cs typeface="Cambria"/>
              </a:rPr>
              <a:t>test </a:t>
            </a:r>
            <a:r>
              <a:rPr sz="2100" spc="50" dirty="0">
                <a:latin typeface="Cambria"/>
                <a:cs typeface="Cambria"/>
              </a:rPr>
              <a:t>driver </a:t>
            </a:r>
            <a:r>
              <a:rPr sz="2100" spc="90" dirty="0">
                <a:latin typeface="Cambria"/>
                <a:cs typeface="Cambria"/>
              </a:rPr>
              <a:t>and </a:t>
            </a:r>
            <a:r>
              <a:rPr sz="2100" spc="-80" dirty="0">
                <a:latin typeface="Cambria"/>
                <a:cs typeface="Cambria"/>
              </a:rPr>
              <a:t>stubs  </a:t>
            </a:r>
            <a:r>
              <a:rPr sz="2100" spc="70" dirty="0">
                <a:latin typeface="Cambria"/>
                <a:cs typeface="Cambria"/>
              </a:rPr>
              <a:t>are </a:t>
            </a:r>
            <a:r>
              <a:rPr sz="2100" spc="75" dirty="0">
                <a:latin typeface="Cambria"/>
                <a:cs typeface="Cambria"/>
              </a:rPr>
              <a:t>substituted </a:t>
            </a:r>
            <a:r>
              <a:rPr sz="2100" spc="15" dirty="0">
                <a:latin typeface="Cambria"/>
                <a:cs typeface="Cambria"/>
              </a:rPr>
              <a:t>for </a:t>
            </a:r>
            <a:r>
              <a:rPr sz="2100" spc="100" dirty="0">
                <a:latin typeface="Cambria"/>
                <a:cs typeface="Cambria"/>
              </a:rPr>
              <a:t>all </a:t>
            </a:r>
            <a:r>
              <a:rPr sz="2100" spc="45" dirty="0">
                <a:latin typeface="Cambria"/>
                <a:cs typeface="Cambria"/>
              </a:rPr>
              <a:t>components </a:t>
            </a:r>
            <a:r>
              <a:rPr sz="2100" spc="55" dirty="0">
                <a:latin typeface="Cambria"/>
                <a:cs typeface="Cambria"/>
              </a:rPr>
              <a:t>directly </a:t>
            </a:r>
            <a:r>
              <a:rPr sz="2100" spc="60" dirty="0">
                <a:latin typeface="Cambria"/>
                <a:cs typeface="Cambria"/>
              </a:rPr>
              <a:t>subordinate </a:t>
            </a:r>
            <a:r>
              <a:rPr sz="2100" spc="15" dirty="0">
                <a:latin typeface="Cambria"/>
                <a:cs typeface="Cambria"/>
              </a:rPr>
              <a:t>to </a:t>
            </a:r>
            <a:r>
              <a:rPr sz="2100" spc="80" dirty="0">
                <a:latin typeface="Cambria"/>
                <a:cs typeface="Cambria"/>
              </a:rPr>
              <a:t>the  </a:t>
            </a:r>
            <a:r>
              <a:rPr sz="2100" spc="105" dirty="0">
                <a:latin typeface="Cambria"/>
                <a:cs typeface="Cambria"/>
              </a:rPr>
              <a:t>main </a:t>
            </a:r>
            <a:r>
              <a:rPr sz="2100" spc="35" dirty="0">
                <a:latin typeface="Cambria"/>
                <a:cs typeface="Cambria"/>
              </a:rPr>
              <a:t>control</a:t>
            </a:r>
            <a:r>
              <a:rPr sz="2100" spc="125" dirty="0">
                <a:latin typeface="Cambria"/>
                <a:cs typeface="Cambria"/>
              </a:rPr>
              <a:t> </a:t>
            </a:r>
            <a:r>
              <a:rPr sz="2100" spc="65" dirty="0">
                <a:latin typeface="Cambria"/>
                <a:cs typeface="Cambria"/>
              </a:rPr>
              <a:t>module.</a:t>
            </a:r>
            <a:endParaRPr sz="2100">
              <a:latin typeface="Cambria"/>
              <a:cs typeface="Cambria"/>
            </a:endParaRPr>
          </a:p>
          <a:p>
            <a:pPr marL="689610" marR="46990" indent="-273050" algn="just">
              <a:lnSpc>
                <a:spcPct val="89900"/>
              </a:lnSpc>
              <a:spcBef>
                <a:spcPts val="495"/>
              </a:spcBef>
              <a:buClr>
                <a:srgbClr val="FD8536"/>
              </a:buClr>
              <a:buSzPct val="78571"/>
              <a:buFont typeface="Symbol"/>
              <a:buChar char=""/>
              <a:tabLst>
                <a:tab pos="689610" algn="l"/>
              </a:tabLst>
            </a:pPr>
            <a:r>
              <a:rPr sz="2100" b="1" spc="20" dirty="0">
                <a:latin typeface="Cambria"/>
                <a:cs typeface="Cambria"/>
              </a:rPr>
              <a:t>2. </a:t>
            </a:r>
            <a:r>
              <a:rPr sz="2100" spc="80" dirty="0">
                <a:latin typeface="Cambria"/>
                <a:cs typeface="Cambria"/>
              </a:rPr>
              <a:t>Depending </a:t>
            </a:r>
            <a:r>
              <a:rPr sz="2100" spc="20" dirty="0">
                <a:latin typeface="Cambria"/>
                <a:cs typeface="Cambria"/>
              </a:rPr>
              <a:t>on </a:t>
            </a:r>
            <a:r>
              <a:rPr sz="2100" spc="80" dirty="0">
                <a:latin typeface="Cambria"/>
                <a:cs typeface="Cambria"/>
              </a:rPr>
              <a:t>the </a:t>
            </a:r>
            <a:r>
              <a:rPr sz="2100" spc="70" dirty="0">
                <a:latin typeface="Cambria"/>
                <a:cs typeface="Cambria"/>
              </a:rPr>
              <a:t>integration </a:t>
            </a:r>
            <a:r>
              <a:rPr sz="2100" spc="55" dirty="0">
                <a:latin typeface="Cambria"/>
                <a:cs typeface="Cambria"/>
              </a:rPr>
              <a:t>approach </a:t>
            </a:r>
            <a:r>
              <a:rPr sz="2100" spc="45" dirty="0">
                <a:latin typeface="Cambria"/>
                <a:cs typeface="Cambria"/>
              </a:rPr>
              <a:t>selected </a:t>
            </a:r>
            <a:r>
              <a:rPr sz="2100" spc="75" dirty="0">
                <a:latin typeface="Cambria"/>
                <a:cs typeface="Cambria"/>
              </a:rPr>
              <a:t>(i.e., </a:t>
            </a:r>
            <a:r>
              <a:rPr sz="2100" spc="-120" dirty="0">
                <a:latin typeface="Cambria"/>
                <a:cs typeface="Cambria"/>
              </a:rPr>
              <a:t>depth  </a:t>
            </a:r>
            <a:r>
              <a:rPr sz="2100" dirty="0">
                <a:latin typeface="Cambria"/>
                <a:cs typeface="Cambria"/>
              </a:rPr>
              <a:t>or </a:t>
            </a:r>
            <a:r>
              <a:rPr sz="2100" spc="70" dirty="0">
                <a:latin typeface="Cambria"/>
                <a:cs typeface="Cambria"/>
              </a:rPr>
              <a:t>breadth </a:t>
            </a:r>
            <a:r>
              <a:rPr sz="2100" spc="60" dirty="0">
                <a:latin typeface="Cambria"/>
                <a:cs typeface="Cambria"/>
              </a:rPr>
              <a:t>first), subordinate </a:t>
            </a:r>
            <a:r>
              <a:rPr sz="2100" spc="70" dirty="0">
                <a:latin typeface="Cambria"/>
                <a:cs typeface="Cambria"/>
              </a:rPr>
              <a:t>stubs </a:t>
            </a:r>
            <a:r>
              <a:rPr sz="2100" spc="75" dirty="0">
                <a:latin typeface="Cambria"/>
                <a:cs typeface="Cambria"/>
              </a:rPr>
              <a:t>are </a:t>
            </a:r>
            <a:r>
              <a:rPr sz="2100" spc="50" dirty="0">
                <a:latin typeface="Cambria"/>
                <a:cs typeface="Cambria"/>
              </a:rPr>
              <a:t>replaced </a:t>
            </a:r>
            <a:r>
              <a:rPr sz="2100" spc="25" dirty="0">
                <a:latin typeface="Cambria"/>
                <a:cs typeface="Cambria"/>
              </a:rPr>
              <a:t>one </a:t>
            </a:r>
            <a:r>
              <a:rPr sz="2100" spc="120" dirty="0">
                <a:latin typeface="Cambria"/>
                <a:cs typeface="Cambria"/>
              </a:rPr>
              <a:t>at </a:t>
            </a:r>
            <a:r>
              <a:rPr sz="2100" spc="140" dirty="0">
                <a:latin typeface="Cambria"/>
                <a:cs typeface="Cambria"/>
              </a:rPr>
              <a:t>a </a:t>
            </a:r>
            <a:r>
              <a:rPr sz="2100" spc="75" dirty="0">
                <a:latin typeface="Cambria"/>
                <a:cs typeface="Cambria"/>
              </a:rPr>
              <a:t>time  with </a:t>
            </a:r>
            <a:r>
              <a:rPr sz="2100" spc="95" dirty="0">
                <a:latin typeface="Cambria"/>
                <a:cs typeface="Cambria"/>
              </a:rPr>
              <a:t>actual</a:t>
            </a:r>
            <a:r>
              <a:rPr sz="2100" spc="155" dirty="0">
                <a:latin typeface="Cambria"/>
                <a:cs typeface="Cambria"/>
              </a:rPr>
              <a:t> </a:t>
            </a:r>
            <a:r>
              <a:rPr sz="2100" spc="50" dirty="0">
                <a:latin typeface="Cambria"/>
                <a:cs typeface="Cambria"/>
              </a:rPr>
              <a:t>components.</a:t>
            </a:r>
            <a:endParaRPr sz="2100">
              <a:latin typeface="Cambria"/>
              <a:cs typeface="Cambria"/>
            </a:endParaRPr>
          </a:p>
          <a:p>
            <a:pPr marL="689610" indent="-273050" algn="just">
              <a:lnSpc>
                <a:spcPct val="100000"/>
              </a:lnSpc>
              <a:spcBef>
                <a:spcPts val="280"/>
              </a:spcBef>
              <a:buClr>
                <a:srgbClr val="FD8536"/>
              </a:buClr>
              <a:buSzPct val="78571"/>
              <a:buFont typeface="Symbol"/>
              <a:buChar char=""/>
              <a:tabLst>
                <a:tab pos="689610" algn="l"/>
              </a:tabLst>
            </a:pPr>
            <a:r>
              <a:rPr sz="2100" b="1" spc="20" dirty="0">
                <a:latin typeface="Cambria"/>
                <a:cs typeface="Cambria"/>
              </a:rPr>
              <a:t>3. </a:t>
            </a:r>
            <a:r>
              <a:rPr sz="2100" spc="80" dirty="0">
                <a:latin typeface="Cambria"/>
                <a:cs typeface="Cambria"/>
              </a:rPr>
              <a:t>Tests </a:t>
            </a:r>
            <a:r>
              <a:rPr sz="2100" spc="75" dirty="0">
                <a:latin typeface="Cambria"/>
                <a:cs typeface="Cambria"/>
              </a:rPr>
              <a:t>are </a:t>
            </a:r>
            <a:r>
              <a:rPr sz="2100" spc="40" dirty="0">
                <a:latin typeface="Cambria"/>
                <a:cs typeface="Cambria"/>
              </a:rPr>
              <a:t>conducted </a:t>
            </a:r>
            <a:r>
              <a:rPr sz="2100" spc="100" dirty="0">
                <a:latin typeface="Cambria"/>
                <a:cs typeface="Cambria"/>
              </a:rPr>
              <a:t>as </a:t>
            </a:r>
            <a:r>
              <a:rPr sz="2100" spc="70" dirty="0">
                <a:latin typeface="Cambria"/>
                <a:cs typeface="Cambria"/>
              </a:rPr>
              <a:t>each </a:t>
            </a:r>
            <a:r>
              <a:rPr sz="2100" spc="40" dirty="0">
                <a:latin typeface="Cambria"/>
                <a:cs typeface="Cambria"/>
              </a:rPr>
              <a:t>component </a:t>
            </a:r>
            <a:r>
              <a:rPr sz="2100" spc="70" dirty="0">
                <a:latin typeface="Cambria"/>
                <a:cs typeface="Cambria"/>
              </a:rPr>
              <a:t>is</a:t>
            </a:r>
            <a:r>
              <a:rPr sz="2100" spc="565" dirty="0">
                <a:latin typeface="Cambria"/>
                <a:cs typeface="Cambria"/>
              </a:rPr>
              <a:t> </a:t>
            </a:r>
            <a:r>
              <a:rPr sz="2100" spc="80" dirty="0">
                <a:latin typeface="Cambria"/>
                <a:cs typeface="Cambria"/>
              </a:rPr>
              <a:t>integrated.</a:t>
            </a:r>
            <a:endParaRPr sz="2100">
              <a:latin typeface="Cambria"/>
              <a:cs typeface="Cambria"/>
            </a:endParaRPr>
          </a:p>
          <a:p>
            <a:pPr marL="689610" marR="111760" indent="-273050">
              <a:lnSpc>
                <a:spcPts val="2270"/>
              </a:lnSpc>
              <a:spcBef>
                <a:spcPts val="550"/>
              </a:spcBef>
              <a:buClr>
                <a:srgbClr val="FD8536"/>
              </a:buClr>
              <a:buSzPct val="78571"/>
              <a:buFont typeface="Symbol"/>
              <a:buChar char=""/>
              <a:tabLst>
                <a:tab pos="689610" algn="l"/>
              </a:tabLst>
            </a:pPr>
            <a:r>
              <a:rPr sz="2100" b="1" spc="20" dirty="0">
                <a:latin typeface="Cambria"/>
                <a:cs typeface="Cambria"/>
              </a:rPr>
              <a:t>4. </a:t>
            </a:r>
            <a:r>
              <a:rPr sz="2100" spc="180" dirty="0">
                <a:latin typeface="Cambria"/>
                <a:cs typeface="Cambria"/>
              </a:rPr>
              <a:t>On </a:t>
            </a:r>
            <a:r>
              <a:rPr sz="2100" spc="40" dirty="0">
                <a:latin typeface="Cambria"/>
                <a:cs typeface="Cambria"/>
              </a:rPr>
              <a:t>completion </a:t>
            </a:r>
            <a:r>
              <a:rPr sz="2100" spc="-5" dirty="0">
                <a:latin typeface="Cambria"/>
                <a:cs typeface="Cambria"/>
              </a:rPr>
              <a:t>of </a:t>
            </a:r>
            <a:r>
              <a:rPr sz="2100" spc="70" dirty="0">
                <a:latin typeface="Cambria"/>
                <a:cs typeface="Cambria"/>
              </a:rPr>
              <a:t>each </a:t>
            </a:r>
            <a:r>
              <a:rPr sz="2100" spc="60" dirty="0">
                <a:latin typeface="Cambria"/>
                <a:cs typeface="Cambria"/>
              </a:rPr>
              <a:t>set </a:t>
            </a:r>
            <a:r>
              <a:rPr sz="2100" spc="-5" dirty="0">
                <a:latin typeface="Cambria"/>
                <a:cs typeface="Cambria"/>
              </a:rPr>
              <a:t>of </a:t>
            </a:r>
            <a:r>
              <a:rPr sz="2100" spc="85" dirty="0">
                <a:latin typeface="Cambria"/>
                <a:cs typeface="Cambria"/>
              </a:rPr>
              <a:t>tests, </a:t>
            </a:r>
            <a:r>
              <a:rPr sz="2100" spc="70" dirty="0">
                <a:latin typeface="Cambria"/>
                <a:cs typeface="Cambria"/>
              </a:rPr>
              <a:t>another </a:t>
            </a:r>
            <a:r>
              <a:rPr sz="2100" spc="75" dirty="0">
                <a:latin typeface="Cambria"/>
                <a:cs typeface="Cambria"/>
              </a:rPr>
              <a:t>stub </a:t>
            </a:r>
            <a:r>
              <a:rPr sz="2100" spc="70" dirty="0">
                <a:latin typeface="Cambria"/>
                <a:cs typeface="Cambria"/>
              </a:rPr>
              <a:t>is </a:t>
            </a:r>
            <a:r>
              <a:rPr sz="2100" spc="-85" dirty="0">
                <a:latin typeface="Cambria"/>
                <a:cs typeface="Cambria"/>
              </a:rPr>
              <a:t>replaced  </a:t>
            </a:r>
            <a:r>
              <a:rPr sz="2100" spc="75" dirty="0">
                <a:latin typeface="Cambria"/>
                <a:cs typeface="Cambria"/>
              </a:rPr>
              <a:t>with </a:t>
            </a:r>
            <a:r>
              <a:rPr sz="2100" spc="80" dirty="0">
                <a:latin typeface="Cambria"/>
                <a:cs typeface="Cambria"/>
              </a:rPr>
              <a:t>the </a:t>
            </a:r>
            <a:r>
              <a:rPr sz="2100" spc="75" dirty="0">
                <a:latin typeface="Cambria"/>
                <a:cs typeface="Cambria"/>
              </a:rPr>
              <a:t>real</a:t>
            </a:r>
            <a:r>
              <a:rPr sz="2100" spc="210" dirty="0">
                <a:latin typeface="Cambria"/>
                <a:cs typeface="Cambria"/>
              </a:rPr>
              <a:t> </a:t>
            </a:r>
            <a:r>
              <a:rPr sz="2100" spc="50" dirty="0">
                <a:latin typeface="Cambria"/>
                <a:cs typeface="Cambria"/>
              </a:rPr>
              <a:t>component.</a:t>
            </a:r>
            <a:endParaRPr sz="2100">
              <a:latin typeface="Cambria"/>
              <a:cs typeface="Cambria"/>
            </a:endParaRPr>
          </a:p>
          <a:p>
            <a:pPr marL="689610" marR="404495" indent="-273050">
              <a:lnSpc>
                <a:spcPts val="2270"/>
              </a:lnSpc>
              <a:spcBef>
                <a:spcPts val="520"/>
              </a:spcBef>
              <a:buClr>
                <a:srgbClr val="FD8536"/>
              </a:buClr>
              <a:buSzPct val="78571"/>
              <a:buFont typeface="Symbol"/>
              <a:buChar char=""/>
              <a:tabLst>
                <a:tab pos="689610" algn="l"/>
              </a:tabLst>
            </a:pPr>
            <a:r>
              <a:rPr sz="2100" b="1" spc="20" dirty="0">
                <a:latin typeface="Cambria"/>
                <a:cs typeface="Cambria"/>
              </a:rPr>
              <a:t>5. </a:t>
            </a:r>
            <a:r>
              <a:rPr sz="2100" spc="65" dirty="0">
                <a:latin typeface="Cambria"/>
                <a:cs typeface="Cambria"/>
              </a:rPr>
              <a:t>Regression </a:t>
            </a:r>
            <a:r>
              <a:rPr sz="2100" spc="75" dirty="0">
                <a:latin typeface="Cambria"/>
                <a:cs typeface="Cambria"/>
              </a:rPr>
              <a:t>testing </a:t>
            </a:r>
            <a:r>
              <a:rPr sz="2100" spc="105" dirty="0">
                <a:latin typeface="Cambria"/>
                <a:cs typeface="Cambria"/>
              </a:rPr>
              <a:t>may </a:t>
            </a:r>
            <a:r>
              <a:rPr sz="2100" spc="15" dirty="0">
                <a:latin typeface="Cambria"/>
                <a:cs typeface="Cambria"/>
              </a:rPr>
              <a:t>be </a:t>
            </a:r>
            <a:r>
              <a:rPr sz="2100" spc="40" dirty="0">
                <a:latin typeface="Cambria"/>
                <a:cs typeface="Cambria"/>
              </a:rPr>
              <a:t>conducted </a:t>
            </a:r>
            <a:r>
              <a:rPr sz="2100" spc="15" dirty="0">
                <a:latin typeface="Cambria"/>
                <a:cs typeface="Cambria"/>
              </a:rPr>
              <a:t>to </a:t>
            </a:r>
            <a:r>
              <a:rPr sz="2100" spc="65" dirty="0">
                <a:latin typeface="Cambria"/>
                <a:cs typeface="Cambria"/>
              </a:rPr>
              <a:t>ensure </a:t>
            </a:r>
            <a:r>
              <a:rPr sz="2100" spc="114" dirty="0">
                <a:latin typeface="Cambria"/>
                <a:cs typeface="Cambria"/>
              </a:rPr>
              <a:t>that </a:t>
            </a:r>
            <a:r>
              <a:rPr sz="2100" spc="-295" dirty="0">
                <a:latin typeface="Cambria"/>
                <a:cs typeface="Cambria"/>
              </a:rPr>
              <a:t>new  </a:t>
            </a:r>
            <a:r>
              <a:rPr sz="2100" spc="35" dirty="0">
                <a:latin typeface="Cambria"/>
                <a:cs typeface="Cambria"/>
              </a:rPr>
              <a:t>errors </a:t>
            </a:r>
            <a:r>
              <a:rPr sz="2100" spc="85" dirty="0">
                <a:latin typeface="Cambria"/>
                <a:cs typeface="Cambria"/>
              </a:rPr>
              <a:t>have </a:t>
            </a:r>
            <a:r>
              <a:rPr sz="2100" spc="50" dirty="0">
                <a:latin typeface="Cambria"/>
                <a:cs typeface="Cambria"/>
              </a:rPr>
              <a:t>not </a:t>
            </a:r>
            <a:r>
              <a:rPr sz="2100" spc="40" dirty="0">
                <a:latin typeface="Cambria"/>
                <a:cs typeface="Cambria"/>
              </a:rPr>
              <a:t>been</a:t>
            </a:r>
            <a:r>
              <a:rPr sz="2100" spc="315" dirty="0">
                <a:latin typeface="Cambria"/>
                <a:cs typeface="Cambria"/>
              </a:rPr>
              <a:t> </a:t>
            </a:r>
            <a:r>
              <a:rPr sz="2100" spc="55" dirty="0">
                <a:latin typeface="Cambria"/>
                <a:cs typeface="Cambria"/>
              </a:rPr>
              <a:t>introduced.</a:t>
            </a:r>
            <a:endParaRPr sz="2100">
              <a:latin typeface="Cambria"/>
              <a:cs typeface="Cambria"/>
            </a:endParaRPr>
          </a:p>
          <a:p>
            <a:pPr marL="322580" marR="1012825" indent="-271780">
              <a:lnSpc>
                <a:spcPts val="2590"/>
              </a:lnSpc>
              <a:spcBef>
                <a:spcPts val="60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30" dirty="0">
                <a:latin typeface="Cambria"/>
                <a:cs typeface="Cambria"/>
              </a:rPr>
              <a:t>process </a:t>
            </a:r>
            <a:r>
              <a:rPr sz="2400" spc="65" dirty="0">
                <a:latin typeface="Cambria"/>
                <a:cs typeface="Cambria"/>
              </a:rPr>
              <a:t>continues </a:t>
            </a:r>
            <a:r>
              <a:rPr sz="2400" spc="50" dirty="0">
                <a:latin typeface="Cambria"/>
                <a:cs typeface="Cambria"/>
              </a:rPr>
              <a:t>from </a:t>
            </a:r>
            <a:r>
              <a:rPr sz="2400" spc="65" dirty="0">
                <a:latin typeface="Cambria"/>
                <a:cs typeface="Cambria"/>
              </a:rPr>
              <a:t>step </a:t>
            </a:r>
            <a:r>
              <a:rPr sz="2400" spc="5" dirty="0">
                <a:latin typeface="Cambria"/>
                <a:cs typeface="Cambria"/>
              </a:rPr>
              <a:t>2 </a:t>
            </a:r>
            <a:r>
              <a:rPr sz="2400" spc="110" dirty="0">
                <a:latin typeface="Cambria"/>
                <a:cs typeface="Cambria"/>
              </a:rPr>
              <a:t>until </a:t>
            </a:r>
            <a:r>
              <a:rPr sz="2400" spc="90" dirty="0">
                <a:latin typeface="Cambria"/>
                <a:cs typeface="Cambria"/>
              </a:rPr>
              <a:t>the</a:t>
            </a:r>
            <a:r>
              <a:rPr sz="2400" spc="-180" dirty="0">
                <a:latin typeface="Cambria"/>
                <a:cs typeface="Cambria"/>
              </a:rPr>
              <a:t> </a:t>
            </a:r>
            <a:r>
              <a:rPr sz="2400" spc="75" dirty="0">
                <a:latin typeface="Cambria"/>
                <a:cs typeface="Cambria"/>
              </a:rPr>
              <a:t>entire  </a:t>
            </a:r>
            <a:r>
              <a:rPr sz="2400" spc="70" dirty="0">
                <a:latin typeface="Cambria"/>
                <a:cs typeface="Cambria"/>
              </a:rPr>
              <a:t>program </a:t>
            </a:r>
            <a:r>
              <a:rPr sz="2400" spc="85" dirty="0">
                <a:latin typeface="Cambria"/>
                <a:cs typeface="Cambria"/>
              </a:rPr>
              <a:t>structure </a:t>
            </a:r>
            <a:r>
              <a:rPr sz="2400" spc="75" dirty="0">
                <a:latin typeface="Cambria"/>
                <a:cs typeface="Cambria"/>
              </a:rPr>
              <a:t>is</a:t>
            </a:r>
            <a:r>
              <a:rPr sz="2400" spc="254" dirty="0">
                <a:latin typeface="Cambria"/>
                <a:cs typeface="Cambria"/>
              </a:rPr>
              <a:t> </a:t>
            </a:r>
            <a:r>
              <a:rPr sz="2400" spc="100" dirty="0">
                <a:latin typeface="Cambria"/>
                <a:cs typeface="Cambria"/>
              </a:rPr>
              <a:t>built.</a:t>
            </a:r>
            <a:endParaRPr sz="2400">
              <a:latin typeface="Cambria"/>
              <a:cs typeface="Cambri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900429"/>
            <a:ext cx="5942331" cy="689932"/>
          </a:xfrm>
          <a:prstGeom prst="rect">
            <a:avLst/>
          </a:prstGeom>
        </p:spPr>
        <p:txBody>
          <a:bodyPr vert="horz" wrap="square" lIns="0" tIns="12700" rIns="0" bIns="0" rtlCol="0">
            <a:spAutoFit/>
          </a:bodyPr>
          <a:lstStyle/>
          <a:p>
            <a:pPr marL="12700">
              <a:lnSpc>
                <a:spcPct val="100000"/>
              </a:lnSpc>
              <a:spcBef>
                <a:spcPts val="100"/>
              </a:spcBef>
            </a:pPr>
            <a:r>
              <a:rPr spc="90" dirty="0"/>
              <a:t>Bottom-up</a:t>
            </a:r>
            <a:r>
              <a:rPr spc="100" dirty="0"/>
              <a:t> </a:t>
            </a:r>
            <a:r>
              <a:rPr spc="120" dirty="0"/>
              <a:t>Integration</a:t>
            </a:r>
          </a:p>
        </p:txBody>
      </p:sp>
      <p:sp>
        <p:nvSpPr>
          <p:cNvPr id="3" name="object 3"/>
          <p:cNvSpPr txBox="1"/>
          <p:nvPr/>
        </p:nvSpPr>
        <p:spPr>
          <a:xfrm>
            <a:off x="314959" y="1631950"/>
            <a:ext cx="8319134" cy="4465320"/>
          </a:xfrm>
          <a:prstGeom prst="rect">
            <a:avLst/>
          </a:prstGeom>
        </p:spPr>
        <p:txBody>
          <a:bodyPr vert="horz" wrap="square" lIns="0" tIns="46990" rIns="0" bIns="0" rtlCol="0">
            <a:spAutoFit/>
          </a:bodyPr>
          <a:lstStyle/>
          <a:p>
            <a:pPr marL="297815" marR="384810" indent="-273050">
              <a:lnSpc>
                <a:spcPts val="2160"/>
              </a:lnSpc>
              <a:spcBef>
                <a:spcPts val="37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i="1" spc="75" dirty="0">
                <a:latin typeface="Cambria"/>
                <a:cs typeface="Cambria"/>
              </a:rPr>
              <a:t>Bottom-up </a:t>
            </a:r>
            <a:r>
              <a:rPr sz="2000" i="1" spc="65" dirty="0">
                <a:latin typeface="Cambria"/>
                <a:cs typeface="Cambria"/>
              </a:rPr>
              <a:t>integration </a:t>
            </a:r>
            <a:r>
              <a:rPr sz="2000" i="1" spc="75" dirty="0">
                <a:latin typeface="Cambria"/>
                <a:cs typeface="Cambria"/>
              </a:rPr>
              <a:t>testing</a:t>
            </a:r>
            <a:r>
              <a:rPr sz="2000" spc="75" dirty="0">
                <a:latin typeface="Cambria"/>
                <a:cs typeface="Cambria"/>
              </a:rPr>
              <a:t>, </a:t>
            </a:r>
            <a:r>
              <a:rPr sz="2000" spc="95" dirty="0">
                <a:latin typeface="Cambria"/>
                <a:cs typeface="Cambria"/>
              </a:rPr>
              <a:t>as </a:t>
            </a:r>
            <a:r>
              <a:rPr sz="2000" spc="80" dirty="0">
                <a:latin typeface="Cambria"/>
                <a:cs typeface="Cambria"/>
              </a:rPr>
              <a:t>its </a:t>
            </a:r>
            <a:r>
              <a:rPr sz="2000" spc="90" dirty="0">
                <a:latin typeface="Cambria"/>
                <a:cs typeface="Cambria"/>
              </a:rPr>
              <a:t>name </a:t>
            </a:r>
            <a:r>
              <a:rPr sz="2000" spc="75" dirty="0">
                <a:latin typeface="Cambria"/>
                <a:cs typeface="Cambria"/>
              </a:rPr>
              <a:t>implies, </a:t>
            </a:r>
            <a:r>
              <a:rPr sz="2000" spc="60" dirty="0">
                <a:latin typeface="Cambria"/>
                <a:cs typeface="Cambria"/>
              </a:rPr>
              <a:t>begins  </a:t>
            </a:r>
            <a:r>
              <a:rPr sz="2000" spc="50" dirty="0">
                <a:latin typeface="Cambria"/>
                <a:cs typeface="Cambria"/>
              </a:rPr>
              <a:t>construction </a:t>
            </a:r>
            <a:r>
              <a:rPr sz="2000" spc="90" dirty="0">
                <a:latin typeface="Cambria"/>
                <a:cs typeface="Cambria"/>
              </a:rPr>
              <a:t>and </a:t>
            </a:r>
            <a:r>
              <a:rPr sz="2000" spc="75" dirty="0">
                <a:latin typeface="Cambria"/>
                <a:cs typeface="Cambria"/>
              </a:rPr>
              <a:t>testing with </a:t>
            </a:r>
            <a:r>
              <a:rPr sz="2000" i="1" spc="65" dirty="0">
                <a:latin typeface="Cambria"/>
                <a:cs typeface="Cambria"/>
              </a:rPr>
              <a:t>atomic </a:t>
            </a:r>
            <a:r>
              <a:rPr sz="2000" i="1" spc="100" dirty="0">
                <a:latin typeface="Cambria"/>
                <a:cs typeface="Cambria"/>
              </a:rPr>
              <a:t>modules </a:t>
            </a:r>
            <a:r>
              <a:rPr sz="2000" spc="105" dirty="0">
                <a:latin typeface="Cambria"/>
                <a:cs typeface="Cambria"/>
              </a:rPr>
              <a:t>i.e., </a:t>
            </a:r>
            <a:r>
              <a:rPr sz="2000" spc="40" dirty="0">
                <a:latin typeface="Cambria"/>
                <a:cs typeface="Cambria"/>
              </a:rPr>
              <a:t>components </a:t>
            </a:r>
            <a:r>
              <a:rPr sz="2000" spc="114" dirty="0">
                <a:latin typeface="Cambria"/>
                <a:cs typeface="Cambria"/>
              </a:rPr>
              <a:t>at  </a:t>
            </a:r>
            <a:r>
              <a:rPr sz="2000" spc="75" dirty="0">
                <a:latin typeface="Cambria"/>
                <a:cs typeface="Cambria"/>
              </a:rPr>
              <a:t>the </a:t>
            </a:r>
            <a:r>
              <a:rPr sz="2000" spc="35" dirty="0">
                <a:latin typeface="Cambria"/>
                <a:cs typeface="Cambria"/>
              </a:rPr>
              <a:t>lowest </a:t>
            </a:r>
            <a:r>
              <a:rPr sz="2000" spc="60" dirty="0">
                <a:latin typeface="Cambria"/>
                <a:cs typeface="Cambria"/>
              </a:rPr>
              <a:t>levels </a:t>
            </a:r>
            <a:r>
              <a:rPr sz="2000" spc="85" dirty="0">
                <a:latin typeface="Cambria"/>
                <a:cs typeface="Cambria"/>
              </a:rPr>
              <a:t>in </a:t>
            </a:r>
            <a:r>
              <a:rPr sz="2000" spc="75" dirty="0">
                <a:latin typeface="Cambria"/>
                <a:cs typeface="Cambria"/>
              </a:rPr>
              <a:t>the </a:t>
            </a:r>
            <a:r>
              <a:rPr sz="2000" spc="60" dirty="0">
                <a:latin typeface="Cambria"/>
                <a:cs typeface="Cambria"/>
              </a:rPr>
              <a:t>program</a:t>
            </a:r>
            <a:r>
              <a:rPr sz="2000" spc="330" dirty="0">
                <a:latin typeface="Cambria"/>
                <a:cs typeface="Cambria"/>
              </a:rPr>
              <a:t> </a:t>
            </a:r>
            <a:r>
              <a:rPr sz="2000" spc="75" dirty="0">
                <a:latin typeface="Cambria"/>
                <a:cs typeface="Cambria"/>
              </a:rPr>
              <a:t>structure.</a:t>
            </a:r>
            <a:endParaRPr sz="2000">
              <a:latin typeface="Cambria"/>
              <a:cs typeface="Cambria"/>
            </a:endParaRPr>
          </a:p>
          <a:p>
            <a:pPr marL="297815" marR="123825" indent="-273050">
              <a:lnSpc>
                <a:spcPts val="216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80" dirty="0">
                <a:latin typeface="Cambria"/>
                <a:cs typeface="Cambria"/>
              </a:rPr>
              <a:t>Because </a:t>
            </a:r>
            <a:r>
              <a:rPr sz="2000" spc="40" dirty="0">
                <a:latin typeface="Cambria"/>
                <a:cs typeface="Cambria"/>
              </a:rPr>
              <a:t>components </a:t>
            </a:r>
            <a:r>
              <a:rPr sz="2000" spc="70" dirty="0">
                <a:latin typeface="Cambria"/>
                <a:cs typeface="Cambria"/>
              </a:rPr>
              <a:t>are integrated </a:t>
            </a:r>
            <a:r>
              <a:rPr sz="2000" spc="40" dirty="0">
                <a:latin typeface="Cambria"/>
                <a:cs typeface="Cambria"/>
              </a:rPr>
              <a:t>from </a:t>
            </a:r>
            <a:r>
              <a:rPr sz="2000" spc="80" dirty="0">
                <a:latin typeface="Cambria"/>
                <a:cs typeface="Cambria"/>
              </a:rPr>
              <a:t>the </a:t>
            </a:r>
            <a:r>
              <a:rPr sz="2000" spc="35" dirty="0">
                <a:latin typeface="Cambria"/>
                <a:cs typeface="Cambria"/>
              </a:rPr>
              <a:t>bottom </a:t>
            </a:r>
            <a:r>
              <a:rPr sz="2000" spc="95" dirty="0">
                <a:latin typeface="Cambria"/>
                <a:cs typeface="Cambria"/>
              </a:rPr>
              <a:t>up, </a:t>
            </a:r>
            <a:r>
              <a:rPr sz="2000" spc="45" dirty="0">
                <a:latin typeface="Cambria"/>
                <a:cs typeface="Cambria"/>
              </a:rPr>
              <a:t>processing  </a:t>
            </a:r>
            <a:r>
              <a:rPr sz="2000" spc="50" dirty="0">
                <a:latin typeface="Cambria"/>
                <a:cs typeface="Cambria"/>
              </a:rPr>
              <a:t>required </a:t>
            </a:r>
            <a:r>
              <a:rPr sz="2000" spc="20" dirty="0">
                <a:latin typeface="Cambria"/>
                <a:cs typeface="Cambria"/>
              </a:rPr>
              <a:t>for </a:t>
            </a:r>
            <a:r>
              <a:rPr sz="2000" spc="40" dirty="0">
                <a:latin typeface="Cambria"/>
                <a:cs typeface="Cambria"/>
              </a:rPr>
              <a:t>components </a:t>
            </a:r>
            <a:r>
              <a:rPr sz="2000" spc="60" dirty="0">
                <a:latin typeface="Cambria"/>
                <a:cs typeface="Cambria"/>
              </a:rPr>
              <a:t>subordinate </a:t>
            </a:r>
            <a:r>
              <a:rPr sz="2000" spc="15" dirty="0">
                <a:latin typeface="Cambria"/>
                <a:cs typeface="Cambria"/>
              </a:rPr>
              <a:t>to </a:t>
            </a:r>
            <a:r>
              <a:rPr sz="2000" spc="135" dirty="0">
                <a:latin typeface="Cambria"/>
                <a:cs typeface="Cambria"/>
              </a:rPr>
              <a:t>a </a:t>
            </a:r>
            <a:r>
              <a:rPr sz="2000" spc="70" dirty="0">
                <a:latin typeface="Cambria"/>
                <a:cs typeface="Cambria"/>
              </a:rPr>
              <a:t>given </a:t>
            </a:r>
            <a:r>
              <a:rPr sz="2000" spc="55" dirty="0">
                <a:latin typeface="Cambria"/>
                <a:cs typeface="Cambria"/>
              </a:rPr>
              <a:t>level </a:t>
            </a:r>
            <a:r>
              <a:rPr sz="2000" spc="70" dirty="0">
                <a:latin typeface="Cambria"/>
                <a:cs typeface="Cambria"/>
              </a:rPr>
              <a:t>is </a:t>
            </a:r>
            <a:r>
              <a:rPr sz="2000" spc="80" dirty="0">
                <a:latin typeface="Cambria"/>
                <a:cs typeface="Cambria"/>
              </a:rPr>
              <a:t>always  available </a:t>
            </a:r>
            <a:r>
              <a:rPr sz="2000" spc="90" dirty="0">
                <a:latin typeface="Cambria"/>
                <a:cs typeface="Cambria"/>
              </a:rPr>
              <a:t>and </a:t>
            </a:r>
            <a:r>
              <a:rPr sz="2000" spc="75" dirty="0">
                <a:latin typeface="Cambria"/>
                <a:cs typeface="Cambria"/>
              </a:rPr>
              <a:t>the </a:t>
            </a:r>
            <a:r>
              <a:rPr sz="2000" spc="45" dirty="0">
                <a:latin typeface="Cambria"/>
                <a:cs typeface="Cambria"/>
              </a:rPr>
              <a:t>need </a:t>
            </a:r>
            <a:r>
              <a:rPr sz="2000" spc="20" dirty="0">
                <a:latin typeface="Cambria"/>
                <a:cs typeface="Cambria"/>
              </a:rPr>
              <a:t>for </a:t>
            </a:r>
            <a:r>
              <a:rPr sz="2000" spc="70" dirty="0">
                <a:latin typeface="Cambria"/>
                <a:cs typeface="Cambria"/>
              </a:rPr>
              <a:t>stubs is</a:t>
            </a:r>
            <a:r>
              <a:rPr sz="2000" spc="390" dirty="0">
                <a:latin typeface="Cambria"/>
                <a:cs typeface="Cambria"/>
              </a:rPr>
              <a:t> </a:t>
            </a:r>
            <a:r>
              <a:rPr sz="2000" spc="80" dirty="0">
                <a:latin typeface="Cambria"/>
                <a:cs typeface="Cambria"/>
              </a:rPr>
              <a:t>eliminated.</a:t>
            </a:r>
            <a:endParaRPr sz="2000">
              <a:latin typeface="Cambria"/>
              <a:cs typeface="Cambria"/>
            </a:endParaRPr>
          </a:p>
          <a:p>
            <a:pPr marL="297815" marR="545465" indent="-273050">
              <a:lnSpc>
                <a:spcPts val="216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95" dirty="0">
                <a:latin typeface="Cambria"/>
                <a:cs typeface="Cambria"/>
              </a:rPr>
              <a:t>A </a:t>
            </a:r>
            <a:r>
              <a:rPr sz="2000" spc="40" dirty="0">
                <a:latin typeface="Cambria"/>
                <a:cs typeface="Cambria"/>
              </a:rPr>
              <a:t>bottom-up </a:t>
            </a:r>
            <a:r>
              <a:rPr sz="2000" spc="70" dirty="0">
                <a:latin typeface="Cambria"/>
                <a:cs typeface="Cambria"/>
              </a:rPr>
              <a:t>integration </a:t>
            </a:r>
            <a:r>
              <a:rPr sz="2000" spc="75" dirty="0">
                <a:latin typeface="Cambria"/>
                <a:cs typeface="Cambria"/>
              </a:rPr>
              <a:t>strategy </a:t>
            </a:r>
            <a:r>
              <a:rPr sz="2000" spc="100" dirty="0">
                <a:latin typeface="Cambria"/>
                <a:cs typeface="Cambria"/>
              </a:rPr>
              <a:t>may </a:t>
            </a:r>
            <a:r>
              <a:rPr sz="2000" spc="15" dirty="0">
                <a:latin typeface="Cambria"/>
                <a:cs typeface="Cambria"/>
              </a:rPr>
              <a:t>be </a:t>
            </a:r>
            <a:r>
              <a:rPr sz="2000" spc="65" dirty="0">
                <a:latin typeface="Cambria"/>
                <a:cs typeface="Cambria"/>
              </a:rPr>
              <a:t>implemented </a:t>
            </a:r>
            <a:r>
              <a:rPr sz="2000" spc="75" dirty="0">
                <a:latin typeface="Cambria"/>
                <a:cs typeface="Cambria"/>
              </a:rPr>
              <a:t>with </a:t>
            </a:r>
            <a:r>
              <a:rPr sz="2000" spc="80" dirty="0">
                <a:latin typeface="Cambria"/>
                <a:cs typeface="Cambria"/>
              </a:rPr>
              <a:t>the  </a:t>
            </a:r>
            <a:r>
              <a:rPr sz="2000" spc="40" dirty="0">
                <a:latin typeface="Cambria"/>
                <a:cs typeface="Cambria"/>
              </a:rPr>
              <a:t>following</a:t>
            </a:r>
            <a:r>
              <a:rPr sz="2000" spc="105" dirty="0">
                <a:latin typeface="Cambria"/>
                <a:cs typeface="Cambria"/>
              </a:rPr>
              <a:t> </a:t>
            </a:r>
            <a:r>
              <a:rPr sz="2000" spc="50" dirty="0">
                <a:latin typeface="Cambria"/>
                <a:cs typeface="Cambria"/>
              </a:rPr>
              <a:t>steps:</a:t>
            </a:r>
            <a:endParaRPr sz="2000">
              <a:latin typeface="Cambria"/>
              <a:cs typeface="Cambria"/>
            </a:endParaRPr>
          </a:p>
          <a:p>
            <a:pPr marL="665480" marR="591820" indent="-273050">
              <a:lnSpc>
                <a:spcPts val="2050"/>
              </a:lnSpc>
              <a:spcBef>
                <a:spcPts val="470"/>
              </a:spcBef>
              <a:buClr>
                <a:srgbClr val="FD8536"/>
              </a:buClr>
              <a:buSzPct val="78947"/>
              <a:buFont typeface="Symbol"/>
              <a:buChar char=""/>
              <a:tabLst>
                <a:tab pos="665480" algn="l"/>
              </a:tabLst>
            </a:pPr>
            <a:r>
              <a:rPr sz="1900" b="1" spc="20" dirty="0">
                <a:latin typeface="Cambria"/>
                <a:cs typeface="Cambria"/>
              </a:rPr>
              <a:t>1. </a:t>
            </a:r>
            <a:r>
              <a:rPr sz="1900" spc="45" dirty="0">
                <a:latin typeface="Cambria"/>
                <a:cs typeface="Cambria"/>
              </a:rPr>
              <a:t>Low-level </a:t>
            </a:r>
            <a:r>
              <a:rPr sz="1900" spc="35" dirty="0">
                <a:latin typeface="Cambria"/>
                <a:cs typeface="Cambria"/>
              </a:rPr>
              <a:t>components </a:t>
            </a:r>
            <a:r>
              <a:rPr sz="1900" spc="65" dirty="0">
                <a:latin typeface="Cambria"/>
                <a:cs typeface="Cambria"/>
              </a:rPr>
              <a:t>are </a:t>
            </a:r>
            <a:r>
              <a:rPr sz="1900" spc="30" dirty="0">
                <a:latin typeface="Cambria"/>
                <a:cs typeface="Cambria"/>
              </a:rPr>
              <a:t>combined </a:t>
            </a:r>
            <a:r>
              <a:rPr sz="1900" spc="50" dirty="0">
                <a:latin typeface="Cambria"/>
                <a:cs typeface="Cambria"/>
              </a:rPr>
              <a:t>into </a:t>
            </a:r>
            <a:r>
              <a:rPr sz="1900" spc="55" dirty="0">
                <a:latin typeface="Cambria"/>
                <a:cs typeface="Cambria"/>
              </a:rPr>
              <a:t>clusters </a:t>
            </a:r>
            <a:r>
              <a:rPr sz="1900" spc="-65" dirty="0">
                <a:latin typeface="Cambria"/>
                <a:cs typeface="Cambria"/>
              </a:rPr>
              <a:t>(sometimes  </a:t>
            </a:r>
            <a:r>
              <a:rPr sz="1900" spc="55" dirty="0">
                <a:latin typeface="Cambria"/>
                <a:cs typeface="Cambria"/>
              </a:rPr>
              <a:t>called </a:t>
            </a:r>
            <a:r>
              <a:rPr sz="1900" i="1" spc="90" dirty="0">
                <a:latin typeface="Cambria"/>
                <a:cs typeface="Cambria"/>
              </a:rPr>
              <a:t>builds</a:t>
            </a:r>
            <a:r>
              <a:rPr sz="1900" spc="90" dirty="0">
                <a:latin typeface="Cambria"/>
                <a:cs typeface="Cambria"/>
              </a:rPr>
              <a:t>) </a:t>
            </a:r>
            <a:r>
              <a:rPr sz="1900" spc="100" dirty="0">
                <a:latin typeface="Cambria"/>
                <a:cs typeface="Cambria"/>
              </a:rPr>
              <a:t>that </a:t>
            </a:r>
            <a:r>
              <a:rPr sz="1900" spc="35" dirty="0">
                <a:latin typeface="Cambria"/>
                <a:cs typeface="Cambria"/>
              </a:rPr>
              <a:t>perform </a:t>
            </a:r>
            <a:r>
              <a:rPr sz="1900" spc="125" dirty="0">
                <a:latin typeface="Cambria"/>
                <a:cs typeface="Cambria"/>
              </a:rPr>
              <a:t>a </a:t>
            </a:r>
            <a:r>
              <a:rPr sz="1900" spc="35" dirty="0">
                <a:latin typeface="Cambria"/>
                <a:cs typeface="Cambria"/>
              </a:rPr>
              <a:t>specific </a:t>
            </a:r>
            <a:r>
              <a:rPr sz="1900" spc="40" dirty="0">
                <a:latin typeface="Cambria"/>
                <a:cs typeface="Cambria"/>
              </a:rPr>
              <a:t>software</a:t>
            </a:r>
            <a:r>
              <a:rPr sz="1900" spc="285" dirty="0">
                <a:latin typeface="Cambria"/>
                <a:cs typeface="Cambria"/>
              </a:rPr>
              <a:t> </a:t>
            </a:r>
            <a:r>
              <a:rPr sz="1900" spc="65" dirty="0">
                <a:latin typeface="Cambria"/>
                <a:cs typeface="Cambria"/>
              </a:rPr>
              <a:t>subfunction.</a:t>
            </a:r>
            <a:endParaRPr sz="1900">
              <a:latin typeface="Cambria"/>
              <a:cs typeface="Cambria"/>
            </a:endParaRPr>
          </a:p>
          <a:p>
            <a:pPr marL="665480" marR="365760" indent="-273050">
              <a:lnSpc>
                <a:spcPts val="2050"/>
              </a:lnSpc>
              <a:spcBef>
                <a:spcPts val="470"/>
              </a:spcBef>
              <a:buClr>
                <a:srgbClr val="FD8536"/>
              </a:buClr>
              <a:buSzPct val="78947"/>
              <a:buFont typeface="Symbol"/>
              <a:buChar char=""/>
              <a:tabLst>
                <a:tab pos="665480" algn="l"/>
              </a:tabLst>
            </a:pPr>
            <a:r>
              <a:rPr sz="1900" b="1" spc="20" dirty="0">
                <a:latin typeface="Cambria"/>
                <a:cs typeface="Cambria"/>
              </a:rPr>
              <a:t>2. </a:t>
            </a:r>
            <a:r>
              <a:rPr sz="1900" spc="185" dirty="0">
                <a:latin typeface="Cambria"/>
                <a:cs typeface="Cambria"/>
              </a:rPr>
              <a:t>A </a:t>
            </a:r>
            <a:r>
              <a:rPr sz="1900" spc="45" dirty="0">
                <a:latin typeface="Cambria"/>
                <a:cs typeface="Cambria"/>
              </a:rPr>
              <a:t>driver </a:t>
            </a:r>
            <a:r>
              <a:rPr sz="1900" spc="20" dirty="0">
                <a:latin typeface="Cambria"/>
                <a:cs typeface="Cambria"/>
              </a:rPr>
              <a:t>(a </a:t>
            </a:r>
            <a:r>
              <a:rPr sz="1900" spc="30" dirty="0">
                <a:latin typeface="Cambria"/>
                <a:cs typeface="Cambria"/>
              </a:rPr>
              <a:t>control </a:t>
            </a:r>
            <a:r>
              <a:rPr sz="1900" spc="55" dirty="0">
                <a:latin typeface="Cambria"/>
                <a:cs typeface="Cambria"/>
              </a:rPr>
              <a:t>program </a:t>
            </a:r>
            <a:r>
              <a:rPr sz="1900" spc="15" dirty="0">
                <a:latin typeface="Cambria"/>
                <a:cs typeface="Cambria"/>
              </a:rPr>
              <a:t>for </a:t>
            </a:r>
            <a:r>
              <a:rPr sz="1900" spc="50" dirty="0">
                <a:latin typeface="Cambria"/>
                <a:cs typeface="Cambria"/>
              </a:rPr>
              <a:t>testing) </a:t>
            </a:r>
            <a:r>
              <a:rPr sz="1900" spc="65" dirty="0">
                <a:latin typeface="Cambria"/>
                <a:cs typeface="Cambria"/>
              </a:rPr>
              <a:t>is </a:t>
            </a:r>
            <a:r>
              <a:rPr sz="1900" spc="60" dirty="0">
                <a:latin typeface="Cambria"/>
                <a:cs typeface="Cambria"/>
              </a:rPr>
              <a:t>written </a:t>
            </a:r>
            <a:r>
              <a:rPr sz="1900" spc="10" dirty="0">
                <a:latin typeface="Cambria"/>
                <a:cs typeface="Cambria"/>
              </a:rPr>
              <a:t>to </a:t>
            </a:r>
            <a:r>
              <a:rPr sz="1900" spc="-60" dirty="0">
                <a:latin typeface="Cambria"/>
                <a:cs typeface="Cambria"/>
              </a:rPr>
              <a:t>coordinate  </a:t>
            </a:r>
            <a:r>
              <a:rPr sz="1900" spc="65" dirty="0">
                <a:latin typeface="Cambria"/>
                <a:cs typeface="Cambria"/>
              </a:rPr>
              <a:t>test </a:t>
            </a:r>
            <a:r>
              <a:rPr sz="1900" spc="50" dirty="0">
                <a:latin typeface="Cambria"/>
                <a:cs typeface="Cambria"/>
              </a:rPr>
              <a:t>case </a:t>
            </a:r>
            <a:r>
              <a:rPr sz="1900" spc="80" dirty="0">
                <a:latin typeface="Cambria"/>
                <a:cs typeface="Cambria"/>
              </a:rPr>
              <a:t>input </a:t>
            </a:r>
            <a:r>
              <a:rPr sz="1900" spc="85" dirty="0">
                <a:latin typeface="Cambria"/>
                <a:cs typeface="Cambria"/>
              </a:rPr>
              <a:t>and</a:t>
            </a:r>
            <a:r>
              <a:rPr sz="1900" spc="185" dirty="0">
                <a:latin typeface="Cambria"/>
                <a:cs typeface="Cambria"/>
              </a:rPr>
              <a:t> </a:t>
            </a:r>
            <a:r>
              <a:rPr sz="1900" spc="75" dirty="0">
                <a:latin typeface="Cambria"/>
                <a:cs typeface="Cambria"/>
              </a:rPr>
              <a:t>output.</a:t>
            </a:r>
            <a:endParaRPr sz="1900">
              <a:latin typeface="Cambria"/>
              <a:cs typeface="Cambria"/>
            </a:endParaRPr>
          </a:p>
          <a:p>
            <a:pPr marL="665480" indent="-273050">
              <a:lnSpc>
                <a:spcPct val="100000"/>
              </a:lnSpc>
              <a:spcBef>
                <a:spcPts val="219"/>
              </a:spcBef>
              <a:buClr>
                <a:srgbClr val="FD8536"/>
              </a:buClr>
              <a:buSzPct val="78947"/>
              <a:buFont typeface="Symbol"/>
              <a:buChar char=""/>
              <a:tabLst>
                <a:tab pos="665480" algn="l"/>
              </a:tabLst>
            </a:pPr>
            <a:r>
              <a:rPr sz="1900" b="1" spc="20" dirty="0">
                <a:latin typeface="Cambria"/>
                <a:cs typeface="Cambria"/>
              </a:rPr>
              <a:t>3. </a:t>
            </a:r>
            <a:r>
              <a:rPr sz="1900" spc="85" dirty="0">
                <a:latin typeface="Cambria"/>
                <a:cs typeface="Cambria"/>
              </a:rPr>
              <a:t>The </a:t>
            </a:r>
            <a:r>
              <a:rPr sz="1900" spc="55" dirty="0">
                <a:latin typeface="Cambria"/>
                <a:cs typeface="Cambria"/>
              </a:rPr>
              <a:t>cluster </a:t>
            </a:r>
            <a:r>
              <a:rPr sz="1900" spc="65" dirty="0">
                <a:latin typeface="Cambria"/>
                <a:cs typeface="Cambria"/>
              </a:rPr>
              <a:t>is</a:t>
            </a:r>
            <a:r>
              <a:rPr sz="1900" spc="265" dirty="0">
                <a:latin typeface="Cambria"/>
                <a:cs typeface="Cambria"/>
              </a:rPr>
              <a:t> </a:t>
            </a:r>
            <a:r>
              <a:rPr sz="1900" spc="65" dirty="0">
                <a:latin typeface="Cambria"/>
                <a:cs typeface="Cambria"/>
              </a:rPr>
              <a:t>tested.</a:t>
            </a:r>
            <a:endParaRPr sz="1900">
              <a:latin typeface="Cambria"/>
              <a:cs typeface="Cambria"/>
            </a:endParaRPr>
          </a:p>
          <a:p>
            <a:pPr marL="665480" marR="17780" indent="-273050">
              <a:lnSpc>
                <a:spcPts val="2050"/>
              </a:lnSpc>
              <a:spcBef>
                <a:spcPts val="500"/>
              </a:spcBef>
              <a:buClr>
                <a:srgbClr val="FD8536"/>
              </a:buClr>
              <a:buSzPct val="78947"/>
              <a:buFont typeface="Symbol"/>
              <a:buChar char=""/>
              <a:tabLst>
                <a:tab pos="665480" algn="l"/>
              </a:tabLst>
            </a:pPr>
            <a:r>
              <a:rPr sz="1900" b="1" spc="20" dirty="0">
                <a:latin typeface="Cambria"/>
                <a:cs typeface="Cambria"/>
              </a:rPr>
              <a:t>4. </a:t>
            </a:r>
            <a:r>
              <a:rPr sz="1900" spc="75" dirty="0">
                <a:latin typeface="Cambria"/>
                <a:cs typeface="Cambria"/>
              </a:rPr>
              <a:t>Drivers </a:t>
            </a:r>
            <a:r>
              <a:rPr sz="1900" spc="60" dirty="0">
                <a:latin typeface="Cambria"/>
                <a:cs typeface="Cambria"/>
              </a:rPr>
              <a:t>are </a:t>
            </a:r>
            <a:r>
              <a:rPr sz="1900" spc="30" dirty="0">
                <a:latin typeface="Cambria"/>
                <a:cs typeface="Cambria"/>
              </a:rPr>
              <a:t>removed </a:t>
            </a:r>
            <a:r>
              <a:rPr sz="1900" spc="85" dirty="0">
                <a:latin typeface="Cambria"/>
                <a:cs typeface="Cambria"/>
              </a:rPr>
              <a:t>and </a:t>
            </a:r>
            <a:r>
              <a:rPr sz="1900" spc="55" dirty="0">
                <a:latin typeface="Cambria"/>
                <a:cs typeface="Cambria"/>
              </a:rPr>
              <a:t>clusters </a:t>
            </a:r>
            <a:r>
              <a:rPr sz="1900" spc="60" dirty="0">
                <a:latin typeface="Cambria"/>
                <a:cs typeface="Cambria"/>
              </a:rPr>
              <a:t>are </a:t>
            </a:r>
            <a:r>
              <a:rPr sz="1900" spc="35" dirty="0">
                <a:latin typeface="Cambria"/>
                <a:cs typeface="Cambria"/>
              </a:rPr>
              <a:t>combined </a:t>
            </a:r>
            <a:r>
              <a:rPr sz="1900" spc="55" dirty="0">
                <a:latin typeface="Cambria"/>
                <a:cs typeface="Cambria"/>
              </a:rPr>
              <a:t>moving upward </a:t>
            </a:r>
            <a:r>
              <a:rPr sz="1900" spc="-385" dirty="0">
                <a:latin typeface="Cambria"/>
                <a:cs typeface="Cambria"/>
              </a:rPr>
              <a:t>in  </a:t>
            </a:r>
            <a:r>
              <a:rPr sz="1900" spc="75" dirty="0">
                <a:latin typeface="Cambria"/>
                <a:cs typeface="Cambria"/>
              </a:rPr>
              <a:t>the </a:t>
            </a:r>
            <a:r>
              <a:rPr sz="1900" spc="55" dirty="0">
                <a:latin typeface="Cambria"/>
                <a:cs typeface="Cambria"/>
              </a:rPr>
              <a:t>program</a:t>
            </a:r>
            <a:r>
              <a:rPr sz="1900" spc="110" dirty="0">
                <a:latin typeface="Cambria"/>
                <a:cs typeface="Cambria"/>
              </a:rPr>
              <a:t> </a:t>
            </a:r>
            <a:r>
              <a:rPr sz="1900" spc="70" dirty="0">
                <a:latin typeface="Cambria"/>
                <a:cs typeface="Cambria"/>
              </a:rPr>
              <a:t>structure.</a:t>
            </a:r>
            <a:endParaRPr sz="1900">
              <a:latin typeface="Cambria"/>
              <a:cs typeface="Cambri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669" y="4659629"/>
            <a:ext cx="152400" cy="196215"/>
          </a:xfrm>
          <a:prstGeom prst="rect">
            <a:avLst/>
          </a:prstGeom>
        </p:spPr>
        <p:txBody>
          <a:bodyPr vert="horz" wrap="square" lIns="0" tIns="15240" rIns="0" bIns="0" rtlCol="0">
            <a:spAutoFit/>
          </a:bodyPr>
          <a:lstStyle/>
          <a:p>
            <a:pPr marL="12700">
              <a:lnSpc>
                <a:spcPct val="100000"/>
              </a:lnSpc>
              <a:spcBef>
                <a:spcPts val="120"/>
              </a:spcBef>
            </a:pPr>
            <a:r>
              <a:rPr sz="1100" spc="725" dirty="0">
                <a:solidFill>
                  <a:srgbClr val="FD8536"/>
                </a:solidFill>
                <a:latin typeface="Symbol"/>
                <a:cs typeface="Symbol"/>
              </a:rPr>
              <a:t></a:t>
            </a:r>
            <a:endParaRPr sz="1100">
              <a:latin typeface="Symbol"/>
              <a:cs typeface="Symbol"/>
            </a:endParaRPr>
          </a:p>
        </p:txBody>
      </p:sp>
      <p:sp>
        <p:nvSpPr>
          <p:cNvPr id="3" name="object 3"/>
          <p:cNvSpPr txBox="1"/>
          <p:nvPr/>
        </p:nvSpPr>
        <p:spPr>
          <a:xfrm>
            <a:off x="534669" y="5218938"/>
            <a:ext cx="152400" cy="566420"/>
          </a:xfrm>
          <a:prstGeom prst="rect">
            <a:avLst/>
          </a:prstGeom>
        </p:spPr>
        <p:txBody>
          <a:bodyPr vert="horz" wrap="square" lIns="0" tIns="114935" rIns="0" bIns="0" rtlCol="0">
            <a:spAutoFit/>
          </a:bodyPr>
          <a:lstStyle/>
          <a:p>
            <a:pPr marL="12700">
              <a:lnSpc>
                <a:spcPct val="100000"/>
              </a:lnSpc>
              <a:spcBef>
                <a:spcPts val="905"/>
              </a:spcBef>
            </a:pPr>
            <a:r>
              <a:rPr sz="1100" spc="725" dirty="0">
                <a:solidFill>
                  <a:srgbClr val="FD8536"/>
                </a:solidFill>
                <a:latin typeface="Symbol"/>
                <a:cs typeface="Symbol"/>
              </a:rPr>
              <a:t></a:t>
            </a:r>
            <a:endParaRPr sz="1100">
              <a:latin typeface="Symbol"/>
              <a:cs typeface="Symbol"/>
            </a:endParaRPr>
          </a:p>
          <a:p>
            <a:pPr marL="12700">
              <a:lnSpc>
                <a:spcPct val="100000"/>
              </a:lnSpc>
              <a:spcBef>
                <a:spcPts val="810"/>
              </a:spcBef>
            </a:pPr>
            <a:r>
              <a:rPr sz="1100" spc="725" dirty="0">
                <a:solidFill>
                  <a:srgbClr val="FD8536"/>
                </a:solidFill>
                <a:latin typeface="Symbol"/>
                <a:cs typeface="Symbol"/>
              </a:rPr>
              <a:t></a:t>
            </a:r>
            <a:endParaRPr sz="1100">
              <a:latin typeface="Symbol"/>
              <a:cs typeface="Symbol"/>
            </a:endParaRPr>
          </a:p>
        </p:txBody>
      </p:sp>
      <p:sp>
        <p:nvSpPr>
          <p:cNvPr id="4" name="object 4"/>
          <p:cNvSpPr txBox="1"/>
          <p:nvPr/>
        </p:nvSpPr>
        <p:spPr>
          <a:xfrm>
            <a:off x="807719" y="4638040"/>
            <a:ext cx="7861300" cy="1393190"/>
          </a:xfrm>
          <a:prstGeom prst="rect">
            <a:avLst/>
          </a:prstGeom>
        </p:spPr>
        <p:txBody>
          <a:bodyPr vert="horz" wrap="square" lIns="0" tIns="62229" rIns="0" bIns="0" rtlCol="0">
            <a:spAutoFit/>
          </a:bodyPr>
          <a:lstStyle/>
          <a:p>
            <a:pPr marL="12700" marR="5080">
              <a:lnSpc>
                <a:spcPct val="79700"/>
              </a:lnSpc>
              <a:spcBef>
                <a:spcPts val="489"/>
              </a:spcBef>
            </a:pPr>
            <a:r>
              <a:rPr sz="1600" spc="55" dirty="0">
                <a:latin typeface="Cambria"/>
                <a:cs typeface="Cambria"/>
              </a:rPr>
              <a:t>Components </a:t>
            </a:r>
            <a:r>
              <a:rPr sz="1600" spc="50" dirty="0">
                <a:latin typeface="Cambria"/>
                <a:cs typeface="Cambria"/>
              </a:rPr>
              <a:t>are </a:t>
            </a:r>
            <a:r>
              <a:rPr sz="1600" spc="25" dirty="0">
                <a:latin typeface="Cambria"/>
                <a:cs typeface="Cambria"/>
              </a:rPr>
              <a:t>combined </a:t>
            </a:r>
            <a:r>
              <a:rPr sz="1600" spc="15" dirty="0">
                <a:latin typeface="Cambria"/>
                <a:cs typeface="Cambria"/>
              </a:rPr>
              <a:t>to </a:t>
            </a:r>
            <a:r>
              <a:rPr sz="1600" spc="30" dirty="0">
                <a:latin typeface="Cambria"/>
                <a:cs typeface="Cambria"/>
              </a:rPr>
              <a:t>form </a:t>
            </a:r>
            <a:r>
              <a:rPr sz="1600" spc="50" dirty="0">
                <a:latin typeface="Cambria"/>
                <a:cs typeface="Cambria"/>
              </a:rPr>
              <a:t>clusters </a:t>
            </a:r>
            <a:r>
              <a:rPr sz="1600" spc="55" dirty="0">
                <a:latin typeface="Cambria"/>
                <a:cs typeface="Cambria"/>
              </a:rPr>
              <a:t>1, 2, </a:t>
            </a:r>
            <a:r>
              <a:rPr sz="1600" spc="65" dirty="0">
                <a:latin typeface="Cambria"/>
                <a:cs typeface="Cambria"/>
              </a:rPr>
              <a:t>and </a:t>
            </a:r>
            <a:r>
              <a:rPr sz="1600" spc="55" dirty="0">
                <a:latin typeface="Cambria"/>
                <a:cs typeface="Cambria"/>
              </a:rPr>
              <a:t>3. </a:t>
            </a:r>
            <a:r>
              <a:rPr sz="1600" spc="105" dirty="0">
                <a:latin typeface="Cambria"/>
                <a:cs typeface="Cambria"/>
              </a:rPr>
              <a:t>Each </a:t>
            </a:r>
            <a:r>
              <a:rPr sz="1600" dirty="0">
                <a:latin typeface="Cambria"/>
                <a:cs typeface="Cambria"/>
              </a:rPr>
              <a:t>of </a:t>
            </a:r>
            <a:r>
              <a:rPr sz="1600" spc="60" dirty="0">
                <a:latin typeface="Cambria"/>
                <a:cs typeface="Cambria"/>
              </a:rPr>
              <a:t>the </a:t>
            </a:r>
            <a:r>
              <a:rPr sz="1600" spc="50" dirty="0">
                <a:latin typeface="Cambria"/>
                <a:cs typeface="Cambria"/>
              </a:rPr>
              <a:t>clusters is </a:t>
            </a:r>
            <a:r>
              <a:rPr sz="1600" spc="45" dirty="0">
                <a:latin typeface="Cambria"/>
                <a:cs typeface="Cambria"/>
              </a:rPr>
              <a:t>tested  </a:t>
            </a:r>
            <a:r>
              <a:rPr sz="1600" spc="65" dirty="0">
                <a:latin typeface="Cambria"/>
                <a:cs typeface="Cambria"/>
              </a:rPr>
              <a:t>using </a:t>
            </a:r>
            <a:r>
              <a:rPr sz="1600" spc="105" dirty="0">
                <a:latin typeface="Cambria"/>
                <a:cs typeface="Cambria"/>
              </a:rPr>
              <a:t>a </a:t>
            </a:r>
            <a:r>
              <a:rPr sz="1600" spc="35" dirty="0">
                <a:latin typeface="Cambria"/>
                <a:cs typeface="Cambria"/>
              </a:rPr>
              <a:t>driver </a:t>
            </a:r>
            <a:r>
              <a:rPr sz="1600" spc="10" dirty="0">
                <a:latin typeface="Cambria"/>
                <a:cs typeface="Cambria"/>
              </a:rPr>
              <a:t>(shown </a:t>
            </a:r>
            <a:r>
              <a:rPr sz="1600" spc="75" dirty="0">
                <a:latin typeface="Cambria"/>
                <a:cs typeface="Cambria"/>
              </a:rPr>
              <a:t>as </a:t>
            </a:r>
            <a:r>
              <a:rPr sz="1600" spc="105" dirty="0">
                <a:latin typeface="Cambria"/>
                <a:cs typeface="Cambria"/>
              </a:rPr>
              <a:t>a </a:t>
            </a:r>
            <a:r>
              <a:rPr sz="1600" spc="50" dirty="0">
                <a:latin typeface="Cambria"/>
                <a:cs typeface="Cambria"/>
              </a:rPr>
              <a:t>dashed </a:t>
            </a:r>
            <a:r>
              <a:rPr sz="1600" spc="20" dirty="0">
                <a:latin typeface="Cambria"/>
                <a:cs typeface="Cambria"/>
              </a:rPr>
              <a:t>block). </a:t>
            </a:r>
            <a:r>
              <a:rPr sz="1600" spc="55" dirty="0">
                <a:latin typeface="Cambria"/>
                <a:cs typeface="Cambria"/>
              </a:rPr>
              <a:t>Components </a:t>
            </a:r>
            <a:r>
              <a:rPr sz="1600" spc="65" dirty="0">
                <a:latin typeface="Cambria"/>
                <a:cs typeface="Cambria"/>
              </a:rPr>
              <a:t>in </a:t>
            </a:r>
            <a:r>
              <a:rPr sz="1600" spc="45" dirty="0">
                <a:latin typeface="Cambria"/>
                <a:cs typeface="Cambria"/>
              </a:rPr>
              <a:t>clusters </a:t>
            </a:r>
            <a:r>
              <a:rPr sz="1600" dirty="0">
                <a:latin typeface="Cambria"/>
                <a:cs typeface="Cambria"/>
              </a:rPr>
              <a:t>1 </a:t>
            </a:r>
            <a:r>
              <a:rPr sz="1600" spc="65" dirty="0">
                <a:latin typeface="Cambria"/>
                <a:cs typeface="Cambria"/>
              </a:rPr>
              <a:t>and </a:t>
            </a:r>
            <a:r>
              <a:rPr sz="1600" dirty="0">
                <a:latin typeface="Cambria"/>
                <a:cs typeface="Cambria"/>
              </a:rPr>
              <a:t>2 </a:t>
            </a:r>
            <a:r>
              <a:rPr sz="1600" spc="50" dirty="0">
                <a:latin typeface="Cambria"/>
                <a:cs typeface="Cambria"/>
              </a:rPr>
              <a:t>are  </a:t>
            </a:r>
            <a:r>
              <a:rPr sz="1600" spc="40" dirty="0">
                <a:latin typeface="Cambria"/>
                <a:cs typeface="Cambria"/>
              </a:rPr>
              <a:t>subordinate </a:t>
            </a:r>
            <a:r>
              <a:rPr sz="1600" spc="10" dirty="0">
                <a:latin typeface="Cambria"/>
                <a:cs typeface="Cambria"/>
              </a:rPr>
              <a:t>to</a:t>
            </a:r>
            <a:r>
              <a:rPr sz="1600" spc="145" dirty="0">
                <a:latin typeface="Cambria"/>
                <a:cs typeface="Cambria"/>
              </a:rPr>
              <a:t> </a:t>
            </a:r>
            <a:r>
              <a:rPr sz="1600" spc="140" dirty="0">
                <a:latin typeface="Cambria"/>
                <a:cs typeface="Cambria"/>
              </a:rPr>
              <a:t>Ma.</a:t>
            </a:r>
            <a:endParaRPr sz="1600">
              <a:latin typeface="Cambria"/>
              <a:cs typeface="Cambria"/>
            </a:endParaRPr>
          </a:p>
          <a:p>
            <a:pPr marL="12700">
              <a:lnSpc>
                <a:spcPct val="100000"/>
              </a:lnSpc>
              <a:spcBef>
                <a:spcPts val="209"/>
              </a:spcBef>
            </a:pPr>
            <a:r>
              <a:rPr sz="1600" spc="60" dirty="0">
                <a:latin typeface="Cambria"/>
                <a:cs typeface="Cambria"/>
              </a:rPr>
              <a:t>Drivers </a:t>
            </a:r>
            <a:r>
              <a:rPr sz="1600" spc="85" dirty="0">
                <a:latin typeface="Cambria"/>
                <a:cs typeface="Cambria"/>
              </a:rPr>
              <a:t>D1 </a:t>
            </a:r>
            <a:r>
              <a:rPr sz="1600" spc="70" dirty="0">
                <a:latin typeface="Cambria"/>
                <a:cs typeface="Cambria"/>
              </a:rPr>
              <a:t>and </a:t>
            </a:r>
            <a:r>
              <a:rPr sz="1600" spc="90" dirty="0">
                <a:latin typeface="Cambria"/>
                <a:cs typeface="Cambria"/>
              </a:rPr>
              <a:t>D2 </a:t>
            </a:r>
            <a:r>
              <a:rPr sz="1600" spc="55" dirty="0">
                <a:latin typeface="Cambria"/>
                <a:cs typeface="Cambria"/>
              </a:rPr>
              <a:t>are </a:t>
            </a:r>
            <a:r>
              <a:rPr sz="1600" spc="25" dirty="0">
                <a:latin typeface="Cambria"/>
                <a:cs typeface="Cambria"/>
              </a:rPr>
              <a:t>removed </a:t>
            </a:r>
            <a:r>
              <a:rPr sz="1600" spc="65" dirty="0">
                <a:latin typeface="Cambria"/>
                <a:cs typeface="Cambria"/>
              </a:rPr>
              <a:t>and </a:t>
            </a:r>
            <a:r>
              <a:rPr sz="1600" spc="60" dirty="0">
                <a:latin typeface="Cambria"/>
                <a:cs typeface="Cambria"/>
              </a:rPr>
              <a:t>the </a:t>
            </a:r>
            <a:r>
              <a:rPr sz="1600" spc="50" dirty="0">
                <a:latin typeface="Cambria"/>
                <a:cs typeface="Cambria"/>
              </a:rPr>
              <a:t>clusters </a:t>
            </a:r>
            <a:r>
              <a:rPr sz="1600" spc="55" dirty="0">
                <a:latin typeface="Cambria"/>
                <a:cs typeface="Cambria"/>
              </a:rPr>
              <a:t>are </a:t>
            </a:r>
            <a:r>
              <a:rPr sz="1600" spc="45" dirty="0">
                <a:latin typeface="Cambria"/>
                <a:cs typeface="Cambria"/>
              </a:rPr>
              <a:t>interfaced </a:t>
            </a:r>
            <a:r>
              <a:rPr sz="1600" spc="40" dirty="0">
                <a:latin typeface="Cambria"/>
                <a:cs typeface="Cambria"/>
              </a:rPr>
              <a:t>directly </a:t>
            </a:r>
            <a:r>
              <a:rPr sz="1600" spc="10" dirty="0">
                <a:latin typeface="Cambria"/>
                <a:cs typeface="Cambria"/>
              </a:rPr>
              <a:t>to</a:t>
            </a:r>
            <a:r>
              <a:rPr sz="1600" spc="90" dirty="0">
                <a:latin typeface="Cambria"/>
                <a:cs typeface="Cambria"/>
              </a:rPr>
              <a:t> </a:t>
            </a:r>
            <a:r>
              <a:rPr sz="1600" spc="135" dirty="0">
                <a:latin typeface="Cambria"/>
                <a:cs typeface="Cambria"/>
              </a:rPr>
              <a:t>Ma.</a:t>
            </a:r>
            <a:endParaRPr sz="1600">
              <a:latin typeface="Cambria"/>
              <a:cs typeface="Cambria"/>
            </a:endParaRPr>
          </a:p>
          <a:p>
            <a:pPr marL="12700" marR="207010">
              <a:lnSpc>
                <a:spcPct val="79700"/>
              </a:lnSpc>
              <a:spcBef>
                <a:spcPts val="600"/>
              </a:spcBef>
            </a:pPr>
            <a:r>
              <a:rPr sz="1600" spc="85" dirty="0">
                <a:latin typeface="Cambria"/>
                <a:cs typeface="Cambria"/>
              </a:rPr>
              <a:t>Similarly, </a:t>
            </a:r>
            <a:r>
              <a:rPr sz="1600" spc="35" dirty="0">
                <a:latin typeface="Cambria"/>
                <a:cs typeface="Cambria"/>
              </a:rPr>
              <a:t>driver </a:t>
            </a:r>
            <a:r>
              <a:rPr sz="1600" spc="85" dirty="0">
                <a:latin typeface="Cambria"/>
                <a:cs typeface="Cambria"/>
              </a:rPr>
              <a:t>D3 </a:t>
            </a:r>
            <a:r>
              <a:rPr sz="1600" spc="15" dirty="0">
                <a:latin typeface="Cambria"/>
                <a:cs typeface="Cambria"/>
              </a:rPr>
              <a:t>for </a:t>
            </a:r>
            <a:r>
              <a:rPr sz="1600" spc="50" dirty="0">
                <a:latin typeface="Cambria"/>
                <a:cs typeface="Cambria"/>
              </a:rPr>
              <a:t>cluster </a:t>
            </a:r>
            <a:r>
              <a:rPr sz="1600" dirty="0">
                <a:latin typeface="Cambria"/>
                <a:cs typeface="Cambria"/>
              </a:rPr>
              <a:t>3 </a:t>
            </a:r>
            <a:r>
              <a:rPr sz="1600" spc="50" dirty="0">
                <a:latin typeface="Cambria"/>
                <a:cs typeface="Cambria"/>
              </a:rPr>
              <a:t>is </a:t>
            </a:r>
            <a:r>
              <a:rPr sz="1600" spc="25" dirty="0">
                <a:latin typeface="Cambria"/>
                <a:cs typeface="Cambria"/>
              </a:rPr>
              <a:t>removed </a:t>
            </a:r>
            <a:r>
              <a:rPr sz="1600" spc="20" dirty="0">
                <a:latin typeface="Cambria"/>
                <a:cs typeface="Cambria"/>
              </a:rPr>
              <a:t>prior </a:t>
            </a:r>
            <a:r>
              <a:rPr sz="1600" spc="15" dirty="0">
                <a:latin typeface="Cambria"/>
                <a:cs typeface="Cambria"/>
              </a:rPr>
              <a:t>to </a:t>
            </a:r>
            <a:r>
              <a:rPr sz="1600" spc="55" dirty="0">
                <a:latin typeface="Cambria"/>
                <a:cs typeface="Cambria"/>
              </a:rPr>
              <a:t>integration with </a:t>
            </a:r>
            <a:r>
              <a:rPr sz="1600" spc="35" dirty="0">
                <a:latin typeface="Cambria"/>
                <a:cs typeface="Cambria"/>
              </a:rPr>
              <a:t>module </a:t>
            </a:r>
            <a:r>
              <a:rPr sz="1600" spc="105" dirty="0">
                <a:latin typeface="Cambria"/>
                <a:cs typeface="Cambria"/>
              </a:rPr>
              <a:t>Mb.  </a:t>
            </a:r>
            <a:r>
              <a:rPr sz="1600" spc="70" dirty="0">
                <a:latin typeface="Cambria"/>
                <a:cs typeface="Cambria"/>
              </a:rPr>
              <a:t>Both </a:t>
            </a:r>
            <a:r>
              <a:rPr sz="1600" spc="155" dirty="0">
                <a:latin typeface="Cambria"/>
                <a:cs typeface="Cambria"/>
              </a:rPr>
              <a:t>Ma </a:t>
            </a:r>
            <a:r>
              <a:rPr sz="1600" spc="70" dirty="0">
                <a:latin typeface="Cambria"/>
                <a:cs typeface="Cambria"/>
              </a:rPr>
              <a:t>and </a:t>
            </a:r>
            <a:r>
              <a:rPr sz="1600" spc="110" dirty="0">
                <a:latin typeface="Cambria"/>
                <a:cs typeface="Cambria"/>
              </a:rPr>
              <a:t>Mb </a:t>
            </a:r>
            <a:r>
              <a:rPr sz="1600" spc="45" dirty="0">
                <a:latin typeface="Cambria"/>
                <a:cs typeface="Cambria"/>
              </a:rPr>
              <a:t>will </a:t>
            </a:r>
            <a:r>
              <a:rPr sz="1600" spc="65" dirty="0">
                <a:latin typeface="Cambria"/>
                <a:cs typeface="Cambria"/>
              </a:rPr>
              <a:t>ultimately </a:t>
            </a:r>
            <a:r>
              <a:rPr sz="1600" spc="10" dirty="0">
                <a:latin typeface="Cambria"/>
                <a:cs typeface="Cambria"/>
              </a:rPr>
              <a:t>be </a:t>
            </a:r>
            <a:r>
              <a:rPr sz="1600" spc="55" dirty="0">
                <a:latin typeface="Cambria"/>
                <a:cs typeface="Cambria"/>
              </a:rPr>
              <a:t>integrated with </a:t>
            </a:r>
            <a:r>
              <a:rPr sz="1600" spc="25" dirty="0">
                <a:latin typeface="Cambria"/>
                <a:cs typeface="Cambria"/>
              </a:rPr>
              <a:t>component </a:t>
            </a:r>
            <a:r>
              <a:rPr sz="1600" spc="105" dirty="0">
                <a:latin typeface="Cambria"/>
                <a:cs typeface="Cambria"/>
              </a:rPr>
              <a:t>Mc, </a:t>
            </a:r>
            <a:r>
              <a:rPr sz="1600" spc="65" dirty="0">
                <a:latin typeface="Cambria"/>
                <a:cs typeface="Cambria"/>
              </a:rPr>
              <a:t>and </a:t>
            </a:r>
            <a:r>
              <a:rPr sz="1600" spc="-5" dirty="0">
                <a:latin typeface="Cambria"/>
                <a:cs typeface="Cambria"/>
              </a:rPr>
              <a:t>so</a:t>
            </a:r>
            <a:r>
              <a:rPr sz="1600" spc="320" dirty="0">
                <a:latin typeface="Cambria"/>
                <a:cs typeface="Cambria"/>
              </a:rPr>
              <a:t> </a:t>
            </a:r>
            <a:r>
              <a:rPr sz="1600" spc="55" dirty="0">
                <a:latin typeface="Cambria"/>
                <a:cs typeface="Cambria"/>
              </a:rPr>
              <a:t>forth.</a:t>
            </a:r>
            <a:endParaRPr sz="1600">
              <a:latin typeface="Cambria"/>
              <a:cs typeface="Cambria"/>
            </a:endParaRPr>
          </a:p>
        </p:txBody>
      </p:sp>
      <p:sp>
        <p:nvSpPr>
          <p:cNvPr id="5" name="object 5"/>
          <p:cNvSpPr/>
          <p:nvPr/>
        </p:nvSpPr>
        <p:spPr>
          <a:xfrm>
            <a:off x="1287153" y="459134"/>
            <a:ext cx="5983566" cy="39058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5256531" cy="689932"/>
          </a:xfrm>
          <a:prstGeom prst="rect">
            <a:avLst/>
          </a:prstGeom>
        </p:spPr>
        <p:txBody>
          <a:bodyPr vert="horz" wrap="square" lIns="0" tIns="12700" rIns="0" bIns="0" rtlCol="0">
            <a:spAutoFit/>
          </a:bodyPr>
          <a:lstStyle/>
          <a:p>
            <a:pPr marL="12700">
              <a:lnSpc>
                <a:spcPct val="100000"/>
              </a:lnSpc>
              <a:spcBef>
                <a:spcPts val="100"/>
              </a:spcBef>
            </a:pPr>
            <a:r>
              <a:rPr spc="90" dirty="0"/>
              <a:t>Regression</a:t>
            </a:r>
            <a:r>
              <a:rPr spc="135" dirty="0"/>
              <a:t> </a:t>
            </a:r>
            <a:r>
              <a:rPr spc="125" dirty="0"/>
              <a:t>Testing</a:t>
            </a:r>
          </a:p>
        </p:txBody>
      </p:sp>
      <p:sp>
        <p:nvSpPr>
          <p:cNvPr id="3" name="object 3"/>
          <p:cNvSpPr txBox="1"/>
          <p:nvPr/>
        </p:nvSpPr>
        <p:spPr>
          <a:xfrm>
            <a:off x="388620" y="1625600"/>
            <a:ext cx="8187690" cy="4568190"/>
          </a:xfrm>
          <a:prstGeom prst="rect">
            <a:avLst/>
          </a:prstGeom>
        </p:spPr>
        <p:txBody>
          <a:bodyPr vert="horz" wrap="square" lIns="0" tIns="48895" rIns="0" bIns="0" rtlCol="0">
            <a:spAutoFit/>
          </a:bodyPr>
          <a:lstStyle/>
          <a:p>
            <a:pPr marL="298450" marR="17780" indent="-273050" algn="just">
              <a:lnSpc>
                <a:spcPct val="90000"/>
              </a:lnSpc>
              <a:spcBef>
                <a:spcPts val="38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60" dirty="0">
                <a:latin typeface="Cambria"/>
                <a:cs typeface="Cambria"/>
              </a:rPr>
              <a:t>Each </a:t>
            </a:r>
            <a:r>
              <a:rPr sz="2400" spc="90" dirty="0">
                <a:latin typeface="Cambria"/>
                <a:cs typeface="Cambria"/>
              </a:rPr>
              <a:t>time </a:t>
            </a:r>
            <a:r>
              <a:rPr sz="2400" spc="160" dirty="0">
                <a:latin typeface="Cambria"/>
                <a:cs typeface="Cambria"/>
              </a:rPr>
              <a:t>a </a:t>
            </a:r>
            <a:r>
              <a:rPr sz="2400" spc="50" dirty="0">
                <a:latin typeface="Cambria"/>
                <a:cs typeface="Cambria"/>
              </a:rPr>
              <a:t>new </a:t>
            </a:r>
            <a:r>
              <a:rPr sz="2400" spc="60" dirty="0">
                <a:latin typeface="Cambria"/>
                <a:cs typeface="Cambria"/>
              </a:rPr>
              <a:t>module </a:t>
            </a:r>
            <a:r>
              <a:rPr sz="2400" spc="80" dirty="0">
                <a:latin typeface="Cambria"/>
                <a:cs typeface="Cambria"/>
              </a:rPr>
              <a:t>is </a:t>
            </a:r>
            <a:r>
              <a:rPr sz="2400" spc="60" dirty="0">
                <a:latin typeface="Cambria"/>
                <a:cs typeface="Cambria"/>
              </a:rPr>
              <a:t>added </a:t>
            </a:r>
            <a:r>
              <a:rPr sz="2400" spc="114" dirty="0">
                <a:latin typeface="Cambria"/>
                <a:cs typeface="Cambria"/>
              </a:rPr>
              <a:t>as </a:t>
            </a:r>
            <a:r>
              <a:rPr sz="2400" spc="95" dirty="0">
                <a:latin typeface="Cambria"/>
                <a:cs typeface="Cambria"/>
              </a:rPr>
              <a:t>part </a:t>
            </a:r>
            <a:r>
              <a:rPr sz="2400" spc="-5" dirty="0">
                <a:latin typeface="Cambria"/>
                <a:cs typeface="Cambria"/>
              </a:rPr>
              <a:t>of </a:t>
            </a:r>
            <a:r>
              <a:rPr sz="2400" spc="85" dirty="0">
                <a:latin typeface="Cambria"/>
                <a:cs typeface="Cambria"/>
              </a:rPr>
              <a:t>integration  </a:t>
            </a:r>
            <a:r>
              <a:rPr sz="2400" spc="100" dirty="0">
                <a:latin typeface="Cambria"/>
                <a:cs typeface="Cambria"/>
              </a:rPr>
              <a:t>testing, </a:t>
            </a:r>
            <a:r>
              <a:rPr sz="2400" spc="90" dirty="0">
                <a:latin typeface="Cambria"/>
                <a:cs typeface="Cambria"/>
              </a:rPr>
              <a:t>the </a:t>
            </a:r>
            <a:r>
              <a:rPr sz="2400" spc="55" dirty="0">
                <a:latin typeface="Cambria"/>
                <a:cs typeface="Cambria"/>
              </a:rPr>
              <a:t>software </a:t>
            </a:r>
            <a:r>
              <a:rPr sz="2400" spc="100" dirty="0">
                <a:latin typeface="Cambria"/>
                <a:cs typeface="Cambria"/>
              </a:rPr>
              <a:t>changes. </a:t>
            </a:r>
            <a:r>
              <a:rPr sz="2400" spc="114" dirty="0">
                <a:latin typeface="Cambria"/>
                <a:cs typeface="Cambria"/>
              </a:rPr>
              <a:t>New data </a:t>
            </a:r>
            <a:r>
              <a:rPr sz="2400" spc="25" dirty="0">
                <a:latin typeface="Cambria"/>
                <a:cs typeface="Cambria"/>
              </a:rPr>
              <a:t>flow </a:t>
            </a:r>
            <a:r>
              <a:rPr sz="2400" spc="100" dirty="0">
                <a:latin typeface="Cambria"/>
                <a:cs typeface="Cambria"/>
              </a:rPr>
              <a:t>paths </a:t>
            </a:r>
            <a:r>
              <a:rPr sz="2400" spc="85" dirty="0">
                <a:latin typeface="Cambria"/>
                <a:cs typeface="Cambria"/>
              </a:rPr>
              <a:t>are  established, </a:t>
            </a:r>
            <a:r>
              <a:rPr sz="2400" spc="50" dirty="0">
                <a:latin typeface="Cambria"/>
                <a:cs typeface="Cambria"/>
              </a:rPr>
              <a:t>new </a:t>
            </a:r>
            <a:r>
              <a:rPr sz="2400" spc="-10" dirty="0">
                <a:latin typeface="Cambria"/>
                <a:cs typeface="Cambria"/>
              </a:rPr>
              <a:t>I/O </a:t>
            </a:r>
            <a:r>
              <a:rPr sz="2400" spc="120" dirty="0">
                <a:latin typeface="Cambria"/>
                <a:cs typeface="Cambria"/>
              </a:rPr>
              <a:t>may </a:t>
            </a:r>
            <a:r>
              <a:rPr sz="2400" spc="50" dirty="0">
                <a:latin typeface="Cambria"/>
                <a:cs typeface="Cambria"/>
              </a:rPr>
              <a:t>occur, </a:t>
            </a:r>
            <a:r>
              <a:rPr sz="2400" spc="105" dirty="0">
                <a:latin typeface="Cambria"/>
                <a:cs typeface="Cambria"/>
              </a:rPr>
              <a:t>and </a:t>
            </a:r>
            <a:r>
              <a:rPr sz="2400" spc="50" dirty="0">
                <a:latin typeface="Cambria"/>
                <a:cs typeface="Cambria"/>
              </a:rPr>
              <a:t>new </a:t>
            </a:r>
            <a:r>
              <a:rPr sz="2400" spc="40" dirty="0">
                <a:latin typeface="Cambria"/>
                <a:cs typeface="Cambria"/>
              </a:rPr>
              <a:t>control logic </a:t>
            </a:r>
            <a:r>
              <a:rPr sz="2400" spc="80" dirty="0">
                <a:latin typeface="Cambria"/>
                <a:cs typeface="Cambria"/>
              </a:rPr>
              <a:t>is  </a:t>
            </a:r>
            <a:r>
              <a:rPr sz="2400" spc="75" dirty="0">
                <a:latin typeface="Cambria"/>
                <a:cs typeface="Cambria"/>
              </a:rPr>
              <a:t>invoked.</a:t>
            </a:r>
            <a:endParaRPr sz="2400">
              <a:latin typeface="Cambria"/>
              <a:cs typeface="Cambria"/>
            </a:endParaRPr>
          </a:p>
          <a:p>
            <a:pPr marL="298450" marR="104139" indent="-273050">
              <a:lnSpc>
                <a:spcPts val="2590"/>
              </a:lnSpc>
              <a:spcBef>
                <a:spcPts val="640"/>
              </a:spcBef>
            </a:pPr>
            <a:r>
              <a:rPr sz="2475" spc="1635" baseline="15151" dirty="0">
                <a:solidFill>
                  <a:srgbClr val="FD8536"/>
                </a:solidFill>
                <a:latin typeface="Symbol"/>
                <a:cs typeface="Symbol"/>
              </a:rPr>
              <a:t></a:t>
            </a:r>
            <a:r>
              <a:rPr sz="2475" spc="914" baseline="15151" dirty="0">
                <a:solidFill>
                  <a:srgbClr val="FD8536"/>
                </a:solidFill>
                <a:latin typeface="Times New Roman"/>
                <a:cs typeface="Times New Roman"/>
              </a:rPr>
              <a:t> </a:t>
            </a:r>
            <a:r>
              <a:rPr sz="2400" spc="85" dirty="0">
                <a:latin typeface="Cambria"/>
                <a:cs typeface="Cambria"/>
              </a:rPr>
              <a:t>These changes </a:t>
            </a:r>
            <a:r>
              <a:rPr sz="2400" spc="120" dirty="0">
                <a:latin typeface="Cambria"/>
                <a:cs typeface="Cambria"/>
              </a:rPr>
              <a:t>may </a:t>
            </a:r>
            <a:r>
              <a:rPr sz="2400" spc="80" dirty="0">
                <a:latin typeface="Cambria"/>
                <a:cs typeface="Cambria"/>
              </a:rPr>
              <a:t>cause </a:t>
            </a:r>
            <a:r>
              <a:rPr sz="2400" spc="50" dirty="0">
                <a:latin typeface="Cambria"/>
                <a:cs typeface="Cambria"/>
              </a:rPr>
              <a:t>problems </a:t>
            </a:r>
            <a:r>
              <a:rPr sz="2400" spc="90" dirty="0">
                <a:latin typeface="Cambria"/>
                <a:cs typeface="Cambria"/>
              </a:rPr>
              <a:t>with </a:t>
            </a:r>
            <a:r>
              <a:rPr sz="2400" spc="70" dirty="0">
                <a:latin typeface="Cambria"/>
                <a:cs typeface="Cambria"/>
              </a:rPr>
              <a:t>functions </a:t>
            </a:r>
            <a:r>
              <a:rPr sz="2400" spc="130" dirty="0">
                <a:latin typeface="Cambria"/>
                <a:cs typeface="Cambria"/>
              </a:rPr>
              <a:t>that  </a:t>
            </a:r>
            <a:r>
              <a:rPr sz="2400" spc="60" dirty="0">
                <a:latin typeface="Cambria"/>
                <a:cs typeface="Cambria"/>
              </a:rPr>
              <a:t>previously </a:t>
            </a:r>
            <a:r>
              <a:rPr sz="2400" spc="40" dirty="0">
                <a:latin typeface="Cambria"/>
                <a:cs typeface="Cambria"/>
              </a:rPr>
              <a:t>worked</a:t>
            </a:r>
            <a:r>
              <a:rPr sz="2400" spc="204" dirty="0">
                <a:latin typeface="Cambria"/>
                <a:cs typeface="Cambria"/>
              </a:rPr>
              <a:t> </a:t>
            </a:r>
            <a:r>
              <a:rPr sz="2400" spc="85" dirty="0">
                <a:latin typeface="Cambria"/>
                <a:cs typeface="Cambria"/>
              </a:rPr>
              <a:t>flawlessly.</a:t>
            </a:r>
            <a:endParaRPr sz="2400">
              <a:latin typeface="Cambria"/>
              <a:cs typeface="Cambria"/>
            </a:endParaRPr>
          </a:p>
          <a:p>
            <a:pPr marL="298450" marR="24130" indent="-273050">
              <a:lnSpc>
                <a:spcPts val="259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55" dirty="0">
                <a:latin typeface="Cambria"/>
                <a:cs typeface="Cambria"/>
              </a:rPr>
              <a:t>In </a:t>
            </a:r>
            <a:r>
              <a:rPr sz="2400" spc="90" dirty="0">
                <a:latin typeface="Cambria"/>
                <a:cs typeface="Cambria"/>
              </a:rPr>
              <a:t>the </a:t>
            </a:r>
            <a:r>
              <a:rPr sz="2400" spc="60" dirty="0">
                <a:latin typeface="Cambria"/>
                <a:cs typeface="Cambria"/>
              </a:rPr>
              <a:t>context </a:t>
            </a:r>
            <a:r>
              <a:rPr sz="2400" spc="-5" dirty="0">
                <a:latin typeface="Cambria"/>
                <a:cs typeface="Cambria"/>
              </a:rPr>
              <a:t>of </a:t>
            </a:r>
            <a:r>
              <a:rPr sz="2400" spc="140" dirty="0">
                <a:latin typeface="Cambria"/>
                <a:cs typeface="Cambria"/>
              </a:rPr>
              <a:t>an </a:t>
            </a:r>
            <a:r>
              <a:rPr sz="2400" spc="80" dirty="0">
                <a:latin typeface="Cambria"/>
                <a:cs typeface="Cambria"/>
              </a:rPr>
              <a:t>integration </a:t>
            </a:r>
            <a:r>
              <a:rPr sz="2400" spc="85" dirty="0">
                <a:latin typeface="Cambria"/>
                <a:cs typeface="Cambria"/>
              </a:rPr>
              <a:t>test </a:t>
            </a:r>
            <a:r>
              <a:rPr sz="2400" spc="100" dirty="0">
                <a:latin typeface="Cambria"/>
                <a:cs typeface="Cambria"/>
              </a:rPr>
              <a:t>strategy,</a:t>
            </a:r>
            <a:r>
              <a:rPr sz="2400" spc="-215" dirty="0">
                <a:latin typeface="Cambria"/>
                <a:cs typeface="Cambria"/>
              </a:rPr>
              <a:t> </a:t>
            </a:r>
            <a:r>
              <a:rPr sz="2400" i="1" spc="70" dirty="0">
                <a:latin typeface="Cambria"/>
                <a:cs typeface="Cambria"/>
              </a:rPr>
              <a:t>regression  testing </a:t>
            </a:r>
            <a:r>
              <a:rPr sz="2400" spc="75" dirty="0">
                <a:latin typeface="Cambria"/>
                <a:cs typeface="Cambria"/>
              </a:rPr>
              <a:t>is </a:t>
            </a:r>
            <a:r>
              <a:rPr sz="2400" spc="90" dirty="0">
                <a:latin typeface="Cambria"/>
                <a:cs typeface="Cambria"/>
              </a:rPr>
              <a:t>the </a:t>
            </a:r>
            <a:r>
              <a:rPr sz="2400" spc="55" dirty="0">
                <a:latin typeface="Cambria"/>
                <a:cs typeface="Cambria"/>
              </a:rPr>
              <a:t>re-execution </a:t>
            </a:r>
            <a:r>
              <a:rPr sz="2400" spc="-5" dirty="0">
                <a:latin typeface="Cambria"/>
                <a:cs typeface="Cambria"/>
              </a:rPr>
              <a:t>of </a:t>
            </a:r>
            <a:r>
              <a:rPr sz="2400" spc="40" dirty="0">
                <a:latin typeface="Cambria"/>
                <a:cs typeface="Cambria"/>
              </a:rPr>
              <a:t>some </a:t>
            </a:r>
            <a:r>
              <a:rPr sz="2400" spc="75" dirty="0">
                <a:latin typeface="Cambria"/>
                <a:cs typeface="Cambria"/>
              </a:rPr>
              <a:t>subset </a:t>
            </a:r>
            <a:r>
              <a:rPr sz="2400" dirty="0">
                <a:latin typeface="Cambria"/>
                <a:cs typeface="Cambria"/>
              </a:rPr>
              <a:t>of </a:t>
            </a:r>
            <a:r>
              <a:rPr sz="2400" spc="85" dirty="0">
                <a:latin typeface="Cambria"/>
                <a:cs typeface="Cambria"/>
              </a:rPr>
              <a:t>tests </a:t>
            </a:r>
            <a:r>
              <a:rPr sz="2400" spc="130" dirty="0">
                <a:latin typeface="Cambria"/>
                <a:cs typeface="Cambria"/>
              </a:rPr>
              <a:t>that  </a:t>
            </a:r>
            <a:r>
              <a:rPr sz="2400" spc="95" dirty="0">
                <a:latin typeface="Cambria"/>
                <a:cs typeface="Cambria"/>
              </a:rPr>
              <a:t>have </a:t>
            </a:r>
            <a:r>
              <a:rPr sz="2400" spc="90" dirty="0">
                <a:latin typeface="Cambria"/>
                <a:cs typeface="Cambria"/>
              </a:rPr>
              <a:t>already </a:t>
            </a:r>
            <a:r>
              <a:rPr sz="2400" spc="50" dirty="0">
                <a:latin typeface="Cambria"/>
                <a:cs typeface="Cambria"/>
              </a:rPr>
              <a:t>been </a:t>
            </a:r>
            <a:r>
              <a:rPr sz="2400" spc="45" dirty="0">
                <a:latin typeface="Cambria"/>
                <a:cs typeface="Cambria"/>
              </a:rPr>
              <a:t>conducted </a:t>
            </a:r>
            <a:r>
              <a:rPr sz="2400" spc="20" dirty="0">
                <a:latin typeface="Cambria"/>
                <a:cs typeface="Cambria"/>
              </a:rPr>
              <a:t>to </a:t>
            </a:r>
            <a:r>
              <a:rPr sz="2400" spc="75" dirty="0">
                <a:latin typeface="Cambria"/>
                <a:cs typeface="Cambria"/>
              </a:rPr>
              <a:t>ensure </a:t>
            </a:r>
            <a:r>
              <a:rPr sz="2400" spc="130" dirty="0">
                <a:latin typeface="Cambria"/>
                <a:cs typeface="Cambria"/>
              </a:rPr>
              <a:t>that </a:t>
            </a:r>
            <a:r>
              <a:rPr sz="2400" spc="85" dirty="0">
                <a:latin typeface="Cambria"/>
                <a:cs typeface="Cambria"/>
              </a:rPr>
              <a:t>changes  </a:t>
            </a:r>
            <a:r>
              <a:rPr sz="2400" spc="95" dirty="0">
                <a:latin typeface="Cambria"/>
                <a:cs typeface="Cambria"/>
              </a:rPr>
              <a:t>have </a:t>
            </a:r>
            <a:r>
              <a:rPr sz="2400" spc="55" dirty="0">
                <a:latin typeface="Cambria"/>
                <a:cs typeface="Cambria"/>
              </a:rPr>
              <a:t>not </a:t>
            </a:r>
            <a:r>
              <a:rPr sz="2400" spc="65" dirty="0">
                <a:latin typeface="Cambria"/>
                <a:cs typeface="Cambria"/>
              </a:rPr>
              <a:t>propagated </a:t>
            </a:r>
            <a:r>
              <a:rPr sz="2400" spc="80" dirty="0">
                <a:latin typeface="Cambria"/>
                <a:cs typeface="Cambria"/>
              </a:rPr>
              <a:t>unintended </a:t>
            </a:r>
            <a:r>
              <a:rPr sz="2400" spc="55" dirty="0">
                <a:latin typeface="Cambria"/>
                <a:cs typeface="Cambria"/>
              </a:rPr>
              <a:t>side</a:t>
            </a:r>
            <a:r>
              <a:rPr sz="2400" spc="400" dirty="0">
                <a:latin typeface="Cambria"/>
                <a:cs typeface="Cambria"/>
              </a:rPr>
              <a:t> </a:t>
            </a:r>
            <a:r>
              <a:rPr sz="2400" spc="70" dirty="0">
                <a:latin typeface="Cambria"/>
                <a:cs typeface="Cambria"/>
              </a:rPr>
              <a:t>effects.</a:t>
            </a:r>
            <a:endParaRPr sz="2400">
              <a:latin typeface="Cambria"/>
              <a:cs typeface="Cambria"/>
            </a:endParaRPr>
          </a:p>
          <a:p>
            <a:pPr marL="298450" marR="56515" indent="-273050">
              <a:lnSpc>
                <a:spcPts val="259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75" dirty="0">
                <a:latin typeface="Cambria"/>
                <a:cs typeface="Cambria"/>
              </a:rPr>
              <a:t>Regression </a:t>
            </a:r>
            <a:r>
              <a:rPr sz="2400" spc="90" dirty="0">
                <a:latin typeface="Cambria"/>
                <a:cs typeface="Cambria"/>
              </a:rPr>
              <a:t>testing </a:t>
            </a:r>
            <a:r>
              <a:rPr sz="2400" spc="75" dirty="0">
                <a:latin typeface="Cambria"/>
                <a:cs typeface="Cambria"/>
              </a:rPr>
              <a:t>is </a:t>
            </a:r>
            <a:r>
              <a:rPr sz="2400" spc="90" dirty="0">
                <a:latin typeface="Cambria"/>
                <a:cs typeface="Cambria"/>
              </a:rPr>
              <a:t>the activity </a:t>
            </a:r>
            <a:r>
              <a:rPr sz="2400" spc="130" dirty="0">
                <a:latin typeface="Cambria"/>
                <a:cs typeface="Cambria"/>
              </a:rPr>
              <a:t>that </a:t>
            </a:r>
            <a:r>
              <a:rPr sz="2400" spc="75" dirty="0">
                <a:latin typeface="Cambria"/>
                <a:cs typeface="Cambria"/>
              </a:rPr>
              <a:t>helps </a:t>
            </a:r>
            <a:r>
              <a:rPr sz="2400" spc="15" dirty="0">
                <a:latin typeface="Cambria"/>
                <a:cs typeface="Cambria"/>
              </a:rPr>
              <a:t>to </a:t>
            </a:r>
            <a:r>
              <a:rPr sz="2400" spc="75" dirty="0">
                <a:latin typeface="Cambria"/>
                <a:cs typeface="Cambria"/>
              </a:rPr>
              <a:t>ensure  </a:t>
            </a:r>
            <a:r>
              <a:rPr sz="2400" spc="130" dirty="0">
                <a:latin typeface="Cambria"/>
                <a:cs typeface="Cambria"/>
              </a:rPr>
              <a:t>that </a:t>
            </a:r>
            <a:r>
              <a:rPr sz="2400" spc="85" dirty="0">
                <a:latin typeface="Cambria"/>
                <a:cs typeface="Cambria"/>
              </a:rPr>
              <a:t>changes </a:t>
            </a:r>
            <a:r>
              <a:rPr sz="2400" spc="20" dirty="0">
                <a:latin typeface="Cambria"/>
                <a:cs typeface="Cambria"/>
              </a:rPr>
              <a:t>(due </a:t>
            </a:r>
            <a:r>
              <a:rPr sz="2400" spc="15" dirty="0">
                <a:latin typeface="Cambria"/>
                <a:cs typeface="Cambria"/>
              </a:rPr>
              <a:t>to </a:t>
            </a:r>
            <a:r>
              <a:rPr sz="2400" spc="90" dirty="0">
                <a:latin typeface="Cambria"/>
                <a:cs typeface="Cambria"/>
              </a:rPr>
              <a:t>testing </a:t>
            </a:r>
            <a:r>
              <a:rPr sz="2400" spc="-5" dirty="0">
                <a:latin typeface="Cambria"/>
                <a:cs typeface="Cambria"/>
              </a:rPr>
              <a:t>or </a:t>
            </a:r>
            <a:r>
              <a:rPr sz="2400" spc="20" dirty="0">
                <a:latin typeface="Cambria"/>
                <a:cs typeface="Cambria"/>
              </a:rPr>
              <a:t>for </a:t>
            </a:r>
            <a:r>
              <a:rPr sz="2400" spc="55" dirty="0">
                <a:latin typeface="Cambria"/>
                <a:cs typeface="Cambria"/>
              </a:rPr>
              <a:t>other </a:t>
            </a:r>
            <a:r>
              <a:rPr sz="2400" spc="40" dirty="0">
                <a:latin typeface="Cambria"/>
                <a:cs typeface="Cambria"/>
              </a:rPr>
              <a:t>reasons) </a:t>
            </a:r>
            <a:r>
              <a:rPr sz="2400" spc="-20" dirty="0">
                <a:latin typeface="Cambria"/>
                <a:cs typeface="Cambria"/>
              </a:rPr>
              <a:t>do </a:t>
            </a:r>
            <a:r>
              <a:rPr sz="2400" spc="50" dirty="0">
                <a:latin typeface="Cambria"/>
                <a:cs typeface="Cambria"/>
              </a:rPr>
              <a:t>not  </a:t>
            </a:r>
            <a:r>
              <a:rPr sz="2400" spc="60" dirty="0">
                <a:latin typeface="Cambria"/>
                <a:cs typeface="Cambria"/>
              </a:rPr>
              <a:t>introduce </a:t>
            </a:r>
            <a:r>
              <a:rPr sz="2400" spc="80" dirty="0">
                <a:latin typeface="Cambria"/>
                <a:cs typeface="Cambria"/>
              </a:rPr>
              <a:t>unintended </a:t>
            </a:r>
            <a:r>
              <a:rPr sz="2400" spc="60" dirty="0">
                <a:latin typeface="Cambria"/>
                <a:cs typeface="Cambria"/>
              </a:rPr>
              <a:t>behavior </a:t>
            </a:r>
            <a:r>
              <a:rPr sz="2400" spc="-10" dirty="0">
                <a:latin typeface="Cambria"/>
                <a:cs typeface="Cambria"/>
              </a:rPr>
              <a:t>or </a:t>
            </a:r>
            <a:r>
              <a:rPr sz="2400" spc="80" dirty="0">
                <a:latin typeface="Cambria"/>
                <a:cs typeface="Cambria"/>
              </a:rPr>
              <a:t>additional</a:t>
            </a:r>
            <a:r>
              <a:rPr sz="2400" spc="-5" dirty="0">
                <a:latin typeface="Cambria"/>
                <a:cs typeface="Cambria"/>
              </a:rPr>
              <a:t> </a:t>
            </a:r>
            <a:r>
              <a:rPr sz="2400" spc="60" dirty="0">
                <a:latin typeface="Cambria"/>
                <a:cs typeface="Cambria"/>
              </a:rPr>
              <a:t>errors.</a:t>
            </a:r>
            <a:endParaRPr sz="2400">
              <a:latin typeface="Cambria"/>
              <a:cs typeface="Cambri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969" y="942340"/>
            <a:ext cx="7325995" cy="635000"/>
          </a:xfrm>
          <a:prstGeom prst="rect">
            <a:avLst/>
          </a:prstGeom>
        </p:spPr>
        <p:txBody>
          <a:bodyPr vert="horz" wrap="square" lIns="0" tIns="12700" rIns="0" bIns="0" rtlCol="0">
            <a:spAutoFit/>
          </a:bodyPr>
          <a:lstStyle/>
          <a:p>
            <a:pPr marL="297180" marR="17780" indent="-271780">
              <a:lnSpc>
                <a:spcPct val="100000"/>
              </a:lnSpc>
              <a:spcBef>
                <a:spcPts val="1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95" dirty="0">
                <a:solidFill>
                  <a:srgbClr val="000000"/>
                </a:solidFill>
              </a:rPr>
              <a:t>The </a:t>
            </a:r>
            <a:r>
              <a:rPr sz="2000" spc="50" dirty="0">
                <a:solidFill>
                  <a:srgbClr val="000000"/>
                </a:solidFill>
              </a:rPr>
              <a:t>regression </a:t>
            </a:r>
            <a:r>
              <a:rPr sz="2000" spc="70" dirty="0">
                <a:solidFill>
                  <a:srgbClr val="000000"/>
                </a:solidFill>
              </a:rPr>
              <a:t>test </a:t>
            </a:r>
            <a:r>
              <a:rPr sz="2000" spc="75" dirty="0">
                <a:solidFill>
                  <a:srgbClr val="000000"/>
                </a:solidFill>
              </a:rPr>
              <a:t>suite </a:t>
            </a:r>
            <a:r>
              <a:rPr sz="2000" spc="35" dirty="0">
                <a:solidFill>
                  <a:srgbClr val="000000"/>
                </a:solidFill>
              </a:rPr>
              <a:t>(the </a:t>
            </a:r>
            <a:r>
              <a:rPr sz="2000" spc="60" dirty="0">
                <a:solidFill>
                  <a:srgbClr val="000000"/>
                </a:solidFill>
              </a:rPr>
              <a:t>subset </a:t>
            </a:r>
            <a:r>
              <a:rPr sz="2000" dirty="0">
                <a:solidFill>
                  <a:srgbClr val="000000"/>
                </a:solidFill>
              </a:rPr>
              <a:t>of </a:t>
            </a:r>
            <a:r>
              <a:rPr sz="2000" spc="70" dirty="0">
                <a:solidFill>
                  <a:srgbClr val="000000"/>
                </a:solidFill>
              </a:rPr>
              <a:t>tests </a:t>
            </a:r>
            <a:r>
              <a:rPr sz="2000" spc="15" dirty="0">
                <a:solidFill>
                  <a:srgbClr val="000000"/>
                </a:solidFill>
              </a:rPr>
              <a:t>to </a:t>
            </a:r>
            <a:r>
              <a:rPr sz="2000" spc="20" dirty="0">
                <a:solidFill>
                  <a:srgbClr val="000000"/>
                </a:solidFill>
              </a:rPr>
              <a:t>be </a:t>
            </a:r>
            <a:r>
              <a:rPr sz="2000" spc="35" dirty="0">
                <a:solidFill>
                  <a:srgbClr val="000000"/>
                </a:solidFill>
              </a:rPr>
              <a:t>executed)  </a:t>
            </a:r>
            <a:r>
              <a:rPr sz="2000" spc="65" dirty="0">
                <a:solidFill>
                  <a:srgbClr val="000000"/>
                </a:solidFill>
              </a:rPr>
              <a:t>contains </a:t>
            </a:r>
            <a:r>
              <a:rPr sz="2000" spc="60" dirty="0">
                <a:solidFill>
                  <a:srgbClr val="000000"/>
                </a:solidFill>
              </a:rPr>
              <a:t>three different classes </a:t>
            </a:r>
            <a:r>
              <a:rPr sz="2000" dirty="0">
                <a:solidFill>
                  <a:srgbClr val="000000"/>
                </a:solidFill>
              </a:rPr>
              <a:t>of </a:t>
            </a:r>
            <a:r>
              <a:rPr sz="2000" spc="70" dirty="0">
                <a:solidFill>
                  <a:srgbClr val="000000"/>
                </a:solidFill>
              </a:rPr>
              <a:t>test</a:t>
            </a:r>
            <a:r>
              <a:rPr sz="2000" spc="409" dirty="0">
                <a:solidFill>
                  <a:srgbClr val="000000"/>
                </a:solidFill>
              </a:rPr>
              <a:t> </a:t>
            </a:r>
            <a:r>
              <a:rPr sz="2000" spc="50" dirty="0">
                <a:solidFill>
                  <a:srgbClr val="000000"/>
                </a:solidFill>
              </a:rPr>
              <a:t>cases:</a:t>
            </a:r>
            <a:endParaRPr sz="2000">
              <a:latin typeface="Times New Roman"/>
              <a:cs typeface="Times New Roman"/>
            </a:endParaRPr>
          </a:p>
        </p:txBody>
      </p:sp>
      <p:sp>
        <p:nvSpPr>
          <p:cNvPr id="3" name="object 3"/>
          <p:cNvSpPr txBox="1"/>
          <p:nvPr/>
        </p:nvSpPr>
        <p:spPr>
          <a:xfrm>
            <a:off x="521969" y="1611629"/>
            <a:ext cx="8012430" cy="4244340"/>
          </a:xfrm>
          <a:prstGeom prst="rect">
            <a:avLst/>
          </a:prstGeom>
        </p:spPr>
        <p:txBody>
          <a:bodyPr vert="horz" wrap="square" lIns="0" tIns="12700" rIns="0" bIns="0" rtlCol="0">
            <a:spAutoFit/>
          </a:bodyPr>
          <a:lstStyle/>
          <a:p>
            <a:pPr marL="664210" marR="406400" indent="-273050">
              <a:lnSpc>
                <a:spcPct val="100000"/>
              </a:lnSpc>
              <a:spcBef>
                <a:spcPts val="100"/>
              </a:spcBef>
              <a:buClr>
                <a:srgbClr val="FD8536"/>
              </a:buClr>
              <a:buSzPct val="78947"/>
              <a:buFont typeface="Symbol"/>
              <a:buChar char=""/>
              <a:tabLst>
                <a:tab pos="664210" algn="l"/>
              </a:tabLst>
            </a:pPr>
            <a:r>
              <a:rPr sz="1900" spc="185" dirty="0">
                <a:latin typeface="Cambria"/>
                <a:cs typeface="Cambria"/>
              </a:rPr>
              <a:t>A </a:t>
            </a:r>
            <a:r>
              <a:rPr sz="1900" spc="55" dirty="0">
                <a:latin typeface="Cambria"/>
                <a:cs typeface="Cambria"/>
              </a:rPr>
              <a:t>representative </a:t>
            </a:r>
            <a:r>
              <a:rPr sz="1900" spc="65" dirty="0">
                <a:latin typeface="Cambria"/>
                <a:cs typeface="Cambria"/>
              </a:rPr>
              <a:t>sample </a:t>
            </a:r>
            <a:r>
              <a:rPr sz="1900" spc="-5" dirty="0">
                <a:latin typeface="Cambria"/>
                <a:cs typeface="Cambria"/>
              </a:rPr>
              <a:t>of </a:t>
            </a:r>
            <a:r>
              <a:rPr sz="1900" spc="60" dirty="0">
                <a:latin typeface="Cambria"/>
                <a:cs typeface="Cambria"/>
              </a:rPr>
              <a:t>tests </a:t>
            </a:r>
            <a:r>
              <a:rPr sz="1900" spc="105" dirty="0">
                <a:latin typeface="Cambria"/>
                <a:cs typeface="Cambria"/>
              </a:rPr>
              <a:t>that </a:t>
            </a:r>
            <a:r>
              <a:rPr sz="1900" spc="55" dirty="0">
                <a:latin typeface="Cambria"/>
                <a:cs typeface="Cambria"/>
              </a:rPr>
              <a:t>will </a:t>
            </a:r>
            <a:r>
              <a:rPr sz="1900" spc="40" dirty="0">
                <a:latin typeface="Cambria"/>
                <a:cs typeface="Cambria"/>
              </a:rPr>
              <a:t>exercise </a:t>
            </a:r>
            <a:r>
              <a:rPr sz="1900" spc="95" dirty="0">
                <a:latin typeface="Cambria"/>
                <a:cs typeface="Cambria"/>
              </a:rPr>
              <a:t>all </a:t>
            </a:r>
            <a:r>
              <a:rPr sz="1900" spc="-80" dirty="0">
                <a:latin typeface="Cambria"/>
                <a:cs typeface="Cambria"/>
              </a:rPr>
              <a:t>software  </a:t>
            </a:r>
            <a:r>
              <a:rPr sz="1900" spc="65" dirty="0">
                <a:latin typeface="Cambria"/>
                <a:cs typeface="Cambria"/>
              </a:rPr>
              <a:t>functions.</a:t>
            </a:r>
            <a:endParaRPr sz="1900">
              <a:latin typeface="Cambria"/>
              <a:cs typeface="Cambria"/>
            </a:endParaRPr>
          </a:p>
          <a:p>
            <a:pPr marL="664210" marR="17780" indent="-273050">
              <a:lnSpc>
                <a:spcPct val="100000"/>
              </a:lnSpc>
              <a:spcBef>
                <a:spcPts val="470"/>
              </a:spcBef>
              <a:buClr>
                <a:srgbClr val="FD8536"/>
              </a:buClr>
              <a:buSzPct val="78947"/>
              <a:buFont typeface="Symbol"/>
              <a:buChar char=""/>
              <a:tabLst>
                <a:tab pos="664210" algn="l"/>
              </a:tabLst>
            </a:pPr>
            <a:r>
              <a:rPr sz="1900" spc="70" dirty="0">
                <a:latin typeface="Cambria"/>
                <a:cs typeface="Cambria"/>
              </a:rPr>
              <a:t>Additional </a:t>
            </a:r>
            <a:r>
              <a:rPr sz="1900" spc="60" dirty="0">
                <a:latin typeface="Cambria"/>
                <a:cs typeface="Cambria"/>
              </a:rPr>
              <a:t>tests </a:t>
            </a:r>
            <a:r>
              <a:rPr sz="1900" spc="105" dirty="0">
                <a:latin typeface="Cambria"/>
                <a:cs typeface="Cambria"/>
              </a:rPr>
              <a:t>that </a:t>
            </a:r>
            <a:r>
              <a:rPr sz="1900" spc="30" dirty="0">
                <a:latin typeface="Cambria"/>
                <a:cs typeface="Cambria"/>
              </a:rPr>
              <a:t>focus </a:t>
            </a:r>
            <a:r>
              <a:rPr sz="1900" spc="20" dirty="0">
                <a:latin typeface="Cambria"/>
                <a:cs typeface="Cambria"/>
              </a:rPr>
              <a:t>on </a:t>
            </a:r>
            <a:r>
              <a:rPr sz="1900" spc="40" dirty="0">
                <a:latin typeface="Cambria"/>
                <a:cs typeface="Cambria"/>
              </a:rPr>
              <a:t>software </a:t>
            </a:r>
            <a:r>
              <a:rPr sz="1900" spc="55" dirty="0">
                <a:latin typeface="Cambria"/>
                <a:cs typeface="Cambria"/>
              </a:rPr>
              <a:t>functions </a:t>
            </a:r>
            <a:r>
              <a:rPr sz="1900" spc="100" dirty="0">
                <a:latin typeface="Cambria"/>
                <a:cs typeface="Cambria"/>
              </a:rPr>
              <a:t>that </a:t>
            </a:r>
            <a:r>
              <a:rPr sz="1900" spc="65" dirty="0">
                <a:latin typeface="Cambria"/>
                <a:cs typeface="Cambria"/>
              </a:rPr>
              <a:t>are </a:t>
            </a:r>
            <a:r>
              <a:rPr sz="1900" spc="70" dirty="0">
                <a:latin typeface="Cambria"/>
                <a:cs typeface="Cambria"/>
              </a:rPr>
              <a:t>likely </a:t>
            </a:r>
            <a:r>
              <a:rPr sz="1900" spc="-459" dirty="0">
                <a:latin typeface="Cambria"/>
                <a:cs typeface="Cambria"/>
              </a:rPr>
              <a:t>to </a:t>
            </a:r>
            <a:r>
              <a:rPr sz="1900" spc="65" dirty="0">
                <a:latin typeface="Cambria"/>
                <a:cs typeface="Cambria"/>
              </a:rPr>
              <a:t> </a:t>
            </a:r>
            <a:r>
              <a:rPr sz="1900" spc="20" dirty="0">
                <a:latin typeface="Cambria"/>
                <a:cs typeface="Cambria"/>
              </a:rPr>
              <a:t>be </a:t>
            </a:r>
            <a:r>
              <a:rPr sz="1900" spc="50" dirty="0">
                <a:latin typeface="Cambria"/>
                <a:cs typeface="Cambria"/>
              </a:rPr>
              <a:t>affected </a:t>
            </a:r>
            <a:r>
              <a:rPr sz="1900" spc="35" dirty="0">
                <a:latin typeface="Cambria"/>
                <a:cs typeface="Cambria"/>
              </a:rPr>
              <a:t>by </a:t>
            </a:r>
            <a:r>
              <a:rPr sz="1900" spc="70" dirty="0">
                <a:latin typeface="Cambria"/>
                <a:cs typeface="Cambria"/>
              </a:rPr>
              <a:t>the</a:t>
            </a:r>
            <a:r>
              <a:rPr sz="1900" spc="300" dirty="0">
                <a:latin typeface="Cambria"/>
                <a:cs typeface="Cambria"/>
              </a:rPr>
              <a:t> </a:t>
            </a:r>
            <a:r>
              <a:rPr sz="1900" spc="80" dirty="0">
                <a:latin typeface="Cambria"/>
                <a:cs typeface="Cambria"/>
              </a:rPr>
              <a:t>change.</a:t>
            </a:r>
            <a:endParaRPr sz="1900">
              <a:latin typeface="Cambria"/>
              <a:cs typeface="Cambria"/>
            </a:endParaRPr>
          </a:p>
          <a:p>
            <a:pPr marL="664210" marR="683895" indent="-273050">
              <a:lnSpc>
                <a:spcPct val="100000"/>
              </a:lnSpc>
              <a:spcBef>
                <a:spcPts val="470"/>
              </a:spcBef>
              <a:buClr>
                <a:srgbClr val="FD8536"/>
              </a:buClr>
              <a:buSzPct val="78947"/>
              <a:buFont typeface="Symbol"/>
              <a:buChar char=""/>
              <a:tabLst>
                <a:tab pos="664210" algn="l"/>
              </a:tabLst>
            </a:pPr>
            <a:r>
              <a:rPr sz="1900" spc="70" dirty="0">
                <a:latin typeface="Cambria"/>
                <a:cs typeface="Cambria"/>
              </a:rPr>
              <a:t>Tests </a:t>
            </a:r>
            <a:r>
              <a:rPr sz="1900" spc="105" dirty="0">
                <a:latin typeface="Cambria"/>
                <a:cs typeface="Cambria"/>
              </a:rPr>
              <a:t>that </a:t>
            </a:r>
            <a:r>
              <a:rPr sz="1900" spc="30" dirty="0">
                <a:latin typeface="Cambria"/>
                <a:cs typeface="Cambria"/>
              </a:rPr>
              <a:t>focus </a:t>
            </a:r>
            <a:r>
              <a:rPr sz="1900" spc="20" dirty="0">
                <a:latin typeface="Cambria"/>
                <a:cs typeface="Cambria"/>
              </a:rPr>
              <a:t>on </a:t>
            </a:r>
            <a:r>
              <a:rPr sz="1900" spc="70" dirty="0">
                <a:latin typeface="Cambria"/>
                <a:cs typeface="Cambria"/>
              </a:rPr>
              <a:t>the </a:t>
            </a:r>
            <a:r>
              <a:rPr sz="1900" spc="40" dirty="0">
                <a:latin typeface="Cambria"/>
                <a:cs typeface="Cambria"/>
              </a:rPr>
              <a:t>software </a:t>
            </a:r>
            <a:r>
              <a:rPr sz="1900" spc="35" dirty="0">
                <a:latin typeface="Cambria"/>
                <a:cs typeface="Cambria"/>
              </a:rPr>
              <a:t>components </a:t>
            </a:r>
            <a:r>
              <a:rPr sz="1900" spc="100" dirty="0">
                <a:latin typeface="Cambria"/>
                <a:cs typeface="Cambria"/>
              </a:rPr>
              <a:t>that </a:t>
            </a:r>
            <a:r>
              <a:rPr sz="1900" spc="75" dirty="0">
                <a:latin typeface="Cambria"/>
                <a:cs typeface="Cambria"/>
              </a:rPr>
              <a:t>have </a:t>
            </a:r>
            <a:r>
              <a:rPr sz="1900" spc="-204" dirty="0">
                <a:latin typeface="Cambria"/>
                <a:cs typeface="Cambria"/>
              </a:rPr>
              <a:t>been  </a:t>
            </a:r>
            <a:r>
              <a:rPr sz="1900" spc="75" dirty="0">
                <a:latin typeface="Cambria"/>
                <a:cs typeface="Cambria"/>
              </a:rPr>
              <a:t>changed.</a:t>
            </a:r>
            <a:endParaRPr sz="1900">
              <a:latin typeface="Cambria"/>
              <a:cs typeface="Cambria"/>
            </a:endParaRPr>
          </a:p>
          <a:p>
            <a:pPr marL="297180" marR="335915" indent="-27178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35" dirty="0">
                <a:latin typeface="Cambria"/>
                <a:cs typeface="Cambria"/>
              </a:rPr>
              <a:t>As </a:t>
            </a:r>
            <a:r>
              <a:rPr sz="2000" spc="70" dirty="0">
                <a:latin typeface="Cambria"/>
                <a:cs typeface="Cambria"/>
              </a:rPr>
              <a:t>integration </a:t>
            </a:r>
            <a:r>
              <a:rPr sz="2000" spc="75" dirty="0">
                <a:latin typeface="Cambria"/>
                <a:cs typeface="Cambria"/>
              </a:rPr>
              <a:t>testing </a:t>
            </a:r>
            <a:r>
              <a:rPr sz="2000" spc="35" dirty="0">
                <a:latin typeface="Cambria"/>
                <a:cs typeface="Cambria"/>
              </a:rPr>
              <a:t>proceeds, </a:t>
            </a:r>
            <a:r>
              <a:rPr sz="2000" spc="75" dirty="0">
                <a:latin typeface="Cambria"/>
                <a:cs typeface="Cambria"/>
              </a:rPr>
              <a:t>the </a:t>
            </a:r>
            <a:r>
              <a:rPr sz="2000" spc="70" dirty="0">
                <a:latin typeface="Cambria"/>
                <a:cs typeface="Cambria"/>
              </a:rPr>
              <a:t>number </a:t>
            </a:r>
            <a:r>
              <a:rPr sz="2000" dirty="0">
                <a:latin typeface="Cambria"/>
                <a:cs typeface="Cambria"/>
              </a:rPr>
              <a:t>of </a:t>
            </a:r>
            <a:r>
              <a:rPr sz="2000" spc="50" dirty="0">
                <a:latin typeface="Cambria"/>
                <a:cs typeface="Cambria"/>
              </a:rPr>
              <a:t>regression </a:t>
            </a:r>
            <a:r>
              <a:rPr sz="2000" spc="70" dirty="0">
                <a:latin typeface="Cambria"/>
                <a:cs typeface="Cambria"/>
              </a:rPr>
              <a:t>tests  </a:t>
            </a:r>
            <a:r>
              <a:rPr sz="2000" spc="80" dirty="0">
                <a:latin typeface="Cambria"/>
                <a:cs typeface="Cambria"/>
              </a:rPr>
              <a:t>can </a:t>
            </a:r>
            <a:r>
              <a:rPr sz="2000" spc="20" dirty="0">
                <a:latin typeface="Cambria"/>
                <a:cs typeface="Cambria"/>
              </a:rPr>
              <a:t>grow </a:t>
            </a:r>
            <a:r>
              <a:rPr sz="2000" spc="65" dirty="0">
                <a:latin typeface="Cambria"/>
                <a:cs typeface="Cambria"/>
              </a:rPr>
              <a:t>quite</a:t>
            </a:r>
            <a:r>
              <a:rPr sz="2000" spc="229" dirty="0">
                <a:latin typeface="Cambria"/>
                <a:cs typeface="Cambria"/>
              </a:rPr>
              <a:t> </a:t>
            </a:r>
            <a:r>
              <a:rPr sz="2000" spc="85" dirty="0">
                <a:latin typeface="Cambria"/>
                <a:cs typeface="Cambria"/>
              </a:rPr>
              <a:t>large.</a:t>
            </a:r>
            <a:endParaRPr sz="2000">
              <a:latin typeface="Cambria"/>
              <a:cs typeface="Cambria"/>
            </a:endParaRPr>
          </a:p>
          <a:p>
            <a:pPr marL="297180" marR="19685" indent="-271780" algn="just">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60" dirty="0">
                <a:latin typeface="Cambria"/>
                <a:cs typeface="Cambria"/>
              </a:rPr>
              <a:t>Therefore, </a:t>
            </a:r>
            <a:r>
              <a:rPr sz="2000" spc="80" dirty="0">
                <a:latin typeface="Cambria"/>
                <a:cs typeface="Cambria"/>
              </a:rPr>
              <a:t>the </a:t>
            </a:r>
            <a:r>
              <a:rPr sz="2000" spc="50" dirty="0">
                <a:latin typeface="Cambria"/>
                <a:cs typeface="Cambria"/>
              </a:rPr>
              <a:t>regression </a:t>
            </a:r>
            <a:r>
              <a:rPr sz="2000" spc="70" dirty="0">
                <a:latin typeface="Cambria"/>
                <a:cs typeface="Cambria"/>
              </a:rPr>
              <a:t>test </a:t>
            </a:r>
            <a:r>
              <a:rPr sz="2000" spc="75" dirty="0">
                <a:latin typeface="Cambria"/>
                <a:cs typeface="Cambria"/>
              </a:rPr>
              <a:t>suite </a:t>
            </a:r>
            <a:r>
              <a:rPr sz="2000" spc="60" dirty="0">
                <a:latin typeface="Cambria"/>
                <a:cs typeface="Cambria"/>
              </a:rPr>
              <a:t>should </a:t>
            </a:r>
            <a:r>
              <a:rPr sz="2000" spc="15" dirty="0">
                <a:latin typeface="Cambria"/>
                <a:cs typeface="Cambria"/>
              </a:rPr>
              <a:t>be </a:t>
            </a:r>
            <a:r>
              <a:rPr sz="2000" spc="55" dirty="0">
                <a:latin typeface="Cambria"/>
                <a:cs typeface="Cambria"/>
              </a:rPr>
              <a:t>designed </a:t>
            </a:r>
            <a:r>
              <a:rPr sz="2000" spc="15" dirty="0">
                <a:latin typeface="Cambria"/>
                <a:cs typeface="Cambria"/>
              </a:rPr>
              <a:t>to </a:t>
            </a:r>
            <a:r>
              <a:rPr sz="2000" spc="60" dirty="0">
                <a:latin typeface="Cambria"/>
                <a:cs typeface="Cambria"/>
              </a:rPr>
              <a:t>include  </a:t>
            </a:r>
            <a:r>
              <a:rPr sz="2000" spc="50" dirty="0">
                <a:latin typeface="Cambria"/>
                <a:cs typeface="Cambria"/>
              </a:rPr>
              <a:t>only </a:t>
            </a:r>
            <a:r>
              <a:rPr sz="2000" spc="45" dirty="0">
                <a:latin typeface="Cambria"/>
                <a:cs typeface="Cambria"/>
              </a:rPr>
              <a:t>those </a:t>
            </a:r>
            <a:r>
              <a:rPr sz="2000" spc="65" dirty="0">
                <a:latin typeface="Cambria"/>
                <a:cs typeface="Cambria"/>
              </a:rPr>
              <a:t>tests </a:t>
            </a:r>
            <a:r>
              <a:rPr sz="2000" spc="110" dirty="0">
                <a:latin typeface="Cambria"/>
                <a:cs typeface="Cambria"/>
              </a:rPr>
              <a:t>that </a:t>
            </a:r>
            <a:r>
              <a:rPr sz="2000" spc="60" dirty="0">
                <a:latin typeface="Cambria"/>
                <a:cs typeface="Cambria"/>
              </a:rPr>
              <a:t>address </a:t>
            </a:r>
            <a:r>
              <a:rPr sz="2000" spc="20" dirty="0">
                <a:latin typeface="Cambria"/>
                <a:cs typeface="Cambria"/>
              </a:rPr>
              <a:t>one </a:t>
            </a:r>
            <a:r>
              <a:rPr sz="2000" dirty="0">
                <a:latin typeface="Cambria"/>
                <a:cs typeface="Cambria"/>
              </a:rPr>
              <a:t>or </a:t>
            </a:r>
            <a:r>
              <a:rPr sz="2000" spc="30" dirty="0">
                <a:latin typeface="Cambria"/>
                <a:cs typeface="Cambria"/>
              </a:rPr>
              <a:t>more </a:t>
            </a:r>
            <a:r>
              <a:rPr sz="2000" spc="60" dirty="0">
                <a:latin typeface="Cambria"/>
                <a:cs typeface="Cambria"/>
              </a:rPr>
              <a:t>classes </a:t>
            </a:r>
            <a:r>
              <a:rPr sz="2000" dirty="0">
                <a:latin typeface="Cambria"/>
                <a:cs typeface="Cambria"/>
              </a:rPr>
              <a:t>of </a:t>
            </a:r>
            <a:r>
              <a:rPr sz="2000" spc="35" dirty="0">
                <a:latin typeface="Cambria"/>
                <a:cs typeface="Cambria"/>
              </a:rPr>
              <a:t>errors </a:t>
            </a:r>
            <a:r>
              <a:rPr sz="2000" spc="90" dirty="0">
                <a:latin typeface="Cambria"/>
                <a:cs typeface="Cambria"/>
              </a:rPr>
              <a:t>in </a:t>
            </a:r>
            <a:r>
              <a:rPr sz="2000" spc="70" dirty="0">
                <a:latin typeface="Cambria"/>
                <a:cs typeface="Cambria"/>
              </a:rPr>
              <a:t>each  </a:t>
            </a:r>
            <a:r>
              <a:rPr sz="2000" dirty="0">
                <a:latin typeface="Cambria"/>
                <a:cs typeface="Cambria"/>
              </a:rPr>
              <a:t>of </a:t>
            </a:r>
            <a:r>
              <a:rPr sz="2000" spc="75" dirty="0">
                <a:latin typeface="Cambria"/>
                <a:cs typeface="Cambria"/>
              </a:rPr>
              <a:t>the </a:t>
            </a:r>
            <a:r>
              <a:rPr sz="2000" spc="55" dirty="0">
                <a:latin typeface="Cambria"/>
                <a:cs typeface="Cambria"/>
              </a:rPr>
              <a:t>major </a:t>
            </a:r>
            <a:r>
              <a:rPr sz="2000" spc="60" dirty="0">
                <a:latin typeface="Cambria"/>
                <a:cs typeface="Cambria"/>
              </a:rPr>
              <a:t>program</a:t>
            </a:r>
            <a:r>
              <a:rPr sz="2000" spc="310" dirty="0">
                <a:latin typeface="Cambria"/>
                <a:cs typeface="Cambria"/>
              </a:rPr>
              <a:t> </a:t>
            </a:r>
            <a:r>
              <a:rPr sz="2000" spc="70" dirty="0">
                <a:latin typeface="Cambria"/>
                <a:cs typeface="Cambria"/>
              </a:rPr>
              <a:t>functions.</a:t>
            </a:r>
            <a:endParaRPr sz="2000">
              <a:latin typeface="Cambria"/>
              <a:cs typeface="Cambria"/>
            </a:endParaRPr>
          </a:p>
          <a:p>
            <a:pPr marL="297180" marR="149225" indent="-271780" algn="just">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30" dirty="0">
                <a:latin typeface="Cambria"/>
                <a:cs typeface="Cambria"/>
              </a:rPr>
              <a:t>It </a:t>
            </a:r>
            <a:r>
              <a:rPr sz="2000" spc="70" dirty="0">
                <a:latin typeface="Cambria"/>
                <a:cs typeface="Cambria"/>
              </a:rPr>
              <a:t>is impractical </a:t>
            </a:r>
            <a:r>
              <a:rPr sz="2000" spc="90" dirty="0">
                <a:latin typeface="Cambria"/>
                <a:cs typeface="Cambria"/>
              </a:rPr>
              <a:t>and </a:t>
            </a:r>
            <a:r>
              <a:rPr sz="2000" spc="65" dirty="0">
                <a:latin typeface="Cambria"/>
                <a:cs typeface="Cambria"/>
              </a:rPr>
              <a:t>inefficient </a:t>
            </a:r>
            <a:r>
              <a:rPr sz="2000" spc="15" dirty="0">
                <a:latin typeface="Cambria"/>
                <a:cs typeface="Cambria"/>
              </a:rPr>
              <a:t>to </a:t>
            </a:r>
            <a:r>
              <a:rPr sz="2000" spc="50" dirty="0">
                <a:latin typeface="Cambria"/>
                <a:cs typeface="Cambria"/>
              </a:rPr>
              <a:t>re-execute every </a:t>
            </a:r>
            <a:r>
              <a:rPr sz="2000" spc="70" dirty="0">
                <a:latin typeface="Cambria"/>
                <a:cs typeface="Cambria"/>
              </a:rPr>
              <a:t>test </a:t>
            </a:r>
            <a:r>
              <a:rPr sz="2000" spc="20" dirty="0">
                <a:latin typeface="Cambria"/>
                <a:cs typeface="Cambria"/>
              </a:rPr>
              <a:t>for </a:t>
            </a:r>
            <a:r>
              <a:rPr sz="2000" spc="45" dirty="0">
                <a:latin typeface="Cambria"/>
                <a:cs typeface="Cambria"/>
              </a:rPr>
              <a:t>every  </a:t>
            </a:r>
            <a:r>
              <a:rPr sz="2000" spc="60" dirty="0">
                <a:latin typeface="Cambria"/>
                <a:cs typeface="Cambria"/>
              </a:rPr>
              <a:t>program function </a:t>
            </a:r>
            <a:r>
              <a:rPr sz="2000" spc="15" dirty="0">
                <a:latin typeface="Cambria"/>
                <a:cs typeface="Cambria"/>
              </a:rPr>
              <a:t>once </a:t>
            </a:r>
            <a:r>
              <a:rPr sz="2000" spc="135" dirty="0">
                <a:latin typeface="Cambria"/>
                <a:cs typeface="Cambria"/>
              </a:rPr>
              <a:t>a </a:t>
            </a:r>
            <a:r>
              <a:rPr sz="2000" spc="75" dirty="0">
                <a:latin typeface="Cambria"/>
                <a:cs typeface="Cambria"/>
              </a:rPr>
              <a:t>change </a:t>
            </a:r>
            <a:r>
              <a:rPr sz="2000" spc="105" dirty="0">
                <a:latin typeface="Cambria"/>
                <a:cs typeface="Cambria"/>
              </a:rPr>
              <a:t>has</a:t>
            </a:r>
            <a:r>
              <a:rPr sz="2000" spc="320" dirty="0">
                <a:latin typeface="Cambria"/>
                <a:cs typeface="Cambria"/>
              </a:rPr>
              <a:t> </a:t>
            </a:r>
            <a:r>
              <a:rPr sz="2000" spc="40" dirty="0">
                <a:latin typeface="Cambria"/>
                <a:cs typeface="Cambria"/>
              </a:rPr>
              <a:t>occurred.</a:t>
            </a:r>
            <a:endParaRPr sz="2000">
              <a:latin typeface="Cambria"/>
              <a:cs typeface="Cambri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464820"/>
            <a:ext cx="6247131" cy="689932"/>
          </a:xfrm>
          <a:prstGeom prst="rect">
            <a:avLst/>
          </a:prstGeom>
        </p:spPr>
        <p:txBody>
          <a:bodyPr vert="horz" wrap="square" lIns="0" tIns="12700" rIns="0" bIns="0" rtlCol="0">
            <a:spAutoFit/>
          </a:bodyPr>
          <a:lstStyle/>
          <a:p>
            <a:pPr marL="12700">
              <a:lnSpc>
                <a:spcPct val="100000"/>
              </a:lnSpc>
              <a:spcBef>
                <a:spcPts val="100"/>
              </a:spcBef>
            </a:pPr>
            <a:r>
              <a:rPr spc="140" dirty="0"/>
              <a:t>Smoke</a:t>
            </a:r>
            <a:r>
              <a:rPr spc="85" dirty="0"/>
              <a:t> </a:t>
            </a:r>
            <a:r>
              <a:rPr spc="125" dirty="0"/>
              <a:t>Testing</a:t>
            </a:r>
          </a:p>
        </p:txBody>
      </p:sp>
      <p:sp>
        <p:nvSpPr>
          <p:cNvPr id="3" name="object 3"/>
          <p:cNvSpPr txBox="1"/>
          <p:nvPr/>
        </p:nvSpPr>
        <p:spPr>
          <a:xfrm>
            <a:off x="521969" y="1159509"/>
            <a:ext cx="8213090" cy="5294630"/>
          </a:xfrm>
          <a:prstGeom prst="rect">
            <a:avLst/>
          </a:prstGeom>
        </p:spPr>
        <p:txBody>
          <a:bodyPr vert="horz" wrap="square" lIns="0" tIns="12700" rIns="0" bIns="0" rtlCol="0">
            <a:spAutoFit/>
          </a:bodyPr>
          <a:lstStyle/>
          <a:p>
            <a:pPr marL="297815" marR="123189" indent="-273050">
              <a:lnSpc>
                <a:spcPct val="100000"/>
              </a:lnSpc>
              <a:spcBef>
                <a:spcPts val="1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i="1" spc="125" dirty="0">
                <a:latin typeface="Cambria"/>
                <a:cs typeface="Cambria"/>
              </a:rPr>
              <a:t>Smoke </a:t>
            </a:r>
            <a:r>
              <a:rPr sz="2000" i="1" spc="60" dirty="0">
                <a:latin typeface="Cambria"/>
                <a:cs typeface="Cambria"/>
              </a:rPr>
              <a:t>testing </a:t>
            </a:r>
            <a:r>
              <a:rPr sz="2000" spc="65" dirty="0">
                <a:latin typeface="Cambria"/>
                <a:cs typeface="Cambria"/>
              </a:rPr>
              <a:t>is </a:t>
            </a:r>
            <a:r>
              <a:rPr sz="2000" spc="120" dirty="0">
                <a:latin typeface="Cambria"/>
                <a:cs typeface="Cambria"/>
              </a:rPr>
              <a:t>an </a:t>
            </a:r>
            <a:r>
              <a:rPr sz="2000" spc="70" dirty="0">
                <a:latin typeface="Cambria"/>
                <a:cs typeface="Cambria"/>
              </a:rPr>
              <a:t>integration </a:t>
            </a:r>
            <a:r>
              <a:rPr sz="2000" spc="75" dirty="0">
                <a:latin typeface="Cambria"/>
                <a:cs typeface="Cambria"/>
              </a:rPr>
              <a:t>testing </a:t>
            </a:r>
            <a:r>
              <a:rPr sz="2000" spc="55" dirty="0">
                <a:latin typeface="Cambria"/>
                <a:cs typeface="Cambria"/>
              </a:rPr>
              <a:t>approach </a:t>
            </a:r>
            <a:r>
              <a:rPr sz="2000" spc="110" dirty="0">
                <a:latin typeface="Cambria"/>
                <a:cs typeface="Cambria"/>
              </a:rPr>
              <a:t>that </a:t>
            </a:r>
            <a:r>
              <a:rPr sz="2000" spc="65" dirty="0">
                <a:latin typeface="Cambria"/>
                <a:cs typeface="Cambria"/>
              </a:rPr>
              <a:t>is </a:t>
            </a:r>
            <a:r>
              <a:rPr sz="2000" spc="40" dirty="0">
                <a:latin typeface="Cambria"/>
                <a:cs typeface="Cambria"/>
              </a:rPr>
              <a:t>commonly  </a:t>
            </a:r>
            <a:r>
              <a:rPr sz="2000" spc="60" dirty="0">
                <a:latin typeface="Cambria"/>
                <a:cs typeface="Cambria"/>
              </a:rPr>
              <a:t>used when “shrinkwrapped” </a:t>
            </a:r>
            <a:r>
              <a:rPr sz="2000" spc="45" dirty="0">
                <a:latin typeface="Cambria"/>
                <a:cs typeface="Cambria"/>
              </a:rPr>
              <a:t>software </a:t>
            </a:r>
            <a:r>
              <a:rPr sz="2000" spc="40" dirty="0">
                <a:latin typeface="Cambria"/>
                <a:cs typeface="Cambria"/>
              </a:rPr>
              <a:t>products </a:t>
            </a:r>
            <a:r>
              <a:rPr sz="2000" spc="75" dirty="0">
                <a:latin typeface="Cambria"/>
                <a:cs typeface="Cambria"/>
              </a:rPr>
              <a:t>are </a:t>
            </a:r>
            <a:r>
              <a:rPr sz="2000" spc="60" dirty="0">
                <a:latin typeface="Cambria"/>
                <a:cs typeface="Cambria"/>
              </a:rPr>
              <a:t>being  </a:t>
            </a:r>
            <a:r>
              <a:rPr sz="2000" spc="40" dirty="0">
                <a:latin typeface="Cambria"/>
                <a:cs typeface="Cambria"/>
              </a:rPr>
              <a:t>developed. </a:t>
            </a:r>
            <a:r>
              <a:rPr sz="2000" spc="130" dirty="0">
                <a:latin typeface="Cambria"/>
                <a:cs typeface="Cambria"/>
              </a:rPr>
              <a:t>It </a:t>
            </a:r>
            <a:r>
              <a:rPr sz="2000" spc="70" dirty="0">
                <a:latin typeface="Cambria"/>
                <a:cs typeface="Cambria"/>
              </a:rPr>
              <a:t>is </a:t>
            </a:r>
            <a:r>
              <a:rPr sz="2000" spc="55" dirty="0">
                <a:latin typeface="Cambria"/>
                <a:cs typeface="Cambria"/>
              </a:rPr>
              <a:t>designed </a:t>
            </a:r>
            <a:r>
              <a:rPr sz="2000" spc="100" dirty="0">
                <a:latin typeface="Cambria"/>
                <a:cs typeface="Cambria"/>
              </a:rPr>
              <a:t>as </a:t>
            </a:r>
            <a:r>
              <a:rPr sz="2000" spc="135" dirty="0">
                <a:latin typeface="Cambria"/>
                <a:cs typeface="Cambria"/>
              </a:rPr>
              <a:t>a </a:t>
            </a:r>
            <a:r>
              <a:rPr sz="2000" spc="70" dirty="0">
                <a:latin typeface="Cambria"/>
                <a:cs typeface="Cambria"/>
              </a:rPr>
              <a:t>pacing </a:t>
            </a:r>
            <a:r>
              <a:rPr sz="2000" spc="80" dirty="0">
                <a:latin typeface="Cambria"/>
                <a:cs typeface="Cambria"/>
              </a:rPr>
              <a:t>mechanism </a:t>
            </a:r>
            <a:r>
              <a:rPr sz="2000" spc="20" dirty="0">
                <a:latin typeface="Cambria"/>
                <a:cs typeface="Cambria"/>
              </a:rPr>
              <a:t>for </a:t>
            </a:r>
            <a:r>
              <a:rPr sz="2000" spc="65" dirty="0">
                <a:latin typeface="Cambria"/>
                <a:cs typeface="Cambria"/>
              </a:rPr>
              <a:t>time-critical  </a:t>
            </a:r>
            <a:r>
              <a:rPr sz="2000" spc="45" dirty="0">
                <a:latin typeface="Cambria"/>
                <a:cs typeface="Cambria"/>
              </a:rPr>
              <a:t>projects, </a:t>
            </a:r>
            <a:r>
              <a:rPr sz="2000" spc="65" dirty="0">
                <a:latin typeface="Cambria"/>
                <a:cs typeface="Cambria"/>
              </a:rPr>
              <a:t>allowing </a:t>
            </a:r>
            <a:r>
              <a:rPr sz="2000" spc="80" dirty="0">
                <a:latin typeface="Cambria"/>
                <a:cs typeface="Cambria"/>
              </a:rPr>
              <a:t>the </a:t>
            </a:r>
            <a:r>
              <a:rPr sz="2000" spc="45" dirty="0">
                <a:latin typeface="Cambria"/>
                <a:cs typeface="Cambria"/>
              </a:rPr>
              <a:t>software </a:t>
            </a:r>
            <a:r>
              <a:rPr sz="2000" spc="90" dirty="0">
                <a:latin typeface="Cambria"/>
                <a:cs typeface="Cambria"/>
              </a:rPr>
              <a:t>team </a:t>
            </a:r>
            <a:r>
              <a:rPr sz="2000" spc="15" dirty="0">
                <a:latin typeface="Cambria"/>
                <a:cs typeface="Cambria"/>
              </a:rPr>
              <a:t>to </a:t>
            </a:r>
            <a:r>
              <a:rPr sz="2000" spc="65" dirty="0">
                <a:latin typeface="Cambria"/>
                <a:cs typeface="Cambria"/>
              </a:rPr>
              <a:t>assess </a:t>
            </a:r>
            <a:r>
              <a:rPr sz="2000" spc="80" dirty="0">
                <a:latin typeface="Cambria"/>
                <a:cs typeface="Cambria"/>
              </a:rPr>
              <a:t>its </a:t>
            </a:r>
            <a:r>
              <a:rPr sz="2000" spc="30" dirty="0">
                <a:latin typeface="Cambria"/>
                <a:cs typeface="Cambria"/>
              </a:rPr>
              <a:t>project </a:t>
            </a:r>
            <a:r>
              <a:rPr sz="2000" spc="20" dirty="0">
                <a:latin typeface="Cambria"/>
                <a:cs typeface="Cambria"/>
              </a:rPr>
              <a:t>on </a:t>
            </a:r>
            <a:r>
              <a:rPr sz="2000" spc="135" dirty="0">
                <a:latin typeface="Cambria"/>
                <a:cs typeface="Cambria"/>
              </a:rPr>
              <a:t>a  </a:t>
            </a:r>
            <a:r>
              <a:rPr sz="2000" spc="60" dirty="0">
                <a:latin typeface="Cambria"/>
                <a:cs typeface="Cambria"/>
              </a:rPr>
              <a:t>frequent</a:t>
            </a:r>
            <a:r>
              <a:rPr sz="2000" spc="100" dirty="0">
                <a:latin typeface="Cambria"/>
                <a:cs typeface="Cambria"/>
              </a:rPr>
              <a:t> </a:t>
            </a:r>
            <a:r>
              <a:rPr sz="2000" spc="80" dirty="0">
                <a:latin typeface="Cambria"/>
                <a:cs typeface="Cambria"/>
              </a:rPr>
              <a:t>basis.</a:t>
            </a:r>
            <a:endParaRPr sz="2000">
              <a:latin typeface="Cambria"/>
              <a:cs typeface="Cambria"/>
            </a:endParaRPr>
          </a:p>
          <a:p>
            <a:pPr marL="2540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75" dirty="0">
                <a:latin typeface="Cambria"/>
                <a:cs typeface="Cambria"/>
              </a:rPr>
              <a:t>the </a:t>
            </a:r>
            <a:r>
              <a:rPr sz="2000" spc="50" dirty="0">
                <a:latin typeface="Cambria"/>
                <a:cs typeface="Cambria"/>
              </a:rPr>
              <a:t>smoke </a:t>
            </a:r>
            <a:r>
              <a:rPr sz="2000" spc="75" dirty="0">
                <a:latin typeface="Cambria"/>
                <a:cs typeface="Cambria"/>
              </a:rPr>
              <a:t>testing </a:t>
            </a:r>
            <a:r>
              <a:rPr sz="2000" spc="55" dirty="0">
                <a:latin typeface="Cambria"/>
                <a:cs typeface="Cambria"/>
              </a:rPr>
              <a:t>approach </a:t>
            </a:r>
            <a:r>
              <a:rPr sz="2000" spc="50" dirty="0">
                <a:latin typeface="Cambria"/>
                <a:cs typeface="Cambria"/>
              </a:rPr>
              <a:t>encompasses </a:t>
            </a:r>
            <a:r>
              <a:rPr sz="2000" spc="80" dirty="0">
                <a:latin typeface="Cambria"/>
                <a:cs typeface="Cambria"/>
              </a:rPr>
              <a:t>the </a:t>
            </a:r>
            <a:r>
              <a:rPr sz="2000" spc="40" dirty="0">
                <a:latin typeface="Cambria"/>
                <a:cs typeface="Cambria"/>
              </a:rPr>
              <a:t>following</a:t>
            </a:r>
            <a:r>
              <a:rPr sz="2000" spc="80" dirty="0">
                <a:latin typeface="Cambria"/>
                <a:cs typeface="Cambria"/>
              </a:rPr>
              <a:t> </a:t>
            </a:r>
            <a:r>
              <a:rPr sz="2000" spc="65" dirty="0">
                <a:latin typeface="Cambria"/>
                <a:cs typeface="Cambria"/>
              </a:rPr>
              <a:t>activities:</a:t>
            </a:r>
            <a:endParaRPr sz="2000">
              <a:latin typeface="Cambria"/>
              <a:cs typeface="Cambria"/>
            </a:endParaRPr>
          </a:p>
          <a:p>
            <a:pPr marL="665480" marR="99695" indent="-274320">
              <a:lnSpc>
                <a:spcPct val="100000"/>
              </a:lnSpc>
              <a:spcBef>
                <a:spcPts val="470"/>
              </a:spcBef>
              <a:buClr>
                <a:srgbClr val="FD8536"/>
              </a:buClr>
              <a:buSzPct val="78947"/>
              <a:buFont typeface="Symbol"/>
              <a:buChar char=""/>
              <a:tabLst>
                <a:tab pos="665480" algn="l"/>
              </a:tabLst>
            </a:pPr>
            <a:r>
              <a:rPr sz="1900" b="1" spc="20" dirty="0">
                <a:latin typeface="Cambria"/>
                <a:cs typeface="Cambria"/>
              </a:rPr>
              <a:t>1. </a:t>
            </a:r>
            <a:r>
              <a:rPr sz="1900" spc="65" dirty="0">
                <a:latin typeface="Cambria"/>
                <a:cs typeface="Cambria"/>
              </a:rPr>
              <a:t>Software </a:t>
            </a:r>
            <a:r>
              <a:rPr sz="1900" spc="35" dirty="0">
                <a:latin typeface="Cambria"/>
                <a:cs typeface="Cambria"/>
              </a:rPr>
              <a:t>components </a:t>
            </a:r>
            <a:r>
              <a:rPr sz="1900" spc="100" dirty="0">
                <a:latin typeface="Cambria"/>
                <a:cs typeface="Cambria"/>
              </a:rPr>
              <a:t>that </a:t>
            </a:r>
            <a:r>
              <a:rPr sz="1900" spc="75" dirty="0">
                <a:latin typeface="Cambria"/>
                <a:cs typeface="Cambria"/>
              </a:rPr>
              <a:t>have </a:t>
            </a:r>
            <a:r>
              <a:rPr sz="1900" spc="35" dirty="0">
                <a:latin typeface="Cambria"/>
                <a:cs typeface="Cambria"/>
              </a:rPr>
              <a:t>been </a:t>
            </a:r>
            <a:r>
              <a:rPr sz="1900" spc="75" dirty="0">
                <a:latin typeface="Cambria"/>
                <a:cs typeface="Cambria"/>
              </a:rPr>
              <a:t>translated </a:t>
            </a:r>
            <a:r>
              <a:rPr sz="1900" spc="45" dirty="0">
                <a:latin typeface="Cambria"/>
                <a:cs typeface="Cambria"/>
              </a:rPr>
              <a:t>into </a:t>
            </a:r>
            <a:r>
              <a:rPr sz="1900" dirty="0">
                <a:latin typeface="Cambria"/>
                <a:cs typeface="Cambria"/>
              </a:rPr>
              <a:t>code </a:t>
            </a:r>
            <a:r>
              <a:rPr sz="1900" spc="65" dirty="0">
                <a:latin typeface="Cambria"/>
                <a:cs typeface="Cambria"/>
              </a:rPr>
              <a:t>are  integrated </a:t>
            </a:r>
            <a:r>
              <a:rPr sz="1900" spc="45" dirty="0">
                <a:latin typeface="Cambria"/>
                <a:cs typeface="Cambria"/>
              </a:rPr>
              <a:t>into </a:t>
            </a:r>
            <a:r>
              <a:rPr sz="1900" spc="125" dirty="0">
                <a:latin typeface="Cambria"/>
                <a:cs typeface="Cambria"/>
              </a:rPr>
              <a:t>a </a:t>
            </a:r>
            <a:r>
              <a:rPr sz="1900" spc="60" dirty="0">
                <a:latin typeface="Cambria"/>
                <a:cs typeface="Cambria"/>
              </a:rPr>
              <a:t>“build.” </a:t>
            </a:r>
            <a:r>
              <a:rPr sz="1900" spc="185" dirty="0">
                <a:latin typeface="Cambria"/>
                <a:cs typeface="Cambria"/>
              </a:rPr>
              <a:t>A </a:t>
            </a:r>
            <a:r>
              <a:rPr sz="1900" spc="60" dirty="0">
                <a:latin typeface="Cambria"/>
                <a:cs typeface="Cambria"/>
              </a:rPr>
              <a:t>build </a:t>
            </a:r>
            <a:r>
              <a:rPr sz="1900" spc="55" dirty="0">
                <a:latin typeface="Cambria"/>
                <a:cs typeface="Cambria"/>
              </a:rPr>
              <a:t>includes </a:t>
            </a:r>
            <a:r>
              <a:rPr sz="1900" spc="95" dirty="0">
                <a:latin typeface="Cambria"/>
                <a:cs typeface="Cambria"/>
              </a:rPr>
              <a:t>all </a:t>
            </a:r>
            <a:r>
              <a:rPr sz="1900" spc="90" dirty="0">
                <a:latin typeface="Cambria"/>
                <a:cs typeface="Cambria"/>
              </a:rPr>
              <a:t>data </a:t>
            </a:r>
            <a:r>
              <a:rPr sz="1900" spc="70" dirty="0">
                <a:latin typeface="Cambria"/>
                <a:cs typeface="Cambria"/>
              </a:rPr>
              <a:t>files, </a:t>
            </a:r>
            <a:r>
              <a:rPr sz="1900" spc="65" dirty="0">
                <a:latin typeface="Cambria"/>
                <a:cs typeface="Cambria"/>
              </a:rPr>
              <a:t>libraries,  </a:t>
            </a:r>
            <a:r>
              <a:rPr sz="1900" spc="60" dirty="0">
                <a:latin typeface="Cambria"/>
                <a:cs typeface="Cambria"/>
              </a:rPr>
              <a:t>reusable modules, </a:t>
            </a:r>
            <a:r>
              <a:rPr sz="1900" spc="85" dirty="0">
                <a:latin typeface="Cambria"/>
                <a:cs typeface="Cambria"/>
              </a:rPr>
              <a:t>and </a:t>
            </a:r>
            <a:r>
              <a:rPr sz="1900" spc="50" dirty="0">
                <a:latin typeface="Cambria"/>
                <a:cs typeface="Cambria"/>
              </a:rPr>
              <a:t>engineered </a:t>
            </a:r>
            <a:r>
              <a:rPr sz="1900" spc="35" dirty="0">
                <a:latin typeface="Cambria"/>
                <a:cs typeface="Cambria"/>
              </a:rPr>
              <a:t>components </a:t>
            </a:r>
            <a:r>
              <a:rPr sz="1900" spc="100" dirty="0">
                <a:latin typeface="Cambria"/>
                <a:cs typeface="Cambria"/>
              </a:rPr>
              <a:t>that </a:t>
            </a:r>
            <a:r>
              <a:rPr sz="1900" spc="60" dirty="0">
                <a:latin typeface="Cambria"/>
                <a:cs typeface="Cambria"/>
              </a:rPr>
              <a:t>are </a:t>
            </a:r>
            <a:r>
              <a:rPr sz="1900" spc="45" dirty="0">
                <a:latin typeface="Cambria"/>
                <a:cs typeface="Cambria"/>
              </a:rPr>
              <a:t>required </a:t>
            </a:r>
            <a:r>
              <a:rPr sz="1900" spc="10" dirty="0">
                <a:latin typeface="Cambria"/>
                <a:cs typeface="Cambria"/>
              </a:rPr>
              <a:t>to  </a:t>
            </a:r>
            <a:r>
              <a:rPr sz="1900" spc="65" dirty="0">
                <a:latin typeface="Cambria"/>
                <a:cs typeface="Cambria"/>
              </a:rPr>
              <a:t>implement </a:t>
            </a:r>
            <a:r>
              <a:rPr sz="1900" spc="20" dirty="0">
                <a:latin typeface="Cambria"/>
                <a:cs typeface="Cambria"/>
              </a:rPr>
              <a:t>one </a:t>
            </a:r>
            <a:r>
              <a:rPr sz="1900" spc="-10" dirty="0">
                <a:latin typeface="Cambria"/>
                <a:cs typeface="Cambria"/>
              </a:rPr>
              <a:t>or </a:t>
            </a:r>
            <a:r>
              <a:rPr sz="1900" spc="25" dirty="0">
                <a:latin typeface="Cambria"/>
                <a:cs typeface="Cambria"/>
              </a:rPr>
              <a:t>more </a:t>
            </a:r>
            <a:r>
              <a:rPr sz="1900" spc="35" dirty="0">
                <a:latin typeface="Cambria"/>
                <a:cs typeface="Cambria"/>
              </a:rPr>
              <a:t>product</a:t>
            </a:r>
            <a:r>
              <a:rPr sz="1900" spc="415" dirty="0">
                <a:latin typeface="Cambria"/>
                <a:cs typeface="Cambria"/>
              </a:rPr>
              <a:t> </a:t>
            </a:r>
            <a:r>
              <a:rPr sz="1900" spc="65" dirty="0">
                <a:latin typeface="Cambria"/>
                <a:cs typeface="Cambria"/>
              </a:rPr>
              <a:t>functions.</a:t>
            </a:r>
            <a:endParaRPr sz="1900">
              <a:latin typeface="Cambria"/>
              <a:cs typeface="Cambria"/>
            </a:endParaRPr>
          </a:p>
          <a:p>
            <a:pPr marL="665480" marR="17780" indent="-274320">
              <a:lnSpc>
                <a:spcPct val="100000"/>
              </a:lnSpc>
              <a:spcBef>
                <a:spcPts val="470"/>
              </a:spcBef>
              <a:buClr>
                <a:srgbClr val="FD8536"/>
              </a:buClr>
              <a:buSzPct val="78947"/>
              <a:buFont typeface="Symbol"/>
              <a:buChar char=""/>
              <a:tabLst>
                <a:tab pos="665480" algn="l"/>
              </a:tabLst>
            </a:pPr>
            <a:r>
              <a:rPr sz="1900" b="1" spc="20" dirty="0">
                <a:latin typeface="Cambria"/>
                <a:cs typeface="Cambria"/>
              </a:rPr>
              <a:t>2. </a:t>
            </a:r>
            <a:r>
              <a:rPr sz="1900" spc="185" dirty="0">
                <a:latin typeface="Cambria"/>
                <a:cs typeface="Cambria"/>
              </a:rPr>
              <a:t>A </a:t>
            </a:r>
            <a:r>
              <a:rPr sz="1900" spc="45" dirty="0">
                <a:latin typeface="Cambria"/>
                <a:cs typeface="Cambria"/>
              </a:rPr>
              <a:t>series </a:t>
            </a:r>
            <a:r>
              <a:rPr sz="1900" spc="-5" dirty="0">
                <a:latin typeface="Cambria"/>
                <a:cs typeface="Cambria"/>
              </a:rPr>
              <a:t>of </a:t>
            </a:r>
            <a:r>
              <a:rPr sz="1900" spc="60" dirty="0">
                <a:latin typeface="Cambria"/>
                <a:cs typeface="Cambria"/>
              </a:rPr>
              <a:t>tests </a:t>
            </a:r>
            <a:r>
              <a:rPr sz="1900" spc="65" dirty="0">
                <a:latin typeface="Cambria"/>
                <a:cs typeface="Cambria"/>
              </a:rPr>
              <a:t>is </a:t>
            </a:r>
            <a:r>
              <a:rPr sz="1900" spc="50" dirty="0">
                <a:latin typeface="Cambria"/>
                <a:cs typeface="Cambria"/>
              </a:rPr>
              <a:t>designed </a:t>
            </a:r>
            <a:r>
              <a:rPr sz="1900" spc="10" dirty="0">
                <a:latin typeface="Cambria"/>
                <a:cs typeface="Cambria"/>
              </a:rPr>
              <a:t>to </a:t>
            </a:r>
            <a:r>
              <a:rPr sz="1900" spc="30" dirty="0">
                <a:latin typeface="Cambria"/>
                <a:cs typeface="Cambria"/>
              </a:rPr>
              <a:t>expose errors </a:t>
            </a:r>
            <a:r>
              <a:rPr sz="1900" spc="100" dirty="0">
                <a:latin typeface="Cambria"/>
                <a:cs typeface="Cambria"/>
              </a:rPr>
              <a:t>that </a:t>
            </a:r>
            <a:r>
              <a:rPr sz="1900" spc="60" dirty="0">
                <a:latin typeface="Cambria"/>
                <a:cs typeface="Cambria"/>
              </a:rPr>
              <a:t>will </a:t>
            </a:r>
            <a:r>
              <a:rPr sz="1900" spc="50" dirty="0">
                <a:latin typeface="Cambria"/>
                <a:cs typeface="Cambria"/>
              </a:rPr>
              <a:t>keep </a:t>
            </a:r>
            <a:r>
              <a:rPr sz="1900" spc="75" dirty="0">
                <a:latin typeface="Cambria"/>
                <a:cs typeface="Cambria"/>
              </a:rPr>
              <a:t>the  </a:t>
            </a:r>
            <a:r>
              <a:rPr sz="1900" spc="60" dirty="0">
                <a:latin typeface="Cambria"/>
                <a:cs typeface="Cambria"/>
              </a:rPr>
              <a:t>build </a:t>
            </a:r>
            <a:r>
              <a:rPr sz="1900" spc="35" dirty="0">
                <a:latin typeface="Cambria"/>
                <a:cs typeface="Cambria"/>
              </a:rPr>
              <a:t>from </a:t>
            </a:r>
            <a:r>
              <a:rPr sz="1900" spc="30" dirty="0">
                <a:latin typeface="Cambria"/>
                <a:cs typeface="Cambria"/>
              </a:rPr>
              <a:t>properly </a:t>
            </a:r>
            <a:r>
              <a:rPr sz="1900" spc="45" dirty="0">
                <a:latin typeface="Cambria"/>
                <a:cs typeface="Cambria"/>
              </a:rPr>
              <a:t>performing </a:t>
            </a:r>
            <a:r>
              <a:rPr sz="1900" spc="70" dirty="0">
                <a:latin typeface="Cambria"/>
                <a:cs typeface="Cambria"/>
              </a:rPr>
              <a:t>its </a:t>
            </a:r>
            <a:r>
              <a:rPr sz="1900" spc="65" dirty="0">
                <a:latin typeface="Cambria"/>
                <a:cs typeface="Cambria"/>
              </a:rPr>
              <a:t>function. </a:t>
            </a:r>
            <a:r>
              <a:rPr sz="1900" spc="90" dirty="0">
                <a:latin typeface="Cambria"/>
                <a:cs typeface="Cambria"/>
              </a:rPr>
              <a:t>The </a:t>
            </a:r>
            <a:r>
              <a:rPr sz="1900" spc="80" dirty="0">
                <a:latin typeface="Cambria"/>
                <a:cs typeface="Cambria"/>
              </a:rPr>
              <a:t>intent </a:t>
            </a:r>
            <a:r>
              <a:rPr sz="1900" spc="50" dirty="0">
                <a:latin typeface="Cambria"/>
                <a:cs typeface="Cambria"/>
              </a:rPr>
              <a:t>should </a:t>
            </a:r>
            <a:r>
              <a:rPr sz="1900" spc="20" dirty="0">
                <a:latin typeface="Cambria"/>
                <a:cs typeface="Cambria"/>
              </a:rPr>
              <a:t>be </a:t>
            </a:r>
            <a:r>
              <a:rPr sz="1900" spc="10" dirty="0">
                <a:latin typeface="Cambria"/>
                <a:cs typeface="Cambria"/>
              </a:rPr>
              <a:t>to  </a:t>
            </a:r>
            <a:r>
              <a:rPr sz="1900" spc="40" dirty="0">
                <a:latin typeface="Cambria"/>
                <a:cs typeface="Cambria"/>
              </a:rPr>
              <a:t>uncover </a:t>
            </a:r>
            <a:r>
              <a:rPr sz="1900" spc="20" dirty="0">
                <a:latin typeface="Cambria"/>
                <a:cs typeface="Cambria"/>
              </a:rPr>
              <a:t>“show </a:t>
            </a:r>
            <a:r>
              <a:rPr sz="1900" spc="30" dirty="0">
                <a:latin typeface="Cambria"/>
                <a:cs typeface="Cambria"/>
              </a:rPr>
              <a:t>stopper” errors </a:t>
            </a:r>
            <a:r>
              <a:rPr sz="1900" spc="100" dirty="0">
                <a:latin typeface="Cambria"/>
                <a:cs typeface="Cambria"/>
              </a:rPr>
              <a:t>that </a:t>
            </a:r>
            <a:r>
              <a:rPr sz="1900" spc="75" dirty="0">
                <a:latin typeface="Cambria"/>
                <a:cs typeface="Cambria"/>
              </a:rPr>
              <a:t>have </a:t>
            </a:r>
            <a:r>
              <a:rPr sz="1900" spc="70" dirty="0">
                <a:latin typeface="Cambria"/>
                <a:cs typeface="Cambria"/>
              </a:rPr>
              <a:t>the </a:t>
            </a:r>
            <a:r>
              <a:rPr sz="1900" spc="75" dirty="0">
                <a:latin typeface="Cambria"/>
                <a:cs typeface="Cambria"/>
              </a:rPr>
              <a:t>highest </a:t>
            </a:r>
            <a:r>
              <a:rPr sz="1900" spc="45" dirty="0">
                <a:latin typeface="Cambria"/>
                <a:cs typeface="Cambria"/>
              </a:rPr>
              <a:t>likelihood </a:t>
            </a:r>
            <a:r>
              <a:rPr sz="1900" spc="-5" dirty="0">
                <a:latin typeface="Cambria"/>
                <a:cs typeface="Cambria"/>
              </a:rPr>
              <a:t>of  </a:t>
            </a:r>
            <a:r>
              <a:rPr sz="1900" spc="50" dirty="0">
                <a:latin typeface="Cambria"/>
                <a:cs typeface="Cambria"/>
              </a:rPr>
              <a:t>throwing </a:t>
            </a:r>
            <a:r>
              <a:rPr sz="1900" spc="70" dirty="0">
                <a:latin typeface="Cambria"/>
                <a:cs typeface="Cambria"/>
              </a:rPr>
              <a:t>the </a:t>
            </a:r>
            <a:r>
              <a:rPr sz="1900" spc="40" dirty="0">
                <a:latin typeface="Cambria"/>
                <a:cs typeface="Cambria"/>
              </a:rPr>
              <a:t>software </a:t>
            </a:r>
            <a:r>
              <a:rPr sz="1900" spc="25" dirty="0">
                <a:latin typeface="Cambria"/>
                <a:cs typeface="Cambria"/>
              </a:rPr>
              <a:t>project </a:t>
            </a:r>
            <a:r>
              <a:rPr sz="1900" spc="55" dirty="0">
                <a:latin typeface="Cambria"/>
                <a:cs typeface="Cambria"/>
              </a:rPr>
              <a:t>behind</a:t>
            </a:r>
            <a:r>
              <a:rPr sz="1900" spc="340" dirty="0">
                <a:latin typeface="Cambria"/>
                <a:cs typeface="Cambria"/>
              </a:rPr>
              <a:t> </a:t>
            </a:r>
            <a:r>
              <a:rPr sz="1900" spc="60" dirty="0">
                <a:latin typeface="Cambria"/>
                <a:cs typeface="Cambria"/>
              </a:rPr>
              <a:t>schedule.</a:t>
            </a:r>
            <a:endParaRPr sz="1900">
              <a:latin typeface="Cambria"/>
              <a:cs typeface="Cambria"/>
            </a:endParaRPr>
          </a:p>
          <a:p>
            <a:pPr marL="665480" marR="177165" indent="-274320">
              <a:lnSpc>
                <a:spcPct val="100000"/>
              </a:lnSpc>
              <a:spcBef>
                <a:spcPts val="470"/>
              </a:spcBef>
              <a:buClr>
                <a:srgbClr val="FD8536"/>
              </a:buClr>
              <a:buSzPct val="78947"/>
              <a:buFont typeface="Symbol"/>
              <a:buChar char=""/>
              <a:tabLst>
                <a:tab pos="665480" algn="l"/>
              </a:tabLst>
            </a:pPr>
            <a:r>
              <a:rPr sz="1900" b="1" spc="20" dirty="0">
                <a:latin typeface="Cambria"/>
                <a:cs typeface="Cambria"/>
              </a:rPr>
              <a:t>3. </a:t>
            </a:r>
            <a:r>
              <a:rPr sz="1900" spc="85" dirty="0">
                <a:latin typeface="Cambria"/>
                <a:cs typeface="Cambria"/>
              </a:rPr>
              <a:t>The </a:t>
            </a:r>
            <a:r>
              <a:rPr sz="1900" spc="60" dirty="0">
                <a:latin typeface="Cambria"/>
                <a:cs typeface="Cambria"/>
              </a:rPr>
              <a:t>build </a:t>
            </a:r>
            <a:r>
              <a:rPr sz="1900" spc="65" dirty="0">
                <a:latin typeface="Cambria"/>
                <a:cs typeface="Cambria"/>
              </a:rPr>
              <a:t>is integrated with </a:t>
            </a:r>
            <a:r>
              <a:rPr sz="1900" spc="40" dirty="0">
                <a:latin typeface="Cambria"/>
                <a:cs typeface="Cambria"/>
              </a:rPr>
              <a:t>other </a:t>
            </a:r>
            <a:r>
              <a:rPr sz="1900" spc="60" dirty="0">
                <a:latin typeface="Cambria"/>
                <a:cs typeface="Cambria"/>
              </a:rPr>
              <a:t>builds </a:t>
            </a:r>
            <a:r>
              <a:rPr sz="1900" spc="85" dirty="0">
                <a:latin typeface="Cambria"/>
                <a:cs typeface="Cambria"/>
              </a:rPr>
              <a:t>and </a:t>
            </a:r>
            <a:r>
              <a:rPr sz="1900" spc="70" dirty="0">
                <a:latin typeface="Cambria"/>
                <a:cs typeface="Cambria"/>
              </a:rPr>
              <a:t>the </a:t>
            </a:r>
            <a:r>
              <a:rPr sz="1900" spc="55" dirty="0">
                <a:latin typeface="Cambria"/>
                <a:cs typeface="Cambria"/>
              </a:rPr>
              <a:t>entire </a:t>
            </a:r>
            <a:r>
              <a:rPr sz="1900" spc="-105" dirty="0">
                <a:latin typeface="Cambria"/>
                <a:cs typeface="Cambria"/>
              </a:rPr>
              <a:t>product  </a:t>
            </a:r>
            <a:r>
              <a:rPr sz="1900" spc="20" dirty="0">
                <a:latin typeface="Cambria"/>
                <a:cs typeface="Cambria"/>
              </a:rPr>
              <a:t>(in </a:t>
            </a:r>
            <a:r>
              <a:rPr sz="1900" spc="75" dirty="0">
                <a:latin typeface="Cambria"/>
                <a:cs typeface="Cambria"/>
              </a:rPr>
              <a:t>its </a:t>
            </a:r>
            <a:r>
              <a:rPr sz="1900" spc="60" dirty="0">
                <a:latin typeface="Cambria"/>
                <a:cs typeface="Cambria"/>
              </a:rPr>
              <a:t>current </a:t>
            </a:r>
            <a:r>
              <a:rPr sz="1900" spc="10" dirty="0">
                <a:latin typeface="Cambria"/>
                <a:cs typeface="Cambria"/>
              </a:rPr>
              <a:t>form) </a:t>
            </a:r>
            <a:r>
              <a:rPr sz="1900" spc="65" dirty="0">
                <a:latin typeface="Cambria"/>
                <a:cs typeface="Cambria"/>
              </a:rPr>
              <a:t>is </a:t>
            </a:r>
            <a:r>
              <a:rPr sz="1900" spc="45" dirty="0">
                <a:latin typeface="Cambria"/>
                <a:cs typeface="Cambria"/>
              </a:rPr>
              <a:t>smoke </a:t>
            </a:r>
            <a:r>
              <a:rPr sz="1900" spc="50" dirty="0">
                <a:latin typeface="Cambria"/>
                <a:cs typeface="Cambria"/>
              </a:rPr>
              <a:t>tested </a:t>
            </a:r>
            <a:r>
              <a:rPr sz="1900" spc="85" dirty="0">
                <a:latin typeface="Cambria"/>
                <a:cs typeface="Cambria"/>
              </a:rPr>
              <a:t>daily. The </a:t>
            </a:r>
            <a:r>
              <a:rPr sz="1900" spc="65" dirty="0">
                <a:latin typeface="Cambria"/>
                <a:cs typeface="Cambria"/>
              </a:rPr>
              <a:t>integration  </a:t>
            </a:r>
            <a:r>
              <a:rPr sz="1900" spc="50" dirty="0">
                <a:latin typeface="Cambria"/>
                <a:cs typeface="Cambria"/>
              </a:rPr>
              <a:t>approach </a:t>
            </a:r>
            <a:r>
              <a:rPr sz="1900" spc="95" dirty="0">
                <a:latin typeface="Cambria"/>
                <a:cs typeface="Cambria"/>
              </a:rPr>
              <a:t>may </a:t>
            </a:r>
            <a:r>
              <a:rPr sz="1900" spc="15" dirty="0">
                <a:latin typeface="Cambria"/>
                <a:cs typeface="Cambria"/>
              </a:rPr>
              <a:t>be </a:t>
            </a:r>
            <a:r>
              <a:rPr sz="1900" spc="20" dirty="0">
                <a:latin typeface="Cambria"/>
                <a:cs typeface="Cambria"/>
              </a:rPr>
              <a:t>top </a:t>
            </a:r>
            <a:r>
              <a:rPr sz="1900" spc="15" dirty="0">
                <a:latin typeface="Cambria"/>
                <a:cs typeface="Cambria"/>
              </a:rPr>
              <a:t>down </a:t>
            </a:r>
            <a:r>
              <a:rPr sz="1900" spc="-10" dirty="0">
                <a:latin typeface="Cambria"/>
                <a:cs typeface="Cambria"/>
              </a:rPr>
              <a:t>or </a:t>
            </a:r>
            <a:r>
              <a:rPr sz="1900" spc="30" dirty="0">
                <a:latin typeface="Cambria"/>
                <a:cs typeface="Cambria"/>
              </a:rPr>
              <a:t>bottom</a:t>
            </a:r>
            <a:r>
              <a:rPr sz="1900" spc="85" dirty="0">
                <a:latin typeface="Cambria"/>
                <a:cs typeface="Cambria"/>
              </a:rPr>
              <a:t> </a:t>
            </a:r>
            <a:r>
              <a:rPr sz="1900" spc="90" dirty="0">
                <a:latin typeface="Cambria"/>
                <a:cs typeface="Cambria"/>
              </a:rPr>
              <a:t>up.</a:t>
            </a:r>
            <a:endParaRPr sz="1900">
              <a:latin typeface="Cambria"/>
              <a:cs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rtlCol="0">
            <a:normAutofit/>
          </a:bodyPr>
          <a:lstStyle/>
          <a:p>
            <a:pPr eaLnBrk="1" fontAlgn="auto" hangingPunct="1">
              <a:spcAft>
                <a:spcPts val="0"/>
              </a:spcAft>
              <a:defRPr/>
            </a:pPr>
            <a:r>
              <a:rPr lang="en-US" smtClean="0">
                <a:solidFill>
                  <a:schemeClr val="tx1">
                    <a:lumMod val="85000"/>
                    <a:lumOff val="15000"/>
                  </a:schemeClr>
                </a:solidFill>
                <a:ea typeface="+mj-ea"/>
                <a:cs typeface="+mj-cs"/>
              </a:rPr>
              <a:t> A Generic Process Model</a:t>
            </a:r>
          </a:p>
        </p:txBody>
      </p:sp>
      <p:pic>
        <p:nvPicPr>
          <p:cNvPr id="18435" name="Picture 4" descr="Fig2"/>
          <p:cNvPicPr>
            <a:picLocks noChangeAspect="1" noChangeArrowheads="1"/>
          </p:cNvPicPr>
          <p:nvPr/>
        </p:nvPicPr>
        <p:blipFill>
          <a:blip r:embed="rId2"/>
          <a:srcRect/>
          <a:stretch>
            <a:fillRect/>
          </a:stretch>
        </p:blipFill>
        <p:spPr bwMode="auto">
          <a:xfrm>
            <a:off x="3124200" y="1295400"/>
            <a:ext cx="2971800" cy="5030788"/>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0840" rIns="0" bIns="0" rtlCol="0">
            <a:spAutoFit/>
          </a:bodyPr>
          <a:lstStyle/>
          <a:p>
            <a:pPr marL="283210" marR="17780" indent="-273050">
              <a:lnSpc>
                <a:spcPts val="2160"/>
              </a:lnSpc>
              <a:spcBef>
                <a:spcPts val="37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90" dirty="0">
                <a:solidFill>
                  <a:srgbClr val="000000"/>
                </a:solidFill>
              </a:rPr>
              <a:t>Smoke </a:t>
            </a:r>
            <a:r>
              <a:rPr sz="2000" spc="75" dirty="0">
                <a:solidFill>
                  <a:srgbClr val="000000"/>
                </a:solidFill>
              </a:rPr>
              <a:t>testing </a:t>
            </a:r>
            <a:r>
              <a:rPr sz="2000" spc="35" dirty="0">
                <a:solidFill>
                  <a:srgbClr val="000000"/>
                </a:solidFill>
              </a:rPr>
              <a:t>provides </a:t>
            </a:r>
            <a:r>
              <a:rPr sz="2000" spc="135" dirty="0">
                <a:solidFill>
                  <a:srgbClr val="000000"/>
                </a:solidFill>
              </a:rPr>
              <a:t>a </a:t>
            </a:r>
            <a:r>
              <a:rPr sz="2000" spc="70" dirty="0">
                <a:solidFill>
                  <a:srgbClr val="000000"/>
                </a:solidFill>
              </a:rPr>
              <a:t>number </a:t>
            </a:r>
            <a:r>
              <a:rPr sz="2000" dirty="0">
                <a:solidFill>
                  <a:srgbClr val="000000"/>
                </a:solidFill>
              </a:rPr>
              <a:t>of </a:t>
            </a:r>
            <a:r>
              <a:rPr sz="2000" spc="60" dirty="0">
                <a:solidFill>
                  <a:srgbClr val="000000"/>
                </a:solidFill>
              </a:rPr>
              <a:t>benefits </a:t>
            </a:r>
            <a:r>
              <a:rPr sz="2000" spc="65" dirty="0">
                <a:solidFill>
                  <a:srgbClr val="000000"/>
                </a:solidFill>
              </a:rPr>
              <a:t>when </a:t>
            </a:r>
            <a:r>
              <a:rPr sz="2000" spc="90" dirty="0">
                <a:solidFill>
                  <a:srgbClr val="000000"/>
                </a:solidFill>
              </a:rPr>
              <a:t>it </a:t>
            </a:r>
            <a:r>
              <a:rPr sz="2000" spc="65" dirty="0">
                <a:solidFill>
                  <a:srgbClr val="000000"/>
                </a:solidFill>
              </a:rPr>
              <a:t>is </a:t>
            </a:r>
            <a:r>
              <a:rPr sz="2000" spc="60" dirty="0">
                <a:solidFill>
                  <a:srgbClr val="000000"/>
                </a:solidFill>
              </a:rPr>
              <a:t>applied </a:t>
            </a:r>
            <a:r>
              <a:rPr sz="2000" spc="20" dirty="0">
                <a:solidFill>
                  <a:srgbClr val="000000"/>
                </a:solidFill>
              </a:rPr>
              <a:t>on  </a:t>
            </a:r>
            <a:r>
              <a:rPr sz="2000" spc="55" dirty="0">
                <a:solidFill>
                  <a:srgbClr val="000000"/>
                </a:solidFill>
              </a:rPr>
              <a:t>complex, </a:t>
            </a:r>
            <a:r>
              <a:rPr sz="2000" spc="70" dirty="0">
                <a:solidFill>
                  <a:srgbClr val="000000"/>
                </a:solidFill>
              </a:rPr>
              <a:t>timecritical </a:t>
            </a:r>
            <a:r>
              <a:rPr sz="2000" spc="45" dirty="0">
                <a:solidFill>
                  <a:srgbClr val="000000"/>
                </a:solidFill>
              </a:rPr>
              <a:t>software </a:t>
            </a:r>
            <a:r>
              <a:rPr sz="2000" spc="70" dirty="0">
                <a:solidFill>
                  <a:srgbClr val="000000"/>
                </a:solidFill>
              </a:rPr>
              <a:t>engineering</a:t>
            </a:r>
            <a:r>
              <a:rPr sz="2000" spc="270" dirty="0">
                <a:solidFill>
                  <a:srgbClr val="000000"/>
                </a:solidFill>
              </a:rPr>
              <a:t> </a:t>
            </a:r>
            <a:r>
              <a:rPr sz="2000" spc="30" dirty="0">
                <a:solidFill>
                  <a:srgbClr val="000000"/>
                </a:solidFill>
              </a:rPr>
              <a:t>projects:</a:t>
            </a:r>
            <a:endParaRPr sz="2000">
              <a:latin typeface="Times New Roman"/>
              <a:cs typeface="Times New Roman"/>
            </a:endParaRPr>
          </a:p>
        </p:txBody>
      </p:sp>
      <p:sp>
        <p:nvSpPr>
          <p:cNvPr id="3" name="object 3"/>
          <p:cNvSpPr txBox="1"/>
          <p:nvPr/>
        </p:nvSpPr>
        <p:spPr>
          <a:xfrm>
            <a:off x="887730" y="1379220"/>
            <a:ext cx="7604125" cy="1094740"/>
          </a:xfrm>
          <a:prstGeom prst="rect">
            <a:avLst/>
          </a:prstGeom>
        </p:spPr>
        <p:txBody>
          <a:bodyPr vert="horz" wrap="square" lIns="0" tIns="41910" rIns="0" bIns="0" rtlCol="0">
            <a:spAutoFit/>
          </a:bodyPr>
          <a:lstStyle/>
          <a:p>
            <a:pPr marL="299085" marR="17780" indent="-274320">
              <a:lnSpc>
                <a:spcPct val="89800"/>
              </a:lnSpc>
              <a:spcBef>
                <a:spcPts val="330"/>
              </a:spcBef>
            </a:pPr>
            <a:r>
              <a:rPr sz="2250" spc="1545" baseline="11111" dirty="0">
                <a:solidFill>
                  <a:srgbClr val="FD8536"/>
                </a:solidFill>
                <a:latin typeface="Symbol"/>
                <a:cs typeface="Symbol"/>
              </a:rPr>
              <a:t></a:t>
            </a:r>
            <a:r>
              <a:rPr sz="1500" spc="500" dirty="0">
                <a:latin typeface="Times New Roman"/>
                <a:cs typeface="Times New Roman"/>
              </a:rPr>
              <a:t> </a:t>
            </a:r>
            <a:r>
              <a:rPr sz="1900" i="1" u="sng" spc="60" dirty="0">
                <a:uFill>
                  <a:solidFill>
                    <a:srgbClr val="000000"/>
                  </a:solidFill>
                </a:uFill>
                <a:latin typeface="Cambria"/>
                <a:cs typeface="Cambria"/>
              </a:rPr>
              <a:t>Integration </a:t>
            </a:r>
            <a:r>
              <a:rPr sz="1900" i="1" u="sng" spc="100" dirty="0">
                <a:uFill>
                  <a:solidFill>
                    <a:srgbClr val="000000"/>
                  </a:solidFill>
                </a:uFill>
                <a:latin typeface="Cambria"/>
                <a:cs typeface="Cambria"/>
              </a:rPr>
              <a:t>risk </a:t>
            </a:r>
            <a:r>
              <a:rPr sz="1900" i="1" u="sng" spc="114" dirty="0">
                <a:uFill>
                  <a:solidFill>
                    <a:srgbClr val="000000"/>
                  </a:solidFill>
                </a:uFill>
                <a:latin typeface="Cambria"/>
                <a:cs typeface="Cambria"/>
              </a:rPr>
              <a:t>is minimized</a:t>
            </a:r>
            <a:r>
              <a:rPr sz="1900" i="1" spc="114" dirty="0">
                <a:latin typeface="Cambria"/>
                <a:cs typeface="Cambria"/>
              </a:rPr>
              <a:t>. </a:t>
            </a:r>
            <a:r>
              <a:rPr sz="1900" spc="75" dirty="0">
                <a:latin typeface="Cambria"/>
                <a:cs typeface="Cambria"/>
              </a:rPr>
              <a:t>Because </a:t>
            </a:r>
            <a:r>
              <a:rPr sz="1900" spc="45" dirty="0">
                <a:latin typeface="Cambria"/>
                <a:cs typeface="Cambria"/>
              </a:rPr>
              <a:t>smoke </a:t>
            </a:r>
            <a:r>
              <a:rPr sz="1900" spc="60" dirty="0">
                <a:latin typeface="Cambria"/>
                <a:cs typeface="Cambria"/>
              </a:rPr>
              <a:t>tests </a:t>
            </a:r>
            <a:r>
              <a:rPr sz="1900" spc="65" dirty="0">
                <a:latin typeface="Cambria"/>
                <a:cs typeface="Cambria"/>
              </a:rPr>
              <a:t>are </a:t>
            </a:r>
            <a:r>
              <a:rPr sz="1900" spc="-70" dirty="0">
                <a:latin typeface="Cambria"/>
                <a:cs typeface="Cambria"/>
              </a:rPr>
              <a:t>conducted  </a:t>
            </a:r>
            <a:r>
              <a:rPr sz="1900" spc="80" dirty="0">
                <a:latin typeface="Cambria"/>
                <a:cs typeface="Cambria"/>
              </a:rPr>
              <a:t>daily, </a:t>
            </a:r>
            <a:r>
              <a:rPr sz="1900" spc="55" dirty="0">
                <a:latin typeface="Cambria"/>
                <a:cs typeface="Cambria"/>
              </a:rPr>
              <a:t>incompatibilities </a:t>
            </a:r>
            <a:r>
              <a:rPr sz="1900" spc="85" dirty="0">
                <a:latin typeface="Cambria"/>
                <a:cs typeface="Cambria"/>
              </a:rPr>
              <a:t>and </a:t>
            </a:r>
            <a:r>
              <a:rPr sz="1900" spc="40" dirty="0">
                <a:latin typeface="Cambria"/>
                <a:cs typeface="Cambria"/>
              </a:rPr>
              <a:t>other </a:t>
            </a:r>
            <a:r>
              <a:rPr sz="1900" spc="25" dirty="0">
                <a:latin typeface="Cambria"/>
                <a:cs typeface="Cambria"/>
              </a:rPr>
              <a:t>show-stopper errors </a:t>
            </a:r>
            <a:r>
              <a:rPr sz="1900" spc="60" dirty="0">
                <a:latin typeface="Cambria"/>
                <a:cs typeface="Cambria"/>
              </a:rPr>
              <a:t>are  </a:t>
            </a:r>
            <a:r>
              <a:rPr sz="1900" spc="35" dirty="0">
                <a:latin typeface="Cambria"/>
                <a:cs typeface="Cambria"/>
              </a:rPr>
              <a:t>uncovered </a:t>
            </a:r>
            <a:r>
              <a:rPr sz="1900" spc="75" dirty="0">
                <a:latin typeface="Cambria"/>
                <a:cs typeface="Cambria"/>
              </a:rPr>
              <a:t>early, </a:t>
            </a:r>
            <a:r>
              <a:rPr sz="1900" spc="50" dirty="0">
                <a:latin typeface="Cambria"/>
                <a:cs typeface="Cambria"/>
              </a:rPr>
              <a:t>thereby </a:t>
            </a:r>
            <a:r>
              <a:rPr sz="1900" spc="55" dirty="0">
                <a:latin typeface="Cambria"/>
                <a:cs typeface="Cambria"/>
              </a:rPr>
              <a:t>reducing </a:t>
            </a:r>
            <a:r>
              <a:rPr sz="1900" spc="75" dirty="0">
                <a:latin typeface="Cambria"/>
                <a:cs typeface="Cambria"/>
              </a:rPr>
              <a:t>the </a:t>
            </a:r>
            <a:r>
              <a:rPr sz="1900" spc="45" dirty="0">
                <a:latin typeface="Cambria"/>
                <a:cs typeface="Cambria"/>
              </a:rPr>
              <a:t>likelihood </a:t>
            </a:r>
            <a:r>
              <a:rPr sz="1900" spc="-5" dirty="0">
                <a:latin typeface="Cambria"/>
                <a:cs typeface="Cambria"/>
              </a:rPr>
              <a:t>of </a:t>
            </a:r>
            <a:r>
              <a:rPr sz="1900" spc="40" dirty="0">
                <a:latin typeface="Cambria"/>
                <a:cs typeface="Cambria"/>
              </a:rPr>
              <a:t>serious  </a:t>
            </a:r>
            <a:r>
              <a:rPr sz="1900" spc="50" dirty="0">
                <a:latin typeface="Cambria"/>
                <a:cs typeface="Cambria"/>
              </a:rPr>
              <a:t>schedule </a:t>
            </a:r>
            <a:r>
              <a:rPr sz="1900" spc="65" dirty="0">
                <a:latin typeface="Cambria"/>
                <a:cs typeface="Cambria"/>
              </a:rPr>
              <a:t>impact </a:t>
            </a:r>
            <a:r>
              <a:rPr sz="1900" spc="55" dirty="0">
                <a:latin typeface="Cambria"/>
                <a:cs typeface="Cambria"/>
              </a:rPr>
              <a:t>when </a:t>
            </a:r>
            <a:r>
              <a:rPr sz="1900" spc="30" dirty="0">
                <a:latin typeface="Cambria"/>
                <a:cs typeface="Cambria"/>
              </a:rPr>
              <a:t>errors </a:t>
            </a:r>
            <a:r>
              <a:rPr sz="1900" spc="65" dirty="0">
                <a:latin typeface="Cambria"/>
                <a:cs typeface="Cambria"/>
              </a:rPr>
              <a:t>are</a:t>
            </a:r>
            <a:r>
              <a:rPr sz="1900" spc="315" dirty="0">
                <a:latin typeface="Cambria"/>
                <a:cs typeface="Cambria"/>
              </a:rPr>
              <a:t> </a:t>
            </a:r>
            <a:r>
              <a:rPr sz="1900" spc="45" dirty="0">
                <a:latin typeface="Cambria"/>
                <a:cs typeface="Cambria"/>
              </a:rPr>
              <a:t>uncovered.</a:t>
            </a:r>
            <a:endParaRPr sz="1900">
              <a:latin typeface="Cambria"/>
              <a:cs typeface="Cambria"/>
            </a:endParaRPr>
          </a:p>
        </p:txBody>
      </p:sp>
      <p:sp>
        <p:nvSpPr>
          <p:cNvPr id="4" name="object 4"/>
          <p:cNvSpPr txBox="1"/>
          <p:nvPr/>
        </p:nvSpPr>
        <p:spPr>
          <a:xfrm>
            <a:off x="900430" y="2489200"/>
            <a:ext cx="218440" cy="257175"/>
          </a:xfrm>
          <a:prstGeom prst="rect">
            <a:avLst/>
          </a:prstGeom>
        </p:spPr>
        <p:txBody>
          <a:bodyPr vert="horz" wrap="square" lIns="0" tIns="15240" rIns="0" bIns="0" rtlCol="0">
            <a:spAutoFit/>
          </a:bodyPr>
          <a:lstStyle/>
          <a:p>
            <a:pPr marL="12700">
              <a:lnSpc>
                <a:spcPct val="100000"/>
              </a:lnSpc>
              <a:spcBef>
                <a:spcPts val="120"/>
              </a:spcBef>
            </a:pPr>
            <a:r>
              <a:rPr sz="1500" spc="1030" dirty="0">
                <a:solidFill>
                  <a:srgbClr val="FD8536"/>
                </a:solidFill>
                <a:latin typeface="Symbol"/>
                <a:cs typeface="Symbol"/>
              </a:rPr>
              <a:t></a:t>
            </a:r>
            <a:endParaRPr sz="1500">
              <a:latin typeface="Symbol"/>
              <a:cs typeface="Symbol"/>
            </a:endParaRPr>
          </a:p>
        </p:txBody>
      </p:sp>
      <p:sp>
        <p:nvSpPr>
          <p:cNvPr id="5" name="object 5"/>
          <p:cNvSpPr txBox="1"/>
          <p:nvPr/>
        </p:nvSpPr>
        <p:spPr>
          <a:xfrm>
            <a:off x="1174750" y="2480309"/>
            <a:ext cx="7374890" cy="1355090"/>
          </a:xfrm>
          <a:prstGeom prst="rect">
            <a:avLst/>
          </a:prstGeom>
        </p:spPr>
        <p:txBody>
          <a:bodyPr vert="horz" wrap="square" lIns="0" tIns="41910" rIns="0" bIns="0" rtlCol="0">
            <a:spAutoFit/>
          </a:bodyPr>
          <a:lstStyle/>
          <a:p>
            <a:pPr marL="12700" marR="5080" indent="66040">
              <a:lnSpc>
                <a:spcPct val="89800"/>
              </a:lnSpc>
              <a:spcBef>
                <a:spcPts val="330"/>
              </a:spcBef>
            </a:pPr>
            <a:r>
              <a:rPr sz="1900" i="1" u="sng" spc="105" dirty="0">
                <a:uFill>
                  <a:solidFill>
                    <a:srgbClr val="000000"/>
                  </a:solidFill>
                </a:uFill>
                <a:latin typeface="Cambria"/>
                <a:cs typeface="Cambria"/>
              </a:rPr>
              <a:t>The </a:t>
            </a:r>
            <a:r>
              <a:rPr sz="1900" i="1" u="sng" spc="85" dirty="0">
                <a:uFill>
                  <a:solidFill>
                    <a:srgbClr val="000000"/>
                  </a:solidFill>
                </a:uFill>
                <a:latin typeface="Cambria"/>
                <a:cs typeface="Cambria"/>
              </a:rPr>
              <a:t>quality </a:t>
            </a:r>
            <a:r>
              <a:rPr sz="1900" i="1" u="sng" spc="30" dirty="0">
                <a:uFill>
                  <a:solidFill>
                    <a:srgbClr val="000000"/>
                  </a:solidFill>
                </a:uFill>
                <a:latin typeface="Cambria"/>
                <a:cs typeface="Cambria"/>
              </a:rPr>
              <a:t>of </a:t>
            </a:r>
            <a:r>
              <a:rPr sz="1900" i="1" u="sng" spc="45" dirty="0">
                <a:uFill>
                  <a:solidFill>
                    <a:srgbClr val="000000"/>
                  </a:solidFill>
                </a:uFill>
                <a:latin typeface="Cambria"/>
                <a:cs typeface="Cambria"/>
              </a:rPr>
              <a:t>the </a:t>
            </a:r>
            <a:r>
              <a:rPr sz="1900" i="1" u="sng" spc="70" dirty="0">
                <a:uFill>
                  <a:solidFill>
                    <a:srgbClr val="000000"/>
                  </a:solidFill>
                </a:uFill>
                <a:latin typeface="Cambria"/>
                <a:cs typeface="Cambria"/>
              </a:rPr>
              <a:t>end-product </a:t>
            </a:r>
            <a:r>
              <a:rPr sz="1900" i="1" u="sng" spc="120" dirty="0">
                <a:uFill>
                  <a:solidFill>
                    <a:srgbClr val="000000"/>
                  </a:solidFill>
                </a:uFill>
                <a:latin typeface="Cambria"/>
                <a:cs typeface="Cambria"/>
              </a:rPr>
              <a:t>is </a:t>
            </a:r>
            <a:r>
              <a:rPr sz="1900" i="1" u="sng" spc="90" dirty="0">
                <a:uFill>
                  <a:solidFill>
                    <a:srgbClr val="000000"/>
                  </a:solidFill>
                </a:uFill>
                <a:latin typeface="Cambria"/>
                <a:cs typeface="Cambria"/>
              </a:rPr>
              <a:t>improved</a:t>
            </a:r>
            <a:r>
              <a:rPr sz="1900" i="1" spc="90" dirty="0">
                <a:latin typeface="Cambria"/>
                <a:cs typeface="Cambria"/>
              </a:rPr>
              <a:t>. </a:t>
            </a:r>
            <a:r>
              <a:rPr sz="1900" spc="75" dirty="0">
                <a:latin typeface="Cambria"/>
                <a:cs typeface="Cambria"/>
              </a:rPr>
              <a:t>Because </a:t>
            </a:r>
            <a:r>
              <a:rPr sz="1900" spc="70" dirty="0">
                <a:latin typeface="Cambria"/>
                <a:cs typeface="Cambria"/>
              </a:rPr>
              <a:t>the </a:t>
            </a:r>
            <a:r>
              <a:rPr sz="1900" spc="50" dirty="0">
                <a:latin typeface="Cambria"/>
                <a:cs typeface="Cambria"/>
              </a:rPr>
              <a:t>approach  </a:t>
            </a:r>
            <a:r>
              <a:rPr sz="1900" spc="65" dirty="0">
                <a:latin typeface="Cambria"/>
                <a:cs typeface="Cambria"/>
              </a:rPr>
              <a:t>is </a:t>
            </a:r>
            <a:r>
              <a:rPr sz="1900" spc="45" dirty="0">
                <a:latin typeface="Cambria"/>
                <a:cs typeface="Cambria"/>
              </a:rPr>
              <a:t>construction </a:t>
            </a:r>
            <a:r>
              <a:rPr sz="1900" spc="40" dirty="0">
                <a:latin typeface="Cambria"/>
                <a:cs typeface="Cambria"/>
              </a:rPr>
              <a:t>(integration) </a:t>
            </a:r>
            <a:r>
              <a:rPr sz="1900" spc="50" dirty="0">
                <a:latin typeface="Cambria"/>
                <a:cs typeface="Cambria"/>
              </a:rPr>
              <a:t>oriented, </a:t>
            </a:r>
            <a:r>
              <a:rPr sz="1900" spc="45" dirty="0">
                <a:latin typeface="Cambria"/>
                <a:cs typeface="Cambria"/>
              </a:rPr>
              <a:t>smoke </a:t>
            </a:r>
            <a:r>
              <a:rPr sz="1900" spc="70" dirty="0">
                <a:latin typeface="Cambria"/>
                <a:cs typeface="Cambria"/>
              </a:rPr>
              <a:t>testing </a:t>
            </a:r>
            <a:r>
              <a:rPr sz="1900" spc="65" dirty="0">
                <a:latin typeface="Cambria"/>
                <a:cs typeface="Cambria"/>
              </a:rPr>
              <a:t>is </a:t>
            </a:r>
            <a:r>
              <a:rPr sz="1900" spc="75" dirty="0">
                <a:latin typeface="Cambria"/>
                <a:cs typeface="Cambria"/>
              </a:rPr>
              <a:t>likely </a:t>
            </a:r>
            <a:r>
              <a:rPr sz="1900" spc="10" dirty="0">
                <a:latin typeface="Cambria"/>
                <a:cs typeface="Cambria"/>
              </a:rPr>
              <a:t>to  </a:t>
            </a:r>
            <a:r>
              <a:rPr sz="1900" spc="40" dirty="0">
                <a:latin typeface="Cambria"/>
                <a:cs typeface="Cambria"/>
              </a:rPr>
              <a:t>uncover </a:t>
            </a:r>
            <a:r>
              <a:rPr sz="1900" spc="35" dirty="0">
                <a:latin typeface="Cambria"/>
                <a:cs typeface="Cambria"/>
              </a:rPr>
              <a:t>both </a:t>
            </a:r>
            <a:r>
              <a:rPr sz="1900" spc="65" dirty="0">
                <a:latin typeface="Cambria"/>
                <a:cs typeface="Cambria"/>
              </a:rPr>
              <a:t>functional </a:t>
            </a:r>
            <a:r>
              <a:rPr sz="1900" spc="25" dirty="0">
                <a:latin typeface="Cambria"/>
                <a:cs typeface="Cambria"/>
              </a:rPr>
              <a:t>errors </a:t>
            </a:r>
            <a:r>
              <a:rPr sz="1900" spc="85" dirty="0">
                <a:latin typeface="Cambria"/>
                <a:cs typeface="Cambria"/>
              </a:rPr>
              <a:t>and </a:t>
            </a:r>
            <a:r>
              <a:rPr sz="1900" spc="70" dirty="0">
                <a:latin typeface="Cambria"/>
                <a:cs typeface="Cambria"/>
              </a:rPr>
              <a:t>architectural </a:t>
            </a:r>
            <a:r>
              <a:rPr sz="1900" spc="85" dirty="0">
                <a:latin typeface="Cambria"/>
                <a:cs typeface="Cambria"/>
              </a:rPr>
              <a:t>and </a:t>
            </a:r>
            <a:r>
              <a:rPr sz="1900" spc="30" dirty="0">
                <a:latin typeface="Cambria"/>
                <a:cs typeface="Cambria"/>
              </a:rPr>
              <a:t>component-  </a:t>
            </a:r>
            <a:r>
              <a:rPr sz="1900" spc="50" dirty="0">
                <a:latin typeface="Cambria"/>
                <a:cs typeface="Cambria"/>
              </a:rPr>
              <a:t>level </a:t>
            </a:r>
            <a:r>
              <a:rPr sz="1900" spc="55" dirty="0">
                <a:latin typeface="Cambria"/>
                <a:cs typeface="Cambria"/>
              </a:rPr>
              <a:t>design </a:t>
            </a:r>
            <a:r>
              <a:rPr sz="1900" spc="50" dirty="0">
                <a:latin typeface="Cambria"/>
                <a:cs typeface="Cambria"/>
              </a:rPr>
              <a:t>defects. </a:t>
            </a:r>
            <a:r>
              <a:rPr sz="1900" spc="100" dirty="0">
                <a:latin typeface="Cambria"/>
                <a:cs typeface="Cambria"/>
              </a:rPr>
              <a:t>If </a:t>
            </a:r>
            <a:r>
              <a:rPr sz="1900" spc="55" dirty="0">
                <a:latin typeface="Cambria"/>
                <a:cs typeface="Cambria"/>
              </a:rPr>
              <a:t>these </a:t>
            </a:r>
            <a:r>
              <a:rPr sz="1900" spc="40" dirty="0">
                <a:latin typeface="Cambria"/>
                <a:cs typeface="Cambria"/>
              </a:rPr>
              <a:t>defects </a:t>
            </a:r>
            <a:r>
              <a:rPr sz="1900" spc="65" dirty="0">
                <a:latin typeface="Cambria"/>
                <a:cs typeface="Cambria"/>
              </a:rPr>
              <a:t>are </a:t>
            </a:r>
            <a:r>
              <a:rPr sz="1900" spc="20" dirty="0">
                <a:latin typeface="Cambria"/>
                <a:cs typeface="Cambria"/>
              </a:rPr>
              <a:t>corrected </a:t>
            </a:r>
            <a:r>
              <a:rPr sz="1900" spc="80" dirty="0">
                <a:latin typeface="Cambria"/>
                <a:cs typeface="Cambria"/>
              </a:rPr>
              <a:t>early, </a:t>
            </a:r>
            <a:r>
              <a:rPr sz="1900" spc="45" dirty="0">
                <a:latin typeface="Cambria"/>
                <a:cs typeface="Cambria"/>
              </a:rPr>
              <a:t>better  </a:t>
            </a:r>
            <a:r>
              <a:rPr sz="1900" spc="35" dirty="0">
                <a:latin typeface="Cambria"/>
                <a:cs typeface="Cambria"/>
              </a:rPr>
              <a:t>product </a:t>
            </a:r>
            <a:r>
              <a:rPr sz="1900" spc="75" dirty="0">
                <a:latin typeface="Cambria"/>
                <a:cs typeface="Cambria"/>
              </a:rPr>
              <a:t>quality </a:t>
            </a:r>
            <a:r>
              <a:rPr sz="1900" spc="55" dirty="0">
                <a:latin typeface="Cambria"/>
                <a:cs typeface="Cambria"/>
              </a:rPr>
              <a:t>will</a:t>
            </a:r>
            <a:r>
              <a:rPr sz="1900" spc="200" dirty="0">
                <a:latin typeface="Cambria"/>
                <a:cs typeface="Cambria"/>
              </a:rPr>
              <a:t> </a:t>
            </a:r>
            <a:r>
              <a:rPr sz="1900" spc="75" dirty="0">
                <a:latin typeface="Cambria"/>
                <a:cs typeface="Cambria"/>
              </a:rPr>
              <a:t>result.</a:t>
            </a:r>
            <a:endParaRPr sz="1900">
              <a:latin typeface="Cambria"/>
              <a:cs typeface="Cambria"/>
            </a:endParaRPr>
          </a:p>
        </p:txBody>
      </p:sp>
      <p:sp>
        <p:nvSpPr>
          <p:cNvPr id="6" name="object 6"/>
          <p:cNvSpPr txBox="1"/>
          <p:nvPr/>
        </p:nvSpPr>
        <p:spPr>
          <a:xfrm>
            <a:off x="875030" y="3841750"/>
            <a:ext cx="7647940" cy="2457450"/>
          </a:xfrm>
          <a:prstGeom prst="rect">
            <a:avLst/>
          </a:prstGeom>
        </p:spPr>
        <p:txBody>
          <a:bodyPr vert="horz" wrap="square" lIns="0" tIns="41910" rIns="0" bIns="0" rtlCol="0">
            <a:spAutoFit/>
          </a:bodyPr>
          <a:lstStyle/>
          <a:p>
            <a:pPr marL="311785" marR="30480" indent="-274320">
              <a:lnSpc>
                <a:spcPct val="89800"/>
              </a:lnSpc>
              <a:spcBef>
                <a:spcPts val="330"/>
              </a:spcBef>
              <a:buClr>
                <a:srgbClr val="FD8536"/>
              </a:buClr>
              <a:buSzPct val="78947"/>
              <a:buFont typeface="Symbol"/>
              <a:buChar char=""/>
              <a:tabLst>
                <a:tab pos="312420" algn="l"/>
              </a:tabLst>
            </a:pPr>
            <a:r>
              <a:rPr sz="1900" i="1" u="sng" spc="90" dirty="0">
                <a:uFill>
                  <a:solidFill>
                    <a:srgbClr val="000000"/>
                  </a:solidFill>
                </a:uFill>
                <a:latin typeface="Cambria"/>
                <a:cs typeface="Cambria"/>
              </a:rPr>
              <a:t>Error </a:t>
            </a:r>
            <a:r>
              <a:rPr sz="1900" i="1" u="sng" spc="95" dirty="0">
                <a:uFill>
                  <a:solidFill>
                    <a:srgbClr val="000000"/>
                  </a:solidFill>
                </a:uFill>
                <a:latin typeface="Cambria"/>
                <a:cs typeface="Cambria"/>
              </a:rPr>
              <a:t>diagnosis </a:t>
            </a:r>
            <a:r>
              <a:rPr sz="1900" i="1" u="sng" spc="130" dirty="0">
                <a:uFill>
                  <a:solidFill>
                    <a:srgbClr val="000000"/>
                  </a:solidFill>
                </a:uFill>
                <a:latin typeface="Cambria"/>
                <a:cs typeface="Cambria"/>
              </a:rPr>
              <a:t>and </a:t>
            </a:r>
            <a:r>
              <a:rPr sz="1900" i="1" u="sng" spc="35" dirty="0">
                <a:uFill>
                  <a:solidFill>
                    <a:srgbClr val="000000"/>
                  </a:solidFill>
                </a:uFill>
                <a:latin typeface="Cambria"/>
                <a:cs typeface="Cambria"/>
              </a:rPr>
              <a:t>correction </a:t>
            </a:r>
            <a:r>
              <a:rPr sz="1900" i="1" u="sng" spc="40" dirty="0">
                <a:uFill>
                  <a:solidFill>
                    <a:srgbClr val="000000"/>
                  </a:solidFill>
                </a:uFill>
                <a:latin typeface="Cambria"/>
                <a:cs typeface="Cambria"/>
              </a:rPr>
              <a:t>are </a:t>
            </a:r>
            <a:r>
              <a:rPr sz="1900" i="1" u="sng" spc="110" dirty="0">
                <a:uFill>
                  <a:solidFill>
                    <a:srgbClr val="000000"/>
                  </a:solidFill>
                </a:uFill>
                <a:latin typeface="Cambria"/>
                <a:cs typeface="Cambria"/>
              </a:rPr>
              <a:t>simplified</a:t>
            </a:r>
            <a:r>
              <a:rPr sz="1900" i="1" spc="110" dirty="0">
                <a:latin typeface="Cambria"/>
                <a:cs typeface="Cambria"/>
              </a:rPr>
              <a:t>. </a:t>
            </a:r>
            <a:r>
              <a:rPr sz="1900" spc="110" dirty="0">
                <a:latin typeface="Cambria"/>
                <a:cs typeface="Cambria"/>
              </a:rPr>
              <a:t>Like </a:t>
            </a:r>
            <a:r>
              <a:rPr sz="1900" spc="95" dirty="0">
                <a:latin typeface="Cambria"/>
                <a:cs typeface="Cambria"/>
              </a:rPr>
              <a:t>all </a:t>
            </a:r>
            <a:r>
              <a:rPr sz="1900" spc="-20" dirty="0">
                <a:latin typeface="Cambria"/>
                <a:cs typeface="Cambria"/>
              </a:rPr>
              <a:t>integration  </a:t>
            </a:r>
            <a:r>
              <a:rPr sz="1900" spc="70" dirty="0">
                <a:latin typeface="Cambria"/>
                <a:cs typeface="Cambria"/>
              </a:rPr>
              <a:t>testing </a:t>
            </a:r>
            <a:r>
              <a:rPr sz="1900" spc="55" dirty="0">
                <a:latin typeface="Cambria"/>
                <a:cs typeface="Cambria"/>
              </a:rPr>
              <a:t>approaches, </a:t>
            </a:r>
            <a:r>
              <a:rPr sz="1900" spc="30" dirty="0">
                <a:latin typeface="Cambria"/>
                <a:cs typeface="Cambria"/>
              </a:rPr>
              <a:t>errors </a:t>
            </a:r>
            <a:r>
              <a:rPr sz="1900" spc="35" dirty="0">
                <a:latin typeface="Cambria"/>
                <a:cs typeface="Cambria"/>
              </a:rPr>
              <a:t>uncovered </a:t>
            </a:r>
            <a:r>
              <a:rPr sz="1900" spc="75" dirty="0">
                <a:latin typeface="Cambria"/>
                <a:cs typeface="Cambria"/>
              </a:rPr>
              <a:t>during </a:t>
            </a:r>
            <a:r>
              <a:rPr sz="1900" spc="45" dirty="0">
                <a:latin typeface="Cambria"/>
                <a:cs typeface="Cambria"/>
              </a:rPr>
              <a:t>smoke </a:t>
            </a:r>
            <a:r>
              <a:rPr sz="1900" spc="70" dirty="0">
                <a:latin typeface="Cambria"/>
                <a:cs typeface="Cambria"/>
              </a:rPr>
              <a:t>testing </a:t>
            </a:r>
            <a:r>
              <a:rPr sz="1900" spc="65" dirty="0">
                <a:latin typeface="Cambria"/>
                <a:cs typeface="Cambria"/>
              </a:rPr>
              <a:t>are  </a:t>
            </a:r>
            <a:r>
              <a:rPr sz="1900" spc="70" dirty="0">
                <a:latin typeface="Cambria"/>
                <a:cs typeface="Cambria"/>
              </a:rPr>
              <a:t>likely </a:t>
            </a:r>
            <a:r>
              <a:rPr sz="1900" spc="10" dirty="0">
                <a:latin typeface="Cambria"/>
                <a:cs typeface="Cambria"/>
              </a:rPr>
              <a:t>to </a:t>
            </a:r>
            <a:r>
              <a:rPr sz="1900" spc="15" dirty="0">
                <a:latin typeface="Cambria"/>
                <a:cs typeface="Cambria"/>
              </a:rPr>
              <a:t>be </a:t>
            </a:r>
            <a:r>
              <a:rPr sz="1900" spc="50" dirty="0">
                <a:latin typeface="Cambria"/>
                <a:cs typeface="Cambria"/>
              </a:rPr>
              <a:t>associated </a:t>
            </a:r>
            <a:r>
              <a:rPr sz="1900" spc="65" dirty="0">
                <a:latin typeface="Cambria"/>
                <a:cs typeface="Cambria"/>
              </a:rPr>
              <a:t>with </a:t>
            </a:r>
            <a:r>
              <a:rPr sz="1900" spc="35" dirty="0">
                <a:latin typeface="Cambria"/>
                <a:cs typeface="Cambria"/>
              </a:rPr>
              <a:t>“new </a:t>
            </a:r>
            <a:r>
              <a:rPr sz="1900" spc="40" dirty="0">
                <a:latin typeface="Cambria"/>
                <a:cs typeface="Cambria"/>
              </a:rPr>
              <a:t>software </a:t>
            </a:r>
            <a:r>
              <a:rPr sz="1900" spc="65" dirty="0">
                <a:latin typeface="Cambria"/>
                <a:cs typeface="Cambria"/>
              </a:rPr>
              <a:t>increments”—that </a:t>
            </a:r>
            <a:r>
              <a:rPr sz="1900" spc="85" dirty="0">
                <a:latin typeface="Cambria"/>
                <a:cs typeface="Cambria"/>
              </a:rPr>
              <a:t>is,  </a:t>
            </a:r>
            <a:r>
              <a:rPr sz="1900" spc="70" dirty="0">
                <a:latin typeface="Cambria"/>
                <a:cs typeface="Cambria"/>
              </a:rPr>
              <a:t>the </a:t>
            </a:r>
            <a:r>
              <a:rPr sz="1900" spc="40" dirty="0">
                <a:latin typeface="Cambria"/>
                <a:cs typeface="Cambria"/>
              </a:rPr>
              <a:t>software </a:t>
            </a:r>
            <a:r>
              <a:rPr sz="1900" spc="100" dirty="0">
                <a:latin typeface="Cambria"/>
                <a:cs typeface="Cambria"/>
              </a:rPr>
              <a:t>that </a:t>
            </a:r>
            <a:r>
              <a:rPr sz="1900" spc="95" dirty="0">
                <a:latin typeface="Cambria"/>
                <a:cs typeface="Cambria"/>
              </a:rPr>
              <a:t>has </a:t>
            </a:r>
            <a:r>
              <a:rPr sz="1900" spc="80" dirty="0">
                <a:latin typeface="Cambria"/>
                <a:cs typeface="Cambria"/>
              </a:rPr>
              <a:t>just </a:t>
            </a:r>
            <a:r>
              <a:rPr sz="1900" spc="35" dirty="0">
                <a:latin typeface="Cambria"/>
                <a:cs typeface="Cambria"/>
              </a:rPr>
              <a:t>been </a:t>
            </a:r>
            <a:r>
              <a:rPr sz="1900" spc="45" dirty="0">
                <a:latin typeface="Cambria"/>
                <a:cs typeface="Cambria"/>
              </a:rPr>
              <a:t>added </a:t>
            </a:r>
            <a:r>
              <a:rPr sz="1900" spc="10" dirty="0">
                <a:latin typeface="Cambria"/>
                <a:cs typeface="Cambria"/>
              </a:rPr>
              <a:t>to </a:t>
            </a:r>
            <a:r>
              <a:rPr sz="1900" spc="70" dirty="0">
                <a:latin typeface="Cambria"/>
                <a:cs typeface="Cambria"/>
              </a:rPr>
              <a:t>the </a:t>
            </a:r>
            <a:r>
              <a:rPr sz="1900" spc="20" dirty="0">
                <a:latin typeface="Cambria"/>
                <a:cs typeface="Cambria"/>
              </a:rPr>
              <a:t>build(s) </a:t>
            </a:r>
            <a:r>
              <a:rPr sz="1900" spc="65" dirty="0">
                <a:latin typeface="Cambria"/>
                <a:cs typeface="Cambria"/>
              </a:rPr>
              <a:t>is </a:t>
            </a:r>
            <a:r>
              <a:rPr sz="1900" spc="125" dirty="0">
                <a:latin typeface="Cambria"/>
                <a:cs typeface="Cambria"/>
              </a:rPr>
              <a:t>a </a:t>
            </a:r>
            <a:r>
              <a:rPr sz="1900" spc="30" dirty="0">
                <a:latin typeface="Cambria"/>
                <a:cs typeface="Cambria"/>
              </a:rPr>
              <a:t>probable  </a:t>
            </a:r>
            <a:r>
              <a:rPr sz="1900" spc="60" dirty="0">
                <a:latin typeface="Cambria"/>
                <a:cs typeface="Cambria"/>
              </a:rPr>
              <a:t>cause </a:t>
            </a:r>
            <a:r>
              <a:rPr sz="1900" spc="-5" dirty="0">
                <a:latin typeface="Cambria"/>
                <a:cs typeface="Cambria"/>
              </a:rPr>
              <a:t>of </a:t>
            </a:r>
            <a:r>
              <a:rPr sz="1900" spc="125" dirty="0">
                <a:latin typeface="Cambria"/>
                <a:cs typeface="Cambria"/>
              </a:rPr>
              <a:t>a </a:t>
            </a:r>
            <a:r>
              <a:rPr sz="1900" spc="50" dirty="0">
                <a:latin typeface="Cambria"/>
                <a:cs typeface="Cambria"/>
              </a:rPr>
              <a:t>newly </a:t>
            </a:r>
            <a:r>
              <a:rPr sz="1900" spc="25" dirty="0">
                <a:latin typeface="Cambria"/>
                <a:cs typeface="Cambria"/>
              </a:rPr>
              <a:t>discovered</a:t>
            </a:r>
            <a:r>
              <a:rPr sz="1900" spc="290" dirty="0">
                <a:latin typeface="Cambria"/>
                <a:cs typeface="Cambria"/>
              </a:rPr>
              <a:t> </a:t>
            </a:r>
            <a:r>
              <a:rPr sz="1900" spc="40" dirty="0">
                <a:latin typeface="Cambria"/>
                <a:cs typeface="Cambria"/>
              </a:rPr>
              <a:t>error.</a:t>
            </a:r>
            <a:endParaRPr sz="1900">
              <a:latin typeface="Cambria"/>
              <a:cs typeface="Cambria"/>
            </a:endParaRPr>
          </a:p>
          <a:p>
            <a:pPr marL="311785" marR="50165" indent="-274320">
              <a:lnSpc>
                <a:spcPts val="2050"/>
              </a:lnSpc>
              <a:spcBef>
                <a:spcPts val="509"/>
              </a:spcBef>
              <a:buClr>
                <a:srgbClr val="FD8536"/>
              </a:buClr>
              <a:buSzPct val="78947"/>
              <a:buFont typeface="Symbol"/>
              <a:buChar char=""/>
              <a:tabLst>
                <a:tab pos="312420" algn="l"/>
              </a:tabLst>
            </a:pPr>
            <a:r>
              <a:rPr sz="1900" i="1" u="sng" spc="65" dirty="0">
                <a:uFill>
                  <a:solidFill>
                    <a:srgbClr val="000000"/>
                  </a:solidFill>
                </a:uFill>
                <a:latin typeface="Cambria"/>
                <a:cs typeface="Cambria"/>
              </a:rPr>
              <a:t>Progress </a:t>
            </a:r>
            <a:r>
              <a:rPr sz="1900" i="1" u="sng" spc="120" dirty="0">
                <a:uFill>
                  <a:solidFill>
                    <a:srgbClr val="000000"/>
                  </a:solidFill>
                </a:uFill>
                <a:latin typeface="Cambria"/>
                <a:cs typeface="Cambria"/>
              </a:rPr>
              <a:t>is </a:t>
            </a:r>
            <a:r>
              <a:rPr sz="1900" i="1" u="sng" spc="50" dirty="0">
                <a:uFill>
                  <a:solidFill>
                    <a:srgbClr val="000000"/>
                  </a:solidFill>
                </a:uFill>
                <a:latin typeface="Cambria"/>
                <a:cs typeface="Cambria"/>
              </a:rPr>
              <a:t>easier </a:t>
            </a:r>
            <a:r>
              <a:rPr sz="1900" i="1" u="sng" spc="-5" dirty="0">
                <a:uFill>
                  <a:solidFill>
                    <a:srgbClr val="000000"/>
                  </a:solidFill>
                </a:uFill>
                <a:latin typeface="Cambria"/>
                <a:cs typeface="Cambria"/>
              </a:rPr>
              <a:t>to </a:t>
            </a:r>
            <a:r>
              <a:rPr sz="1900" i="1" u="sng" spc="90" dirty="0">
                <a:uFill>
                  <a:solidFill>
                    <a:srgbClr val="000000"/>
                  </a:solidFill>
                </a:uFill>
                <a:latin typeface="Cambria"/>
                <a:cs typeface="Cambria"/>
              </a:rPr>
              <a:t>assess</a:t>
            </a:r>
            <a:r>
              <a:rPr sz="1900" i="1" spc="90" dirty="0">
                <a:latin typeface="Cambria"/>
                <a:cs typeface="Cambria"/>
              </a:rPr>
              <a:t>. </a:t>
            </a:r>
            <a:r>
              <a:rPr sz="1900" spc="90" dirty="0">
                <a:latin typeface="Cambria"/>
                <a:cs typeface="Cambria"/>
              </a:rPr>
              <a:t>With </a:t>
            </a:r>
            <a:r>
              <a:rPr sz="1900" spc="65" dirty="0">
                <a:latin typeface="Cambria"/>
                <a:cs typeface="Cambria"/>
              </a:rPr>
              <a:t>each </a:t>
            </a:r>
            <a:r>
              <a:rPr sz="1900" spc="70" dirty="0">
                <a:latin typeface="Cambria"/>
                <a:cs typeface="Cambria"/>
              </a:rPr>
              <a:t>passing </a:t>
            </a:r>
            <a:r>
              <a:rPr sz="1900" spc="85" dirty="0">
                <a:latin typeface="Cambria"/>
                <a:cs typeface="Cambria"/>
              </a:rPr>
              <a:t>day, </a:t>
            </a:r>
            <a:r>
              <a:rPr sz="1900" spc="25" dirty="0">
                <a:latin typeface="Cambria"/>
                <a:cs typeface="Cambria"/>
              </a:rPr>
              <a:t>more </a:t>
            </a:r>
            <a:r>
              <a:rPr sz="1900" spc="-5" dirty="0">
                <a:latin typeface="Cambria"/>
                <a:cs typeface="Cambria"/>
              </a:rPr>
              <a:t>of </a:t>
            </a:r>
            <a:r>
              <a:rPr sz="1900" spc="75" dirty="0">
                <a:latin typeface="Cambria"/>
                <a:cs typeface="Cambria"/>
              </a:rPr>
              <a:t>the  </a:t>
            </a:r>
            <a:r>
              <a:rPr sz="1900" spc="40" dirty="0">
                <a:latin typeface="Cambria"/>
                <a:cs typeface="Cambria"/>
              </a:rPr>
              <a:t>software </a:t>
            </a:r>
            <a:r>
              <a:rPr sz="1900" spc="100" dirty="0">
                <a:latin typeface="Cambria"/>
                <a:cs typeface="Cambria"/>
              </a:rPr>
              <a:t>has </a:t>
            </a:r>
            <a:r>
              <a:rPr sz="1900" spc="35" dirty="0">
                <a:latin typeface="Cambria"/>
                <a:cs typeface="Cambria"/>
              </a:rPr>
              <a:t>been </a:t>
            </a:r>
            <a:r>
              <a:rPr sz="1900" spc="65" dirty="0">
                <a:latin typeface="Cambria"/>
                <a:cs typeface="Cambria"/>
              </a:rPr>
              <a:t>integrated </a:t>
            </a:r>
            <a:r>
              <a:rPr sz="1900" spc="85" dirty="0">
                <a:latin typeface="Cambria"/>
                <a:cs typeface="Cambria"/>
              </a:rPr>
              <a:t>and </a:t>
            </a:r>
            <a:r>
              <a:rPr sz="1900" spc="25" dirty="0">
                <a:latin typeface="Cambria"/>
                <a:cs typeface="Cambria"/>
              </a:rPr>
              <a:t>more </a:t>
            </a:r>
            <a:r>
              <a:rPr sz="1900" spc="95" dirty="0">
                <a:latin typeface="Cambria"/>
                <a:cs typeface="Cambria"/>
              </a:rPr>
              <a:t>has </a:t>
            </a:r>
            <a:r>
              <a:rPr sz="1900" spc="35" dirty="0">
                <a:latin typeface="Cambria"/>
                <a:cs typeface="Cambria"/>
              </a:rPr>
              <a:t>been </a:t>
            </a:r>
            <a:r>
              <a:rPr sz="1900" spc="50" dirty="0">
                <a:latin typeface="Cambria"/>
                <a:cs typeface="Cambria"/>
              </a:rPr>
              <a:t>demonstrated </a:t>
            </a:r>
            <a:r>
              <a:rPr sz="1900" spc="10" dirty="0">
                <a:latin typeface="Cambria"/>
                <a:cs typeface="Cambria"/>
              </a:rPr>
              <a:t>to  </a:t>
            </a:r>
            <a:r>
              <a:rPr sz="1900" spc="50" dirty="0">
                <a:latin typeface="Cambria"/>
                <a:cs typeface="Cambria"/>
              </a:rPr>
              <a:t>work. </a:t>
            </a:r>
            <a:r>
              <a:rPr sz="1900" spc="95" dirty="0">
                <a:latin typeface="Cambria"/>
                <a:cs typeface="Cambria"/>
              </a:rPr>
              <a:t>This </a:t>
            </a:r>
            <a:r>
              <a:rPr sz="1900" spc="40" dirty="0">
                <a:latin typeface="Cambria"/>
                <a:cs typeface="Cambria"/>
              </a:rPr>
              <a:t>improves </a:t>
            </a:r>
            <a:r>
              <a:rPr sz="1900" spc="85" dirty="0">
                <a:latin typeface="Cambria"/>
                <a:cs typeface="Cambria"/>
              </a:rPr>
              <a:t>team </a:t>
            </a:r>
            <a:r>
              <a:rPr sz="1900" spc="50" dirty="0">
                <a:latin typeface="Cambria"/>
                <a:cs typeface="Cambria"/>
              </a:rPr>
              <a:t>morale </a:t>
            </a:r>
            <a:r>
              <a:rPr sz="1900" spc="85" dirty="0">
                <a:latin typeface="Cambria"/>
                <a:cs typeface="Cambria"/>
              </a:rPr>
              <a:t>and </a:t>
            </a:r>
            <a:r>
              <a:rPr sz="1900" spc="55" dirty="0">
                <a:latin typeface="Cambria"/>
                <a:cs typeface="Cambria"/>
              </a:rPr>
              <a:t>gives </a:t>
            </a:r>
            <a:r>
              <a:rPr sz="1900" spc="80" dirty="0">
                <a:latin typeface="Cambria"/>
                <a:cs typeface="Cambria"/>
              </a:rPr>
              <a:t>managers </a:t>
            </a:r>
            <a:r>
              <a:rPr sz="1900" spc="125" dirty="0">
                <a:latin typeface="Cambria"/>
                <a:cs typeface="Cambria"/>
              </a:rPr>
              <a:t>a </a:t>
            </a:r>
            <a:r>
              <a:rPr sz="1900" spc="-5" dirty="0">
                <a:latin typeface="Cambria"/>
                <a:cs typeface="Cambria"/>
              </a:rPr>
              <a:t>good  </a:t>
            </a:r>
            <a:r>
              <a:rPr sz="1900" spc="55" dirty="0">
                <a:latin typeface="Cambria"/>
                <a:cs typeface="Cambria"/>
              </a:rPr>
              <a:t>indication </a:t>
            </a:r>
            <a:r>
              <a:rPr sz="1900" spc="100" dirty="0">
                <a:latin typeface="Cambria"/>
                <a:cs typeface="Cambria"/>
              </a:rPr>
              <a:t>that </a:t>
            </a:r>
            <a:r>
              <a:rPr sz="1900" spc="35" dirty="0">
                <a:latin typeface="Cambria"/>
                <a:cs typeface="Cambria"/>
              </a:rPr>
              <a:t>progress </a:t>
            </a:r>
            <a:r>
              <a:rPr sz="1900" spc="65" dirty="0">
                <a:latin typeface="Cambria"/>
                <a:cs typeface="Cambria"/>
              </a:rPr>
              <a:t>is </a:t>
            </a:r>
            <a:r>
              <a:rPr sz="1900" spc="55" dirty="0">
                <a:latin typeface="Cambria"/>
                <a:cs typeface="Cambria"/>
              </a:rPr>
              <a:t>being</a:t>
            </a:r>
            <a:r>
              <a:rPr sz="1900" spc="250" dirty="0">
                <a:latin typeface="Cambria"/>
                <a:cs typeface="Cambria"/>
              </a:rPr>
              <a:t> </a:t>
            </a:r>
            <a:r>
              <a:rPr sz="1900" spc="80" dirty="0">
                <a:latin typeface="Cambria"/>
                <a:cs typeface="Cambria"/>
              </a:rPr>
              <a:t>made.</a:t>
            </a:r>
            <a:endParaRPr sz="1900">
              <a:latin typeface="Cambria"/>
              <a:cs typeface="Cambri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6817359" cy="482600"/>
          </a:xfrm>
          <a:prstGeom prst="rect">
            <a:avLst/>
          </a:prstGeom>
        </p:spPr>
        <p:txBody>
          <a:bodyPr vert="horz" wrap="square" lIns="0" tIns="12700" rIns="0" bIns="0" rtlCol="0">
            <a:spAutoFit/>
          </a:bodyPr>
          <a:lstStyle/>
          <a:p>
            <a:pPr marL="12700">
              <a:lnSpc>
                <a:spcPct val="100000"/>
              </a:lnSpc>
              <a:spcBef>
                <a:spcPts val="100"/>
              </a:spcBef>
            </a:pPr>
            <a:r>
              <a:rPr spc="135" dirty="0"/>
              <a:t>Validation </a:t>
            </a:r>
            <a:r>
              <a:rPr spc="114" dirty="0"/>
              <a:t>testing </a:t>
            </a:r>
            <a:r>
              <a:rPr spc="25" dirty="0"/>
              <a:t>/Acceptance</a:t>
            </a:r>
            <a:r>
              <a:rPr spc="204" dirty="0"/>
              <a:t> </a:t>
            </a:r>
            <a:r>
              <a:rPr spc="125" dirty="0"/>
              <a:t>Testing</a:t>
            </a:r>
          </a:p>
        </p:txBody>
      </p:sp>
      <p:sp>
        <p:nvSpPr>
          <p:cNvPr id="3" name="object 3"/>
          <p:cNvSpPr txBox="1"/>
          <p:nvPr/>
        </p:nvSpPr>
        <p:spPr>
          <a:xfrm>
            <a:off x="521969" y="1597659"/>
            <a:ext cx="7849234" cy="4568190"/>
          </a:xfrm>
          <a:prstGeom prst="rect">
            <a:avLst/>
          </a:prstGeom>
        </p:spPr>
        <p:txBody>
          <a:bodyPr vert="horz" wrap="square" lIns="0" tIns="53975" rIns="0" bIns="0" rtlCol="0">
            <a:spAutoFit/>
          </a:bodyPr>
          <a:lstStyle/>
          <a:p>
            <a:pPr marL="297180" marR="1255395" indent="-271780">
              <a:lnSpc>
                <a:spcPts val="2590"/>
              </a:lnSpc>
              <a:spcBef>
                <a:spcPts val="425"/>
              </a:spcBef>
            </a:pPr>
            <a:r>
              <a:rPr sz="2475" spc="1635" baseline="15151" dirty="0">
                <a:solidFill>
                  <a:srgbClr val="FD8536"/>
                </a:solidFill>
                <a:latin typeface="Symbol"/>
                <a:cs typeface="Symbol"/>
              </a:rPr>
              <a:t></a:t>
            </a:r>
            <a:r>
              <a:rPr sz="2475" spc="855" baseline="15151" dirty="0">
                <a:solidFill>
                  <a:srgbClr val="FD8536"/>
                </a:solidFill>
                <a:latin typeface="Times New Roman"/>
                <a:cs typeface="Times New Roman"/>
              </a:rPr>
              <a:t> </a:t>
            </a:r>
            <a:r>
              <a:rPr sz="2400" spc="100" dirty="0">
                <a:latin typeface="Cambria"/>
                <a:cs typeface="Cambria"/>
              </a:rPr>
              <a:t>After </a:t>
            </a:r>
            <a:r>
              <a:rPr sz="2400" spc="80" dirty="0">
                <a:latin typeface="Cambria"/>
                <a:cs typeface="Cambria"/>
              </a:rPr>
              <a:t>integration </a:t>
            </a:r>
            <a:r>
              <a:rPr sz="2400" spc="100" dirty="0">
                <a:latin typeface="Cambria"/>
                <a:cs typeface="Cambria"/>
              </a:rPr>
              <a:t>testing, </a:t>
            </a:r>
            <a:r>
              <a:rPr sz="2400" spc="25" dirty="0">
                <a:latin typeface="Cambria"/>
                <a:cs typeface="Cambria"/>
              </a:rPr>
              <a:t>one </a:t>
            </a:r>
            <a:r>
              <a:rPr sz="2400" spc="120" dirty="0">
                <a:latin typeface="Cambria"/>
                <a:cs typeface="Cambria"/>
              </a:rPr>
              <a:t>may </a:t>
            </a:r>
            <a:r>
              <a:rPr sz="2400" spc="105" dirty="0">
                <a:latin typeface="Cambria"/>
                <a:cs typeface="Cambria"/>
              </a:rPr>
              <a:t>start </a:t>
            </a:r>
            <a:r>
              <a:rPr sz="2400" spc="85" dirty="0">
                <a:latin typeface="Cambria"/>
                <a:cs typeface="Cambria"/>
              </a:rPr>
              <a:t>with  validation</a:t>
            </a:r>
            <a:r>
              <a:rPr sz="2400" spc="125" dirty="0">
                <a:latin typeface="Cambria"/>
                <a:cs typeface="Cambria"/>
              </a:rPr>
              <a:t> </a:t>
            </a:r>
            <a:r>
              <a:rPr sz="2400" spc="100" dirty="0">
                <a:latin typeface="Cambria"/>
                <a:cs typeface="Cambria"/>
              </a:rPr>
              <a:t>testing.</a:t>
            </a:r>
            <a:endParaRPr sz="2400">
              <a:latin typeface="Cambria"/>
              <a:cs typeface="Cambria"/>
            </a:endParaRPr>
          </a:p>
          <a:p>
            <a:pPr marL="297180" marR="668020" indent="-271780">
              <a:lnSpc>
                <a:spcPts val="2590"/>
              </a:lnSpc>
              <a:spcBef>
                <a:spcPts val="600"/>
              </a:spcBef>
            </a:pPr>
            <a:r>
              <a:rPr sz="2475" spc="1635" baseline="15151" dirty="0">
                <a:solidFill>
                  <a:srgbClr val="FD8536"/>
                </a:solidFill>
                <a:latin typeface="Symbol"/>
                <a:cs typeface="Symbol"/>
              </a:rPr>
              <a:t></a:t>
            </a:r>
            <a:r>
              <a:rPr sz="2475" spc="952" baseline="15151" dirty="0">
                <a:solidFill>
                  <a:srgbClr val="FD8536"/>
                </a:solidFill>
                <a:latin typeface="Times New Roman"/>
                <a:cs typeface="Times New Roman"/>
              </a:rPr>
              <a:t> </a:t>
            </a:r>
            <a:r>
              <a:rPr sz="2400" spc="85" dirty="0">
                <a:latin typeface="Cambria"/>
                <a:cs typeface="Cambria"/>
              </a:rPr>
              <a:t>validation </a:t>
            </a:r>
            <a:r>
              <a:rPr sz="2400" spc="50" dirty="0">
                <a:latin typeface="Cambria"/>
                <a:cs typeface="Cambria"/>
              </a:rPr>
              <a:t>succeeds </a:t>
            </a:r>
            <a:r>
              <a:rPr sz="2400" spc="70" dirty="0">
                <a:latin typeface="Cambria"/>
                <a:cs typeface="Cambria"/>
              </a:rPr>
              <a:t>when </a:t>
            </a:r>
            <a:r>
              <a:rPr sz="2400" spc="55" dirty="0">
                <a:latin typeface="Cambria"/>
                <a:cs typeface="Cambria"/>
              </a:rPr>
              <a:t>software </a:t>
            </a:r>
            <a:r>
              <a:rPr sz="2400" spc="70" dirty="0">
                <a:latin typeface="Cambria"/>
                <a:cs typeface="Cambria"/>
              </a:rPr>
              <a:t>functions </a:t>
            </a:r>
            <a:r>
              <a:rPr sz="2400" spc="105" dirty="0">
                <a:latin typeface="Cambria"/>
                <a:cs typeface="Cambria"/>
              </a:rPr>
              <a:t>in </a:t>
            </a:r>
            <a:r>
              <a:rPr sz="2400" spc="160" dirty="0">
                <a:latin typeface="Cambria"/>
                <a:cs typeface="Cambria"/>
              </a:rPr>
              <a:t>a  </a:t>
            </a:r>
            <a:r>
              <a:rPr sz="2400" spc="105" dirty="0">
                <a:latin typeface="Cambria"/>
                <a:cs typeface="Cambria"/>
              </a:rPr>
              <a:t>manner </a:t>
            </a:r>
            <a:r>
              <a:rPr sz="2400" spc="130" dirty="0">
                <a:latin typeface="Cambria"/>
                <a:cs typeface="Cambria"/>
              </a:rPr>
              <a:t>that </a:t>
            </a:r>
            <a:r>
              <a:rPr sz="2400" spc="95" dirty="0">
                <a:latin typeface="Cambria"/>
                <a:cs typeface="Cambria"/>
              </a:rPr>
              <a:t>can </a:t>
            </a:r>
            <a:r>
              <a:rPr sz="2400" spc="20" dirty="0">
                <a:latin typeface="Cambria"/>
                <a:cs typeface="Cambria"/>
              </a:rPr>
              <a:t>be </a:t>
            </a:r>
            <a:r>
              <a:rPr sz="2400" spc="70" dirty="0">
                <a:latin typeface="Cambria"/>
                <a:cs typeface="Cambria"/>
              </a:rPr>
              <a:t>reasonably </a:t>
            </a:r>
            <a:r>
              <a:rPr sz="2400" spc="50" dirty="0">
                <a:latin typeface="Cambria"/>
                <a:cs typeface="Cambria"/>
              </a:rPr>
              <a:t>expected </a:t>
            </a:r>
            <a:r>
              <a:rPr sz="2400" spc="45" dirty="0">
                <a:latin typeface="Cambria"/>
                <a:cs typeface="Cambria"/>
              </a:rPr>
              <a:t>by </a:t>
            </a:r>
            <a:r>
              <a:rPr sz="2400" spc="90" dirty="0">
                <a:latin typeface="Cambria"/>
                <a:cs typeface="Cambria"/>
              </a:rPr>
              <a:t>the  </a:t>
            </a:r>
            <a:r>
              <a:rPr sz="2400" spc="75" dirty="0">
                <a:latin typeface="Cambria"/>
                <a:cs typeface="Cambria"/>
              </a:rPr>
              <a:t>customer.</a:t>
            </a:r>
            <a:endParaRPr sz="2400">
              <a:latin typeface="Cambria"/>
              <a:cs typeface="Cambria"/>
            </a:endParaRPr>
          </a:p>
          <a:p>
            <a:pPr marL="297180" marR="433070" indent="-271780">
              <a:lnSpc>
                <a:spcPts val="2590"/>
              </a:lnSpc>
              <a:spcBef>
                <a:spcPts val="600"/>
              </a:spcBef>
            </a:pPr>
            <a:r>
              <a:rPr sz="2475" spc="1635" baseline="15151" dirty="0">
                <a:solidFill>
                  <a:srgbClr val="FD8536"/>
                </a:solidFill>
                <a:latin typeface="Symbol"/>
                <a:cs typeface="Symbol"/>
              </a:rPr>
              <a:t></a:t>
            </a:r>
            <a:r>
              <a:rPr sz="2475" spc="855" baseline="15151" dirty="0">
                <a:solidFill>
                  <a:srgbClr val="FD8536"/>
                </a:solidFill>
                <a:latin typeface="Times New Roman"/>
                <a:cs typeface="Times New Roman"/>
              </a:rPr>
              <a:t> </a:t>
            </a:r>
            <a:r>
              <a:rPr sz="2400" spc="85" dirty="0">
                <a:latin typeface="Cambria"/>
                <a:cs typeface="Cambria"/>
              </a:rPr>
              <a:t>Software validation </a:t>
            </a:r>
            <a:r>
              <a:rPr sz="2400" spc="80" dirty="0">
                <a:latin typeface="Cambria"/>
                <a:cs typeface="Cambria"/>
              </a:rPr>
              <a:t>is </a:t>
            </a:r>
            <a:r>
              <a:rPr sz="2400" spc="70" dirty="0">
                <a:latin typeface="Cambria"/>
                <a:cs typeface="Cambria"/>
              </a:rPr>
              <a:t>achieved </a:t>
            </a:r>
            <a:r>
              <a:rPr sz="2400" spc="85" dirty="0">
                <a:latin typeface="Cambria"/>
                <a:cs typeface="Cambria"/>
              </a:rPr>
              <a:t>through </a:t>
            </a:r>
            <a:r>
              <a:rPr sz="2400" spc="160" dirty="0">
                <a:latin typeface="Cambria"/>
                <a:cs typeface="Cambria"/>
              </a:rPr>
              <a:t>a </a:t>
            </a:r>
            <a:r>
              <a:rPr sz="2400" spc="60" dirty="0">
                <a:latin typeface="Cambria"/>
                <a:cs typeface="Cambria"/>
              </a:rPr>
              <a:t>series </a:t>
            </a:r>
            <a:r>
              <a:rPr sz="2400" spc="-5" dirty="0">
                <a:latin typeface="Cambria"/>
                <a:cs typeface="Cambria"/>
              </a:rPr>
              <a:t>of  </a:t>
            </a:r>
            <a:r>
              <a:rPr sz="2400" spc="55" dirty="0">
                <a:latin typeface="Cambria"/>
                <a:cs typeface="Cambria"/>
              </a:rPr>
              <a:t>black-box </a:t>
            </a:r>
            <a:r>
              <a:rPr sz="2400" spc="85" dirty="0">
                <a:latin typeface="Cambria"/>
                <a:cs typeface="Cambria"/>
              </a:rPr>
              <a:t>tests </a:t>
            </a:r>
            <a:r>
              <a:rPr sz="2400" spc="130" dirty="0">
                <a:latin typeface="Cambria"/>
                <a:cs typeface="Cambria"/>
              </a:rPr>
              <a:t>that </a:t>
            </a:r>
            <a:r>
              <a:rPr sz="2400" spc="70" dirty="0">
                <a:latin typeface="Cambria"/>
                <a:cs typeface="Cambria"/>
              </a:rPr>
              <a:t>demonstrate </a:t>
            </a:r>
            <a:r>
              <a:rPr sz="2400" spc="50" dirty="0">
                <a:latin typeface="Cambria"/>
                <a:cs typeface="Cambria"/>
              </a:rPr>
              <a:t>conformity </a:t>
            </a:r>
            <a:r>
              <a:rPr sz="2400" spc="85" dirty="0">
                <a:latin typeface="Cambria"/>
                <a:cs typeface="Cambria"/>
              </a:rPr>
              <a:t>with  requirements.</a:t>
            </a:r>
            <a:endParaRPr sz="2400">
              <a:latin typeface="Cambria"/>
              <a:cs typeface="Cambria"/>
            </a:endParaRPr>
          </a:p>
          <a:p>
            <a:pPr marL="297180" marR="17780" indent="-271780">
              <a:lnSpc>
                <a:spcPct val="90000"/>
              </a:lnSpc>
              <a:spcBef>
                <a:spcPts val="56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4" dirty="0">
                <a:latin typeface="Cambria"/>
                <a:cs typeface="Cambria"/>
              </a:rPr>
              <a:t>This </a:t>
            </a:r>
            <a:r>
              <a:rPr sz="2400" spc="80" dirty="0">
                <a:latin typeface="Cambria"/>
                <a:cs typeface="Cambria"/>
              </a:rPr>
              <a:t>is </a:t>
            </a:r>
            <a:r>
              <a:rPr sz="2400" spc="20" dirty="0">
                <a:latin typeface="Cambria"/>
                <a:cs typeface="Cambria"/>
              </a:rPr>
              <a:t>to </a:t>
            </a:r>
            <a:r>
              <a:rPr sz="2400" spc="75" dirty="0">
                <a:latin typeface="Cambria"/>
                <a:cs typeface="Cambria"/>
              </a:rPr>
              <a:t>ensure </a:t>
            </a:r>
            <a:r>
              <a:rPr sz="2400" spc="130" dirty="0">
                <a:latin typeface="Cambria"/>
                <a:cs typeface="Cambria"/>
              </a:rPr>
              <a:t>that </a:t>
            </a:r>
            <a:r>
              <a:rPr sz="2400" spc="120" dirty="0">
                <a:latin typeface="Cambria"/>
                <a:cs typeface="Cambria"/>
              </a:rPr>
              <a:t>all</a:t>
            </a:r>
            <a:r>
              <a:rPr sz="2400" spc="-305" dirty="0">
                <a:latin typeface="Cambria"/>
                <a:cs typeface="Cambria"/>
              </a:rPr>
              <a:t> </a:t>
            </a:r>
            <a:r>
              <a:rPr sz="2400" spc="80" dirty="0">
                <a:latin typeface="Cambria"/>
                <a:cs typeface="Cambria"/>
              </a:rPr>
              <a:t>functional </a:t>
            </a:r>
            <a:r>
              <a:rPr sz="2400" spc="75" dirty="0">
                <a:latin typeface="Cambria"/>
                <a:cs typeface="Cambria"/>
              </a:rPr>
              <a:t>requirements </a:t>
            </a:r>
            <a:r>
              <a:rPr sz="2400" spc="85" dirty="0">
                <a:latin typeface="Cambria"/>
                <a:cs typeface="Cambria"/>
              </a:rPr>
              <a:t>are  </a:t>
            </a:r>
            <a:r>
              <a:rPr sz="2400" spc="90" dirty="0">
                <a:latin typeface="Cambria"/>
                <a:cs typeface="Cambria"/>
              </a:rPr>
              <a:t>satisfied, </a:t>
            </a:r>
            <a:r>
              <a:rPr sz="2400" spc="120" dirty="0">
                <a:latin typeface="Cambria"/>
                <a:cs typeface="Cambria"/>
              </a:rPr>
              <a:t>all </a:t>
            </a:r>
            <a:r>
              <a:rPr sz="2400" spc="75" dirty="0">
                <a:latin typeface="Cambria"/>
                <a:cs typeface="Cambria"/>
              </a:rPr>
              <a:t>behavioral </a:t>
            </a:r>
            <a:r>
              <a:rPr sz="2400" spc="80" dirty="0">
                <a:latin typeface="Cambria"/>
                <a:cs typeface="Cambria"/>
              </a:rPr>
              <a:t>characteristics </a:t>
            </a:r>
            <a:r>
              <a:rPr sz="2400" spc="85" dirty="0">
                <a:latin typeface="Cambria"/>
                <a:cs typeface="Cambria"/>
              </a:rPr>
              <a:t>are </a:t>
            </a:r>
            <a:r>
              <a:rPr sz="2400" spc="80" dirty="0">
                <a:latin typeface="Cambria"/>
                <a:cs typeface="Cambria"/>
              </a:rPr>
              <a:t>achieved,  </a:t>
            </a:r>
            <a:r>
              <a:rPr sz="2400" spc="120" dirty="0">
                <a:latin typeface="Cambria"/>
                <a:cs typeface="Cambria"/>
              </a:rPr>
              <a:t>all </a:t>
            </a:r>
            <a:r>
              <a:rPr sz="2400" spc="55" dirty="0">
                <a:latin typeface="Cambria"/>
                <a:cs typeface="Cambria"/>
              </a:rPr>
              <a:t>performance </a:t>
            </a:r>
            <a:r>
              <a:rPr sz="2400" spc="75" dirty="0">
                <a:latin typeface="Cambria"/>
                <a:cs typeface="Cambria"/>
              </a:rPr>
              <a:t>requirements </a:t>
            </a:r>
            <a:r>
              <a:rPr sz="2400" spc="80" dirty="0">
                <a:latin typeface="Cambria"/>
                <a:cs typeface="Cambria"/>
              </a:rPr>
              <a:t>are </a:t>
            </a:r>
            <a:r>
              <a:rPr sz="2400" spc="110" dirty="0">
                <a:latin typeface="Cambria"/>
                <a:cs typeface="Cambria"/>
              </a:rPr>
              <a:t>attained,  </a:t>
            </a:r>
            <a:r>
              <a:rPr sz="2400" spc="70" dirty="0">
                <a:latin typeface="Cambria"/>
                <a:cs typeface="Cambria"/>
              </a:rPr>
              <a:t>documentation </a:t>
            </a:r>
            <a:r>
              <a:rPr sz="2400" spc="80" dirty="0">
                <a:latin typeface="Cambria"/>
                <a:cs typeface="Cambria"/>
              </a:rPr>
              <a:t>is </a:t>
            </a:r>
            <a:r>
              <a:rPr sz="2400" spc="45" dirty="0">
                <a:latin typeface="Cambria"/>
                <a:cs typeface="Cambria"/>
              </a:rPr>
              <a:t>correct, </a:t>
            </a:r>
            <a:r>
              <a:rPr sz="2400" spc="105" dirty="0">
                <a:latin typeface="Cambria"/>
                <a:cs typeface="Cambria"/>
              </a:rPr>
              <a:t>and </a:t>
            </a:r>
            <a:r>
              <a:rPr sz="2400" spc="55" dirty="0">
                <a:latin typeface="Cambria"/>
                <a:cs typeface="Cambria"/>
              </a:rPr>
              <a:t>other </a:t>
            </a:r>
            <a:r>
              <a:rPr sz="2400" spc="75" dirty="0">
                <a:latin typeface="Cambria"/>
                <a:cs typeface="Cambria"/>
              </a:rPr>
              <a:t>requirements </a:t>
            </a:r>
            <a:r>
              <a:rPr sz="2400" spc="85" dirty="0">
                <a:latin typeface="Cambria"/>
                <a:cs typeface="Cambria"/>
              </a:rPr>
              <a:t>are  </a:t>
            </a:r>
            <a:r>
              <a:rPr sz="2400" spc="95" dirty="0">
                <a:latin typeface="Cambria"/>
                <a:cs typeface="Cambria"/>
              </a:rPr>
              <a:t>met</a:t>
            </a:r>
            <a:endParaRPr sz="2400">
              <a:latin typeface="Cambria"/>
              <a:cs typeface="Cambri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9269" y="1634490"/>
            <a:ext cx="7782559" cy="3469640"/>
          </a:xfrm>
          <a:prstGeom prst="rect">
            <a:avLst/>
          </a:prstGeom>
        </p:spPr>
        <p:txBody>
          <a:bodyPr vert="horz" wrap="square" lIns="0" tIns="12700" rIns="0" bIns="0" rtlCol="0">
            <a:spAutoFit/>
          </a:bodyPr>
          <a:lstStyle/>
          <a:p>
            <a:pPr marL="309880" marR="198120" indent="-27178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55" dirty="0">
                <a:latin typeface="Cambria"/>
                <a:cs typeface="Cambria"/>
              </a:rPr>
              <a:t>It </a:t>
            </a:r>
            <a:r>
              <a:rPr sz="2400" spc="80" dirty="0">
                <a:latin typeface="Cambria"/>
                <a:cs typeface="Cambria"/>
              </a:rPr>
              <a:t>is </a:t>
            </a:r>
            <a:r>
              <a:rPr sz="2400" spc="100" dirty="0">
                <a:latin typeface="Cambria"/>
                <a:cs typeface="Cambria"/>
              </a:rPr>
              <a:t>virtually </a:t>
            </a:r>
            <a:r>
              <a:rPr sz="2400" spc="55" dirty="0">
                <a:latin typeface="Cambria"/>
                <a:cs typeface="Cambria"/>
              </a:rPr>
              <a:t>impossible </a:t>
            </a:r>
            <a:r>
              <a:rPr sz="2400" spc="20" dirty="0">
                <a:latin typeface="Cambria"/>
                <a:cs typeface="Cambria"/>
              </a:rPr>
              <a:t>for </a:t>
            </a:r>
            <a:r>
              <a:rPr sz="2400" spc="160" dirty="0">
                <a:latin typeface="Cambria"/>
                <a:cs typeface="Cambria"/>
              </a:rPr>
              <a:t>a</a:t>
            </a:r>
            <a:r>
              <a:rPr sz="2400" spc="-254" dirty="0">
                <a:latin typeface="Cambria"/>
                <a:cs typeface="Cambria"/>
              </a:rPr>
              <a:t> </a:t>
            </a:r>
            <a:r>
              <a:rPr sz="2400" spc="55" dirty="0">
                <a:latin typeface="Cambria"/>
                <a:cs typeface="Cambria"/>
              </a:rPr>
              <a:t>software </a:t>
            </a:r>
            <a:r>
              <a:rPr sz="2400" spc="35" dirty="0">
                <a:latin typeface="Cambria"/>
                <a:cs typeface="Cambria"/>
              </a:rPr>
              <a:t>developer </a:t>
            </a:r>
            <a:r>
              <a:rPr sz="2400" spc="20" dirty="0">
                <a:latin typeface="Cambria"/>
                <a:cs typeface="Cambria"/>
              </a:rPr>
              <a:t>to  </a:t>
            </a:r>
            <a:r>
              <a:rPr sz="2400" spc="30" dirty="0">
                <a:latin typeface="Cambria"/>
                <a:cs typeface="Cambria"/>
              </a:rPr>
              <a:t>foresee </a:t>
            </a:r>
            <a:r>
              <a:rPr sz="2400" spc="20" dirty="0">
                <a:latin typeface="Cambria"/>
                <a:cs typeface="Cambria"/>
              </a:rPr>
              <a:t>how </a:t>
            </a:r>
            <a:r>
              <a:rPr sz="2400" spc="90" dirty="0">
                <a:latin typeface="Cambria"/>
                <a:cs typeface="Cambria"/>
              </a:rPr>
              <a:t>the </a:t>
            </a:r>
            <a:r>
              <a:rPr sz="2400" spc="60" dirty="0">
                <a:latin typeface="Cambria"/>
                <a:cs typeface="Cambria"/>
              </a:rPr>
              <a:t>customer </a:t>
            </a:r>
            <a:r>
              <a:rPr sz="2400" spc="75" dirty="0">
                <a:latin typeface="Cambria"/>
                <a:cs typeface="Cambria"/>
              </a:rPr>
              <a:t>will </a:t>
            </a:r>
            <a:r>
              <a:rPr sz="2400" spc="85" dirty="0">
                <a:latin typeface="Cambria"/>
                <a:cs typeface="Cambria"/>
              </a:rPr>
              <a:t>really </a:t>
            </a:r>
            <a:r>
              <a:rPr sz="2400" spc="80" dirty="0">
                <a:latin typeface="Cambria"/>
                <a:cs typeface="Cambria"/>
              </a:rPr>
              <a:t>use </a:t>
            </a:r>
            <a:r>
              <a:rPr sz="2400" spc="160" dirty="0">
                <a:latin typeface="Cambria"/>
                <a:cs typeface="Cambria"/>
              </a:rPr>
              <a:t>a</a:t>
            </a:r>
            <a:r>
              <a:rPr sz="2400" spc="695" dirty="0">
                <a:latin typeface="Cambria"/>
                <a:cs typeface="Cambria"/>
              </a:rPr>
              <a:t> </a:t>
            </a:r>
            <a:r>
              <a:rPr sz="2400" spc="80" dirty="0">
                <a:latin typeface="Cambria"/>
                <a:cs typeface="Cambria"/>
              </a:rPr>
              <a:t>program.</a:t>
            </a:r>
            <a:endParaRPr sz="2400">
              <a:latin typeface="Cambria"/>
              <a:cs typeface="Cambria"/>
            </a:endParaRPr>
          </a:p>
          <a:p>
            <a:pPr marL="309880" marR="65405"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05" dirty="0">
                <a:latin typeface="Cambria"/>
                <a:cs typeface="Cambria"/>
              </a:rPr>
              <a:t>When </a:t>
            </a:r>
            <a:r>
              <a:rPr sz="2400" spc="65" dirty="0">
                <a:latin typeface="Cambria"/>
                <a:cs typeface="Cambria"/>
              </a:rPr>
              <a:t>custom </a:t>
            </a:r>
            <a:r>
              <a:rPr sz="2400" spc="55" dirty="0">
                <a:latin typeface="Cambria"/>
                <a:cs typeface="Cambria"/>
              </a:rPr>
              <a:t>software </a:t>
            </a:r>
            <a:r>
              <a:rPr sz="2400" spc="75" dirty="0">
                <a:latin typeface="Cambria"/>
                <a:cs typeface="Cambria"/>
              </a:rPr>
              <a:t>is </a:t>
            </a:r>
            <a:r>
              <a:rPr sz="2400" spc="90" dirty="0">
                <a:latin typeface="Cambria"/>
                <a:cs typeface="Cambria"/>
              </a:rPr>
              <a:t>built </a:t>
            </a:r>
            <a:r>
              <a:rPr sz="2400" spc="20" dirty="0">
                <a:latin typeface="Cambria"/>
                <a:cs typeface="Cambria"/>
              </a:rPr>
              <a:t>for </a:t>
            </a:r>
            <a:r>
              <a:rPr sz="2400" spc="25" dirty="0">
                <a:latin typeface="Cambria"/>
                <a:cs typeface="Cambria"/>
              </a:rPr>
              <a:t>one </a:t>
            </a:r>
            <a:r>
              <a:rPr sz="2400" spc="70" dirty="0">
                <a:latin typeface="Cambria"/>
                <a:cs typeface="Cambria"/>
              </a:rPr>
              <a:t>customer, </a:t>
            </a:r>
            <a:r>
              <a:rPr sz="2400" spc="160" dirty="0">
                <a:latin typeface="Cambria"/>
                <a:cs typeface="Cambria"/>
              </a:rPr>
              <a:t>a  </a:t>
            </a:r>
            <a:r>
              <a:rPr sz="2400" spc="60" dirty="0">
                <a:latin typeface="Cambria"/>
                <a:cs typeface="Cambria"/>
              </a:rPr>
              <a:t>series </a:t>
            </a:r>
            <a:r>
              <a:rPr sz="2400" spc="-5" dirty="0">
                <a:latin typeface="Cambria"/>
                <a:cs typeface="Cambria"/>
              </a:rPr>
              <a:t>of </a:t>
            </a:r>
            <a:r>
              <a:rPr sz="2400" i="1" spc="50" dirty="0">
                <a:latin typeface="Cambria"/>
                <a:cs typeface="Cambria"/>
              </a:rPr>
              <a:t>acceptance </a:t>
            </a:r>
            <a:r>
              <a:rPr sz="2400" i="1" spc="55" dirty="0">
                <a:latin typeface="Cambria"/>
                <a:cs typeface="Cambria"/>
              </a:rPr>
              <a:t>tests </a:t>
            </a:r>
            <a:r>
              <a:rPr sz="2400" spc="85" dirty="0">
                <a:latin typeface="Cambria"/>
                <a:cs typeface="Cambria"/>
              </a:rPr>
              <a:t>are </a:t>
            </a:r>
            <a:r>
              <a:rPr sz="2400" spc="45" dirty="0">
                <a:latin typeface="Cambria"/>
                <a:cs typeface="Cambria"/>
              </a:rPr>
              <a:t>conducted </a:t>
            </a:r>
            <a:r>
              <a:rPr sz="2400" spc="20" dirty="0">
                <a:latin typeface="Cambria"/>
                <a:cs typeface="Cambria"/>
              </a:rPr>
              <a:t>to </a:t>
            </a:r>
            <a:r>
              <a:rPr sz="2400" spc="75" dirty="0">
                <a:latin typeface="Cambria"/>
                <a:cs typeface="Cambria"/>
              </a:rPr>
              <a:t>enable </a:t>
            </a:r>
            <a:r>
              <a:rPr sz="2400" spc="90" dirty="0">
                <a:latin typeface="Cambria"/>
                <a:cs typeface="Cambria"/>
              </a:rPr>
              <a:t>the  </a:t>
            </a:r>
            <a:r>
              <a:rPr sz="2400" spc="60" dirty="0">
                <a:latin typeface="Cambria"/>
                <a:cs typeface="Cambria"/>
              </a:rPr>
              <a:t>customer </a:t>
            </a:r>
            <a:r>
              <a:rPr sz="2400" spc="20" dirty="0">
                <a:latin typeface="Cambria"/>
                <a:cs typeface="Cambria"/>
              </a:rPr>
              <a:t>to </a:t>
            </a:r>
            <a:r>
              <a:rPr sz="2400" spc="90" dirty="0">
                <a:latin typeface="Cambria"/>
                <a:cs typeface="Cambria"/>
              </a:rPr>
              <a:t>validate </a:t>
            </a:r>
            <a:r>
              <a:rPr sz="2400" spc="120" dirty="0">
                <a:latin typeface="Cambria"/>
                <a:cs typeface="Cambria"/>
              </a:rPr>
              <a:t>all</a:t>
            </a:r>
            <a:r>
              <a:rPr sz="2400" spc="380" dirty="0">
                <a:latin typeface="Cambria"/>
                <a:cs typeface="Cambria"/>
              </a:rPr>
              <a:t> </a:t>
            </a:r>
            <a:r>
              <a:rPr sz="2400" spc="80" dirty="0">
                <a:latin typeface="Cambria"/>
                <a:cs typeface="Cambria"/>
              </a:rPr>
              <a:t>requirements.</a:t>
            </a:r>
            <a:endParaRPr sz="2400">
              <a:latin typeface="Cambria"/>
              <a:cs typeface="Cambria"/>
            </a:endParaRPr>
          </a:p>
          <a:p>
            <a:pPr marL="309880" marR="30480"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5" dirty="0">
                <a:latin typeface="Cambria"/>
                <a:cs typeface="Cambria"/>
              </a:rPr>
              <a:t>Conducted </a:t>
            </a:r>
            <a:r>
              <a:rPr sz="2400" spc="45" dirty="0">
                <a:latin typeface="Cambria"/>
                <a:cs typeface="Cambria"/>
              </a:rPr>
              <a:t>by </a:t>
            </a:r>
            <a:r>
              <a:rPr sz="2400" spc="95" dirty="0">
                <a:latin typeface="Cambria"/>
                <a:cs typeface="Cambria"/>
              </a:rPr>
              <a:t>the </a:t>
            </a:r>
            <a:r>
              <a:rPr sz="2400" spc="60" dirty="0">
                <a:latin typeface="Cambria"/>
                <a:cs typeface="Cambria"/>
              </a:rPr>
              <a:t>end-user </a:t>
            </a:r>
            <a:r>
              <a:rPr sz="2400" spc="95" dirty="0">
                <a:latin typeface="Cambria"/>
                <a:cs typeface="Cambria"/>
              </a:rPr>
              <a:t>rather </a:t>
            </a:r>
            <a:r>
              <a:rPr sz="2400" spc="135" dirty="0">
                <a:latin typeface="Cambria"/>
                <a:cs typeface="Cambria"/>
              </a:rPr>
              <a:t>than </a:t>
            </a:r>
            <a:r>
              <a:rPr sz="2400" spc="55" dirty="0">
                <a:latin typeface="Cambria"/>
                <a:cs typeface="Cambria"/>
              </a:rPr>
              <a:t>software  </a:t>
            </a:r>
            <a:r>
              <a:rPr sz="2400" spc="80" dirty="0">
                <a:latin typeface="Cambria"/>
                <a:cs typeface="Cambria"/>
              </a:rPr>
              <a:t>engineers, </a:t>
            </a:r>
            <a:r>
              <a:rPr sz="2400" spc="135" dirty="0">
                <a:latin typeface="Cambria"/>
                <a:cs typeface="Cambria"/>
              </a:rPr>
              <a:t>an </a:t>
            </a:r>
            <a:r>
              <a:rPr sz="2400" spc="65" dirty="0">
                <a:latin typeface="Cambria"/>
                <a:cs typeface="Cambria"/>
              </a:rPr>
              <a:t>acceptance </a:t>
            </a:r>
            <a:r>
              <a:rPr sz="2400" spc="85" dirty="0">
                <a:latin typeface="Cambria"/>
                <a:cs typeface="Cambria"/>
              </a:rPr>
              <a:t>test </a:t>
            </a:r>
            <a:r>
              <a:rPr sz="2400" spc="95" dirty="0">
                <a:latin typeface="Cambria"/>
                <a:cs typeface="Cambria"/>
              </a:rPr>
              <a:t>can </a:t>
            </a:r>
            <a:r>
              <a:rPr sz="2400" spc="90" dirty="0">
                <a:latin typeface="Cambria"/>
                <a:cs typeface="Cambria"/>
              </a:rPr>
              <a:t>range </a:t>
            </a:r>
            <a:r>
              <a:rPr sz="2400" spc="50" dirty="0">
                <a:latin typeface="Cambria"/>
                <a:cs typeface="Cambria"/>
              </a:rPr>
              <a:t>from </a:t>
            </a:r>
            <a:r>
              <a:rPr sz="2400" spc="135" dirty="0">
                <a:latin typeface="Cambria"/>
                <a:cs typeface="Cambria"/>
              </a:rPr>
              <a:t>an  </a:t>
            </a:r>
            <a:r>
              <a:rPr sz="2400" spc="80" dirty="0">
                <a:latin typeface="Cambria"/>
                <a:cs typeface="Cambria"/>
              </a:rPr>
              <a:t>informal </a:t>
            </a:r>
            <a:r>
              <a:rPr sz="2400" spc="65" dirty="0">
                <a:latin typeface="Cambria"/>
                <a:cs typeface="Cambria"/>
              </a:rPr>
              <a:t>"test </a:t>
            </a:r>
            <a:r>
              <a:rPr sz="2400" spc="45" dirty="0">
                <a:latin typeface="Cambria"/>
                <a:cs typeface="Cambria"/>
              </a:rPr>
              <a:t>drive" </a:t>
            </a:r>
            <a:r>
              <a:rPr sz="2400" spc="15" dirty="0">
                <a:latin typeface="Cambria"/>
                <a:cs typeface="Cambria"/>
              </a:rPr>
              <a:t>to </a:t>
            </a:r>
            <a:r>
              <a:rPr sz="2400" spc="160" dirty="0">
                <a:latin typeface="Cambria"/>
                <a:cs typeface="Cambria"/>
              </a:rPr>
              <a:t>a </a:t>
            </a:r>
            <a:r>
              <a:rPr sz="2400" spc="85" dirty="0">
                <a:latin typeface="Cambria"/>
                <a:cs typeface="Cambria"/>
              </a:rPr>
              <a:t>planned </a:t>
            </a:r>
            <a:r>
              <a:rPr sz="2400" spc="105" dirty="0">
                <a:latin typeface="Cambria"/>
                <a:cs typeface="Cambria"/>
              </a:rPr>
              <a:t>and </a:t>
            </a:r>
            <a:r>
              <a:rPr sz="2400" spc="90" dirty="0">
                <a:latin typeface="Cambria"/>
                <a:cs typeface="Cambria"/>
              </a:rPr>
              <a:t>systematically  </a:t>
            </a:r>
            <a:r>
              <a:rPr sz="2400" spc="65" dirty="0">
                <a:latin typeface="Cambria"/>
                <a:cs typeface="Cambria"/>
              </a:rPr>
              <a:t>executed </a:t>
            </a:r>
            <a:r>
              <a:rPr sz="2400" spc="60" dirty="0">
                <a:latin typeface="Cambria"/>
                <a:cs typeface="Cambria"/>
              </a:rPr>
              <a:t>series </a:t>
            </a:r>
            <a:r>
              <a:rPr sz="2400" spc="-5" dirty="0">
                <a:latin typeface="Cambria"/>
                <a:cs typeface="Cambria"/>
              </a:rPr>
              <a:t>of</a:t>
            </a:r>
            <a:r>
              <a:rPr sz="2400" spc="285" dirty="0">
                <a:latin typeface="Cambria"/>
                <a:cs typeface="Cambria"/>
              </a:rPr>
              <a:t> </a:t>
            </a:r>
            <a:r>
              <a:rPr sz="2400" spc="100" dirty="0">
                <a:latin typeface="Cambria"/>
                <a:cs typeface="Cambria"/>
              </a:rPr>
              <a:t>tests.</a:t>
            </a:r>
            <a:endParaRPr sz="2400">
              <a:latin typeface="Cambria"/>
              <a:cs typeface="Cambri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900429"/>
            <a:ext cx="6170931" cy="689932"/>
          </a:xfrm>
          <a:prstGeom prst="rect">
            <a:avLst/>
          </a:prstGeom>
        </p:spPr>
        <p:txBody>
          <a:bodyPr vert="horz" wrap="square" lIns="0" tIns="12700" rIns="0" bIns="0" rtlCol="0">
            <a:spAutoFit/>
          </a:bodyPr>
          <a:lstStyle/>
          <a:p>
            <a:pPr marL="12700">
              <a:lnSpc>
                <a:spcPct val="100000"/>
              </a:lnSpc>
              <a:spcBef>
                <a:spcPts val="100"/>
              </a:spcBef>
            </a:pPr>
            <a:r>
              <a:rPr spc="300" dirty="0"/>
              <a:t>WHITE </a:t>
            </a:r>
            <a:r>
              <a:rPr spc="360" dirty="0"/>
              <a:t>BOX</a:t>
            </a:r>
            <a:r>
              <a:rPr spc="-40" dirty="0"/>
              <a:t> </a:t>
            </a:r>
            <a:r>
              <a:rPr spc="345" dirty="0"/>
              <a:t>TESTING</a:t>
            </a:r>
          </a:p>
        </p:txBody>
      </p:sp>
      <p:sp>
        <p:nvSpPr>
          <p:cNvPr id="3" name="object 3"/>
          <p:cNvSpPr txBox="1"/>
          <p:nvPr/>
        </p:nvSpPr>
        <p:spPr>
          <a:xfrm>
            <a:off x="523240" y="1559559"/>
            <a:ext cx="7247890" cy="2956560"/>
          </a:xfrm>
          <a:prstGeom prst="rect">
            <a:avLst/>
          </a:prstGeom>
        </p:spPr>
        <p:txBody>
          <a:bodyPr vert="horz" wrap="square" lIns="0" tIns="85725" rIns="0" bIns="0" rtlCol="0">
            <a:spAutoFit/>
          </a:bodyPr>
          <a:lstStyle/>
          <a:p>
            <a:pPr marL="298450" marR="213360" indent="-273050">
              <a:lnSpc>
                <a:spcPct val="80000"/>
              </a:lnSpc>
              <a:spcBef>
                <a:spcPts val="67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0" dirty="0">
                <a:latin typeface="Cambria"/>
                <a:cs typeface="Cambria"/>
              </a:rPr>
              <a:t>Focus: </a:t>
            </a:r>
            <a:r>
              <a:rPr sz="2400" spc="75" dirty="0">
                <a:latin typeface="Cambria"/>
                <a:cs typeface="Cambria"/>
              </a:rPr>
              <a:t>Thoroughness </a:t>
            </a:r>
            <a:r>
              <a:rPr sz="2400" spc="60" dirty="0">
                <a:latin typeface="Cambria"/>
                <a:cs typeface="Cambria"/>
              </a:rPr>
              <a:t>(Coverage). </a:t>
            </a:r>
            <a:r>
              <a:rPr sz="2400" spc="114" dirty="0">
                <a:latin typeface="Cambria"/>
                <a:cs typeface="Cambria"/>
              </a:rPr>
              <a:t>Every  </a:t>
            </a:r>
            <a:r>
              <a:rPr sz="2400" spc="100" dirty="0">
                <a:latin typeface="Cambria"/>
                <a:cs typeface="Cambria"/>
              </a:rPr>
              <a:t>statement </a:t>
            </a:r>
            <a:r>
              <a:rPr sz="2400" spc="105" dirty="0">
                <a:latin typeface="Cambria"/>
                <a:cs typeface="Cambria"/>
              </a:rPr>
              <a:t>in </a:t>
            </a:r>
            <a:r>
              <a:rPr sz="2400" spc="90" dirty="0">
                <a:latin typeface="Cambria"/>
                <a:cs typeface="Cambria"/>
              </a:rPr>
              <a:t>the </a:t>
            </a:r>
            <a:r>
              <a:rPr sz="2400" spc="45" dirty="0">
                <a:latin typeface="Cambria"/>
                <a:cs typeface="Cambria"/>
              </a:rPr>
              <a:t>component </a:t>
            </a:r>
            <a:r>
              <a:rPr sz="2400" spc="75" dirty="0">
                <a:latin typeface="Cambria"/>
                <a:cs typeface="Cambria"/>
              </a:rPr>
              <a:t>is </a:t>
            </a:r>
            <a:r>
              <a:rPr sz="2400" spc="60" dirty="0">
                <a:latin typeface="Cambria"/>
                <a:cs typeface="Cambria"/>
              </a:rPr>
              <a:t>executed </a:t>
            </a:r>
            <a:r>
              <a:rPr sz="2400" spc="140" dirty="0">
                <a:latin typeface="Cambria"/>
                <a:cs typeface="Cambria"/>
              </a:rPr>
              <a:t>at </a:t>
            </a:r>
            <a:r>
              <a:rPr sz="2400" spc="95" dirty="0">
                <a:latin typeface="Cambria"/>
                <a:cs typeface="Cambria"/>
              </a:rPr>
              <a:t>least  </a:t>
            </a:r>
            <a:r>
              <a:rPr sz="2400" spc="50" dirty="0">
                <a:latin typeface="Cambria"/>
                <a:cs typeface="Cambria"/>
              </a:rPr>
              <a:t>once.</a:t>
            </a:r>
            <a:endParaRPr sz="2400">
              <a:latin typeface="Cambria"/>
              <a:cs typeface="Cambria"/>
            </a:endParaRPr>
          </a:p>
          <a:p>
            <a:pPr marL="298450" marR="563245" indent="-273050">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00" dirty="0">
                <a:latin typeface="Cambria"/>
                <a:cs typeface="Cambria"/>
              </a:rPr>
              <a:t>White </a:t>
            </a:r>
            <a:r>
              <a:rPr sz="2400" spc="20" dirty="0">
                <a:latin typeface="Cambria"/>
                <a:cs typeface="Cambria"/>
              </a:rPr>
              <a:t>box </a:t>
            </a:r>
            <a:r>
              <a:rPr sz="2400" spc="90" dirty="0">
                <a:latin typeface="Cambria"/>
                <a:cs typeface="Cambria"/>
              </a:rPr>
              <a:t>testing </a:t>
            </a:r>
            <a:r>
              <a:rPr sz="2400" spc="75" dirty="0">
                <a:latin typeface="Cambria"/>
                <a:cs typeface="Cambria"/>
              </a:rPr>
              <a:t>is </a:t>
            </a:r>
            <a:r>
              <a:rPr sz="2400" spc="65" dirty="0">
                <a:latin typeface="Cambria"/>
                <a:cs typeface="Cambria"/>
              </a:rPr>
              <a:t>also known </a:t>
            </a:r>
            <a:r>
              <a:rPr sz="2400" spc="114" dirty="0">
                <a:latin typeface="Cambria"/>
                <a:cs typeface="Cambria"/>
              </a:rPr>
              <a:t>as</a:t>
            </a:r>
            <a:r>
              <a:rPr sz="2400" spc="-285" dirty="0">
                <a:latin typeface="Cambria"/>
                <a:cs typeface="Cambria"/>
              </a:rPr>
              <a:t> </a:t>
            </a:r>
            <a:r>
              <a:rPr sz="2400" spc="95" dirty="0">
                <a:latin typeface="Cambria"/>
                <a:cs typeface="Cambria"/>
              </a:rPr>
              <a:t>structural  </a:t>
            </a:r>
            <a:r>
              <a:rPr sz="2400" spc="90" dirty="0">
                <a:latin typeface="Cambria"/>
                <a:cs typeface="Cambria"/>
              </a:rPr>
              <a:t>testing </a:t>
            </a:r>
            <a:r>
              <a:rPr sz="2400" spc="-5" dirty="0">
                <a:latin typeface="Cambria"/>
                <a:cs typeface="Cambria"/>
              </a:rPr>
              <a:t>or </a:t>
            </a:r>
            <a:r>
              <a:rPr sz="2400" spc="30" dirty="0">
                <a:latin typeface="Cambria"/>
                <a:cs typeface="Cambria"/>
              </a:rPr>
              <a:t>code-based</a:t>
            </a:r>
            <a:r>
              <a:rPr sz="2400" spc="315" dirty="0">
                <a:latin typeface="Cambria"/>
                <a:cs typeface="Cambria"/>
              </a:rPr>
              <a:t> </a:t>
            </a:r>
            <a:r>
              <a:rPr sz="2400" spc="100" dirty="0">
                <a:latin typeface="Cambria"/>
                <a:cs typeface="Cambria"/>
              </a:rPr>
              <a:t>testing.</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65" dirty="0">
                <a:latin typeface="Cambria"/>
                <a:cs typeface="Cambria"/>
              </a:rPr>
              <a:t>major </a:t>
            </a:r>
            <a:r>
              <a:rPr sz="2400" spc="35" dirty="0">
                <a:latin typeface="Cambria"/>
                <a:cs typeface="Cambria"/>
              </a:rPr>
              <a:t>objective </a:t>
            </a:r>
            <a:r>
              <a:rPr sz="2400" spc="-5" dirty="0">
                <a:latin typeface="Cambria"/>
                <a:cs typeface="Cambria"/>
              </a:rPr>
              <a:t>of </a:t>
            </a:r>
            <a:r>
              <a:rPr sz="2400" spc="70" dirty="0">
                <a:latin typeface="Cambria"/>
                <a:cs typeface="Cambria"/>
              </a:rPr>
              <a:t>white </a:t>
            </a:r>
            <a:r>
              <a:rPr sz="2400" spc="20" dirty="0">
                <a:latin typeface="Cambria"/>
                <a:cs typeface="Cambria"/>
              </a:rPr>
              <a:t>box </a:t>
            </a:r>
            <a:r>
              <a:rPr sz="2400" spc="90" dirty="0">
                <a:latin typeface="Cambria"/>
                <a:cs typeface="Cambria"/>
              </a:rPr>
              <a:t>testing </a:t>
            </a:r>
            <a:r>
              <a:rPr sz="2400" spc="75" dirty="0">
                <a:latin typeface="Cambria"/>
                <a:cs typeface="Cambria"/>
              </a:rPr>
              <a:t>is </a:t>
            </a:r>
            <a:r>
              <a:rPr sz="2400" spc="20" dirty="0">
                <a:latin typeface="Cambria"/>
                <a:cs typeface="Cambria"/>
              </a:rPr>
              <a:t>to  </a:t>
            </a:r>
            <a:r>
              <a:rPr sz="2400" spc="40" dirty="0">
                <a:latin typeface="Cambria"/>
                <a:cs typeface="Cambria"/>
              </a:rPr>
              <a:t>focus </a:t>
            </a:r>
            <a:r>
              <a:rPr sz="2400" spc="105" dirty="0">
                <a:latin typeface="Cambria"/>
                <a:cs typeface="Cambria"/>
              </a:rPr>
              <a:t>in </a:t>
            </a:r>
            <a:r>
              <a:rPr sz="2400" spc="100" dirty="0">
                <a:latin typeface="Cambria"/>
                <a:cs typeface="Cambria"/>
              </a:rPr>
              <a:t>internal </a:t>
            </a:r>
            <a:r>
              <a:rPr sz="2400" spc="70" dirty="0">
                <a:latin typeface="Cambria"/>
                <a:cs typeface="Cambria"/>
              </a:rPr>
              <a:t>program </a:t>
            </a:r>
            <a:r>
              <a:rPr sz="2400" spc="90" dirty="0">
                <a:latin typeface="Cambria"/>
                <a:cs typeface="Cambria"/>
              </a:rPr>
              <a:t>structure, </a:t>
            </a:r>
            <a:r>
              <a:rPr sz="2400" spc="105" dirty="0">
                <a:latin typeface="Cambria"/>
                <a:cs typeface="Cambria"/>
              </a:rPr>
              <a:t>and </a:t>
            </a:r>
            <a:r>
              <a:rPr sz="2400" spc="35" dirty="0">
                <a:latin typeface="Cambria"/>
                <a:cs typeface="Cambria"/>
              </a:rPr>
              <a:t>discover  </a:t>
            </a:r>
            <a:r>
              <a:rPr sz="2400" spc="114" dirty="0">
                <a:latin typeface="Cambria"/>
                <a:cs typeface="Cambria"/>
              </a:rPr>
              <a:t>all </a:t>
            </a:r>
            <a:r>
              <a:rPr sz="2400" spc="100" dirty="0">
                <a:latin typeface="Cambria"/>
                <a:cs typeface="Cambria"/>
              </a:rPr>
              <a:t>internal </a:t>
            </a:r>
            <a:r>
              <a:rPr sz="2400" spc="70" dirty="0">
                <a:latin typeface="Cambria"/>
                <a:cs typeface="Cambria"/>
              </a:rPr>
              <a:t>program</a:t>
            </a:r>
            <a:r>
              <a:rPr sz="2400" spc="195" dirty="0">
                <a:latin typeface="Cambria"/>
                <a:cs typeface="Cambria"/>
              </a:rPr>
              <a:t> </a:t>
            </a:r>
            <a:r>
              <a:rPr sz="2400" spc="60" dirty="0">
                <a:latin typeface="Cambria"/>
                <a:cs typeface="Cambria"/>
              </a:rPr>
              <a:t>errors.</a:t>
            </a:r>
            <a:endParaRPr sz="2400">
              <a:latin typeface="Cambria"/>
              <a:cs typeface="Cambria"/>
            </a:endParaRPr>
          </a:p>
        </p:txBody>
      </p:sp>
      <p:sp>
        <p:nvSpPr>
          <p:cNvPr id="4" name="object 4"/>
          <p:cNvSpPr/>
          <p:nvPr/>
        </p:nvSpPr>
        <p:spPr>
          <a:xfrm>
            <a:off x="928369" y="5001259"/>
            <a:ext cx="6656070" cy="152090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444500"/>
            <a:ext cx="5636895" cy="938530"/>
          </a:xfrm>
          <a:prstGeom prst="rect">
            <a:avLst/>
          </a:prstGeom>
        </p:spPr>
        <p:txBody>
          <a:bodyPr vert="horz" wrap="square" lIns="0" tIns="28575" rIns="0" bIns="0" rtlCol="0">
            <a:spAutoFit/>
          </a:bodyPr>
          <a:lstStyle/>
          <a:p>
            <a:pPr marL="12700" marR="5080">
              <a:lnSpc>
                <a:spcPts val="3590"/>
              </a:lnSpc>
              <a:spcBef>
                <a:spcPts val="225"/>
              </a:spcBef>
            </a:pPr>
            <a:r>
              <a:rPr spc="345" dirty="0"/>
              <a:t>ADVANTAGE </a:t>
            </a:r>
            <a:r>
              <a:rPr spc="375" dirty="0"/>
              <a:t>OF </a:t>
            </a:r>
            <a:r>
              <a:rPr spc="300" dirty="0"/>
              <a:t>WHITE</a:t>
            </a:r>
            <a:r>
              <a:rPr spc="-275" dirty="0"/>
              <a:t> </a:t>
            </a:r>
            <a:r>
              <a:rPr spc="360" dirty="0"/>
              <a:t>BOX  </a:t>
            </a:r>
            <a:r>
              <a:rPr spc="345" dirty="0"/>
              <a:t>TESTING</a:t>
            </a:r>
          </a:p>
        </p:txBody>
      </p:sp>
      <p:sp>
        <p:nvSpPr>
          <p:cNvPr id="3" name="object 3"/>
          <p:cNvSpPr txBox="1"/>
          <p:nvPr/>
        </p:nvSpPr>
        <p:spPr>
          <a:xfrm>
            <a:off x="523240" y="1557020"/>
            <a:ext cx="7190105" cy="3696970"/>
          </a:xfrm>
          <a:prstGeom prst="rect">
            <a:avLst/>
          </a:prstGeom>
        </p:spPr>
        <p:txBody>
          <a:bodyPr vert="horz" wrap="square" lIns="0" tIns="88900" rIns="0" bIns="0" rtlCol="0">
            <a:spAutoFit/>
          </a:bodyPr>
          <a:lstStyle/>
          <a:p>
            <a:pPr marL="25400">
              <a:lnSpc>
                <a:spcPct val="100000"/>
              </a:lnSpc>
              <a:spcBef>
                <a:spcPts val="700"/>
              </a:spcBef>
            </a:pPr>
            <a:r>
              <a:rPr sz="2475" spc="1635" baseline="15151" dirty="0">
                <a:solidFill>
                  <a:srgbClr val="FD8536"/>
                </a:solidFill>
                <a:latin typeface="Symbol"/>
                <a:cs typeface="Symbol"/>
              </a:rPr>
              <a:t></a:t>
            </a:r>
            <a:r>
              <a:rPr sz="2475" spc="525" baseline="15151" dirty="0">
                <a:solidFill>
                  <a:srgbClr val="FD8536"/>
                </a:solidFill>
                <a:latin typeface="Times New Roman"/>
                <a:cs typeface="Times New Roman"/>
              </a:rPr>
              <a:t> </a:t>
            </a:r>
            <a:r>
              <a:rPr sz="2400" spc="120" dirty="0">
                <a:latin typeface="Cambria"/>
                <a:cs typeface="Cambria"/>
              </a:rPr>
              <a:t>Helps </a:t>
            </a:r>
            <a:r>
              <a:rPr sz="2400" spc="75" dirty="0">
                <a:latin typeface="Cambria"/>
                <a:cs typeface="Cambria"/>
              </a:rPr>
              <a:t>optimizing </a:t>
            </a:r>
            <a:r>
              <a:rPr sz="2400" spc="90" dirty="0">
                <a:latin typeface="Cambria"/>
                <a:cs typeface="Cambria"/>
              </a:rPr>
              <a:t>the </a:t>
            </a:r>
            <a:r>
              <a:rPr sz="2400" spc="30" dirty="0">
                <a:latin typeface="Cambria"/>
                <a:cs typeface="Cambria"/>
              </a:rPr>
              <a:t>code.</a:t>
            </a:r>
            <a:endParaRPr sz="24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810" baseline="15151" dirty="0">
                <a:solidFill>
                  <a:srgbClr val="FD8536"/>
                </a:solidFill>
                <a:latin typeface="Times New Roman"/>
                <a:cs typeface="Times New Roman"/>
              </a:rPr>
              <a:t> </a:t>
            </a:r>
            <a:r>
              <a:rPr sz="2400" spc="120" dirty="0">
                <a:latin typeface="Cambria"/>
                <a:cs typeface="Cambria"/>
              </a:rPr>
              <a:t>Helps </a:t>
            </a:r>
            <a:r>
              <a:rPr sz="2400" spc="65" dirty="0">
                <a:latin typeface="Cambria"/>
                <a:cs typeface="Cambria"/>
              </a:rPr>
              <a:t>removing </a:t>
            </a:r>
            <a:r>
              <a:rPr sz="2400" spc="100" dirty="0">
                <a:latin typeface="Cambria"/>
                <a:cs typeface="Cambria"/>
              </a:rPr>
              <a:t>extra </a:t>
            </a:r>
            <a:r>
              <a:rPr sz="2400" spc="80" dirty="0">
                <a:latin typeface="Cambria"/>
                <a:cs typeface="Cambria"/>
              </a:rPr>
              <a:t>line </a:t>
            </a:r>
            <a:r>
              <a:rPr sz="2400" spc="-5" dirty="0">
                <a:latin typeface="Cambria"/>
                <a:cs typeface="Cambria"/>
              </a:rPr>
              <a:t>of </a:t>
            </a:r>
            <a:r>
              <a:rPr sz="2400" spc="35" dirty="0">
                <a:latin typeface="Cambria"/>
                <a:cs typeface="Cambria"/>
              </a:rPr>
              <a:t>code.</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40" dirty="0">
                <a:latin typeface="Cambria"/>
                <a:cs typeface="Cambria"/>
              </a:rPr>
              <a:t>All </a:t>
            </a:r>
            <a:r>
              <a:rPr sz="2400" spc="40" dirty="0">
                <a:latin typeface="Cambria"/>
                <a:cs typeface="Cambria"/>
              </a:rPr>
              <a:t>possible </a:t>
            </a:r>
            <a:r>
              <a:rPr sz="2400" dirty="0">
                <a:latin typeface="Cambria"/>
                <a:cs typeface="Cambria"/>
              </a:rPr>
              <a:t>code </a:t>
            </a:r>
            <a:r>
              <a:rPr sz="2400" spc="90" dirty="0">
                <a:latin typeface="Cambria"/>
                <a:cs typeface="Cambria"/>
              </a:rPr>
              <a:t>pathways </a:t>
            </a:r>
            <a:r>
              <a:rPr sz="2400" spc="95" dirty="0">
                <a:latin typeface="Cambria"/>
                <a:cs typeface="Cambria"/>
              </a:rPr>
              <a:t>can </a:t>
            </a:r>
            <a:r>
              <a:rPr sz="2400" spc="20" dirty="0">
                <a:latin typeface="Cambria"/>
                <a:cs typeface="Cambria"/>
              </a:rPr>
              <a:t>be </a:t>
            </a:r>
            <a:r>
              <a:rPr sz="2400" spc="70" dirty="0">
                <a:latin typeface="Cambria"/>
                <a:cs typeface="Cambria"/>
              </a:rPr>
              <a:t>tested  </a:t>
            </a:r>
            <a:r>
              <a:rPr sz="2400" spc="85" dirty="0">
                <a:latin typeface="Cambria"/>
                <a:cs typeface="Cambria"/>
              </a:rPr>
              <a:t>including </a:t>
            </a:r>
            <a:r>
              <a:rPr sz="2400" spc="30" dirty="0">
                <a:latin typeface="Cambria"/>
                <a:cs typeface="Cambria"/>
              </a:rPr>
              <a:t>error </a:t>
            </a:r>
            <a:r>
              <a:rPr sz="2400" spc="110" dirty="0">
                <a:latin typeface="Cambria"/>
                <a:cs typeface="Cambria"/>
              </a:rPr>
              <a:t>handling, </a:t>
            </a:r>
            <a:r>
              <a:rPr sz="2400" spc="40" dirty="0">
                <a:latin typeface="Cambria"/>
                <a:cs typeface="Cambria"/>
              </a:rPr>
              <a:t>resource </a:t>
            </a:r>
            <a:r>
              <a:rPr sz="2400" spc="60" dirty="0">
                <a:latin typeface="Cambria"/>
                <a:cs typeface="Cambria"/>
              </a:rPr>
              <a:t>dependencies,  </a:t>
            </a:r>
            <a:r>
              <a:rPr sz="2400" spc="305" dirty="0">
                <a:latin typeface="Cambria"/>
                <a:cs typeface="Cambria"/>
              </a:rPr>
              <a:t>&amp; </a:t>
            </a:r>
            <a:r>
              <a:rPr sz="2400" spc="80" dirty="0">
                <a:latin typeface="Cambria"/>
                <a:cs typeface="Cambria"/>
              </a:rPr>
              <a:t>additional </a:t>
            </a:r>
            <a:r>
              <a:rPr sz="2400" spc="100" dirty="0">
                <a:latin typeface="Cambria"/>
                <a:cs typeface="Cambria"/>
              </a:rPr>
              <a:t>internal </a:t>
            </a:r>
            <a:r>
              <a:rPr sz="2400" dirty="0">
                <a:latin typeface="Cambria"/>
                <a:cs typeface="Cambria"/>
              </a:rPr>
              <a:t>code</a:t>
            </a:r>
            <a:r>
              <a:rPr sz="2400" spc="55" dirty="0">
                <a:latin typeface="Cambria"/>
                <a:cs typeface="Cambria"/>
              </a:rPr>
              <a:t> </a:t>
            </a:r>
            <a:r>
              <a:rPr sz="2400" spc="-5" dirty="0">
                <a:latin typeface="Cambria"/>
                <a:cs typeface="Cambria"/>
              </a:rPr>
              <a:t>logic/flow.</a:t>
            </a:r>
            <a:endParaRPr sz="2400">
              <a:latin typeface="Cambria"/>
              <a:cs typeface="Cambria"/>
            </a:endParaRPr>
          </a:p>
          <a:p>
            <a:pPr marL="298450" marR="906144" indent="-273050">
              <a:lnSpc>
                <a:spcPct val="100000"/>
              </a:lnSpc>
              <a:spcBef>
                <a:spcPts val="600"/>
              </a:spcBef>
            </a:pPr>
            <a:r>
              <a:rPr sz="2475" spc="1635" baseline="15151" dirty="0">
                <a:solidFill>
                  <a:srgbClr val="FD8536"/>
                </a:solidFill>
                <a:latin typeface="Symbol"/>
                <a:cs typeface="Symbol"/>
              </a:rPr>
              <a:t></a:t>
            </a:r>
            <a:r>
              <a:rPr sz="2475" spc="832" baseline="15151" dirty="0">
                <a:solidFill>
                  <a:srgbClr val="FD8536"/>
                </a:solidFill>
                <a:latin typeface="Times New Roman"/>
                <a:cs typeface="Times New Roman"/>
              </a:rPr>
              <a:t> </a:t>
            </a:r>
            <a:r>
              <a:rPr sz="2400" spc="120" dirty="0">
                <a:latin typeface="Cambria"/>
                <a:cs typeface="Cambria"/>
              </a:rPr>
              <a:t>Enables </a:t>
            </a:r>
            <a:r>
              <a:rPr sz="2400" spc="70" dirty="0">
                <a:latin typeface="Cambria"/>
                <a:cs typeface="Cambria"/>
              </a:rPr>
              <a:t>tester </a:t>
            </a:r>
            <a:r>
              <a:rPr sz="2400" spc="20" dirty="0">
                <a:latin typeface="Cambria"/>
                <a:cs typeface="Cambria"/>
              </a:rPr>
              <a:t>to </a:t>
            </a:r>
            <a:r>
              <a:rPr sz="2400" spc="80" dirty="0">
                <a:latin typeface="Cambria"/>
                <a:cs typeface="Cambria"/>
              </a:rPr>
              <a:t>find programming </a:t>
            </a:r>
            <a:r>
              <a:rPr sz="2400" spc="40" dirty="0">
                <a:latin typeface="Cambria"/>
                <a:cs typeface="Cambria"/>
              </a:rPr>
              <a:t>errors  </a:t>
            </a:r>
            <a:r>
              <a:rPr sz="2400" spc="90" dirty="0">
                <a:latin typeface="Cambria"/>
                <a:cs typeface="Cambria"/>
              </a:rPr>
              <a:t>quickly.</a:t>
            </a:r>
            <a:endParaRPr sz="2400">
              <a:latin typeface="Cambria"/>
              <a:cs typeface="Cambria"/>
            </a:endParaRPr>
          </a:p>
          <a:p>
            <a:pPr marL="298450" marR="1352550" indent="-273050">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75" dirty="0">
                <a:latin typeface="Cambria"/>
                <a:cs typeface="Cambria"/>
              </a:rPr>
              <a:t>Good </a:t>
            </a:r>
            <a:r>
              <a:rPr sz="2400" spc="95" dirty="0">
                <a:latin typeface="Cambria"/>
                <a:cs typeface="Cambria"/>
              </a:rPr>
              <a:t>quality </a:t>
            </a:r>
            <a:r>
              <a:rPr sz="2400" spc="-5" dirty="0">
                <a:latin typeface="Cambria"/>
                <a:cs typeface="Cambria"/>
              </a:rPr>
              <a:t>of </a:t>
            </a:r>
            <a:r>
              <a:rPr sz="2400" spc="45" dirty="0">
                <a:latin typeface="Cambria"/>
                <a:cs typeface="Cambria"/>
              </a:rPr>
              <a:t>coding </a:t>
            </a:r>
            <a:r>
              <a:rPr sz="2400" spc="40" dirty="0">
                <a:latin typeface="Cambria"/>
                <a:cs typeface="Cambria"/>
              </a:rPr>
              <a:t>work </a:t>
            </a:r>
            <a:r>
              <a:rPr sz="2400" spc="105" dirty="0">
                <a:latin typeface="Cambria"/>
                <a:cs typeface="Cambria"/>
              </a:rPr>
              <a:t>and</a:t>
            </a:r>
            <a:r>
              <a:rPr sz="2400" spc="-295" dirty="0">
                <a:latin typeface="Cambria"/>
                <a:cs typeface="Cambria"/>
              </a:rPr>
              <a:t> </a:t>
            </a:r>
            <a:r>
              <a:rPr sz="2400" spc="45" dirty="0">
                <a:latin typeface="Cambria"/>
                <a:cs typeface="Cambria"/>
              </a:rPr>
              <a:t>coding  </a:t>
            </a:r>
            <a:r>
              <a:rPr sz="2400" spc="100" dirty="0">
                <a:latin typeface="Cambria"/>
                <a:cs typeface="Cambria"/>
              </a:rPr>
              <a:t>standards.</a:t>
            </a:r>
            <a:endParaRPr sz="2400">
              <a:latin typeface="Cambria"/>
              <a:cs typeface="Cambri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8229600" cy="490519"/>
          </a:xfrm>
          <a:prstGeom prst="rect">
            <a:avLst/>
          </a:prstGeom>
        </p:spPr>
        <p:txBody>
          <a:bodyPr vert="horz" wrap="square" lIns="0" tIns="28575" rIns="0" bIns="0" rtlCol="0">
            <a:spAutoFit/>
          </a:bodyPr>
          <a:lstStyle/>
          <a:p>
            <a:pPr marL="10795" marR="5080">
              <a:lnSpc>
                <a:spcPts val="3590"/>
              </a:lnSpc>
              <a:spcBef>
                <a:spcPts val="225"/>
              </a:spcBef>
            </a:pPr>
            <a:r>
              <a:rPr sz="3200" spc="340" dirty="0"/>
              <a:t>DISADVANTAGE </a:t>
            </a:r>
            <a:r>
              <a:rPr sz="3200" spc="370" dirty="0"/>
              <a:t>OF </a:t>
            </a:r>
            <a:r>
              <a:rPr sz="3200" spc="300" dirty="0"/>
              <a:t>WHITE</a:t>
            </a:r>
            <a:r>
              <a:rPr sz="3200" spc="-245" dirty="0"/>
              <a:t> </a:t>
            </a:r>
            <a:r>
              <a:rPr sz="3200" spc="360" dirty="0"/>
              <a:t>BOX  </a:t>
            </a:r>
            <a:r>
              <a:rPr sz="3200" spc="345" dirty="0"/>
              <a:t>TESTING</a:t>
            </a:r>
          </a:p>
        </p:txBody>
      </p:sp>
      <p:sp>
        <p:nvSpPr>
          <p:cNvPr id="3" name="object 3"/>
          <p:cNvSpPr txBox="1"/>
          <p:nvPr/>
        </p:nvSpPr>
        <p:spPr>
          <a:xfrm>
            <a:off x="523240" y="1633220"/>
            <a:ext cx="7025005" cy="3986529"/>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75" dirty="0">
                <a:latin typeface="Cambria"/>
                <a:cs typeface="Cambria"/>
              </a:rPr>
              <a:t>Knowledge </a:t>
            </a:r>
            <a:r>
              <a:rPr sz="2400" spc="-5" dirty="0">
                <a:latin typeface="Cambria"/>
                <a:cs typeface="Cambria"/>
              </a:rPr>
              <a:t>of </a:t>
            </a:r>
            <a:r>
              <a:rPr sz="2400" dirty="0">
                <a:latin typeface="Cambria"/>
                <a:cs typeface="Cambria"/>
              </a:rPr>
              <a:t>code </a:t>
            </a:r>
            <a:r>
              <a:rPr sz="2400" spc="305" dirty="0">
                <a:latin typeface="Cambria"/>
                <a:cs typeface="Cambria"/>
              </a:rPr>
              <a:t>&amp; </a:t>
            </a:r>
            <a:r>
              <a:rPr sz="2400" spc="100" dirty="0">
                <a:latin typeface="Cambria"/>
                <a:cs typeface="Cambria"/>
              </a:rPr>
              <a:t>internal </a:t>
            </a:r>
            <a:r>
              <a:rPr sz="2400" spc="80" dirty="0">
                <a:latin typeface="Cambria"/>
                <a:cs typeface="Cambria"/>
              </a:rPr>
              <a:t>structure </a:t>
            </a:r>
            <a:r>
              <a:rPr sz="2400" spc="75" dirty="0">
                <a:latin typeface="Cambria"/>
                <a:cs typeface="Cambria"/>
              </a:rPr>
              <a:t>is </a:t>
            </a:r>
            <a:r>
              <a:rPr sz="2400" spc="160" dirty="0">
                <a:latin typeface="Cambria"/>
                <a:cs typeface="Cambria"/>
              </a:rPr>
              <a:t>a  </a:t>
            </a:r>
            <a:r>
              <a:rPr sz="2400" spc="70" dirty="0">
                <a:latin typeface="Cambria"/>
                <a:cs typeface="Cambria"/>
              </a:rPr>
              <a:t>prerequisite, </a:t>
            </a:r>
            <a:r>
              <a:rPr sz="2400" spc="160" dirty="0">
                <a:latin typeface="Cambria"/>
                <a:cs typeface="Cambria"/>
              </a:rPr>
              <a:t>a </a:t>
            </a:r>
            <a:r>
              <a:rPr sz="2400" spc="85" dirty="0">
                <a:latin typeface="Cambria"/>
                <a:cs typeface="Cambria"/>
              </a:rPr>
              <a:t>skilled </a:t>
            </a:r>
            <a:r>
              <a:rPr sz="2400" spc="70" dirty="0">
                <a:latin typeface="Cambria"/>
                <a:cs typeface="Cambria"/>
              </a:rPr>
              <a:t>tester </a:t>
            </a:r>
            <a:r>
              <a:rPr sz="2400" spc="80" dirty="0">
                <a:latin typeface="Cambria"/>
                <a:cs typeface="Cambria"/>
              </a:rPr>
              <a:t>is </a:t>
            </a:r>
            <a:r>
              <a:rPr sz="2400" spc="45" dirty="0">
                <a:latin typeface="Cambria"/>
                <a:cs typeface="Cambria"/>
              </a:rPr>
              <a:t>needed </a:t>
            </a:r>
            <a:r>
              <a:rPr sz="2400" spc="20" dirty="0">
                <a:latin typeface="Cambria"/>
                <a:cs typeface="Cambria"/>
              </a:rPr>
              <a:t>to </a:t>
            </a:r>
            <a:r>
              <a:rPr sz="2400" spc="75" dirty="0">
                <a:latin typeface="Cambria"/>
                <a:cs typeface="Cambria"/>
              </a:rPr>
              <a:t>carry  </a:t>
            </a:r>
            <a:r>
              <a:rPr sz="2400" spc="55" dirty="0">
                <a:latin typeface="Cambria"/>
                <a:cs typeface="Cambria"/>
              </a:rPr>
              <a:t>out </a:t>
            </a:r>
            <a:r>
              <a:rPr sz="2400" spc="100" dirty="0">
                <a:latin typeface="Cambria"/>
                <a:cs typeface="Cambria"/>
              </a:rPr>
              <a:t>this </a:t>
            </a:r>
            <a:r>
              <a:rPr sz="2400" spc="60" dirty="0">
                <a:latin typeface="Cambria"/>
                <a:cs typeface="Cambria"/>
              </a:rPr>
              <a:t>type </a:t>
            </a:r>
            <a:r>
              <a:rPr sz="2400" spc="-5" dirty="0">
                <a:latin typeface="Cambria"/>
                <a:cs typeface="Cambria"/>
              </a:rPr>
              <a:t>of </a:t>
            </a:r>
            <a:r>
              <a:rPr sz="2400" spc="100" dirty="0">
                <a:latin typeface="Cambria"/>
                <a:cs typeface="Cambria"/>
              </a:rPr>
              <a:t>testing, </a:t>
            </a:r>
            <a:r>
              <a:rPr sz="2400" spc="75" dirty="0">
                <a:latin typeface="Cambria"/>
                <a:cs typeface="Cambria"/>
              </a:rPr>
              <a:t>which </a:t>
            </a:r>
            <a:r>
              <a:rPr sz="2400" spc="70" dirty="0">
                <a:latin typeface="Cambria"/>
                <a:cs typeface="Cambria"/>
              </a:rPr>
              <a:t>increase </a:t>
            </a:r>
            <a:r>
              <a:rPr sz="2400" spc="90" dirty="0">
                <a:latin typeface="Cambria"/>
                <a:cs typeface="Cambria"/>
              </a:rPr>
              <a:t>the</a:t>
            </a:r>
            <a:r>
              <a:rPr sz="2400" spc="685" dirty="0">
                <a:latin typeface="Cambria"/>
                <a:cs typeface="Cambria"/>
              </a:rPr>
              <a:t> </a:t>
            </a:r>
            <a:r>
              <a:rPr sz="2400" spc="60" dirty="0">
                <a:latin typeface="Cambria"/>
                <a:cs typeface="Cambria"/>
              </a:rPr>
              <a:t>cost.</a:t>
            </a:r>
            <a:endParaRPr sz="2400">
              <a:latin typeface="Cambria"/>
              <a:cs typeface="Cambria"/>
            </a:endParaRPr>
          </a:p>
          <a:p>
            <a:pPr marL="298450" marR="180975"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65" dirty="0">
                <a:latin typeface="Cambria"/>
                <a:cs typeface="Cambria"/>
              </a:rPr>
              <a:t>Impossible </a:t>
            </a:r>
            <a:r>
              <a:rPr sz="2400" spc="20" dirty="0">
                <a:latin typeface="Cambria"/>
                <a:cs typeface="Cambria"/>
              </a:rPr>
              <a:t>to </a:t>
            </a:r>
            <a:r>
              <a:rPr sz="2400" spc="25" dirty="0">
                <a:latin typeface="Cambria"/>
                <a:cs typeface="Cambria"/>
              </a:rPr>
              <a:t>look </a:t>
            </a:r>
            <a:r>
              <a:rPr sz="2400" spc="60" dirty="0">
                <a:latin typeface="Cambria"/>
                <a:cs typeface="Cambria"/>
              </a:rPr>
              <a:t>into </a:t>
            </a:r>
            <a:r>
              <a:rPr sz="2400" spc="55" dirty="0">
                <a:latin typeface="Cambria"/>
                <a:cs typeface="Cambria"/>
              </a:rPr>
              <a:t>every </a:t>
            </a:r>
            <a:r>
              <a:rPr sz="2400" spc="70" dirty="0">
                <a:latin typeface="Cambria"/>
                <a:cs typeface="Cambria"/>
              </a:rPr>
              <a:t>bit </a:t>
            </a:r>
            <a:r>
              <a:rPr sz="2400" spc="-5" dirty="0">
                <a:latin typeface="Cambria"/>
                <a:cs typeface="Cambria"/>
              </a:rPr>
              <a:t>of </a:t>
            </a:r>
            <a:r>
              <a:rPr sz="2400" dirty="0">
                <a:latin typeface="Cambria"/>
                <a:cs typeface="Cambria"/>
              </a:rPr>
              <a:t>code </a:t>
            </a:r>
            <a:r>
              <a:rPr sz="2400" spc="20" dirty="0">
                <a:latin typeface="Cambria"/>
                <a:cs typeface="Cambria"/>
              </a:rPr>
              <a:t>to </a:t>
            </a:r>
            <a:r>
              <a:rPr sz="2400" spc="80" dirty="0">
                <a:latin typeface="Cambria"/>
                <a:cs typeface="Cambria"/>
              </a:rPr>
              <a:t>find  </a:t>
            </a:r>
            <a:r>
              <a:rPr sz="2400" spc="55" dirty="0">
                <a:latin typeface="Cambria"/>
                <a:cs typeface="Cambria"/>
              </a:rPr>
              <a:t>out </a:t>
            </a:r>
            <a:r>
              <a:rPr sz="2400" spc="75" dirty="0">
                <a:latin typeface="Cambria"/>
                <a:cs typeface="Cambria"/>
              </a:rPr>
              <a:t>hidden</a:t>
            </a:r>
            <a:r>
              <a:rPr sz="2400" spc="210" dirty="0">
                <a:latin typeface="Cambria"/>
                <a:cs typeface="Cambria"/>
              </a:rPr>
              <a:t> </a:t>
            </a:r>
            <a:r>
              <a:rPr sz="2400" spc="55" dirty="0">
                <a:latin typeface="Cambria"/>
                <a:cs typeface="Cambria"/>
              </a:rPr>
              <a:t>errors.</a:t>
            </a:r>
            <a:endParaRPr sz="24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487" baseline="15151" dirty="0">
                <a:solidFill>
                  <a:srgbClr val="FD8536"/>
                </a:solidFill>
                <a:latin typeface="Times New Roman"/>
                <a:cs typeface="Times New Roman"/>
              </a:rPr>
              <a:t> </a:t>
            </a:r>
            <a:r>
              <a:rPr sz="2400" spc="110" dirty="0">
                <a:latin typeface="Cambria"/>
                <a:cs typeface="Cambria"/>
              </a:rPr>
              <a:t>Very </a:t>
            </a:r>
            <a:r>
              <a:rPr sz="2400" spc="65" dirty="0">
                <a:latin typeface="Cambria"/>
                <a:cs typeface="Cambria"/>
              </a:rPr>
              <a:t>expensive </a:t>
            </a:r>
            <a:r>
              <a:rPr sz="2400" spc="85" dirty="0">
                <a:latin typeface="Cambria"/>
                <a:cs typeface="Cambria"/>
              </a:rPr>
              <a:t>technique.</a:t>
            </a:r>
            <a:endParaRPr sz="2400">
              <a:latin typeface="Cambria"/>
              <a:cs typeface="Cambria"/>
            </a:endParaRPr>
          </a:p>
          <a:p>
            <a:pPr marL="298450" marR="384175" indent="-273050">
              <a:lnSpc>
                <a:spcPct val="100000"/>
              </a:lnSpc>
              <a:spcBef>
                <a:spcPts val="600"/>
              </a:spcBef>
            </a:pPr>
            <a:r>
              <a:rPr sz="2475" spc="1635" baseline="15151" dirty="0">
                <a:solidFill>
                  <a:srgbClr val="FD8536"/>
                </a:solidFill>
                <a:latin typeface="Symbol"/>
                <a:cs typeface="Symbol"/>
              </a:rPr>
              <a:t></a:t>
            </a:r>
            <a:r>
              <a:rPr sz="2475" spc="997" baseline="15151" dirty="0">
                <a:solidFill>
                  <a:srgbClr val="FD8536"/>
                </a:solidFill>
                <a:latin typeface="Times New Roman"/>
                <a:cs typeface="Times New Roman"/>
              </a:rPr>
              <a:t> </a:t>
            </a:r>
            <a:r>
              <a:rPr sz="2400" spc="80" dirty="0">
                <a:latin typeface="Cambria"/>
                <a:cs typeface="Cambria"/>
              </a:rPr>
              <a:t>Requires </a:t>
            </a:r>
            <a:r>
              <a:rPr sz="2400" spc="55" dirty="0">
                <a:latin typeface="Cambria"/>
                <a:cs typeface="Cambria"/>
              </a:rPr>
              <a:t>knowledge </a:t>
            </a:r>
            <a:r>
              <a:rPr sz="2400" spc="-5" dirty="0">
                <a:latin typeface="Cambria"/>
                <a:cs typeface="Cambria"/>
              </a:rPr>
              <a:t>of </a:t>
            </a:r>
            <a:r>
              <a:rPr sz="2400" spc="95" dirty="0">
                <a:latin typeface="Cambria"/>
                <a:cs typeface="Cambria"/>
              </a:rPr>
              <a:t>target system, </a:t>
            </a:r>
            <a:r>
              <a:rPr sz="2400" spc="90" dirty="0">
                <a:latin typeface="Cambria"/>
                <a:cs typeface="Cambria"/>
              </a:rPr>
              <a:t>testing  </a:t>
            </a:r>
            <a:r>
              <a:rPr sz="2400" spc="25" dirty="0">
                <a:latin typeface="Cambria"/>
                <a:cs typeface="Cambria"/>
              </a:rPr>
              <a:t>tools </a:t>
            </a:r>
            <a:r>
              <a:rPr sz="2400" spc="105" dirty="0">
                <a:latin typeface="Cambria"/>
                <a:cs typeface="Cambria"/>
              </a:rPr>
              <a:t>and </a:t>
            </a:r>
            <a:r>
              <a:rPr sz="2400" spc="45" dirty="0">
                <a:latin typeface="Cambria"/>
                <a:cs typeface="Cambria"/>
              </a:rPr>
              <a:t>coding</a:t>
            </a:r>
            <a:r>
              <a:rPr sz="2400" spc="265" dirty="0">
                <a:latin typeface="Cambria"/>
                <a:cs typeface="Cambria"/>
              </a:rPr>
              <a:t> </a:t>
            </a:r>
            <a:r>
              <a:rPr sz="2400" spc="114" dirty="0">
                <a:latin typeface="Cambria"/>
                <a:cs typeface="Cambria"/>
              </a:rPr>
              <a:t>language.</a:t>
            </a:r>
            <a:endParaRPr sz="2400">
              <a:latin typeface="Cambria"/>
              <a:cs typeface="Cambria"/>
            </a:endParaRPr>
          </a:p>
          <a:p>
            <a:pPr marL="298450" marR="283845" indent="-273050">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0" dirty="0">
                <a:latin typeface="Cambria"/>
                <a:cs typeface="Cambria"/>
              </a:rPr>
              <a:t>Requires </a:t>
            </a:r>
            <a:r>
              <a:rPr sz="2400" spc="60" dirty="0">
                <a:latin typeface="Cambria"/>
                <a:cs typeface="Cambria"/>
              </a:rPr>
              <a:t>specialized </a:t>
            </a:r>
            <a:r>
              <a:rPr sz="2400" spc="25" dirty="0">
                <a:latin typeface="Cambria"/>
                <a:cs typeface="Cambria"/>
              </a:rPr>
              <a:t>tools </a:t>
            </a:r>
            <a:r>
              <a:rPr sz="2400" spc="90" dirty="0">
                <a:latin typeface="Cambria"/>
                <a:cs typeface="Cambria"/>
              </a:rPr>
              <a:t>such </a:t>
            </a:r>
            <a:r>
              <a:rPr sz="2400" spc="120" dirty="0">
                <a:latin typeface="Cambria"/>
                <a:cs typeface="Cambria"/>
              </a:rPr>
              <a:t>as</a:t>
            </a:r>
            <a:r>
              <a:rPr sz="2400" spc="-285" dirty="0">
                <a:latin typeface="Cambria"/>
                <a:cs typeface="Cambria"/>
              </a:rPr>
              <a:t> </a:t>
            </a:r>
            <a:r>
              <a:rPr sz="2400" spc="40" dirty="0">
                <a:latin typeface="Cambria"/>
                <a:cs typeface="Cambria"/>
              </a:rPr>
              <a:t>source </a:t>
            </a:r>
            <a:r>
              <a:rPr sz="2400" dirty="0">
                <a:latin typeface="Cambria"/>
                <a:cs typeface="Cambria"/>
              </a:rPr>
              <a:t>code  </a:t>
            </a:r>
            <a:r>
              <a:rPr sz="2400" spc="100" dirty="0">
                <a:latin typeface="Cambria"/>
                <a:cs typeface="Cambria"/>
              </a:rPr>
              <a:t>analyzer, </a:t>
            </a:r>
            <a:r>
              <a:rPr sz="2400" spc="75" dirty="0">
                <a:latin typeface="Cambria"/>
                <a:cs typeface="Cambria"/>
              </a:rPr>
              <a:t>debugger, </a:t>
            </a:r>
            <a:r>
              <a:rPr sz="2400" spc="105" dirty="0">
                <a:latin typeface="Cambria"/>
                <a:cs typeface="Cambria"/>
              </a:rPr>
              <a:t>and </a:t>
            </a:r>
            <a:r>
              <a:rPr sz="2400" spc="114" dirty="0">
                <a:latin typeface="Cambria"/>
                <a:cs typeface="Cambria"/>
              </a:rPr>
              <a:t>fault</a:t>
            </a:r>
            <a:r>
              <a:rPr sz="2400" spc="265" dirty="0">
                <a:latin typeface="Cambria"/>
                <a:cs typeface="Cambria"/>
              </a:rPr>
              <a:t> </a:t>
            </a:r>
            <a:r>
              <a:rPr sz="2400" spc="65" dirty="0">
                <a:latin typeface="Cambria"/>
                <a:cs typeface="Cambria"/>
              </a:rPr>
              <a:t>injectors.</a:t>
            </a:r>
            <a:endParaRPr sz="2400">
              <a:latin typeface="Cambria"/>
              <a:cs typeface="Cambri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57200"/>
            <a:ext cx="7139305" cy="505267"/>
          </a:xfrm>
          <a:prstGeom prst="rect">
            <a:avLst/>
          </a:prstGeom>
        </p:spPr>
        <p:txBody>
          <a:bodyPr vert="horz" wrap="square" lIns="0" tIns="12700" rIns="0" bIns="0" rtlCol="0">
            <a:spAutoFit/>
          </a:bodyPr>
          <a:lstStyle/>
          <a:p>
            <a:pPr marL="12700">
              <a:lnSpc>
                <a:spcPct val="100000"/>
              </a:lnSpc>
              <a:spcBef>
                <a:spcPts val="100"/>
              </a:spcBef>
            </a:pPr>
            <a:r>
              <a:rPr sz="3200" spc="300" dirty="0"/>
              <a:t>TRADITIONAL WHITE </a:t>
            </a:r>
            <a:r>
              <a:rPr sz="3200" spc="360" dirty="0"/>
              <a:t>BOX</a:t>
            </a:r>
            <a:r>
              <a:rPr sz="3200" spc="-125" dirty="0"/>
              <a:t> </a:t>
            </a:r>
            <a:r>
              <a:rPr sz="3200" spc="340" dirty="0"/>
              <a:t>TESTING</a:t>
            </a:r>
          </a:p>
        </p:txBody>
      </p:sp>
      <p:sp>
        <p:nvSpPr>
          <p:cNvPr id="3" name="object 3"/>
          <p:cNvSpPr txBox="1"/>
          <p:nvPr/>
        </p:nvSpPr>
        <p:spPr>
          <a:xfrm>
            <a:off x="510540" y="1633220"/>
            <a:ext cx="7098030" cy="4201160"/>
          </a:xfrm>
          <a:prstGeom prst="rect">
            <a:avLst/>
          </a:prstGeom>
        </p:spPr>
        <p:txBody>
          <a:bodyPr vert="horz" wrap="square" lIns="0" tIns="12700" rIns="0" bIns="0" rtlCol="0">
            <a:spAutoFit/>
          </a:bodyPr>
          <a:lstStyle/>
          <a:p>
            <a:pPr marL="3810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00" dirty="0">
                <a:latin typeface="Cambria"/>
                <a:cs typeface="Cambria"/>
              </a:rPr>
              <a:t>White </a:t>
            </a:r>
            <a:r>
              <a:rPr sz="2400" spc="20" dirty="0">
                <a:latin typeface="Cambria"/>
                <a:cs typeface="Cambria"/>
              </a:rPr>
              <a:t>box </a:t>
            </a:r>
            <a:r>
              <a:rPr sz="2400" spc="90" dirty="0">
                <a:latin typeface="Cambria"/>
                <a:cs typeface="Cambria"/>
              </a:rPr>
              <a:t>testing </a:t>
            </a:r>
            <a:r>
              <a:rPr sz="2400" spc="75" dirty="0">
                <a:latin typeface="Cambria"/>
                <a:cs typeface="Cambria"/>
              </a:rPr>
              <a:t>is </a:t>
            </a:r>
            <a:r>
              <a:rPr sz="2400" spc="90" dirty="0">
                <a:latin typeface="Cambria"/>
                <a:cs typeface="Cambria"/>
              </a:rPr>
              <a:t>further </a:t>
            </a:r>
            <a:r>
              <a:rPr sz="2400" spc="55" dirty="0">
                <a:latin typeface="Cambria"/>
                <a:cs typeface="Cambria"/>
              </a:rPr>
              <a:t>divided </a:t>
            </a:r>
            <a:r>
              <a:rPr sz="2400" spc="60" dirty="0">
                <a:latin typeface="Cambria"/>
                <a:cs typeface="Cambria"/>
              </a:rPr>
              <a:t>into </a:t>
            </a:r>
            <a:r>
              <a:rPr sz="2400" spc="5" dirty="0">
                <a:latin typeface="Cambria"/>
                <a:cs typeface="Cambria"/>
              </a:rPr>
              <a:t>2</a:t>
            </a:r>
            <a:r>
              <a:rPr sz="2400" spc="-254" dirty="0">
                <a:latin typeface="Cambria"/>
                <a:cs typeface="Cambria"/>
              </a:rPr>
              <a:t> </a:t>
            </a:r>
            <a:r>
              <a:rPr sz="2400" spc="60" dirty="0">
                <a:latin typeface="Cambria"/>
                <a:cs typeface="Cambria"/>
              </a:rPr>
              <a:t>types</a:t>
            </a:r>
            <a:endParaRPr sz="2400">
              <a:latin typeface="Cambria"/>
              <a:cs typeface="Cambria"/>
            </a:endParaRPr>
          </a:p>
          <a:p>
            <a:pPr>
              <a:lnSpc>
                <a:spcPct val="100000"/>
              </a:lnSpc>
              <a:spcBef>
                <a:spcPts val="5"/>
              </a:spcBef>
            </a:pPr>
            <a:endParaRPr sz="3100">
              <a:latin typeface="Times New Roman"/>
              <a:cs typeface="Times New Roman"/>
            </a:endParaRPr>
          </a:p>
          <a:p>
            <a:pPr marL="403225">
              <a:lnSpc>
                <a:spcPct val="100000"/>
              </a:lnSpc>
            </a:pPr>
            <a:r>
              <a:rPr sz="2475" spc="1717" baseline="11784" dirty="0">
                <a:solidFill>
                  <a:srgbClr val="FD8536"/>
                </a:solidFill>
                <a:latin typeface="Symbol"/>
                <a:cs typeface="Symbol"/>
              </a:rPr>
              <a:t></a:t>
            </a:r>
            <a:r>
              <a:rPr sz="2475" spc="-225" baseline="11784" dirty="0">
                <a:solidFill>
                  <a:srgbClr val="FD8536"/>
                </a:solidFill>
                <a:latin typeface="Times New Roman"/>
                <a:cs typeface="Times New Roman"/>
              </a:rPr>
              <a:t> </a:t>
            </a:r>
            <a:r>
              <a:rPr sz="2100" spc="229" dirty="0">
                <a:latin typeface="Cambria"/>
                <a:cs typeface="Cambria"/>
              </a:rPr>
              <a:t>BASIS </a:t>
            </a:r>
            <a:r>
              <a:rPr sz="2100" spc="215" dirty="0">
                <a:latin typeface="Cambria"/>
                <a:cs typeface="Cambria"/>
              </a:rPr>
              <a:t>PATH </a:t>
            </a:r>
            <a:r>
              <a:rPr sz="2100" spc="240" dirty="0">
                <a:latin typeface="Cambria"/>
                <a:cs typeface="Cambria"/>
              </a:rPr>
              <a:t>TESTING</a:t>
            </a:r>
            <a:endParaRPr sz="2100">
              <a:latin typeface="Cambria"/>
              <a:cs typeface="Cambria"/>
            </a:endParaRPr>
          </a:p>
          <a:p>
            <a:pPr marL="768985">
              <a:lnSpc>
                <a:spcPct val="100000"/>
              </a:lnSpc>
              <a:spcBef>
                <a:spcPts val="600"/>
              </a:spcBef>
            </a:pPr>
            <a:r>
              <a:rPr sz="2175" spc="419" baseline="21072" dirty="0">
                <a:solidFill>
                  <a:srgbClr val="DF742E"/>
                </a:solidFill>
                <a:latin typeface="Symbol"/>
                <a:cs typeface="Symbol"/>
              </a:rPr>
              <a:t></a:t>
            </a:r>
            <a:r>
              <a:rPr sz="2400" spc="280" dirty="0">
                <a:latin typeface="Cambria"/>
                <a:cs typeface="Cambria"/>
              </a:rPr>
              <a:t>Flow</a:t>
            </a:r>
            <a:r>
              <a:rPr sz="2400" spc="135" dirty="0">
                <a:latin typeface="Cambria"/>
                <a:cs typeface="Cambria"/>
              </a:rPr>
              <a:t> </a:t>
            </a:r>
            <a:r>
              <a:rPr sz="2400" spc="100" dirty="0">
                <a:latin typeface="Cambria"/>
                <a:cs typeface="Cambria"/>
              </a:rPr>
              <a:t>graph</a:t>
            </a:r>
            <a:endParaRPr sz="2400">
              <a:latin typeface="Cambria"/>
              <a:cs typeface="Cambria"/>
            </a:endParaRPr>
          </a:p>
          <a:p>
            <a:pPr marL="768985">
              <a:lnSpc>
                <a:spcPct val="100000"/>
              </a:lnSpc>
              <a:spcBef>
                <a:spcPts val="600"/>
              </a:spcBef>
            </a:pPr>
            <a:r>
              <a:rPr sz="2175" spc="277" baseline="21072" dirty="0">
                <a:solidFill>
                  <a:srgbClr val="DF742E"/>
                </a:solidFill>
                <a:latin typeface="Symbol"/>
                <a:cs typeface="Symbol"/>
              </a:rPr>
              <a:t></a:t>
            </a:r>
            <a:r>
              <a:rPr sz="2400" spc="185" dirty="0">
                <a:latin typeface="Cambria"/>
                <a:cs typeface="Cambria"/>
              </a:rPr>
              <a:t>Cyclomatic</a:t>
            </a:r>
            <a:r>
              <a:rPr sz="2400" spc="135" dirty="0">
                <a:latin typeface="Cambria"/>
                <a:cs typeface="Cambria"/>
              </a:rPr>
              <a:t> </a:t>
            </a:r>
            <a:r>
              <a:rPr sz="2400" spc="60" dirty="0">
                <a:latin typeface="Cambria"/>
                <a:cs typeface="Cambria"/>
              </a:rPr>
              <a:t>complexity</a:t>
            </a:r>
            <a:endParaRPr sz="2400">
              <a:latin typeface="Cambria"/>
              <a:cs typeface="Cambria"/>
            </a:endParaRPr>
          </a:p>
          <a:p>
            <a:pPr marL="768985">
              <a:lnSpc>
                <a:spcPct val="100000"/>
              </a:lnSpc>
              <a:spcBef>
                <a:spcPts val="590"/>
              </a:spcBef>
            </a:pPr>
            <a:r>
              <a:rPr sz="2175" spc="465" baseline="21072" dirty="0">
                <a:solidFill>
                  <a:srgbClr val="DF742E"/>
                </a:solidFill>
                <a:latin typeface="Symbol"/>
                <a:cs typeface="Symbol"/>
              </a:rPr>
              <a:t></a:t>
            </a:r>
            <a:r>
              <a:rPr sz="2400" spc="310" dirty="0">
                <a:latin typeface="Cambria"/>
                <a:cs typeface="Cambria"/>
              </a:rPr>
              <a:t>Graph</a:t>
            </a:r>
            <a:r>
              <a:rPr sz="2400" spc="125" dirty="0">
                <a:latin typeface="Cambria"/>
                <a:cs typeface="Cambria"/>
              </a:rPr>
              <a:t> </a:t>
            </a:r>
            <a:r>
              <a:rPr sz="2400" spc="114" dirty="0">
                <a:latin typeface="Cambria"/>
                <a:cs typeface="Cambria"/>
              </a:rPr>
              <a:t>matrix</a:t>
            </a:r>
            <a:endParaRPr sz="2400">
              <a:latin typeface="Cambria"/>
              <a:cs typeface="Cambria"/>
            </a:endParaRPr>
          </a:p>
          <a:p>
            <a:pPr marL="403225">
              <a:lnSpc>
                <a:spcPct val="100000"/>
              </a:lnSpc>
              <a:spcBef>
                <a:spcPts val="530"/>
              </a:spcBef>
            </a:pPr>
            <a:r>
              <a:rPr sz="2475" spc="1717" baseline="11784" dirty="0">
                <a:solidFill>
                  <a:srgbClr val="FD8536"/>
                </a:solidFill>
                <a:latin typeface="Symbol"/>
                <a:cs typeface="Symbol"/>
              </a:rPr>
              <a:t></a:t>
            </a:r>
            <a:r>
              <a:rPr sz="2475" spc="-104" baseline="11784" dirty="0">
                <a:solidFill>
                  <a:srgbClr val="FD8536"/>
                </a:solidFill>
                <a:latin typeface="Times New Roman"/>
                <a:cs typeface="Times New Roman"/>
              </a:rPr>
              <a:t> </a:t>
            </a:r>
            <a:r>
              <a:rPr sz="2100" spc="250" dirty="0">
                <a:latin typeface="Cambria"/>
                <a:cs typeface="Cambria"/>
              </a:rPr>
              <a:t>CONTROL </a:t>
            </a:r>
            <a:r>
              <a:rPr sz="2100" spc="254" dirty="0">
                <a:latin typeface="Cambria"/>
                <a:cs typeface="Cambria"/>
              </a:rPr>
              <a:t>STRUCTURE</a:t>
            </a:r>
            <a:endParaRPr sz="2100">
              <a:latin typeface="Cambria"/>
              <a:cs typeface="Cambria"/>
            </a:endParaRPr>
          </a:p>
          <a:p>
            <a:pPr marL="768985">
              <a:lnSpc>
                <a:spcPct val="100000"/>
              </a:lnSpc>
              <a:spcBef>
                <a:spcPts val="600"/>
              </a:spcBef>
            </a:pPr>
            <a:r>
              <a:rPr sz="2175" spc="277" baseline="21072" dirty="0">
                <a:solidFill>
                  <a:srgbClr val="DF742E"/>
                </a:solidFill>
                <a:latin typeface="Symbol"/>
                <a:cs typeface="Symbol"/>
              </a:rPr>
              <a:t></a:t>
            </a:r>
            <a:r>
              <a:rPr sz="2400" spc="185" dirty="0">
                <a:latin typeface="Cambria"/>
                <a:cs typeface="Cambria"/>
              </a:rPr>
              <a:t>Condition</a:t>
            </a:r>
            <a:r>
              <a:rPr sz="2400" spc="95" dirty="0">
                <a:latin typeface="Cambria"/>
                <a:cs typeface="Cambria"/>
              </a:rPr>
              <a:t> </a:t>
            </a:r>
            <a:r>
              <a:rPr sz="2400" spc="90" dirty="0">
                <a:latin typeface="Cambria"/>
                <a:cs typeface="Cambria"/>
              </a:rPr>
              <a:t>testing</a:t>
            </a:r>
            <a:endParaRPr sz="2400">
              <a:latin typeface="Cambria"/>
              <a:cs typeface="Cambria"/>
            </a:endParaRPr>
          </a:p>
          <a:p>
            <a:pPr marL="768985">
              <a:lnSpc>
                <a:spcPct val="100000"/>
              </a:lnSpc>
              <a:spcBef>
                <a:spcPts val="590"/>
              </a:spcBef>
            </a:pPr>
            <a:r>
              <a:rPr sz="2175" spc="532" baseline="21072" dirty="0">
                <a:solidFill>
                  <a:srgbClr val="DF742E"/>
                </a:solidFill>
                <a:latin typeface="Symbol"/>
                <a:cs typeface="Symbol"/>
              </a:rPr>
              <a:t></a:t>
            </a:r>
            <a:r>
              <a:rPr sz="2400" spc="355" dirty="0">
                <a:latin typeface="Cambria"/>
                <a:cs typeface="Cambria"/>
              </a:rPr>
              <a:t>Data </a:t>
            </a:r>
            <a:r>
              <a:rPr sz="2400" spc="25" dirty="0">
                <a:latin typeface="Cambria"/>
                <a:cs typeface="Cambria"/>
              </a:rPr>
              <a:t>flow</a:t>
            </a:r>
            <a:r>
              <a:rPr sz="2400" spc="-125" dirty="0">
                <a:latin typeface="Cambria"/>
                <a:cs typeface="Cambria"/>
              </a:rPr>
              <a:t> </a:t>
            </a:r>
            <a:r>
              <a:rPr sz="2400" spc="90" dirty="0">
                <a:latin typeface="Cambria"/>
                <a:cs typeface="Cambria"/>
              </a:rPr>
              <a:t>testing</a:t>
            </a:r>
            <a:endParaRPr sz="2400">
              <a:latin typeface="Cambria"/>
              <a:cs typeface="Cambria"/>
            </a:endParaRPr>
          </a:p>
          <a:p>
            <a:pPr marL="768985">
              <a:lnSpc>
                <a:spcPct val="100000"/>
              </a:lnSpc>
              <a:spcBef>
                <a:spcPts val="600"/>
              </a:spcBef>
            </a:pPr>
            <a:r>
              <a:rPr sz="2175" spc="375" baseline="21072" dirty="0">
                <a:solidFill>
                  <a:srgbClr val="DF742E"/>
                </a:solidFill>
                <a:latin typeface="Symbol"/>
                <a:cs typeface="Symbol"/>
              </a:rPr>
              <a:t></a:t>
            </a:r>
            <a:r>
              <a:rPr sz="2400" spc="250" dirty="0">
                <a:latin typeface="Cambria"/>
                <a:cs typeface="Cambria"/>
              </a:rPr>
              <a:t>Loop</a:t>
            </a:r>
            <a:r>
              <a:rPr sz="2400" spc="140" dirty="0">
                <a:latin typeface="Cambria"/>
                <a:cs typeface="Cambria"/>
              </a:rPr>
              <a:t> </a:t>
            </a:r>
            <a:r>
              <a:rPr sz="2400" spc="90" dirty="0">
                <a:latin typeface="Cambria"/>
                <a:cs typeface="Cambria"/>
              </a:rPr>
              <a:t>testing</a:t>
            </a:r>
            <a:endParaRPr sz="2400">
              <a:latin typeface="Cambria"/>
              <a:cs typeface="Cambri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6323331" cy="689932"/>
          </a:xfrm>
          <a:prstGeom prst="rect">
            <a:avLst/>
          </a:prstGeom>
        </p:spPr>
        <p:txBody>
          <a:bodyPr vert="horz" wrap="square" lIns="0" tIns="12700" rIns="0" bIns="0" rtlCol="0">
            <a:spAutoFit/>
          </a:bodyPr>
          <a:lstStyle/>
          <a:p>
            <a:pPr marL="12700">
              <a:lnSpc>
                <a:spcPct val="100000"/>
              </a:lnSpc>
              <a:spcBef>
                <a:spcPts val="100"/>
              </a:spcBef>
            </a:pPr>
            <a:r>
              <a:rPr spc="330" dirty="0"/>
              <a:t>BASIS </a:t>
            </a:r>
            <a:r>
              <a:rPr spc="310" dirty="0"/>
              <a:t>PATH</a:t>
            </a:r>
            <a:r>
              <a:rPr spc="-65" dirty="0"/>
              <a:t> </a:t>
            </a:r>
            <a:r>
              <a:rPr spc="345" dirty="0"/>
              <a:t>TESTING</a:t>
            </a:r>
          </a:p>
        </p:txBody>
      </p:sp>
      <p:sp>
        <p:nvSpPr>
          <p:cNvPr id="3" name="object 3"/>
          <p:cNvSpPr txBox="1"/>
          <p:nvPr/>
        </p:nvSpPr>
        <p:spPr>
          <a:xfrm>
            <a:off x="523240" y="1633220"/>
            <a:ext cx="7244080" cy="2296160"/>
          </a:xfrm>
          <a:prstGeom prst="rect">
            <a:avLst/>
          </a:prstGeom>
        </p:spPr>
        <p:txBody>
          <a:bodyPr vert="horz" wrap="square" lIns="0" tIns="12700" rIns="0" bIns="0" rtlCol="0">
            <a:spAutoFit/>
          </a:bodyPr>
          <a:lstStyle/>
          <a:p>
            <a:pPr marL="298450" marR="319405" indent="-273050">
              <a:lnSpc>
                <a:spcPct val="100000"/>
              </a:lnSpc>
              <a:spcBef>
                <a:spcPts val="100"/>
              </a:spcBef>
            </a:pPr>
            <a:r>
              <a:rPr sz="2475" spc="1635" baseline="15151" dirty="0">
                <a:solidFill>
                  <a:srgbClr val="FD8536"/>
                </a:solidFill>
                <a:latin typeface="Symbol"/>
                <a:cs typeface="Symbol"/>
              </a:rPr>
              <a:t></a:t>
            </a:r>
            <a:r>
              <a:rPr sz="2475" spc="817" baseline="15151" dirty="0">
                <a:solidFill>
                  <a:srgbClr val="FD8536"/>
                </a:solidFill>
                <a:latin typeface="Times New Roman"/>
                <a:cs typeface="Times New Roman"/>
              </a:rPr>
              <a:t> </a:t>
            </a:r>
            <a:r>
              <a:rPr sz="2400" spc="155" dirty="0">
                <a:latin typeface="Cambria"/>
                <a:cs typeface="Cambria"/>
              </a:rPr>
              <a:t>It </a:t>
            </a:r>
            <a:r>
              <a:rPr sz="2400" spc="75" dirty="0">
                <a:latin typeface="Cambria"/>
                <a:cs typeface="Cambria"/>
              </a:rPr>
              <a:t>is </a:t>
            </a:r>
            <a:r>
              <a:rPr sz="2400" spc="160" dirty="0">
                <a:latin typeface="Cambria"/>
                <a:cs typeface="Cambria"/>
              </a:rPr>
              <a:t>a </a:t>
            </a:r>
            <a:r>
              <a:rPr sz="2400" spc="75" dirty="0">
                <a:latin typeface="Cambria"/>
                <a:cs typeface="Cambria"/>
              </a:rPr>
              <a:t>white </a:t>
            </a:r>
            <a:r>
              <a:rPr sz="2400" spc="25" dirty="0">
                <a:latin typeface="Cambria"/>
                <a:cs typeface="Cambria"/>
              </a:rPr>
              <a:t>box </a:t>
            </a:r>
            <a:r>
              <a:rPr sz="2400" spc="90" dirty="0">
                <a:latin typeface="Cambria"/>
                <a:cs typeface="Cambria"/>
              </a:rPr>
              <a:t>testing </a:t>
            </a:r>
            <a:r>
              <a:rPr sz="2400" spc="70" dirty="0">
                <a:latin typeface="Cambria"/>
                <a:cs typeface="Cambria"/>
              </a:rPr>
              <a:t>technique </a:t>
            </a:r>
            <a:r>
              <a:rPr sz="2400" spc="130" dirty="0">
                <a:latin typeface="Cambria"/>
                <a:cs typeface="Cambria"/>
              </a:rPr>
              <a:t>that </a:t>
            </a:r>
            <a:r>
              <a:rPr sz="2400" spc="75" dirty="0">
                <a:latin typeface="Cambria"/>
                <a:cs typeface="Cambria"/>
              </a:rPr>
              <a:t>enables  </a:t>
            </a:r>
            <a:r>
              <a:rPr sz="2400" spc="90" dirty="0">
                <a:latin typeface="Cambria"/>
                <a:cs typeface="Cambria"/>
              </a:rPr>
              <a:t>the </a:t>
            </a:r>
            <a:r>
              <a:rPr sz="2400" spc="65" dirty="0">
                <a:latin typeface="Cambria"/>
                <a:cs typeface="Cambria"/>
              </a:rPr>
              <a:t>designer </a:t>
            </a:r>
            <a:r>
              <a:rPr sz="2400" spc="15" dirty="0">
                <a:latin typeface="Cambria"/>
                <a:cs typeface="Cambria"/>
              </a:rPr>
              <a:t>to </a:t>
            </a:r>
            <a:r>
              <a:rPr sz="2400" spc="50" dirty="0">
                <a:latin typeface="Cambria"/>
                <a:cs typeface="Cambria"/>
              </a:rPr>
              <a:t>derive </a:t>
            </a:r>
            <a:r>
              <a:rPr sz="2400" spc="160" dirty="0">
                <a:latin typeface="Cambria"/>
                <a:cs typeface="Cambria"/>
              </a:rPr>
              <a:t>a </a:t>
            </a:r>
            <a:r>
              <a:rPr sz="2400" spc="65" dirty="0">
                <a:latin typeface="Cambria"/>
                <a:cs typeface="Cambria"/>
              </a:rPr>
              <a:t>logical </a:t>
            </a:r>
            <a:r>
              <a:rPr sz="2400" spc="60" dirty="0">
                <a:latin typeface="Cambria"/>
                <a:cs typeface="Cambria"/>
              </a:rPr>
              <a:t>complexity  </a:t>
            </a:r>
            <a:r>
              <a:rPr sz="2400" spc="90" dirty="0">
                <a:latin typeface="Cambria"/>
                <a:cs typeface="Cambria"/>
              </a:rPr>
              <a:t>measure </a:t>
            </a:r>
            <a:r>
              <a:rPr sz="2400" spc="-5" dirty="0">
                <a:latin typeface="Cambria"/>
                <a:cs typeface="Cambria"/>
              </a:rPr>
              <a:t>of </a:t>
            </a:r>
            <a:r>
              <a:rPr sz="2400" spc="160" dirty="0">
                <a:latin typeface="Cambria"/>
                <a:cs typeface="Cambria"/>
              </a:rPr>
              <a:t>a </a:t>
            </a:r>
            <a:r>
              <a:rPr sz="2400" spc="55" dirty="0">
                <a:latin typeface="Cambria"/>
                <a:cs typeface="Cambria"/>
              </a:rPr>
              <a:t>procedural</a:t>
            </a:r>
            <a:r>
              <a:rPr sz="2400" spc="300" dirty="0">
                <a:latin typeface="Cambria"/>
                <a:cs typeface="Cambria"/>
              </a:rPr>
              <a:t> </a:t>
            </a:r>
            <a:r>
              <a:rPr sz="2400" spc="85" dirty="0">
                <a:latin typeface="Cambria"/>
                <a:cs typeface="Cambria"/>
              </a:rPr>
              <a:t>design.</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Test </a:t>
            </a:r>
            <a:r>
              <a:rPr sz="2400" spc="65" dirty="0">
                <a:latin typeface="Cambria"/>
                <a:cs typeface="Cambria"/>
              </a:rPr>
              <a:t>cases based </a:t>
            </a:r>
            <a:r>
              <a:rPr sz="2400" spc="25" dirty="0">
                <a:latin typeface="Cambria"/>
                <a:cs typeface="Cambria"/>
              </a:rPr>
              <a:t>on </a:t>
            </a:r>
            <a:r>
              <a:rPr sz="2400" spc="130" dirty="0">
                <a:latin typeface="Cambria"/>
                <a:cs typeface="Cambria"/>
              </a:rPr>
              <a:t>Basis </a:t>
            </a:r>
            <a:r>
              <a:rPr sz="2400" spc="110" dirty="0">
                <a:latin typeface="Cambria"/>
                <a:cs typeface="Cambria"/>
              </a:rPr>
              <a:t>path </a:t>
            </a:r>
            <a:r>
              <a:rPr sz="2400" spc="90" dirty="0">
                <a:latin typeface="Cambria"/>
                <a:cs typeface="Cambria"/>
              </a:rPr>
              <a:t>testing </a:t>
            </a:r>
            <a:r>
              <a:rPr sz="2400" spc="85" dirty="0">
                <a:latin typeface="Cambria"/>
                <a:cs typeface="Cambria"/>
              </a:rPr>
              <a:t>grantee</a:t>
            </a:r>
            <a:r>
              <a:rPr sz="2400" spc="-315" dirty="0">
                <a:latin typeface="Cambria"/>
                <a:cs typeface="Cambria"/>
              </a:rPr>
              <a:t> </a:t>
            </a:r>
            <a:r>
              <a:rPr sz="2400" spc="20" dirty="0">
                <a:latin typeface="Cambria"/>
                <a:cs typeface="Cambria"/>
              </a:rPr>
              <a:t>to  </a:t>
            </a:r>
            <a:r>
              <a:rPr sz="2400" spc="65" dirty="0">
                <a:latin typeface="Cambria"/>
                <a:cs typeface="Cambria"/>
              </a:rPr>
              <a:t>execute </a:t>
            </a:r>
            <a:r>
              <a:rPr sz="2400" spc="55" dirty="0">
                <a:latin typeface="Cambria"/>
                <a:cs typeface="Cambria"/>
              </a:rPr>
              <a:t>every </a:t>
            </a:r>
            <a:r>
              <a:rPr sz="2400" spc="100" dirty="0">
                <a:latin typeface="Cambria"/>
                <a:cs typeface="Cambria"/>
              </a:rPr>
              <a:t>statement in </a:t>
            </a:r>
            <a:r>
              <a:rPr sz="2400" spc="70" dirty="0">
                <a:latin typeface="Cambria"/>
                <a:cs typeface="Cambria"/>
              </a:rPr>
              <a:t>program </a:t>
            </a:r>
            <a:r>
              <a:rPr sz="2400" spc="135" dirty="0">
                <a:latin typeface="Cambria"/>
                <a:cs typeface="Cambria"/>
              </a:rPr>
              <a:t>at </a:t>
            </a:r>
            <a:r>
              <a:rPr sz="2400" spc="95" dirty="0">
                <a:latin typeface="Cambria"/>
                <a:cs typeface="Cambria"/>
              </a:rPr>
              <a:t>least  </a:t>
            </a:r>
            <a:r>
              <a:rPr sz="2400" spc="50" dirty="0">
                <a:latin typeface="Cambria"/>
                <a:cs typeface="Cambria"/>
              </a:rPr>
              <a:t>once.</a:t>
            </a:r>
            <a:endParaRPr sz="2400">
              <a:latin typeface="Cambria"/>
              <a:cs typeface="Cambri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2724785" cy="482600"/>
          </a:xfrm>
          <a:prstGeom prst="rect">
            <a:avLst/>
          </a:prstGeom>
        </p:spPr>
        <p:txBody>
          <a:bodyPr vert="horz" wrap="square" lIns="0" tIns="12700" rIns="0" bIns="0" rtlCol="0">
            <a:spAutoFit/>
          </a:bodyPr>
          <a:lstStyle/>
          <a:p>
            <a:pPr marL="12700">
              <a:lnSpc>
                <a:spcPct val="100000"/>
              </a:lnSpc>
              <a:spcBef>
                <a:spcPts val="100"/>
              </a:spcBef>
            </a:pPr>
            <a:r>
              <a:rPr spc="325" dirty="0"/>
              <a:t>FLOW</a:t>
            </a:r>
            <a:r>
              <a:rPr spc="80" dirty="0"/>
              <a:t> </a:t>
            </a:r>
            <a:r>
              <a:rPr spc="365" dirty="0"/>
              <a:t>GRAPH</a:t>
            </a:r>
          </a:p>
        </p:txBody>
      </p:sp>
      <p:sp>
        <p:nvSpPr>
          <p:cNvPr id="3" name="object 3"/>
          <p:cNvSpPr txBox="1"/>
          <p:nvPr/>
        </p:nvSpPr>
        <p:spPr>
          <a:xfrm>
            <a:off x="523240" y="1633220"/>
            <a:ext cx="6477000" cy="75692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235" dirty="0">
                <a:latin typeface="Cambria"/>
                <a:cs typeface="Cambria"/>
              </a:rPr>
              <a:t>A</a:t>
            </a:r>
            <a:r>
              <a:rPr sz="2400" spc="-235" dirty="0">
                <a:latin typeface="Cambria"/>
                <a:cs typeface="Cambria"/>
              </a:rPr>
              <a:t> </a:t>
            </a:r>
            <a:r>
              <a:rPr sz="2400" spc="25" dirty="0">
                <a:latin typeface="Cambria"/>
                <a:cs typeface="Cambria"/>
              </a:rPr>
              <a:t>flow </a:t>
            </a:r>
            <a:r>
              <a:rPr sz="2400" spc="95" dirty="0">
                <a:latin typeface="Cambria"/>
                <a:cs typeface="Cambria"/>
              </a:rPr>
              <a:t>graph </a:t>
            </a:r>
            <a:r>
              <a:rPr sz="2400" spc="55" dirty="0">
                <a:latin typeface="Cambria"/>
                <a:cs typeface="Cambria"/>
              </a:rPr>
              <a:t>depicts </a:t>
            </a:r>
            <a:r>
              <a:rPr sz="2400" spc="90" dirty="0">
                <a:latin typeface="Cambria"/>
                <a:cs typeface="Cambria"/>
              </a:rPr>
              <a:t>the </a:t>
            </a:r>
            <a:r>
              <a:rPr sz="2400" spc="65" dirty="0">
                <a:latin typeface="Cambria"/>
                <a:cs typeface="Cambria"/>
              </a:rPr>
              <a:t>logical </a:t>
            </a:r>
            <a:r>
              <a:rPr sz="2400" spc="35" dirty="0">
                <a:latin typeface="Cambria"/>
                <a:cs typeface="Cambria"/>
              </a:rPr>
              <a:t>control </a:t>
            </a:r>
            <a:r>
              <a:rPr sz="2400" spc="25" dirty="0">
                <a:latin typeface="Cambria"/>
                <a:cs typeface="Cambria"/>
              </a:rPr>
              <a:t>flow  </a:t>
            </a:r>
            <a:r>
              <a:rPr sz="2400" spc="100" dirty="0">
                <a:latin typeface="Cambria"/>
                <a:cs typeface="Cambria"/>
              </a:rPr>
              <a:t>using </a:t>
            </a:r>
            <a:r>
              <a:rPr sz="2400" spc="90" dirty="0">
                <a:latin typeface="Cambria"/>
                <a:cs typeface="Cambria"/>
              </a:rPr>
              <a:t>the </a:t>
            </a:r>
            <a:r>
              <a:rPr sz="2400" spc="50" dirty="0">
                <a:latin typeface="Cambria"/>
                <a:cs typeface="Cambria"/>
              </a:rPr>
              <a:t>following</a:t>
            </a:r>
            <a:r>
              <a:rPr sz="2400" spc="204" dirty="0">
                <a:latin typeface="Cambria"/>
                <a:cs typeface="Cambria"/>
              </a:rPr>
              <a:t> </a:t>
            </a:r>
            <a:r>
              <a:rPr sz="2400" spc="70" dirty="0">
                <a:latin typeface="Cambria"/>
                <a:cs typeface="Cambria"/>
              </a:rPr>
              <a:t>notations</a:t>
            </a:r>
            <a:endParaRPr sz="2400">
              <a:latin typeface="Cambria"/>
              <a:cs typeface="Cambria"/>
            </a:endParaRPr>
          </a:p>
        </p:txBody>
      </p:sp>
      <p:sp>
        <p:nvSpPr>
          <p:cNvPr id="4" name="object 4"/>
          <p:cNvSpPr txBox="1"/>
          <p:nvPr/>
        </p:nvSpPr>
        <p:spPr>
          <a:xfrm>
            <a:off x="510540" y="5533390"/>
            <a:ext cx="6991984" cy="756920"/>
          </a:xfrm>
          <a:prstGeom prst="rect">
            <a:avLst/>
          </a:prstGeom>
        </p:spPr>
        <p:txBody>
          <a:bodyPr vert="horz" wrap="square" lIns="0" tIns="12700" rIns="0" bIns="0" rtlCol="0">
            <a:spAutoFit/>
          </a:bodyPr>
          <a:lstStyle/>
          <a:p>
            <a:pPr marL="311150" marR="30480" indent="-273050">
              <a:lnSpc>
                <a:spcPct val="100000"/>
              </a:lnSpc>
              <a:spcBef>
                <a:spcPts val="100"/>
              </a:spcBef>
            </a:pPr>
            <a:r>
              <a:rPr sz="2475" spc="1635" baseline="15151" dirty="0">
                <a:solidFill>
                  <a:srgbClr val="FD8536"/>
                </a:solidFill>
                <a:latin typeface="Symbol"/>
                <a:cs typeface="Symbol"/>
              </a:rPr>
              <a:t></a:t>
            </a:r>
            <a:r>
              <a:rPr sz="2475" spc="577" baseline="15151" dirty="0">
                <a:solidFill>
                  <a:srgbClr val="FD8536"/>
                </a:solidFill>
                <a:latin typeface="Times New Roman"/>
                <a:cs typeface="Times New Roman"/>
              </a:rPr>
              <a:t> </a:t>
            </a:r>
            <a:r>
              <a:rPr sz="2400" spc="114" dirty="0">
                <a:latin typeface="Cambria"/>
                <a:cs typeface="Cambria"/>
              </a:rPr>
              <a:t>Every </a:t>
            </a:r>
            <a:r>
              <a:rPr sz="2400" spc="95" dirty="0">
                <a:latin typeface="Cambria"/>
                <a:cs typeface="Cambria"/>
              </a:rPr>
              <a:t>structural </a:t>
            </a:r>
            <a:r>
              <a:rPr sz="2400" spc="65" dirty="0">
                <a:latin typeface="Cambria"/>
                <a:cs typeface="Cambria"/>
              </a:rPr>
              <a:t>construct </a:t>
            </a:r>
            <a:r>
              <a:rPr sz="2400" spc="120" dirty="0">
                <a:latin typeface="Cambria"/>
                <a:cs typeface="Cambria"/>
              </a:rPr>
              <a:t>has </a:t>
            </a:r>
            <a:r>
              <a:rPr sz="2400" spc="160" dirty="0">
                <a:latin typeface="Cambria"/>
                <a:cs typeface="Cambria"/>
              </a:rPr>
              <a:t>a </a:t>
            </a:r>
            <a:r>
              <a:rPr sz="2400" spc="45" dirty="0">
                <a:latin typeface="Cambria"/>
                <a:cs typeface="Cambria"/>
              </a:rPr>
              <a:t>corresponding  </a:t>
            </a:r>
            <a:r>
              <a:rPr sz="2400" spc="25" dirty="0">
                <a:latin typeface="Cambria"/>
                <a:cs typeface="Cambria"/>
              </a:rPr>
              <a:t>flow </a:t>
            </a:r>
            <a:r>
              <a:rPr sz="2400" spc="95" dirty="0">
                <a:latin typeface="Cambria"/>
                <a:cs typeface="Cambria"/>
              </a:rPr>
              <a:t>graph</a:t>
            </a:r>
            <a:r>
              <a:rPr sz="2400" spc="245" dirty="0">
                <a:latin typeface="Cambria"/>
                <a:cs typeface="Cambria"/>
              </a:rPr>
              <a:t> </a:t>
            </a:r>
            <a:r>
              <a:rPr sz="2400" spc="70" dirty="0">
                <a:latin typeface="Cambria"/>
                <a:cs typeface="Cambria"/>
              </a:rPr>
              <a:t>symbol.</a:t>
            </a:r>
            <a:endParaRPr sz="2400">
              <a:latin typeface="Cambria"/>
              <a:cs typeface="Cambria"/>
            </a:endParaRPr>
          </a:p>
        </p:txBody>
      </p:sp>
      <p:sp>
        <p:nvSpPr>
          <p:cNvPr id="5" name="object 5"/>
          <p:cNvSpPr/>
          <p:nvPr/>
        </p:nvSpPr>
        <p:spPr>
          <a:xfrm>
            <a:off x="0" y="2571750"/>
            <a:ext cx="8430260" cy="29273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4799331" cy="689932"/>
          </a:xfrm>
          <a:prstGeom prst="rect">
            <a:avLst/>
          </a:prstGeom>
        </p:spPr>
        <p:txBody>
          <a:bodyPr vert="horz" wrap="square" lIns="0" tIns="12700" rIns="0" bIns="0" rtlCol="0">
            <a:spAutoFit/>
          </a:bodyPr>
          <a:lstStyle/>
          <a:p>
            <a:pPr marL="12700">
              <a:lnSpc>
                <a:spcPct val="100000"/>
              </a:lnSpc>
              <a:spcBef>
                <a:spcPts val="100"/>
              </a:spcBef>
            </a:pPr>
            <a:r>
              <a:rPr spc="325" dirty="0"/>
              <a:t>FLOW</a:t>
            </a:r>
            <a:r>
              <a:rPr spc="80" dirty="0"/>
              <a:t> </a:t>
            </a:r>
            <a:r>
              <a:rPr spc="365" dirty="0"/>
              <a:t>GRAPH</a:t>
            </a:r>
          </a:p>
        </p:txBody>
      </p:sp>
      <p:sp>
        <p:nvSpPr>
          <p:cNvPr id="3" name="object 3"/>
          <p:cNvSpPr txBox="1"/>
          <p:nvPr/>
        </p:nvSpPr>
        <p:spPr>
          <a:xfrm>
            <a:off x="523240" y="1633220"/>
            <a:ext cx="7207884" cy="3545840"/>
          </a:xfrm>
          <a:prstGeom prst="rect">
            <a:avLst/>
          </a:prstGeom>
        </p:spPr>
        <p:txBody>
          <a:bodyPr vert="horz" wrap="square" lIns="0" tIns="12700" rIns="0" bIns="0" rtlCol="0">
            <a:spAutoFit/>
          </a:bodyPr>
          <a:lstStyle/>
          <a:p>
            <a:pPr marL="298450" marR="363855" indent="-273050">
              <a:lnSpc>
                <a:spcPct val="100000"/>
              </a:lnSpc>
              <a:spcBef>
                <a:spcPts val="100"/>
              </a:spcBef>
              <a:tabLst>
                <a:tab pos="3724910" algn="l"/>
              </a:tabLst>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60" dirty="0">
                <a:latin typeface="Cambria"/>
                <a:cs typeface="Cambria"/>
              </a:rPr>
              <a:t>Each</a:t>
            </a:r>
            <a:r>
              <a:rPr sz="2400" spc="-295" dirty="0">
                <a:latin typeface="Cambria"/>
                <a:cs typeface="Cambria"/>
              </a:rPr>
              <a:t> </a:t>
            </a:r>
            <a:r>
              <a:rPr sz="2400" spc="65" dirty="0">
                <a:latin typeface="Cambria"/>
                <a:cs typeface="Cambria"/>
              </a:rPr>
              <a:t>circle, </a:t>
            </a:r>
            <a:r>
              <a:rPr sz="2400" spc="70" dirty="0">
                <a:latin typeface="Cambria"/>
                <a:cs typeface="Cambria"/>
              </a:rPr>
              <a:t>called </a:t>
            </a:r>
            <a:r>
              <a:rPr sz="2400" spc="25" dirty="0">
                <a:latin typeface="Cambria"/>
                <a:cs typeface="Cambria"/>
              </a:rPr>
              <a:t>flow </a:t>
            </a:r>
            <a:r>
              <a:rPr sz="2400" spc="95" dirty="0">
                <a:latin typeface="Cambria"/>
                <a:cs typeface="Cambria"/>
              </a:rPr>
              <a:t>graph </a:t>
            </a:r>
            <a:r>
              <a:rPr sz="2400" spc="55" dirty="0">
                <a:latin typeface="Cambria"/>
                <a:cs typeface="Cambria"/>
              </a:rPr>
              <a:t>node, </a:t>
            </a:r>
            <a:r>
              <a:rPr sz="2400" spc="65" dirty="0">
                <a:latin typeface="Cambria"/>
                <a:cs typeface="Cambria"/>
              </a:rPr>
              <a:t>represents  </a:t>
            </a:r>
            <a:r>
              <a:rPr sz="2400" spc="20" dirty="0">
                <a:latin typeface="Cambria"/>
                <a:cs typeface="Cambria"/>
              </a:rPr>
              <a:t>one </a:t>
            </a:r>
            <a:r>
              <a:rPr sz="2400" spc="-5" dirty="0">
                <a:latin typeface="Cambria"/>
                <a:cs typeface="Cambria"/>
              </a:rPr>
              <a:t>or</a:t>
            </a:r>
            <a:r>
              <a:rPr sz="2400" spc="275" dirty="0">
                <a:latin typeface="Cambria"/>
                <a:cs typeface="Cambria"/>
              </a:rPr>
              <a:t> </a:t>
            </a:r>
            <a:r>
              <a:rPr sz="2400" spc="40" dirty="0">
                <a:latin typeface="Cambria"/>
                <a:cs typeface="Cambria"/>
              </a:rPr>
              <a:t>more</a:t>
            </a:r>
            <a:r>
              <a:rPr sz="2400" spc="145" dirty="0">
                <a:latin typeface="Cambria"/>
                <a:cs typeface="Cambria"/>
              </a:rPr>
              <a:t> </a:t>
            </a:r>
            <a:r>
              <a:rPr sz="2400" spc="55" dirty="0">
                <a:latin typeface="Cambria"/>
                <a:cs typeface="Cambria"/>
              </a:rPr>
              <a:t>procedural	</a:t>
            </a:r>
            <a:r>
              <a:rPr sz="2400" spc="105" dirty="0">
                <a:latin typeface="Cambria"/>
                <a:cs typeface="Cambria"/>
              </a:rPr>
              <a:t>statements.</a:t>
            </a:r>
            <a:endParaRPr sz="2400">
              <a:latin typeface="Cambria"/>
              <a:cs typeface="Cambria"/>
            </a:endParaRPr>
          </a:p>
          <a:p>
            <a:pPr marL="298450" marR="504825"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50" dirty="0">
                <a:latin typeface="Cambria"/>
                <a:cs typeface="Cambria"/>
              </a:rPr>
              <a:t>arrows </a:t>
            </a:r>
            <a:r>
              <a:rPr sz="2400" spc="70" dirty="0">
                <a:latin typeface="Cambria"/>
                <a:cs typeface="Cambria"/>
              </a:rPr>
              <a:t>called </a:t>
            </a:r>
            <a:r>
              <a:rPr sz="2400" spc="114" dirty="0">
                <a:latin typeface="Cambria"/>
                <a:cs typeface="Cambria"/>
              </a:rPr>
              <a:t>as </a:t>
            </a:r>
            <a:r>
              <a:rPr sz="2400" spc="105" dirty="0">
                <a:latin typeface="Cambria"/>
                <a:cs typeface="Cambria"/>
              </a:rPr>
              <a:t>links</a:t>
            </a:r>
            <a:r>
              <a:rPr sz="2400" spc="-280" dirty="0">
                <a:latin typeface="Cambria"/>
                <a:cs typeface="Cambria"/>
              </a:rPr>
              <a:t> </a:t>
            </a:r>
            <a:r>
              <a:rPr sz="2400" spc="-5" dirty="0">
                <a:latin typeface="Cambria"/>
                <a:cs typeface="Cambria"/>
              </a:rPr>
              <a:t>or </a:t>
            </a:r>
            <a:r>
              <a:rPr sz="2400" spc="50" dirty="0">
                <a:latin typeface="Cambria"/>
                <a:cs typeface="Cambria"/>
              </a:rPr>
              <a:t>edged </a:t>
            </a:r>
            <a:r>
              <a:rPr sz="2400" spc="65" dirty="0">
                <a:latin typeface="Cambria"/>
                <a:cs typeface="Cambria"/>
              </a:rPr>
              <a:t>represent  </a:t>
            </a:r>
            <a:r>
              <a:rPr sz="2400" spc="25" dirty="0">
                <a:latin typeface="Cambria"/>
                <a:cs typeface="Cambria"/>
              </a:rPr>
              <a:t>flow </a:t>
            </a:r>
            <a:r>
              <a:rPr sz="2400" spc="-5" dirty="0">
                <a:latin typeface="Cambria"/>
                <a:cs typeface="Cambria"/>
              </a:rPr>
              <a:t>of</a:t>
            </a:r>
            <a:r>
              <a:rPr sz="2400" spc="250" dirty="0">
                <a:latin typeface="Cambria"/>
                <a:cs typeface="Cambria"/>
              </a:rPr>
              <a:t> </a:t>
            </a:r>
            <a:r>
              <a:rPr sz="2400" spc="55" dirty="0">
                <a:latin typeface="Cambria"/>
                <a:cs typeface="Cambria"/>
              </a:rPr>
              <a:t>control.</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Areas </a:t>
            </a:r>
            <a:r>
              <a:rPr sz="2400" spc="40" dirty="0">
                <a:latin typeface="Cambria"/>
                <a:cs typeface="Cambria"/>
              </a:rPr>
              <a:t>bounded </a:t>
            </a:r>
            <a:r>
              <a:rPr sz="2400" spc="50" dirty="0">
                <a:latin typeface="Cambria"/>
                <a:cs typeface="Cambria"/>
              </a:rPr>
              <a:t>by </a:t>
            </a:r>
            <a:r>
              <a:rPr sz="2400" spc="55" dirty="0">
                <a:latin typeface="Cambria"/>
                <a:cs typeface="Cambria"/>
              </a:rPr>
              <a:t>edges </a:t>
            </a:r>
            <a:r>
              <a:rPr sz="2400" spc="85" dirty="0">
                <a:latin typeface="Cambria"/>
                <a:cs typeface="Cambria"/>
              </a:rPr>
              <a:t>are </a:t>
            </a:r>
            <a:r>
              <a:rPr sz="2400" spc="70" dirty="0">
                <a:latin typeface="Cambria"/>
                <a:cs typeface="Cambria"/>
              </a:rPr>
              <a:t>called regions.</a:t>
            </a:r>
            <a:r>
              <a:rPr sz="2400" spc="-290" dirty="0">
                <a:latin typeface="Cambria"/>
                <a:cs typeface="Cambria"/>
              </a:rPr>
              <a:t> </a:t>
            </a:r>
            <a:r>
              <a:rPr sz="2400" spc="70" dirty="0">
                <a:latin typeface="Cambria"/>
                <a:cs typeface="Cambria"/>
              </a:rPr>
              <a:t>while  </a:t>
            </a:r>
            <a:r>
              <a:rPr sz="2400" spc="75" dirty="0">
                <a:latin typeface="Cambria"/>
                <a:cs typeface="Cambria"/>
              </a:rPr>
              <a:t>counting </a:t>
            </a:r>
            <a:r>
              <a:rPr sz="2400" spc="60" dirty="0">
                <a:latin typeface="Cambria"/>
                <a:cs typeface="Cambria"/>
              </a:rPr>
              <a:t>regions </a:t>
            </a:r>
            <a:r>
              <a:rPr sz="2400" spc="90" dirty="0">
                <a:latin typeface="Cambria"/>
                <a:cs typeface="Cambria"/>
              </a:rPr>
              <a:t>the </a:t>
            </a:r>
            <a:r>
              <a:rPr sz="2400" spc="100" dirty="0">
                <a:latin typeface="Cambria"/>
                <a:cs typeface="Cambria"/>
              </a:rPr>
              <a:t>area </a:t>
            </a:r>
            <a:r>
              <a:rPr sz="2400" spc="55" dirty="0">
                <a:latin typeface="Cambria"/>
                <a:cs typeface="Cambria"/>
              </a:rPr>
              <a:t>outside </a:t>
            </a:r>
            <a:r>
              <a:rPr sz="2400" spc="90" dirty="0">
                <a:latin typeface="Cambria"/>
                <a:cs typeface="Cambria"/>
              </a:rPr>
              <a:t>the </a:t>
            </a:r>
            <a:r>
              <a:rPr sz="2400" spc="95" dirty="0">
                <a:latin typeface="Cambria"/>
                <a:cs typeface="Cambria"/>
              </a:rPr>
              <a:t>graph </a:t>
            </a:r>
            <a:r>
              <a:rPr sz="2400" spc="75" dirty="0">
                <a:latin typeface="Cambria"/>
                <a:cs typeface="Cambria"/>
              </a:rPr>
              <a:t>is  </a:t>
            </a:r>
            <a:r>
              <a:rPr sz="2400" spc="60" dirty="0">
                <a:latin typeface="Cambria"/>
                <a:cs typeface="Cambria"/>
              </a:rPr>
              <a:t>also </a:t>
            </a:r>
            <a:r>
              <a:rPr sz="2400" spc="114" dirty="0">
                <a:latin typeface="Cambria"/>
                <a:cs typeface="Cambria"/>
              </a:rPr>
              <a:t>taken as </a:t>
            </a:r>
            <a:r>
              <a:rPr sz="2400" spc="160" dirty="0">
                <a:latin typeface="Cambria"/>
                <a:cs typeface="Cambria"/>
              </a:rPr>
              <a:t>a</a:t>
            </a:r>
            <a:r>
              <a:rPr sz="2400" spc="254" dirty="0">
                <a:latin typeface="Cambria"/>
                <a:cs typeface="Cambria"/>
              </a:rPr>
              <a:t> </a:t>
            </a:r>
            <a:r>
              <a:rPr sz="2400" spc="70" dirty="0">
                <a:latin typeface="Cambria"/>
                <a:cs typeface="Cambria"/>
              </a:rPr>
              <a:t>region.</a:t>
            </a:r>
            <a:endParaRPr sz="2400">
              <a:latin typeface="Cambria"/>
              <a:cs typeface="Cambria"/>
            </a:endParaRPr>
          </a:p>
          <a:p>
            <a:pPr marL="298450" marR="8636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60" dirty="0">
                <a:latin typeface="Cambria"/>
                <a:cs typeface="Cambria"/>
              </a:rPr>
              <a:t>Each </a:t>
            </a:r>
            <a:r>
              <a:rPr sz="2400" spc="25" dirty="0">
                <a:latin typeface="Cambria"/>
                <a:cs typeface="Cambria"/>
              </a:rPr>
              <a:t>node </a:t>
            </a:r>
            <a:r>
              <a:rPr sz="2400" spc="80" dirty="0">
                <a:latin typeface="Cambria"/>
                <a:cs typeface="Cambria"/>
              </a:rPr>
              <a:t>containing </a:t>
            </a:r>
            <a:r>
              <a:rPr sz="2400" spc="160" dirty="0">
                <a:latin typeface="Cambria"/>
                <a:cs typeface="Cambria"/>
              </a:rPr>
              <a:t>a </a:t>
            </a:r>
            <a:r>
              <a:rPr sz="2400" spc="45" dirty="0">
                <a:latin typeface="Cambria"/>
                <a:cs typeface="Cambria"/>
              </a:rPr>
              <a:t>condition </a:t>
            </a:r>
            <a:r>
              <a:rPr sz="2400" spc="80" dirty="0">
                <a:latin typeface="Cambria"/>
                <a:cs typeface="Cambria"/>
              </a:rPr>
              <a:t>is </a:t>
            </a:r>
            <a:r>
              <a:rPr sz="2400" spc="70" dirty="0">
                <a:latin typeface="Cambria"/>
                <a:cs typeface="Cambria"/>
              </a:rPr>
              <a:t>called </a:t>
            </a:r>
            <a:r>
              <a:rPr sz="2400" spc="160" dirty="0">
                <a:latin typeface="Cambria"/>
                <a:cs typeface="Cambria"/>
              </a:rPr>
              <a:t>a  </a:t>
            </a:r>
            <a:r>
              <a:rPr sz="2400" spc="60" dirty="0">
                <a:latin typeface="Cambria"/>
                <a:cs typeface="Cambria"/>
              </a:rPr>
              <a:t>predicate</a:t>
            </a:r>
            <a:r>
              <a:rPr sz="2400" spc="145" dirty="0">
                <a:latin typeface="Cambria"/>
                <a:cs typeface="Cambria"/>
              </a:rPr>
              <a:t> </a:t>
            </a:r>
            <a:r>
              <a:rPr sz="2400" spc="25" dirty="0">
                <a:latin typeface="Cambria"/>
                <a:cs typeface="Cambria"/>
              </a:rPr>
              <a:t>node</a:t>
            </a:r>
            <a:r>
              <a:rPr sz="2400" spc="135" dirty="0">
                <a:latin typeface="Cambria"/>
                <a:cs typeface="Cambria"/>
              </a:rPr>
              <a:t> </a:t>
            </a:r>
            <a:r>
              <a:rPr sz="2400" spc="105" dirty="0">
                <a:latin typeface="Cambria"/>
                <a:cs typeface="Cambria"/>
              </a:rPr>
              <a:t>and</a:t>
            </a:r>
            <a:r>
              <a:rPr sz="2400" spc="140" dirty="0">
                <a:latin typeface="Cambria"/>
                <a:cs typeface="Cambria"/>
              </a:rPr>
              <a:t> </a:t>
            </a:r>
            <a:r>
              <a:rPr sz="2400" spc="120" dirty="0">
                <a:latin typeface="Cambria"/>
                <a:cs typeface="Cambria"/>
              </a:rPr>
              <a:t>has</a:t>
            </a:r>
            <a:r>
              <a:rPr sz="2400" spc="140" dirty="0">
                <a:latin typeface="Cambria"/>
                <a:cs typeface="Cambria"/>
              </a:rPr>
              <a:t> </a:t>
            </a:r>
            <a:r>
              <a:rPr sz="2400" spc="5" dirty="0">
                <a:latin typeface="Cambria"/>
                <a:cs typeface="Cambria"/>
              </a:rPr>
              <a:t>2</a:t>
            </a:r>
            <a:r>
              <a:rPr sz="2400" spc="135" dirty="0">
                <a:latin typeface="Cambria"/>
                <a:cs typeface="Cambria"/>
              </a:rPr>
              <a:t> </a:t>
            </a:r>
            <a:r>
              <a:rPr sz="2400" spc="-5" dirty="0">
                <a:latin typeface="Cambria"/>
                <a:cs typeface="Cambria"/>
              </a:rPr>
              <a:t>or</a:t>
            </a:r>
            <a:r>
              <a:rPr sz="2400" spc="140" dirty="0">
                <a:latin typeface="Cambria"/>
                <a:cs typeface="Cambria"/>
              </a:rPr>
              <a:t> </a:t>
            </a:r>
            <a:r>
              <a:rPr sz="2400" spc="40" dirty="0">
                <a:latin typeface="Cambria"/>
                <a:cs typeface="Cambria"/>
              </a:rPr>
              <a:t>more</a:t>
            </a:r>
            <a:r>
              <a:rPr sz="2400" spc="140" dirty="0">
                <a:latin typeface="Cambria"/>
                <a:cs typeface="Cambria"/>
              </a:rPr>
              <a:t> </a:t>
            </a:r>
            <a:r>
              <a:rPr sz="2400" spc="50" dirty="0">
                <a:latin typeface="Cambria"/>
                <a:cs typeface="Cambria"/>
              </a:rPr>
              <a:t>edges</a:t>
            </a:r>
            <a:r>
              <a:rPr sz="2400" spc="145" dirty="0">
                <a:latin typeface="Cambria"/>
                <a:cs typeface="Cambria"/>
              </a:rPr>
              <a:t> </a:t>
            </a:r>
            <a:r>
              <a:rPr sz="2400" spc="60" dirty="0">
                <a:latin typeface="Cambria"/>
                <a:cs typeface="Cambria"/>
              </a:rPr>
              <a:t>out</a:t>
            </a:r>
            <a:r>
              <a:rPr sz="2400" spc="145" dirty="0">
                <a:latin typeface="Cambria"/>
                <a:cs typeface="Cambria"/>
              </a:rPr>
              <a:t> </a:t>
            </a:r>
            <a:r>
              <a:rPr sz="2400" spc="-5" dirty="0">
                <a:latin typeface="Cambria"/>
                <a:cs typeface="Cambria"/>
              </a:rPr>
              <a:t>of</a:t>
            </a:r>
            <a:r>
              <a:rPr sz="2400" spc="145" dirty="0">
                <a:latin typeface="Cambria"/>
                <a:cs typeface="Cambria"/>
              </a:rPr>
              <a:t> </a:t>
            </a:r>
            <a:r>
              <a:rPr sz="2400" spc="125" dirty="0">
                <a:latin typeface="Cambria"/>
                <a:cs typeface="Cambria"/>
              </a:rPr>
              <a:t>it.</a:t>
            </a:r>
            <a:endParaRPr sz="2400">
              <a:latin typeface="Cambria"/>
              <a:cs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8100" y="304800"/>
            <a:ext cx="6781800" cy="1600200"/>
          </a:xfrm>
        </p:spPr>
        <p:txBody>
          <a:bodyPr/>
          <a:lstStyle/>
          <a:p>
            <a:pPr eaLnBrk="1" hangingPunct="1"/>
            <a:r>
              <a:rPr lang="en-US" smtClean="0"/>
              <a:t>Process Flow</a:t>
            </a:r>
          </a:p>
        </p:txBody>
      </p:sp>
      <p:pic>
        <p:nvPicPr>
          <p:cNvPr id="20483" name="Picture 5" descr="Figure 2"/>
          <p:cNvPicPr>
            <a:picLocks noChangeAspect="1" noChangeArrowheads="1"/>
          </p:cNvPicPr>
          <p:nvPr/>
        </p:nvPicPr>
        <p:blipFill>
          <a:blip r:embed="rId2"/>
          <a:srcRect/>
          <a:stretch>
            <a:fillRect/>
          </a:stretch>
        </p:blipFill>
        <p:spPr bwMode="auto">
          <a:xfrm>
            <a:off x="1524000" y="1447800"/>
            <a:ext cx="7010400" cy="499745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0589" y="405129"/>
            <a:ext cx="5683714" cy="59563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4970" y="332740"/>
            <a:ext cx="8501380" cy="61848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09600"/>
            <a:ext cx="7466331" cy="628377"/>
          </a:xfrm>
          <a:prstGeom prst="rect">
            <a:avLst/>
          </a:prstGeom>
        </p:spPr>
        <p:txBody>
          <a:bodyPr vert="horz" wrap="square" lIns="0" tIns="12700" rIns="0" bIns="0" rtlCol="0">
            <a:spAutoFit/>
          </a:bodyPr>
          <a:lstStyle/>
          <a:p>
            <a:pPr marL="12700">
              <a:lnSpc>
                <a:spcPct val="100000"/>
              </a:lnSpc>
              <a:spcBef>
                <a:spcPts val="100"/>
              </a:spcBef>
            </a:pPr>
            <a:r>
              <a:rPr sz="4000" spc="370" dirty="0"/>
              <a:t>CYCLOMATIC</a:t>
            </a:r>
            <a:r>
              <a:rPr sz="4000" spc="120" dirty="0"/>
              <a:t> </a:t>
            </a:r>
            <a:r>
              <a:rPr sz="4000" spc="360" dirty="0"/>
              <a:t>COMPLEXITY</a:t>
            </a:r>
          </a:p>
        </p:txBody>
      </p:sp>
      <p:sp>
        <p:nvSpPr>
          <p:cNvPr id="3" name="object 3"/>
          <p:cNvSpPr txBox="1"/>
          <p:nvPr/>
        </p:nvSpPr>
        <p:spPr>
          <a:xfrm>
            <a:off x="523240" y="1633220"/>
            <a:ext cx="6775450" cy="1122680"/>
          </a:xfrm>
          <a:prstGeom prst="rect">
            <a:avLst/>
          </a:prstGeom>
        </p:spPr>
        <p:txBody>
          <a:bodyPr vert="horz" wrap="square" lIns="0" tIns="12700" rIns="0" bIns="0" rtlCol="0">
            <a:spAutoFit/>
          </a:bodyPr>
          <a:lstStyle/>
          <a:p>
            <a:pPr marL="298450" marR="17780" indent="-273050" algn="just">
              <a:lnSpc>
                <a:spcPct val="100000"/>
              </a:lnSpc>
              <a:spcBef>
                <a:spcPts val="100"/>
              </a:spcBef>
            </a:pPr>
            <a:r>
              <a:rPr sz="2475" spc="1635" baseline="15151" dirty="0">
                <a:solidFill>
                  <a:srgbClr val="FD8536"/>
                </a:solidFill>
                <a:latin typeface="Symbol"/>
                <a:cs typeface="Symbol"/>
              </a:rPr>
              <a:t></a:t>
            </a:r>
            <a:r>
              <a:rPr sz="2475" spc="892" baseline="15151" dirty="0">
                <a:solidFill>
                  <a:srgbClr val="FD8536"/>
                </a:solidFill>
                <a:latin typeface="Times New Roman"/>
                <a:cs typeface="Times New Roman"/>
              </a:rPr>
              <a:t> </a:t>
            </a:r>
            <a:r>
              <a:rPr sz="2400" spc="95" dirty="0">
                <a:latin typeface="Cambria"/>
                <a:cs typeface="Cambria"/>
              </a:rPr>
              <a:t>Cyclomatic </a:t>
            </a:r>
            <a:r>
              <a:rPr sz="2400" spc="60" dirty="0">
                <a:latin typeface="Cambria"/>
                <a:cs typeface="Cambria"/>
              </a:rPr>
              <a:t>complexity </a:t>
            </a:r>
            <a:r>
              <a:rPr sz="2400" spc="80" dirty="0">
                <a:latin typeface="Cambria"/>
                <a:cs typeface="Cambria"/>
              </a:rPr>
              <a:t>is </a:t>
            </a:r>
            <a:r>
              <a:rPr sz="2400" spc="55" dirty="0">
                <a:latin typeface="Cambria"/>
                <a:cs typeface="Cambria"/>
              </a:rPr>
              <a:t>software </a:t>
            </a:r>
            <a:r>
              <a:rPr sz="2400" spc="70" dirty="0">
                <a:latin typeface="Cambria"/>
                <a:cs typeface="Cambria"/>
              </a:rPr>
              <a:t>metric </a:t>
            </a:r>
            <a:r>
              <a:rPr sz="2400" spc="130" dirty="0">
                <a:latin typeface="Cambria"/>
                <a:cs typeface="Cambria"/>
              </a:rPr>
              <a:t>that  </a:t>
            </a:r>
            <a:r>
              <a:rPr sz="2400" spc="40" dirty="0">
                <a:latin typeface="Cambria"/>
                <a:cs typeface="Cambria"/>
              </a:rPr>
              <a:t>provides </a:t>
            </a:r>
            <a:r>
              <a:rPr sz="2400" spc="160" dirty="0">
                <a:latin typeface="Cambria"/>
                <a:cs typeface="Cambria"/>
              </a:rPr>
              <a:t>a </a:t>
            </a:r>
            <a:r>
              <a:rPr sz="2400" spc="95" dirty="0">
                <a:latin typeface="Cambria"/>
                <a:cs typeface="Cambria"/>
              </a:rPr>
              <a:t>quantitative </a:t>
            </a:r>
            <a:r>
              <a:rPr sz="2400" spc="90" dirty="0">
                <a:latin typeface="Cambria"/>
                <a:cs typeface="Cambria"/>
              </a:rPr>
              <a:t>measure </a:t>
            </a:r>
            <a:r>
              <a:rPr sz="2400" spc="-5" dirty="0">
                <a:latin typeface="Cambria"/>
                <a:cs typeface="Cambria"/>
              </a:rPr>
              <a:t>of </a:t>
            </a:r>
            <a:r>
              <a:rPr sz="2400" spc="90" dirty="0">
                <a:latin typeface="Cambria"/>
                <a:cs typeface="Cambria"/>
              </a:rPr>
              <a:t>the </a:t>
            </a:r>
            <a:r>
              <a:rPr sz="2400" spc="65" dirty="0">
                <a:latin typeface="Cambria"/>
                <a:cs typeface="Cambria"/>
              </a:rPr>
              <a:t>logical  </a:t>
            </a:r>
            <a:r>
              <a:rPr sz="2400" spc="60" dirty="0">
                <a:latin typeface="Cambria"/>
                <a:cs typeface="Cambria"/>
              </a:rPr>
              <a:t>complexity </a:t>
            </a:r>
            <a:r>
              <a:rPr sz="2400" spc="-5" dirty="0">
                <a:latin typeface="Cambria"/>
                <a:cs typeface="Cambria"/>
              </a:rPr>
              <a:t>of </a:t>
            </a:r>
            <a:r>
              <a:rPr sz="2400" spc="160" dirty="0">
                <a:latin typeface="Cambria"/>
                <a:cs typeface="Cambria"/>
              </a:rPr>
              <a:t>a</a:t>
            </a:r>
            <a:r>
              <a:rPr sz="2400" spc="350" dirty="0">
                <a:latin typeface="Cambria"/>
                <a:cs typeface="Cambria"/>
              </a:rPr>
              <a:t> </a:t>
            </a:r>
            <a:r>
              <a:rPr sz="2400" spc="80" dirty="0">
                <a:latin typeface="Cambria"/>
                <a:cs typeface="Cambria"/>
              </a:rPr>
              <a:t>program.</a:t>
            </a:r>
            <a:endParaRPr sz="2400">
              <a:latin typeface="Cambria"/>
              <a:cs typeface="Cambria"/>
            </a:endParaRPr>
          </a:p>
        </p:txBody>
      </p:sp>
      <p:sp>
        <p:nvSpPr>
          <p:cNvPr id="4" name="object 4"/>
          <p:cNvSpPr txBox="1"/>
          <p:nvPr/>
        </p:nvSpPr>
        <p:spPr>
          <a:xfrm>
            <a:off x="535940" y="2839719"/>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5" name="object 5"/>
          <p:cNvSpPr txBox="1"/>
          <p:nvPr/>
        </p:nvSpPr>
        <p:spPr>
          <a:xfrm>
            <a:off x="510540" y="2806700"/>
            <a:ext cx="7327900" cy="3469640"/>
          </a:xfrm>
          <a:prstGeom prst="rect">
            <a:avLst/>
          </a:prstGeom>
        </p:spPr>
        <p:txBody>
          <a:bodyPr vert="horz" wrap="square" lIns="0" tIns="12700" rIns="0" bIns="0" rtlCol="0">
            <a:spAutoFit/>
          </a:bodyPr>
          <a:lstStyle/>
          <a:p>
            <a:pPr marL="311150" marR="206375" indent="86360">
              <a:lnSpc>
                <a:spcPct val="100000"/>
              </a:lnSpc>
              <a:spcBef>
                <a:spcPts val="100"/>
              </a:spcBef>
            </a:pPr>
            <a:r>
              <a:rPr sz="2400" spc="60" dirty="0">
                <a:latin typeface="Cambria"/>
                <a:cs typeface="Cambria"/>
              </a:rPr>
              <a:t>cyclomatic complexity defines </a:t>
            </a:r>
            <a:r>
              <a:rPr sz="2400" spc="90" dirty="0">
                <a:latin typeface="Cambria"/>
                <a:cs typeface="Cambria"/>
              </a:rPr>
              <a:t>the </a:t>
            </a:r>
            <a:r>
              <a:rPr sz="2400" spc="80" dirty="0">
                <a:latin typeface="Cambria"/>
                <a:cs typeface="Cambria"/>
              </a:rPr>
              <a:t>number </a:t>
            </a:r>
            <a:r>
              <a:rPr sz="2400" spc="-5" dirty="0">
                <a:latin typeface="Cambria"/>
                <a:cs typeface="Cambria"/>
              </a:rPr>
              <a:t>of  </a:t>
            </a:r>
            <a:r>
              <a:rPr sz="2400" spc="65" dirty="0">
                <a:latin typeface="Cambria"/>
                <a:cs typeface="Cambria"/>
              </a:rPr>
              <a:t>independent </a:t>
            </a:r>
            <a:r>
              <a:rPr sz="2400" spc="100" dirty="0">
                <a:latin typeface="Cambria"/>
                <a:cs typeface="Cambria"/>
              </a:rPr>
              <a:t>paths </a:t>
            </a:r>
            <a:r>
              <a:rPr sz="2400" spc="105" dirty="0">
                <a:latin typeface="Cambria"/>
                <a:cs typeface="Cambria"/>
              </a:rPr>
              <a:t>in </a:t>
            </a:r>
            <a:r>
              <a:rPr sz="2400" spc="90" dirty="0">
                <a:latin typeface="Cambria"/>
                <a:cs typeface="Cambria"/>
              </a:rPr>
              <a:t>the </a:t>
            </a:r>
            <a:r>
              <a:rPr sz="2400" spc="80" dirty="0">
                <a:latin typeface="Cambria"/>
                <a:cs typeface="Cambria"/>
              </a:rPr>
              <a:t>basis </a:t>
            </a:r>
            <a:r>
              <a:rPr sz="2400" spc="75" dirty="0">
                <a:latin typeface="Cambria"/>
                <a:cs typeface="Cambria"/>
              </a:rPr>
              <a:t>set </a:t>
            </a:r>
            <a:r>
              <a:rPr sz="2400" spc="-5" dirty="0">
                <a:latin typeface="Cambria"/>
                <a:cs typeface="Cambria"/>
              </a:rPr>
              <a:t>of </a:t>
            </a:r>
            <a:r>
              <a:rPr sz="2400" spc="160" dirty="0">
                <a:latin typeface="Cambria"/>
                <a:cs typeface="Cambria"/>
              </a:rPr>
              <a:t>a</a:t>
            </a:r>
            <a:r>
              <a:rPr sz="2400" spc="135" dirty="0">
                <a:latin typeface="Cambria"/>
                <a:cs typeface="Cambria"/>
              </a:rPr>
              <a:t> </a:t>
            </a:r>
            <a:r>
              <a:rPr sz="2400" spc="80" dirty="0">
                <a:latin typeface="Cambria"/>
                <a:cs typeface="Cambria"/>
              </a:rPr>
              <a:t>program.</a:t>
            </a:r>
            <a:endParaRPr sz="2400">
              <a:latin typeface="Cambria"/>
              <a:cs typeface="Cambria"/>
            </a:endParaRPr>
          </a:p>
          <a:p>
            <a:pPr marL="311150" marR="30480" indent="-273050">
              <a:lnSpc>
                <a:spcPct val="100000"/>
              </a:lnSpc>
              <a:spcBef>
                <a:spcPts val="600"/>
              </a:spcBef>
              <a:tabLst>
                <a:tab pos="1105535" algn="l"/>
              </a:tabLst>
            </a:pPr>
            <a:r>
              <a:rPr sz="2475" spc="1635" baseline="15151" dirty="0">
                <a:solidFill>
                  <a:srgbClr val="FD8536"/>
                </a:solidFill>
                <a:latin typeface="Symbol"/>
                <a:cs typeface="Symbol"/>
              </a:rPr>
              <a:t></a:t>
            </a:r>
            <a:r>
              <a:rPr sz="2475" spc="352" baseline="15151" dirty="0">
                <a:solidFill>
                  <a:srgbClr val="FD8536"/>
                </a:solidFill>
                <a:latin typeface="Times New Roman"/>
                <a:cs typeface="Times New Roman"/>
              </a:rPr>
              <a:t> </a:t>
            </a:r>
            <a:r>
              <a:rPr sz="2400" spc="114" dirty="0">
                <a:latin typeface="Cambria"/>
                <a:cs typeface="Cambria"/>
              </a:rPr>
              <a:t>This	</a:t>
            </a:r>
            <a:r>
              <a:rPr sz="2400" spc="80" dirty="0">
                <a:latin typeface="Cambria"/>
                <a:cs typeface="Cambria"/>
              </a:rPr>
              <a:t>number </a:t>
            </a:r>
            <a:r>
              <a:rPr sz="2400" spc="70" dirty="0">
                <a:latin typeface="Cambria"/>
                <a:cs typeface="Cambria"/>
              </a:rPr>
              <a:t>gives </a:t>
            </a:r>
            <a:r>
              <a:rPr sz="2400" spc="105" dirty="0">
                <a:latin typeface="Cambria"/>
                <a:cs typeface="Cambria"/>
              </a:rPr>
              <a:t>us </a:t>
            </a:r>
            <a:r>
              <a:rPr sz="2400" spc="135" dirty="0">
                <a:latin typeface="Cambria"/>
                <a:cs typeface="Cambria"/>
              </a:rPr>
              <a:t>an </a:t>
            </a:r>
            <a:r>
              <a:rPr sz="2400" spc="60" dirty="0">
                <a:latin typeface="Cambria"/>
                <a:cs typeface="Cambria"/>
              </a:rPr>
              <a:t>upper </a:t>
            </a:r>
            <a:r>
              <a:rPr sz="2400" spc="45" dirty="0">
                <a:latin typeface="Cambria"/>
                <a:cs typeface="Cambria"/>
              </a:rPr>
              <a:t>bound </a:t>
            </a:r>
            <a:r>
              <a:rPr sz="2400" spc="25" dirty="0">
                <a:latin typeface="Cambria"/>
                <a:cs typeface="Cambria"/>
              </a:rPr>
              <a:t>for </a:t>
            </a:r>
            <a:r>
              <a:rPr sz="2400" spc="90" dirty="0">
                <a:latin typeface="Cambria"/>
                <a:cs typeface="Cambria"/>
              </a:rPr>
              <a:t>the  </a:t>
            </a:r>
            <a:r>
              <a:rPr sz="2400" spc="80" dirty="0">
                <a:latin typeface="Cambria"/>
                <a:cs typeface="Cambria"/>
              </a:rPr>
              <a:t>number </a:t>
            </a:r>
            <a:r>
              <a:rPr sz="2400" spc="-5" dirty="0">
                <a:latin typeface="Cambria"/>
                <a:cs typeface="Cambria"/>
              </a:rPr>
              <a:t>of </a:t>
            </a:r>
            <a:r>
              <a:rPr sz="2400" spc="85" dirty="0">
                <a:latin typeface="Cambria"/>
                <a:cs typeface="Cambria"/>
              </a:rPr>
              <a:t>tests </a:t>
            </a:r>
            <a:r>
              <a:rPr sz="2400" spc="130" dirty="0">
                <a:latin typeface="Cambria"/>
                <a:cs typeface="Cambria"/>
              </a:rPr>
              <a:t>that </a:t>
            </a:r>
            <a:r>
              <a:rPr sz="2400" spc="114" dirty="0">
                <a:latin typeface="Cambria"/>
                <a:cs typeface="Cambria"/>
              </a:rPr>
              <a:t>must </a:t>
            </a:r>
            <a:r>
              <a:rPr sz="2400" spc="20" dirty="0">
                <a:latin typeface="Cambria"/>
                <a:cs typeface="Cambria"/>
              </a:rPr>
              <a:t>be </a:t>
            </a:r>
            <a:r>
              <a:rPr sz="2400" spc="45" dirty="0">
                <a:latin typeface="Cambria"/>
                <a:cs typeface="Cambria"/>
              </a:rPr>
              <a:t>conducted </a:t>
            </a:r>
            <a:r>
              <a:rPr sz="2400" spc="20" dirty="0">
                <a:latin typeface="Cambria"/>
                <a:cs typeface="Cambria"/>
              </a:rPr>
              <a:t>to </a:t>
            </a:r>
            <a:r>
              <a:rPr sz="2400" spc="75" dirty="0">
                <a:latin typeface="Cambria"/>
                <a:cs typeface="Cambria"/>
              </a:rPr>
              <a:t>ensure  </a:t>
            </a:r>
            <a:r>
              <a:rPr sz="2400" spc="130" dirty="0">
                <a:latin typeface="Cambria"/>
                <a:cs typeface="Cambria"/>
              </a:rPr>
              <a:t>that </a:t>
            </a:r>
            <a:r>
              <a:rPr sz="2400" spc="114" dirty="0">
                <a:latin typeface="Cambria"/>
                <a:cs typeface="Cambria"/>
              </a:rPr>
              <a:t>all </a:t>
            </a:r>
            <a:r>
              <a:rPr sz="2400" spc="95" dirty="0">
                <a:latin typeface="Cambria"/>
                <a:cs typeface="Cambria"/>
              </a:rPr>
              <a:t>statements have </a:t>
            </a:r>
            <a:r>
              <a:rPr sz="2400" spc="45" dirty="0">
                <a:latin typeface="Cambria"/>
                <a:cs typeface="Cambria"/>
              </a:rPr>
              <a:t>been </a:t>
            </a:r>
            <a:r>
              <a:rPr sz="2400" spc="60" dirty="0">
                <a:latin typeface="Cambria"/>
                <a:cs typeface="Cambria"/>
              </a:rPr>
              <a:t>executed </a:t>
            </a:r>
            <a:r>
              <a:rPr sz="2400" spc="135" dirty="0">
                <a:latin typeface="Cambria"/>
                <a:cs typeface="Cambria"/>
              </a:rPr>
              <a:t>at </a:t>
            </a:r>
            <a:r>
              <a:rPr sz="2400" spc="95" dirty="0">
                <a:latin typeface="Cambria"/>
                <a:cs typeface="Cambria"/>
              </a:rPr>
              <a:t>least  </a:t>
            </a:r>
            <a:r>
              <a:rPr sz="2400" spc="50" dirty="0">
                <a:latin typeface="Cambria"/>
                <a:cs typeface="Cambria"/>
              </a:rPr>
              <a:t>once.</a:t>
            </a:r>
            <a:endParaRPr sz="2400">
              <a:latin typeface="Cambria"/>
              <a:cs typeface="Cambria"/>
            </a:endParaRPr>
          </a:p>
          <a:p>
            <a:pPr marL="311150" marR="357505"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70" dirty="0">
                <a:latin typeface="Cambria"/>
                <a:cs typeface="Cambria"/>
              </a:rPr>
              <a:t>An </a:t>
            </a:r>
            <a:r>
              <a:rPr sz="2400" spc="65" dirty="0">
                <a:latin typeface="Cambria"/>
                <a:cs typeface="Cambria"/>
              </a:rPr>
              <a:t>independent </a:t>
            </a:r>
            <a:r>
              <a:rPr sz="2400" spc="110" dirty="0">
                <a:latin typeface="Cambria"/>
                <a:cs typeface="Cambria"/>
              </a:rPr>
              <a:t>path </a:t>
            </a:r>
            <a:r>
              <a:rPr sz="2400" spc="80" dirty="0">
                <a:latin typeface="Cambria"/>
                <a:cs typeface="Cambria"/>
              </a:rPr>
              <a:t>is </a:t>
            </a:r>
            <a:r>
              <a:rPr sz="2400" spc="114" dirty="0">
                <a:latin typeface="Cambria"/>
                <a:cs typeface="Cambria"/>
              </a:rPr>
              <a:t>any </a:t>
            </a:r>
            <a:r>
              <a:rPr sz="2400" spc="110" dirty="0">
                <a:latin typeface="Cambria"/>
                <a:cs typeface="Cambria"/>
              </a:rPr>
              <a:t>path </a:t>
            </a:r>
            <a:r>
              <a:rPr sz="2400" spc="85" dirty="0">
                <a:latin typeface="Cambria"/>
                <a:cs typeface="Cambria"/>
              </a:rPr>
              <a:t>through </a:t>
            </a:r>
            <a:r>
              <a:rPr sz="2400" spc="90" dirty="0">
                <a:latin typeface="Cambria"/>
                <a:cs typeface="Cambria"/>
              </a:rPr>
              <a:t>the  </a:t>
            </a:r>
            <a:r>
              <a:rPr sz="2400" spc="70" dirty="0">
                <a:latin typeface="Cambria"/>
                <a:cs typeface="Cambria"/>
              </a:rPr>
              <a:t>program </a:t>
            </a:r>
            <a:r>
              <a:rPr sz="2400" spc="130" dirty="0">
                <a:latin typeface="Cambria"/>
                <a:cs typeface="Cambria"/>
              </a:rPr>
              <a:t>that </a:t>
            </a:r>
            <a:r>
              <a:rPr sz="2400" spc="60" dirty="0">
                <a:latin typeface="Cambria"/>
                <a:cs typeface="Cambria"/>
              </a:rPr>
              <a:t>introduces </a:t>
            </a:r>
            <a:r>
              <a:rPr sz="2400" spc="135" dirty="0">
                <a:latin typeface="Cambria"/>
                <a:cs typeface="Cambria"/>
              </a:rPr>
              <a:t>at </a:t>
            </a:r>
            <a:r>
              <a:rPr sz="2400" spc="95" dirty="0">
                <a:latin typeface="Cambria"/>
                <a:cs typeface="Cambria"/>
              </a:rPr>
              <a:t>least </a:t>
            </a:r>
            <a:r>
              <a:rPr sz="2400" spc="25" dirty="0">
                <a:latin typeface="Cambria"/>
                <a:cs typeface="Cambria"/>
              </a:rPr>
              <a:t>one </a:t>
            </a:r>
            <a:r>
              <a:rPr sz="2400" spc="50" dirty="0">
                <a:latin typeface="Cambria"/>
                <a:cs typeface="Cambria"/>
              </a:rPr>
              <a:t>new </a:t>
            </a:r>
            <a:r>
              <a:rPr sz="2400" spc="70" dirty="0">
                <a:latin typeface="Cambria"/>
                <a:cs typeface="Cambria"/>
              </a:rPr>
              <a:t>set </a:t>
            </a:r>
            <a:r>
              <a:rPr sz="2400" spc="-5" dirty="0">
                <a:latin typeface="Cambria"/>
                <a:cs typeface="Cambria"/>
              </a:rPr>
              <a:t>of  </a:t>
            </a:r>
            <a:r>
              <a:rPr sz="2400" spc="50" dirty="0">
                <a:latin typeface="Cambria"/>
                <a:cs typeface="Cambria"/>
              </a:rPr>
              <a:t>processing </a:t>
            </a:r>
            <a:r>
              <a:rPr sz="2400" spc="95" dirty="0">
                <a:latin typeface="Cambria"/>
                <a:cs typeface="Cambria"/>
              </a:rPr>
              <a:t>statements </a:t>
            </a:r>
            <a:r>
              <a:rPr sz="2400" spc="-5" dirty="0">
                <a:latin typeface="Cambria"/>
                <a:cs typeface="Cambria"/>
              </a:rPr>
              <a:t>or </a:t>
            </a:r>
            <a:r>
              <a:rPr sz="2400" spc="160" dirty="0">
                <a:latin typeface="Cambria"/>
                <a:cs typeface="Cambria"/>
              </a:rPr>
              <a:t>a </a:t>
            </a:r>
            <a:r>
              <a:rPr sz="2400" spc="50" dirty="0">
                <a:latin typeface="Cambria"/>
                <a:cs typeface="Cambria"/>
              </a:rPr>
              <a:t>new</a:t>
            </a:r>
            <a:r>
              <a:rPr sz="2400" spc="395" dirty="0">
                <a:latin typeface="Cambria"/>
                <a:cs typeface="Cambria"/>
              </a:rPr>
              <a:t> </a:t>
            </a:r>
            <a:r>
              <a:rPr sz="2400" spc="60" dirty="0">
                <a:latin typeface="Cambria"/>
                <a:cs typeface="Cambria"/>
              </a:rPr>
              <a:t>condition.</a:t>
            </a:r>
            <a:endParaRPr sz="2400">
              <a:latin typeface="Cambria"/>
              <a:cs typeface="Cambri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7840" y="389890"/>
            <a:ext cx="7137400" cy="5160010"/>
          </a:xfrm>
          <a:prstGeom prst="rect">
            <a:avLst/>
          </a:prstGeom>
        </p:spPr>
        <p:txBody>
          <a:bodyPr vert="horz" wrap="square" lIns="0" tIns="12700" rIns="0" bIns="0" rtlCol="0">
            <a:spAutoFit/>
          </a:bodyPr>
          <a:lstStyle/>
          <a:p>
            <a:pPr marL="323850" marR="1447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For example, </a:t>
            </a:r>
            <a:r>
              <a:rPr sz="2400" spc="160" dirty="0">
                <a:latin typeface="Cambria"/>
                <a:cs typeface="Cambria"/>
              </a:rPr>
              <a:t>a </a:t>
            </a:r>
            <a:r>
              <a:rPr sz="2400" spc="70" dirty="0">
                <a:latin typeface="Cambria"/>
                <a:cs typeface="Cambria"/>
              </a:rPr>
              <a:t>set </a:t>
            </a:r>
            <a:r>
              <a:rPr sz="2400" spc="-5" dirty="0">
                <a:latin typeface="Cambria"/>
                <a:cs typeface="Cambria"/>
              </a:rPr>
              <a:t>of </a:t>
            </a:r>
            <a:r>
              <a:rPr sz="2400" spc="65" dirty="0">
                <a:latin typeface="Cambria"/>
                <a:cs typeface="Cambria"/>
              </a:rPr>
              <a:t>independent </a:t>
            </a:r>
            <a:r>
              <a:rPr sz="2400" spc="105" dirty="0">
                <a:latin typeface="Cambria"/>
                <a:cs typeface="Cambria"/>
              </a:rPr>
              <a:t>paths </a:t>
            </a:r>
            <a:r>
              <a:rPr sz="2400" spc="25" dirty="0">
                <a:latin typeface="Cambria"/>
                <a:cs typeface="Cambria"/>
              </a:rPr>
              <a:t>for</a:t>
            </a:r>
            <a:r>
              <a:rPr sz="2400" spc="-290" dirty="0">
                <a:latin typeface="Cambria"/>
                <a:cs typeface="Cambria"/>
              </a:rPr>
              <a:t> </a:t>
            </a:r>
            <a:r>
              <a:rPr sz="2400" spc="90" dirty="0">
                <a:latin typeface="Cambria"/>
                <a:cs typeface="Cambria"/>
              </a:rPr>
              <a:t>the  </a:t>
            </a:r>
            <a:r>
              <a:rPr sz="2400" spc="25" dirty="0">
                <a:latin typeface="Cambria"/>
                <a:cs typeface="Cambria"/>
              </a:rPr>
              <a:t>flow </a:t>
            </a:r>
            <a:r>
              <a:rPr sz="2400" spc="95" dirty="0">
                <a:latin typeface="Cambria"/>
                <a:cs typeface="Cambria"/>
              </a:rPr>
              <a:t>graph </a:t>
            </a:r>
            <a:r>
              <a:rPr sz="2400" spc="90" dirty="0">
                <a:latin typeface="Cambria"/>
                <a:cs typeface="Cambria"/>
              </a:rPr>
              <a:t>illustrated </a:t>
            </a:r>
            <a:r>
              <a:rPr sz="2400" spc="105" dirty="0">
                <a:latin typeface="Cambria"/>
                <a:cs typeface="Cambria"/>
              </a:rPr>
              <a:t>in</a:t>
            </a:r>
            <a:r>
              <a:rPr sz="2400" spc="325" dirty="0">
                <a:latin typeface="Cambria"/>
                <a:cs typeface="Cambria"/>
              </a:rPr>
              <a:t> </a:t>
            </a:r>
            <a:r>
              <a:rPr sz="2400" spc="120" dirty="0">
                <a:latin typeface="Cambria"/>
                <a:cs typeface="Cambria"/>
              </a:rPr>
              <a:t>Figure</a:t>
            </a:r>
            <a:endParaRPr sz="2400">
              <a:latin typeface="Cambria"/>
              <a:cs typeface="Cambria"/>
            </a:endParaRPr>
          </a:p>
          <a:p>
            <a:pPr marL="50800">
              <a:lnSpc>
                <a:spcPct val="100000"/>
              </a:lnSpc>
              <a:spcBef>
                <a:spcPts val="600"/>
              </a:spcBef>
            </a:pPr>
            <a:r>
              <a:rPr sz="2475" spc="1635" baseline="15151" dirty="0">
                <a:solidFill>
                  <a:srgbClr val="FD8536"/>
                </a:solidFill>
                <a:latin typeface="Symbol"/>
                <a:cs typeface="Symbol"/>
              </a:rPr>
              <a:t></a:t>
            </a:r>
            <a:r>
              <a:rPr sz="2475" spc="592" baseline="15151" dirty="0">
                <a:solidFill>
                  <a:srgbClr val="FD8536"/>
                </a:solidFill>
                <a:latin typeface="Times New Roman"/>
                <a:cs typeface="Times New Roman"/>
              </a:rPr>
              <a:t> </a:t>
            </a:r>
            <a:r>
              <a:rPr sz="2400" spc="110" dirty="0">
                <a:latin typeface="Cambria"/>
                <a:cs typeface="Cambria"/>
              </a:rPr>
              <a:t>path </a:t>
            </a:r>
            <a:r>
              <a:rPr sz="2400" spc="10" dirty="0">
                <a:latin typeface="Cambria"/>
                <a:cs typeface="Cambria"/>
              </a:rPr>
              <a:t>1: </a:t>
            </a:r>
            <a:r>
              <a:rPr sz="2400" dirty="0">
                <a:latin typeface="Cambria"/>
                <a:cs typeface="Cambria"/>
              </a:rPr>
              <a:t>1-11</a:t>
            </a:r>
            <a:endParaRPr sz="2400">
              <a:latin typeface="Cambria"/>
              <a:cs typeface="Cambria"/>
            </a:endParaRPr>
          </a:p>
          <a:p>
            <a:pPr marL="323850">
              <a:lnSpc>
                <a:spcPct val="100000"/>
              </a:lnSpc>
            </a:pPr>
            <a:r>
              <a:rPr sz="2400" spc="110" dirty="0">
                <a:latin typeface="Cambria"/>
                <a:cs typeface="Cambria"/>
              </a:rPr>
              <a:t>path </a:t>
            </a:r>
            <a:r>
              <a:rPr sz="2400" spc="10" dirty="0">
                <a:latin typeface="Cambria"/>
                <a:cs typeface="Cambria"/>
              </a:rPr>
              <a:t>2:</a:t>
            </a:r>
            <a:r>
              <a:rPr sz="2400" spc="170" dirty="0">
                <a:latin typeface="Cambria"/>
                <a:cs typeface="Cambria"/>
              </a:rPr>
              <a:t> </a:t>
            </a:r>
            <a:r>
              <a:rPr sz="2400" dirty="0">
                <a:latin typeface="Cambria"/>
                <a:cs typeface="Cambria"/>
              </a:rPr>
              <a:t>1-2-3-4-5-10-1-11</a:t>
            </a:r>
            <a:endParaRPr sz="2400">
              <a:latin typeface="Cambria"/>
              <a:cs typeface="Cambria"/>
            </a:endParaRPr>
          </a:p>
          <a:p>
            <a:pPr marL="323850">
              <a:lnSpc>
                <a:spcPct val="100000"/>
              </a:lnSpc>
            </a:pPr>
            <a:r>
              <a:rPr sz="2400" spc="110" dirty="0">
                <a:latin typeface="Cambria"/>
                <a:cs typeface="Cambria"/>
              </a:rPr>
              <a:t>path </a:t>
            </a:r>
            <a:r>
              <a:rPr sz="2400" spc="10" dirty="0">
                <a:latin typeface="Cambria"/>
                <a:cs typeface="Cambria"/>
              </a:rPr>
              <a:t>3:</a:t>
            </a:r>
            <a:r>
              <a:rPr sz="2400" spc="125" dirty="0">
                <a:latin typeface="Cambria"/>
                <a:cs typeface="Cambria"/>
              </a:rPr>
              <a:t> </a:t>
            </a:r>
            <a:r>
              <a:rPr sz="2400" dirty="0">
                <a:latin typeface="Cambria"/>
                <a:cs typeface="Cambria"/>
              </a:rPr>
              <a:t>1-2-3-6-8-9-10-1-11</a:t>
            </a:r>
            <a:endParaRPr sz="2400">
              <a:latin typeface="Cambria"/>
              <a:cs typeface="Cambria"/>
            </a:endParaRPr>
          </a:p>
          <a:p>
            <a:pPr marL="323850">
              <a:lnSpc>
                <a:spcPct val="100000"/>
              </a:lnSpc>
            </a:pPr>
            <a:r>
              <a:rPr sz="2400" spc="110" dirty="0">
                <a:latin typeface="Cambria"/>
                <a:cs typeface="Cambria"/>
              </a:rPr>
              <a:t>path </a:t>
            </a:r>
            <a:r>
              <a:rPr sz="2400" spc="10" dirty="0">
                <a:latin typeface="Cambria"/>
                <a:cs typeface="Cambria"/>
              </a:rPr>
              <a:t>4:</a:t>
            </a:r>
            <a:r>
              <a:rPr sz="2400" spc="125" dirty="0">
                <a:latin typeface="Cambria"/>
                <a:cs typeface="Cambria"/>
              </a:rPr>
              <a:t> </a:t>
            </a:r>
            <a:r>
              <a:rPr sz="2400" dirty="0">
                <a:latin typeface="Cambria"/>
                <a:cs typeface="Cambria"/>
              </a:rPr>
              <a:t>1-2-3-6-7-9-10-1-11</a:t>
            </a:r>
            <a:endParaRPr sz="2400">
              <a:latin typeface="Cambria"/>
              <a:cs typeface="Cambria"/>
            </a:endParaRPr>
          </a:p>
          <a:p>
            <a:pPr>
              <a:lnSpc>
                <a:spcPct val="100000"/>
              </a:lnSpc>
              <a:spcBef>
                <a:spcPts val="45"/>
              </a:spcBef>
            </a:pPr>
            <a:endParaRPr sz="3500">
              <a:latin typeface="Times New Roman"/>
              <a:cs typeface="Times New Roman"/>
            </a:endParaRPr>
          </a:p>
          <a:p>
            <a:pPr marL="50800">
              <a:lnSpc>
                <a:spcPct val="100000"/>
              </a:lnSpc>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Note </a:t>
            </a:r>
            <a:r>
              <a:rPr sz="2400" spc="130" dirty="0">
                <a:latin typeface="Cambria"/>
                <a:cs typeface="Cambria"/>
              </a:rPr>
              <a:t>that </a:t>
            </a:r>
            <a:r>
              <a:rPr sz="2400" spc="80" dirty="0">
                <a:latin typeface="Cambria"/>
                <a:cs typeface="Cambria"/>
              </a:rPr>
              <a:t>each </a:t>
            </a:r>
            <a:r>
              <a:rPr sz="2400" spc="50" dirty="0">
                <a:latin typeface="Cambria"/>
                <a:cs typeface="Cambria"/>
              </a:rPr>
              <a:t>new </a:t>
            </a:r>
            <a:r>
              <a:rPr sz="2400" spc="110" dirty="0">
                <a:latin typeface="Cambria"/>
                <a:cs typeface="Cambria"/>
              </a:rPr>
              <a:t>path </a:t>
            </a:r>
            <a:r>
              <a:rPr sz="2400" spc="60" dirty="0">
                <a:latin typeface="Cambria"/>
                <a:cs typeface="Cambria"/>
              </a:rPr>
              <a:t>introduces </a:t>
            </a:r>
            <a:r>
              <a:rPr sz="2400" spc="160" dirty="0">
                <a:latin typeface="Cambria"/>
                <a:cs typeface="Cambria"/>
              </a:rPr>
              <a:t>a</a:t>
            </a:r>
            <a:r>
              <a:rPr sz="2400" spc="-320" dirty="0">
                <a:latin typeface="Cambria"/>
                <a:cs typeface="Cambria"/>
              </a:rPr>
              <a:t> </a:t>
            </a:r>
            <a:r>
              <a:rPr sz="2400" spc="50" dirty="0">
                <a:latin typeface="Cambria"/>
                <a:cs typeface="Cambria"/>
              </a:rPr>
              <a:t>new </a:t>
            </a:r>
            <a:r>
              <a:rPr sz="2400" spc="75" dirty="0">
                <a:latin typeface="Cambria"/>
                <a:cs typeface="Cambria"/>
              </a:rPr>
              <a:t>edge.</a:t>
            </a:r>
            <a:endParaRPr sz="2400">
              <a:latin typeface="Cambria"/>
              <a:cs typeface="Cambria"/>
            </a:endParaRPr>
          </a:p>
          <a:p>
            <a:pPr marL="323850" marR="346075"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40" dirty="0">
                <a:latin typeface="Cambria"/>
                <a:cs typeface="Cambria"/>
              </a:rPr>
              <a:t>Paths </a:t>
            </a:r>
            <a:r>
              <a:rPr sz="2400" spc="85" dirty="0">
                <a:latin typeface="Cambria"/>
                <a:cs typeface="Cambria"/>
              </a:rPr>
              <a:t>1, 2, 3, </a:t>
            </a:r>
            <a:r>
              <a:rPr sz="2400" spc="105" dirty="0">
                <a:latin typeface="Cambria"/>
                <a:cs typeface="Cambria"/>
              </a:rPr>
              <a:t>and </a:t>
            </a:r>
            <a:r>
              <a:rPr sz="2400" spc="5" dirty="0">
                <a:latin typeface="Cambria"/>
                <a:cs typeface="Cambria"/>
              </a:rPr>
              <a:t>4 </a:t>
            </a:r>
            <a:r>
              <a:rPr sz="2400" spc="70" dirty="0">
                <a:latin typeface="Cambria"/>
                <a:cs typeface="Cambria"/>
              </a:rPr>
              <a:t>constitute </a:t>
            </a:r>
            <a:r>
              <a:rPr sz="2400" spc="160" dirty="0">
                <a:latin typeface="Cambria"/>
                <a:cs typeface="Cambria"/>
              </a:rPr>
              <a:t>a </a:t>
            </a:r>
            <a:r>
              <a:rPr sz="2400" spc="75" dirty="0">
                <a:latin typeface="Cambria"/>
                <a:cs typeface="Cambria"/>
              </a:rPr>
              <a:t>“basis </a:t>
            </a:r>
            <a:r>
              <a:rPr sz="2400" spc="65" dirty="0">
                <a:latin typeface="Cambria"/>
                <a:cs typeface="Cambria"/>
              </a:rPr>
              <a:t>set”</a:t>
            </a:r>
            <a:r>
              <a:rPr sz="2400" spc="-325" dirty="0">
                <a:latin typeface="Cambria"/>
                <a:cs typeface="Cambria"/>
              </a:rPr>
              <a:t> </a:t>
            </a:r>
            <a:r>
              <a:rPr sz="2400" spc="25" dirty="0">
                <a:latin typeface="Cambria"/>
                <a:cs typeface="Cambria"/>
              </a:rPr>
              <a:t>for  </a:t>
            </a:r>
            <a:r>
              <a:rPr sz="2400" spc="90" dirty="0">
                <a:latin typeface="Cambria"/>
                <a:cs typeface="Cambria"/>
              </a:rPr>
              <a:t>the </a:t>
            </a:r>
            <a:r>
              <a:rPr sz="2400" spc="25" dirty="0">
                <a:latin typeface="Cambria"/>
                <a:cs typeface="Cambria"/>
              </a:rPr>
              <a:t>flow</a:t>
            </a:r>
            <a:r>
              <a:rPr sz="2400" spc="180" dirty="0">
                <a:latin typeface="Cambria"/>
                <a:cs typeface="Cambria"/>
              </a:rPr>
              <a:t> </a:t>
            </a:r>
            <a:r>
              <a:rPr sz="2400" spc="100" dirty="0">
                <a:latin typeface="Cambria"/>
                <a:cs typeface="Cambria"/>
              </a:rPr>
              <a:t>graph</a:t>
            </a:r>
            <a:endParaRPr sz="2400">
              <a:latin typeface="Cambria"/>
              <a:cs typeface="Cambria"/>
            </a:endParaRPr>
          </a:p>
          <a:p>
            <a:pPr marL="323850" marR="247015" indent="-273050" algn="just">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30" dirty="0">
                <a:latin typeface="Cambria"/>
                <a:cs typeface="Cambria"/>
              </a:rPr>
              <a:t>Basis </a:t>
            </a:r>
            <a:r>
              <a:rPr sz="2400" spc="70" dirty="0">
                <a:latin typeface="Cambria"/>
                <a:cs typeface="Cambria"/>
              </a:rPr>
              <a:t>set </a:t>
            </a:r>
            <a:r>
              <a:rPr sz="2400" spc="80" dirty="0">
                <a:latin typeface="Cambria"/>
                <a:cs typeface="Cambria"/>
              </a:rPr>
              <a:t>is </a:t>
            </a:r>
            <a:r>
              <a:rPr sz="2400" spc="160" dirty="0">
                <a:latin typeface="Cambria"/>
                <a:cs typeface="Cambria"/>
              </a:rPr>
              <a:t>a</a:t>
            </a:r>
            <a:r>
              <a:rPr sz="2400" spc="-320" dirty="0">
                <a:latin typeface="Cambria"/>
                <a:cs typeface="Cambria"/>
              </a:rPr>
              <a:t> </a:t>
            </a:r>
            <a:r>
              <a:rPr sz="2400" spc="70" dirty="0">
                <a:latin typeface="Cambria"/>
                <a:cs typeface="Cambria"/>
              </a:rPr>
              <a:t>set </a:t>
            </a:r>
            <a:r>
              <a:rPr sz="2400" spc="55" dirty="0">
                <a:latin typeface="Cambria"/>
                <a:cs typeface="Cambria"/>
              </a:rPr>
              <a:t>where every </a:t>
            </a:r>
            <a:r>
              <a:rPr sz="2400" spc="100" dirty="0">
                <a:latin typeface="Cambria"/>
                <a:cs typeface="Cambria"/>
              </a:rPr>
              <a:t>statement </a:t>
            </a:r>
            <a:r>
              <a:rPr sz="2400" spc="105" dirty="0">
                <a:latin typeface="Cambria"/>
                <a:cs typeface="Cambria"/>
              </a:rPr>
              <a:t>in </a:t>
            </a:r>
            <a:r>
              <a:rPr sz="2400" spc="90" dirty="0">
                <a:latin typeface="Cambria"/>
                <a:cs typeface="Cambria"/>
              </a:rPr>
              <a:t>the  </a:t>
            </a:r>
            <a:r>
              <a:rPr sz="2400" spc="70" dirty="0">
                <a:latin typeface="Cambria"/>
                <a:cs typeface="Cambria"/>
              </a:rPr>
              <a:t>program </a:t>
            </a:r>
            <a:r>
              <a:rPr sz="2400" spc="75" dirty="0">
                <a:latin typeface="Cambria"/>
                <a:cs typeface="Cambria"/>
              </a:rPr>
              <a:t>is </a:t>
            </a:r>
            <a:r>
              <a:rPr sz="2400" spc="70" dirty="0">
                <a:latin typeface="Cambria"/>
                <a:cs typeface="Cambria"/>
              </a:rPr>
              <a:t>visited </a:t>
            </a:r>
            <a:r>
              <a:rPr sz="2400" spc="135" dirty="0">
                <a:latin typeface="Cambria"/>
                <a:cs typeface="Cambria"/>
              </a:rPr>
              <a:t>at </a:t>
            </a:r>
            <a:r>
              <a:rPr sz="2400" spc="95" dirty="0">
                <a:latin typeface="Cambria"/>
                <a:cs typeface="Cambria"/>
              </a:rPr>
              <a:t>least </a:t>
            </a:r>
            <a:r>
              <a:rPr sz="2400" spc="50" dirty="0">
                <a:latin typeface="Cambria"/>
                <a:cs typeface="Cambria"/>
              </a:rPr>
              <a:t>once. </a:t>
            </a:r>
            <a:r>
              <a:rPr sz="2400" spc="114" dirty="0">
                <a:latin typeface="Cambria"/>
                <a:cs typeface="Cambria"/>
              </a:rPr>
              <a:t>This </a:t>
            </a:r>
            <a:r>
              <a:rPr sz="2400" spc="75" dirty="0">
                <a:latin typeface="Cambria"/>
                <a:cs typeface="Cambria"/>
              </a:rPr>
              <a:t>set is </a:t>
            </a:r>
            <a:r>
              <a:rPr sz="2400" spc="50" dirty="0">
                <a:latin typeface="Cambria"/>
                <a:cs typeface="Cambria"/>
              </a:rPr>
              <a:t>not  </a:t>
            </a:r>
            <a:r>
              <a:rPr sz="2400" spc="95" dirty="0">
                <a:latin typeface="Cambria"/>
                <a:cs typeface="Cambria"/>
              </a:rPr>
              <a:t>unique.</a:t>
            </a:r>
            <a:endParaRPr sz="2400">
              <a:latin typeface="Cambria"/>
              <a:cs typeface="Cambria"/>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240" y="318770"/>
            <a:ext cx="6541134" cy="75692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855" baseline="15151" dirty="0">
                <a:solidFill>
                  <a:srgbClr val="FD8536"/>
                </a:solidFill>
                <a:latin typeface="Times New Roman"/>
                <a:cs typeface="Times New Roman"/>
              </a:rPr>
              <a:t> </a:t>
            </a:r>
            <a:r>
              <a:rPr sz="2400" spc="110" dirty="0">
                <a:solidFill>
                  <a:srgbClr val="000000"/>
                </a:solidFill>
              </a:rPr>
              <a:t>Computing </a:t>
            </a:r>
            <a:r>
              <a:rPr sz="2400" spc="90" dirty="0">
                <a:solidFill>
                  <a:srgbClr val="000000"/>
                </a:solidFill>
              </a:rPr>
              <a:t>the </a:t>
            </a:r>
            <a:r>
              <a:rPr sz="2400" spc="60" dirty="0">
                <a:solidFill>
                  <a:srgbClr val="000000"/>
                </a:solidFill>
              </a:rPr>
              <a:t>cyclomatic </a:t>
            </a:r>
            <a:r>
              <a:rPr sz="2400" spc="40" dirty="0">
                <a:solidFill>
                  <a:srgbClr val="000000"/>
                </a:solidFill>
              </a:rPr>
              <a:t>would </a:t>
            </a:r>
            <a:r>
              <a:rPr sz="2400" spc="85" dirty="0">
                <a:solidFill>
                  <a:srgbClr val="000000"/>
                </a:solidFill>
              </a:rPr>
              <a:t>tell </a:t>
            </a:r>
            <a:r>
              <a:rPr sz="2400" spc="105" dirty="0">
                <a:solidFill>
                  <a:srgbClr val="000000"/>
                </a:solidFill>
              </a:rPr>
              <a:t>us </a:t>
            </a:r>
            <a:r>
              <a:rPr sz="2400" spc="20" dirty="0">
                <a:solidFill>
                  <a:srgbClr val="000000"/>
                </a:solidFill>
              </a:rPr>
              <a:t>how  </a:t>
            </a:r>
            <a:r>
              <a:rPr sz="2400" spc="120" dirty="0">
                <a:solidFill>
                  <a:srgbClr val="000000"/>
                </a:solidFill>
              </a:rPr>
              <a:t>many </a:t>
            </a:r>
            <a:r>
              <a:rPr sz="2400" spc="100" dirty="0">
                <a:solidFill>
                  <a:srgbClr val="000000"/>
                </a:solidFill>
              </a:rPr>
              <a:t>paths </a:t>
            </a:r>
            <a:r>
              <a:rPr sz="2400" spc="85" dirty="0">
                <a:solidFill>
                  <a:srgbClr val="000000"/>
                </a:solidFill>
              </a:rPr>
              <a:t>are </a:t>
            </a:r>
            <a:r>
              <a:rPr sz="2400" spc="55" dirty="0">
                <a:solidFill>
                  <a:srgbClr val="000000"/>
                </a:solidFill>
              </a:rPr>
              <a:t>required </a:t>
            </a:r>
            <a:r>
              <a:rPr sz="2400" spc="105" dirty="0">
                <a:solidFill>
                  <a:srgbClr val="000000"/>
                </a:solidFill>
              </a:rPr>
              <a:t>in </a:t>
            </a:r>
            <a:r>
              <a:rPr sz="2400" spc="90" dirty="0">
                <a:solidFill>
                  <a:srgbClr val="000000"/>
                </a:solidFill>
              </a:rPr>
              <a:t>the </a:t>
            </a:r>
            <a:r>
              <a:rPr sz="2400" spc="80" dirty="0">
                <a:solidFill>
                  <a:srgbClr val="000000"/>
                </a:solidFill>
              </a:rPr>
              <a:t>basis</a:t>
            </a:r>
            <a:r>
              <a:rPr sz="2400" spc="409" dirty="0">
                <a:solidFill>
                  <a:srgbClr val="000000"/>
                </a:solidFill>
              </a:rPr>
              <a:t> </a:t>
            </a:r>
            <a:r>
              <a:rPr sz="2400" spc="100" dirty="0">
                <a:solidFill>
                  <a:srgbClr val="000000"/>
                </a:solidFill>
              </a:rPr>
              <a:t>set.</a:t>
            </a:r>
            <a:endParaRPr sz="2400">
              <a:latin typeface="Times New Roman"/>
              <a:cs typeface="Times New Roman"/>
            </a:endParaRPr>
          </a:p>
        </p:txBody>
      </p:sp>
      <p:sp>
        <p:nvSpPr>
          <p:cNvPr id="3" name="object 3"/>
          <p:cNvSpPr txBox="1"/>
          <p:nvPr/>
        </p:nvSpPr>
        <p:spPr>
          <a:xfrm>
            <a:off x="523240" y="1051015"/>
            <a:ext cx="7279005" cy="5513705"/>
          </a:xfrm>
          <a:prstGeom prst="rect">
            <a:avLst/>
          </a:prstGeom>
        </p:spPr>
        <p:txBody>
          <a:bodyPr vert="horz" wrap="square" lIns="0" tIns="88265" rIns="0" bIns="0" rtlCol="0">
            <a:spAutoFit/>
          </a:bodyPr>
          <a:lstStyle/>
          <a:p>
            <a:pPr marL="25400">
              <a:lnSpc>
                <a:spcPct val="100000"/>
              </a:lnSpc>
              <a:spcBef>
                <a:spcPts val="69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Complexity </a:t>
            </a:r>
            <a:r>
              <a:rPr sz="2400" spc="75" dirty="0">
                <a:latin typeface="Cambria"/>
                <a:cs typeface="Cambria"/>
              </a:rPr>
              <a:t>is </a:t>
            </a:r>
            <a:r>
              <a:rPr sz="2400" spc="55" dirty="0">
                <a:latin typeface="Cambria"/>
                <a:cs typeface="Cambria"/>
              </a:rPr>
              <a:t>computed </a:t>
            </a:r>
            <a:r>
              <a:rPr sz="2400" spc="100" dirty="0">
                <a:latin typeface="Cambria"/>
                <a:cs typeface="Cambria"/>
              </a:rPr>
              <a:t>in </a:t>
            </a:r>
            <a:r>
              <a:rPr sz="2400" spc="25" dirty="0">
                <a:latin typeface="Cambria"/>
                <a:cs typeface="Cambria"/>
              </a:rPr>
              <a:t>one </a:t>
            </a:r>
            <a:r>
              <a:rPr sz="2400" spc="-5" dirty="0">
                <a:latin typeface="Cambria"/>
                <a:cs typeface="Cambria"/>
              </a:rPr>
              <a:t>of </a:t>
            </a:r>
            <a:r>
              <a:rPr sz="2400" spc="75" dirty="0">
                <a:latin typeface="Cambria"/>
                <a:cs typeface="Cambria"/>
              </a:rPr>
              <a:t>three</a:t>
            </a:r>
            <a:r>
              <a:rPr sz="2400" spc="-229" dirty="0">
                <a:latin typeface="Cambria"/>
                <a:cs typeface="Cambria"/>
              </a:rPr>
              <a:t> </a:t>
            </a:r>
            <a:r>
              <a:rPr sz="2400" spc="70" dirty="0">
                <a:latin typeface="Cambria"/>
                <a:cs typeface="Cambria"/>
              </a:rPr>
              <a:t>ways:</a:t>
            </a:r>
            <a:endParaRPr sz="2400">
              <a:latin typeface="Cambria"/>
              <a:cs typeface="Cambria"/>
            </a:endParaRPr>
          </a:p>
          <a:p>
            <a:pPr marL="664210" marR="238760" indent="-273050">
              <a:lnSpc>
                <a:spcPct val="100000"/>
              </a:lnSpc>
              <a:spcBef>
                <a:spcPts val="520"/>
              </a:spcBef>
              <a:buClr>
                <a:srgbClr val="FD8536"/>
              </a:buClr>
              <a:buSzPct val="78571"/>
              <a:buFont typeface="Symbol"/>
              <a:buChar char=""/>
              <a:tabLst>
                <a:tab pos="664210" algn="l"/>
              </a:tabLst>
            </a:pPr>
            <a:r>
              <a:rPr sz="2100" spc="100" dirty="0">
                <a:latin typeface="Cambria"/>
                <a:cs typeface="Cambria"/>
              </a:rPr>
              <a:t>The </a:t>
            </a:r>
            <a:r>
              <a:rPr sz="2100" spc="75" dirty="0">
                <a:latin typeface="Cambria"/>
                <a:cs typeface="Cambria"/>
              </a:rPr>
              <a:t>number </a:t>
            </a:r>
            <a:r>
              <a:rPr sz="2100" dirty="0">
                <a:latin typeface="Cambria"/>
                <a:cs typeface="Cambria"/>
              </a:rPr>
              <a:t>of </a:t>
            </a:r>
            <a:r>
              <a:rPr sz="2100" spc="50" dirty="0">
                <a:latin typeface="Cambria"/>
                <a:cs typeface="Cambria"/>
              </a:rPr>
              <a:t>regions </a:t>
            </a:r>
            <a:r>
              <a:rPr sz="2100" dirty="0">
                <a:latin typeface="Cambria"/>
                <a:cs typeface="Cambria"/>
              </a:rPr>
              <a:t>of </a:t>
            </a:r>
            <a:r>
              <a:rPr sz="2100" spc="80" dirty="0">
                <a:latin typeface="Cambria"/>
                <a:cs typeface="Cambria"/>
              </a:rPr>
              <a:t>the </a:t>
            </a:r>
            <a:r>
              <a:rPr sz="2100" spc="20" dirty="0">
                <a:latin typeface="Cambria"/>
                <a:cs typeface="Cambria"/>
              </a:rPr>
              <a:t>flow </a:t>
            </a:r>
            <a:r>
              <a:rPr sz="2100" spc="85" dirty="0">
                <a:latin typeface="Cambria"/>
                <a:cs typeface="Cambria"/>
              </a:rPr>
              <a:t>graph </a:t>
            </a:r>
            <a:r>
              <a:rPr sz="2100" spc="-80" dirty="0">
                <a:latin typeface="Cambria"/>
                <a:cs typeface="Cambria"/>
              </a:rPr>
              <a:t>correspond  </a:t>
            </a:r>
            <a:r>
              <a:rPr sz="2100" spc="15" dirty="0">
                <a:latin typeface="Cambria"/>
                <a:cs typeface="Cambria"/>
              </a:rPr>
              <a:t>to </a:t>
            </a:r>
            <a:r>
              <a:rPr sz="2100" spc="85" dirty="0">
                <a:latin typeface="Cambria"/>
                <a:cs typeface="Cambria"/>
              </a:rPr>
              <a:t>the </a:t>
            </a:r>
            <a:r>
              <a:rPr sz="2100" spc="50" dirty="0">
                <a:latin typeface="Cambria"/>
                <a:cs typeface="Cambria"/>
              </a:rPr>
              <a:t>cyclomatic</a:t>
            </a:r>
            <a:r>
              <a:rPr sz="2100" spc="265" dirty="0">
                <a:latin typeface="Cambria"/>
                <a:cs typeface="Cambria"/>
              </a:rPr>
              <a:t> </a:t>
            </a:r>
            <a:r>
              <a:rPr sz="2100" spc="60" dirty="0">
                <a:latin typeface="Cambria"/>
                <a:cs typeface="Cambria"/>
              </a:rPr>
              <a:t>complexity.</a:t>
            </a:r>
            <a:endParaRPr sz="2100">
              <a:latin typeface="Cambria"/>
              <a:cs typeface="Cambria"/>
            </a:endParaRPr>
          </a:p>
          <a:p>
            <a:pPr marL="664210" marR="97155" indent="-273050">
              <a:lnSpc>
                <a:spcPct val="100000"/>
              </a:lnSpc>
              <a:spcBef>
                <a:spcPts val="530"/>
              </a:spcBef>
              <a:buClr>
                <a:srgbClr val="FD8536"/>
              </a:buClr>
              <a:buSzPct val="78571"/>
              <a:buFont typeface="Symbol"/>
              <a:buChar char=""/>
              <a:tabLst>
                <a:tab pos="664210" algn="l"/>
              </a:tabLst>
            </a:pPr>
            <a:r>
              <a:rPr sz="2100" spc="85" dirty="0">
                <a:latin typeface="Cambria"/>
                <a:cs typeface="Cambria"/>
              </a:rPr>
              <a:t>Cyclomatic </a:t>
            </a:r>
            <a:r>
              <a:rPr sz="2100" spc="60" dirty="0">
                <a:latin typeface="Cambria"/>
                <a:cs typeface="Cambria"/>
              </a:rPr>
              <a:t>complexity, </a:t>
            </a:r>
            <a:r>
              <a:rPr sz="2100" spc="105" dirty="0">
                <a:latin typeface="Cambria"/>
                <a:cs typeface="Cambria"/>
              </a:rPr>
              <a:t>V(G), </a:t>
            </a:r>
            <a:r>
              <a:rPr sz="2100" spc="20" dirty="0">
                <a:latin typeface="Cambria"/>
                <a:cs typeface="Cambria"/>
              </a:rPr>
              <a:t>for </a:t>
            </a:r>
            <a:r>
              <a:rPr sz="2100" spc="140" dirty="0">
                <a:latin typeface="Cambria"/>
                <a:cs typeface="Cambria"/>
              </a:rPr>
              <a:t>a </a:t>
            </a:r>
            <a:r>
              <a:rPr sz="2100" spc="20" dirty="0">
                <a:latin typeface="Cambria"/>
                <a:cs typeface="Cambria"/>
              </a:rPr>
              <a:t>flow </a:t>
            </a:r>
            <a:r>
              <a:rPr sz="2100" spc="95" dirty="0">
                <a:latin typeface="Cambria"/>
                <a:cs typeface="Cambria"/>
              </a:rPr>
              <a:t>graph, </a:t>
            </a:r>
            <a:r>
              <a:rPr sz="2100" spc="245" dirty="0">
                <a:latin typeface="Cambria"/>
                <a:cs typeface="Cambria"/>
              </a:rPr>
              <a:t>G, </a:t>
            </a:r>
            <a:r>
              <a:rPr sz="2100" spc="65" dirty="0">
                <a:latin typeface="Cambria"/>
                <a:cs typeface="Cambria"/>
              </a:rPr>
              <a:t>is  </a:t>
            </a:r>
            <a:r>
              <a:rPr sz="2100" spc="55" dirty="0">
                <a:latin typeface="Cambria"/>
                <a:cs typeface="Cambria"/>
              </a:rPr>
              <a:t>defined </a:t>
            </a:r>
            <a:r>
              <a:rPr sz="2100" spc="100" dirty="0">
                <a:latin typeface="Cambria"/>
                <a:cs typeface="Cambria"/>
              </a:rPr>
              <a:t>as </a:t>
            </a:r>
            <a:r>
              <a:rPr sz="2100" spc="90" dirty="0">
                <a:latin typeface="Cambria"/>
                <a:cs typeface="Cambria"/>
              </a:rPr>
              <a:t>V(G) </a:t>
            </a:r>
            <a:r>
              <a:rPr sz="2100" spc="105" dirty="0">
                <a:latin typeface="Cambria"/>
                <a:cs typeface="Cambria"/>
              </a:rPr>
              <a:t>= </a:t>
            </a:r>
            <a:r>
              <a:rPr sz="2100" spc="305" dirty="0">
                <a:latin typeface="Cambria"/>
                <a:cs typeface="Cambria"/>
              </a:rPr>
              <a:t>E </a:t>
            </a:r>
            <a:r>
              <a:rPr sz="2100" dirty="0">
                <a:latin typeface="Cambria"/>
                <a:cs typeface="Cambria"/>
              </a:rPr>
              <a:t>- </a:t>
            </a:r>
            <a:r>
              <a:rPr sz="2100" spc="280" dirty="0">
                <a:latin typeface="Cambria"/>
                <a:cs typeface="Cambria"/>
              </a:rPr>
              <a:t>N </a:t>
            </a:r>
            <a:r>
              <a:rPr sz="2100" spc="105" dirty="0">
                <a:latin typeface="Cambria"/>
                <a:cs typeface="Cambria"/>
              </a:rPr>
              <a:t>+ </a:t>
            </a:r>
            <a:r>
              <a:rPr sz="2100" spc="5" dirty="0">
                <a:latin typeface="Cambria"/>
                <a:cs typeface="Cambria"/>
              </a:rPr>
              <a:t>2 </a:t>
            </a:r>
            <a:r>
              <a:rPr sz="2100" spc="45" dirty="0">
                <a:latin typeface="Cambria"/>
                <a:cs typeface="Cambria"/>
              </a:rPr>
              <a:t>where </a:t>
            </a:r>
            <a:r>
              <a:rPr sz="2100" spc="305" dirty="0">
                <a:latin typeface="Cambria"/>
                <a:cs typeface="Cambria"/>
              </a:rPr>
              <a:t>E </a:t>
            </a:r>
            <a:r>
              <a:rPr sz="2100" spc="70" dirty="0">
                <a:latin typeface="Cambria"/>
                <a:cs typeface="Cambria"/>
              </a:rPr>
              <a:t>is </a:t>
            </a:r>
            <a:r>
              <a:rPr sz="2100" spc="80" dirty="0">
                <a:latin typeface="Cambria"/>
                <a:cs typeface="Cambria"/>
              </a:rPr>
              <a:t>the </a:t>
            </a:r>
            <a:r>
              <a:rPr sz="2100" spc="70" dirty="0">
                <a:latin typeface="Cambria"/>
                <a:cs typeface="Cambria"/>
              </a:rPr>
              <a:t>number </a:t>
            </a:r>
            <a:r>
              <a:rPr sz="2100" dirty="0">
                <a:latin typeface="Cambria"/>
                <a:cs typeface="Cambria"/>
              </a:rPr>
              <a:t>of  </a:t>
            </a:r>
            <a:r>
              <a:rPr sz="2100" spc="25" dirty="0">
                <a:latin typeface="Cambria"/>
                <a:cs typeface="Cambria"/>
              </a:rPr>
              <a:t>flow </a:t>
            </a:r>
            <a:r>
              <a:rPr sz="2100" spc="85" dirty="0">
                <a:latin typeface="Cambria"/>
                <a:cs typeface="Cambria"/>
              </a:rPr>
              <a:t>graph </a:t>
            </a:r>
            <a:r>
              <a:rPr sz="2100" spc="65" dirty="0">
                <a:latin typeface="Cambria"/>
                <a:cs typeface="Cambria"/>
              </a:rPr>
              <a:t>edges, </a:t>
            </a:r>
            <a:r>
              <a:rPr sz="2100" spc="280" dirty="0">
                <a:latin typeface="Cambria"/>
                <a:cs typeface="Cambria"/>
              </a:rPr>
              <a:t>N </a:t>
            </a:r>
            <a:r>
              <a:rPr sz="2100" spc="70" dirty="0">
                <a:latin typeface="Cambria"/>
                <a:cs typeface="Cambria"/>
              </a:rPr>
              <a:t>is </a:t>
            </a:r>
            <a:r>
              <a:rPr sz="2100" spc="80" dirty="0">
                <a:latin typeface="Cambria"/>
                <a:cs typeface="Cambria"/>
              </a:rPr>
              <a:t>the </a:t>
            </a:r>
            <a:r>
              <a:rPr sz="2100" spc="70" dirty="0">
                <a:latin typeface="Cambria"/>
                <a:cs typeface="Cambria"/>
              </a:rPr>
              <a:t>number </a:t>
            </a:r>
            <a:r>
              <a:rPr sz="2100" spc="-5" dirty="0">
                <a:latin typeface="Cambria"/>
                <a:cs typeface="Cambria"/>
              </a:rPr>
              <a:t>of </a:t>
            </a:r>
            <a:r>
              <a:rPr sz="2100" spc="20" dirty="0">
                <a:latin typeface="Cambria"/>
                <a:cs typeface="Cambria"/>
              </a:rPr>
              <a:t>flow </a:t>
            </a:r>
            <a:r>
              <a:rPr sz="2100" spc="85" dirty="0">
                <a:latin typeface="Cambria"/>
                <a:cs typeface="Cambria"/>
              </a:rPr>
              <a:t>graph  </a:t>
            </a:r>
            <a:r>
              <a:rPr sz="2100" spc="50" dirty="0">
                <a:latin typeface="Cambria"/>
                <a:cs typeface="Cambria"/>
              </a:rPr>
              <a:t>nodes.</a:t>
            </a:r>
            <a:endParaRPr sz="2100">
              <a:latin typeface="Cambria"/>
              <a:cs typeface="Cambria"/>
            </a:endParaRPr>
          </a:p>
          <a:p>
            <a:pPr marL="664210" marR="17780" indent="-273050">
              <a:lnSpc>
                <a:spcPct val="100000"/>
              </a:lnSpc>
              <a:spcBef>
                <a:spcPts val="520"/>
              </a:spcBef>
              <a:buClr>
                <a:srgbClr val="FD8536"/>
              </a:buClr>
              <a:buSzPct val="78571"/>
              <a:buFont typeface="Symbol"/>
              <a:buChar char=""/>
              <a:tabLst>
                <a:tab pos="664210" algn="l"/>
              </a:tabLst>
            </a:pPr>
            <a:r>
              <a:rPr sz="2100" spc="85" dirty="0">
                <a:latin typeface="Cambria"/>
                <a:cs typeface="Cambria"/>
              </a:rPr>
              <a:t>Cyclomatic </a:t>
            </a:r>
            <a:r>
              <a:rPr sz="2100" spc="60" dirty="0">
                <a:latin typeface="Cambria"/>
                <a:cs typeface="Cambria"/>
              </a:rPr>
              <a:t>complexity, </a:t>
            </a:r>
            <a:r>
              <a:rPr sz="2100" spc="105" dirty="0">
                <a:latin typeface="Cambria"/>
                <a:cs typeface="Cambria"/>
              </a:rPr>
              <a:t>V(G), </a:t>
            </a:r>
            <a:r>
              <a:rPr sz="2100" spc="20" dirty="0">
                <a:latin typeface="Cambria"/>
                <a:cs typeface="Cambria"/>
              </a:rPr>
              <a:t>for </a:t>
            </a:r>
            <a:r>
              <a:rPr sz="2100" spc="140" dirty="0">
                <a:latin typeface="Cambria"/>
                <a:cs typeface="Cambria"/>
              </a:rPr>
              <a:t>a </a:t>
            </a:r>
            <a:r>
              <a:rPr sz="2100" spc="20" dirty="0">
                <a:latin typeface="Cambria"/>
                <a:cs typeface="Cambria"/>
              </a:rPr>
              <a:t>flow </a:t>
            </a:r>
            <a:r>
              <a:rPr sz="2100" spc="95" dirty="0">
                <a:latin typeface="Cambria"/>
                <a:cs typeface="Cambria"/>
              </a:rPr>
              <a:t>graph, </a:t>
            </a:r>
            <a:r>
              <a:rPr sz="2100" spc="245" dirty="0">
                <a:latin typeface="Cambria"/>
                <a:cs typeface="Cambria"/>
              </a:rPr>
              <a:t>G, </a:t>
            </a:r>
            <a:r>
              <a:rPr sz="2100" spc="65" dirty="0">
                <a:latin typeface="Cambria"/>
                <a:cs typeface="Cambria"/>
              </a:rPr>
              <a:t>is  </a:t>
            </a:r>
            <a:r>
              <a:rPr sz="2100" spc="55" dirty="0">
                <a:latin typeface="Cambria"/>
                <a:cs typeface="Cambria"/>
              </a:rPr>
              <a:t>also defined </a:t>
            </a:r>
            <a:r>
              <a:rPr sz="2100" spc="100" dirty="0">
                <a:latin typeface="Cambria"/>
                <a:cs typeface="Cambria"/>
              </a:rPr>
              <a:t>as </a:t>
            </a:r>
            <a:r>
              <a:rPr sz="2100" spc="90" dirty="0">
                <a:latin typeface="Cambria"/>
                <a:cs typeface="Cambria"/>
              </a:rPr>
              <a:t>V(G) </a:t>
            </a:r>
            <a:r>
              <a:rPr sz="2100" spc="105" dirty="0">
                <a:latin typeface="Cambria"/>
                <a:cs typeface="Cambria"/>
              </a:rPr>
              <a:t>= </a:t>
            </a:r>
            <a:r>
              <a:rPr sz="2100" spc="204" dirty="0">
                <a:latin typeface="Cambria"/>
                <a:cs typeface="Cambria"/>
              </a:rPr>
              <a:t>P </a:t>
            </a:r>
            <a:r>
              <a:rPr sz="2100" spc="105" dirty="0">
                <a:latin typeface="Cambria"/>
                <a:cs typeface="Cambria"/>
              </a:rPr>
              <a:t>+ </a:t>
            </a:r>
            <a:r>
              <a:rPr sz="2100" spc="5" dirty="0">
                <a:latin typeface="Cambria"/>
                <a:cs typeface="Cambria"/>
              </a:rPr>
              <a:t>1 </a:t>
            </a:r>
            <a:r>
              <a:rPr sz="2100" spc="45" dirty="0">
                <a:latin typeface="Cambria"/>
                <a:cs typeface="Cambria"/>
              </a:rPr>
              <a:t>where </a:t>
            </a:r>
            <a:r>
              <a:rPr sz="2100" spc="204" dirty="0">
                <a:latin typeface="Cambria"/>
                <a:cs typeface="Cambria"/>
              </a:rPr>
              <a:t>P </a:t>
            </a:r>
            <a:r>
              <a:rPr sz="2100" spc="70" dirty="0">
                <a:latin typeface="Cambria"/>
                <a:cs typeface="Cambria"/>
              </a:rPr>
              <a:t>is </a:t>
            </a:r>
            <a:r>
              <a:rPr sz="2100" spc="80" dirty="0">
                <a:latin typeface="Cambria"/>
                <a:cs typeface="Cambria"/>
              </a:rPr>
              <a:t>the </a:t>
            </a:r>
            <a:r>
              <a:rPr sz="2100" spc="70" dirty="0">
                <a:latin typeface="Cambria"/>
                <a:cs typeface="Cambria"/>
              </a:rPr>
              <a:t>number </a:t>
            </a:r>
            <a:r>
              <a:rPr sz="2100" spc="-5" dirty="0">
                <a:latin typeface="Cambria"/>
                <a:cs typeface="Cambria"/>
              </a:rPr>
              <a:t>of  </a:t>
            </a:r>
            <a:r>
              <a:rPr sz="2100" spc="50" dirty="0">
                <a:latin typeface="Cambria"/>
                <a:cs typeface="Cambria"/>
              </a:rPr>
              <a:t>predicate </a:t>
            </a:r>
            <a:r>
              <a:rPr sz="2100" spc="30" dirty="0">
                <a:latin typeface="Cambria"/>
                <a:cs typeface="Cambria"/>
              </a:rPr>
              <a:t>nodes </a:t>
            </a:r>
            <a:r>
              <a:rPr sz="2100" spc="60" dirty="0">
                <a:latin typeface="Cambria"/>
                <a:cs typeface="Cambria"/>
              </a:rPr>
              <a:t>contained </a:t>
            </a:r>
            <a:r>
              <a:rPr sz="2100" spc="90" dirty="0">
                <a:latin typeface="Cambria"/>
                <a:cs typeface="Cambria"/>
              </a:rPr>
              <a:t>in </a:t>
            </a:r>
            <a:r>
              <a:rPr sz="2100" spc="80" dirty="0">
                <a:latin typeface="Cambria"/>
                <a:cs typeface="Cambria"/>
              </a:rPr>
              <a:t>the </a:t>
            </a:r>
            <a:r>
              <a:rPr sz="2100" spc="20" dirty="0">
                <a:latin typeface="Cambria"/>
                <a:cs typeface="Cambria"/>
              </a:rPr>
              <a:t>flow </a:t>
            </a:r>
            <a:r>
              <a:rPr sz="2100" spc="85" dirty="0">
                <a:latin typeface="Cambria"/>
                <a:cs typeface="Cambria"/>
              </a:rPr>
              <a:t>graph</a:t>
            </a:r>
            <a:r>
              <a:rPr sz="2100" spc="540" dirty="0">
                <a:latin typeface="Cambria"/>
                <a:cs typeface="Cambria"/>
              </a:rPr>
              <a:t> </a:t>
            </a:r>
            <a:r>
              <a:rPr sz="2100" spc="245" dirty="0">
                <a:latin typeface="Cambria"/>
                <a:cs typeface="Cambria"/>
              </a:rPr>
              <a:t>G.</a:t>
            </a:r>
            <a:endParaRPr sz="2100">
              <a:latin typeface="Cambria"/>
              <a:cs typeface="Cambria"/>
            </a:endParaRPr>
          </a:p>
          <a:p>
            <a:pPr marL="298450" marR="60325"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the </a:t>
            </a:r>
            <a:r>
              <a:rPr sz="2400" spc="60" dirty="0">
                <a:latin typeface="Cambria"/>
                <a:cs typeface="Cambria"/>
              </a:rPr>
              <a:t>cyclomatic complexity </a:t>
            </a:r>
            <a:r>
              <a:rPr sz="2400" spc="95" dirty="0">
                <a:latin typeface="Cambria"/>
                <a:cs typeface="Cambria"/>
              </a:rPr>
              <a:t>can</a:t>
            </a:r>
            <a:r>
              <a:rPr sz="2400" spc="-290" dirty="0">
                <a:latin typeface="Cambria"/>
                <a:cs typeface="Cambria"/>
              </a:rPr>
              <a:t> </a:t>
            </a:r>
            <a:r>
              <a:rPr sz="2400" spc="20" dirty="0">
                <a:latin typeface="Cambria"/>
                <a:cs typeface="Cambria"/>
              </a:rPr>
              <a:t>be </a:t>
            </a:r>
            <a:r>
              <a:rPr sz="2400" spc="50" dirty="0">
                <a:latin typeface="Cambria"/>
                <a:cs typeface="Cambria"/>
              </a:rPr>
              <a:t>computed </a:t>
            </a:r>
            <a:r>
              <a:rPr sz="2400" spc="100" dirty="0">
                <a:latin typeface="Cambria"/>
                <a:cs typeface="Cambria"/>
              </a:rPr>
              <a:t>using  </a:t>
            </a:r>
            <a:r>
              <a:rPr sz="2400" spc="80" dirty="0">
                <a:latin typeface="Cambria"/>
                <a:cs typeface="Cambria"/>
              </a:rPr>
              <a:t>each </a:t>
            </a:r>
            <a:r>
              <a:rPr sz="2400" spc="-5" dirty="0">
                <a:latin typeface="Cambria"/>
                <a:cs typeface="Cambria"/>
              </a:rPr>
              <a:t>of </a:t>
            </a:r>
            <a:r>
              <a:rPr sz="2400" spc="90" dirty="0">
                <a:latin typeface="Cambria"/>
                <a:cs typeface="Cambria"/>
              </a:rPr>
              <a:t>the algorithms </a:t>
            </a:r>
            <a:r>
              <a:rPr sz="2400" spc="100" dirty="0">
                <a:latin typeface="Cambria"/>
                <a:cs typeface="Cambria"/>
              </a:rPr>
              <a:t>just</a:t>
            </a:r>
            <a:r>
              <a:rPr sz="2400" spc="430" dirty="0">
                <a:latin typeface="Cambria"/>
                <a:cs typeface="Cambria"/>
              </a:rPr>
              <a:t> </a:t>
            </a:r>
            <a:r>
              <a:rPr sz="2400" spc="40" dirty="0">
                <a:latin typeface="Cambria"/>
                <a:cs typeface="Cambria"/>
              </a:rPr>
              <a:t>noted:</a:t>
            </a:r>
            <a:endParaRPr sz="2400">
              <a:latin typeface="Cambria"/>
              <a:cs typeface="Cambria"/>
            </a:endParaRPr>
          </a:p>
          <a:p>
            <a:pPr marL="664210" indent="-273685">
              <a:lnSpc>
                <a:spcPct val="100000"/>
              </a:lnSpc>
              <a:spcBef>
                <a:spcPts val="520"/>
              </a:spcBef>
              <a:buClr>
                <a:srgbClr val="FD8536"/>
              </a:buClr>
              <a:buSzPct val="78571"/>
              <a:buFont typeface="Symbol"/>
              <a:buChar char=""/>
              <a:tabLst>
                <a:tab pos="664210" algn="l"/>
              </a:tabLst>
            </a:pPr>
            <a:r>
              <a:rPr sz="2100" spc="100" dirty="0">
                <a:latin typeface="Cambria"/>
                <a:cs typeface="Cambria"/>
              </a:rPr>
              <a:t>The </a:t>
            </a:r>
            <a:r>
              <a:rPr sz="2100" spc="20" dirty="0">
                <a:latin typeface="Cambria"/>
                <a:cs typeface="Cambria"/>
              </a:rPr>
              <a:t>flow </a:t>
            </a:r>
            <a:r>
              <a:rPr sz="2100" spc="85" dirty="0">
                <a:latin typeface="Cambria"/>
                <a:cs typeface="Cambria"/>
              </a:rPr>
              <a:t>graph </a:t>
            </a:r>
            <a:r>
              <a:rPr sz="2100" spc="105" dirty="0">
                <a:latin typeface="Cambria"/>
                <a:cs typeface="Cambria"/>
              </a:rPr>
              <a:t>has </a:t>
            </a:r>
            <a:r>
              <a:rPr sz="2100" spc="40" dirty="0">
                <a:latin typeface="Cambria"/>
                <a:cs typeface="Cambria"/>
              </a:rPr>
              <a:t>four</a:t>
            </a:r>
            <a:r>
              <a:rPr sz="2100" spc="305" dirty="0">
                <a:latin typeface="Cambria"/>
                <a:cs typeface="Cambria"/>
              </a:rPr>
              <a:t> </a:t>
            </a:r>
            <a:r>
              <a:rPr sz="2100" spc="60" dirty="0">
                <a:latin typeface="Cambria"/>
                <a:cs typeface="Cambria"/>
              </a:rPr>
              <a:t>regions.</a:t>
            </a:r>
            <a:endParaRPr sz="2100">
              <a:latin typeface="Cambria"/>
              <a:cs typeface="Cambria"/>
            </a:endParaRPr>
          </a:p>
          <a:p>
            <a:pPr marL="664210" indent="-273685">
              <a:lnSpc>
                <a:spcPct val="100000"/>
              </a:lnSpc>
              <a:spcBef>
                <a:spcPts val="530"/>
              </a:spcBef>
              <a:buClr>
                <a:srgbClr val="FD8536"/>
              </a:buClr>
              <a:buSzPct val="78571"/>
              <a:buFont typeface="Symbol"/>
              <a:buChar char=""/>
              <a:tabLst>
                <a:tab pos="664210" algn="l"/>
              </a:tabLst>
            </a:pPr>
            <a:r>
              <a:rPr sz="2100" spc="95" dirty="0">
                <a:latin typeface="Cambria"/>
                <a:cs typeface="Cambria"/>
              </a:rPr>
              <a:t>V(G) </a:t>
            </a:r>
            <a:r>
              <a:rPr sz="2100" spc="105" dirty="0">
                <a:latin typeface="Cambria"/>
                <a:cs typeface="Cambria"/>
              </a:rPr>
              <a:t>= </a:t>
            </a:r>
            <a:r>
              <a:rPr sz="2100" dirty="0">
                <a:latin typeface="Cambria"/>
                <a:cs typeface="Cambria"/>
              </a:rPr>
              <a:t>11 </a:t>
            </a:r>
            <a:r>
              <a:rPr sz="2100" spc="45" dirty="0">
                <a:latin typeface="Cambria"/>
                <a:cs typeface="Cambria"/>
              </a:rPr>
              <a:t>edges </a:t>
            </a:r>
            <a:r>
              <a:rPr sz="2100" dirty="0">
                <a:latin typeface="Cambria"/>
                <a:cs typeface="Cambria"/>
              </a:rPr>
              <a:t>- </a:t>
            </a:r>
            <a:r>
              <a:rPr sz="2100" spc="5" dirty="0">
                <a:latin typeface="Cambria"/>
                <a:cs typeface="Cambria"/>
              </a:rPr>
              <a:t>9 </a:t>
            </a:r>
            <a:r>
              <a:rPr sz="2100" spc="35" dirty="0">
                <a:latin typeface="Cambria"/>
                <a:cs typeface="Cambria"/>
              </a:rPr>
              <a:t>nodes </a:t>
            </a:r>
            <a:r>
              <a:rPr sz="2100" spc="105" dirty="0">
                <a:latin typeface="Cambria"/>
                <a:cs typeface="Cambria"/>
              </a:rPr>
              <a:t>+ </a:t>
            </a:r>
            <a:r>
              <a:rPr sz="2100" spc="5" dirty="0">
                <a:latin typeface="Cambria"/>
                <a:cs typeface="Cambria"/>
              </a:rPr>
              <a:t>2</a:t>
            </a:r>
            <a:r>
              <a:rPr sz="2100" spc="215" dirty="0">
                <a:latin typeface="Cambria"/>
                <a:cs typeface="Cambria"/>
              </a:rPr>
              <a:t> </a:t>
            </a:r>
            <a:r>
              <a:rPr sz="2100" spc="105" dirty="0">
                <a:latin typeface="Cambria"/>
                <a:cs typeface="Cambria"/>
              </a:rPr>
              <a:t>= </a:t>
            </a:r>
            <a:r>
              <a:rPr sz="2100" spc="70" dirty="0">
                <a:latin typeface="Cambria"/>
                <a:cs typeface="Cambria"/>
              </a:rPr>
              <a:t>4.</a:t>
            </a:r>
            <a:endParaRPr sz="2100">
              <a:latin typeface="Cambria"/>
              <a:cs typeface="Cambria"/>
            </a:endParaRPr>
          </a:p>
          <a:p>
            <a:pPr marL="664210" indent="-273685">
              <a:lnSpc>
                <a:spcPct val="100000"/>
              </a:lnSpc>
              <a:spcBef>
                <a:spcPts val="520"/>
              </a:spcBef>
              <a:buClr>
                <a:srgbClr val="FD8536"/>
              </a:buClr>
              <a:buSzPct val="78571"/>
              <a:buFont typeface="Symbol"/>
              <a:buChar char=""/>
              <a:tabLst>
                <a:tab pos="664210" algn="l"/>
              </a:tabLst>
            </a:pPr>
            <a:r>
              <a:rPr sz="2100" spc="95" dirty="0">
                <a:latin typeface="Cambria"/>
                <a:cs typeface="Cambria"/>
              </a:rPr>
              <a:t>V(G) </a:t>
            </a:r>
            <a:r>
              <a:rPr sz="2100" spc="105" dirty="0">
                <a:latin typeface="Cambria"/>
                <a:cs typeface="Cambria"/>
              </a:rPr>
              <a:t>= </a:t>
            </a:r>
            <a:r>
              <a:rPr sz="2100" spc="5" dirty="0">
                <a:latin typeface="Cambria"/>
                <a:cs typeface="Cambria"/>
              </a:rPr>
              <a:t>3 </a:t>
            </a:r>
            <a:r>
              <a:rPr sz="2100" spc="55" dirty="0">
                <a:latin typeface="Cambria"/>
                <a:cs typeface="Cambria"/>
              </a:rPr>
              <a:t>predicate </a:t>
            </a:r>
            <a:r>
              <a:rPr sz="2100" spc="35" dirty="0">
                <a:latin typeface="Cambria"/>
                <a:cs typeface="Cambria"/>
              </a:rPr>
              <a:t>nodes </a:t>
            </a:r>
            <a:r>
              <a:rPr sz="2100" spc="105" dirty="0">
                <a:latin typeface="Cambria"/>
                <a:cs typeface="Cambria"/>
              </a:rPr>
              <a:t>+ </a:t>
            </a:r>
            <a:r>
              <a:rPr sz="2100" spc="5" dirty="0">
                <a:latin typeface="Cambria"/>
                <a:cs typeface="Cambria"/>
              </a:rPr>
              <a:t>1 </a:t>
            </a:r>
            <a:r>
              <a:rPr sz="2100" spc="105" dirty="0">
                <a:latin typeface="Cambria"/>
                <a:cs typeface="Cambria"/>
              </a:rPr>
              <a:t>=</a:t>
            </a:r>
            <a:r>
              <a:rPr sz="2100" spc="525" dirty="0">
                <a:latin typeface="Cambria"/>
                <a:cs typeface="Cambria"/>
              </a:rPr>
              <a:t> </a:t>
            </a:r>
            <a:r>
              <a:rPr sz="2100" spc="70" dirty="0">
                <a:latin typeface="Cambria"/>
                <a:cs typeface="Cambria"/>
              </a:rPr>
              <a:t>4.</a:t>
            </a:r>
            <a:endParaRPr sz="2100">
              <a:latin typeface="Cambria"/>
              <a:cs typeface="Cambri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6170931" cy="689932"/>
          </a:xfrm>
          <a:prstGeom prst="rect">
            <a:avLst/>
          </a:prstGeom>
        </p:spPr>
        <p:txBody>
          <a:bodyPr vert="horz" wrap="square" lIns="0" tIns="12700" rIns="0" bIns="0" rtlCol="0">
            <a:spAutoFit/>
          </a:bodyPr>
          <a:lstStyle/>
          <a:p>
            <a:pPr marL="12700">
              <a:lnSpc>
                <a:spcPct val="100000"/>
              </a:lnSpc>
              <a:spcBef>
                <a:spcPts val="100"/>
              </a:spcBef>
            </a:pPr>
            <a:r>
              <a:rPr spc="360" dirty="0"/>
              <a:t>GRAPH</a:t>
            </a:r>
            <a:r>
              <a:rPr spc="90" dirty="0"/>
              <a:t> </a:t>
            </a:r>
            <a:r>
              <a:rPr spc="345" dirty="0"/>
              <a:t>MATRICES</a:t>
            </a:r>
          </a:p>
        </p:txBody>
      </p:sp>
      <p:sp>
        <p:nvSpPr>
          <p:cNvPr id="3" name="object 3"/>
          <p:cNvSpPr txBox="1"/>
          <p:nvPr/>
        </p:nvSpPr>
        <p:spPr>
          <a:xfrm>
            <a:off x="523240" y="1633220"/>
            <a:ext cx="7312025" cy="4201160"/>
          </a:xfrm>
          <a:prstGeom prst="rect">
            <a:avLst/>
          </a:prstGeom>
        </p:spPr>
        <p:txBody>
          <a:bodyPr vert="horz" wrap="square" lIns="0" tIns="12700" rIns="0" bIns="0" rtlCol="0">
            <a:spAutoFit/>
          </a:bodyPr>
          <a:lstStyle/>
          <a:p>
            <a:pPr marL="298450" marR="467995"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40" dirty="0">
                <a:latin typeface="Cambria"/>
                <a:cs typeface="Cambria"/>
              </a:rPr>
              <a:t>To </a:t>
            </a:r>
            <a:r>
              <a:rPr sz="2400" spc="30" dirty="0">
                <a:latin typeface="Cambria"/>
                <a:cs typeface="Cambria"/>
              </a:rPr>
              <a:t>develop </a:t>
            </a:r>
            <a:r>
              <a:rPr sz="2400" spc="160" dirty="0">
                <a:latin typeface="Cambria"/>
                <a:cs typeface="Cambria"/>
              </a:rPr>
              <a:t>a </a:t>
            </a:r>
            <a:r>
              <a:rPr sz="2400" spc="55" dirty="0">
                <a:latin typeface="Cambria"/>
                <a:cs typeface="Cambria"/>
              </a:rPr>
              <a:t>software </a:t>
            </a:r>
            <a:r>
              <a:rPr sz="2400" spc="15" dirty="0">
                <a:latin typeface="Cambria"/>
                <a:cs typeface="Cambria"/>
              </a:rPr>
              <a:t>tool </a:t>
            </a:r>
            <a:r>
              <a:rPr sz="2400" spc="130" dirty="0">
                <a:latin typeface="Cambria"/>
                <a:cs typeface="Cambria"/>
              </a:rPr>
              <a:t>that </a:t>
            </a:r>
            <a:r>
              <a:rPr sz="2400" spc="95" dirty="0">
                <a:latin typeface="Cambria"/>
                <a:cs typeface="Cambria"/>
              </a:rPr>
              <a:t>assists </a:t>
            </a:r>
            <a:r>
              <a:rPr sz="2400" spc="105" dirty="0">
                <a:latin typeface="Cambria"/>
                <a:cs typeface="Cambria"/>
              </a:rPr>
              <a:t>in</a:t>
            </a:r>
            <a:r>
              <a:rPr sz="2400" spc="-280" dirty="0">
                <a:latin typeface="Cambria"/>
                <a:cs typeface="Cambria"/>
              </a:rPr>
              <a:t> </a:t>
            </a:r>
            <a:r>
              <a:rPr sz="2400" spc="80" dirty="0">
                <a:latin typeface="Cambria"/>
                <a:cs typeface="Cambria"/>
              </a:rPr>
              <a:t>basis  </a:t>
            </a:r>
            <a:r>
              <a:rPr sz="2400" spc="110" dirty="0">
                <a:latin typeface="Cambria"/>
                <a:cs typeface="Cambria"/>
              </a:rPr>
              <a:t>path </a:t>
            </a:r>
            <a:r>
              <a:rPr sz="2400" spc="100" dirty="0">
                <a:latin typeface="Cambria"/>
                <a:cs typeface="Cambria"/>
              </a:rPr>
              <a:t>testing, </a:t>
            </a:r>
            <a:r>
              <a:rPr sz="2400" spc="160" dirty="0">
                <a:latin typeface="Cambria"/>
                <a:cs typeface="Cambria"/>
              </a:rPr>
              <a:t>a </a:t>
            </a:r>
            <a:r>
              <a:rPr sz="2400" spc="114" dirty="0">
                <a:latin typeface="Cambria"/>
                <a:cs typeface="Cambria"/>
              </a:rPr>
              <a:t>data </a:t>
            </a:r>
            <a:r>
              <a:rPr sz="2400" spc="90" dirty="0">
                <a:latin typeface="Cambria"/>
                <a:cs typeface="Cambria"/>
              </a:rPr>
              <a:t>structure, </a:t>
            </a:r>
            <a:r>
              <a:rPr sz="2400" spc="70" dirty="0">
                <a:latin typeface="Cambria"/>
                <a:cs typeface="Cambria"/>
              </a:rPr>
              <a:t>called </a:t>
            </a:r>
            <a:r>
              <a:rPr sz="2400" spc="160" dirty="0">
                <a:latin typeface="Cambria"/>
                <a:cs typeface="Cambria"/>
              </a:rPr>
              <a:t>a </a:t>
            </a:r>
            <a:r>
              <a:rPr sz="2400" i="1" spc="105" dirty="0">
                <a:latin typeface="Cambria"/>
                <a:cs typeface="Cambria"/>
              </a:rPr>
              <a:t>graph  </a:t>
            </a:r>
            <a:r>
              <a:rPr sz="2400" i="1" spc="125" dirty="0">
                <a:latin typeface="Cambria"/>
                <a:cs typeface="Cambria"/>
              </a:rPr>
              <a:t>matrix, </a:t>
            </a:r>
            <a:r>
              <a:rPr sz="2400" i="1" spc="105" dirty="0">
                <a:latin typeface="Cambria"/>
                <a:cs typeface="Cambria"/>
              </a:rPr>
              <a:t>can </a:t>
            </a:r>
            <a:r>
              <a:rPr sz="2400" i="1" spc="20" dirty="0">
                <a:latin typeface="Cambria"/>
                <a:cs typeface="Cambria"/>
              </a:rPr>
              <a:t>be </a:t>
            </a:r>
            <a:r>
              <a:rPr sz="2400" i="1" spc="75" dirty="0">
                <a:latin typeface="Cambria"/>
                <a:cs typeface="Cambria"/>
              </a:rPr>
              <a:t>quite</a:t>
            </a:r>
            <a:r>
              <a:rPr sz="2400" i="1" spc="300" dirty="0">
                <a:latin typeface="Cambria"/>
                <a:cs typeface="Cambria"/>
              </a:rPr>
              <a:t> </a:t>
            </a:r>
            <a:r>
              <a:rPr sz="2400" i="1" spc="130" dirty="0">
                <a:latin typeface="Cambria"/>
                <a:cs typeface="Cambria"/>
              </a:rPr>
              <a:t>useful.</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235" dirty="0">
                <a:latin typeface="Cambria"/>
                <a:cs typeface="Cambria"/>
              </a:rPr>
              <a:t>A </a:t>
            </a:r>
            <a:r>
              <a:rPr sz="2400" i="1" spc="105" dirty="0">
                <a:latin typeface="Cambria"/>
                <a:cs typeface="Cambria"/>
              </a:rPr>
              <a:t>graph </a:t>
            </a:r>
            <a:r>
              <a:rPr sz="2400" i="1" spc="114" dirty="0">
                <a:latin typeface="Cambria"/>
                <a:cs typeface="Cambria"/>
              </a:rPr>
              <a:t>matrix </a:t>
            </a:r>
            <a:r>
              <a:rPr sz="2400" i="1" spc="150" dirty="0">
                <a:latin typeface="Cambria"/>
                <a:cs typeface="Cambria"/>
              </a:rPr>
              <a:t>is </a:t>
            </a:r>
            <a:r>
              <a:rPr sz="2400" i="1" spc="114" dirty="0">
                <a:latin typeface="Cambria"/>
                <a:cs typeface="Cambria"/>
              </a:rPr>
              <a:t>a </a:t>
            </a:r>
            <a:r>
              <a:rPr sz="2400" i="1" spc="90" dirty="0">
                <a:latin typeface="Cambria"/>
                <a:cs typeface="Cambria"/>
              </a:rPr>
              <a:t>square </a:t>
            </a:r>
            <a:r>
              <a:rPr sz="2400" i="1" spc="114" dirty="0">
                <a:latin typeface="Cambria"/>
                <a:cs typeface="Cambria"/>
              </a:rPr>
              <a:t>matrix </a:t>
            </a:r>
            <a:r>
              <a:rPr sz="2400" i="1" spc="80" dirty="0">
                <a:latin typeface="Cambria"/>
                <a:cs typeface="Cambria"/>
              </a:rPr>
              <a:t>whose </a:t>
            </a:r>
            <a:r>
              <a:rPr sz="2400" i="1" spc="75" dirty="0">
                <a:latin typeface="Cambria"/>
                <a:cs typeface="Cambria"/>
              </a:rPr>
              <a:t>size  </a:t>
            </a:r>
            <a:r>
              <a:rPr sz="2400" i="1" spc="100" dirty="0">
                <a:latin typeface="Cambria"/>
                <a:cs typeface="Cambria"/>
              </a:rPr>
              <a:t>(i.e., </a:t>
            </a:r>
            <a:r>
              <a:rPr sz="2400" i="1" spc="114" dirty="0">
                <a:latin typeface="Cambria"/>
                <a:cs typeface="Cambria"/>
              </a:rPr>
              <a:t>number </a:t>
            </a:r>
            <a:r>
              <a:rPr sz="2400" i="1" spc="40" dirty="0">
                <a:latin typeface="Cambria"/>
                <a:cs typeface="Cambria"/>
              </a:rPr>
              <a:t>of </a:t>
            </a:r>
            <a:r>
              <a:rPr sz="2400" i="1" spc="85" dirty="0">
                <a:latin typeface="Cambria"/>
                <a:cs typeface="Cambria"/>
              </a:rPr>
              <a:t>rows </a:t>
            </a:r>
            <a:r>
              <a:rPr sz="2400" i="1" spc="160" dirty="0">
                <a:latin typeface="Cambria"/>
                <a:cs typeface="Cambria"/>
              </a:rPr>
              <a:t>and </a:t>
            </a:r>
            <a:r>
              <a:rPr sz="2400" i="1" spc="100" dirty="0">
                <a:latin typeface="Cambria"/>
                <a:cs typeface="Cambria"/>
              </a:rPr>
              <a:t>columns)</a:t>
            </a:r>
            <a:r>
              <a:rPr sz="2400" spc="100" dirty="0">
                <a:latin typeface="Cambria"/>
                <a:cs typeface="Cambria"/>
              </a:rPr>
              <a:t>is </a:t>
            </a:r>
            <a:r>
              <a:rPr sz="2400" spc="85" dirty="0">
                <a:latin typeface="Cambria"/>
                <a:cs typeface="Cambria"/>
              </a:rPr>
              <a:t>equal </a:t>
            </a:r>
            <a:r>
              <a:rPr sz="2400" spc="15" dirty="0">
                <a:latin typeface="Cambria"/>
                <a:cs typeface="Cambria"/>
              </a:rPr>
              <a:t>to </a:t>
            </a:r>
            <a:r>
              <a:rPr sz="2400" spc="95" dirty="0">
                <a:latin typeface="Cambria"/>
                <a:cs typeface="Cambria"/>
              </a:rPr>
              <a:t>the  </a:t>
            </a:r>
            <a:r>
              <a:rPr sz="2400" spc="80" dirty="0">
                <a:latin typeface="Cambria"/>
                <a:cs typeface="Cambria"/>
              </a:rPr>
              <a:t>number </a:t>
            </a:r>
            <a:r>
              <a:rPr sz="2400" spc="-5" dirty="0">
                <a:latin typeface="Cambria"/>
                <a:cs typeface="Cambria"/>
              </a:rPr>
              <a:t>of </a:t>
            </a:r>
            <a:r>
              <a:rPr sz="2400" spc="35" dirty="0">
                <a:latin typeface="Cambria"/>
                <a:cs typeface="Cambria"/>
              </a:rPr>
              <a:t>nodes </a:t>
            </a:r>
            <a:r>
              <a:rPr sz="2400" spc="25" dirty="0">
                <a:latin typeface="Cambria"/>
                <a:cs typeface="Cambria"/>
              </a:rPr>
              <a:t>on </a:t>
            </a:r>
            <a:r>
              <a:rPr sz="2400" spc="90" dirty="0">
                <a:latin typeface="Cambria"/>
                <a:cs typeface="Cambria"/>
              </a:rPr>
              <a:t>the </a:t>
            </a:r>
            <a:r>
              <a:rPr sz="2400" spc="25" dirty="0">
                <a:latin typeface="Cambria"/>
                <a:cs typeface="Cambria"/>
              </a:rPr>
              <a:t>flow </a:t>
            </a:r>
            <a:r>
              <a:rPr sz="2400" spc="110" dirty="0">
                <a:latin typeface="Cambria"/>
                <a:cs typeface="Cambria"/>
              </a:rPr>
              <a:t>graph. </a:t>
            </a:r>
            <a:r>
              <a:rPr sz="2400" spc="160" dirty="0">
                <a:latin typeface="Cambria"/>
                <a:cs typeface="Cambria"/>
              </a:rPr>
              <a:t>Each </a:t>
            </a:r>
            <a:r>
              <a:rPr sz="2400" spc="-5" dirty="0">
                <a:latin typeface="Cambria"/>
                <a:cs typeface="Cambria"/>
              </a:rPr>
              <a:t>row </a:t>
            </a:r>
            <a:r>
              <a:rPr sz="2400" spc="105" dirty="0">
                <a:latin typeface="Cambria"/>
                <a:cs typeface="Cambria"/>
              </a:rPr>
              <a:t>and  </a:t>
            </a:r>
            <a:r>
              <a:rPr sz="2400" spc="70" dirty="0">
                <a:latin typeface="Cambria"/>
                <a:cs typeface="Cambria"/>
              </a:rPr>
              <a:t>column </a:t>
            </a:r>
            <a:r>
              <a:rPr sz="2400" spc="35" dirty="0">
                <a:latin typeface="Cambria"/>
                <a:cs typeface="Cambria"/>
              </a:rPr>
              <a:t>corresponds </a:t>
            </a:r>
            <a:r>
              <a:rPr sz="2400" spc="15" dirty="0">
                <a:latin typeface="Cambria"/>
                <a:cs typeface="Cambria"/>
              </a:rPr>
              <a:t>to </a:t>
            </a:r>
            <a:r>
              <a:rPr sz="2400" spc="135" dirty="0">
                <a:latin typeface="Cambria"/>
                <a:cs typeface="Cambria"/>
              </a:rPr>
              <a:t>an </a:t>
            </a:r>
            <a:r>
              <a:rPr sz="2400" spc="70" dirty="0">
                <a:latin typeface="Cambria"/>
                <a:cs typeface="Cambria"/>
              </a:rPr>
              <a:t>identified </a:t>
            </a:r>
            <a:r>
              <a:rPr sz="2400" spc="55" dirty="0">
                <a:latin typeface="Cambria"/>
                <a:cs typeface="Cambria"/>
              </a:rPr>
              <a:t>node, </a:t>
            </a:r>
            <a:r>
              <a:rPr sz="2400" spc="105" dirty="0">
                <a:latin typeface="Cambria"/>
                <a:cs typeface="Cambria"/>
              </a:rPr>
              <a:t>and  </a:t>
            </a:r>
            <a:r>
              <a:rPr sz="2400" spc="110" dirty="0">
                <a:latin typeface="Cambria"/>
                <a:cs typeface="Cambria"/>
              </a:rPr>
              <a:t>matrix </a:t>
            </a:r>
            <a:r>
              <a:rPr sz="2400" spc="75" dirty="0">
                <a:latin typeface="Cambria"/>
                <a:cs typeface="Cambria"/>
              </a:rPr>
              <a:t>entries </a:t>
            </a:r>
            <a:r>
              <a:rPr sz="2400" spc="30" dirty="0">
                <a:latin typeface="Cambria"/>
                <a:cs typeface="Cambria"/>
              </a:rPr>
              <a:t>correspond </a:t>
            </a:r>
            <a:r>
              <a:rPr sz="2400" spc="15" dirty="0">
                <a:latin typeface="Cambria"/>
                <a:cs typeface="Cambria"/>
              </a:rPr>
              <a:t>to </a:t>
            </a:r>
            <a:r>
              <a:rPr sz="2400" spc="45" dirty="0">
                <a:latin typeface="Cambria"/>
                <a:cs typeface="Cambria"/>
              </a:rPr>
              <a:t>connections </a:t>
            </a:r>
            <a:r>
              <a:rPr sz="2400" spc="55" dirty="0">
                <a:latin typeface="Cambria"/>
                <a:cs typeface="Cambria"/>
              </a:rPr>
              <a:t>(an  </a:t>
            </a:r>
            <a:r>
              <a:rPr sz="2400" spc="15" dirty="0">
                <a:latin typeface="Cambria"/>
                <a:cs typeface="Cambria"/>
              </a:rPr>
              <a:t>edge) </a:t>
            </a:r>
            <a:r>
              <a:rPr sz="2400" spc="50" dirty="0">
                <a:latin typeface="Cambria"/>
                <a:cs typeface="Cambria"/>
              </a:rPr>
              <a:t>between</a:t>
            </a:r>
            <a:r>
              <a:rPr sz="2400" spc="254" dirty="0">
                <a:latin typeface="Cambria"/>
                <a:cs typeface="Cambria"/>
              </a:rPr>
              <a:t> </a:t>
            </a:r>
            <a:r>
              <a:rPr sz="2400" spc="60" dirty="0">
                <a:latin typeface="Cambria"/>
                <a:cs typeface="Cambria"/>
              </a:rPr>
              <a:t>nodes.</a:t>
            </a:r>
            <a:endParaRPr sz="2400">
              <a:latin typeface="Cambria"/>
              <a:cs typeface="Cambria"/>
            </a:endParaRPr>
          </a:p>
          <a:p>
            <a:pPr marL="298450" marR="96520" indent="-273050">
              <a:lnSpc>
                <a:spcPct val="100000"/>
              </a:lnSpc>
              <a:spcBef>
                <a:spcPts val="600"/>
              </a:spcBef>
            </a:pPr>
            <a:r>
              <a:rPr sz="2475" spc="1635" baseline="15151" dirty="0">
                <a:solidFill>
                  <a:srgbClr val="FD8536"/>
                </a:solidFill>
                <a:latin typeface="Symbol"/>
                <a:cs typeface="Symbol"/>
              </a:rPr>
              <a:t></a:t>
            </a:r>
            <a:r>
              <a:rPr sz="2475" spc="727" baseline="15151" dirty="0">
                <a:solidFill>
                  <a:srgbClr val="FD8536"/>
                </a:solidFill>
                <a:latin typeface="Times New Roman"/>
                <a:cs typeface="Times New Roman"/>
              </a:rPr>
              <a:t> </a:t>
            </a:r>
            <a:r>
              <a:rPr sz="2400" spc="110" dirty="0">
                <a:latin typeface="Cambria"/>
                <a:cs typeface="Cambria"/>
              </a:rPr>
              <a:t>The </a:t>
            </a:r>
            <a:r>
              <a:rPr sz="2400" spc="95" dirty="0">
                <a:latin typeface="Cambria"/>
                <a:cs typeface="Cambria"/>
              </a:rPr>
              <a:t>graph </a:t>
            </a:r>
            <a:r>
              <a:rPr sz="2400" spc="114" dirty="0">
                <a:latin typeface="Cambria"/>
                <a:cs typeface="Cambria"/>
              </a:rPr>
              <a:t>matrix </a:t>
            </a:r>
            <a:r>
              <a:rPr sz="2400" spc="80" dirty="0">
                <a:latin typeface="Cambria"/>
                <a:cs typeface="Cambria"/>
              </a:rPr>
              <a:t>is </a:t>
            </a:r>
            <a:r>
              <a:rPr sz="2400" spc="85" dirty="0">
                <a:latin typeface="Cambria"/>
                <a:cs typeface="Cambria"/>
              </a:rPr>
              <a:t>nothing </a:t>
            </a:r>
            <a:r>
              <a:rPr sz="2400" spc="40" dirty="0">
                <a:latin typeface="Cambria"/>
                <a:cs typeface="Cambria"/>
              </a:rPr>
              <a:t>more </a:t>
            </a:r>
            <a:r>
              <a:rPr sz="2400" spc="130" dirty="0">
                <a:latin typeface="Cambria"/>
                <a:cs typeface="Cambria"/>
              </a:rPr>
              <a:t>than </a:t>
            </a:r>
            <a:r>
              <a:rPr sz="2400" spc="160" dirty="0">
                <a:latin typeface="Cambria"/>
                <a:cs typeface="Cambria"/>
              </a:rPr>
              <a:t>a </a:t>
            </a:r>
            <a:r>
              <a:rPr sz="2400" spc="105" dirty="0">
                <a:latin typeface="Cambria"/>
                <a:cs typeface="Cambria"/>
              </a:rPr>
              <a:t>tabular  </a:t>
            </a:r>
            <a:r>
              <a:rPr sz="2400" spc="70" dirty="0">
                <a:latin typeface="Cambria"/>
                <a:cs typeface="Cambria"/>
              </a:rPr>
              <a:t>representation </a:t>
            </a:r>
            <a:r>
              <a:rPr sz="2400" spc="-5" dirty="0">
                <a:latin typeface="Cambria"/>
                <a:cs typeface="Cambria"/>
              </a:rPr>
              <a:t>of </a:t>
            </a:r>
            <a:r>
              <a:rPr sz="2400" spc="160" dirty="0">
                <a:latin typeface="Cambria"/>
                <a:cs typeface="Cambria"/>
              </a:rPr>
              <a:t>a </a:t>
            </a:r>
            <a:r>
              <a:rPr sz="2400" spc="25" dirty="0">
                <a:latin typeface="Cambria"/>
                <a:cs typeface="Cambria"/>
              </a:rPr>
              <a:t>flow</a:t>
            </a:r>
            <a:r>
              <a:rPr sz="2400" spc="325" dirty="0">
                <a:latin typeface="Cambria"/>
                <a:cs typeface="Cambria"/>
              </a:rPr>
              <a:t> </a:t>
            </a:r>
            <a:r>
              <a:rPr sz="2400" spc="110" dirty="0">
                <a:latin typeface="Cambria"/>
                <a:cs typeface="Cambria"/>
              </a:rPr>
              <a:t>graph.</a:t>
            </a:r>
            <a:endParaRPr sz="2400">
              <a:latin typeface="Cambria"/>
              <a:cs typeface="Cambria"/>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750" y="499109"/>
            <a:ext cx="8357870" cy="585851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2450" y="4385309"/>
            <a:ext cx="6986270" cy="2296160"/>
          </a:xfrm>
          <a:prstGeom prst="rect">
            <a:avLst/>
          </a:prstGeom>
        </p:spPr>
        <p:txBody>
          <a:bodyPr vert="horz" wrap="square" lIns="0" tIns="12700" rIns="0" bIns="0" rtlCol="0">
            <a:spAutoFit/>
          </a:bodyPr>
          <a:lstStyle/>
          <a:p>
            <a:pPr marL="311150" marR="30480" indent="-273050">
              <a:lnSpc>
                <a:spcPct val="100000"/>
              </a:lnSpc>
              <a:spcBef>
                <a:spcPts val="100"/>
              </a:spcBef>
            </a:pPr>
            <a:r>
              <a:rPr sz="2475" spc="1635" baseline="13468" dirty="0">
                <a:solidFill>
                  <a:srgbClr val="FD8536"/>
                </a:solidFill>
                <a:latin typeface="Symbol"/>
                <a:cs typeface="Symbol"/>
              </a:rPr>
              <a:t></a:t>
            </a:r>
            <a:r>
              <a:rPr sz="2475" spc="1635" baseline="13468" dirty="0">
                <a:solidFill>
                  <a:srgbClr val="FD8536"/>
                </a:solidFill>
                <a:latin typeface="Times New Roman"/>
                <a:cs typeface="Times New Roman"/>
              </a:rPr>
              <a:t> </a:t>
            </a:r>
            <a:r>
              <a:rPr sz="2400" spc="80" dirty="0">
                <a:latin typeface="Cambria"/>
                <a:cs typeface="Cambria"/>
              </a:rPr>
              <a:t>each </a:t>
            </a:r>
            <a:r>
              <a:rPr sz="2400" dirty="0">
                <a:latin typeface="Cambria"/>
                <a:cs typeface="Cambria"/>
              </a:rPr>
              <a:t>row </a:t>
            </a:r>
            <a:r>
              <a:rPr sz="2400" spc="85" dirty="0">
                <a:latin typeface="Cambria"/>
                <a:cs typeface="Cambria"/>
              </a:rPr>
              <a:t>with </a:t>
            </a:r>
            <a:r>
              <a:rPr sz="2400" spc="15" dirty="0">
                <a:latin typeface="Cambria"/>
                <a:cs typeface="Cambria"/>
              </a:rPr>
              <a:t>two </a:t>
            </a:r>
            <a:r>
              <a:rPr sz="2400" spc="-5" dirty="0">
                <a:latin typeface="Cambria"/>
                <a:cs typeface="Cambria"/>
              </a:rPr>
              <a:t>or </a:t>
            </a:r>
            <a:r>
              <a:rPr sz="2400" spc="40" dirty="0">
                <a:latin typeface="Cambria"/>
                <a:cs typeface="Cambria"/>
              </a:rPr>
              <a:t>more </a:t>
            </a:r>
            <a:r>
              <a:rPr sz="2400" spc="75" dirty="0">
                <a:latin typeface="Cambria"/>
                <a:cs typeface="Cambria"/>
              </a:rPr>
              <a:t>entries </a:t>
            </a:r>
            <a:r>
              <a:rPr sz="2400" spc="65" dirty="0">
                <a:latin typeface="Cambria"/>
                <a:cs typeface="Cambria"/>
              </a:rPr>
              <a:t>represents</a:t>
            </a:r>
            <a:r>
              <a:rPr sz="2400" spc="-40" dirty="0">
                <a:latin typeface="Cambria"/>
                <a:cs typeface="Cambria"/>
              </a:rPr>
              <a:t> </a:t>
            </a:r>
            <a:r>
              <a:rPr sz="2400" spc="160" dirty="0">
                <a:latin typeface="Cambria"/>
                <a:cs typeface="Cambria"/>
              </a:rPr>
              <a:t>a  </a:t>
            </a:r>
            <a:r>
              <a:rPr sz="2400" spc="60" dirty="0">
                <a:latin typeface="Cambria"/>
                <a:cs typeface="Cambria"/>
              </a:rPr>
              <a:t>predicate</a:t>
            </a:r>
            <a:r>
              <a:rPr sz="2400" spc="140" dirty="0">
                <a:latin typeface="Cambria"/>
                <a:cs typeface="Cambria"/>
              </a:rPr>
              <a:t> </a:t>
            </a:r>
            <a:r>
              <a:rPr sz="2400" spc="55" dirty="0">
                <a:latin typeface="Cambria"/>
                <a:cs typeface="Cambria"/>
              </a:rPr>
              <a:t>node.</a:t>
            </a:r>
            <a:endParaRPr sz="2400">
              <a:latin typeface="Cambria"/>
              <a:cs typeface="Cambria"/>
            </a:endParaRPr>
          </a:p>
          <a:p>
            <a:pPr marL="311150" marR="106680" indent="-273050">
              <a:lnSpc>
                <a:spcPct val="100000"/>
              </a:lnSpc>
              <a:spcBef>
                <a:spcPts val="600"/>
              </a:spcBef>
            </a:pPr>
            <a:r>
              <a:rPr sz="2475" spc="1635" baseline="13468" dirty="0">
                <a:solidFill>
                  <a:srgbClr val="FD8536"/>
                </a:solidFill>
                <a:latin typeface="Symbol"/>
                <a:cs typeface="Symbol"/>
              </a:rPr>
              <a:t></a:t>
            </a:r>
            <a:r>
              <a:rPr sz="2475" spc="877" baseline="13468" dirty="0">
                <a:solidFill>
                  <a:srgbClr val="FD8536"/>
                </a:solidFill>
                <a:latin typeface="Times New Roman"/>
                <a:cs typeface="Times New Roman"/>
              </a:rPr>
              <a:t> </a:t>
            </a:r>
            <a:r>
              <a:rPr sz="2400" spc="70" dirty="0">
                <a:latin typeface="Cambria"/>
                <a:cs typeface="Cambria"/>
              </a:rPr>
              <a:t>Therefore, </a:t>
            </a:r>
            <a:r>
              <a:rPr sz="2400" spc="60" dirty="0">
                <a:latin typeface="Cambria"/>
                <a:cs typeface="Cambria"/>
              </a:rPr>
              <a:t>performing </a:t>
            </a:r>
            <a:r>
              <a:rPr sz="2400" spc="90" dirty="0">
                <a:latin typeface="Cambria"/>
                <a:cs typeface="Cambria"/>
              </a:rPr>
              <a:t>the arithmetic </a:t>
            </a:r>
            <a:r>
              <a:rPr sz="2400" spc="55" dirty="0">
                <a:latin typeface="Cambria"/>
                <a:cs typeface="Cambria"/>
              </a:rPr>
              <a:t>shown </a:t>
            </a:r>
            <a:r>
              <a:rPr sz="2400" spc="20" dirty="0">
                <a:latin typeface="Cambria"/>
                <a:cs typeface="Cambria"/>
              </a:rPr>
              <a:t>to  </a:t>
            </a:r>
            <a:r>
              <a:rPr sz="2400" spc="90" dirty="0">
                <a:latin typeface="Cambria"/>
                <a:cs typeface="Cambria"/>
              </a:rPr>
              <a:t>the </a:t>
            </a:r>
            <a:r>
              <a:rPr sz="2400" spc="100" dirty="0">
                <a:latin typeface="Cambria"/>
                <a:cs typeface="Cambria"/>
              </a:rPr>
              <a:t>right </a:t>
            </a:r>
            <a:r>
              <a:rPr sz="2400" dirty="0">
                <a:latin typeface="Cambria"/>
                <a:cs typeface="Cambria"/>
              </a:rPr>
              <a:t>of </a:t>
            </a:r>
            <a:r>
              <a:rPr sz="2400" spc="90" dirty="0">
                <a:latin typeface="Cambria"/>
                <a:cs typeface="Cambria"/>
              </a:rPr>
              <a:t>the </a:t>
            </a:r>
            <a:r>
              <a:rPr sz="2400" spc="45" dirty="0">
                <a:latin typeface="Cambria"/>
                <a:cs typeface="Cambria"/>
              </a:rPr>
              <a:t>connection </a:t>
            </a:r>
            <a:r>
              <a:rPr sz="2400" spc="114" dirty="0">
                <a:latin typeface="Cambria"/>
                <a:cs typeface="Cambria"/>
              </a:rPr>
              <a:t>matrix </a:t>
            </a:r>
            <a:r>
              <a:rPr sz="2400" spc="40" dirty="0">
                <a:latin typeface="Cambria"/>
                <a:cs typeface="Cambria"/>
              </a:rPr>
              <a:t>provides </a:t>
            </a:r>
            <a:r>
              <a:rPr sz="2400" spc="105" dirty="0">
                <a:latin typeface="Cambria"/>
                <a:cs typeface="Cambria"/>
              </a:rPr>
              <a:t>us  </a:t>
            </a:r>
            <a:r>
              <a:rPr sz="2400" spc="90" dirty="0">
                <a:latin typeface="Cambria"/>
                <a:cs typeface="Cambria"/>
              </a:rPr>
              <a:t>with </a:t>
            </a:r>
            <a:r>
              <a:rPr sz="2400" spc="95" dirty="0">
                <a:latin typeface="Cambria"/>
                <a:cs typeface="Cambria"/>
              </a:rPr>
              <a:t>still </a:t>
            </a:r>
            <a:r>
              <a:rPr sz="2400" spc="75" dirty="0">
                <a:latin typeface="Cambria"/>
                <a:cs typeface="Cambria"/>
              </a:rPr>
              <a:t>another </a:t>
            </a:r>
            <a:r>
              <a:rPr sz="2400" spc="65" dirty="0">
                <a:latin typeface="Cambria"/>
                <a:cs typeface="Cambria"/>
              </a:rPr>
              <a:t>method </a:t>
            </a:r>
            <a:r>
              <a:rPr sz="2400" spc="20" dirty="0">
                <a:latin typeface="Cambria"/>
                <a:cs typeface="Cambria"/>
              </a:rPr>
              <a:t>for </a:t>
            </a:r>
            <a:r>
              <a:rPr sz="2400" spc="85" dirty="0">
                <a:latin typeface="Cambria"/>
                <a:cs typeface="Cambria"/>
              </a:rPr>
              <a:t>determining  </a:t>
            </a:r>
            <a:r>
              <a:rPr sz="2400" spc="60" dirty="0">
                <a:latin typeface="Cambria"/>
                <a:cs typeface="Cambria"/>
              </a:rPr>
              <a:t>cyclomatic</a:t>
            </a:r>
            <a:r>
              <a:rPr sz="2400" spc="135" dirty="0">
                <a:latin typeface="Cambria"/>
                <a:cs typeface="Cambria"/>
              </a:rPr>
              <a:t> </a:t>
            </a:r>
            <a:r>
              <a:rPr sz="2400" spc="70" dirty="0">
                <a:latin typeface="Cambria"/>
                <a:cs typeface="Cambria"/>
              </a:rPr>
              <a:t>complexity.</a:t>
            </a:r>
            <a:endParaRPr sz="2400">
              <a:latin typeface="Cambria"/>
              <a:cs typeface="Cambria"/>
            </a:endParaRPr>
          </a:p>
        </p:txBody>
      </p:sp>
      <p:sp>
        <p:nvSpPr>
          <p:cNvPr id="3" name="object 3"/>
          <p:cNvSpPr/>
          <p:nvPr/>
        </p:nvSpPr>
        <p:spPr>
          <a:xfrm>
            <a:off x="490953" y="0"/>
            <a:ext cx="8223786" cy="39168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5459" y="303529"/>
            <a:ext cx="5800090" cy="436880"/>
          </a:xfrm>
          <a:prstGeom prst="rect">
            <a:avLst/>
          </a:prstGeom>
        </p:spPr>
        <p:txBody>
          <a:bodyPr vert="horz" wrap="square" lIns="0" tIns="12700" rIns="0" bIns="0" rtlCol="0">
            <a:spAutoFit/>
          </a:bodyPr>
          <a:lstStyle/>
          <a:p>
            <a:pPr marL="12700">
              <a:lnSpc>
                <a:spcPct val="100000"/>
              </a:lnSpc>
              <a:spcBef>
                <a:spcPts val="100"/>
              </a:spcBef>
            </a:pPr>
            <a:r>
              <a:rPr sz="2700" spc="320" dirty="0"/>
              <a:t>CONTROL </a:t>
            </a:r>
            <a:r>
              <a:rPr sz="2700" spc="330" dirty="0"/>
              <a:t>STRUCTURE</a:t>
            </a:r>
            <a:r>
              <a:rPr sz="2700" spc="-85" dirty="0"/>
              <a:t> </a:t>
            </a:r>
            <a:r>
              <a:rPr sz="2700" spc="305" dirty="0"/>
              <a:t>TESTING</a:t>
            </a:r>
            <a:endParaRPr sz="2700"/>
          </a:p>
        </p:txBody>
      </p:sp>
      <p:sp>
        <p:nvSpPr>
          <p:cNvPr id="3" name="object 3"/>
          <p:cNvSpPr txBox="1"/>
          <p:nvPr/>
        </p:nvSpPr>
        <p:spPr>
          <a:xfrm>
            <a:off x="523240" y="961390"/>
            <a:ext cx="7853045" cy="4352290"/>
          </a:xfrm>
          <a:prstGeom prst="rect">
            <a:avLst/>
          </a:prstGeom>
        </p:spPr>
        <p:txBody>
          <a:bodyPr vert="horz" wrap="square" lIns="0" tIns="12700" rIns="0" bIns="0" rtlCol="0">
            <a:spAutoFit/>
          </a:bodyPr>
          <a:lstStyle/>
          <a:p>
            <a:pPr marL="298450" marR="713740" indent="-273050">
              <a:lnSpc>
                <a:spcPct val="100000"/>
              </a:lnSpc>
              <a:spcBef>
                <a:spcPts val="100"/>
              </a:spcBef>
            </a:pPr>
            <a:r>
              <a:rPr sz="2475" spc="1635" baseline="15151" dirty="0">
                <a:solidFill>
                  <a:srgbClr val="FD8536"/>
                </a:solidFill>
                <a:latin typeface="Symbol"/>
                <a:cs typeface="Symbol"/>
              </a:rPr>
              <a:t></a:t>
            </a:r>
            <a:r>
              <a:rPr sz="2475" spc="802" baseline="15151" dirty="0">
                <a:solidFill>
                  <a:srgbClr val="FD8536"/>
                </a:solidFill>
                <a:latin typeface="Times New Roman"/>
                <a:cs typeface="Times New Roman"/>
              </a:rPr>
              <a:t> </a:t>
            </a:r>
            <a:r>
              <a:rPr sz="2400" spc="110" dirty="0">
                <a:latin typeface="Cambria"/>
                <a:cs typeface="Cambria"/>
              </a:rPr>
              <a:t>Although </a:t>
            </a:r>
            <a:r>
              <a:rPr sz="2400" spc="80" dirty="0">
                <a:latin typeface="Cambria"/>
                <a:cs typeface="Cambria"/>
              </a:rPr>
              <a:t>basis </a:t>
            </a:r>
            <a:r>
              <a:rPr sz="2400" spc="110" dirty="0">
                <a:latin typeface="Cambria"/>
                <a:cs typeface="Cambria"/>
              </a:rPr>
              <a:t>path </a:t>
            </a:r>
            <a:r>
              <a:rPr sz="2400" spc="90" dirty="0">
                <a:latin typeface="Cambria"/>
                <a:cs typeface="Cambria"/>
              </a:rPr>
              <a:t>testing </a:t>
            </a:r>
            <a:r>
              <a:rPr sz="2400" spc="80" dirty="0">
                <a:latin typeface="Cambria"/>
                <a:cs typeface="Cambria"/>
              </a:rPr>
              <a:t>is </a:t>
            </a:r>
            <a:r>
              <a:rPr sz="2400" spc="75" dirty="0">
                <a:latin typeface="Cambria"/>
                <a:cs typeface="Cambria"/>
              </a:rPr>
              <a:t>simple </a:t>
            </a:r>
            <a:r>
              <a:rPr sz="2400" spc="105" dirty="0">
                <a:latin typeface="Cambria"/>
                <a:cs typeface="Cambria"/>
              </a:rPr>
              <a:t>and highly  </a:t>
            </a:r>
            <a:r>
              <a:rPr sz="2400" spc="65" dirty="0">
                <a:latin typeface="Cambria"/>
                <a:cs typeface="Cambria"/>
              </a:rPr>
              <a:t>effective, </a:t>
            </a:r>
            <a:r>
              <a:rPr sz="2400" spc="105" dirty="0">
                <a:latin typeface="Cambria"/>
                <a:cs typeface="Cambria"/>
              </a:rPr>
              <a:t>it </a:t>
            </a:r>
            <a:r>
              <a:rPr sz="2400" spc="75" dirty="0">
                <a:latin typeface="Cambria"/>
                <a:cs typeface="Cambria"/>
              </a:rPr>
              <a:t>is </a:t>
            </a:r>
            <a:r>
              <a:rPr sz="2400" spc="50" dirty="0">
                <a:latin typeface="Cambria"/>
                <a:cs typeface="Cambria"/>
              </a:rPr>
              <a:t>not </a:t>
            </a:r>
            <a:r>
              <a:rPr sz="2400" spc="80" dirty="0">
                <a:latin typeface="Cambria"/>
                <a:cs typeface="Cambria"/>
              </a:rPr>
              <a:t>sufficient </a:t>
            </a:r>
            <a:r>
              <a:rPr sz="2400" spc="105" dirty="0">
                <a:latin typeface="Cambria"/>
                <a:cs typeface="Cambria"/>
              </a:rPr>
              <a:t>in</a:t>
            </a:r>
            <a:r>
              <a:rPr sz="2400" spc="455" dirty="0">
                <a:latin typeface="Cambria"/>
                <a:cs typeface="Cambria"/>
              </a:rPr>
              <a:t> </a:t>
            </a:r>
            <a:r>
              <a:rPr sz="2400" spc="95" dirty="0">
                <a:latin typeface="Cambria"/>
                <a:cs typeface="Cambria"/>
              </a:rPr>
              <a:t>itself.</a:t>
            </a:r>
            <a:endParaRPr sz="2400">
              <a:latin typeface="Cambria"/>
              <a:cs typeface="Cambria"/>
            </a:endParaRPr>
          </a:p>
          <a:p>
            <a:pPr marL="298450" marR="9652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50" dirty="0">
                <a:latin typeface="Cambria"/>
                <a:cs typeface="Cambria"/>
              </a:rPr>
              <a:t>other </a:t>
            </a:r>
            <a:r>
              <a:rPr sz="2400" spc="85" dirty="0">
                <a:latin typeface="Cambria"/>
                <a:cs typeface="Cambria"/>
              </a:rPr>
              <a:t>variations </a:t>
            </a:r>
            <a:r>
              <a:rPr sz="2400" spc="25" dirty="0">
                <a:latin typeface="Cambria"/>
                <a:cs typeface="Cambria"/>
              </a:rPr>
              <a:t>on </a:t>
            </a:r>
            <a:r>
              <a:rPr sz="2400" spc="35" dirty="0">
                <a:latin typeface="Cambria"/>
                <a:cs typeface="Cambria"/>
              </a:rPr>
              <a:t>control </a:t>
            </a:r>
            <a:r>
              <a:rPr sz="2400" spc="85" dirty="0">
                <a:latin typeface="Cambria"/>
                <a:cs typeface="Cambria"/>
              </a:rPr>
              <a:t>structure </a:t>
            </a:r>
            <a:r>
              <a:rPr sz="2400" spc="50" dirty="0">
                <a:latin typeface="Cambria"/>
                <a:cs typeface="Cambria"/>
              </a:rPr>
              <a:t>improve</a:t>
            </a:r>
            <a:r>
              <a:rPr sz="2400" spc="-270" dirty="0">
                <a:latin typeface="Cambria"/>
                <a:cs typeface="Cambria"/>
              </a:rPr>
              <a:t> </a:t>
            </a:r>
            <a:r>
              <a:rPr sz="2400" spc="95" dirty="0">
                <a:latin typeface="Cambria"/>
                <a:cs typeface="Cambria"/>
              </a:rPr>
              <a:t>quality  </a:t>
            </a:r>
            <a:r>
              <a:rPr sz="2400" spc="-10" dirty="0">
                <a:latin typeface="Cambria"/>
                <a:cs typeface="Cambria"/>
              </a:rPr>
              <a:t>of </a:t>
            </a:r>
            <a:r>
              <a:rPr sz="2400" spc="50" dirty="0">
                <a:latin typeface="Cambria"/>
                <a:cs typeface="Cambria"/>
              </a:rPr>
              <a:t>white-box</a:t>
            </a:r>
            <a:r>
              <a:rPr sz="2400" spc="275" dirty="0">
                <a:latin typeface="Cambria"/>
                <a:cs typeface="Cambria"/>
              </a:rPr>
              <a:t> </a:t>
            </a:r>
            <a:r>
              <a:rPr sz="2400" spc="100" dirty="0">
                <a:latin typeface="Cambria"/>
                <a:cs typeface="Cambria"/>
              </a:rPr>
              <a:t>testing.</a:t>
            </a:r>
            <a:endParaRPr sz="2400">
              <a:latin typeface="Cambria"/>
              <a:cs typeface="Cambria"/>
            </a:endParaRPr>
          </a:p>
          <a:p>
            <a:pPr marL="298450" marR="34417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Control </a:t>
            </a:r>
            <a:r>
              <a:rPr sz="2400" spc="110" dirty="0">
                <a:latin typeface="Cambria"/>
                <a:cs typeface="Cambria"/>
              </a:rPr>
              <a:t>Structure </a:t>
            </a:r>
            <a:r>
              <a:rPr sz="2400" spc="90" dirty="0">
                <a:latin typeface="Cambria"/>
                <a:cs typeface="Cambria"/>
              </a:rPr>
              <a:t>testing </a:t>
            </a:r>
            <a:r>
              <a:rPr sz="2400" spc="40" dirty="0">
                <a:latin typeface="Cambria"/>
                <a:cs typeface="Cambria"/>
              </a:rPr>
              <a:t>controls </a:t>
            </a:r>
            <a:r>
              <a:rPr sz="2400" spc="25" dirty="0">
                <a:latin typeface="Cambria"/>
                <a:cs typeface="Cambria"/>
              </a:rPr>
              <a:t>over </a:t>
            </a:r>
            <a:r>
              <a:rPr sz="2400" spc="95" dirty="0">
                <a:latin typeface="Cambria"/>
                <a:cs typeface="Cambria"/>
              </a:rPr>
              <a:t>the</a:t>
            </a:r>
            <a:r>
              <a:rPr sz="2400" spc="-260" dirty="0">
                <a:latin typeface="Cambria"/>
                <a:cs typeface="Cambria"/>
              </a:rPr>
              <a:t> </a:t>
            </a:r>
            <a:r>
              <a:rPr sz="2400" spc="25" dirty="0">
                <a:latin typeface="Cambria"/>
                <a:cs typeface="Cambria"/>
              </a:rPr>
              <a:t>order </a:t>
            </a:r>
            <a:r>
              <a:rPr sz="2400" spc="100" dirty="0">
                <a:latin typeface="Cambria"/>
                <a:cs typeface="Cambria"/>
              </a:rPr>
              <a:t>in  </a:t>
            </a:r>
            <a:r>
              <a:rPr sz="2400" spc="70" dirty="0">
                <a:latin typeface="Cambria"/>
                <a:cs typeface="Cambria"/>
              </a:rPr>
              <a:t>which </a:t>
            </a:r>
            <a:r>
              <a:rPr sz="2400" spc="90" dirty="0">
                <a:latin typeface="Cambria"/>
                <a:cs typeface="Cambria"/>
              </a:rPr>
              <a:t>the </a:t>
            </a:r>
            <a:r>
              <a:rPr sz="2400" spc="75" dirty="0">
                <a:latin typeface="Cambria"/>
                <a:cs typeface="Cambria"/>
              </a:rPr>
              <a:t>instructions </a:t>
            </a:r>
            <a:r>
              <a:rPr sz="2400" spc="105" dirty="0">
                <a:latin typeface="Cambria"/>
                <a:cs typeface="Cambria"/>
              </a:rPr>
              <a:t>in </a:t>
            </a:r>
            <a:r>
              <a:rPr sz="2400" spc="70" dirty="0">
                <a:latin typeface="Cambria"/>
                <a:cs typeface="Cambria"/>
              </a:rPr>
              <a:t>program </a:t>
            </a:r>
            <a:r>
              <a:rPr sz="2400" spc="85" dirty="0">
                <a:latin typeface="Cambria"/>
                <a:cs typeface="Cambria"/>
              </a:rPr>
              <a:t>are</a:t>
            </a:r>
            <a:r>
              <a:rPr sz="2400" spc="425" dirty="0">
                <a:latin typeface="Cambria"/>
                <a:cs typeface="Cambria"/>
              </a:rPr>
              <a:t> </a:t>
            </a:r>
            <a:r>
              <a:rPr sz="2400" spc="75" dirty="0">
                <a:latin typeface="Cambria"/>
                <a:cs typeface="Cambria"/>
              </a:rPr>
              <a:t>executed.</a:t>
            </a:r>
            <a:endParaRPr sz="2400">
              <a:latin typeface="Cambria"/>
              <a:cs typeface="Cambria"/>
            </a:endParaRPr>
          </a:p>
          <a:p>
            <a:pPr marL="298450" marR="17780" indent="-273050" algn="just">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45" dirty="0">
                <a:latin typeface="Cambria"/>
                <a:cs typeface="Cambria"/>
              </a:rPr>
              <a:t>One </a:t>
            </a:r>
            <a:r>
              <a:rPr sz="2400" spc="-5" dirty="0">
                <a:latin typeface="Cambria"/>
                <a:cs typeface="Cambria"/>
              </a:rPr>
              <a:t>of </a:t>
            </a:r>
            <a:r>
              <a:rPr sz="2400" spc="90" dirty="0">
                <a:latin typeface="Cambria"/>
                <a:cs typeface="Cambria"/>
              </a:rPr>
              <a:t>the </a:t>
            </a:r>
            <a:r>
              <a:rPr sz="2400" spc="70" dirty="0">
                <a:latin typeface="Cambria"/>
                <a:cs typeface="Cambria"/>
              </a:rPr>
              <a:t>major </a:t>
            </a:r>
            <a:r>
              <a:rPr sz="2400" spc="35" dirty="0">
                <a:latin typeface="Cambria"/>
                <a:cs typeface="Cambria"/>
              </a:rPr>
              <a:t>objective </a:t>
            </a:r>
            <a:r>
              <a:rPr sz="2400" spc="-5" dirty="0">
                <a:latin typeface="Cambria"/>
                <a:cs typeface="Cambria"/>
              </a:rPr>
              <a:t>of </a:t>
            </a:r>
            <a:r>
              <a:rPr sz="2400" spc="40" dirty="0">
                <a:latin typeface="Cambria"/>
                <a:cs typeface="Cambria"/>
              </a:rPr>
              <a:t>control </a:t>
            </a:r>
            <a:r>
              <a:rPr sz="2400" spc="85" dirty="0">
                <a:latin typeface="Cambria"/>
                <a:cs typeface="Cambria"/>
              </a:rPr>
              <a:t>structure</a:t>
            </a:r>
            <a:r>
              <a:rPr sz="2400" spc="-130" dirty="0">
                <a:latin typeface="Cambria"/>
                <a:cs typeface="Cambria"/>
              </a:rPr>
              <a:t> </a:t>
            </a:r>
            <a:r>
              <a:rPr sz="2400" spc="90" dirty="0">
                <a:latin typeface="Cambria"/>
                <a:cs typeface="Cambria"/>
              </a:rPr>
              <a:t>testing  </a:t>
            </a:r>
            <a:r>
              <a:rPr sz="2400" spc="70" dirty="0">
                <a:latin typeface="Cambria"/>
                <a:cs typeface="Cambria"/>
              </a:rPr>
              <a:t>includes </a:t>
            </a:r>
            <a:r>
              <a:rPr sz="2400" spc="90" dirty="0">
                <a:latin typeface="Cambria"/>
                <a:cs typeface="Cambria"/>
              </a:rPr>
              <a:t>the </a:t>
            </a:r>
            <a:r>
              <a:rPr sz="2400" spc="55" dirty="0">
                <a:latin typeface="Cambria"/>
                <a:cs typeface="Cambria"/>
              </a:rPr>
              <a:t>selection </a:t>
            </a:r>
            <a:r>
              <a:rPr sz="2400" spc="-5" dirty="0">
                <a:latin typeface="Cambria"/>
                <a:cs typeface="Cambria"/>
              </a:rPr>
              <a:t>of </a:t>
            </a:r>
            <a:r>
              <a:rPr sz="2400" spc="90" dirty="0">
                <a:latin typeface="Cambria"/>
                <a:cs typeface="Cambria"/>
              </a:rPr>
              <a:t>the </a:t>
            </a:r>
            <a:r>
              <a:rPr sz="2400" spc="85" dirty="0">
                <a:latin typeface="Cambria"/>
                <a:cs typeface="Cambria"/>
              </a:rPr>
              <a:t>test </a:t>
            </a:r>
            <a:r>
              <a:rPr sz="2400" spc="65" dirty="0">
                <a:latin typeface="Cambria"/>
                <a:cs typeface="Cambria"/>
              </a:rPr>
              <a:t>case </a:t>
            </a:r>
            <a:r>
              <a:rPr sz="2400" spc="15" dirty="0">
                <a:latin typeface="Cambria"/>
                <a:cs typeface="Cambria"/>
              </a:rPr>
              <a:t>to </a:t>
            </a:r>
            <a:r>
              <a:rPr sz="2400" spc="75" dirty="0">
                <a:latin typeface="Cambria"/>
                <a:cs typeface="Cambria"/>
              </a:rPr>
              <a:t>meet various  criteria </a:t>
            </a:r>
            <a:r>
              <a:rPr sz="2400" spc="25" dirty="0">
                <a:latin typeface="Cambria"/>
                <a:cs typeface="Cambria"/>
              </a:rPr>
              <a:t>for </a:t>
            </a:r>
            <a:r>
              <a:rPr sz="2400" spc="50" dirty="0">
                <a:latin typeface="Cambria"/>
                <a:cs typeface="Cambria"/>
              </a:rPr>
              <a:t>covering </a:t>
            </a:r>
            <a:r>
              <a:rPr sz="2400" spc="90" dirty="0">
                <a:latin typeface="Cambria"/>
                <a:cs typeface="Cambria"/>
              </a:rPr>
              <a:t>the</a:t>
            </a:r>
            <a:r>
              <a:rPr sz="2400" spc="390" dirty="0">
                <a:latin typeface="Cambria"/>
                <a:cs typeface="Cambria"/>
              </a:rPr>
              <a:t> </a:t>
            </a:r>
            <a:r>
              <a:rPr sz="2400" spc="35" dirty="0">
                <a:latin typeface="Cambria"/>
                <a:cs typeface="Cambria"/>
              </a:rPr>
              <a:t>code.</a:t>
            </a:r>
            <a:endParaRPr sz="2400">
              <a:latin typeface="Cambria"/>
              <a:cs typeface="Cambria"/>
            </a:endParaRPr>
          </a:p>
          <a:p>
            <a:pPr marL="298450" marR="535940" indent="-273050" algn="just">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Test </a:t>
            </a:r>
            <a:r>
              <a:rPr sz="2400" spc="60" dirty="0">
                <a:latin typeface="Cambria"/>
                <a:cs typeface="Cambria"/>
              </a:rPr>
              <a:t>cased </a:t>
            </a:r>
            <a:r>
              <a:rPr sz="2400" spc="85" dirty="0">
                <a:latin typeface="Cambria"/>
                <a:cs typeface="Cambria"/>
              </a:rPr>
              <a:t>are </a:t>
            </a:r>
            <a:r>
              <a:rPr sz="2400" spc="50" dirty="0">
                <a:latin typeface="Cambria"/>
                <a:cs typeface="Cambria"/>
              </a:rPr>
              <a:t>derived </a:t>
            </a:r>
            <a:r>
              <a:rPr sz="2400" spc="15" dirty="0">
                <a:latin typeface="Cambria"/>
                <a:cs typeface="Cambria"/>
              </a:rPr>
              <a:t>to </a:t>
            </a:r>
            <a:r>
              <a:rPr sz="2400" spc="55" dirty="0">
                <a:latin typeface="Cambria"/>
                <a:cs typeface="Cambria"/>
              </a:rPr>
              <a:t>exercise </a:t>
            </a:r>
            <a:r>
              <a:rPr sz="2400" spc="35" dirty="0">
                <a:latin typeface="Cambria"/>
                <a:cs typeface="Cambria"/>
              </a:rPr>
              <a:t>control </a:t>
            </a:r>
            <a:r>
              <a:rPr sz="2400" spc="25" dirty="0">
                <a:latin typeface="Cambria"/>
                <a:cs typeface="Cambria"/>
              </a:rPr>
              <a:t>over</a:t>
            </a:r>
            <a:r>
              <a:rPr sz="2400" spc="-114" dirty="0">
                <a:latin typeface="Cambria"/>
                <a:cs typeface="Cambria"/>
              </a:rPr>
              <a:t> </a:t>
            </a:r>
            <a:r>
              <a:rPr sz="2400" spc="90" dirty="0">
                <a:latin typeface="Cambria"/>
                <a:cs typeface="Cambria"/>
              </a:rPr>
              <a:t>the  </a:t>
            </a:r>
            <a:r>
              <a:rPr sz="2400" spc="25" dirty="0">
                <a:latin typeface="Cambria"/>
                <a:cs typeface="Cambria"/>
              </a:rPr>
              <a:t>order </a:t>
            </a:r>
            <a:r>
              <a:rPr sz="2400" spc="-5" dirty="0">
                <a:latin typeface="Cambria"/>
                <a:cs typeface="Cambria"/>
              </a:rPr>
              <a:t>of </a:t>
            </a:r>
            <a:r>
              <a:rPr sz="2400" spc="90" dirty="0">
                <a:latin typeface="Cambria"/>
                <a:cs typeface="Cambria"/>
              </a:rPr>
              <a:t>the </a:t>
            </a:r>
            <a:r>
              <a:rPr sz="2400" spc="60" dirty="0">
                <a:latin typeface="Cambria"/>
                <a:cs typeface="Cambria"/>
              </a:rPr>
              <a:t>execution </a:t>
            </a:r>
            <a:r>
              <a:rPr sz="2400" spc="-5" dirty="0">
                <a:latin typeface="Cambria"/>
                <a:cs typeface="Cambria"/>
              </a:rPr>
              <a:t>of </a:t>
            </a:r>
            <a:r>
              <a:rPr sz="2400" spc="90" dirty="0">
                <a:latin typeface="Cambria"/>
                <a:cs typeface="Cambria"/>
              </a:rPr>
              <a:t>the</a:t>
            </a:r>
            <a:r>
              <a:rPr sz="2400" spc="660" dirty="0">
                <a:latin typeface="Cambria"/>
                <a:cs typeface="Cambria"/>
              </a:rPr>
              <a:t> </a:t>
            </a:r>
            <a:r>
              <a:rPr sz="2400" spc="35" dirty="0">
                <a:latin typeface="Cambria"/>
                <a:cs typeface="Cambria"/>
              </a:rPr>
              <a:t>code.</a:t>
            </a:r>
            <a:endParaRPr sz="2400">
              <a:latin typeface="Cambria"/>
              <a:cs typeface="Cambri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240" y="318770"/>
            <a:ext cx="7670165" cy="75692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solidFill>
                  <a:srgbClr val="000000"/>
                </a:solidFill>
              </a:rPr>
              <a:t>Coverage </a:t>
            </a:r>
            <a:r>
              <a:rPr sz="2400" spc="60" dirty="0">
                <a:solidFill>
                  <a:srgbClr val="000000"/>
                </a:solidFill>
              </a:rPr>
              <a:t>based </a:t>
            </a:r>
            <a:r>
              <a:rPr sz="2400" spc="90" dirty="0">
                <a:solidFill>
                  <a:srgbClr val="000000"/>
                </a:solidFill>
              </a:rPr>
              <a:t>testing </a:t>
            </a:r>
            <a:r>
              <a:rPr sz="2400" spc="50" dirty="0">
                <a:solidFill>
                  <a:srgbClr val="000000"/>
                </a:solidFill>
              </a:rPr>
              <a:t>works </a:t>
            </a:r>
            <a:r>
              <a:rPr sz="2400" spc="45" dirty="0">
                <a:solidFill>
                  <a:srgbClr val="000000"/>
                </a:solidFill>
              </a:rPr>
              <a:t>by choosing </a:t>
            </a:r>
            <a:r>
              <a:rPr sz="2400" spc="85" dirty="0">
                <a:solidFill>
                  <a:srgbClr val="000000"/>
                </a:solidFill>
              </a:rPr>
              <a:t>test</a:t>
            </a:r>
            <a:r>
              <a:rPr sz="2400" spc="-265" dirty="0">
                <a:solidFill>
                  <a:srgbClr val="000000"/>
                </a:solidFill>
              </a:rPr>
              <a:t> </a:t>
            </a:r>
            <a:r>
              <a:rPr sz="2400" spc="65" dirty="0">
                <a:solidFill>
                  <a:srgbClr val="000000"/>
                </a:solidFill>
              </a:rPr>
              <a:t>cases  </a:t>
            </a:r>
            <a:r>
              <a:rPr sz="2400" spc="55" dirty="0">
                <a:solidFill>
                  <a:srgbClr val="000000"/>
                </a:solidFill>
              </a:rPr>
              <a:t>according </a:t>
            </a:r>
            <a:r>
              <a:rPr sz="2400" spc="15" dirty="0">
                <a:solidFill>
                  <a:srgbClr val="000000"/>
                </a:solidFill>
              </a:rPr>
              <a:t>to </a:t>
            </a:r>
            <a:r>
              <a:rPr sz="2400" spc="60" dirty="0">
                <a:solidFill>
                  <a:srgbClr val="000000"/>
                </a:solidFill>
              </a:rPr>
              <a:t>well defined </a:t>
            </a:r>
            <a:r>
              <a:rPr sz="2400" spc="45" dirty="0">
                <a:solidFill>
                  <a:srgbClr val="000000"/>
                </a:solidFill>
              </a:rPr>
              <a:t>coverage</a:t>
            </a:r>
            <a:r>
              <a:rPr sz="2400" spc="500" dirty="0">
                <a:solidFill>
                  <a:srgbClr val="000000"/>
                </a:solidFill>
              </a:rPr>
              <a:t> </a:t>
            </a:r>
            <a:r>
              <a:rPr sz="2400" spc="85" dirty="0">
                <a:solidFill>
                  <a:srgbClr val="000000"/>
                </a:solidFill>
              </a:rPr>
              <a:t>criteria.</a:t>
            </a:r>
            <a:endParaRPr sz="2400">
              <a:latin typeface="Times New Roman"/>
              <a:cs typeface="Times New Roman"/>
            </a:endParaRPr>
          </a:p>
        </p:txBody>
      </p:sp>
      <p:sp>
        <p:nvSpPr>
          <p:cNvPr id="3" name="object 3"/>
          <p:cNvSpPr txBox="1"/>
          <p:nvPr/>
        </p:nvSpPr>
        <p:spPr>
          <a:xfrm>
            <a:off x="523240" y="1050290"/>
            <a:ext cx="8101330" cy="5380990"/>
          </a:xfrm>
          <a:prstGeom prst="rect">
            <a:avLst/>
          </a:prstGeom>
        </p:spPr>
        <p:txBody>
          <a:bodyPr vert="horz" wrap="square" lIns="0" tIns="88900" rIns="0" bIns="0" rtlCol="0">
            <a:spAutoFit/>
          </a:bodyPr>
          <a:lstStyle/>
          <a:p>
            <a:pPr marL="25400">
              <a:lnSpc>
                <a:spcPct val="100000"/>
              </a:lnSpc>
              <a:spcBef>
                <a:spcPts val="7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40" dirty="0">
                <a:latin typeface="Cambria"/>
                <a:cs typeface="Cambria"/>
              </a:rPr>
              <a:t>more common </a:t>
            </a:r>
            <a:r>
              <a:rPr sz="2400" spc="45" dirty="0">
                <a:latin typeface="Cambria"/>
                <a:cs typeface="Cambria"/>
              </a:rPr>
              <a:t>coverage </a:t>
            </a:r>
            <a:r>
              <a:rPr sz="2400" spc="75" dirty="0">
                <a:latin typeface="Cambria"/>
                <a:cs typeface="Cambria"/>
              </a:rPr>
              <a:t>criteria </a:t>
            </a:r>
            <a:r>
              <a:rPr sz="2400" spc="85" dirty="0">
                <a:latin typeface="Cambria"/>
                <a:cs typeface="Cambria"/>
              </a:rPr>
              <a:t>are </a:t>
            </a:r>
            <a:r>
              <a:rPr sz="2400" spc="90" dirty="0">
                <a:latin typeface="Cambria"/>
                <a:cs typeface="Cambria"/>
              </a:rPr>
              <a:t>the</a:t>
            </a:r>
            <a:r>
              <a:rPr sz="2400" spc="-275" dirty="0">
                <a:latin typeface="Cambria"/>
                <a:cs typeface="Cambria"/>
              </a:rPr>
              <a:t> </a:t>
            </a:r>
            <a:r>
              <a:rPr sz="2400" spc="45" dirty="0">
                <a:latin typeface="Cambria"/>
                <a:cs typeface="Cambria"/>
              </a:rPr>
              <a:t>following:</a:t>
            </a:r>
            <a:endParaRPr sz="24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765" baseline="15151" dirty="0">
                <a:solidFill>
                  <a:srgbClr val="FD8536"/>
                </a:solidFill>
                <a:latin typeface="Times New Roman"/>
                <a:cs typeface="Times New Roman"/>
              </a:rPr>
              <a:t> </a:t>
            </a:r>
            <a:r>
              <a:rPr sz="2400" spc="125" dirty="0">
                <a:latin typeface="Cambria"/>
                <a:cs typeface="Cambria"/>
              </a:rPr>
              <a:t>Statement </a:t>
            </a:r>
            <a:r>
              <a:rPr sz="2400" spc="90" dirty="0">
                <a:latin typeface="Cambria"/>
                <a:cs typeface="Cambria"/>
              </a:rPr>
              <a:t>Coverage </a:t>
            </a:r>
            <a:r>
              <a:rPr sz="2400" spc="-5" dirty="0">
                <a:latin typeface="Cambria"/>
                <a:cs typeface="Cambria"/>
              </a:rPr>
              <a:t>or </a:t>
            </a:r>
            <a:r>
              <a:rPr sz="2400" spc="75" dirty="0">
                <a:latin typeface="Cambria"/>
                <a:cs typeface="Cambria"/>
              </a:rPr>
              <a:t>Node </a:t>
            </a:r>
            <a:r>
              <a:rPr sz="2400" spc="85" dirty="0">
                <a:latin typeface="Cambria"/>
                <a:cs typeface="Cambria"/>
              </a:rPr>
              <a:t>Coverage:</a:t>
            </a:r>
            <a:endParaRPr sz="2400">
              <a:latin typeface="Cambria"/>
              <a:cs typeface="Cambria"/>
            </a:endParaRPr>
          </a:p>
          <a:p>
            <a:pPr marL="664210" marR="17780" indent="-273050">
              <a:lnSpc>
                <a:spcPct val="100000"/>
              </a:lnSpc>
              <a:spcBef>
                <a:spcPts val="520"/>
              </a:spcBef>
              <a:buClr>
                <a:srgbClr val="FD8536"/>
              </a:buClr>
              <a:buSzPct val="78571"/>
              <a:buFont typeface="Symbol"/>
              <a:buChar char=""/>
              <a:tabLst>
                <a:tab pos="664210" algn="l"/>
              </a:tabLst>
            </a:pPr>
            <a:r>
              <a:rPr sz="2100" spc="105" dirty="0">
                <a:latin typeface="Cambria"/>
                <a:cs typeface="Cambria"/>
              </a:rPr>
              <a:t>Every </a:t>
            </a:r>
            <a:r>
              <a:rPr sz="2100" spc="85" dirty="0">
                <a:latin typeface="Cambria"/>
                <a:cs typeface="Cambria"/>
              </a:rPr>
              <a:t>statement </a:t>
            </a:r>
            <a:r>
              <a:rPr sz="2100" dirty="0">
                <a:latin typeface="Cambria"/>
                <a:cs typeface="Cambria"/>
              </a:rPr>
              <a:t>of </a:t>
            </a:r>
            <a:r>
              <a:rPr sz="2100" spc="80" dirty="0">
                <a:latin typeface="Cambria"/>
                <a:cs typeface="Cambria"/>
              </a:rPr>
              <a:t>the </a:t>
            </a:r>
            <a:r>
              <a:rPr sz="2100" spc="60" dirty="0">
                <a:latin typeface="Cambria"/>
                <a:cs typeface="Cambria"/>
              </a:rPr>
              <a:t>program should </a:t>
            </a:r>
            <a:r>
              <a:rPr sz="2100" spc="15" dirty="0">
                <a:latin typeface="Cambria"/>
                <a:cs typeface="Cambria"/>
              </a:rPr>
              <a:t>be </a:t>
            </a:r>
            <a:r>
              <a:rPr sz="2100" spc="45" dirty="0">
                <a:latin typeface="Cambria"/>
                <a:cs typeface="Cambria"/>
              </a:rPr>
              <a:t>exercised </a:t>
            </a:r>
            <a:r>
              <a:rPr sz="2100" spc="114" dirty="0">
                <a:latin typeface="Cambria"/>
                <a:cs typeface="Cambria"/>
              </a:rPr>
              <a:t>at </a:t>
            </a:r>
            <a:r>
              <a:rPr sz="2100" spc="-120" dirty="0">
                <a:latin typeface="Cambria"/>
                <a:cs typeface="Cambria"/>
              </a:rPr>
              <a:t>least  </a:t>
            </a:r>
            <a:r>
              <a:rPr sz="2100" spc="45" dirty="0">
                <a:latin typeface="Cambria"/>
                <a:cs typeface="Cambria"/>
              </a:rPr>
              <a:t>once.</a:t>
            </a:r>
            <a:endParaRPr sz="21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727" baseline="15151" dirty="0">
                <a:solidFill>
                  <a:srgbClr val="FD8536"/>
                </a:solidFill>
                <a:latin typeface="Times New Roman"/>
                <a:cs typeface="Times New Roman"/>
              </a:rPr>
              <a:t> </a:t>
            </a:r>
            <a:r>
              <a:rPr sz="2400" spc="125" dirty="0">
                <a:latin typeface="Cambria"/>
                <a:cs typeface="Cambria"/>
              </a:rPr>
              <a:t>Branch </a:t>
            </a:r>
            <a:r>
              <a:rPr sz="2400" spc="90" dirty="0">
                <a:latin typeface="Cambria"/>
                <a:cs typeface="Cambria"/>
              </a:rPr>
              <a:t>Coverage </a:t>
            </a:r>
            <a:r>
              <a:rPr sz="2400" spc="-5" dirty="0">
                <a:latin typeface="Cambria"/>
                <a:cs typeface="Cambria"/>
              </a:rPr>
              <a:t>or </a:t>
            </a:r>
            <a:r>
              <a:rPr sz="2400" spc="75" dirty="0">
                <a:latin typeface="Cambria"/>
                <a:cs typeface="Cambria"/>
              </a:rPr>
              <a:t>Decision </a:t>
            </a:r>
            <a:r>
              <a:rPr sz="2400" spc="85" dirty="0">
                <a:latin typeface="Cambria"/>
                <a:cs typeface="Cambria"/>
              </a:rPr>
              <a:t>Coverage:</a:t>
            </a:r>
            <a:endParaRPr sz="2400">
              <a:latin typeface="Cambria"/>
              <a:cs typeface="Cambria"/>
            </a:endParaRPr>
          </a:p>
          <a:p>
            <a:pPr marL="664210" marR="832485" indent="-273050">
              <a:lnSpc>
                <a:spcPct val="100000"/>
              </a:lnSpc>
              <a:spcBef>
                <a:spcPts val="520"/>
              </a:spcBef>
              <a:buClr>
                <a:srgbClr val="FD8536"/>
              </a:buClr>
              <a:buSzPct val="78571"/>
              <a:buFont typeface="Symbol"/>
              <a:buChar char=""/>
              <a:tabLst>
                <a:tab pos="664210" algn="l"/>
              </a:tabLst>
            </a:pPr>
            <a:r>
              <a:rPr sz="2100" spc="105" dirty="0">
                <a:latin typeface="Cambria"/>
                <a:cs typeface="Cambria"/>
              </a:rPr>
              <a:t>Every </a:t>
            </a:r>
            <a:r>
              <a:rPr sz="2100" spc="35" dirty="0">
                <a:latin typeface="Cambria"/>
                <a:cs typeface="Cambria"/>
              </a:rPr>
              <a:t>possible </a:t>
            </a:r>
            <a:r>
              <a:rPr sz="2100" spc="80" dirty="0">
                <a:latin typeface="Cambria"/>
                <a:cs typeface="Cambria"/>
              </a:rPr>
              <a:t>alternative </a:t>
            </a:r>
            <a:r>
              <a:rPr sz="2100" spc="90" dirty="0">
                <a:latin typeface="Cambria"/>
                <a:cs typeface="Cambria"/>
              </a:rPr>
              <a:t>in </a:t>
            </a:r>
            <a:r>
              <a:rPr sz="2100" spc="140" dirty="0">
                <a:latin typeface="Cambria"/>
                <a:cs typeface="Cambria"/>
              </a:rPr>
              <a:t>a </a:t>
            </a:r>
            <a:r>
              <a:rPr sz="2100" spc="75" dirty="0">
                <a:latin typeface="Cambria"/>
                <a:cs typeface="Cambria"/>
              </a:rPr>
              <a:t>branch </a:t>
            </a:r>
            <a:r>
              <a:rPr sz="2100" dirty="0">
                <a:latin typeface="Cambria"/>
                <a:cs typeface="Cambria"/>
              </a:rPr>
              <a:t>of </a:t>
            </a:r>
            <a:r>
              <a:rPr sz="2100" spc="80" dirty="0">
                <a:latin typeface="Cambria"/>
                <a:cs typeface="Cambria"/>
              </a:rPr>
              <a:t>the </a:t>
            </a:r>
            <a:r>
              <a:rPr sz="2100" spc="-90" dirty="0">
                <a:latin typeface="Cambria"/>
                <a:cs typeface="Cambria"/>
              </a:rPr>
              <a:t>program  </a:t>
            </a:r>
            <a:r>
              <a:rPr sz="2100" spc="60" dirty="0">
                <a:latin typeface="Cambria"/>
                <a:cs typeface="Cambria"/>
              </a:rPr>
              <a:t>should </a:t>
            </a:r>
            <a:r>
              <a:rPr sz="2100" spc="15" dirty="0">
                <a:latin typeface="Cambria"/>
                <a:cs typeface="Cambria"/>
              </a:rPr>
              <a:t>be </a:t>
            </a:r>
            <a:r>
              <a:rPr sz="2100" spc="45" dirty="0">
                <a:latin typeface="Cambria"/>
                <a:cs typeface="Cambria"/>
              </a:rPr>
              <a:t>exercised </a:t>
            </a:r>
            <a:r>
              <a:rPr sz="2100" spc="120" dirty="0">
                <a:latin typeface="Cambria"/>
                <a:cs typeface="Cambria"/>
              </a:rPr>
              <a:t>at </a:t>
            </a:r>
            <a:r>
              <a:rPr sz="2100" spc="80" dirty="0">
                <a:latin typeface="Cambria"/>
                <a:cs typeface="Cambria"/>
              </a:rPr>
              <a:t>least</a:t>
            </a:r>
            <a:r>
              <a:rPr sz="2100" spc="345" dirty="0">
                <a:latin typeface="Cambria"/>
                <a:cs typeface="Cambria"/>
              </a:rPr>
              <a:t> </a:t>
            </a:r>
            <a:r>
              <a:rPr sz="2100" spc="45" dirty="0">
                <a:latin typeface="Cambria"/>
                <a:cs typeface="Cambria"/>
              </a:rPr>
              <a:t>once.</a:t>
            </a:r>
            <a:endParaRPr sz="21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419" baseline="15151" dirty="0">
                <a:solidFill>
                  <a:srgbClr val="FD8536"/>
                </a:solidFill>
                <a:latin typeface="Times New Roman"/>
                <a:cs typeface="Times New Roman"/>
              </a:rPr>
              <a:t> </a:t>
            </a:r>
            <a:r>
              <a:rPr sz="2400" spc="85" dirty="0">
                <a:latin typeface="Cambria"/>
                <a:cs typeface="Cambria"/>
              </a:rPr>
              <a:t>Condition </a:t>
            </a:r>
            <a:r>
              <a:rPr sz="2400" spc="90" dirty="0">
                <a:latin typeface="Cambria"/>
                <a:cs typeface="Cambria"/>
              </a:rPr>
              <a:t>Coverage</a:t>
            </a:r>
            <a:endParaRPr sz="2400">
              <a:latin typeface="Cambria"/>
              <a:cs typeface="Cambria"/>
            </a:endParaRPr>
          </a:p>
          <a:p>
            <a:pPr marL="664210" marR="207010" indent="-273050">
              <a:lnSpc>
                <a:spcPct val="100000"/>
              </a:lnSpc>
              <a:spcBef>
                <a:spcPts val="520"/>
              </a:spcBef>
              <a:buClr>
                <a:srgbClr val="FD8536"/>
              </a:buClr>
              <a:buSzPct val="78571"/>
              <a:buFont typeface="Symbol"/>
              <a:buChar char=""/>
              <a:tabLst>
                <a:tab pos="664210" algn="l"/>
              </a:tabLst>
            </a:pPr>
            <a:r>
              <a:rPr sz="2100" spc="140" dirty="0">
                <a:latin typeface="Cambria"/>
                <a:cs typeface="Cambria"/>
              </a:rPr>
              <a:t>Each </a:t>
            </a:r>
            <a:r>
              <a:rPr sz="2100" spc="40" dirty="0">
                <a:latin typeface="Cambria"/>
                <a:cs typeface="Cambria"/>
              </a:rPr>
              <a:t>condition </a:t>
            </a:r>
            <a:r>
              <a:rPr sz="2100" spc="90" dirty="0">
                <a:latin typeface="Cambria"/>
                <a:cs typeface="Cambria"/>
              </a:rPr>
              <a:t>in </a:t>
            </a:r>
            <a:r>
              <a:rPr sz="2100" spc="140" dirty="0">
                <a:latin typeface="Cambria"/>
                <a:cs typeface="Cambria"/>
              </a:rPr>
              <a:t>a </a:t>
            </a:r>
            <a:r>
              <a:rPr sz="2100" spc="75" dirty="0">
                <a:latin typeface="Cambria"/>
                <a:cs typeface="Cambria"/>
              </a:rPr>
              <a:t>branch </a:t>
            </a:r>
            <a:r>
              <a:rPr sz="2100" spc="70" dirty="0">
                <a:latin typeface="Cambria"/>
                <a:cs typeface="Cambria"/>
              </a:rPr>
              <a:t>is </a:t>
            </a:r>
            <a:r>
              <a:rPr sz="2100" spc="75" dirty="0">
                <a:latin typeface="Cambria"/>
                <a:cs typeface="Cambria"/>
              </a:rPr>
              <a:t>made </a:t>
            </a:r>
            <a:r>
              <a:rPr sz="2100" spc="15" dirty="0">
                <a:latin typeface="Cambria"/>
                <a:cs typeface="Cambria"/>
              </a:rPr>
              <a:t>to </a:t>
            </a:r>
            <a:r>
              <a:rPr sz="2100" spc="85" dirty="0">
                <a:latin typeface="Cambria"/>
                <a:cs typeface="Cambria"/>
              </a:rPr>
              <a:t>evaluate </a:t>
            </a:r>
            <a:r>
              <a:rPr sz="2100" spc="15" dirty="0">
                <a:latin typeface="Cambria"/>
                <a:cs typeface="Cambria"/>
              </a:rPr>
              <a:t>to </a:t>
            </a:r>
            <a:r>
              <a:rPr sz="2100" spc="75" dirty="0">
                <a:latin typeface="Cambria"/>
                <a:cs typeface="Cambria"/>
              </a:rPr>
              <a:t>true </a:t>
            </a:r>
            <a:r>
              <a:rPr sz="2100" spc="-260" dirty="0">
                <a:latin typeface="Cambria"/>
                <a:cs typeface="Cambria"/>
              </a:rPr>
              <a:t>and  </a:t>
            </a:r>
            <a:r>
              <a:rPr sz="2100" spc="75" dirty="0">
                <a:latin typeface="Cambria"/>
                <a:cs typeface="Cambria"/>
              </a:rPr>
              <a:t>false </a:t>
            </a:r>
            <a:r>
              <a:rPr sz="2100" spc="120" dirty="0">
                <a:latin typeface="Cambria"/>
                <a:cs typeface="Cambria"/>
              </a:rPr>
              <a:t>at </a:t>
            </a:r>
            <a:r>
              <a:rPr sz="2100" spc="80" dirty="0">
                <a:latin typeface="Cambria"/>
                <a:cs typeface="Cambria"/>
              </a:rPr>
              <a:t>least</a:t>
            </a:r>
            <a:r>
              <a:rPr sz="2100" spc="150" dirty="0">
                <a:latin typeface="Cambria"/>
                <a:cs typeface="Cambria"/>
              </a:rPr>
              <a:t> </a:t>
            </a:r>
            <a:r>
              <a:rPr sz="2100" spc="45" dirty="0">
                <a:latin typeface="Cambria"/>
                <a:cs typeface="Cambria"/>
              </a:rPr>
              <a:t>once.</a:t>
            </a:r>
            <a:endParaRPr sz="21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487" baseline="15151" dirty="0">
                <a:solidFill>
                  <a:srgbClr val="FD8536"/>
                </a:solidFill>
                <a:latin typeface="Times New Roman"/>
                <a:cs typeface="Times New Roman"/>
              </a:rPr>
              <a:t> </a:t>
            </a:r>
            <a:r>
              <a:rPr sz="2400" spc="50" dirty="0">
                <a:latin typeface="Cambria"/>
                <a:cs typeface="Cambria"/>
              </a:rPr>
              <a:t>Decision/Condition </a:t>
            </a:r>
            <a:r>
              <a:rPr sz="2400" spc="90" dirty="0">
                <a:latin typeface="Cambria"/>
                <a:cs typeface="Cambria"/>
              </a:rPr>
              <a:t>Coverage</a:t>
            </a:r>
            <a:endParaRPr sz="2400">
              <a:latin typeface="Cambria"/>
              <a:cs typeface="Cambria"/>
            </a:endParaRPr>
          </a:p>
          <a:p>
            <a:pPr marL="664210" marR="123189" indent="-273050">
              <a:lnSpc>
                <a:spcPct val="100000"/>
              </a:lnSpc>
              <a:spcBef>
                <a:spcPts val="530"/>
              </a:spcBef>
              <a:buClr>
                <a:srgbClr val="FD8536"/>
              </a:buClr>
              <a:buSzPct val="78571"/>
              <a:buFont typeface="Symbol"/>
              <a:buChar char=""/>
              <a:tabLst>
                <a:tab pos="664210" algn="l"/>
              </a:tabLst>
            </a:pPr>
            <a:r>
              <a:rPr sz="2100" spc="140" dirty="0">
                <a:latin typeface="Cambria"/>
                <a:cs typeface="Cambria"/>
              </a:rPr>
              <a:t>Each </a:t>
            </a:r>
            <a:r>
              <a:rPr sz="2100" spc="40" dirty="0">
                <a:latin typeface="Cambria"/>
                <a:cs typeface="Cambria"/>
              </a:rPr>
              <a:t>condition </a:t>
            </a:r>
            <a:r>
              <a:rPr sz="2100" spc="90" dirty="0">
                <a:latin typeface="Cambria"/>
                <a:cs typeface="Cambria"/>
              </a:rPr>
              <a:t>in </a:t>
            </a:r>
            <a:r>
              <a:rPr sz="2100" spc="140" dirty="0">
                <a:latin typeface="Cambria"/>
                <a:cs typeface="Cambria"/>
              </a:rPr>
              <a:t>a </a:t>
            </a:r>
            <a:r>
              <a:rPr sz="2100" spc="75" dirty="0">
                <a:latin typeface="Cambria"/>
                <a:cs typeface="Cambria"/>
              </a:rPr>
              <a:t>branch </a:t>
            </a:r>
            <a:r>
              <a:rPr sz="2100" spc="70" dirty="0">
                <a:latin typeface="Cambria"/>
                <a:cs typeface="Cambria"/>
              </a:rPr>
              <a:t>is </a:t>
            </a:r>
            <a:r>
              <a:rPr sz="2100" spc="75" dirty="0">
                <a:latin typeface="Cambria"/>
                <a:cs typeface="Cambria"/>
              </a:rPr>
              <a:t>made </a:t>
            </a:r>
            <a:r>
              <a:rPr sz="2100" spc="15" dirty="0">
                <a:latin typeface="Cambria"/>
                <a:cs typeface="Cambria"/>
              </a:rPr>
              <a:t>to </a:t>
            </a:r>
            <a:r>
              <a:rPr sz="2100" spc="85" dirty="0">
                <a:latin typeface="Cambria"/>
                <a:cs typeface="Cambria"/>
              </a:rPr>
              <a:t>evaluate </a:t>
            </a:r>
            <a:r>
              <a:rPr sz="2100" spc="15" dirty="0">
                <a:latin typeface="Cambria"/>
                <a:cs typeface="Cambria"/>
              </a:rPr>
              <a:t>to </a:t>
            </a:r>
            <a:r>
              <a:rPr sz="2100" spc="40" dirty="0">
                <a:latin typeface="Cambria"/>
                <a:cs typeface="Cambria"/>
              </a:rPr>
              <a:t>both </a:t>
            </a:r>
            <a:r>
              <a:rPr sz="2100" spc="-185" dirty="0">
                <a:latin typeface="Cambria"/>
                <a:cs typeface="Cambria"/>
              </a:rPr>
              <a:t>true  </a:t>
            </a:r>
            <a:r>
              <a:rPr sz="2100" spc="90" dirty="0">
                <a:latin typeface="Cambria"/>
                <a:cs typeface="Cambria"/>
              </a:rPr>
              <a:t>and </a:t>
            </a:r>
            <a:r>
              <a:rPr sz="2100" spc="70" dirty="0">
                <a:latin typeface="Cambria"/>
                <a:cs typeface="Cambria"/>
              </a:rPr>
              <a:t>false </a:t>
            </a:r>
            <a:r>
              <a:rPr sz="2100" spc="90" dirty="0">
                <a:latin typeface="Cambria"/>
                <a:cs typeface="Cambria"/>
              </a:rPr>
              <a:t>and </a:t>
            </a:r>
            <a:r>
              <a:rPr sz="2100" spc="70" dirty="0">
                <a:latin typeface="Cambria"/>
                <a:cs typeface="Cambria"/>
              </a:rPr>
              <a:t>each branch is </a:t>
            </a:r>
            <a:r>
              <a:rPr sz="2100" spc="75" dirty="0">
                <a:latin typeface="Cambria"/>
                <a:cs typeface="Cambria"/>
              </a:rPr>
              <a:t>made </a:t>
            </a:r>
            <a:r>
              <a:rPr sz="2100" spc="15" dirty="0">
                <a:latin typeface="Cambria"/>
                <a:cs typeface="Cambria"/>
              </a:rPr>
              <a:t>to </a:t>
            </a:r>
            <a:r>
              <a:rPr sz="2100" spc="85" dirty="0">
                <a:latin typeface="Cambria"/>
                <a:cs typeface="Cambria"/>
              </a:rPr>
              <a:t>evaluate </a:t>
            </a:r>
            <a:r>
              <a:rPr sz="2100" spc="15" dirty="0">
                <a:latin typeface="Cambria"/>
                <a:cs typeface="Cambria"/>
              </a:rPr>
              <a:t>to </a:t>
            </a:r>
            <a:r>
              <a:rPr sz="2100" spc="40" dirty="0">
                <a:latin typeface="Cambria"/>
                <a:cs typeface="Cambria"/>
              </a:rPr>
              <a:t>both </a:t>
            </a:r>
            <a:r>
              <a:rPr sz="2100" spc="75" dirty="0">
                <a:latin typeface="Cambria"/>
                <a:cs typeface="Cambria"/>
              </a:rPr>
              <a:t>true  </a:t>
            </a:r>
            <a:r>
              <a:rPr sz="2100" spc="90" dirty="0">
                <a:latin typeface="Cambria"/>
                <a:cs typeface="Cambria"/>
              </a:rPr>
              <a:t>and</a:t>
            </a:r>
            <a:r>
              <a:rPr sz="2100" spc="110" dirty="0">
                <a:latin typeface="Cambria"/>
                <a:cs typeface="Cambria"/>
              </a:rPr>
              <a:t> </a:t>
            </a:r>
            <a:r>
              <a:rPr sz="2100" spc="85" dirty="0">
                <a:latin typeface="Cambria"/>
                <a:cs typeface="Cambria"/>
              </a:rPr>
              <a:t>false.</a:t>
            </a:r>
            <a:endParaRPr sz="2100">
              <a:latin typeface="Cambria"/>
              <a:cs typeface="Cambr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6326</Words>
  <Application>Microsoft Office PowerPoint</Application>
  <PresentationFormat>On-screen Show (4:3)</PresentationFormat>
  <Paragraphs>538</Paragraphs>
  <Slides>106</Slides>
  <Notes>1</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PowerPoint Presentation</vt:lpstr>
      <vt:lpstr>What is Software?</vt:lpstr>
      <vt:lpstr>What is Software?</vt:lpstr>
      <vt:lpstr>Software Engineering</vt:lpstr>
      <vt:lpstr>Software Engineering</vt:lpstr>
      <vt:lpstr>PowerPoint Presentation</vt:lpstr>
      <vt:lpstr>Definition of Software Process </vt:lpstr>
      <vt:lpstr> A Generic Process Model</vt:lpstr>
      <vt:lpstr>Process Flow</vt:lpstr>
      <vt:lpstr>Software Life Cycle Models</vt:lpstr>
      <vt:lpstr>Software Life Cycle Models</vt:lpstr>
      <vt:lpstr>Build &amp; Fix Model</vt:lpstr>
      <vt:lpstr>Build &amp; Fix Model</vt:lpstr>
      <vt:lpstr>Waterfall Model</vt:lpstr>
      <vt:lpstr>Waterfall Model</vt:lpstr>
      <vt:lpstr>Waterfall Model</vt:lpstr>
      <vt:lpstr>The Rapid Application Development (RAD) Model</vt:lpstr>
      <vt:lpstr>The Rapid Application Development (RAD) Model</vt:lpstr>
      <vt:lpstr>The Rapid Application Development (RAD) Model</vt:lpstr>
      <vt:lpstr>Evolutionary Process Models</vt:lpstr>
      <vt:lpstr>Evolutionary Process Model</vt:lpstr>
      <vt:lpstr>Prototyping Model</vt:lpstr>
      <vt:lpstr>Prototyping Model</vt:lpstr>
      <vt:lpstr>Spiral Model</vt:lpstr>
      <vt:lpstr>Spiral Model</vt:lpstr>
      <vt:lpstr>Spiral Model</vt:lpstr>
      <vt:lpstr>The Waterfall Model</vt:lpstr>
      <vt:lpstr>The Incremental Model</vt:lpstr>
      <vt:lpstr>The Incremental Model</vt:lpstr>
      <vt:lpstr>Evolutionary Models</vt:lpstr>
      <vt:lpstr>Evolutionary Models: Prototyping</vt:lpstr>
      <vt:lpstr>Evolutionary Models: Prototyping</vt:lpstr>
      <vt:lpstr>Evolutionary Models: The Spiral</vt:lpstr>
      <vt:lpstr>Evolutionary Models: The Spiral</vt:lpstr>
      <vt:lpstr>Three Concerns on Evolutionary Processes</vt:lpstr>
      <vt:lpstr>Rapid Application Model (RAD)</vt:lpstr>
      <vt:lpstr>RAD Strengths</vt:lpstr>
      <vt:lpstr>RAD Weaknesses</vt:lpstr>
      <vt:lpstr>When to use RAD</vt:lpstr>
      <vt:lpstr>PowerPoint Presentation</vt:lpstr>
      <vt:lpstr>Software Architecture</vt:lpstr>
      <vt:lpstr>Why Architecture?</vt:lpstr>
      <vt:lpstr>Data Design</vt:lpstr>
      <vt:lpstr>Architectural Styles</vt:lpstr>
      <vt:lpstr>Specific Styles</vt:lpstr>
      <vt:lpstr>Data-Centered Architecture</vt:lpstr>
      <vt:lpstr>Data-Flow Architecture</vt:lpstr>
      <vt:lpstr>Call and Return Architecture</vt:lpstr>
      <vt:lpstr>Object-Oriented Architecture</vt:lpstr>
      <vt:lpstr>Layered Architecture</vt:lpstr>
      <vt:lpstr>Architectural Patterns</vt:lpstr>
      <vt:lpstr>Architectural Design</vt:lpstr>
      <vt:lpstr>Context Diagram</vt:lpstr>
      <vt:lpstr>SafeHome ACD</vt:lpstr>
      <vt:lpstr>SafeHome Archetype</vt:lpstr>
      <vt:lpstr>Component Structure</vt:lpstr>
      <vt:lpstr>Component Elaboration</vt:lpstr>
      <vt:lpstr>SOFTWARE TESTING  FUNDAMENTALS</vt:lpstr>
      <vt:lpstr>TESTING OBJECTIVES</vt:lpstr>
      <vt:lpstr>COMMON TERMS:</vt:lpstr>
      <vt:lpstr>TESTING PRINCIPLES</vt:lpstr>
      <vt:lpstr>TESTING PRINCIPLES</vt:lpstr>
      <vt:lpstr>SOFTWARE TESTING</vt:lpstr>
      <vt:lpstr>PowerPoint Presentation</vt:lpstr>
      <vt:lpstr> In unit testing, test cases verify the  implementation of design of a each software  element.</vt:lpstr>
      <vt:lpstr>UNIT TESTING</vt:lpstr>
      <vt:lpstr>Unit Test Considerations</vt:lpstr>
      <vt:lpstr>Unit Testing Precedence</vt:lpstr>
      <vt:lpstr>PowerPoint Presentation</vt:lpstr>
      <vt:lpstr>Integration Testing</vt:lpstr>
      <vt:lpstr> Non-Incremental integration or "big bang" approach:</vt:lpstr>
      <vt:lpstr>Top-down Integration</vt:lpstr>
      <vt:lpstr>Depth-first integration &amp; Breadth-first  integration</vt:lpstr>
      <vt:lpstr> The integration process is performed in a series of five  steps:</vt:lpstr>
      <vt:lpstr>Bottom-up Integration</vt:lpstr>
      <vt:lpstr>PowerPoint Presentation</vt:lpstr>
      <vt:lpstr>Regression Testing</vt:lpstr>
      <vt:lpstr> The regression test suite (the subset of tests to be executed)  contains three different classes of test cases:</vt:lpstr>
      <vt:lpstr>Smoke Testing</vt:lpstr>
      <vt:lpstr> Smoke testing provides a number of benefits when it is applied on  complex, timecritical software engineering projects:</vt:lpstr>
      <vt:lpstr>Validation testing /Acceptance Testing</vt:lpstr>
      <vt:lpstr>PowerPoint Presentation</vt:lpstr>
      <vt:lpstr>WHITE BOX TESTING</vt:lpstr>
      <vt:lpstr>ADVANTAGE OF WHITE BOX  TESTING</vt:lpstr>
      <vt:lpstr>DISADVANTAGE OF WHITE BOX  TESTING</vt:lpstr>
      <vt:lpstr>TRADITIONAL WHITE BOX TESTING</vt:lpstr>
      <vt:lpstr>BASIS PATH TESTING</vt:lpstr>
      <vt:lpstr>FLOW GRAPH</vt:lpstr>
      <vt:lpstr>FLOW GRAPH</vt:lpstr>
      <vt:lpstr>PowerPoint Presentation</vt:lpstr>
      <vt:lpstr>PowerPoint Presentation</vt:lpstr>
      <vt:lpstr>CYCLOMATIC COMPLEXITY</vt:lpstr>
      <vt:lpstr>PowerPoint Presentation</vt:lpstr>
      <vt:lpstr> Computing the cyclomatic would tell us how  many paths are required in the basis set.</vt:lpstr>
      <vt:lpstr>GRAPH MATRICES</vt:lpstr>
      <vt:lpstr>PowerPoint Presentation</vt:lpstr>
      <vt:lpstr>PowerPoint Presentation</vt:lpstr>
      <vt:lpstr>CONTROL STRUCTURE TESTING</vt:lpstr>
      <vt:lpstr> Coverage based testing works by choosing test cases  according to well defined coverage criteria.</vt:lpstr>
      <vt:lpstr>Conditional Testing</vt:lpstr>
      <vt:lpstr>Data Flow testing</vt:lpstr>
      <vt:lpstr>Loop Testing</vt:lpstr>
      <vt:lpstr>Black Box Testing</vt:lpstr>
      <vt:lpstr>Black Box Testing</vt:lpstr>
      <vt:lpstr>Advantage’s of Black Box Testing</vt:lpstr>
      <vt:lpstr>Disadvantages of Black Box Testing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MUTHU</cp:lastModifiedBy>
  <cp:revision>33</cp:revision>
  <dcterms:created xsi:type="dcterms:W3CDTF">2019-01-30T11:16:00Z</dcterms:created>
  <dcterms:modified xsi:type="dcterms:W3CDTF">2019-02-03T14:11:12Z</dcterms:modified>
</cp:coreProperties>
</file>