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8" r:id="rId3"/>
    <p:sldId id="274" r:id="rId4"/>
    <p:sldId id="275" r:id="rId5"/>
    <p:sldId id="276" r:id="rId6"/>
    <p:sldId id="272" r:id="rId7"/>
    <p:sldId id="273" r:id="rId8"/>
    <p:sldId id="269" r:id="rId9"/>
    <p:sldId id="257" r:id="rId10"/>
    <p:sldId id="258" r:id="rId11"/>
    <p:sldId id="259" r:id="rId12"/>
    <p:sldId id="260" r:id="rId13"/>
    <p:sldId id="270" r:id="rId14"/>
    <p:sldId id="261" r:id="rId15"/>
    <p:sldId id="271" r:id="rId16"/>
    <p:sldId id="262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90" d="100"/>
          <a:sy n="90" d="100"/>
        </p:scale>
        <p:origin x="-1320" y="-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BAF23-FBDC-402D-B954-6DECCBD98B85}" type="datetimeFigureOut">
              <a:rPr lang="en-US" smtClean="0"/>
              <a:pPr/>
              <a:t>2/3/2019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1DE01-9FC3-4DDB-B02E-BEFF8367A95C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BAF23-FBDC-402D-B954-6DECCBD98B85}" type="datetimeFigureOut">
              <a:rPr lang="en-US" smtClean="0"/>
              <a:pPr/>
              <a:t>2/3/2019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1DE01-9FC3-4DDB-B02E-BEFF8367A95C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BAF23-FBDC-402D-B954-6DECCBD98B85}" type="datetimeFigureOut">
              <a:rPr lang="en-US" smtClean="0"/>
              <a:pPr/>
              <a:t>2/3/2019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1DE01-9FC3-4DDB-B02E-BEFF8367A95C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BAF23-FBDC-402D-B954-6DECCBD98B85}" type="datetimeFigureOut">
              <a:rPr lang="en-US" smtClean="0"/>
              <a:pPr/>
              <a:t>2/3/2019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1DE01-9FC3-4DDB-B02E-BEFF8367A95C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BAF23-FBDC-402D-B954-6DECCBD98B85}" type="datetimeFigureOut">
              <a:rPr lang="en-US" smtClean="0"/>
              <a:pPr/>
              <a:t>2/3/2019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1DE01-9FC3-4DDB-B02E-BEFF8367A95C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BAF23-FBDC-402D-B954-6DECCBD98B85}" type="datetimeFigureOut">
              <a:rPr lang="en-US" smtClean="0"/>
              <a:pPr/>
              <a:t>2/3/2019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1DE01-9FC3-4DDB-B02E-BEFF8367A95C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BAF23-FBDC-402D-B954-6DECCBD98B85}" type="datetimeFigureOut">
              <a:rPr lang="en-US" smtClean="0"/>
              <a:pPr/>
              <a:t>2/3/2019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1DE01-9FC3-4DDB-B02E-BEFF8367A95C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BAF23-FBDC-402D-B954-6DECCBD98B85}" type="datetimeFigureOut">
              <a:rPr lang="en-US" smtClean="0"/>
              <a:pPr/>
              <a:t>2/3/2019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1DE01-9FC3-4DDB-B02E-BEFF8367A95C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BAF23-FBDC-402D-B954-6DECCBD98B85}" type="datetimeFigureOut">
              <a:rPr lang="en-US" smtClean="0"/>
              <a:pPr/>
              <a:t>2/3/2019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1DE01-9FC3-4DDB-B02E-BEFF8367A95C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BAF23-FBDC-402D-B954-6DECCBD98B85}" type="datetimeFigureOut">
              <a:rPr lang="en-US" smtClean="0"/>
              <a:pPr/>
              <a:t>2/3/2019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1DE01-9FC3-4DDB-B02E-BEFF8367A95C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BAF23-FBDC-402D-B954-6DECCBD98B85}" type="datetimeFigureOut">
              <a:rPr lang="en-US" smtClean="0"/>
              <a:pPr/>
              <a:t>2/3/2019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1DE01-9FC3-4DDB-B02E-BEFF8367A95C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FBAF23-FBDC-402D-B954-6DECCBD98B85}" type="datetimeFigureOut">
              <a:rPr lang="en-US" smtClean="0"/>
              <a:pPr/>
              <a:t>2/3/2019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01DE01-9FC3-4DDB-B02E-BEFF8367A95C}" type="slidenum">
              <a:rPr lang="en-IN" smtClean="0"/>
              <a:pPr/>
              <a:t>‹#›</a:t>
            </a:fld>
            <a:endParaRPr lang="en-I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57224" y="285728"/>
            <a:ext cx="7772400" cy="1470025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 smtClean="0"/>
              <a:t>Operational Research</a:t>
            </a:r>
            <a:endParaRPr lang="en-IN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03360" y="4857760"/>
            <a:ext cx="6400800" cy="175260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 fontScale="85000" lnSpcReduction="20000"/>
          </a:bodyPr>
          <a:lstStyle/>
          <a:p>
            <a:pPr algn="r"/>
            <a:r>
              <a:rPr lang="en-US" dirty="0" smtClean="0">
                <a:solidFill>
                  <a:schemeClr val="tx1"/>
                </a:solidFill>
              </a:rPr>
              <a:t>Mr.K.Muthuramalingam</a:t>
            </a:r>
          </a:p>
          <a:p>
            <a:pPr algn="r"/>
            <a:r>
              <a:rPr lang="en-US" dirty="0" smtClean="0">
                <a:solidFill>
                  <a:schemeClr val="tx1"/>
                </a:solidFill>
              </a:rPr>
              <a:t>Assistant Professor</a:t>
            </a:r>
          </a:p>
          <a:p>
            <a:pPr algn="r"/>
            <a:r>
              <a:rPr lang="en-US" dirty="0" smtClean="0">
                <a:solidFill>
                  <a:schemeClr val="tx1"/>
                </a:solidFill>
              </a:rPr>
              <a:t>School of Computer Science and Engineering</a:t>
            </a:r>
          </a:p>
          <a:p>
            <a:pPr algn="r"/>
            <a:r>
              <a:rPr lang="en-US" dirty="0" smtClean="0">
                <a:solidFill>
                  <a:schemeClr val="tx1"/>
                </a:solidFill>
              </a:rPr>
              <a:t>Bharathidasan University</a:t>
            </a:r>
            <a:endParaRPr lang="en-IN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124342" y="214290"/>
            <a:ext cx="8929718" cy="642942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IN" dirty="0"/>
          </a:p>
        </p:txBody>
      </p:sp>
      <p:sp>
        <p:nvSpPr>
          <p:cNvPr id="6" name="Rectangle 5"/>
          <p:cNvSpPr/>
          <p:nvPr/>
        </p:nvSpPr>
        <p:spPr>
          <a:xfrm>
            <a:off x="470054" y="571481"/>
            <a:ext cx="1251450" cy="36933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en-IN" b="1" dirty="0" smtClean="0"/>
              <a:t> Solution</a:t>
            </a:r>
            <a:endParaRPr lang="en-IN" b="1" dirty="0"/>
          </a:p>
        </p:txBody>
      </p:sp>
      <p:sp>
        <p:nvSpPr>
          <p:cNvPr id="7" name="Rectangle 6"/>
          <p:cNvSpPr/>
          <p:nvPr/>
        </p:nvSpPr>
        <p:spPr>
          <a:xfrm>
            <a:off x="2357422" y="285728"/>
            <a:ext cx="4643470" cy="52322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en-IN" sz="2800" b="1" dirty="0" smtClean="0"/>
              <a:t>Least Cost Method </a:t>
            </a:r>
            <a:endParaRPr lang="en-IN" sz="2800" b="1" dirty="0"/>
          </a:p>
        </p:txBody>
      </p:sp>
      <p:sp>
        <p:nvSpPr>
          <p:cNvPr id="8" name="TextBox 7"/>
          <p:cNvSpPr txBox="1"/>
          <p:nvPr/>
        </p:nvSpPr>
        <p:spPr>
          <a:xfrm>
            <a:off x="428596" y="1124482"/>
            <a:ext cx="4429156" cy="967957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000" dirty="0" smtClean="0"/>
              <a:t>Total Number of Supply Constraints is 3</a:t>
            </a:r>
          </a:p>
          <a:p>
            <a:pPr>
              <a:lnSpc>
                <a:spcPct val="150000"/>
              </a:lnSpc>
            </a:pPr>
            <a:r>
              <a:rPr lang="en-US" sz="2000" dirty="0" smtClean="0"/>
              <a:t>Total Number of Demand Constraints is 4</a:t>
            </a:r>
            <a:endParaRPr lang="en-IN" sz="2000" dirty="0"/>
          </a:p>
        </p:txBody>
      </p:sp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0034" y="2293016"/>
            <a:ext cx="4071966" cy="2438343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</p:pic>
      <p:sp>
        <p:nvSpPr>
          <p:cNvPr id="11" name="TextBox 10"/>
          <p:cNvSpPr txBox="1"/>
          <p:nvPr/>
        </p:nvSpPr>
        <p:spPr>
          <a:xfrm>
            <a:off x="642910" y="5214950"/>
            <a:ext cx="30003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IN" dirty="0"/>
          </a:p>
        </p:txBody>
      </p:sp>
      <p:sp>
        <p:nvSpPr>
          <p:cNvPr id="12" name="TextBox 11"/>
          <p:cNvSpPr txBox="1"/>
          <p:nvPr/>
        </p:nvSpPr>
        <p:spPr>
          <a:xfrm>
            <a:off x="785786" y="5072074"/>
            <a:ext cx="32147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IN" dirty="0"/>
          </a:p>
        </p:txBody>
      </p:sp>
      <p:sp>
        <p:nvSpPr>
          <p:cNvPr id="12292" name="Rectangle 4"/>
          <p:cNvSpPr>
            <a:spLocks noChangeArrowheads="1"/>
          </p:cNvSpPr>
          <p:nvPr/>
        </p:nvSpPr>
        <p:spPr bwMode="auto">
          <a:xfrm>
            <a:off x="428596" y="5072074"/>
            <a:ext cx="8429684" cy="1421992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The smallest transportation cost is 8 in cell S2D3</a:t>
            </a:r>
            <a:endParaRPr kumimoji="0" lang="en-US" sz="20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The allocation to this cell is min(18, 8) = 8</a:t>
            </a:r>
            <a:endParaRPr kumimoji="0" lang="en-US" sz="20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This satisfies the entire demand of D2 and leaves 18-8 = 10 units with S3</a:t>
            </a:r>
            <a:endParaRPr kumimoji="0" lang="en-US" sz="20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203714" y="254830"/>
            <a:ext cx="8715436" cy="6186309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IN" dirty="0"/>
          </a:p>
        </p:txBody>
      </p:sp>
      <p:pic>
        <p:nvPicPr>
          <p:cNvPr id="11265" name="Picture 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39250" y="330698"/>
            <a:ext cx="3766176" cy="25267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1266" name="Rectangle 2"/>
          <p:cNvSpPr>
            <a:spLocks noChangeArrowheads="1"/>
          </p:cNvSpPr>
          <p:nvPr/>
        </p:nvSpPr>
        <p:spPr bwMode="auto">
          <a:xfrm>
            <a:off x="4286248" y="479680"/>
            <a:ext cx="4500594" cy="2331407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The smallest transportation cost is 10 in cell S1D4</a:t>
            </a:r>
            <a:endParaRPr kumimoji="0" lang="en-US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The allocation to this cell is min(7, 14) = 7</a:t>
            </a:r>
            <a:endParaRPr kumimoji="0" lang="en-US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This exhausts the capacity of S1 and leaves 14-7 = 7 units with D4</a:t>
            </a: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7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11267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57158" y="3421034"/>
            <a:ext cx="3786214" cy="27860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1268" name="Rectangle 4"/>
          <p:cNvSpPr>
            <a:spLocks noChangeArrowheads="1"/>
          </p:cNvSpPr>
          <p:nvPr/>
        </p:nvSpPr>
        <p:spPr bwMode="auto">
          <a:xfrm>
            <a:off x="4369164" y="3331094"/>
            <a:ext cx="4297758" cy="2806987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The smallest transportation cost is 20 in cell S7D4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The allocation to this cell is min(10, 7) = 7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This satisfies the entire demand of D4 and leaves 10-7 = 3 units with S3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5000628" y="357166"/>
            <a:ext cx="3929090" cy="2677656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IN" sz="2400" dirty="0" smtClean="0">
                <a:latin typeface="Times New Roman" pitchFamily="18" charset="0"/>
                <a:cs typeface="Times New Roman" pitchFamily="18" charset="0"/>
              </a:rPr>
              <a:t>The smallest transportation cost is 40 in cell S2D3</a:t>
            </a:r>
          </a:p>
          <a:p>
            <a:r>
              <a:rPr lang="en-IN" sz="2400" dirty="0" smtClean="0">
                <a:latin typeface="Times New Roman" pitchFamily="18" charset="0"/>
                <a:cs typeface="Times New Roman" pitchFamily="18" charset="0"/>
              </a:rPr>
              <a:t>The allocation to this cell is min(9, 7) = 7</a:t>
            </a:r>
          </a:p>
          <a:p>
            <a:r>
              <a:rPr lang="en-IN" sz="2400" dirty="0" smtClean="0">
                <a:latin typeface="Times New Roman" pitchFamily="18" charset="0"/>
                <a:cs typeface="Times New Roman" pitchFamily="18" charset="0"/>
              </a:rPr>
              <a:t>This satisfies the entire demand of D3 and leaves 9-7 = 2 units with S2</a:t>
            </a:r>
            <a:endParaRPr lang="en-IN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5000628" y="3714752"/>
            <a:ext cx="3846174" cy="2677656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IN" sz="2400" dirty="0" smtClean="0"/>
              <a:t>The smallest transportation cost is 40 in cell S3D1</a:t>
            </a:r>
          </a:p>
          <a:p>
            <a:r>
              <a:rPr lang="en-IN" sz="2400" dirty="0" smtClean="0"/>
              <a:t>The allocation to this cell is min(3, 5) = 3</a:t>
            </a:r>
          </a:p>
          <a:p>
            <a:r>
              <a:rPr lang="en-IN" sz="2400" dirty="0" smtClean="0"/>
              <a:t>This exhausts the capacity of S3 and leaves 5-3 = 2 units with D1</a:t>
            </a:r>
            <a:endParaRPr lang="en-IN" sz="2400" dirty="0"/>
          </a:p>
        </p:txBody>
      </p:sp>
      <p:pic>
        <p:nvPicPr>
          <p:cNvPr id="10241" name="Picture 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282" y="289240"/>
            <a:ext cx="4500594" cy="285752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</p:pic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99292" y="3578900"/>
            <a:ext cx="4530575" cy="28575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5000628" y="357166"/>
            <a:ext cx="3929090" cy="156966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IN" sz="2400" dirty="0" smtClean="0"/>
              <a:t>The smallest transportation cost is 70 in cell S2D1</a:t>
            </a:r>
          </a:p>
          <a:p>
            <a:r>
              <a:rPr lang="en-IN" sz="2400" dirty="0" smtClean="0"/>
              <a:t>The allocation to this cell is min(2, 2) = 2</a:t>
            </a:r>
            <a:endParaRPr lang="en-IN" sz="2400" dirty="0"/>
          </a:p>
        </p:txBody>
      </p:sp>
      <p:pic>
        <p:nvPicPr>
          <p:cNvPr id="276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9312" y="165808"/>
            <a:ext cx="4592814" cy="27860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7652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142976" y="3357562"/>
            <a:ext cx="6264764" cy="24288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7" name="Picture 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20" y="857232"/>
            <a:ext cx="6708173" cy="35008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TextBox 5"/>
          <p:cNvSpPr txBox="1"/>
          <p:nvPr/>
        </p:nvSpPr>
        <p:spPr>
          <a:xfrm>
            <a:off x="214282" y="214290"/>
            <a:ext cx="4214842" cy="46166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400" dirty="0" smtClean="0"/>
              <a:t>Initial Basic Feasible solution is</a:t>
            </a:r>
            <a:endParaRPr lang="en-IN" dirty="0"/>
          </a:p>
        </p:txBody>
      </p:sp>
      <p:sp>
        <p:nvSpPr>
          <p:cNvPr id="8" name="TextBox 7"/>
          <p:cNvSpPr txBox="1"/>
          <p:nvPr/>
        </p:nvSpPr>
        <p:spPr>
          <a:xfrm>
            <a:off x="214282" y="4643446"/>
            <a:ext cx="8715436" cy="1477328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400" dirty="0" smtClean="0"/>
              <a:t>The Minimum total transportation = 10x7 + 70x 2 + 40x7 + 40x3 + 8x8 = 814. Here, the number of allocation cells = 6 is equal to </a:t>
            </a:r>
            <a:r>
              <a:rPr lang="en-US" sz="2400" dirty="0" err="1" smtClean="0"/>
              <a:t>m+n</a:t>
            </a:r>
            <a:r>
              <a:rPr lang="en-US" sz="2400" dirty="0" smtClean="0"/>
              <a:t> -1 = 3+ 4 -1 = 6. Therefore, The solution is non-degenerate.</a:t>
            </a:r>
          </a:p>
          <a:p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46"/>
          </a:xfr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US" sz="3200" dirty="0" smtClean="0"/>
              <a:t>Advantage &amp; Disadvantages of this Method</a:t>
            </a:r>
            <a:endParaRPr lang="en-IN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57298"/>
            <a:ext cx="8229600" cy="4768865"/>
          </a:xfr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rmAutofit fontScale="70000" lnSpcReduction="20000"/>
          </a:bodyPr>
          <a:lstStyle/>
          <a:p>
            <a:pPr>
              <a:buNone/>
            </a:pPr>
            <a:endParaRPr lang="en-IN" sz="2000" b="1" dirty="0" smtClean="0"/>
          </a:p>
          <a:p>
            <a:pPr>
              <a:buNone/>
            </a:pPr>
            <a:r>
              <a:rPr lang="en-IN" b="1" dirty="0" smtClean="0"/>
              <a:t>Advantages </a:t>
            </a:r>
          </a:p>
          <a:p>
            <a:pPr marL="90488" indent="-90488" algn="just">
              <a:lnSpc>
                <a:spcPct val="170000"/>
              </a:lnSpc>
              <a:spcBef>
                <a:spcPts val="0"/>
              </a:spcBef>
              <a:buNone/>
            </a:pPr>
            <a:r>
              <a:rPr lang="en-IN" dirty="0" smtClean="0"/>
              <a:t> This method provides accurate solution as transportation cost is consider while making allocation.  It is very simple &amp; easy to calculate optimum solution under this method.</a:t>
            </a:r>
          </a:p>
          <a:p>
            <a:pPr>
              <a:buNone/>
            </a:pPr>
            <a:r>
              <a:rPr lang="en-IN" b="1" dirty="0" smtClean="0"/>
              <a:t>Disadvantages </a:t>
            </a:r>
          </a:p>
          <a:p>
            <a:pPr marL="90488" indent="-90488" algn="just">
              <a:lnSpc>
                <a:spcPct val="170000"/>
              </a:lnSpc>
              <a:spcBef>
                <a:spcPts val="0"/>
              </a:spcBef>
              <a:buNone/>
            </a:pPr>
            <a:r>
              <a:rPr lang="en-IN" dirty="0" smtClean="0"/>
              <a:t>This method does not follow step by step rule for obtaining optimal solution  This method is based on the selection through personnel observation when three is tie in the minimum cost it does not follow any systematic rule.</a:t>
            </a:r>
          </a:p>
          <a:p>
            <a:endParaRPr lang="en-IN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5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071670" y="1500174"/>
            <a:ext cx="5181625" cy="36639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1472" y="2428868"/>
            <a:ext cx="8229600" cy="1143000"/>
          </a:xfrm>
        </p:spPr>
        <p:txBody>
          <a:bodyPr/>
          <a:lstStyle/>
          <a:p>
            <a:r>
              <a:rPr lang="en-US" dirty="0" smtClean="0"/>
              <a:t>Transportation Problem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857356" y="182488"/>
            <a:ext cx="5791747" cy="472607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05853" y="838730"/>
            <a:ext cx="8758267" cy="247650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</p:pic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00034" y="3643314"/>
            <a:ext cx="8158160" cy="27832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44045" y="158781"/>
            <a:ext cx="8368322" cy="6443471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14282" y="465608"/>
            <a:ext cx="8643998" cy="857256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31322" y="1785926"/>
            <a:ext cx="8832798" cy="4071966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1472" y="1000108"/>
            <a:ext cx="8215370" cy="5000653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357158" y="285728"/>
            <a:ext cx="8358246" cy="6286544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282208" y="525569"/>
            <a:ext cx="8572560" cy="1200329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The </a:t>
            </a:r>
            <a:r>
              <a:rPr kumimoji="0" lang="en-US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Least Cost Method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 is another method used to obtain the initial feasible solution for the transportation problem. Here, the allocation begins with the.</a:t>
            </a:r>
            <a:r>
              <a:rPr lang="en-US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cell which has the minimum cost. The lower cost cells are chosen over the higher-cost cell with the objective to have the least cost of transportation</a:t>
            </a:r>
            <a:endParaRPr kumimoji="0" lang="en-US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282208" y="1867900"/>
            <a:ext cx="4714876" cy="338554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Step by Step Procedure for Least Cost Method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357158" y="2319484"/>
          <a:ext cx="8429684" cy="4378486"/>
        </p:xfrm>
        <a:graphic>
          <a:graphicData uri="http://schemas.openxmlformats.org/drawingml/2006/table">
            <a:tbl>
              <a:tblPr/>
              <a:tblGrid>
                <a:gridCol w="928694"/>
                <a:gridCol w="7500990"/>
              </a:tblGrid>
              <a:tr h="1001846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Step-1:</a:t>
                      </a:r>
                      <a:endParaRPr lang="en-IN" sz="20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5490" marR="55490" marT="55490" marB="5549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FF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Select the cell having minimum unit cost </a:t>
                      </a:r>
                      <a:r>
                        <a:rPr lang="en-IN" sz="2000" i="1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cij</a:t>
                      </a:r>
                      <a:r>
                        <a:rPr lang="en-IN" sz="20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 and allocate as much as possible, i.e. min(</a:t>
                      </a:r>
                      <a:r>
                        <a:rPr lang="en-IN" sz="2000" i="1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si</a:t>
                      </a:r>
                      <a:r>
                        <a:rPr lang="en-IN" sz="20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,</a:t>
                      </a:r>
                      <a:r>
                        <a:rPr lang="en-IN" sz="2000" i="1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dj</a:t>
                      </a:r>
                      <a:r>
                        <a:rPr lang="en-IN" sz="20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).</a:t>
                      </a:r>
                      <a:endParaRPr lang="en-IN" sz="20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5490" marR="55490" marT="55490" marB="5549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FFD"/>
                    </a:solidFill>
                  </a:tcPr>
                </a:tc>
              </a:tr>
              <a:tr h="2355657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Step-2:</a:t>
                      </a:r>
                      <a:endParaRPr lang="en-IN" sz="20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5490" marR="55490" marT="55490" marB="5549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FF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a. Subtract this min value from supply </a:t>
                      </a:r>
                      <a:r>
                        <a:rPr lang="en-IN" sz="2000" i="1" dirty="0" err="1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si</a:t>
                      </a:r>
                      <a:r>
                        <a:rPr lang="en-IN" sz="20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 and demand </a:t>
                      </a:r>
                      <a:r>
                        <a:rPr lang="en-IN" sz="2000" i="1" dirty="0" err="1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dj</a:t>
                      </a:r>
                      <a:r>
                        <a:rPr lang="en-IN" sz="20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. </a:t>
                      </a:r>
                      <a:br>
                        <a:rPr lang="en-IN" sz="20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</a:br>
                      <a:r>
                        <a:rPr lang="en-IN" sz="20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/>
                      </a:r>
                      <a:br>
                        <a:rPr lang="en-IN" sz="20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</a:br>
                      <a:r>
                        <a:rPr lang="en-IN" sz="20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b. If the supply </a:t>
                      </a:r>
                      <a:r>
                        <a:rPr lang="en-IN" sz="2000" i="1" dirty="0" err="1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si</a:t>
                      </a:r>
                      <a:r>
                        <a:rPr lang="en-IN" sz="20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 is 0, then cross (strike) that row and If the demand </a:t>
                      </a:r>
                      <a:r>
                        <a:rPr lang="en-IN" sz="2000" i="1" dirty="0" err="1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dj</a:t>
                      </a:r>
                      <a:r>
                        <a:rPr lang="en-IN" sz="20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 is 0 then cross (strike) that column. </a:t>
                      </a:r>
                      <a:br>
                        <a:rPr lang="en-IN" sz="20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</a:br>
                      <a:r>
                        <a:rPr lang="en-IN" sz="20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/>
                      </a:r>
                      <a:br>
                        <a:rPr lang="en-IN" sz="20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</a:br>
                      <a:r>
                        <a:rPr lang="en-IN" sz="20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c. If min unit cost cell is not unique, then select the cell where maximum allocation can be possible</a:t>
                      </a:r>
                      <a:endParaRPr lang="en-IN" sz="20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5490" marR="55490" marT="55490" marB="5549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FFD"/>
                    </a:solidFill>
                  </a:tcPr>
                </a:tc>
              </a:tr>
              <a:tr h="785901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Step-3:</a:t>
                      </a:r>
                      <a:endParaRPr lang="en-IN" sz="20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5490" marR="55490" marT="55490" marB="5549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FF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 dirty="0" err="1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Repeact</a:t>
                      </a:r>
                      <a:r>
                        <a:rPr lang="en-IN" sz="20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this steps for all uncrossed (</a:t>
                      </a:r>
                      <a:r>
                        <a:rPr lang="en-IN" sz="2000" dirty="0" err="1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unstriked</a:t>
                      </a:r>
                      <a:r>
                        <a:rPr lang="en-IN" sz="20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) rows and columns until all supply and demand values are 0.</a:t>
                      </a:r>
                      <a:endParaRPr lang="en-IN" sz="20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5490" marR="55490" marT="55490" marB="5549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FFD"/>
                    </a:solidFill>
                  </a:tcPr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274242" y="79380"/>
            <a:ext cx="1928826" cy="369332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 smtClean="0"/>
              <a:t>Initial Solution 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357422" y="285728"/>
            <a:ext cx="4643470" cy="52322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en-IN" sz="2800" b="1" dirty="0" smtClean="0"/>
              <a:t>Least Cost Method </a:t>
            </a:r>
            <a:endParaRPr lang="en-IN" sz="2800" b="1" dirty="0"/>
          </a:p>
        </p:txBody>
      </p:sp>
      <p:sp>
        <p:nvSpPr>
          <p:cNvPr id="5" name="Rectangle 4"/>
          <p:cNvSpPr/>
          <p:nvPr/>
        </p:nvSpPr>
        <p:spPr>
          <a:xfrm>
            <a:off x="285720" y="1071546"/>
            <a:ext cx="8501122" cy="3462486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IN" sz="2000" b="1" dirty="0" smtClean="0"/>
              <a:t>Find Solution of Transportation Problem using Least Cost method</a:t>
            </a:r>
          </a:p>
          <a:p>
            <a:pPr algn="just">
              <a:lnSpc>
                <a:spcPct val="150000"/>
              </a:lnSpc>
            </a:pPr>
            <a:endParaRPr lang="en-IN" b="1" dirty="0" smtClean="0"/>
          </a:p>
          <a:p>
            <a:pPr algn="just">
              <a:lnSpc>
                <a:spcPct val="150000"/>
              </a:lnSpc>
            </a:pPr>
            <a:endParaRPr lang="en-US" b="1" dirty="0" smtClean="0"/>
          </a:p>
          <a:p>
            <a:pPr algn="just">
              <a:lnSpc>
                <a:spcPct val="150000"/>
              </a:lnSpc>
            </a:pPr>
            <a:endParaRPr lang="en-IN" b="1" dirty="0" smtClean="0"/>
          </a:p>
          <a:p>
            <a:pPr algn="just">
              <a:lnSpc>
                <a:spcPct val="150000"/>
              </a:lnSpc>
            </a:pPr>
            <a:endParaRPr lang="en-IN" b="1" dirty="0" smtClean="0"/>
          </a:p>
          <a:p>
            <a:pPr algn="just">
              <a:lnSpc>
                <a:spcPct val="150000"/>
              </a:lnSpc>
            </a:pPr>
            <a:r>
              <a:rPr lang="en-IN" b="1" dirty="0" smtClean="0"/>
              <a:t>.</a:t>
            </a:r>
          </a:p>
          <a:p>
            <a:pPr algn="just">
              <a:lnSpc>
                <a:spcPct val="150000"/>
              </a:lnSpc>
            </a:pPr>
            <a:r>
              <a:rPr lang="en-IN" dirty="0" smtClean="0"/>
              <a:t/>
            </a:r>
            <a:br>
              <a:rPr lang="en-IN" dirty="0" smtClean="0"/>
            </a:br>
            <a:endParaRPr lang="en-IN" dirty="0"/>
          </a:p>
        </p:txBody>
      </p:sp>
      <p:sp>
        <p:nvSpPr>
          <p:cNvPr id="6" name="Rectangle 5"/>
          <p:cNvSpPr/>
          <p:nvPr/>
        </p:nvSpPr>
        <p:spPr>
          <a:xfrm>
            <a:off x="320154" y="571480"/>
            <a:ext cx="1045864" cy="36933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en-IN" b="1" dirty="0" smtClean="0"/>
              <a:t> Problem</a:t>
            </a:r>
            <a:endParaRPr lang="en-IN" b="1" dirty="0"/>
          </a:p>
        </p:txBody>
      </p:sp>
      <p:pic>
        <p:nvPicPr>
          <p:cNvPr id="13313" name="Picture 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357422" y="1785926"/>
            <a:ext cx="4276426" cy="2500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154</TotalTime>
  <Words>404</Words>
  <Application>Microsoft Office PowerPoint</Application>
  <PresentationFormat>On-screen Show (4:3)</PresentationFormat>
  <Paragraphs>93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Office Theme</vt:lpstr>
      <vt:lpstr>Operational Research</vt:lpstr>
      <vt:lpstr>Transportation Problem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Advantage &amp; Disadvantages of this Method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mrl</dc:creator>
  <cp:lastModifiedBy>MUTHU</cp:lastModifiedBy>
  <cp:revision>30</cp:revision>
  <dcterms:created xsi:type="dcterms:W3CDTF">2019-02-01T16:16:02Z</dcterms:created>
  <dcterms:modified xsi:type="dcterms:W3CDTF">2019-02-03T14:04:09Z</dcterms:modified>
</cp:coreProperties>
</file>