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CBFBAF23-FBDC-402D-B954-6DECCBD98B85}" type="datetimeFigureOut">
              <a:rPr lang="en-US" smtClean="0"/>
              <a:pPr/>
              <a:t>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FBAF23-FBDC-402D-B954-6DECCBD98B85}" type="datetimeFigureOut">
              <a:rPr lang="en-US" smtClean="0"/>
              <a:pPr/>
              <a:t>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FBAF23-FBDC-402D-B954-6DECCBD98B85}" type="datetimeFigureOut">
              <a:rPr lang="en-US" smtClean="0"/>
              <a:pPr/>
              <a:t>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FBAF23-FBDC-402D-B954-6DECCBD98B85}" type="datetimeFigureOut">
              <a:rPr lang="en-US" smtClean="0"/>
              <a:pPr/>
              <a:t>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BAF23-FBDC-402D-B954-6DECCBD98B85}" type="datetimeFigureOut">
              <a:rPr lang="en-US" smtClean="0"/>
              <a:pPr/>
              <a:t>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CBFBAF23-FBDC-402D-B954-6DECCBD98B85}" type="datetimeFigureOut">
              <a:rPr lang="en-US" smtClean="0"/>
              <a:pPr/>
              <a:t>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CBFBAF23-FBDC-402D-B954-6DECCBD98B85}" type="datetimeFigureOut">
              <a:rPr lang="en-US" smtClean="0"/>
              <a:pPr/>
              <a:t>2/3/2019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BFBAF23-FBDC-402D-B954-6DECCBD98B85}" type="datetimeFigureOut">
              <a:rPr lang="en-US" smtClean="0"/>
              <a:pPr/>
              <a:t>2/3/2019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FBAF23-FBDC-402D-B954-6DECCBD98B85}" type="datetimeFigureOut">
              <a:rPr lang="en-US" smtClean="0"/>
              <a:pPr/>
              <a:t>2/3/2019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FBAF23-FBDC-402D-B954-6DECCBD98B85}" type="datetimeFigureOut">
              <a:rPr lang="en-US" smtClean="0"/>
              <a:pPr/>
              <a:t>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FBAF23-FBDC-402D-B954-6DECCBD98B85}" type="datetimeFigureOut">
              <a:rPr lang="en-US" smtClean="0"/>
              <a:pPr/>
              <a:t>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201DE01-9FC3-4DDB-B02E-BEFF8367A95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FBAF23-FBDC-402D-B954-6DECCBD98B85}" type="datetimeFigureOut">
              <a:rPr lang="en-US" smtClean="0"/>
              <a:pPr/>
              <a:t>2/3/2019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1DE01-9FC3-4DDB-B02E-BEFF8367A95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500042"/>
            <a:ext cx="7772400" cy="1470025"/>
          </a:xfrm>
        </p:spPr>
        <p:style>
          <a:lnRef idx="2">
            <a:schemeClr val="accent1"/>
          </a:lnRef>
          <a:fillRef idx="1">
            <a:schemeClr val="lt1"/>
          </a:fillRef>
          <a:effectRef idx="0">
            <a:schemeClr val="accent1"/>
          </a:effectRef>
          <a:fontRef idx="minor">
            <a:schemeClr val="dk1"/>
          </a:fontRef>
        </p:style>
        <p:txBody>
          <a:bodyPr/>
          <a:lstStyle/>
          <a:p>
            <a:r>
              <a:rPr lang="en-US" dirty="0" smtClean="0"/>
              <a:t>Operational Research</a:t>
            </a:r>
            <a:endParaRPr lang="en-IN" dirty="0"/>
          </a:p>
        </p:txBody>
      </p:sp>
      <p:sp>
        <p:nvSpPr>
          <p:cNvPr id="3" name="Subtitle 2"/>
          <p:cNvSpPr>
            <a:spLocks noGrp="1"/>
          </p:cNvSpPr>
          <p:nvPr>
            <p:ph type="subTitle" idx="1"/>
          </p:nvPr>
        </p:nvSpPr>
        <p:spPr>
          <a:xfrm>
            <a:off x="2503360" y="4857760"/>
            <a:ext cx="6400800" cy="1752600"/>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r"/>
            <a:r>
              <a:rPr lang="en-US" dirty="0" smtClean="0">
                <a:solidFill>
                  <a:schemeClr val="tx1"/>
                </a:solidFill>
              </a:rPr>
              <a:t>Mr.K.Muthuramalingam</a:t>
            </a:r>
          </a:p>
          <a:p>
            <a:pPr algn="r"/>
            <a:r>
              <a:rPr lang="en-US" dirty="0" smtClean="0">
                <a:solidFill>
                  <a:schemeClr val="tx1"/>
                </a:solidFill>
              </a:rPr>
              <a:t>Assistant Professor</a:t>
            </a:r>
          </a:p>
          <a:p>
            <a:pPr algn="r"/>
            <a:r>
              <a:rPr lang="en-US" dirty="0" smtClean="0">
                <a:solidFill>
                  <a:schemeClr val="tx1"/>
                </a:solidFill>
              </a:rPr>
              <a:t>School of Computer Science and Engineering</a:t>
            </a:r>
          </a:p>
          <a:p>
            <a:pPr algn="r"/>
            <a:r>
              <a:rPr lang="en-US" dirty="0" smtClean="0">
                <a:solidFill>
                  <a:schemeClr val="tx1"/>
                </a:solidFill>
              </a:rPr>
              <a:t>Bharathidasan University</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329642" cy="6072230"/>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endParaRPr lang="en-IN" dirty="0" smtClean="0"/>
          </a:p>
          <a:p>
            <a:r>
              <a:rPr lang="en-IN" dirty="0" smtClean="0"/>
              <a:t>A </a:t>
            </a:r>
            <a:r>
              <a:rPr lang="en-IN" dirty="0"/>
              <a:t>at (0,0) </a:t>
            </a:r>
            <a:br>
              <a:rPr lang="en-IN" dirty="0"/>
            </a:br>
            <a:r>
              <a:rPr lang="en-IN" dirty="0"/>
              <a:t>B at (0,1600) </a:t>
            </a:r>
            <a:br>
              <a:rPr lang="en-IN" dirty="0"/>
            </a:br>
            <a:r>
              <a:rPr lang="en-IN" dirty="0"/>
              <a:t>C at (1500,1000) </a:t>
            </a:r>
            <a:br>
              <a:rPr lang="en-IN" dirty="0"/>
            </a:br>
            <a:r>
              <a:rPr lang="en-IN" dirty="0"/>
              <a:t>D at (2300,600) </a:t>
            </a:r>
            <a:br>
              <a:rPr lang="en-IN" dirty="0"/>
            </a:br>
            <a:r>
              <a:rPr lang="en-IN" dirty="0"/>
              <a:t>E at (2750,0)</a:t>
            </a:r>
          </a:p>
          <a:p>
            <a:r>
              <a:rPr lang="en-IN" dirty="0"/>
              <a:t>Evaluate profit P(</a:t>
            </a:r>
            <a:r>
              <a:rPr lang="en-IN" dirty="0" err="1"/>
              <a:t>x,y</a:t>
            </a:r>
            <a:r>
              <a:rPr lang="en-IN" dirty="0"/>
              <a:t>) at each vertex </a:t>
            </a:r>
            <a:br>
              <a:rPr lang="en-IN" dirty="0"/>
            </a:br>
            <a:r>
              <a:rPr lang="en-IN" dirty="0"/>
              <a:t>A at (0,0) : P(0 , 0) = 0 </a:t>
            </a:r>
            <a:br>
              <a:rPr lang="en-IN" dirty="0"/>
            </a:br>
            <a:r>
              <a:rPr lang="en-IN" dirty="0"/>
              <a:t>B at (0,1600) : P(0 , 1600) = 90 (0) + 110 (1600) = 176000 </a:t>
            </a:r>
            <a:br>
              <a:rPr lang="en-IN" dirty="0"/>
            </a:br>
            <a:r>
              <a:rPr lang="en-IN" dirty="0"/>
              <a:t>C at (1500,1000) : P(1500,1000) = 90 (1500) + 110 (1000) </a:t>
            </a:r>
            <a:r>
              <a:rPr lang="en-IN" dirty="0" smtClean="0"/>
              <a:t>= </a:t>
            </a:r>
            <a:r>
              <a:rPr lang="en-IN" dirty="0"/>
              <a:t>245000 </a:t>
            </a:r>
            <a:br>
              <a:rPr lang="en-IN" dirty="0"/>
            </a:br>
            <a:r>
              <a:rPr lang="en-IN" dirty="0"/>
              <a:t>D at (2300,600): P(2300,600) = 90 (2300) + 110 (600</a:t>
            </a:r>
            <a:r>
              <a:rPr lang="en-IN" dirty="0" smtClean="0"/>
              <a:t>) </a:t>
            </a:r>
            <a:r>
              <a:rPr lang="en-IN" dirty="0"/>
              <a:t>= 273000 </a:t>
            </a:r>
            <a:br>
              <a:rPr lang="en-IN" dirty="0"/>
            </a:br>
            <a:r>
              <a:rPr lang="en-IN" dirty="0"/>
              <a:t>E at (2750,0) : P(2750,0) = 90 (2750) + 110 (0) = 247500</a:t>
            </a:r>
          </a:p>
          <a:p>
            <a:r>
              <a:rPr lang="en-IN" dirty="0"/>
              <a:t>The maximum profit of $273000 is at vertex D. Hence the company needs to produce 2300 tables of type T1 and 600 tables of type T2 in order to maximize its profit.</a:t>
            </a:r>
          </a:p>
          <a:p>
            <a:pPr>
              <a:buNone/>
            </a:pP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492896"/>
            <a:ext cx="8229600" cy="1143000"/>
          </a:xfrm>
        </p:spPr>
        <p:style>
          <a:lnRef idx="2">
            <a:schemeClr val="accent3"/>
          </a:lnRef>
          <a:fillRef idx="1">
            <a:schemeClr val="lt1"/>
          </a:fillRef>
          <a:effectRef idx="0">
            <a:schemeClr val="accent3"/>
          </a:effectRef>
          <a:fontRef idx="minor">
            <a:schemeClr val="dk1"/>
          </a:fontRef>
        </p:style>
        <p:txBody>
          <a:bodyPr/>
          <a:lstStyle/>
          <a:p>
            <a:r>
              <a:rPr lang="en-US" dirty="0" smtClean="0"/>
              <a:t>Thank You</a:t>
            </a:r>
            <a:endParaRPr lang="en-US" dirty="0"/>
          </a:p>
        </p:txBody>
      </p:sp>
    </p:spTree>
    <p:extLst>
      <p:ext uri="{BB962C8B-B14F-4D97-AF65-F5344CB8AC3E}">
        <p14:creationId xmlns:p14="http://schemas.microsoft.com/office/powerpoint/2010/main" val="132890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285728"/>
            <a:ext cx="4643470"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sz="2800" b="1" dirty="0"/>
              <a:t>Linear programming solution</a:t>
            </a:r>
          </a:p>
        </p:txBody>
      </p:sp>
      <p:sp>
        <p:nvSpPr>
          <p:cNvPr id="5" name="Rectangle 4"/>
          <p:cNvSpPr/>
          <p:nvPr/>
        </p:nvSpPr>
        <p:spPr>
          <a:xfrm>
            <a:off x="285720" y="1071546"/>
            <a:ext cx="8501122"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en-IN" dirty="0"/>
              <a:t>A company makes two products (X and Y) using two machines (A and B). Each unit of X that is produced requires 50 minutes processing time on machine A and 30 minutes processing time on machine B. Each unit of Y that is produced requires 24 minutes processing time on machine A and 33 minutes processing time on machine B.</a:t>
            </a:r>
          </a:p>
          <a:p>
            <a:pPr algn="just">
              <a:lnSpc>
                <a:spcPct val="150000"/>
              </a:lnSpc>
            </a:pPr>
            <a:r>
              <a:rPr lang="en-IN" dirty="0"/>
              <a:t>At the start of the current week there are 30 units of X and 90 units of Y in stock. Available processing time on machine A is forecast to be 40 hours and on machine B is forecast to be 35 hours.</a:t>
            </a:r>
          </a:p>
          <a:p>
            <a:pPr algn="just">
              <a:lnSpc>
                <a:spcPct val="150000"/>
              </a:lnSpc>
            </a:pPr>
            <a:r>
              <a:rPr lang="en-IN" dirty="0"/>
              <a:t>The demand for X in the current week is forecast to be 75 units and for Y is forecast to be 95 units. Company policy is to maximise the combined sum of the units of X and the units of Y in stock at the end of the week.</a:t>
            </a:r>
          </a:p>
          <a:p>
            <a:pPr algn="just">
              <a:lnSpc>
                <a:spcPct val="150000"/>
              </a:lnSpc>
            </a:pPr>
            <a:r>
              <a:rPr lang="en-IN" dirty="0"/>
              <a:t>Formulate the problem of deciding how much of each product to make in the current week as a linear program</a:t>
            </a:r>
            <a:r>
              <a:rPr lang="en-IN" dirty="0" smtClean="0"/>
              <a:t>. Solve </a:t>
            </a:r>
            <a:r>
              <a:rPr lang="en-IN" dirty="0"/>
              <a:t>this linear program graphically.</a:t>
            </a:r>
          </a:p>
        </p:txBody>
      </p:sp>
      <p:sp>
        <p:nvSpPr>
          <p:cNvPr id="6" name="Rectangle 5"/>
          <p:cNvSpPr/>
          <p:nvPr/>
        </p:nvSpPr>
        <p:spPr>
          <a:xfrm>
            <a:off x="320154" y="571480"/>
            <a:ext cx="1045864"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IN" b="1" dirty="0" smtClean="0"/>
              <a:t> Problem</a:t>
            </a:r>
            <a:endParaRPr lang="en-IN"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285728"/>
            <a:ext cx="4643470"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sz="2800" b="1" dirty="0"/>
              <a:t>Linear programming solution</a:t>
            </a:r>
          </a:p>
        </p:txBody>
      </p:sp>
      <p:sp>
        <p:nvSpPr>
          <p:cNvPr id="5" name="Rectangle 4"/>
          <p:cNvSpPr/>
          <p:nvPr/>
        </p:nvSpPr>
        <p:spPr>
          <a:xfrm>
            <a:off x="285720" y="1071546"/>
            <a:ext cx="8501122" cy="558460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IN" sz="2000" dirty="0"/>
              <a:t>Let</a:t>
            </a:r>
          </a:p>
          <a:p>
            <a:pPr>
              <a:lnSpc>
                <a:spcPct val="150000"/>
              </a:lnSpc>
            </a:pPr>
            <a:r>
              <a:rPr lang="en-IN" sz="2000" dirty="0"/>
              <a:t>x be the number of units of X produced in the current week</a:t>
            </a:r>
          </a:p>
          <a:p>
            <a:pPr>
              <a:lnSpc>
                <a:spcPct val="150000"/>
              </a:lnSpc>
            </a:pPr>
            <a:r>
              <a:rPr lang="en-IN" sz="2000" dirty="0"/>
              <a:t>y be the number of units of Y produced in the current week</a:t>
            </a:r>
          </a:p>
          <a:p>
            <a:pPr>
              <a:lnSpc>
                <a:spcPct val="150000"/>
              </a:lnSpc>
            </a:pPr>
            <a:r>
              <a:rPr lang="en-IN" sz="2000" dirty="0"/>
              <a:t>then the constraints are:</a:t>
            </a:r>
          </a:p>
          <a:p>
            <a:pPr>
              <a:lnSpc>
                <a:spcPct val="150000"/>
              </a:lnSpc>
            </a:pPr>
            <a:r>
              <a:rPr lang="en-IN" sz="2000" dirty="0" smtClean="0"/>
              <a:t>50x + 24y &lt;= 40(60) machine A time30x + 33y &lt;= 35(60) machine B </a:t>
            </a:r>
            <a:r>
              <a:rPr lang="en-IN" sz="2000" dirty="0" err="1" smtClean="0"/>
              <a:t>timex</a:t>
            </a:r>
            <a:r>
              <a:rPr lang="en-IN" sz="2000" dirty="0" smtClean="0"/>
              <a:t> &gt;= 75 - 30i.e. x &gt;= 45 so production of X &gt;= demand (75) - initial stock (30), which ensures we meet demand y &gt;= 95 - 90i.e. y &gt;= 5 so production of Y &gt;= demand (95) - initial stock (90), which ensures we meet demand.</a:t>
            </a:r>
          </a:p>
          <a:p>
            <a:pPr>
              <a:lnSpc>
                <a:spcPct val="150000"/>
              </a:lnSpc>
            </a:pPr>
            <a:r>
              <a:rPr lang="en-IN" sz="2000" dirty="0" smtClean="0"/>
              <a:t>The </a:t>
            </a:r>
            <a:r>
              <a:rPr lang="en-IN" sz="2000" dirty="0"/>
              <a:t>objective is: maximise (x+30-75) + (y+90-95) = (x+y-50)</a:t>
            </a:r>
            <a:br>
              <a:rPr lang="en-IN" sz="2000" dirty="0"/>
            </a:br>
            <a:r>
              <a:rPr lang="en-IN" sz="2000" dirty="0"/>
              <a:t>i.e. to maximise the number of units left in stock at the end of the week</a:t>
            </a:r>
          </a:p>
          <a:p>
            <a:pPr>
              <a:lnSpc>
                <a:spcPct val="150000"/>
              </a:lnSpc>
            </a:pPr>
            <a:r>
              <a:rPr lang="en-IN" sz="2000" dirty="0"/>
              <a:t>It is plain from the diagram below that the maximum occurs at the intersection of x=45 and 50x + 24y = 2400</a:t>
            </a:r>
          </a:p>
        </p:txBody>
      </p:sp>
      <p:sp>
        <p:nvSpPr>
          <p:cNvPr id="6" name="Rectangle 5"/>
          <p:cNvSpPr/>
          <p:nvPr/>
        </p:nvSpPr>
        <p:spPr>
          <a:xfrm>
            <a:off x="320154" y="571481"/>
            <a:ext cx="1251450"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IN" b="1" dirty="0" smtClean="0"/>
              <a:t> Solution</a:t>
            </a:r>
            <a:endParaRPr lang="en-IN"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44328" y="179880"/>
            <a:ext cx="7617160" cy="5049435"/>
          </a:xfrm>
          <a:prstGeom prst="rect">
            <a:avLst/>
          </a:prstGeom>
          <a:ln>
            <a:headEnd/>
            <a:tailEnd/>
          </a:ln>
        </p:spPr>
        <p:style>
          <a:lnRef idx="2">
            <a:schemeClr val="accent1"/>
          </a:lnRef>
          <a:fillRef idx="1">
            <a:schemeClr val="lt1"/>
          </a:fillRef>
          <a:effectRef idx="0">
            <a:schemeClr val="accent1"/>
          </a:effectRef>
          <a:fontRef idx="minor">
            <a:schemeClr val="dk1"/>
          </a:fontRef>
        </p:style>
      </p:pic>
      <p:sp>
        <p:nvSpPr>
          <p:cNvPr id="8" name="Rectangle 7"/>
          <p:cNvSpPr/>
          <p:nvPr/>
        </p:nvSpPr>
        <p:spPr>
          <a:xfrm>
            <a:off x="714348" y="5601178"/>
            <a:ext cx="7715304"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dirty="0"/>
              <a:t>Solving simultaneously, rather than by reading values off the graph, we have that x=45 and y=6.25 with the value of the objective function being 1.25</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135828"/>
            <a:ext cx="4643470"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sz="2800" b="1" dirty="0"/>
              <a:t>Linear programming solution</a:t>
            </a:r>
          </a:p>
        </p:txBody>
      </p:sp>
      <p:sp>
        <p:nvSpPr>
          <p:cNvPr id="5" name="Rectangle 4"/>
          <p:cNvSpPr/>
          <p:nvPr/>
        </p:nvSpPr>
        <p:spPr>
          <a:xfrm>
            <a:off x="285720" y="921646"/>
            <a:ext cx="8501122"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en-IN" dirty="0"/>
              <a:t>A store sells two types of toys, A and B. The store owner pays $8 and $14 for each one unit of toy A and B respectively. One unit of toys A yields a profit of $2 while a unit of toys B yields a profit of $3. The store owner estimates that no more than 2000 toys will be sold every month and he does not plan to invest more than $20,000 in inventory of these toys. How many units of each type of toys should be stocked in order to maximize his monthly total profit profit?</a:t>
            </a:r>
          </a:p>
        </p:txBody>
      </p:sp>
      <p:sp>
        <p:nvSpPr>
          <p:cNvPr id="7" name="Rectangle 6"/>
          <p:cNvSpPr/>
          <p:nvPr/>
        </p:nvSpPr>
        <p:spPr>
          <a:xfrm>
            <a:off x="320154" y="451560"/>
            <a:ext cx="1045864"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IN" b="1" dirty="0" smtClean="0"/>
              <a:t> Problem</a:t>
            </a:r>
            <a:endParaRPr lang="en-IN" b="1" dirty="0"/>
          </a:p>
        </p:txBody>
      </p:sp>
      <p:sp>
        <p:nvSpPr>
          <p:cNvPr id="8" name="Rectangle 7"/>
          <p:cNvSpPr/>
          <p:nvPr/>
        </p:nvSpPr>
        <p:spPr>
          <a:xfrm>
            <a:off x="285720" y="3516370"/>
            <a:ext cx="1032655"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IN" b="1" dirty="0" smtClean="0"/>
              <a:t> Solution</a:t>
            </a:r>
            <a:endParaRPr lang="en-IN" b="1" dirty="0"/>
          </a:p>
        </p:txBody>
      </p:sp>
      <p:sp>
        <p:nvSpPr>
          <p:cNvPr id="9" name="Rectangle 8"/>
          <p:cNvSpPr/>
          <p:nvPr/>
        </p:nvSpPr>
        <p:spPr>
          <a:xfrm>
            <a:off x="274242" y="4002857"/>
            <a:ext cx="8501122"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dirty="0" smtClean="0"/>
              <a:t>Let </a:t>
            </a:r>
            <a:r>
              <a:rPr lang="en-IN" dirty="0"/>
              <a:t>x be the total number of toys A and y the number of toys B; x and y cannot be negative, hence </a:t>
            </a:r>
            <a:r>
              <a:rPr lang="en-IN" dirty="0" smtClean="0"/>
              <a:t>  x </a:t>
            </a:r>
            <a:r>
              <a:rPr lang="en-IN" dirty="0"/>
              <a:t>≥ 0 and y ≥ 0 </a:t>
            </a:r>
            <a:r>
              <a:rPr lang="en-IN" dirty="0" smtClean="0"/>
              <a:t/>
            </a:r>
            <a:br>
              <a:rPr lang="en-IN" dirty="0" smtClean="0"/>
            </a:br>
            <a:r>
              <a:rPr lang="en-IN" dirty="0"/>
              <a:t>The store owner estimates that no more than 2000 toys will be sold every month </a:t>
            </a:r>
            <a:r>
              <a:rPr lang="en-IN" dirty="0" smtClean="0"/>
              <a:t/>
            </a:r>
            <a:br>
              <a:rPr lang="en-IN" dirty="0" smtClean="0"/>
            </a:br>
            <a:r>
              <a:rPr lang="en-IN" dirty="0"/>
              <a:t>x + y ≤ 2000 </a:t>
            </a:r>
            <a:r>
              <a:rPr lang="en-IN" dirty="0" smtClean="0"/>
              <a:t/>
            </a:r>
            <a:br>
              <a:rPr lang="en-IN" dirty="0" smtClean="0"/>
            </a:br>
            <a:r>
              <a:rPr lang="en-IN" dirty="0"/>
              <a:t>One unit of toys A yields a profit of $2 while a unit of toys B yields a profit of $3, hence the total profit P is given by </a:t>
            </a:r>
            <a:r>
              <a:rPr lang="en-IN" dirty="0" smtClean="0"/>
              <a:t>   P </a:t>
            </a:r>
            <a:r>
              <a:rPr lang="en-IN" dirty="0"/>
              <a:t>= 2 x + 3 y </a:t>
            </a:r>
            <a:r>
              <a:rPr lang="en-IN" dirty="0" smtClean="0"/>
              <a:t/>
            </a:r>
            <a:br>
              <a:rPr lang="en-IN" dirty="0" smtClean="0"/>
            </a:br>
            <a:r>
              <a:rPr lang="en-IN" dirty="0"/>
              <a:t>The store owner pays $8 and $14 for each one unit of toy A and B respectively and he does not plan to invest more than $20,000 in inventory of these toys </a:t>
            </a:r>
            <a:r>
              <a:rPr lang="en-IN" dirty="0" smtClean="0"/>
              <a:t/>
            </a:r>
            <a:br>
              <a:rPr lang="en-IN" dirty="0" smtClean="0"/>
            </a:br>
            <a:r>
              <a:rPr lang="en-IN" dirty="0" smtClean="0"/>
              <a:t>                                                   8 </a:t>
            </a:r>
            <a:r>
              <a:rPr lang="en-IN" dirty="0"/>
              <a:t>x + 14 y ≤ 20,000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357158" y="357166"/>
            <a:ext cx="8572560" cy="255454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mj-lt"/>
                <a:cs typeface="Arial" pitchFamily="34" charset="0"/>
              </a:rPr>
              <a:t>What do we have to solve? </a:t>
            </a:r>
            <a:br>
              <a:rPr kumimoji="0" lang="en-US" sz="2000" b="0" i="0" u="none" strike="noStrike" cap="none" normalizeH="0" baseline="0" dirty="0" smtClean="0">
                <a:ln>
                  <a:noFill/>
                </a:ln>
                <a:solidFill>
                  <a:srgbClr val="000000"/>
                </a:solidFill>
                <a:effectLst/>
                <a:latin typeface="+mj-lt"/>
                <a:cs typeface="Arial" pitchFamily="34" charset="0"/>
              </a:rPr>
            </a:br>
            <a:r>
              <a:rPr kumimoji="0" lang="en-US" sz="2000" b="0" i="0" u="none" strike="noStrike" cap="none" normalizeH="0" baseline="0" dirty="0" smtClean="0">
                <a:ln>
                  <a:noFill/>
                </a:ln>
                <a:solidFill>
                  <a:srgbClr val="000000"/>
                </a:solidFill>
                <a:effectLst/>
                <a:latin typeface="+mj-lt"/>
                <a:cs typeface="Arial" pitchFamily="34" charset="0"/>
              </a:rPr>
              <a:t>Find x and y so that P = 2 x + 3 y is maximum under the conditions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a:solidFill>
                <a:srgbClr val="000000"/>
              </a:solidFill>
              <a:latin typeface="+mj-l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a:solidFill>
                <a:srgbClr val="000000"/>
              </a:solidFill>
              <a:latin typeface="+mj-l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mj-lt"/>
                <a:cs typeface="Arial" pitchFamily="34" charset="0"/>
              </a:rPr>
              <a:t>The solution set of the system of inequalities given above and the vertices of the region obtained are shown below:</a:t>
            </a:r>
            <a:r>
              <a:rPr kumimoji="0" lang="en-US" sz="2000" b="0" i="0" u="none" strike="noStrike" cap="none" normalizeH="0" baseline="0" dirty="0" smtClean="0">
                <a:ln>
                  <a:noFill/>
                </a:ln>
                <a:solidFill>
                  <a:schemeClr val="tx1"/>
                </a:solidFill>
                <a:effectLst/>
                <a:latin typeface="+mj-lt"/>
                <a:cs typeface="Arial" pitchFamily="34" charset="0"/>
              </a:rPr>
              <a:t> </a:t>
            </a:r>
          </a:p>
        </p:txBody>
      </p:sp>
      <p:pic>
        <p:nvPicPr>
          <p:cNvPr id="12290" name="Picture 2"/>
          <p:cNvPicPr>
            <a:picLocks noChangeAspect="1" noChangeArrowheads="1"/>
          </p:cNvPicPr>
          <p:nvPr/>
        </p:nvPicPr>
        <p:blipFill>
          <a:blip r:embed="rId2"/>
          <a:srcRect/>
          <a:stretch>
            <a:fillRect/>
          </a:stretch>
        </p:blipFill>
        <p:spPr bwMode="auto">
          <a:xfrm>
            <a:off x="3000364" y="1142984"/>
            <a:ext cx="1866900" cy="1038225"/>
          </a:xfrm>
          <a:prstGeom prst="rect">
            <a:avLst/>
          </a:prstGeom>
          <a:noFill/>
          <a:ln w="9525">
            <a:noFill/>
            <a:miter lim="800000"/>
            <a:headEnd/>
            <a:tailEnd/>
          </a:ln>
          <a:effectLst/>
        </p:spPr>
      </p:pic>
      <p:pic>
        <p:nvPicPr>
          <p:cNvPr id="12291" name="Picture 3"/>
          <p:cNvPicPr>
            <a:picLocks noChangeAspect="1" noChangeArrowheads="1"/>
          </p:cNvPicPr>
          <p:nvPr/>
        </p:nvPicPr>
        <p:blipFill>
          <a:blip r:embed="rId3">
            <a:lum bright="-26000" contrast="36000"/>
          </a:blip>
          <a:srcRect/>
          <a:stretch>
            <a:fillRect/>
          </a:stretch>
        </p:blipFill>
        <p:spPr bwMode="auto">
          <a:xfrm>
            <a:off x="1928794" y="3061430"/>
            <a:ext cx="5334000" cy="3676650"/>
          </a:xfrm>
          <a:prstGeom prst="rect">
            <a:avLst/>
          </a:prstGeom>
          <a:ln>
            <a:headEnd/>
            <a:tailEnd/>
          </a:ln>
        </p:spPr>
        <p:style>
          <a:lnRef idx="2">
            <a:schemeClr val="accent2"/>
          </a:lnRef>
          <a:fillRef idx="1">
            <a:schemeClr val="lt1"/>
          </a:fillRef>
          <a:effectRef idx="0">
            <a:schemeClr val="accent2"/>
          </a:effectRef>
          <a:fontRef idx="minor">
            <a:schemeClr val="dk1"/>
          </a:fontRef>
        </p:style>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28596" y="642918"/>
            <a:ext cx="8286808" cy="545085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IN" dirty="0"/>
              <a:t>Vertices of the solution set: </a:t>
            </a:r>
            <a:r>
              <a:rPr lang="en-IN" dirty="0" smtClean="0"/>
              <a:t/>
            </a:r>
            <a:br>
              <a:rPr lang="en-IN" dirty="0" smtClean="0"/>
            </a:br>
            <a:r>
              <a:rPr lang="en-IN" dirty="0"/>
              <a:t>A at (0 , 0) </a:t>
            </a:r>
            <a:r>
              <a:rPr lang="en-IN" dirty="0" smtClean="0"/>
              <a:t/>
            </a:r>
            <a:br>
              <a:rPr lang="en-IN" dirty="0" smtClean="0"/>
            </a:br>
            <a:r>
              <a:rPr lang="en-IN" dirty="0"/>
              <a:t>B at (0 , 1429) </a:t>
            </a:r>
            <a:r>
              <a:rPr lang="en-IN" dirty="0" smtClean="0"/>
              <a:t/>
            </a:r>
            <a:br>
              <a:rPr lang="en-IN" dirty="0" smtClean="0"/>
            </a:br>
            <a:r>
              <a:rPr lang="en-IN" dirty="0"/>
              <a:t>C at (1333 , 667) </a:t>
            </a:r>
            <a:r>
              <a:rPr lang="en-IN" dirty="0" smtClean="0"/>
              <a:t/>
            </a:r>
            <a:br>
              <a:rPr lang="en-IN" dirty="0" smtClean="0"/>
            </a:br>
            <a:r>
              <a:rPr lang="en-IN" dirty="0"/>
              <a:t>D at (2000 , 0) </a:t>
            </a:r>
            <a:r>
              <a:rPr lang="en-IN" dirty="0" smtClean="0"/>
              <a:t/>
            </a:r>
            <a:br>
              <a:rPr lang="en-IN" dirty="0" smtClean="0"/>
            </a:br>
            <a:r>
              <a:rPr lang="en-IN" dirty="0"/>
              <a:t>Calculate the total profit P at each vertex </a:t>
            </a:r>
            <a:r>
              <a:rPr lang="en-IN" dirty="0" smtClean="0"/>
              <a:t/>
            </a:r>
            <a:br>
              <a:rPr lang="en-IN" dirty="0" smtClean="0"/>
            </a:br>
            <a:r>
              <a:rPr lang="en-IN" dirty="0"/>
              <a:t>P(A) = 2 (0) + 3 ()) = 0 </a:t>
            </a:r>
            <a:r>
              <a:rPr lang="en-IN" dirty="0" smtClean="0"/>
              <a:t/>
            </a:r>
            <a:br>
              <a:rPr lang="en-IN" dirty="0" smtClean="0"/>
            </a:br>
            <a:r>
              <a:rPr lang="en-IN" dirty="0"/>
              <a:t>P(B) = 2 (0) + 3 (1429) = 4287 </a:t>
            </a:r>
            <a:r>
              <a:rPr lang="en-IN" dirty="0" smtClean="0"/>
              <a:t/>
            </a:r>
            <a:br>
              <a:rPr lang="en-IN" dirty="0" smtClean="0"/>
            </a:br>
            <a:r>
              <a:rPr lang="en-IN" dirty="0"/>
              <a:t>P(C) = 2 (1333) + 3 (667) = 4667 </a:t>
            </a:r>
            <a:r>
              <a:rPr lang="en-IN" dirty="0" smtClean="0"/>
              <a:t/>
            </a:r>
            <a:br>
              <a:rPr lang="en-IN" dirty="0" smtClean="0"/>
            </a:br>
            <a:r>
              <a:rPr lang="en-IN" dirty="0"/>
              <a:t>P(D) = 2(2000) + 3(0) = 4000 </a:t>
            </a:r>
            <a:r>
              <a:rPr lang="en-IN" dirty="0" smtClean="0"/>
              <a:t/>
            </a:r>
            <a:br>
              <a:rPr lang="en-IN" dirty="0" smtClean="0"/>
            </a:br>
            <a:r>
              <a:rPr lang="en-IN" dirty="0"/>
              <a:t>The maximum profit is at vertex C with x = 1333 and y = 667. </a:t>
            </a:r>
            <a:r>
              <a:rPr lang="en-IN" dirty="0" smtClean="0"/>
              <a:t/>
            </a:r>
            <a:br>
              <a:rPr lang="en-IN" dirty="0" smtClean="0"/>
            </a:br>
            <a:r>
              <a:rPr lang="en-IN" dirty="0"/>
              <a:t>Hence the store owner has to have 1333 toys of type A and 667 toys of type B in order to maximize his profit.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135828"/>
            <a:ext cx="4643470"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sz="2800" b="1" dirty="0"/>
              <a:t>Linear programming solution</a:t>
            </a:r>
          </a:p>
        </p:txBody>
      </p:sp>
      <p:sp>
        <p:nvSpPr>
          <p:cNvPr id="5" name="Rectangle 4"/>
          <p:cNvSpPr/>
          <p:nvPr/>
        </p:nvSpPr>
        <p:spPr>
          <a:xfrm>
            <a:off x="285720" y="756756"/>
            <a:ext cx="8501122" cy="29560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en-IN" dirty="0"/>
              <a:t>A company produces two types of tables, T1 and T2. It takes 2 hours to produce the parts of one unit of T1, 1 hour to assemble and 2 hours to polish</a:t>
            </a:r>
            <a:r>
              <a:rPr lang="en-IN" dirty="0" smtClean="0"/>
              <a:t>. It </a:t>
            </a:r>
            <a:r>
              <a:rPr lang="en-IN" dirty="0"/>
              <a:t>takes 4 hours to produce the parts of one unit of T2, 2.5 hour to assemble and 1.5 hours to polish. Per month, 7000 hours are available for producing the parts, 4000 hours for assembling the parts and 5500 hours for polishing the tables. The profit per unit of T1 is $90 and per unit of T2 is $110. How many of each type of tables should be produced in order to maximize the total monthly profit? </a:t>
            </a:r>
          </a:p>
        </p:txBody>
      </p:sp>
      <p:sp>
        <p:nvSpPr>
          <p:cNvPr id="7" name="Rectangle 6"/>
          <p:cNvSpPr/>
          <p:nvPr/>
        </p:nvSpPr>
        <p:spPr>
          <a:xfrm>
            <a:off x="320154" y="142852"/>
            <a:ext cx="1045864"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IN" b="1" dirty="0" smtClean="0"/>
              <a:t> Problem</a:t>
            </a:r>
            <a:endParaRPr lang="en-IN" b="1" dirty="0"/>
          </a:p>
        </p:txBody>
      </p:sp>
      <p:sp>
        <p:nvSpPr>
          <p:cNvPr id="8" name="Rectangle 7"/>
          <p:cNvSpPr/>
          <p:nvPr/>
        </p:nvSpPr>
        <p:spPr>
          <a:xfrm>
            <a:off x="285720" y="3741220"/>
            <a:ext cx="1032655"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IN" b="1" dirty="0" smtClean="0"/>
              <a:t> Solution</a:t>
            </a:r>
            <a:endParaRPr lang="en-IN" b="1" dirty="0"/>
          </a:p>
        </p:txBody>
      </p:sp>
      <p:sp>
        <p:nvSpPr>
          <p:cNvPr id="9" name="Rectangle 8"/>
          <p:cNvSpPr/>
          <p:nvPr/>
        </p:nvSpPr>
        <p:spPr>
          <a:xfrm>
            <a:off x="274242" y="4137767"/>
            <a:ext cx="8501122"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IN" dirty="0"/>
              <a:t>Let x be the number of tables of type T1 and y the number of tables of type T2. Profit P(x </a:t>
            </a:r>
            <a:r>
              <a:rPr lang="en-IN" dirty="0" smtClean="0"/>
              <a:t>, y) = 90 x + 110 y</a:t>
            </a:r>
          </a:p>
          <a:p>
            <a:endParaRPr lang="en-IN" dirty="0" smtClean="0"/>
          </a:p>
          <a:p>
            <a:r>
              <a:rPr lang="en-IN" dirty="0" smtClean="0"/>
              <a:t> </a:t>
            </a:r>
          </a:p>
          <a:p>
            <a:r>
              <a:rPr lang="en-IN" dirty="0" smtClean="0"/>
              <a:t/>
            </a:r>
            <a:br>
              <a:rPr lang="en-IN" dirty="0" smtClean="0"/>
            </a:br>
            <a:endParaRPr lang="en-IN" dirty="0" smtClean="0"/>
          </a:p>
          <a:p>
            <a:r>
              <a:rPr lang="en-IN" dirty="0" smtClean="0"/>
              <a:t>The solution set of the system of inequalities above and the vertices of the feasible solution set obtained are shown below:</a:t>
            </a:r>
            <a:endParaRPr lang="en-IN" dirty="0"/>
          </a:p>
        </p:txBody>
      </p:sp>
      <p:pic>
        <p:nvPicPr>
          <p:cNvPr id="20482" name="Picture 2"/>
          <p:cNvPicPr>
            <a:picLocks noChangeAspect="1" noChangeArrowheads="1"/>
          </p:cNvPicPr>
          <p:nvPr/>
        </p:nvPicPr>
        <p:blipFill>
          <a:blip r:embed="rId2"/>
          <a:srcRect/>
          <a:stretch>
            <a:fillRect/>
          </a:stretch>
        </p:blipFill>
        <p:spPr bwMode="auto">
          <a:xfrm>
            <a:off x="3786182" y="4500570"/>
            <a:ext cx="1743075" cy="1314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329780" y="285728"/>
            <a:ext cx="8417774" cy="6215106"/>
          </a:xfrm>
          <a:prstGeom prst="rect">
            <a:avLst/>
          </a:prstGeom>
          <a:ln>
            <a:headEnd/>
            <a:tailEnd/>
          </a:ln>
        </p:spPr>
        <p:style>
          <a:lnRef idx="2">
            <a:schemeClr val="accent1"/>
          </a:lnRef>
          <a:fillRef idx="1">
            <a:schemeClr val="lt1"/>
          </a:fillRef>
          <a:effectRef idx="0">
            <a:schemeClr val="accent1"/>
          </a:effectRef>
          <a:fontRef idx="minor">
            <a:schemeClr val="dk1"/>
          </a:fontRef>
        </p:style>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683</Words>
  <Application>Microsoft Office PowerPoint</Application>
  <PresentationFormat>On-screen Show (4:3)</PresentationFormat>
  <Paragraphs>47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Operational Research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mrl</dc:creator>
  <cp:lastModifiedBy>MUTHU</cp:lastModifiedBy>
  <cp:revision>12</cp:revision>
  <dcterms:created xsi:type="dcterms:W3CDTF">2019-02-01T16:16:02Z</dcterms:created>
  <dcterms:modified xsi:type="dcterms:W3CDTF">2019-02-03T14:01:41Z</dcterms:modified>
</cp:coreProperties>
</file>