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0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0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4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3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1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1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6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5E5B-73AE-4C43-AD43-DD9868014AA9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07B1B-6DCE-46D2-8479-A3CACBF3F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629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510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en-US" dirty="0" smtClean="0"/>
              <a:t>Dr.M.Balamurugan</a:t>
            </a:r>
            <a:endParaRPr lang="en-US" altLang="en-US" dirty="0"/>
          </a:p>
          <a:p>
            <a:pPr algn="r"/>
            <a:r>
              <a:rPr lang="en-US" altLang="en-US" dirty="0" smtClean="0"/>
              <a:t>Professor and Head of the Department</a:t>
            </a:r>
            <a:endParaRPr lang="en-US" altLang="en-US" dirty="0"/>
          </a:p>
          <a:p>
            <a:pPr algn="r"/>
            <a:r>
              <a:rPr lang="en-US" altLang="en-US" dirty="0"/>
              <a:t>School of Computer Science and Engineering</a:t>
            </a:r>
          </a:p>
          <a:p>
            <a:pPr algn="r"/>
            <a:r>
              <a:rPr lang="en-US" altLang="en-US" dirty="0"/>
              <a:t>Bharathidasan </a:t>
            </a:r>
            <a:r>
              <a:rPr lang="en-US" altLang="en-US" dirty="0" smtClean="0"/>
              <a:t>University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57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Transition Diagram for Bank Application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079016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Round Boxes represent States </a:t>
            </a:r>
          </a:p>
          <a:p>
            <a:r>
              <a:rPr lang="en-US" dirty="0" smtClean="0"/>
              <a:t>Arrow represent Transitions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The OMT functional model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OMT data flow diagram (DFD) shows the flow of data between different processes in a business. </a:t>
            </a:r>
          </a:p>
          <a:p>
            <a:endParaRPr lang="en-US" dirty="0" smtClean="0"/>
          </a:p>
          <a:p>
            <a:r>
              <a:rPr lang="en-US" dirty="0" smtClean="0"/>
              <a:t>An OMT DFD provides a simple and intuitive method for describing business process with out focusing on the details of computer systems.</a:t>
            </a:r>
          </a:p>
        </p:txBody>
      </p:sp>
    </p:spTree>
    <p:extLst>
      <p:ext uri="{BB962C8B-B14F-4D97-AF65-F5344CB8AC3E}">
        <p14:creationId xmlns:p14="http://schemas.microsoft.com/office/powerpoint/2010/main" val="10927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Data flow diagram’s primary symbols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Process:The</a:t>
            </a:r>
            <a:r>
              <a:rPr lang="en-US" dirty="0" smtClean="0"/>
              <a:t> </a:t>
            </a:r>
            <a:r>
              <a:rPr lang="en-US" dirty="0"/>
              <a:t>process is any function being performed. ( ex: verify </a:t>
            </a:r>
            <a:r>
              <a:rPr lang="en-US" dirty="0" smtClean="0"/>
              <a:t>password or </a:t>
            </a:r>
            <a:r>
              <a:rPr lang="en-US" dirty="0"/>
              <a:t>pin in the ATM</a:t>
            </a:r>
            <a:r>
              <a:rPr lang="en-US" dirty="0" smtClean="0"/>
              <a:t>)</a:t>
            </a:r>
          </a:p>
          <a:p>
            <a:r>
              <a:rPr lang="en-US" dirty="0"/>
              <a:t>Data </a:t>
            </a:r>
            <a:r>
              <a:rPr lang="en-US" dirty="0" smtClean="0"/>
              <a:t>flow: The </a:t>
            </a:r>
            <a:r>
              <a:rPr lang="en-US" dirty="0"/>
              <a:t>data flow shows the direction of data element </a:t>
            </a:r>
            <a:r>
              <a:rPr lang="en-US" dirty="0" smtClean="0"/>
              <a:t>movement. </a:t>
            </a:r>
          </a:p>
          <a:p>
            <a:r>
              <a:rPr lang="en-US" dirty="0"/>
              <a:t>Data </a:t>
            </a:r>
            <a:r>
              <a:rPr lang="en-US" dirty="0" smtClean="0"/>
              <a:t>store: The </a:t>
            </a:r>
            <a:r>
              <a:rPr lang="en-US" dirty="0"/>
              <a:t>data store is a location where data is stored. (ex: account </a:t>
            </a:r>
            <a:r>
              <a:rPr lang="en-US" dirty="0" smtClean="0"/>
              <a:t>in ATM)  </a:t>
            </a:r>
          </a:p>
          <a:p>
            <a:r>
              <a:rPr lang="en-US" dirty="0"/>
              <a:t>External </a:t>
            </a:r>
            <a:r>
              <a:rPr lang="en-US" dirty="0" smtClean="0"/>
              <a:t>entity: The </a:t>
            </a:r>
            <a:r>
              <a:rPr lang="en-US" dirty="0"/>
              <a:t>external entity is a source or destination of a data element. ( </a:t>
            </a:r>
            <a:r>
              <a:rPr lang="en-US" dirty="0" smtClean="0"/>
              <a:t>ex: ATM </a:t>
            </a:r>
            <a:r>
              <a:rPr lang="en-US" dirty="0"/>
              <a:t>card reader</a:t>
            </a:r>
            <a:r>
              <a:rPr lang="en-US" dirty="0" smtClean="0"/>
              <a:t>) 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905000"/>
            <a:ext cx="21431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73" y="3000375"/>
            <a:ext cx="20288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75" y="4038600"/>
            <a:ext cx="1447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15000"/>
            <a:ext cx="1833563" cy="103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OMT DFD of ATM System</a:t>
            </a:r>
            <a:endParaRPr lang="en-US" sz="3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857999" cy="52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23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Booch</a:t>
            </a:r>
            <a:r>
              <a:rPr lang="en-US" sz="3200" b="1" dirty="0" smtClean="0"/>
              <a:t> </a:t>
            </a:r>
            <a:r>
              <a:rPr lang="en-US" sz="3200" b="1" dirty="0"/>
              <a:t>Methodologies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943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Widely </a:t>
            </a:r>
            <a:r>
              <a:rPr lang="en-US" dirty="0"/>
              <a:t>used object-oriented method. </a:t>
            </a:r>
            <a:endParaRPr lang="en-US" dirty="0" smtClean="0"/>
          </a:p>
          <a:p>
            <a:pPr algn="just"/>
            <a:r>
              <a:rPr lang="en-US" dirty="0" smtClean="0"/>
              <a:t>It helps to </a:t>
            </a:r>
            <a:r>
              <a:rPr lang="en-US" dirty="0"/>
              <a:t>design our system using object paradigm. It covers the analysis and design phases </a:t>
            </a:r>
            <a:r>
              <a:rPr lang="en-US" dirty="0" smtClean="0"/>
              <a:t>of an </a:t>
            </a:r>
            <a:r>
              <a:rPr lang="en-US" dirty="0"/>
              <a:t>object-oriented system. </a:t>
            </a:r>
            <a:r>
              <a:rPr lang="en-US" dirty="0" err="1"/>
              <a:t>Booch</a:t>
            </a:r>
            <a:r>
              <a:rPr lang="en-US" dirty="0"/>
              <a:t> uses large set of symbols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 </a:t>
            </a:r>
            <a:r>
              <a:rPr lang="en-US" dirty="0" err="1"/>
              <a:t>Booch</a:t>
            </a:r>
            <a:r>
              <a:rPr lang="en-US" dirty="0"/>
              <a:t> method consists of the following diagrams.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 Class Diagrams.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 Object Diagrams.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 State Transition Diagrams.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 Module Diagrams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 Process Diagrams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 Interaction Diagrams</a:t>
            </a:r>
            <a:r>
              <a:rPr lang="en-US" dirty="0" smtClean="0"/>
              <a:t>.</a:t>
            </a:r>
          </a:p>
          <a:p>
            <a:pPr marL="457200" lvl="1" indent="0" algn="just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Booch</a:t>
            </a:r>
            <a:r>
              <a:rPr lang="en-US" dirty="0" smtClean="0"/>
              <a:t> methodology prescribes a Macro Development and a Micro Development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42884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The Macro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839200" cy="6248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/>
              <a:t>The macro process serves as a controlling frame work for the micro </a:t>
            </a:r>
            <a:r>
              <a:rPr lang="en-US" sz="2800" dirty="0" smtClean="0"/>
              <a:t>process and </a:t>
            </a:r>
            <a:r>
              <a:rPr lang="en-US" sz="2800" dirty="0"/>
              <a:t>can takes weeks (or) even months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Primary concern is technical management of the system</a:t>
            </a:r>
          </a:p>
          <a:p>
            <a:pPr algn="just"/>
            <a:r>
              <a:rPr lang="en-US" dirty="0" smtClean="0"/>
              <a:t>The traditional phases of analysis and design are preserved</a:t>
            </a:r>
          </a:p>
          <a:p>
            <a:r>
              <a:rPr lang="en-US" dirty="0"/>
              <a:t>The macro development process consists of the following steps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Conceptualization</a:t>
            </a:r>
            <a:r>
              <a:rPr lang="en-US" dirty="0"/>
              <a:t>.</a:t>
            </a:r>
          </a:p>
          <a:p>
            <a:r>
              <a:rPr lang="en-US" dirty="0" smtClean="0"/>
              <a:t>Analysis </a:t>
            </a:r>
            <a:r>
              <a:rPr lang="en-US" dirty="0"/>
              <a:t>and Development of the </a:t>
            </a:r>
            <a:r>
              <a:rPr lang="en-US" dirty="0" smtClean="0"/>
              <a:t>Architecture</a:t>
            </a:r>
          </a:p>
          <a:p>
            <a:r>
              <a:rPr lang="en-US" dirty="0"/>
              <a:t>Design or Create the System Architecture.</a:t>
            </a:r>
          </a:p>
          <a:p>
            <a:r>
              <a:rPr lang="en-US" dirty="0" smtClean="0"/>
              <a:t>Evolution </a:t>
            </a:r>
            <a:r>
              <a:rPr lang="en-US" dirty="0"/>
              <a:t>or </a:t>
            </a:r>
            <a:r>
              <a:rPr lang="en-US" dirty="0" smtClean="0"/>
              <a:t>Implementation</a:t>
            </a:r>
          </a:p>
          <a:p>
            <a:r>
              <a:rPr lang="en-US" dirty="0"/>
              <a:t>Maintenance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3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b="1" dirty="0"/>
              <a:t>The Macro Development </a:t>
            </a:r>
            <a:r>
              <a:rPr lang="en-US" sz="3200" b="1" dirty="0" smtClean="0"/>
              <a:t>Process  </a:t>
            </a:r>
            <a:r>
              <a:rPr lang="en-US" sz="3200" b="1" dirty="0" err="1" smtClean="0"/>
              <a:t>Contd</a:t>
            </a:r>
            <a:r>
              <a:rPr lang="en-US" sz="3200" b="1" dirty="0" smtClean="0"/>
              <a:t>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Conceptualization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* Establish the core requirements of the system.</a:t>
            </a:r>
          </a:p>
          <a:p>
            <a:pPr marL="0" indent="0">
              <a:buNone/>
            </a:pPr>
            <a:r>
              <a:rPr lang="en-US" dirty="0" smtClean="0"/>
              <a:t>* Establish </a:t>
            </a:r>
            <a:r>
              <a:rPr lang="en-US" dirty="0"/>
              <a:t>a set of goals and develop a problem to prove the concept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Analysis and Development of the Model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The </a:t>
            </a:r>
            <a:r>
              <a:rPr lang="en-US" u="sng" dirty="0"/>
              <a:t>class diagrams </a:t>
            </a:r>
            <a:r>
              <a:rPr lang="en-US" dirty="0"/>
              <a:t>are used to describe the roles and responsibilities </a:t>
            </a:r>
            <a:r>
              <a:rPr lang="en-US" dirty="0" smtClean="0"/>
              <a:t>of objects </a:t>
            </a:r>
            <a:r>
              <a:rPr lang="en-US" dirty="0"/>
              <a:t>to carry out in performing the desired behavior of the system.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The </a:t>
            </a:r>
            <a:r>
              <a:rPr lang="en-US" u="sng" dirty="0"/>
              <a:t>object diagrams </a:t>
            </a:r>
            <a:r>
              <a:rPr lang="en-US" dirty="0"/>
              <a:t>describe the desired behavior of the system in </a:t>
            </a:r>
            <a:r>
              <a:rPr lang="en-US" dirty="0" smtClean="0"/>
              <a:t>terms of scenarios.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The </a:t>
            </a:r>
            <a:r>
              <a:rPr lang="en-US" u="sng" dirty="0"/>
              <a:t>interaction diagrams </a:t>
            </a:r>
            <a:r>
              <a:rPr lang="en-US" dirty="0"/>
              <a:t>are also used to describe the behavior of </a:t>
            </a:r>
            <a:r>
              <a:rPr lang="en-US" dirty="0" smtClean="0"/>
              <a:t>the system </a:t>
            </a:r>
            <a:r>
              <a:rPr lang="en-US" dirty="0"/>
              <a:t>in terms of scenarios.</a:t>
            </a:r>
          </a:p>
        </p:txBody>
      </p:sp>
    </p:spTree>
    <p:extLst>
      <p:ext uri="{BB962C8B-B14F-4D97-AF65-F5344CB8AC3E}">
        <p14:creationId xmlns:p14="http://schemas.microsoft.com/office/powerpoint/2010/main" val="66840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The Macro Development Process  </a:t>
            </a:r>
            <a:r>
              <a:rPr lang="en-US" sz="3200" b="1" dirty="0" err="1">
                <a:solidFill>
                  <a:prstClr val="black"/>
                </a:solidFill>
              </a:rPr>
              <a:t>Contd</a:t>
            </a:r>
            <a:r>
              <a:rPr lang="en-US" sz="3200" b="1" dirty="0">
                <a:solidFill>
                  <a:prstClr val="black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Design or Create the System Architecture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en-US" dirty="0"/>
              <a:t>* The class diagram is used to decide what classes exist and how they relate to </a:t>
            </a:r>
            <a:r>
              <a:rPr lang="en-US" dirty="0" smtClean="0"/>
              <a:t>each other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* The object diagrams decide what mechanisms are used to regulate how </a:t>
            </a:r>
            <a:r>
              <a:rPr lang="en-US" dirty="0" smtClean="0"/>
              <a:t>objects collaborate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* The module diagram used to map out where each class and object should be declared.</a:t>
            </a:r>
          </a:p>
          <a:p>
            <a:pPr marL="0" indent="0" algn="just">
              <a:buNone/>
            </a:pPr>
            <a:r>
              <a:rPr lang="en-US" dirty="0"/>
              <a:t>* The module diagram is used to determine which processor to allocate a process. It </a:t>
            </a:r>
            <a:r>
              <a:rPr lang="en-US" dirty="0" smtClean="0"/>
              <a:t>also determines </a:t>
            </a:r>
            <a:r>
              <a:rPr lang="en-US" dirty="0"/>
              <a:t>the schedule for multiple processes on each relevant processor.</a:t>
            </a:r>
          </a:p>
        </p:txBody>
      </p:sp>
    </p:spTree>
    <p:extLst>
      <p:ext uri="{BB962C8B-B14F-4D97-AF65-F5344CB8AC3E}">
        <p14:creationId xmlns:p14="http://schemas.microsoft.com/office/powerpoint/2010/main" val="1535803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The Macro Development Process  </a:t>
            </a:r>
            <a:r>
              <a:rPr lang="en-US" sz="2900" b="1" dirty="0" err="1">
                <a:solidFill>
                  <a:prstClr val="black"/>
                </a:solidFill>
              </a:rPr>
              <a:t>Contd</a:t>
            </a:r>
            <a:r>
              <a:rPr lang="en-US" sz="2900" b="1" dirty="0">
                <a:solidFill>
                  <a:prstClr val="black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Evolution or Implementation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Produce a stream of software implementation after a successfully </a:t>
            </a:r>
            <a:r>
              <a:rPr lang="en-US" dirty="0" smtClean="0"/>
              <a:t>refining the </a:t>
            </a:r>
            <a:r>
              <a:rPr lang="en-US" dirty="0"/>
              <a:t>system through many iterations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Maintenance</a:t>
            </a:r>
            <a:r>
              <a:rPr lang="en-US" dirty="0"/>
              <a:t>:</a:t>
            </a:r>
          </a:p>
          <a:p>
            <a:r>
              <a:rPr lang="en-US" dirty="0"/>
              <a:t>Make localized changes to the system to add new requirements </a:t>
            </a:r>
            <a:r>
              <a:rPr lang="en-US" dirty="0" smtClean="0"/>
              <a:t>and eliminate </a:t>
            </a:r>
            <a:r>
              <a:rPr lang="en-US" dirty="0"/>
              <a:t>bugs.</a:t>
            </a:r>
          </a:p>
        </p:txBody>
      </p:sp>
    </p:spTree>
    <p:extLst>
      <p:ext uri="{BB962C8B-B14F-4D97-AF65-F5344CB8AC3E}">
        <p14:creationId xmlns:p14="http://schemas.microsoft.com/office/powerpoint/2010/main" val="2934800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The Micro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Each macro development process has its own micro development process.</a:t>
            </a:r>
          </a:p>
          <a:p>
            <a:pPr algn="just"/>
            <a:r>
              <a:rPr lang="en-US" dirty="0"/>
              <a:t>The micro process is a description of the day to day activities by a single (or) small </a:t>
            </a:r>
            <a:r>
              <a:rPr lang="en-US" dirty="0" smtClean="0"/>
              <a:t>group of </a:t>
            </a:r>
            <a:r>
              <a:rPr lang="en-US" dirty="0"/>
              <a:t>software developers.</a:t>
            </a:r>
          </a:p>
          <a:p>
            <a:pPr algn="just"/>
            <a:r>
              <a:rPr lang="en-US" dirty="0"/>
              <a:t>The micro development process consists of the following steps.</a:t>
            </a:r>
          </a:p>
          <a:p>
            <a:pPr marL="0" indent="0" algn="just">
              <a:buNone/>
            </a:pPr>
            <a:r>
              <a:rPr lang="en-US" dirty="0" smtClean="0"/>
              <a:t>	* </a:t>
            </a:r>
            <a:r>
              <a:rPr lang="en-US" dirty="0"/>
              <a:t>Identify classes and objects.</a:t>
            </a:r>
          </a:p>
          <a:p>
            <a:pPr marL="0" indent="0" algn="just">
              <a:buNone/>
            </a:pPr>
            <a:r>
              <a:rPr lang="en-US" dirty="0" smtClean="0"/>
              <a:t>	* </a:t>
            </a:r>
            <a:r>
              <a:rPr lang="en-US" dirty="0"/>
              <a:t>Identify class and object semantics.</a:t>
            </a:r>
          </a:p>
          <a:p>
            <a:pPr marL="0" indent="0" algn="just">
              <a:buNone/>
            </a:pPr>
            <a:r>
              <a:rPr lang="en-US" dirty="0" smtClean="0"/>
              <a:t>	* </a:t>
            </a:r>
            <a:r>
              <a:rPr lang="en-US" dirty="0"/>
              <a:t>Identify class and object relationships.</a:t>
            </a:r>
          </a:p>
          <a:p>
            <a:pPr marL="0" indent="0" algn="just">
              <a:buNone/>
            </a:pPr>
            <a:r>
              <a:rPr lang="en-US" smtClean="0"/>
              <a:t>	* </a:t>
            </a:r>
            <a:r>
              <a:rPr lang="en-US" dirty="0"/>
              <a:t>Identify class and object interface </a:t>
            </a:r>
            <a:r>
              <a:rPr lang="en-US"/>
              <a:t>and </a:t>
            </a:r>
            <a:r>
              <a:rPr lang="en-US" smtClean="0"/>
              <a:t>	implementation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29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1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OBJECT ORIENTED METHODOLOGIES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14400"/>
            <a:ext cx="7315200" cy="5791200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OOM – is  a set of methods, models and rules for developing systems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Modeling is a process of describing an existing or proposed system.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Modeling provides a means for communicating ideas  in an </a:t>
            </a:r>
            <a:r>
              <a:rPr lang="en-US" dirty="0" err="1" smtClean="0">
                <a:solidFill>
                  <a:schemeClr val="tx1"/>
                </a:solidFill>
              </a:rPr>
              <a:t>esay</a:t>
            </a:r>
            <a:r>
              <a:rPr lang="en-US" dirty="0" smtClean="0">
                <a:solidFill>
                  <a:schemeClr val="tx1"/>
                </a:solidFill>
              </a:rPr>
              <a:t>  to understand and unambiguous form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Jacobson Methodology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364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Cover entire life cycle.</a:t>
            </a:r>
          </a:p>
          <a:p>
            <a:pPr algn="just"/>
            <a:r>
              <a:rPr lang="en-US" dirty="0" smtClean="0"/>
              <a:t>Stress trace ability </a:t>
            </a:r>
            <a:r>
              <a:rPr lang="en-US" dirty="0"/>
              <a:t>between the different phases, both forward and backward. This trace </a:t>
            </a:r>
            <a:r>
              <a:rPr lang="en-US" dirty="0" smtClean="0"/>
              <a:t>ability enables </a:t>
            </a:r>
            <a:r>
              <a:rPr lang="en-US" dirty="0"/>
              <a:t>reuse of analysis and design work.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heart of their methodologies is the </a:t>
            </a:r>
            <a:r>
              <a:rPr lang="en-US" dirty="0" err="1" smtClean="0"/>
              <a:t>usecase</a:t>
            </a:r>
            <a:r>
              <a:rPr lang="en-US" dirty="0" smtClean="0"/>
              <a:t> concept.</a:t>
            </a:r>
          </a:p>
          <a:p>
            <a:r>
              <a:rPr lang="en-US" dirty="0" smtClean="0"/>
              <a:t>Ex: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Object-oriented </a:t>
            </a:r>
            <a:r>
              <a:rPr lang="en-US" dirty="0"/>
              <a:t>Business Engineering (OOBE)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Object-Oriented </a:t>
            </a:r>
            <a:r>
              <a:rPr lang="en-US" dirty="0"/>
              <a:t>Software Engineering (OOSE</a:t>
            </a:r>
            <a:r>
              <a:rPr lang="en-US" dirty="0" smtClean="0"/>
              <a:t>) also called as  </a:t>
            </a:r>
            <a:r>
              <a:rPr lang="en-US" dirty="0" err="1" smtClean="0"/>
              <a:t>Objectory</a:t>
            </a:r>
            <a:r>
              <a:rPr lang="en-US" dirty="0" smtClean="0"/>
              <a:t> </a:t>
            </a:r>
            <a:r>
              <a:rPr lang="en-US" dirty="0"/>
              <a:t>(Object Factory for Software </a:t>
            </a:r>
            <a:r>
              <a:rPr lang="en-US" dirty="0" smtClean="0"/>
              <a:t>Development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3691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cases are scenarios for understanding system requirements.</a:t>
            </a:r>
          </a:p>
          <a:p>
            <a:r>
              <a:rPr lang="en-US" dirty="0"/>
              <a:t> A use case is an interaction between users and a system.</a:t>
            </a:r>
          </a:p>
          <a:p>
            <a:r>
              <a:rPr lang="en-US" dirty="0"/>
              <a:t> The use-case model captures the goal of the user and the responsibility of </a:t>
            </a:r>
            <a:r>
              <a:rPr lang="en-US" dirty="0" smtClean="0"/>
              <a:t>the system </a:t>
            </a:r>
            <a:r>
              <a:rPr lang="en-US" dirty="0"/>
              <a:t>to its </a:t>
            </a:r>
            <a:r>
              <a:rPr lang="en-US" dirty="0" smtClean="0"/>
              <a:t>users</a:t>
            </a:r>
          </a:p>
          <a:p>
            <a:r>
              <a:rPr lang="en-US" dirty="0"/>
              <a:t>The use case description must contain: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How and when the use case begins and ends.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The interaction between the use case and its actors, including </a:t>
            </a:r>
            <a:r>
              <a:rPr lang="en-US" dirty="0" smtClean="0"/>
              <a:t>when the </a:t>
            </a:r>
            <a:r>
              <a:rPr lang="en-US" dirty="0"/>
              <a:t>interaction occurs and what is exchanged.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How and when the use case will store data in the system.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Exceptions to the flow of events.</a:t>
            </a:r>
          </a:p>
        </p:txBody>
      </p:sp>
    </p:spTree>
    <p:extLst>
      <p:ext uri="{BB962C8B-B14F-4D97-AF65-F5344CB8AC3E}">
        <p14:creationId xmlns:p14="http://schemas.microsoft.com/office/powerpoint/2010/main" val="246329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</a:t>
            </a:r>
            <a:r>
              <a:rPr lang="en-US" b="1" dirty="0" smtClean="0"/>
              <a:t>Cases </a:t>
            </a:r>
            <a:r>
              <a:rPr lang="en-US" b="1" dirty="0" err="1" smtClean="0"/>
              <a:t>Contd</a:t>
            </a:r>
            <a:r>
              <a:rPr lang="en-US" b="1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requirements analysis, the Use cases are described as one of the following:</a:t>
            </a:r>
          </a:p>
          <a:p>
            <a:r>
              <a:rPr lang="en-US" dirty="0" smtClean="0"/>
              <a:t>Normal text with no clear flow of events</a:t>
            </a:r>
          </a:p>
          <a:p>
            <a:r>
              <a:rPr lang="en-US" dirty="0" smtClean="0"/>
              <a:t>Text, easy to read  but with a clear flow of events to follow</a:t>
            </a:r>
          </a:p>
          <a:p>
            <a:r>
              <a:rPr lang="en-US" dirty="0" smtClean="0"/>
              <a:t>Formal style using pseudo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9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Use Cases </a:t>
            </a:r>
            <a:r>
              <a:rPr lang="en-US" b="1" dirty="0" err="1"/>
              <a:t>Contd</a:t>
            </a:r>
            <a:r>
              <a:rPr lang="en-US" b="1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6231"/>
            <a:ext cx="8229600" cy="5647919"/>
          </a:xfrm>
        </p:spPr>
        <p:txBody>
          <a:bodyPr/>
          <a:lstStyle/>
          <a:p>
            <a:r>
              <a:rPr lang="en-US" dirty="0" smtClean="0"/>
              <a:t>Every single use case should describe one main flow of events.</a:t>
            </a:r>
          </a:p>
          <a:p>
            <a:r>
              <a:rPr lang="en-US" dirty="0" smtClean="0"/>
              <a:t>Use case may be viewed as Concrete or Abstract </a:t>
            </a:r>
            <a:r>
              <a:rPr lang="en-US" dirty="0"/>
              <a:t>Use case </a:t>
            </a:r>
            <a:r>
              <a:rPr lang="en-US" dirty="0" smtClean="0"/>
              <a:t>is not complete  and has no actors, initiate but used by another use case.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6096000" cy="325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54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Object-Oriented Software Engineering: </a:t>
            </a:r>
            <a:r>
              <a:rPr lang="en-US" sz="3200" b="1" dirty="0" err="1"/>
              <a:t>Objectory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a method </a:t>
            </a:r>
            <a:r>
              <a:rPr lang="en-US" dirty="0" smtClean="0"/>
              <a:t>of object-oriented </a:t>
            </a:r>
            <a:r>
              <a:rPr lang="en-US" dirty="0"/>
              <a:t>development with the specific aim to fit the development of </a:t>
            </a:r>
            <a:r>
              <a:rPr lang="en-US" dirty="0" smtClean="0"/>
              <a:t>large, real-time </a:t>
            </a:r>
            <a:r>
              <a:rPr lang="en-US" dirty="0"/>
              <a:t>systems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Disciplined process for the industrialized development of software based on use-case driven design.</a:t>
            </a:r>
          </a:p>
          <a:p>
            <a:r>
              <a:rPr lang="en-US" dirty="0" smtClean="0"/>
              <a:t>An approach to OOAD that </a:t>
            </a:r>
            <a:r>
              <a:rPr lang="en-US" dirty="0" err="1" smtClean="0"/>
              <a:t>centres</a:t>
            </a:r>
            <a:r>
              <a:rPr lang="en-US" dirty="0" smtClean="0"/>
              <a:t> on understanding the ways in which a system actually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1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Objectory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Contd</a:t>
            </a:r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Objectory</a:t>
            </a:r>
            <a:r>
              <a:rPr lang="en-US" dirty="0"/>
              <a:t> is built around several different models:</a:t>
            </a:r>
          </a:p>
          <a:p>
            <a:pPr algn="just"/>
            <a:r>
              <a:rPr lang="en-US" u="sng" dirty="0" smtClean="0"/>
              <a:t>Use </a:t>
            </a:r>
            <a:r>
              <a:rPr lang="en-US" u="sng" dirty="0"/>
              <a:t>case </a:t>
            </a:r>
            <a:r>
              <a:rPr lang="en-US" u="sng" dirty="0" smtClean="0"/>
              <a:t>model </a:t>
            </a:r>
            <a:r>
              <a:rPr lang="en-US" dirty="0" smtClean="0"/>
              <a:t>-&gt; </a:t>
            </a:r>
            <a:r>
              <a:rPr lang="en-US" dirty="0"/>
              <a:t>The use case model defines the outside (actors) and inside (use case) of </a:t>
            </a:r>
            <a:r>
              <a:rPr lang="en-US" dirty="0" smtClean="0"/>
              <a:t>the system </a:t>
            </a:r>
            <a:r>
              <a:rPr lang="en-US" dirty="0"/>
              <a:t>behavior.</a:t>
            </a:r>
          </a:p>
          <a:p>
            <a:r>
              <a:rPr lang="en-US" u="sng" dirty="0" smtClean="0"/>
              <a:t>Domain </a:t>
            </a:r>
            <a:r>
              <a:rPr lang="en-US" u="sng" dirty="0"/>
              <a:t>object </a:t>
            </a:r>
            <a:r>
              <a:rPr lang="en-US" u="sng" dirty="0" smtClean="0"/>
              <a:t>model </a:t>
            </a:r>
            <a:r>
              <a:rPr lang="en-US" dirty="0" smtClean="0"/>
              <a:t>-&gt;</a:t>
            </a:r>
            <a:r>
              <a:rPr lang="en-US" dirty="0"/>
              <a:t>The objects of the real world are mapped into the domain object model</a:t>
            </a:r>
          </a:p>
          <a:p>
            <a:r>
              <a:rPr lang="en-US" u="sng" dirty="0" smtClean="0"/>
              <a:t>Analysis </a:t>
            </a:r>
            <a:r>
              <a:rPr lang="en-US" u="sng" dirty="0"/>
              <a:t>object </a:t>
            </a:r>
            <a:r>
              <a:rPr lang="en-US" u="sng" dirty="0" smtClean="0"/>
              <a:t>model </a:t>
            </a:r>
            <a:r>
              <a:rPr lang="en-US" dirty="0" smtClean="0"/>
              <a:t>-&gt;</a:t>
            </a:r>
            <a:r>
              <a:rPr lang="en-US" dirty="0"/>
              <a:t>The analysis object model presents how the source code should be </a:t>
            </a:r>
            <a:r>
              <a:rPr lang="en-US" dirty="0" smtClean="0"/>
              <a:t>carried out </a:t>
            </a:r>
            <a:r>
              <a:rPr lang="en-US" dirty="0"/>
              <a:t>and written</a:t>
            </a:r>
          </a:p>
          <a:p>
            <a:r>
              <a:rPr lang="en-US" u="sng" dirty="0" smtClean="0"/>
              <a:t>Implementation model </a:t>
            </a:r>
            <a:r>
              <a:rPr lang="en-US" dirty="0" smtClean="0"/>
              <a:t>-&gt;</a:t>
            </a:r>
            <a:r>
              <a:rPr lang="en-US" dirty="0"/>
              <a:t>The implementation model represents the implementation of the system</a:t>
            </a:r>
          </a:p>
          <a:p>
            <a:r>
              <a:rPr lang="en-US" u="sng" dirty="0" smtClean="0"/>
              <a:t>Test model </a:t>
            </a:r>
            <a:r>
              <a:rPr lang="en-US" dirty="0" smtClean="0"/>
              <a:t>-&gt;</a:t>
            </a:r>
            <a:r>
              <a:rPr lang="en-US" dirty="0"/>
              <a:t>The test model constitutes the test plans, specifications, and reports</a:t>
            </a:r>
          </a:p>
        </p:txBody>
      </p:sp>
    </p:spTree>
    <p:extLst>
      <p:ext uri="{BB962C8B-B14F-4D97-AF65-F5344CB8AC3E}">
        <p14:creationId xmlns:p14="http://schemas.microsoft.com/office/powerpoint/2010/main" val="33999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err="1"/>
              <a:t>Objectory</a:t>
            </a:r>
            <a:r>
              <a:rPr lang="en-US" sz="3200" b="1" dirty="0"/>
              <a:t>  </a:t>
            </a:r>
            <a:r>
              <a:rPr lang="en-US" sz="3200" b="1" dirty="0" err="1"/>
              <a:t>Contd</a:t>
            </a:r>
            <a:r>
              <a:rPr lang="en-US" sz="3200" b="1" dirty="0"/>
              <a:t>…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" y="685800"/>
            <a:ext cx="954988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72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Object-Oriented Business Engineering (OOBE)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/>
              <a:t>Object-oriented business engineering (OOBE) is object modeling at the </a:t>
            </a:r>
            <a:r>
              <a:rPr lang="en-US" dirty="0" smtClean="0"/>
              <a:t>enterprise level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Use cases again are the central vehicle for modeling, providing </a:t>
            </a:r>
            <a:r>
              <a:rPr lang="en-US" dirty="0" smtClean="0"/>
              <a:t>traceability throughout </a:t>
            </a:r>
            <a:r>
              <a:rPr lang="en-US" dirty="0"/>
              <a:t>the software engineering processes.</a:t>
            </a:r>
          </a:p>
          <a:p>
            <a:r>
              <a:rPr lang="en-US" dirty="0"/>
              <a:t>OOBE consists of: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Analysis </a:t>
            </a:r>
            <a:r>
              <a:rPr lang="en-US" dirty="0"/>
              <a:t>phase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Design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Implementation </a:t>
            </a:r>
            <a:r>
              <a:rPr lang="en-US" dirty="0"/>
              <a:t>phases and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Testing </a:t>
            </a:r>
            <a:r>
              <a:rPr lang="en-US" dirty="0"/>
              <a:t>phase.</a:t>
            </a:r>
          </a:p>
        </p:txBody>
      </p:sp>
    </p:spTree>
    <p:extLst>
      <p:ext uri="{BB962C8B-B14F-4D97-AF65-F5344CB8AC3E}">
        <p14:creationId xmlns:p14="http://schemas.microsoft.com/office/powerpoint/2010/main" val="2779097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OOBE Phases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u="sng" dirty="0"/>
              <a:t>Analysis </a:t>
            </a:r>
            <a:r>
              <a:rPr lang="en-US" u="sng" dirty="0" smtClean="0"/>
              <a:t>phase</a:t>
            </a:r>
            <a:r>
              <a:rPr lang="en-US" dirty="0" smtClean="0"/>
              <a:t>: The </a:t>
            </a:r>
            <a:r>
              <a:rPr lang="en-US" dirty="0"/>
              <a:t>analysis phase defines the system to be built in terms of the </a:t>
            </a:r>
            <a:r>
              <a:rPr lang="en-US" dirty="0" smtClean="0"/>
              <a:t>problem-domain object </a:t>
            </a:r>
            <a:r>
              <a:rPr lang="en-US" dirty="0"/>
              <a:t>model, the requirements model, and the analysis model. The analysis process </a:t>
            </a:r>
            <a:r>
              <a:rPr lang="en-US" dirty="0" smtClean="0"/>
              <a:t>is iterative </a:t>
            </a:r>
            <a:r>
              <a:rPr lang="en-US" dirty="0"/>
              <a:t>but the requirements and analysis models should be stable before moving </a:t>
            </a:r>
            <a:r>
              <a:rPr lang="en-US" dirty="0" smtClean="0"/>
              <a:t>to subsequent </a:t>
            </a:r>
            <a:r>
              <a:rPr lang="en-US" dirty="0"/>
              <a:t>models.</a:t>
            </a:r>
          </a:p>
          <a:p>
            <a:pPr algn="just"/>
            <a:r>
              <a:rPr lang="en-US" u="sng" dirty="0"/>
              <a:t>Design and Implementation </a:t>
            </a:r>
            <a:r>
              <a:rPr lang="en-US" u="sng" dirty="0" smtClean="0"/>
              <a:t>phases</a:t>
            </a:r>
            <a:r>
              <a:rPr lang="en-US" dirty="0" smtClean="0"/>
              <a:t>: The </a:t>
            </a:r>
            <a:r>
              <a:rPr lang="en-US" dirty="0"/>
              <a:t>implementation environment must be identified for the design model. </a:t>
            </a:r>
            <a:r>
              <a:rPr lang="en-US" dirty="0" smtClean="0"/>
              <a:t>The analysis </a:t>
            </a:r>
            <a:r>
              <a:rPr lang="en-US" dirty="0"/>
              <a:t>objects are translated into design objects that fit the current implementation</a:t>
            </a:r>
            <a:r>
              <a:rPr lang="en-US" dirty="0" smtClean="0"/>
              <a:t>. This includes DBMS, Component libraries, </a:t>
            </a:r>
            <a:r>
              <a:rPr lang="en-US" dirty="0" err="1" smtClean="0"/>
              <a:t>Prog.Langs</a:t>
            </a:r>
            <a:r>
              <a:rPr lang="en-US" dirty="0"/>
              <a:t> </a:t>
            </a:r>
            <a:r>
              <a:rPr lang="en-US" dirty="0" smtClean="0"/>
              <a:t>and GUI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11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OOBE </a:t>
            </a:r>
            <a:r>
              <a:rPr lang="en-US" sz="3200" b="1" dirty="0" smtClean="0"/>
              <a:t>Phases   </a:t>
            </a:r>
            <a:r>
              <a:rPr lang="en-US" sz="3200" b="1" dirty="0" err="1" smtClean="0"/>
              <a:t>Contd</a:t>
            </a:r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u="sng" dirty="0" smtClean="0"/>
          </a:p>
          <a:p>
            <a:endParaRPr lang="en-US" u="sng" dirty="0"/>
          </a:p>
          <a:p>
            <a:pPr algn="just"/>
            <a:r>
              <a:rPr lang="en-US" u="sng" dirty="0" smtClean="0"/>
              <a:t>Testing phase </a:t>
            </a:r>
            <a:r>
              <a:rPr lang="en-US" dirty="0" smtClean="0"/>
              <a:t>:  There </a:t>
            </a:r>
            <a:r>
              <a:rPr lang="en-US" dirty="0"/>
              <a:t>are several levels of testing and techniques. The levels include unit </a:t>
            </a:r>
            <a:r>
              <a:rPr lang="en-US" dirty="0" smtClean="0"/>
              <a:t>testing, integration </a:t>
            </a:r>
            <a:r>
              <a:rPr lang="en-US" dirty="0"/>
              <a:t>testing, and system testing.</a:t>
            </a:r>
          </a:p>
        </p:txBody>
      </p:sp>
    </p:spTree>
    <p:extLst>
      <p:ext uri="{BB962C8B-B14F-4D97-AF65-F5344CB8AC3E}">
        <p14:creationId xmlns:p14="http://schemas.microsoft.com/office/powerpoint/2010/main" val="201589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Methodologies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887524"/>
              </p:ext>
            </p:extLst>
          </p:nvPr>
        </p:nvGraphicFramePr>
        <p:xfrm>
          <a:off x="457200" y="1600200"/>
          <a:ext cx="8001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Methodologies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Jim Rum Baugh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Describing the object model or the static structure of the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Grady </a:t>
                      </a:r>
                      <a:r>
                        <a:rPr lang="en-US" dirty="0" err="1" smtClean="0"/>
                        <a:t>Booch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Produces detailed object-oriented design methods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Ivar</a:t>
                      </a:r>
                      <a:r>
                        <a:rPr lang="en-US" dirty="0" smtClean="0"/>
                        <a:t> Jacobson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 for providing user driven analysis models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41910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These </a:t>
            </a:r>
            <a:r>
              <a:rPr lang="en-US" sz="2400" dirty="0" smtClean="0"/>
              <a:t>are </a:t>
            </a:r>
            <a:r>
              <a:rPr lang="en-US" sz="2400" dirty="0"/>
              <a:t>the origin of the UML (Unified Modeling Language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61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1261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 pattern is instructive information that captures the essential structure and insight </a:t>
            </a:r>
            <a:r>
              <a:rPr lang="en-US" dirty="0" smtClean="0"/>
              <a:t>of a </a:t>
            </a:r>
            <a:r>
              <a:rPr lang="en-US" dirty="0"/>
              <a:t>successful family of proven solutions to a recurring problem that arises within </a:t>
            </a:r>
            <a:r>
              <a:rPr lang="en-US" dirty="0" smtClean="0"/>
              <a:t>a certain </a:t>
            </a:r>
            <a:r>
              <a:rPr lang="en-US" dirty="0"/>
              <a:t>context and system of forces.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main idea behind using patterns is to provide documentation to </a:t>
            </a:r>
            <a:r>
              <a:rPr lang="en-US" dirty="0" smtClean="0"/>
              <a:t>help categorize </a:t>
            </a:r>
            <a:r>
              <a:rPr lang="en-US" dirty="0"/>
              <a:t>and </a:t>
            </a:r>
            <a:r>
              <a:rPr lang="en-US" dirty="0" smtClean="0"/>
              <a:t>communicate </a:t>
            </a:r>
            <a:r>
              <a:rPr lang="en-US" dirty="0"/>
              <a:t>about solutions to recurring problems.</a:t>
            </a:r>
          </a:p>
          <a:p>
            <a:pPr algn="just"/>
            <a:r>
              <a:rPr lang="en-US" dirty="0"/>
              <a:t> The pattern has a name to facilitate discussion and the information </a:t>
            </a:r>
            <a:r>
              <a:rPr lang="en-US" dirty="0" smtClean="0"/>
              <a:t>it represents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382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Patterns </a:t>
            </a:r>
            <a:r>
              <a:rPr lang="en-US" sz="3200" b="1" dirty="0" err="1" smtClean="0"/>
              <a:t>Contd</a:t>
            </a:r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248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good pattern will do the following:</a:t>
            </a:r>
          </a:p>
          <a:p>
            <a:r>
              <a:rPr lang="en-US" dirty="0">
                <a:solidFill>
                  <a:srgbClr val="FF0000"/>
                </a:solidFill>
              </a:rPr>
              <a:t>It solves a </a:t>
            </a:r>
            <a:r>
              <a:rPr lang="en-US" dirty="0" smtClean="0">
                <a:solidFill>
                  <a:srgbClr val="FF0000"/>
                </a:solidFill>
              </a:rPr>
              <a:t>problem </a:t>
            </a:r>
            <a:r>
              <a:rPr lang="en-US" dirty="0" smtClean="0"/>
              <a:t>-&gt; Patterns </a:t>
            </a:r>
            <a:r>
              <a:rPr lang="en-US" dirty="0"/>
              <a:t>capture solutions, not just abstract principles or strategies.</a:t>
            </a:r>
          </a:p>
          <a:p>
            <a:r>
              <a:rPr lang="en-US" dirty="0">
                <a:solidFill>
                  <a:srgbClr val="FF0000"/>
                </a:solidFill>
              </a:rPr>
              <a:t>It is a proven </a:t>
            </a:r>
            <a:r>
              <a:rPr lang="en-US" dirty="0" smtClean="0">
                <a:solidFill>
                  <a:srgbClr val="FF0000"/>
                </a:solidFill>
              </a:rPr>
              <a:t>concept </a:t>
            </a:r>
            <a:r>
              <a:rPr lang="en-US" dirty="0" smtClean="0"/>
              <a:t>-&gt; Patterns </a:t>
            </a:r>
            <a:r>
              <a:rPr lang="en-US" dirty="0"/>
              <a:t>capture solutions with a track record, not theories or speculation.</a:t>
            </a:r>
          </a:p>
          <a:p>
            <a:r>
              <a:rPr lang="en-US" dirty="0">
                <a:solidFill>
                  <a:srgbClr val="FF0000"/>
                </a:solidFill>
              </a:rPr>
              <a:t>The solution is not </a:t>
            </a:r>
            <a:r>
              <a:rPr lang="en-US" dirty="0" smtClean="0">
                <a:solidFill>
                  <a:srgbClr val="FF0000"/>
                </a:solidFill>
              </a:rPr>
              <a:t>obvious </a:t>
            </a:r>
            <a:r>
              <a:rPr lang="en-US" dirty="0" smtClean="0"/>
              <a:t>-&gt; The </a:t>
            </a:r>
            <a:r>
              <a:rPr lang="en-US" dirty="0"/>
              <a:t>best patterns generate a solution to a problem indirectly—a </a:t>
            </a:r>
            <a:r>
              <a:rPr lang="en-US" dirty="0" smtClean="0"/>
              <a:t>necessary approach </a:t>
            </a:r>
            <a:r>
              <a:rPr lang="en-US" dirty="0"/>
              <a:t>for the most difficult problems of design.</a:t>
            </a:r>
          </a:p>
          <a:p>
            <a:r>
              <a:rPr lang="en-US" dirty="0">
                <a:solidFill>
                  <a:srgbClr val="FF0000"/>
                </a:solidFill>
              </a:rPr>
              <a:t>It describes a </a:t>
            </a:r>
            <a:r>
              <a:rPr lang="en-US" dirty="0" smtClean="0">
                <a:solidFill>
                  <a:srgbClr val="FF0000"/>
                </a:solidFill>
              </a:rPr>
              <a:t>relationship </a:t>
            </a:r>
            <a:r>
              <a:rPr lang="en-US" dirty="0" smtClean="0"/>
              <a:t>-&gt; Patterns </a:t>
            </a:r>
            <a:r>
              <a:rPr lang="en-US" dirty="0"/>
              <a:t>do not just describe modules, but describe deeper system </a:t>
            </a:r>
            <a:r>
              <a:rPr lang="en-US" dirty="0" smtClean="0"/>
              <a:t>structures and </a:t>
            </a:r>
            <a:r>
              <a:rPr lang="en-US" dirty="0"/>
              <a:t>mechanisms.</a:t>
            </a:r>
          </a:p>
          <a:p>
            <a:r>
              <a:rPr lang="en-US" dirty="0">
                <a:solidFill>
                  <a:srgbClr val="FF0000"/>
                </a:solidFill>
              </a:rPr>
              <a:t>The pattern has a significant human </a:t>
            </a:r>
            <a:r>
              <a:rPr lang="en-US" dirty="0" smtClean="0">
                <a:solidFill>
                  <a:srgbClr val="FF0000"/>
                </a:solidFill>
              </a:rPr>
              <a:t>component </a:t>
            </a:r>
            <a:r>
              <a:rPr lang="en-US" dirty="0" smtClean="0"/>
              <a:t>-&gt;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All software serves human comfort or quality of life; the best </a:t>
            </a:r>
            <a:r>
              <a:rPr lang="en-US" dirty="0" smtClean="0"/>
              <a:t>patterns explicitly </a:t>
            </a:r>
            <a:r>
              <a:rPr lang="en-US" dirty="0"/>
              <a:t>appeal to aesthetics and utility.</a:t>
            </a:r>
          </a:p>
        </p:txBody>
      </p:sp>
    </p:spTree>
    <p:extLst>
      <p:ext uri="{BB962C8B-B14F-4D97-AF65-F5344CB8AC3E}">
        <p14:creationId xmlns:p14="http://schemas.microsoft.com/office/powerpoint/2010/main" val="3328648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Patterns </a:t>
            </a:r>
            <a:r>
              <a:rPr lang="en-US" sz="2900" b="1" dirty="0" err="1">
                <a:solidFill>
                  <a:prstClr val="black"/>
                </a:solidFill>
              </a:rPr>
              <a:t>Contd</a:t>
            </a:r>
            <a:r>
              <a:rPr lang="en-US" sz="2900" b="1" dirty="0">
                <a:solidFill>
                  <a:prstClr val="black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248400"/>
          </a:xfrm>
        </p:spPr>
        <p:txBody>
          <a:bodyPr>
            <a:normAutofit fontScale="40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5300" dirty="0" smtClean="0">
                <a:solidFill>
                  <a:srgbClr val="FF0000"/>
                </a:solidFill>
              </a:rPr>
              <a:t>Generative Patterns </a:t>
            </a:r>
            <a:r>
              <a:rPr lang="en-US" sz="5300" dirty="0" smtClean="0">
                <a:sym typeface="Wingdings" pitchFamily="2" charset="2"/>
              </a:rPr>
              <a:t> </a:t>
            </a:r>
            <a:r>
              <a:rPr lang="en-US" sz="5300" dirty="0" smtClean="0"/>
              <a:t>Patterns </a:t>
            </a:r>
            <a:r>
              <a:rPr lang="en-US" sz="5300" dirty="0"/>
              <a:t>that suggest the way of finding the solution</a:t>
            </a:r>
          </a:p>
          <a:p>
            <a:pPr algn="just"/>
            <a:r>
              <a:rPr lang="en-US" sz="5300" dirty="0">
                <a:solidFill>
                  <a:srgbClr val="FF0000"/>
                </a:solidFill>
              </a:rPr>
              <a:t>Non Generative </a:t>
            </a:r>
            <a:r>
              <a:rPr lang="en-US" sz="5300" dirty="0" smtClean="0">
                <a:solidFill>
                  <a:srgbClr val="FF0000"/>
                </a:solidFill>
              </a:rPr>
              <a:t>patterns </a:t>
            </a:r>
            <a:r>
              <a:rPr lang="en-US" sz="5300" dirty="0" smtClean="0">
                <a:sym typeface="Wingdings" pitchFamily="2" charset="2"/>
              </a:rPr>
              <a:t> </a:t>
            </a:r>
            <a:r>
              <a:rPr lang="en-US" sz="5300" dirty="0" smtClean="0"/>
              <a:t>They </a:t>
            </a:r>
            <a:r>
              <a:rPr lang="en-US" sz="5300" dirty="0"/>
              <a:t>do not suggest instead they give a passive solution. Non Generative patterns </a:t>
            </a:r>
            <a:r>
              <a:rPr lang="en-US" sz="5300" dirty="0" smtClean="0"/>
              <a:t>cannot be </a:t>
            </a:r>
            <a:r>
              <a:rPr lang="en-US" sz="5300" dirty="0"/>
              <a:t>used in the entire situation.</a:t>
            </a:r>
          </a:p>
          <a:p>
            <a:pPr algn="just"/>
            <a:r>
              <a:rPr lang="en-US" sz="5300" dirty="0"/>
              <a:t>Patterns </a:t>
            </a:r>
            <a:r>
              <a:rPr lang="en-US" sz="5300" dirty="0" smtClean="0"/>
              <a:t>template </a:t>
            </a:r>
            <a:r>
              <a:rPr lang="en-US" sz="5300" dirty="0" smtClean="0">
                <a:sym typeface="Wingdings" pitchFamily="2" charset="2"/>
              </a:rPr>
              <a:t> Every pattern must be expressed in the form of a rule(Template) which establishes a relationship between a context, a system of forces  and a configuration.</a:t>
            </a:r>
          </a:p>
          <a:p>
            <a:pPr algn="just"/>
            <a:r>
              <a:rPr lang="en-US" sz="5300" dirty="0" smtClean="0"/>
              <a:t>There </a:t>
            </a:r>
            <a:r>
              <a:rPr lang="en-US" sz="5300" dirty="0"/>
              <a:t>are different pattern templates are available which will represent a pattern. </a:t>
            </a:r>
            <a:r>
              <a:rPr lang="en-US" sz="5300" dirty="0" smtClean="0"/>
              <a:t>It is </a:t>
            </a:r>
            <a:r>
              <a:rPr lang="en-US" sz="5300" dirty="0"/>
              <a:t>generally agreed that a pattern should contain certain following components</a:t>
            </a:r>
            <a:r>
              <a:rPr lang="en-US" sz="5300" dirty="0" smtClean="0"/>
              <a:t>.</a:t>
            </a:r>
          </a:p>
          <a:p>
            <a:pPr algn="just"/>
            <a:endParaRPr lang="en-US" sz="5300" dirty="0"/>
          </a:p>
          <a:p>
            <a:pPr algn="just"/>
            <a:r>
              <a:rPr lang="en-US" sz="5300" dirty="0" smtClean="0"/>
              <a:t>Name </a:t>
            </a:r>
            <a:r>
              <a:rPr lang="en-US" sz="5300" dirty="0" smtClean="0">
                <a:sym typeface="Wingdings" pitchFamily="2" charset="2"/>
              </a:rPr>
              <a:t></a:t>
            </a:r>
            <a:r>
              <a:rPr lang="en-US" sz="5300" dirty="0" smtClean="0"/>
              <a:t> A meaningful name.</a:t>
            </a:r>
          </a:p>
          <a:p>
            <a:pPr algn="just"/>
            <a:endParaRPr lang="en-US" sz="5300" dirty="0" smtClean="0"/>
          </a:p>
          <a:p>
            <a:pPr algn="just"/>
            <a:r>
              <a:rPr lang="en-US" sz="5300" dirty="0" smtClean="0"/>
              <a:t>Problem </a:t>
            </a:r>
            <a:r>
              <a:rPr lang="en-US" sz="5300" dirty="0">
                <a:sym typeface="Wingdings" pitchFamily="2" charset="2"/>
              </a:rPr>
              <a:t></a:t>
            </a:r>
            <a:r>
              <a:rPr lang="en-US" sz="5300" dirty="0" smtClean="0"/>
              <a:t> </a:t>
            </a:r>
            <a:r>
              <a:rPr lang="en-US" sz="5300" dirty="0"/>
              <a:t>A statement of the problem that describes its intent</a:t>
            </a:r>
            <a:r>
              <a:rPr lang="en-US" sz="5300" dirty="0" smtClean="0"/>
              <a:t>.</a:t>
            </a:r>
          </a:p>
          <a:p>
            <a:pPr algn="just"/>
            <a:endParaRPr lang="en-US" sz="5300" dirty="0"/>
          </a:p>
          <a:p>
            <a:pPr algn="just"/>
            <a:r>
              <a:rPr lang="en-US" sz="5300" dirty="0"/>
              <a:t>Context </a:t>
            </a:r>
            <a:r>
              <a:rPr lang="en-US" sz="5300" dirty="0">
                <a:sym typeface="Wingdings" pitchFamily="2" charset="2"/>
              </a:rPr>
              <a:t></a:t>
            </a:r>
            <a:r>
              <a:rPr lang="en-US" sz="5300" dirty="0" smtClean="0"/>
              <a:t> </a:t>
            </a:r>
            <a:r>
              <a:rPr lang="en-US" sz="5300" dirty="0"/>
              <a:t>The preconditions under which the problem and its solution seem to </a:t>
            </a:r>
            <a:r>
              <a:rPr lang="en-US" sz="5300" dirty="0" smtClean="0"/>
              <a:t>recur and </a:t>
            </a:r>
            <a:r>
              <a:rPr lang="en-US" sz="5300" dirty="0"/>
              <a:t>for which the solution is desirable. This tells us the pattern’s applicability</a:t>
            </a:r>
            <a:r>
              <a:rPr lang="en-US" sz="5300" dirty="0" smtClean="0"/>
              <a:t>.</a:t>
            </a:r>
          </a:p>
          <a:p>
            <a:pPr algn="just"/>
            <a:endParaRPr lang="en-US" sz="5300" dirty="0"/>
          </a:p>
          <a:p>
            <a:pPr algn="just"/>
            <a:r>
              <a:rPr lang="en-US" sz="5300" dirty="0"/>
              <a:t>Forces </a:t>
            </a:r>
            <a:r>
              <a:rPr lang="en-US" sz="5300" dirty="0">
                <a:sym typeface="Wingdings" pitchFamily="2" charset="2"/>
              </a:rPr>
              <a:t></a:t>
            </a:r>
            <a:r>
              <a:rPr lang="en-US" sz="5300" dirty="0" smtClean="0"/>
              <a:t> </a:t>
            </a:r>
            <a:r>
              <a:rPr lang="en-US" sz="5300" dirty="0"/>
              <a:t>constraints and conflicts with one another with the goals which we wish </a:t>
            </a:r>
            <a:r>
              <a:rPr lang="en-US" sz="5300" dirty="0" smtClean="0"/>
              <a:t>to achieve.</a:t>
            </a:r>
          </a:p>
          <a:p>
            <a:pPr algn="just"/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994714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600" b="1" dirty="0">
                <a:solidFill>
                  <a:prstClr val="black"/>
                </a:solidFill>
              </a:rPr>
              <a:t>Patterns </a:t>
            </a:r>
            <a:r>
              <a:rPr lang="en-US" sz="2600" b="1" dirty="0" err="1">
                <a:solidFill>
                  <a:prstClr val="black"/>
                </a:solidFill>
              </a:rPr>
              <a:t>Contd</a:t>
            </a:r>
            <a:r>
              <a:rPr lang="en-US" sz="2600" b="1" dirty="0">
                <a:solidFill>
                  <a:prstClr val="black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Solution </a:t>
            </a:r>
            <a:r>
              <a:rPr lang="en-US" dirty="0">
                <a:sym typeface="Wingdings" pitchFamily="2" charset="2"/>
              </a:rPr>
              <a:t>S</a:t>
            </a:r>
            <a:r>
              <a:rPr lang="en-US" dirty="0"/>
              <a:t>olution makes the pattern come alive.</a:t>
            </a:r>
          </a:p>
          <a:p>
            <a:pPr algn="just"/>
            <a:r>
              <a:rPr lang="en-US" dirty="0"/>
              <a:t>Examples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sample implementation</a:t>
            </a:r>
          </a:p>
          <a:p>
            <a:pPr algn="just"/>
            <a:r>
              <a:rPr lang="en-US" dirty="0"/>
              <a:t>Resulting context 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dirty="0"/>
              <a:t>describes the post conditions and side effects of the pattern</a:t>
            </a:r>
            <a:endParaRPr lang="en-US" dirty="0" smtClean="0"/>
          </a:p>
          <a:p>
            <a:pPr algn="just"/>
            <a:r>
              <a:rPr lang="en-US" dirty="0" smtClean="0"/>
              <a:t>Rationale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justifying </a:t>
            </a:r>
            <a:r>
              <a:rPr lang="en-US" dirty="0"/>
              <a:t>explanation of steps or rules in the pattern. This tells how </a:t>
            </a:r>
            <a:r>
              <a:rPr lang="en-US" dirty="0" smtClean="0"/>
              <a:t>the pattern </a:t>
            </a:r>
            <a:r>
              <a:rPr lang="en-US" dirty="0"/>
              <a:t>actually works, why it works and why it is good.</a:t>
            </a:r>
          </a:p>
          <a:p>
            <a:pPr algn="just"/>
            <a:r>
              <a:rPr lang="en-US" dirty="0"/>
              <a:t>Related </a:t>
            </a:r>
            <a:r>
              <a:rPr lang="en-US" dirty="0" smtClean="0"/>
              <a:t>patterns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The </a:t>
            </a:r>
            <a:r>
              <a:rPr lang="en-US" dirty="0"/>
              <a:t>static and dynamic relationships between these patterns </a:t>
            </a:r>
            <a:r>
              <a:rPr lang="en-US" dirty="0" smtClean="0"/>
              <a:t>and others </a:t>
            </a:r>
            <a:r>
              <a:rPr lang="en-US" dirty="0"/>
              <a:t>with in the same pattern language or system.</a:t>
            </a:r>
          </a:p>
          <a:p>
            <a:pPr algn="just"/>
            <a:r>
              <a:rPr lang="en-US" dirty="0"/>
              <a:t>Known uses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The </a:t>
            </a:r>
            <a:r>
              <a:rPr lang="en-US" dirty="0"/>
              <a:t>known occurrences of the pattern and its application within </a:t>
            </a:r>
            <a:r>
              <a:rPr lang="en-US" dirty="0" smtClean="0"/>
              <a:t>existing systems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9964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2300" b="1" dirty="0">
                <a:solidFill>
                  <a:prstClr val="black"/>
                </a:solidFill>
              </a:rPr>
              <a:t>Patterns </a:t>
            </a:r>
            <a:r>
              <a:rPr lang="en-US" sz="2300" b="1" dirty="0" err="1">
                <a:solidFill>
                  <a:prstClr val="black"/>
                </a:solidFill>
              </a:rPr>
              <a:t>Contd</a:t>
            </a:r>
            <a:r>
              <a:rPr lang="en-US" sz="2300" b="1" dirty="0">
                <a:solidFill>
                  <a:prstClr val="black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Anti </a:t>
            </a:r>
            <a:r>
              <a:rPr lang="en-US" dirty="0" smtClean="0"/>
              <a:t>patterns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 </a:t>
            </a:r>
            <a:r>
              <a:rPr lang="en-US" dirty="0"/>
              <a:t>pattern represents a best practice whereas an anti pattern represents </a:t>
            </a:r>
            <a:r>
              <a:rPr lang="en-US" dirty="0" smtClean="0"/>
              <a:t>worst practice </a:t>
            </a:r>
            <a:r>
              <a:rPr lang="en-US" dirty="0"/>
              <a:t>or a lesson learned.</a:t>
            </a:r>
          </a:p>
          <a:p>
            <a:r>
              <a:rPr lang="en-US" dirty="0"/>
              <a:t>Anti patterns come in two varieties: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Those describing a bad solution to a problem that resulted in a bad situation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Those </a:t>
            </a:r>
            <a:r>
              <a:rPr lang="en-US" dirty="0"/>
              <a:t>describing how to get out of a bad situation and how to proceed </a:t>
            </a:r>
            <a:r>
              <a:rPr lang="en-US" dirty="0" smtClean="0"/>
              <a:t>from there </a:t>
            </a:r>
            <a:r>
              <a:rPr lang="en-US" dirty="0"/>
              <a:t>to a good solution.</a:t>
            </a:r>
          </a:p>
          <a:p>
            <a:r>
              <a:rPr lang="en-US" dirty="0">
                <a:solidFill>
                  <a:srgbClr val="FF0000"/>
                </a:solidFill>
              </a:rPr>
              <a:t>Capturing Patterns</a:t>
            </a:r>
          </a:p>
          <a:p>
            <a:r>
              <a:rPr lang="en-US" dirty="0"/>
              <a:t>Guidelines for capturing patterns:</a:t>
            </a:r>
          </a:p>
          <a:p>
            <a:r>
              <a:rPr lang="en-US" dirty="0" smtClean="0"/>
              <a:t>Focus </a:t>
            </a:r>
            <a:r>
              <a:rPr lang="en-US" dirty="0"/>
              <a:t>on practicability.</a:t>
            </a:r>
          </a:p>
          <a:p>
            <a:r>
              <a:rPr lang="en-US" dirty="0" smtClean="0"/>
              <a:t>Aggressive </a:t>
            </a:r>
            <a:r>
              <a:rPr lang="en-US" dirty="0"/>
              <a:t>disregard of originality.</a:t>
            </a:r>
          </a:p>
          <a:p>
            <a:r>
              <a:rPr lang="en-US" dirty="0" err="1" smtClean="0"/>
              <a:t>Nonanonymous</a:t>
            </a:r>
            <a:r>
              <a:rPr lang="en-US" dirty="0" smtClean="0"/>
              <a:t> </a:t>
            </a:r>
            <a:r>
              <a:rPr lang="en-US" dirty="0"/>
              <a:t>review.</a:t>
            </a:r>
          </a:p>
          <a:p>
            <a:r>
              <a:rPr lang="en-US" dirty="0" smtClean="0"/>
              <a:t>Writers</a:t>
            </a:r>
            <a:r>
              <a:rPr lang="en-US" dirty="0"/>
              <a:t>' workshops instead of presentations.</a:t>
            </a:r>
          </a:p>
          <a:p>
            <a:r>
              <a:rPr lang="en-US" dirty="0" smtClean="0"/>
              <a:t>Careful </a:t>
            </a:r>
            <a:r>
              <a:rPr lang="en-US" dirty="0"/>
              <a:t>editing.</a:t>
            </a:r>
          </a:p>
        </p:txBody>
      </p:sp>
    </p:spTree>
    <p:extLst>
      <p:ext uri="{BB962C8B-B14F-4D97-AF65-F5344CB8AC3E}">
        <p14:creationId xmlns:p14="http://schemas.microsoft.com/office/powerpoint/2010/main" val="2685926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Frameworks are the way of delivering application development patterns </a:t>
            </a:r>
            <a:r>
              <a:rPr lang="en-US" dirty="0" smtClean="0"/>
              <a:t>to support/share </a:t>
            </a:r>
            <a:r>
              <a:rPr lang="en-US" dirty="0"/>
              <a:t>best development practice during application </a:t>
            </a:r>
            <a:r>
              <a:rPr lang="en-US" dirty="0" smtClean="0"/>
              <a:t>development not just within a company </a:t>
            </a:r>
            <a:r>
              <a:rPr lang="en-US" smtClean="0"/>
              <a:t>but across many co.</a:t>
            </a:r>
            <a:endParaRPr lang="en-US" dirty="0"/>
          </a:p>
          <a:p>
            <a:pPr algn="just"/>
            <a:r>
              <a:rPr lang="en-US" dirty="0"/>
              <a:t>In general framework is a generic solution to a problem that can be applied to </a:t>
            </a:r>
            <a:r>
              <a:rPr lang="en-US" dirty="0" smtClean="0"/>
              <a:t>all levels </a:t>
            </a:r>
            <a:r>
              <a:rPr lang="en-US" dirty="0"/>
              <a:t>of development. </a:t>
            </a:r>
            <a:endParaRPr lang="en-US" dirty="0" smtClean="0"/>
          </a:p>
          <a:p>
            <a:pPr algn="just"/>
            <a:r>
              <a:rPr lang="en-US" dirty="0" smtClean="0"/>
              <a:t>Design </a:t>
            </a:r>
            <a:r>
              <a:rPr lang="en-US" dirty="0"/>
              <a:t>and Software frameworks and most popular where Design </a:t>
            </a:r>
            <a:r>
              <a:rPr lang="en-US" dirty="0" smtClean="0"/>
              <a:t>pattern helps </a:t>
            </a:r>
            <a:r>
              <a:rPr lang="en-US" dirty="0"/>
              <a:t>on Design phase and software frameworks help in Component Based Development phase.</a:t>
            </a:r>
          </a:p>
        </p:txBody>
      </p:sp>
    </p:spTree>
    <p:extLst>
      <p:ext uri="{BB962C8B-B14F-4D97-AF65-F5344CB8AC3E}">
        <p14:creationId xmlns:p14="http://schemas.microsoft.com/office/powerpoint/2010/main" val="3387756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dirty="0"/>
              <a:t>Differences Between Design Patterns and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/>
              <a:t>Frameworks can be inserted in to a code where a design pattern cannot </a:t>
            </a:r>
            <a:r>
              <a:rPr lang="en-US" dirty="0" smtClean="0"/>
              <a:t>be inserted</a:t>
            </a:r>
          </a:p>
          <a:p>
            <a:r>
              <a:rPr lang="en-US" dirty="0"/>
              <a:t>Design patterns are instructive information; hence they are less in space </a:t>
            </a:r>
            <a:r>
              <a:rPr lang="en-US" dirty="0" smtClean="0"/>
              <a:t>where Frameworks </a:t>
            </a:r>
            <a:r>
              <a:rPr lang="en-US" dirty="0"/>
              <a:t>are large in size because they contain many design patterns</a:t>
            </a:r>
            <a:r>
              <a:rPr lang="en-US" dirty="0" smtClean="0"/>
              <a:t>.</a:t>
            </a:r>
          </a:p>
          <a:p>
            <a:r>
              <a:rPr lang="en-US" dirty="0"/>
              <a:t>Frameworks are more particular about the application domain where </a:t>
            </a:r>
            <a:r>
              <a:rPr lang="en-US" dirty="0" smtClean="0"/>
              <a:t>design patterns </a:t>
            </a:r>
            <a:r>
              <a:rPr lang="en-US" dirty="0"/>
              <a:t>are less specified about the application domain</a:t>
            </a:r>
          </a:p>
        </p:txBody>
      </p:sp>
    </p:spTree>
    <p:extLst>
      <p:ext uri="{BB962C8B-B14F-4D97-AF65-F5344CB8AC3E}">
        <p14:creationId xmlns:p14="http://schemas.microsoft.com/office/powerpoint/2010/main" val="886745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5334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900" b="1" dirty="0">
                <a:solidFill>
                  <a:prstClr val="black"/>
                </a:solidFill>
              </a:rPr>
              <a:t>Differences Between Design Patterns and </a:t>
            </a:r>
            <a:r>
              <a:rPr lang="en-US" sz="2900" b="1" dirty="0" smtClean="0">
                <a:solidFill>
                  <a:prstClr val="black"/>
                </a:solidFill>
              </a:rPr>
              <a:t>Frameworks </a:t>
            </a:r>
            <a:r>
              <a:rPr lang="en-US" sz="2900" b="1" dirty="0" err="1" smtClean="0">
                <a:solidFill>
                  <a:prstClr val="black"/>
                </a:solidFill>
              </a:rPr>
              <a:t>Contd</a:t>
            </a:r>
            <a:r>
              <a:rPr lang="en-US" sz="2900" b="1" dirty="0" smtClean="0">
                <a:solidFill>
                  <a:prstClr val="black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Design </a:t>
            </a:r>
            <a:r>
              <a:rPr lang="en-US" dirty="0"/>
              <a:t>patterns are more abstract than frameworks.</a:t>
            </a:r>
          </a:p>
          <a:p>
            <a:r>
              <a:rPr lang="en-US" dirty="0" smtClean="0"/>
              <a:t> </a:t>
            </a:r>
            <a:r>
              <a:rPr lang="en-US" dirty="0"/>
              <a:t>Design patterns are smaller architectural elements than frameworks.</a:t>
            </a:r>
          </a:p>
          <a:p>
            <a:r>
              <a:rPr lang="en-US" dirty="0" smtClean="0"/>
              <a:t> </a:t>
            </a:r>
            <a:r>
              <a:rPr lang="en-US" dirty="0"/>
              <a:t>Design patterns are less specialized than frameworks</a:t>
            </a:r>
          </a:p>
        </p:txBody>
      </p:sp>
    </p:spTree>
    <p:extLst>
      <p:ext uri="{BB962C8B-B14F-4D97-AF65-F5344CB8AC3E}">
        <p14:creationId xmlns:p14="http://schemas.microsoft.com/office/powerpoint/2010/main" val="720922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Unified Approach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just"/>
            <a:r>
              <a:rPr lang="en-US" dirty="0" smtClean="0"/>
              <a:t>It establishes a unifying and unitary framework by utilizing the UML to describe, model and document the S/W development process.</a:t>
            </a:r>
          </a:p>
          <a:p>
            <a:pPr algn="just"/>
            <a:r>
              <a:rPr lang="en-US" dirty="0" smtClean="0"/>
              <a:t>It Combines the best practices, processes, methodologies and guidelines along with UML notations and diagrams.</a:t>
            </a:r>
          </a:p>
          <a:p>
            <a:pPr algn="just"/>
            <a:r>
              <a:rPr lang="en-US" dirty="0" smtClean="0"/>
              <a:t>It provide the better understanding of OO concepts and system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65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Unified </a:t>
            </a:r>
            <a:r>
              <a:rPr lang="en-US" sz="2900" b="1" dirty="0" smtClean="0">
                <a:solidFill>
                  <a:prstClr val="black"/>
                </a:solidFill>
              </a:rPr>
              <a:t>Approach  </a:t>
            </a:r>
            <a:r>
              <a:rPr lang="en-US" sz="2900" b="1" dirty="0" err="1" smtClean="0">
                <a:solidFill>
                  <a:prstClr val="black"/>
                </a:solidFill>
              </a:rPr>
              <a:t>Contd</a:t>
            </a:r>
            <a:r>
              <a:rPr lang="en-US" sz="2900" b="1" dirty="0" smtClean="0">
                <a:solidFill>
                  <a:prstClr val="black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This approach  to S/W development revolves around </a:t>
            </a:r>
            <a:r>
              <a:rPr lang="en-US" dirty="0"/>
              <a:t>the following </a:t>
            </a:r>
            <a:r>
              <a:rPr lang="en-US" dirty="0" smtClean="0"/>
              <a:t>process:</a:t>
            </a:r>
          </a:p>
          <a:p>
            <a:r>
              <a:rPr lang="en-US" dirty="0" smtClean="0"/>
              <a:t>Use Case Driven </a:t>
            </a:r>
            <a:r>
              <a:rPr lang="en-US" dirty="0" err="1" smtClean="0"/>
              <a:t>devolpment</a:t>
            </a:r>
            <a:endParaRPr lang="en-US" dirty="0" smtClean="0"/>
          </a:p>
          <a:p>
            <a:r>
              <a:rPr lang="en-US" dirty="0" smtClean="0"/>
              <a:t>OO Analysis</a:t>
            </a:r>
          </a:p>
          <a:p>
            <a:r>
              <a:rPr lang="en-US" dirty="0" smtClean="0"/>
              <a:t>OO Design</a:t>
            </a:r>
          </a:p>
          <a:p>
            <a:r>
              <a:rPr lang="en-US" dirty="0" smtClean="0"/>
              <a:t>Incremental development and prototyping</a:t>
            </a:r>
          </a:p>
          <a:p>
            <a:r>
              <a:rPr lang="en-US" dirty="0" smtClean="0"/>
              <a:t>Continuous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8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Object Modeling Technique (OMT) </a:t>
            </a:r>
            <a:br>
              <a:rPr lang="en-US" sz="2400" b="1" dirty="0" smtClean="0"/>
            </a:br>
            <a:r>
              <a:rPr lang="en-US" sz="2400" b="1" dirty="0" smtClean="0"/>
              <a:t>or </a:t>
            </a:r>
            <a:br>
              <a:rPr lang="en-US" sz="2400" b="1" dirty="0" smtClean="0"/>
            </a:br>
            <a:r>
              <a:rPr lang="en-US" sz="2400" b="1" dirty="0" smtClean="0"/>
              <a:t>Rum Baugh ET AL’s Object Modeling Technique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Describes a method for the analysis, design and implementation or system using an object-oriented technique. </a:t>
            </a:r>
          </a:p>
          <a:p>
            <a:pPr algn="just"/>
            <a:r>
              <a:rPr lang="en-US" dirty="0" smtClean="0"/>
              <a:t>Object modeling technique (OMT) is a fast, intuitive approach for identifying and modeling all the objects all the objects making up a system. The information such as class attributes, methods, inheritance and association also can be expressed easily. </a:t>
            </a:r>
          </a:p>
          <a:p>
            <a:pPr algn="just"/>
            <a:r>
              <a:rPr lang="en-US" dirty="0" smtClean="0"/>
              <a:t>The dynamic behavior of objects within a system is described in OMT dynamic model. </a:t>
            </a:r>
          </a:p>
          <a:p>
            <a:pPr algn="just"/>
            <a:r>
              <a:rPr lang="en-US" dirty="0" smtClean="0"/>
              <a:t>This dynamic model specifies the detailed state transition and description. The relationships can be expressed in OMT’s functional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19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600" b="1" dirty="0">
                <a:solidFill>
                  <a:prstClr val="black"/>
                </a:solidFill>
              </a:rPr>
              <a:t>Unified Approach  </a:t>
            </a:r>
            <a:r>
              <a:rPr lang="en-US" sz="2600" b="1" dirty="0" err="1">
                <a:solidFill>
                  <a:prstClr val="black"/>
                </a:solidFill>
              </a:rPr>
              <a:t>Contd</a:t>
            </a:r>
            <a:r>
              <a:rPr lang="en-US" sz="2600" b="1" dirty="0">
                <a:solidFill>
                  <a:prstClr val="black"/>
                </a:solidFill>
              </a:rPr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methods and Technology employed include:</a:t>
            </a:r>
          </a:p>
          <a:p>
            <a:pPr marL="0" indent="0">
              <a:buNone/>
            </a:pPr>
            <a:r>
              <a:rPr lang="en-US" dirty="0" smtClean="0"/>
              <a:t>(i) UML used for Modeling</a:t>
            </a:r>
          </a:p>
          <a:p>
            <a:pPr marL="0" indent="0">
              <a:buNone/>
            </a:pPr>
            <a:r>
              <a:rPr lang="en-US" dirty="0" smtClean="0"/>
              <a:t>(ii)Layered Approach</a:t>
            </a:r>
          </a:p>
          <a:p>
            <a:pPr marL="0" indent="0">
              <a:buNone/>
            </a:pPr>
            <a:r>
              <a:rPr lang="en-US" dirty="0" smtClean="0"/>
              <a:t>(iii)Repository for OOSD patterns and Frameworks</a:t>
            </a:r>
          </a:p>
          <a:p>
            <a:pPr marL="0" indent="0">
              <a:buNone/>
            </a:pPr>
            <a:r>
              <a:rPr lang="en-US" dirty="0" smtClean="0"/>
              <a:t>(iv) CBD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505047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prstClr val="black"/>
                </a:solidFill>
              </a:rPr>
              <a:t>Unified Approach  </a:t>
            </a:r>
            <a:r>
              <a:rPr lang="en-US" sz="2900" b="1" dirty="0" err="1">
                <a:solidFill>
                  <a:prstClr val="black"/>
                </a:solidFill>
              </a:rPr>
              <a:t>Contd</a:t>
            </a:r>
            <a:r>
              <a:rPr lang="en-US" sz="2900" b="1" dirty="0">
                <a:solidFill>
                  <a:prstClr val="black"/>
                </a:solidFill>
              </a:rPr>
              <a:t>…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1999"/>
            <a:ext cx="8254279" cy="609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5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Object Oriented Analysis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Analysis is the process of extracting the needs of a system and what the system must do to satisfy the users requirements</a:t>
            </a:r>
          </a:p>
          <a:p>
            <a:pPr marL="0" indent="0" algn="ctr">
              <a:buNone/>
            </a:pPr>
            <a:r>
              <a:rPr lang="en-US" b="1" u="sng" dirty="0" smtClean="0"/>
              <a:t>Goal of OOA</a:t>
            </a:r>
          </a:p>
          <a:p>
            <a:pPr marL="0" indent="0" algn="ctr">
              <a:buNone/>
            </a:pPr>
            <a:r>
              <a:rPr lang="en-US" dirty="0" smtClean="0"/>
              <a:t>Understand the domain of the problem and the system’s responsibilities by understanding how the users use or will use the system</a:t>
            </a:r>
          </a:p>
          <a:p>
            <a:pPr marL="0" indent="0" algn="ctr">
              <a:buNone/>
            </a:pPr>
            <a:r>
              <a:rPr lang="en-US" b="1" u="sng" dirty="0" smtClean="0"/>
              <a:t>OOA Steps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Identify the actors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Develop a simple business process model using UML Activity Diagram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Develop the Use Case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Develop interaction diagrams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Identify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61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Object Oriented Design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consists of,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Designing Classes, their attributes,  methods, associations, structures and protocols, apply design axioms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Design the access layer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Design and prototype user interface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User satisfaction and usability tests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Iterate and refine the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00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Iterative development and Continuous Testing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During the iterative process, the prototype will be incrementally transferred into the actual application.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Integration of testing plans from day 1 of the project is encouraged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67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Modeling based on the Modeling Language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/>
          <a:lstStyle/>
          <a:p>
            <a:r>
              <a:rPr lang="en-US" dirty="0" smtClean="0"/>
              <a:t>UML is the universal language for modeling systems</a:t>
            </a:r>
          </a:p>
          <a:p>
            <a:r>
              <a:rPr lang="en-US" dirty="0" smtClean="0"/>
              <a:t>UML has standard notation for OO Modeling systems</a:t>
            </a:r>
          </a:p>
          <a:p>
            <a:r>
              <a:rPr lang="en-US" dirty="0" smtClean="0"/>
              <a:t>It is an evolving notation that still under development</a:t>
            </a:r>
          </a:p>
          <a:p>
            <a:r>
              <a:rPr lang="en-US" dirty="0" smtClean="0"/>
              <a:t>Unified Approach uses the UML to describe and model the analysis and design phases of system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17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UA proposed Repository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Create a Repository , that allows the maximum reuse of Previous Experience, Previously  defined Objects, Patterns, Frameworks and User Interfaces.</a:t>
            </a:r>
          </a:p>
          <a:p>
            <a:r>
              <a:rPr lang="en-US" dirty="0" smtClean="0"/>
              <a:t>It should be maintained for future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68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Layered  Approach to S/W Development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algn="ctr"/>
            <a:r>
              <a:rPr lang="en-US" u="sng" dirty="0" smtClean="0"/>
              <a:t>Two Layered Architecture</a:t>
            </a:r>
            <a:endParaRPr lang="en-US" dirty="0"/>
          </a:p>
          <a:p>
            <a:r>
              <a:rPr lang="en-US" dirty="0" smtClean="0"/>
              <a:t>It focuses on Data </a:t>
            </a:r>
            <a:r>
              <a:rPr lang="en-US" smtClean="0"/>
              <a:t>and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1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OMT Phases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OMT consists of four phases, which can be performing iteratively.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Analysis</a:t>
            </a:r>
            <a:r>
              <a:rPr lang="en-US" dirty="0" smtClean="0"/>
              <a:t>: The results are objects and dynamic and functional models.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System design</a:t>
            </a:r>
            <a:r>
              <a:rPr lang="en-US" dirty="0" smtClean="0"/>
              <a:t>: The results are a structure of the basic architecture of the system along with high-level strategy decisions.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Object Design </a:t>
            </a:r>
            <a:r>
              <a:rPr lang="en-US" dirty="0" smtClean="0"/>
              <a:t>: This phase produces a design document, consisting of detailed objects static, dynamic and functional  models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Implementation</a:t>
            </a:r>
            <a:r>
              <a:rPr lang="en-US" dirty="0" smtClean="0"/>
              <a:t>: The activity produces reusable, extensible and robust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4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OMT Parts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OMT separates modeling into three different parts.</a:t>
            </a:r>
          </a:p>
          <a:p>
            <a:pPr algn="just"/>
            <a:r>
              <a:rPr lang="en-US" dirty="0" smtClean="0"/>
              <a:t>Object model: Presented by the object model and the data dictionary.</a:t>
            </a:r>
          </a:p>
          <a:p>
            <a:pPr algn="just"/>
            <a:r>
              <a:rPr lang="en-US" dirty="0" smtClean="0"/>
              <a:t>Dynamic model: Presented by the state diagrams and event flow diagrams.</a:t>
            </a:r>
          </a:p>
          <a:p>
            <a:pPr algn="just"/>
            <a:r>
              <a:rPr lang="en-US" dirty="0"/>
              <a:t>Functional </a:t>
            </a:r>
            <a:r>
              <a:rPr lang="en-US" dirty="0" smtClean="0"/>
              <a:t>model: Presented </a:t>
            </a:r>
            <a:r>
              <a:rPr lang="en-US" dirty="0"/>
              <a:t>by data flow and constraints.</a:t>
            </a:r>
          </a:p>
        </p:txBody>
      </p:sp>
    </p:spTree>
    <p:extLst>
      <p:ext uri="{BB962C8B-B14F-4D97-AF65-F5344CB8AC3E}">
        <p14:creationId xmlns:p14="http://schemas.microsoft.com/office/powerpoint/2010/main" val="349146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The Object model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It describes </a:t>
            </a:r>
            <a:r>
              <a:rPr lang="en-US" dirty="0" smtClean="0"/>
              <a:t>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Structure </a:t>
            </a:r>
            <a:r>
              <a:rPr lang="en-US" dirty="0"/>
              <a:t>of objects in a system, </a:t>
            </a:r>
            <a:endParaRPr lang="en-US" dirty="0" smtClean="0"/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their </a:t>
            </a:r>
            <a:r>
              <a:rPr lang="en-US" dirty="0"/>
              <a:t>identity, </a:t>
            </a:r>
            <a:endParaRPr lang="en-US" dirty="0" smtClean="0"/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relationships to </a:t>
            </a:r>
            <a:r>
              <a:rPr lang="en-US" dirty="0"/>
              <a:t>other objects, </a:t>
            </a:r>
            <a:endParaRPr lang="en-US" dirty="0" smtClean="0"/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/>
              <a:t>attribute </a:t>
            </a:r>
            <a:r>
              <a:rPr lang="en-US" dirty="0"/>
              <a:t>and operations.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model is graphically represented by </a:t>
            </a:r>
            <a:r>
              <a:rPr lang="en-US" dirty="0" smtClean="0"/>
              <a:t>an object </a:t>
            </a:r>
            <a:r>
              <a:rPr lang="en-US" dirty="0"/>
              <a:t>diagram, which contains classes interconnected by association lines. </a:t>
            </a:r>
            <a:endParaRPr lang="en-US" dirty="0" smtClean="0"/>
          </a:p>
          <a:p>
            <a:pPr algn="just"/>
            <a:r>
              <a:rPr lang="en-US" dirty="0" smtClean="0"/>
              <a:t>The object diagram </a:t>
            </a:r>
            <a:r>
              <a:rPr lang="en-US" dirty="0"/>
              <a:t>contains classes interconnected by association lines.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association </a:t>
            </a:r>
            <a:r>
              <a:rPr lang="en-US" dirty="0" smtClean="0"/>
              <a:t>lines establish </a:t>
            </a:r>
            <a:r>
              <a:rPr lang="en-US" dirty="0"/>
              <a:t>relationships among the classes.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links from the objects or one class to </a:t>
            </a:r>
            <a:r>
              <a:rPr lang="en-US" dirty="0" smtClean="0"/>
              <a:t>the objects </a:t>
            </a:r>
            <a:r>
              <a:rPr lang="en-US" dirty="0"/>
              <a:t>or another class.</a:t>
            </a:r>
          </a:p>
        </p:txBody>
      </p:sp>
    </p:spTree>
    <p:extLst>
      <p:ext uri="{BB962C8B-B14F-4D97-AF65-F5344CB8AC3E}">
        <p14:creationId xmlns:p14="http://schemas.microsoft.com/office/powerpoint/2010/main" val="1188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OMT object model of a bank system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086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2578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Boxes   represent classes               </a:t>
            </a:r>
          </a:p>
          <a:p>
            <a:r>
              <a:rPr lang="en-US" b="1" dirty="0" smtClean="0"/>
              <a:t>Filled triangle represents specialization</a:t>
            </a:r>
          </a:p>
          <a:p>
            <a:r>
              <a:rPr lang="en-US" b="1" dirty="0" smtClean="0"/>
              <a:t>Filled Circle represents many( 0 or more)</a:t>
            </a:r>
          </a:p>
          <a:p>
            <a:r>
              <a:rPr lang="en-US" b="1" dirty="0" smtClean="0"/>
              <a:t>Association between Account and Transaction is 1 to many</a:t>
            </a:r>
          </a:p>
          <a:p>
            <a:r>
              <a:rPr lang="en-US" b="1" dirty="0" smtClean="0"/>
              <a:t>Relationship between Client and Account classes is 1 to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11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The OMT dynamic model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OMT </a:t>
            </a:r>
            <a:r>
              <a:rPr lang="en-US" dirty="0"/>
              <a:t>provides a detailed and comprehensive dynamic model.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state </a:t>
            </a:r>
            <a:r>
              <a:rPr lang="en-US" dirty="0" smtClean="0"/>
              <a:t>transition diagram </a:t>
            </a:r>
            <a:r>
              <a:rPr lang="en-US" dirty="0"/>
              <a:t>is a network of states, transitions, events, and actions.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state receives one </a:t>
            </a:r>
            <a:r>
              <a:rPr lang="en-US" dirty="0" smtClean="0"/>
              <a:t>or more </a:t>
            </a:r>
            <a:r>
              <a:rPr lang="en-US" dirty="0"/>
              <a:t>events and the next state depends on the current state as well as the events</a:t>
            </a:r>
          </a:p>
        </p:txBody>
      </p:sp>
    </p:spTree>
    <p:extLst>
      <p:ext uri="{BB962C8B-B14F-4D97-AF65-F5344CB8AC3E}">
        <p14:creationId xmlns:p14="http://schemas.microsoft.com/office/powerpoint/2010/main" val="118803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2757</Words>
  <Application>Microsoft Office PowerPoint</Application>
  <PresentationFormat>On-screen Show (4:3)</PresentationFormat>
  <Paragraphs>287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OBJECT ORIENTED METHODOLOGIES</vt:lpstr>
      <vt:lpstr>Various Methodologies</vt:lpstr>
      <vt:lpstr>Object Modeling Technique (OMT)  or  Rum Baugh ET AL’s Object Modeling Technique</vt:lpstr>
      <vt:lpstr>OMT Phases</vt:lpstr>
      <vt:lpstr>OMT Parts</vt:lpstr>
      <vt:lpstr>The Object model</vt:lpstr>
      <vt:lpstr>OMT object model of a bank system</vt:lpstr>
      <vt:lpstr>The OMT dynamic model</vt:lpstr>
      <vt:lpstr>State Transition Diagram for Bank Application</vt:lpstr>
      <vt:lpstr>The OMT functional model</vt:lpstr>
      <vt:lpstr>Data flow diagram’s primary symbols</vt:lpstr>
      <vt:lpstr>OMT DFD of ATM System</vt:lpstr>
      <vt:lpstr>Booch Methodologies</vt:lpstr>
      <vt:lpstr>The Macro Development Process</vt:lpstr>
      <vt:lpstr>The Macro Development Process  Contd…</vt:lpstr>
      <vt:lpstr>The Macro Development Process  Contd…</vt:lpstr>
      <vt:lpstr>The Macro Development Process  Contd…</vt:lpstr>
      <vt:lpstr>The Micro Development Process</vt:lpstr>
      <vt:lpstr>Jacobson Methodology</vt:lpstr>
      <vt:lpstr>Use Cases</vt:lpstr>
      <vt:lpstr>Use Cases Contd…</vt:lpstr>
      <vt:lpstr>Use Cases Contd…</vt:lpstr>
      <vt:lpstr>Object-Oriented Software Engineering: Objectory</vt:lpstr>
      <vt:lpstr>Objectory  Contd…</vt:lpstr>
      <vt:lpstr>Objectory  Contd…</vt:lpstr>
      <vt:lpstr>Object-Oriented Business Engineering (OOBE)</vt:lpstr>
      <vt:lpstr>OOBE Phases</vt:lpstr>
      <vt:lpstr>OOBE Phases   Contd…</vt:lpstr>
      <vt:lpstr>Patterns</vt:lpstr>
      <vt:lpstr>Patterns Contd…</vt:lpstr>
      <vt:lpstr>Patterns Contd…</vt:lpstr>
      <vt:lpstr>Patterns Contd…</vt:lpstr>
      <vt:lpstr>Patterns Contd…</vt:lpstr>
      <vt:lpstr>Frameworks</vt:lpstr>
      <vt:lpstr>Differences Between Design Patterns and Frameworks</vt:lpstr>
      <vt:lpstr>Differences Between Design Patterns and Frameworks Contd…</vt:lpstr>
      <vt:lpstr>Unified Approach</vt:lpstr>
      <vt:lpstr>Unified Approach  Contd…</vt:lpstr>
      <vt:lpstr>Unified Approach  Contd…</vt:lpstr>
      <vt:lpstr>Unified Approach  Contd…</vt:lpstr>
      <vt:lpstr>Object Oriented Analysis</vt:lpstr>
      <vt:lpstr>Object Oriented Design</vt:lpstr>
      <vt:lpstr>Iterative development and Continuous Testing</vt:lpstr>
      <vt:lpstr>Modeling based on the Modeling Language</vt:lpstr>
      <vt:lpstr>UA proposed Repository</vt:lpstr>
      <vt:lpstr>Layered  Approach to S/W Development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METHODOLOGIES</dc:title>
  <dc:creator>Balamurugan</dc:creator>
  <cp:lastModifiedBy>MUTHU</cp:lastModifiedBy>
  <cp:revision>250</cp:revision>
  <dcterms:created xsi:type="dcterms:W3CDTF">2016-08-11T05:18:45Z</dcterms:created>
  <dcterms:modified xsi:type="dcterms:W3CDTF">2019-01-29T04:05:42Z</dcterms:modified>
</cp:coreProperties>
</file>