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5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8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9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0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4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3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4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E8FFF-6249-44E0-84D9-394031C47625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A2CFF-5EE6-47D4-80F2-F23C7C1B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OOAD - Basics</a:t>
            </a:r>
            <a:endParaRPr lang="en-US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4267200" y="510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en-US" dirty="0" smtClean="0"/>
              <a:t>Dr.M.Balamurugan</a:t>
            </a:r>
            <a:endParaRPr lang="en-US" altLang="en-US" dirty="0"/>
          </a:p>
          <a:p>
            <a:pPr algn="r"/>
            <a:r>
              <a:rPr lang="en-US" altLang="en-US" dirty="0" smtClean="0"/>
              <a:t>Professor and Head of the Department</a:t>
            </a:r>
            <a:endParaRPr lang="en-US" altLang="en-US" dirty="0"/>
          </a:p>
          <a:p>
            <a:pPr algn="r"/>
            <a:r>
              <a:rPr lang="en-US" altLang="en-US" dirty="0"/>
              <a:t>School of Computer Science and Engineering</a:t>
            </a:r>
          </a:p>
          <a:p>
            <a:pPr algn="r"/>
            <a:r>
              <a:rPr lang="en-US" altLang="en-US" dirty="0"/>
              <a:t>Bharathidasan </a:t>
            </a:r>
            <a:r>
              <a:rPr lang="en-US" altLang="en-US" dirty="0" smtClean="0"/>
              <a:t>University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78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High level of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Top-down </a:t>
            </a:r>
            <a:r>
              <a:rPr lang="en-US" dirty="0"/>
              <a:t>approach </a:t>
            </a:r>
            <a:r>
              <a:rPr lang="en-US" dirty="0" smtClean="0"/>
              <a:t>- </a:t>
            </a:r>
            <a:r>
              <a:rPr lang="en-US" dirty="0"/>
              <a:t>It supports abstraction of the function level.</a:t>
            </a:r>
          </a:p>
          <a:p>
            <a:pPr algn="just"/>
            <a:r>
              <a:rPr lang="en-US" dirty="0"/>
              <a:t>Objects oriented approach </a:t>
            </a:r>
            <a:r>
              <a:rPr lang="en-US" dirty="0" smtClean="0"/>
              <a:t>- </a:t>
            </a:r>
            <a:r>
              <a:rPr lang="en-US" dirty="0"/>
              <a:t>It supports abstraction at the object level.</a:t>
            </a:r>
          </a:p>
          <a:p>
            <a:pPr algn="just"/>
            <a:r>
              <a:rPr lang="en-US" dirty="0" smtClean="0"/>
              <a:t>The object </a:t>
            </a:r>
            <a:r>
              <a:rPr lang="en-US" dirty="0"/>
              <a:t>encapsulate both the data (attributes) and functions (methods), they work as </a:t>
            </a:r>
            <a:r>
              <a:rPr lang="en-US" dirty="0" smtClean="0"/>
              <a:t>a higher </a:t>
            </a:r>
            <a:r>
              <a:rPr lang="en-US" dirty="0"/>
              <a:t>level of abstraction.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development can proceed at the object level, this </a:t>
            </a:r>
            <a:r>
              <a:rPr lang="en-US" dirty="0" smtClean="0"/>
              <a:t>makes designing</a:t>
            </a:r>
            <a:r>
              <a:rPr lang="en-US" dirty="0"/>
              <a:t>, coding, testing, and maintaining the system much simpler.</a:t>
            </a:r>
          </a:p>
        </p:txBody>
      </p:sp>
    </p:spTree>
    <p:extLst>
      <p:ext uri="{BB962C8B-B14F-4D97-AF65-F5344CB8AC3E}">
        <p14:creationId xmlns:p14="http://schemas.microsoft.com/office/powerpoint/2010/main" val="18113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Seamless </a:t>
            </a:r>
            <a:r>
              <a:rPr lang="en-US" sz="3600" dirty="0"/>
              <a:t>transition among different phases of software development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/>
              <a:t>Traditional Approach</a:t>
            </a:r>
            <a:r>
              <a:rPr lang="en-US" dirty="0" smtClean="0"/>
              <a:t>: The </a:t>
            </a:r>
            <a:r>
              <a:rPr lang="en-US" dirty="0"/>
              <a:t>software development using this approach requires different styles </a:t>
            </a:r>
            <a:r>
              <a:rPr lang="en-US" dirty="0" smtClean="0"/>
              <a:t>and methodologies </a:t>
            </a:r>
            <a:r>
              <a:rPr lang="en-US" dirty="0"/>
              <a:t>for each step of the process. </a:t>
            </a:r>
            <a:endParaRPr lang="en-US" dirty="0" smtClean="0"/>
          </a:p>
          <a:p>
            <a:pPr algn="just"/>
            <a:r>
              <a:rPr lang="en-US" dirty="0" smtClean="0"/>
              <a:t>So </a:t>
            </a:r>
            <a:r>
              <a:rPr lang="en-US" dirty="0"/>
              <a:t>moving from one phase to </a:t>
            </a:r>
            <a:r>
              <a:rPr lang="en-US" dirty="0" smtClean="0"/>
              <a:t>another requires </a:t>
            </a:r>
            <a:r>
              <a:rPr lang="en-US" dirty="0"/>
              <a:t>more complex </a:t>
            </a:r>
            <a:r>
              <a:rPr lang="en-US" dirty="0" err="1" smtClean="0"/>
              <a:t>transistion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b="1" dirty="0"/>
              <a:t>Object-oriented </a:t>
            </a:r>
            <a:r>
              <a:rPr lang="en-US" b="1" dirty="0" smtClean="0"/>
              <a:t>approach: </a:t>
            </a:r>
            <a:r>
              <a:rPr lang="en-US" dirty="0" smtClean="0"/>
              <a:t>We </a:t>
            </a:r>
            <a:r>
              <a:rPr lang="en-US" dirty="0"/>
              <a:t>use the same language to talk about analysis, design, programming </a:t>
            </a:r>
            <a:r>
              <a:rPr lang="en-US" dirty="0" smtClean="0"/>
              <a:t>and database </a:t>
            </a:r>
            <a:r>
              <a:rPr lang="en-US" dirty="0"/>
              <a:t>design. It returns the level of complexity and </a:t>
            </a:r>
            <a:r>
              <a:rPr lang="en-US" dirty="0" err="1"/>
              <a:t>reboundary</a:t>
            </a:r>
            <a:r>
              <a:rPr lang="en-US" dirty="0"/>
              <a:t>, which makes </a:t>
            </a:r>
            <a:r>
              <a:rPr lang="en-US" dirty="0" smtClean="0"/>
              <a:t>clearer and </a:t>
            </a:r>
            <a:r>
              <a:rPr lang="en-US" dirty="0"/>
              <a:t>robust system development.</a:t>
            </a:r>
          </a:p>
        </p:txBody>
      </p:sp>
    </p:spTree>
    <p:extLst>
      <p:ext uri="{BB962C8B-B14F-4D97-AF65-F5344CB8AC3E}">
        <p14:creationId xmlns:p14="http://schemas.microsoft.com/office/powerpoint/2010/main" val="15969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/>
              <a:t>Encouragement of good programming techniques: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The classes are grouped </a:t>
            </a:r>
            <a:r>
              <a:rPr lang="en-US" dirty="0" smtClean="0"/>
              <a:t>into subsystems </a:t>
            </a:r>
            <a:r>
              <a:rPr lang="en-US" dirty="0"/>
              <a:t>but remain independent one class has no impact on other classes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Raising the level of abstraction from function level to object level </a:t>
            </a:r>
            <a:r>
              <a:rPr lang="en-US" dirty="0" smtClean="0"/>
              <a:t>and focusing </a:t>
            </a:r>
            <a:r>
              <a:rPr lang="en-US" dirty="0"/>
              <a:t>on the real-world aspects of the system, the object oriented method tends </a:t>
            </a:r>
            <a:r>
              <a:rPr lang="en-US" dirty="0" smtClean="0"/>
              <a:t>to  </a:t>
            </a:r>
            <a:r>
              <a:rPr lang="en-US" dirty="0"/>
              <a:t>Promote clearer designs.</a:t>
            </a:r>
          </a:p>
          <a:p>
            <a:pPr algn="just"/>
            <a:r>
              <a:rPr lang="en-US" dirty="0"/>
              <a:t> Makes implementation easier.</a:t>
            </a:r>
          </a:p>
          <a:p>
            <a:pPr algn="just"/>
            <a:r>
              <a:rPr lang="en-US" dirty="0"/>
              <a:t> Provide overall better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4778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 of Reusability: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are </a:t>
            </a:r>
            <a:r>
              <a:rPr lang="en-US" dirty="0" smtClean="0"/>
              <a:t>reusable</a:t>
            </a:r>
          </a:p>
          <a:p>
            <a:r>
              <a:rPr lang="en-US" dirty="0"/>
              <a:t>object orientation </a:t>
            </a:r>
            <a:r>
              <a:rPr lang="en-US"/>
              <a:t>adds </a:t>
            </a:r>
            <a:r>
              <a:rPr lang="en-US" smtClean="0"/>
              <a:t>inheritance, which </a:t>
            </a:r>
            <a:r>
              <a:rPr lang="en-US" dirty="0"/>
              <a:t>is a powerful technique that allows classes to built from each other</a:t>
            </a:r>
          </a:p>
        </p:txBody>
      </p:sp>
    </p:spTree>
    <p:extLst>
      <p:ext uri="{BB962C8B-B14F-4D97-AF65-F5344CB8AC3E}">
        <p14:creationId xmlns:p14="http://schemas.microsoft.com/office/powerpoint/2010/main" val="38919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OBJECT-ORIENTED SYSTEM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Traditional Software </a:t>
            </a:r>
            <a:r>
              <a:rPr lang="en-US" dirty="0" smtClean="0">
                <a:solidFill>
                  <a:srgbClr val="FF0000"/>
                </a:solidFill>
              </a:rPr>
              <a:t>Development</a:t>
            </a:r>
            <a:r>
              <a:rPr lang="en-US" dirty="0" smtClean="0"/>
              <a:t>: The </a:t>
            </a:r>
            <a:r>
              <a:rPr lang="en-US" dirty="0"/>
              <a:t>S/W development is based on function and procedures</a:t>
            </a:r>
            <a:r>
              <a:rPr lang="en-US" dirty="0" smtClean="0"/>
              <a:t>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Object-oriented software </a:t>
            </a:r>
            <a:r>
              <a:rPr lang="en-US" dirty="0" smtClean="0">
                <a:solidFill>
                  <a:srgbClr val="FF0000"/>
                </a:solidFill>
              </a:rPr>
              <a:t>development</a:t>
            </a:r>
            <a:r>
              <a:rPr lang="en-US" dirty="0" smtClean="0"/>
              <a:t>: Everything </a:t>
            </a:r>
            <a:r>
              <a:rPr lang="en-US" dirty="0"/>
              <a:t>is an object and each object </a:t>
            </a:r>
            <a:r>
              <a:rPr lang="en-US" dirty="0" smtClean="0"/>
              <a:t>is responsible </a:t>
            </a:r>
            <a:r>
              <a:rPr lang="en-US" dirty="0"/>
              <a:t>for </a:t>
            </a:r>
            <a:r>
              <a:rPr lang="en-US" dirty="0" smtClean="0"/>
              <a:t>itself.</a:t>
            </a:r>
          </a:p>
          <a:p>
            <a:pPr algn="just"/>
            <a:r>
              <a:rPr lang="en-US" dirty="0" smtClean="0"/>
              <a:t>A way </a:t>
            </a:r>
            <a:r>
              <a:rPr lang="en-US" dirty="0"/>
              <a:t>to develop software by building self-contained modules </a:t>
            </a:r>
            <a:r>
              <a:rPr lang="en-US" dirty="0" smtClean="0"/>
              <a:t>or objects </a:t>
            </a:r>
            <a:r>
              <a:rPr lang="en-US" dirty="0"/>
              <a:t>that can be easily replaced, modified and reused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In an </a:t>
            </a:r>
            <a:r>
              <a:rPr lang="en-US" dirty="0" smtClean="0"/>
              <a:t>object-oriented environment</a:t>
            </a:r>
            <a:r>
              <a:rPr lang="en-US" dirty="0"/>
              <a:t>, software is a collection of discrete objects that encapsulate their data </a:t>
            </a:r>
            <a:r>
              <a:rPr lang="en-US" dirty="0" smtClean="0"/>
              <a:t>as well </a:t>
            </a:r>
            <a:r>
              <a:rPr lang="en-US" dirty="0"/>
              <a:t>as the functionality</a:t>
            </a:r>
            <a:endParaRPr lang="en-US" dirty="0" smtClean="0"/>
          </a:p>
          <a:p>
            <a:pPr algn="just"/>
            <a:r>
              <a:rPr lang="en-US" dirty="0"/>
              <a:t>Each object has </a:t>
            </a:r>
            <a:r>
              <a:rPr lang="en-US" dirty="0" smtClean="0"/>
              <a:t>attributes (data</a:t>
            </a:r>
            <a:r>
              <a:rPr lang="en-US" dirty="0"/>
              <a:t>) and methods (function). Objects are grouped into classes.</a:t>
            </a:r>
          </a:p>
        </p:txBody>
      </p:sp>
    </p:spTree>
    <p:extLst>
      <p:ext uri="{BB962C8B-B14F-4D97-AF65-F5344CB8AC3E}">
        <p14:creationId xmlns:p14="http://schemas.microsoft.com/office/powerpoint/2010/main" val="2331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3200" dirty="0" smtClean="0"/>
              <a:t>Object Basics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term object </a:t>
            </a:r>
            <a:r>
              <a:rPr lang="en-US" dirty="0"/>
              <a:t>means a combination or data and logic that represent some real-world </a:t>
            </a:r>
            <a:r>
              <a:rPr lang="en-US" dirty="0" smtClean="0"/>
              <a:t>entity.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10543"/>
            <a:ext cx="713602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72200" y="21336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Attributes:</a:t>
            </a:r>
          </a:p>
          <a:p>
            <a:r>
              <a:rPr lang="en-US" dirty="0" smtClean="0"/>
              <a:t> </a:t>
            </a:r>
            <a:r>
              <a:rPr lang="en-US" dirty="0"/>
              <a:t>Data of an object.</a:t>
            </a:r>
          </a:p>
          <a:p>
            <a:r>
              <a:rPr lang="en-US" dirty="0" smtClean="0"/>
              <a:t> </a:t>
            </a:r>
            <a:r>
              <a:rPr lang="en-US" dirty="0"/>
              <a:t>Properties of an object.</a:t>
            </a:r>
          </a:p>
          <a:p>
            <a:r>
              <a:rPr lang="en-US" dirty="0">
                <a:solidFill>
                  <a:srgbClr val="FF0000"/>
                </a:solidFill>
              </a:rPr>
              <a:t>Methods:</a:t>
            </a:r>
          </a:p>
          <a:p>
            <a:r>
              <a:rPr lang="en-US" dirty="0" smtClean="0"/>
              <a:t> </a:t>
            </a:r>
            <a:r>
              <a:rPr lang="en-US" dirty="0"/>
              <a:t>Procedures of an object.</a:t>
            </a:r>
          </a:p>
          <a:p>
            <a:r>
              <a:rPr lang="en-US" dirty="0" smtClean="0"/>
              <a:t>	or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 err="1"/>
              <a:t>Behaviour</a:t>
            </a:r>
            <a:r>
              <a:rPr lang="en-US" dirty="0"/>
              <a:t> of an object.</a:t>
            </a:r>
          </a:p>
        </p:txBody>
      </p:sp>
    </p:spTree>
    <p:extLst>
      <p:ext uri="{BB962C8B-B14F-4D97-AF65-F5344CB8AC3E}">
        <p14:creationId xmlns:p14="http://schemas.microsoft.com/office/powerpoint/2010/main" val="32090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Object state and properties (Attributes)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 represent the state of an </a:t>
            </a:r>
            <a:r>
              <a:rPr lang="en-US" dirty="0" smtClean="0"/>
              <a:t>object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4267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89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Object </a:t>
            </a:r>
            <a:r>
              <a:rPr lang="en-US" sz="3600" dirty="0" smtClean="0"/>
              <a:t>Behavior </a:t>
            </a:r>
            <a:r>
              <a:rPr lang="en-US" sz="3600" dirty="0"/>
              <a:t>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can describe the set of things that an object can do on its own (or) </a:t>
            </a:r>
            <a:r>
              <a:rPr lang="en-US" dirty="0" smtClean="0"/>
              <a:t>we can do </a:t>
            </a:r>
            <a:r>
              <a:rPr lang="en-US" dirty="0"/>
              <a:t>with it</a:t>
            </a:r>
            <a:r>
              <a:rPr lang="en-US" dirty="0" smtClean="0"/>
              <a:t>.</a:t>
            </a:r>
          </a:p>
          <a:p>
            <a:r>
              <a:rPr lang="en-US" dirty="0"/>
              <a:t>For </a:t>
            </a:r>
            <a:r>
              <a:rPr lang="en-US" dirty="0" smtClean="0"/>
              <a:t>example: Consider </a:t>
            </a:r>
            <a:r>
              <a:rPr lang="en-US" dirty="0"/>
              <a:t>an object car,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We can drive the car.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We can stop the car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objects behavior </a:t>
            </a:r>
            <a:r>
              <a:rPr lang="en-US" dirty="0"/>
              <a:t>is described in methods or procedures.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method is a function </a:t>
            </a:r>
            <a:r>
              <a:rPr lang="en-US" dirty="0" smtClean="0"/>
              <a:t>or procedures </a:t>
            </a:r>
            <a:r>
              <a:rPr lang="en-US" dirty="0"/>
              <a:t>that is defined in a class and typically can access to perform some operation.</a:t>
            </a:r>
          </a:p>
        </p:txBody>
      </p:sp>
    </p:spTree>
    <p:extLst>
      <p:ext uri="{BB962C8B-B14F-4D97-AF65-F5344CB8AC3E}">
        <p14:creationId xmlns:p14="http://schemas.microsoft.com/office/powerpoint/2010/main" val="251445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Objects Respond to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capability of an object’s is determined by the methods defined for it.</a:t>
            </a:r>
          </a:p>
          <a:p>
            <a:r>
              <a:rPr lang="en-US" dirty="0"/>
              <a:t>To do an operation, a message is sent to an object. </a:t>
            </a:r>
            <a:endParaRPr lang="en-US" dirty="0" smtClean="0"/>
          </a:p>
          <a:p>
            <a:r>
              <a:rPr lang="en-US" dirty="0" smtClean="0"/>
              <a:t>Objects </a:t>
            </a:r>
            <a:r>
              <a:rPr lang="en-US" dirty="0"/>
              <a:t>represented to </a:t>
            </a:r>
            <a:r>
              <a:rPr lang="en-US" dirty="0" smtClean="0"/>
              <a:t>messages according </a:t>
            </a:r>
            <a:r>
              <a:rPr lang="en-US" dirty="0"/>
              <a:t>to the methods defined in its class.</a:t>
            </a:r>
          </a:p>
        </p:txBody>
      </p:sp>
    </p:spTree>
    <p:extLst>
      <p:ext uri="{BB962C8B-B14F-4D97-AF65-F5344CB8AC3E}">
        <p14:creationId xmlns:p14="http://schemas.microsoft.com/office/powerpoint/2010/main" val="329764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Objects are grouped in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classification of objects into various classes is based its </a:t>
            </a:r>
            <a:r>
              <a:rPr lang="en-US" dirty="0" smtClean="0"/>
              <a:t>properties (states</a:t>
            </a:r>
            <a:r>
              <a:rPr lang="en-US" dirty="0"/>
              <a:t>) and </a:t>
            </a:r>
            <a:r>
              <a:rPr lang="en-US" dirty="0" smtClean="0"/>
              <a:t>behavior </a:t>
            </a:r>
            <a:r>
              <a:rPr lang="en-US" dirty="0"/>
              <a:t>(methods).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Classes </a:t>
            </a:r>
            <a:r>
              <a:rPr lang="en-US" dirty="0"/>
              <a:t>are used to distinguish are type of object </a:t>
            </a:r>
            <a:r>
              <a:rPr lang="en-US" dirty="0" smtClean="0"/>
              <a:t>from another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782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OOAD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80772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bject–Oriented Analysis (OOA) –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the procedure of identifying software engineering requirements and developing software specifications in terms of a software system’s object model, which comprises of interacting objects.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Class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An </a:t>
            </a:r>
            <a:r>
              <a:rPr lang="en-US" dirty="0"/>
              <a:t>object-oriented system organizes classes into a subclass super </a:t>
            </a:r>
            <a:r>
              <a:rPr lang="en-US" dirty="0" smtClean="0"/>
              <a:t>class hierarchy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properties and </a:t>
            </a:r>
            <a:r>
              <a:rPr lang="en-US" dirty="0" smtClean="0"/>
              <a:t>behaviors </a:t>
            </a:r>
            <a:r>
              <a:rPr lang="en-US" dirty="0"/>
              <a:t>are used as the basis for </a:t>
            </a:r>
            <a:r>
              <a:rPr lang="en-US" dirty="0" smtClean="0"/>
              <a:t>making distinctions </a:t>
            </a:r>
            <a:r>
              <a:rPr lang="en-US" dirty="0"/>
              <a:t>between classes are at the top and more specific are at the bottom </a:t>
            </a:r>
            <a:r>
              <a:rPr lang="en-US" dirty="0" smtClean="0"/>
              <a:t>of the </a:t>
            </a:r>
            <a:r>
              <a:rPr lang="en-US" dirty="0"/>
              <a:t>class hierarchy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family car is the subclass of car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subclass inherits all </a:t>
            </a:r>
            <a:r>
              <a:rPr lang="en-US" dirty="0" smtClean="0"/>
              <a:t>the properties </a:t>
            </a:r>
            <a:r>
              <a:rPr lang="en-US" dirty="0"/>
              <a:t>and methods defined in its super class.</a:t>
            </a:r>
          </a:p>
        </p:txBody>
      </p:sp>
    </p:spTree>
    <p:extLst>
      <p:ext uri="{BB962C8B-B14F-4D97-AF65-F5344CB8AC3E}">
        <p14:creationId xmlns:p14="http://schemas.microsoft.com/office/powerpoint/2010/main" val="4071135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Class Hierarchy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229600" cy="35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267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/>
              <a:t>It is the property of object-oriented systems that allow objects to be </a:t>
            </a:r>
            <a:r>
              <a:rPr lang="en-US" dirty="0" smtClean="0"/>
              <a:t>built from </a:t>
            </a:r>
            <a:r>
              <a:rPr lang="en-US" dirty="0"/>
              <a:t>other objects.</a:t>
            </a:r>
            <a:endParaRPr lang="en-US" dirty="0" smtClean="0"/>
          </a:p>
          <a:p>
            <a:r>
              <a:rPr lang="en-US" dirty="0" smtClean="0"/>
              <a:t>Inheritance </a:t>
            </a:r>
            <a:r>
              <a:rPr lang="en-US" dirty="0"/>
              <a:t>describes the ability of one class or object to possess characteristics and functionality of another class or object. </a:t>
            </a:r>
          </a:p>
          <a:p>
            <a:r>
              <a:rPr lang="en-US" dirty="0"/>
              <a:t>The derived class holds </a:t>
            </a:r>
            <a:r>
              <a:rPr lang="en-US" dirty="0" smtClean="0"/>
              <a:t>the properties </a:t>
            </a:r>
            <a:r>
              <a:rPr lang="en-US" dirty="0"/>
              <a:t>and </a:t>
            </a:r>
            <a:r>
              <a:rPr lang="en-US" dirty="0" smtClean="0"/>
              <a:t>behavior </a:t>
            </a:r>
            <a:r>
              <a:rPr lang="en-US" dirty="0"/>
              <a:t>of base class in addition to the properties and </a:t>
            </a:r>
            <a:r>
              <a:rPr lang="en-US" dirty="0" smtClean="0"/>
              <a:t>behavior of derived </a:t>
            </a:r>
            <a:r>
              <a:rPr lang="en-US" dirty="0"/>
              <a:t>class.</a:t>
            </a:r>
          </a:p>
        </p:txBody>
      </p:sp>
    </p:spTree>
    <p:extLst>
      <p:ext uri="{BB962C8B-B14F-4D97-AF65-F5344CB8AC3E}">
        <p14:creationId xmlns:p14="http://schemas.microsoft.com/office/powerpoint/2010/main" val="726865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Inheritance 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smtClean="0"/>
              <a:t>Process </a:t>
            </a:r>
            <a:r>
              <a:rPr lang="en-US" sz="2800" dirty="0"/>
              <a:t>of creating a new Class, called the Derived Class, from the existing class, called the Base Class. </a:t>
            </a:r>
            <a:endParaRPr lang="en-US" sz="2800" dirty="0" smtClean="0"/>
          </a:p>
          <a:p>
            <a:pPr algn="just"/>
            <a:r>
              <a:rPr lang="en-US" sz="2800" dirty="0" smtClean="0"/>
              <a:t>Advantage : Reusability </a:t>
            </a:r>
            <a:r>
              <a:rPr lang="en-US" sz="2800" dirty="0"/>
              <a:t>of code. Rather than developing new Objects from scratch, new code can be based on the work of other developers, adding only the new features that are needed. </a:t>
            </a:r>
            <a:endParaRPr lang="en-US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reuse of existing classes saves time and effort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 smtClean="0"/>
              <a:t>Types :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Single </a:t>
            </a:r>
            <a:r>
              <a:rPr lang="en-US" sz="2800" dirty="0"/>
              <a:t>Inheritance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Multi </a:t>
            </a:r>
            <a:r>
              <a:rPr lang="en-US" sz="2800" dirty="0"/>
              <a:t>Level </a:t>
            </a:r>
            <a:r>
              <a:rPr lang="en-US" sz="2800" dirty="0" smtClean="0"/>
              <a:t>Inheritance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Hierarchical </a:t>
            </a:r>
            <a:r>
              <a:rPr lang="en-US" sz="2800" dirty="0"/>
              <a:t>Inheritance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Hybrid </a:t>
            </a:r>
            <a:r>
              <a:rPr lang="en-US" sz="2800" dirty="0"/>
              <a:t>Inheritance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Multipath </a:t>
            </a:r>
            <a:r>
              <a:rPr lang="en-US" sz="2800" dirty="0"/>
              <a:t>inheritance </a:t>
            </a:r>
            <a:endParaRPr lang="en-US" sz="28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800" dirty="0" smtClean="0"/>
              <a:t>Multiple </a:t>
            </a:r>
            <a:r>
              <a:rPr lang="en-US" sz="2800" dirty="0"/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2762780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Single Inheritance</a:t>
            </a:r>
          </a:p>
          <a:p>
            <a:r>
              <a:rPr lang="en-US" dirty="0"/>
              <a:t>When a Derived Class to inherit properties and behavior from a single Base Class, it is called as single inheritance.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18954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064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Level Inheritance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derived class is created from another </a:t>
            </a:r>
            <a:r>
              <a:rPr lang="en-US" dirty="0" smtClean="0"/>
              <a:t>derived </a:t>
            </a:r>
            <a:r>
              <a:rPr lang="en-US" dirty="0"/>
              <a:t>class is called Multi Level </a:t>
            </a:r>
            <a:r>
              <a:rPr lang="en-US" dirty="0" smtClean="0"/>
              <a:t>Inheritance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8098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715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Inheritance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41243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0386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More than one derived class are created from a single base class, is called Hierarchical Inheritance</a:t>
            </a:r>
          </a:p>
        </p:txBody>
      </p:sp>
    </p:spTree>
    <p:extLst>
      <p:ext uri="{BB962C8B-B14F-4D97-AF65-F5344CB8AC3E}">
        <p14:creationId xmlns:p14="http://schemas.microsoft.com/office/powerpoint/2010/main" val="2764299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Hybrid Inheritance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362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44958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Any combination of above three inheritance (single, hierarchical and multi level) is called as hybrid inheritance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7430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Multipath inheritance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3962400" cy="277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4169229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Multiple inheritance is a method of inheritance in which one derived class can inherit properties of base class in different paths. This inheritance is not supported in .NET Languages such as C#.</a:t>
            </a:r>
          </a:p>
        </p:txBody>
      </p:sp>
    </p:spTree>
    <p:extLst>
      <p:ext uri="{BB962C8B-B14F-4D97-AF65-F5344CB8AC3E}">
        <p14:creationId xmlns:p14="http://schemas.microsoft.com/office/powerpoint/2010/main" val="30413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Multiple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Multiple inheritances allows programmers to create classes that combine aspects of multiple classes and their corresponding hierarchies.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481977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primary tasks in object-oriented analysis (OOA)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</a:t>
            </a:r>
            <a:r>
              <a:rPr lang="en-US" dirty="0"/>
              <a:t>objects </a:t>
            </a:r>
          </a:p>
          <a:p>
            <a:r>
              <a:rPr lang="en-US" dirty="0" smtClean="0"/>
              <a:t>Organizing </a:t>
            </a:r>
            <a:r>
              <a:rPr lang="en-US" dirty="0"/>
              <a:t>the objects by creating object model diagram </a:t>
            </a:r>
          </a:p>
          <a:p>
            <a:r>
              <a:rPr lang="en-US" dirty="0" smtClean="0"/>
              <a:t>Defining </a:t>
            </a:r>
            <a:r>
              <a:rPr lang="en-US" dirty="0"/>
              <a:t>the internals of the objects, or object attributes </a:t>
            </a:r>
          </a:p>
          <a:p>
            <a:r>
              <a:rPr lang="en-US" dirty="0" smtClean="0"/>
              <a:t>Defining </a:t>
            </a:r>
            <a:r>
              <a:rPr lang="en-US" dirty="0"/>
              <a:t>the behavior of the objects, i.e., object actions </a:t>
            </a:r>
          </a:p>
          <a:p>
            <a:r>
              <a:rPr lang="en-US" dirty="0" smtClean="0"/>
              <a:t>Describing </a:t>
            </a:r>
            <a:r>
              <a:rPr lang="en-US" dirty="0"/>
              <a:t>how the objects interact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Encapsulation and Information Hiding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b="1" dirty="0"/>
              <a:t>Encapsulation</a:t>
            </a:r>
            <a:r>
              <a:rPr lang="en-US" dirty="0"/>
              <a:t> </a:t>
            </a:r>
            <a:r>
              <a:rPr lang="en-US" dirty="0" smtClean="0"/>
              <a:t>: Binds </a:t>
            </a:r>
            <a:r>
              <a:rPr lang="en-US" dirty="0"/>
              <a:t>together the data and functions that manipulate the data, and that keeps both safe from outside interference and misuse</a:t>
            </a:r>
            <a:endParaRPr lang="en-US" dirty="0" smtClean="0"/>
          </a:p>
          <a:p>
            <a:pPr algn="just"/>
            <a:r>
              <a:rPr lang="en-US" b="1" dirty="0"/>
              <a:t>Information hiding </a:t>
            </a:r>
            <a:r>
              <a:rPr lang="en-US" dirty="0"/>
              <a:t>is the principle of concealing the internal data </a:t>
            </a:r>
            <a:r>
              <a:rPr lang="en-US" dirty="0" smtClean="0"/>
              <a:t>and procedures </a:t>
            </a:r>
            <a:r>
              <a:rPr lang="en-US" dirty="0"/>
              <a:t>of an object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C++ , encapsulation protection mechanism with private</a:t>
            </a:r>
            <a:r>
              <a:rPr lang="en-US" dirty="0" smtClean="0"/>
              <a:t>,  public </a:t>
            </a:r>
            <a:r>
              <a:rPr lang="en-US" dirty="0"/>
              <a:t>and protected members.</a:t>
            </a:r>
          </a:p>
        </p:txBody>
      </p:sp>
    </p:spTree>
    <p:extLst>
      <p:ext uri="{BB962C8B-B14F-4D97-AF65-F5344CB8AC3E}">
        <p14:creationId xmlns:p14="http://schemas.microsoft.com/office/powerpoint/2010/main" val="1108466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Polymorphism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Poly 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”</a:t>
            </a:r>
            <a:r>
              <a:rPr lang="en-US" dirty="0">
                <a:solidFill>
                  <a:srgbClr val="FF0000"/>
                </a:solidFill>
              </a:rPr>
              <a:t>many</a:t>
            </a:r>
            <a:r>
              <a:rPr lang="en-US" dirty="0"/>
              <a:t>”</a:t>
            </a:r>
          </a:p>
          <a:p>
            <a:r>
              <a:rPr lang="en-US" dirty="0"/>
              <a:t>Morph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form</a:t>
            </a:r>
            <a:r>
              <a:rPr lang="en-US" dirty="0" smtClean="0"/>
              <a:t>”</a:t>
            </a:r>
          </a:p>
          <a:p>
            <a:pPr algn="just"/>
            <a:r>
              <a:rPr lang="en-US" dirty="0"/>
              <a:t>It means objects that can take on or assume many different forms.</a:t>
            </a:r>
          </a:p>
          <a:p>
            <a:pPr algn="just"/>
            <a:r>
              <a:rPr lang="en-US" dirty="0"/>
              <a:t>Polymorphism means that the same operations may behave differently on different</a:t>
            </a:r>
          </a:p>
          <a:p>
            <a:pPr marL="0" indent="0" algn="just">
              <a:buNone/>
            </a:pPr>
            <a:r>
              <a:rPr lang="en-US" dirty="0" smtClean="0"/>
              <a:t>    classes.</a:t>
            </a:r>
          </a:p>
          <a:p>
            <a:pPr algn="just"/>
            <a:r>
              <a:rPr lang="en-US" dirty="0"/>
              <a:t>Polymorphism allows us to write generic, reusable </a:t>
            </a:r>
            <a:r>
              <a:rPr lang="en-US" dirty="0" smtClean="0"/>
              <a:t>code more easily.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Example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In a pay roll system, manager, office worker and production worker </a:t>
            </a:r>
            <a:r>
              <a:rPr lang="en-US" dirty="0" smtClean="0"/>
              <a:t>objects all </a:t>
            </a:r>
            <a:r>
              <a:rPr lang="en-US" dirty="0"/>
              <a:t>will respond to the compute payroll message, but the actual operations performed </a:t>
            </a:r>
            <a:r>
              <a:rPr lang="en-US" dirty="0" smtClean="0"/>
              <a:t>are object </a:t>
            </a:r>
            <a:r>
              <a:rPr lang="en-US" dirty="0"/>
              <a:t>specific.</a:t>
            </a:r>
          </a:p>
        </p:txBody>
      </p:sp>
    </p:spTree>
    <p:extLst>
      <p:ext uri="{BB962C8B-B14F-4D97-AF65-F5344CB8AC3E}">
        <p14:creationId xmlns:p14="http://schemas.microsoft.com/office/powerpoint/2010/main" val="2392561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Object Relationship and 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Association is a relationship between two objects. In other words, association defines the multiplicity between </a:t>
            </a:r>
            <a:r>
              <a:rPr lang="en-US" dirty="0" smtClean="0"/>
              <a:t>objects. Associations </a:t>
            </a:r>
            <a:r>
              <a:rPr lang="en-US" dirty="0"/>
              <a:t>are bidirectional.</a:t>
            </a:r>
          </a:p>
          <a:p>
            <a:r>
              <a:rPr lang="en-US" dirty="0"/>
              <a:t>The directions implied by the name are the forward direction and the </a:t>
            </a:r>
            <a:r>
              <a:rPr lang="en-US" dirty="0" smtClean="0"/>
              <a:t>opposite is </a:t>
            </a:r>
            <a:r>
              <a:rPr lang="en-US" dirty="0"/>
              <a:t>the inverse direction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pilot “can fly” planes. The inverse of can fly is “is flown by “. Plane “is flown by” pilot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60007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643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Cardinality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specifies how many instances of one class may relate to a single </a:t>
            </a:r>
            <a:r>
              <a:rPr lang="en-US" dirty="0" smtClean="0"/>
              <a:t>instance of </a:t>
            </a:r>
            <a:r>
              <a:rPr lang="en-US" dirty="0"/>
              <a:t>an associated class.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Cardinality </a:t>
            </a:r>
            <a:r>
              <a:rPr lang="en-US" dirty="0"/>
              <a:t>constrains the number of related objects </a:t>
            </a:r>
            <a:r>
              <a:rPr lang="en-US" dirty="0" smtClean="0"/>
              <a:t>and often </a:t>
            </a:r>
            <a:r>
              <a:rPr lang="en-US" dirty="0"/>
              <a:t>is described as being “one” or “many”</a:t>
            </a:r>
          </a:p>
        </p:txBody>
      </p:sp>
    </p:spTree>
    <p:extLst>
      <p:ext uri="{BB962C8B-B14F-4D97-AF65-F5344CB8AC3E}">
        <p14:creationId xmlns:p14="http://schemas.microsoft.com/office/powerpoint/2010/main" val="973156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Consumer-producer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91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A special form </a:t>
            </a:r>
            <a:r>
              <a:rPr lang="en-US" dirty="0" smtClean="0"/>
              <a:t>of association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Also known </a:t>
            </a:r>
            <a:r>
              <a:rPr lang="en-US" dirty="0"/>
              <a:t>as a client-server </a:t>
            </a:r>
            <a:r>
              <a:rPr lang="en-US" dirty="0" smtClean="0"/>
              <a:t>association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It can be viewed as </a:t>
            </a:r>
            <a:r>
              <a:rPr lang="en-US" dirty="0" smtClean="0"/>
              <a:t>one-way interaction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One </a:t>
            </a:r>
            <a:r>
              <a:rPr lang="en-US" dirty="0"/>
              <a:t>object requests the service or another object. The object that makes </a:t>
            </a:r>
            <a:r>
              <a:rPr lang="en-US" dirty="0" smtClean="0"/>
              <a:t>the request </a:t>
            </a:r>
            <a:r>
              <a:rPr lang="en-US" dirty="0"/>
              <a:t>is the consumer or client and the object that receives the request and provides </a:t>
            </a:r>
            <a:r>
              <a:rPr lang="en-US" dirty="0" smtClean="0"/>
              <a:t>the service </a:t>
            </a:r>
            <a:r>
              <a:rPr lang="en-US" dirty="0"/>
              <a:t>is the producer (or) server</a:t>
            </a:r>
          </a:p>
        </p:txBody>
      </p:sp>
    </p:spTree>
    <p:extLst>
      <p:ext uri="{BB962C8B-B14F-4D97-AF65-F5344CB8AC3E}">
        <p14:creationId xmlns:p14="http://schemas.microsoft.com/office/powerpoint/2010/main" val="2937134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b="1" dirty="0"/>
              <a:t>Aggregations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Aggregation or composition is a relationship among classes by which a class can be made up of any combination of objects of other classes.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allows objects to be placed directly within the body of other classes. </a:t>
            </a:r>
            <a:endParaRPr lang="en-US" dirty="0" smtClean="0"/>
          </a:p>
          <a:p>
            <a:pPr algn="just"/>
            <a:r>
              <a:rPr lang="en-US" dirty="0" smtClean="0"/>
              <a:t>Aggregation </a:t>
            </a:r>
            <a:r>
              <a:rPr lang="en-US" dirty="0"/>
              <a:t>is referred as a “part–of” or “has–a” relationship, with the ability to navigate from the whole to its parts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An aggregate object is an object that is composed of one or more other objects.</a:t>
            </a:r>
          </a:p>
        </p:txBody>
      </p:sp>
    </p:spTree>
    <p:extLst>
      <p:ext uri="{BB962C8B-B14F-4D97-AF65-F5344CB8AC3E}">
        <p14:creationId xmlns:p14="http://schemas.microsoft.com/office/powerpoint/2010/main" val="1962116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Static and Dynamic Binding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Binding</a:t>
            </a:r>
            <a:r>
              <a:rPr lang="en-US" dirty="0"/>
              <a:t> means connecting the function call to a function </a:t>
            </a:r>
            <a:r>
              <a:rPr lang="en-US" dirty="0" smtClean="0"/>
              <a:t>implementation.</a:t>
            </a:r>
          </a:p>
          <a:p>
            <a:endParaRPr lang="en-US" dirty="0" smtClean="0"/>
          </a:p>
          <a:p>
            <a:r>
              <a:rPr lang="en-US" b="1" dirty="0" smtClean="0"/>
              <a:t>Static </a:t>
            </a:r>
            <a:r>
              <a:rPr lang="en-US" b="1" dirty="0"/>
              <a:t>binding </a:t>
            </a:r>
            <a:r>
              <a:rPr lang="en-US" dirty="0"/>
              <a:t>is a binding in which the class association is made during compile time. This is also called as Early binding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Dynamic binding </a:t>
            </a:r>
            <a:r>
              <a:rPr lang="en-US" dirty="0"/>
              <a:t>is a binding in which the class association is not made until the object is created at execution time. It is also called as Late binding.</a:t>
            </a:r>
          </a:p>
        </p:txBody>
      </p:sp>
    </p:spTree>
    <p:extLst>
      <p:ext uri="{BB962C8B-B14F-4D97-AF65-F5344CB8AC3E}">
        <p14:creationId xmlns:p14="http://schemas.microsoft.com/office/powerpoint/2010/main" val="1738764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Object Persistence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Objects have a lifetime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object occupies a memory space and exists for a particular period of time. </a:t>
            </a:r>
            <a:endParaRPr lang="en-US" dirty="0" smtClean="0"/>
          </a:p>
          <a:p>
            <a:pPr algn="just"/>
            <a:r>
              <a:rPr lang="en-US" dirty="0"/>
              <a:t>In traditional programming, the lifespan of an object was typically the lifespan of the execution of the program that created it. </a:t>
            </a:r>
            <a:endParaRPr lang="en-US" dirty="0" smtClean="0"/>
          </a:p>
          <a:p>
            <a:pPr algn="just"/>
            <a:r>
              <a:rPr lang="en-US" dirty="0" smtClean="0"/>
              <a:t>In </a:t>
            </a:r>
            <a:r>
              <a:rPr lang="en-US" dirty="0"/>
              <a:t>files or databases, the object lifespan is longer than the duration of the process creating the object.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property by which an object continues to exist even after its creator ceases to exist is known as persistence.</a:t>
            </a:r>
          </a:p>
        </p:txBody>
      </p:sp>
    </p:spTree>
    <p:extLst>
      <p:ext uri="{BB962C8B-B14F-4D97-AF65-F5344CB8AC3E}">
        <p14:creationId xmlns:p14="http://schemas.microsoft.com/office/powerpoint/2010/main" val="693794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Meta-Classes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 </a:t>
            </a:r>
            <a:r>
              <a:rPr lang="en-US" dirty="0"/>
              <a:t>class is a class of a class i.e. the objects of this class can themselves act as </a:t>
            </a:r>
            <a:r>
              <a:rPr lang="en-US" dirty="0" smtClean="0"/>
              <a:t>classes.</a:t>
            </a:r>
          </a:p>
          <a:p>
            <a:r>
              <a:rPr lang="en-US" altLang="zh-CN" dirty="0">
                <a:ea typeface="宋体" pitchFamily="2" charset="-122"/>
              </a:rPr>
              <a:t>The attributes of a meta class can be used to describe a </a:t>
            </a:r>
            <a:r>
              <a:rPr lang="en-US" altLang="zh-CN" dirty="0" smtClean="0">
                <a:ea typeface="宋体" pitchFamily="2" charset="-122"/>
              </a:rPr>
              <a:t>class</a:t>
            </a:r>
          </a:p>
          <a:p>
            <a:r>
              <a:rPr lang="en-US" altLang="zh-CN" dirty="0" err="1">
                <a:ea typeface="宋体" pitchFamily="2" charset="-122"/>
              </a:rPr>
              <a:t>Metaclasses</a:t>
            </a:r>
            <a:r>
              <a:rPr lang="en-US" altLang="zh-CN" dirty="0">
                <a:ea typeface="宋体" pitchFamily="2" charset="-122"/>
              </a:rPr>
              <a:t> are hidden from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16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Object-Oriented Systems Development Life Cycle [OOSDLC]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S/W development process that consists of </a:t>
            </a:r>
            <a:r>
              <a:rPr lang="en-US" dirty="0" smtClean="0"/>
              <a:t>		Analysis, </a:t>
            </a:r>
          </a:p>
          <a:p>
            <a:pPr marL="0" indent="0" algn="just">
              <a:buNone/>
            </a:pPr>
            <a:r>
              <a:rPr lang="en-US" dirty="0" smtClean="0"/>
              <a:t>                     Design,</a:t>
            </a:r>
          </a:p>
          <a:p>
            <a:pPr marL="0" indent="0" algn="just">
              <a:buNone/>
            </a:pPr>
            <a:r>
              <a:rPr lang="en-US" dirty="0" smtClean="0"/>
              <a:t>                     Implementation, </a:t>
            </a:r>
          </a:p>
          <a:p>
            <a:pPr marL="0" indent="0" algn="just">
              <a:buNone/>
            </a:pPr>
            <a:r>
              <a:rPr lang="en-US" dirty="0" smtClean="0"/>
              <a:t>		Testing and refinement .</a:t>
            </a:r>
          </a:p>
          <a:p>
            <a:r>
              <a:rPr lang="en-US" dirty="0"/>
              <a:t>The object oriented </a:t>
            </a:r>
            <a:r>
              <a:rPr lang="en-US" dirty="0" smtClean="0"/>
              <a:t>approach </a:t>
            </a:r>
          </a:p>
          <a:p>
            <a:pPr marL="0" indent="0">
              <a:buNone/>
            </a:pPr>
            <a:r>
              <a:rPr lang="en-US" dirty="0" smtClean="0"/>
              <a:t>	We </a:t>
            </a:r>
            <a:r>
              <a:rPr lang="en-US" dirty="0"/>
              <a:t>have to spend more time on </a:t>
            </a:r>
            <a:r>
              <a:rPr lang="en-US" dirty="0" smtClean="0">
                <a:solidFill>
                  <a:srgbClr val="FF0000"/>
                </a:solidFill>
              </a:rPr>
              <a:t>gathering 	requirements</a:t>
            </a:r>
            <a:r>
              <a:rPr lang="en-US" dirty="0">
                <a:solidFill>
                  <a:srgbClr val="FF0000"/>
                </a:solidFill>
              </a:rPr>
              <a:t>, developing a requirements </a:t>
            </a:r>
            <a:r>
              <a:rPr lang="en-US" dirty="0" smtClean="0">
                <a:solidFill>
                  <a:srgbClr val="FF0000"/>
                </a:solidFill>
              </a:rPr>
              <a:t>	model </a:t>
            </a:r>
            <a:r>
              <a:rPr lang="en-US" dirty="0">
                <a:solidFill>
                  <a:srgbClr val="FF0000"/>
                </a:solidFill>
              </a:rPr>
              <a:t>and an analysis model</a:t>
            </a:r>
            <a:r>
              <a:rPr lang="en-US" dirty="0"/>
              <a:t>, then </a:t>
            </a:r>
            <a:r>
              <a:rPr lang="en-US" dirty="0">
                <a:solidFill>
                  <a:srgbClr val="FF0000"/>
                </a:solidFill>
              </a:rPr>
              <a:t>turning </a:t>
            </a:r>
            <a:r>
              <a:rPr lang="en-US" dirty="0" smtClean="0">
                <a:solidFill>
                  <a:srgbClr val="FF0000"/>
                </a:solidFill>
              </a:rPr>
              <a:t>	them into </a:t>
            </a:r>
            <a:r>
              <a:rPr lang="en-US" dirty="0">
                <a:solidFill>
                  <a:srgbClr val="FF0000"/>
                </a:solidFill>
              </a:rPr>
              <a:t>the design model</a:t>
            </a:r>
          </a:p>
        </p:txBody>
      </p:sp>
    </p:spTree>
    <p:extLst>
      <p:ext uri="{BB962C8B-B14F-4D97-AF65-F5344CB8AC3E}">
        <p14:creationId xmlns:p14="http://schemas.microsoft.com/office/powerpoint/2010/main" val="2652037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OOP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POP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229600" cy="130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86742"/>
            <a:ext cx="8370091" cy="308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7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Software  Development Process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943600"/>
          </a:xfrm>
        </p:spPr>
        <p:txBody>
          <a:bodyPr/>
          <a:lstStyle/>
          <a:p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a series of </a:t>
            </a:r>
            <a:r>
              <a:rPr lang="en-US" dirty="0" smtClean="0"/>
              <a:t>transformations</a:t>
            </a:r>
          </a:p>
          <a:p>
            <a:pPr algn="just"/>
            <a:r>
              <a:rPr lang="en-US" dirty="0" smtClean="0"/>
              <a:t>Where the </a:t>
            </a:r>
            <a:r>
              <a:rPr lang="en-US" dirty="0"/>
              <a:t>output of one transformation becomes the input of the subsequent transformation.</a:t>
            </a:r>
          </a:p>
          <a:p>
            <a:pPr algn="just"/>
            <a:r>
              <a:rPr lang="en-US" dirty="0"/>
              <a:t>Transformation 1 [Analysis]</a:t>
            </a:r>
          </a:p>
          <a:p>
            <a:pPr algn="just"/>
            <a:r>
              <a:rPr lang="en-US" dirty="0"/>
              <a:t>Transformation 2 [Design]</a:t>
            </a:r>
          </a:p>
          <a:p>
            <a:pPr algn="just"/>
            <a:r>
              <a:rPr lang="en-US" dirty="0"/>
              <a:t>Transformation 3 [Implementation]</a:t>
            </a:r>
          </a:p>
        </p:txBody>
      </p:sp>
    </p:spTree>
    <p:extLst>
      <p:ext uri="{BB962C8B-B14F-4D97-AF65-F5344CB8AC3E}">
        <p14:creationId xmlns:p14="http://schemas.microsoft.com/office/powerpoint/2010/main" val="27490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Software  Development </a:t>
            </a:r>
            <a:r>
              <a:rPr lang="en-US" sz="3600" dirty="0" smtClean="0"/>
              <a:t>Process  </a:t>
            </a:r>
            <a:r>
              <a:rPr lang="en-US" sz="3600" dirty="0" err="1" smtClean="0"/>
              <a:t>Contd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4196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Transformation 1 [Analysis</a:t>
            </a:r>
            <a:r>
              <a:rPr lang="en-US" dirty="0" smtClean="0"/>
              <a:t>] : It translates the users’ needs into system requirements and responsibilities. The </a:t>
            </a:r>
            <a:r>
              <a:rPr lang="en-US" dirty="0"/>
              <a:t>way they use can provide insight into user requirements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5097138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Transformation 2 [Design</a:t>
            </a:r>
            <a:r>
              <a:rPr lang="en-US" dirty="0" smtClean="0"/>
              <a:t>] : It </a:t>
            </a:r>
            <a:r>
              <a:rPr lang="en-US" dirty="0"/>
              <a:t>begins with a problem statement and ends with a detailed design that </a:t>
            </a:r>
            <a:r>
              <a:rPr lang="en-US" dirty="0" smtClean="0"/>
              <a:t>can be </a:t>
            </a:r>
            <a:r>
              <a:rPr lang="en-US" dirty="0"/>
              <a:t>transformed into an operational system.</a:t>
            </a:r>
          </a:p>
        </p:txBody>
      </p:sp>
      <p:sp>
        <p:nvSpPr>
          <p:cNvPr id="6" name="Rectangle 5"/>
          <p:cNvSpPr/>
          <p:nvPr/>
        </p:nvSpPr>
        <p:spPr>
          <a:xfrm>
            <a:off x="391886" y="5743469"/>
            <a:ext cx="8599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Transformation 3 [Implementation</a:t>
            </a:r>
            <a:r>
              <a:rPr lang="en-US" dirty="0" smtClean="0"/>
              <a:t>] : It </a:t>
            </a:r>
            <a:r>
              <a:rPr lang="en-US" dirty="0"/>
              <a:t>refines the detailed design into the system deployment that will </a:t>
            </a:r>
            <a:r>
              <a:rPr lang="en-US" dirty="0" smtClean="0"/>
              <a:t>satisfy the </a:t>
            </a:r>
            <a:r>
              <a:rPr lang="en-US" dirty="0"/>
              <a:t>users needs. It represents embedding the software product within its </a:t>
            </a:r>
            <a:r>
              <a:rPr lang="en-US" dirty="0" smtClean="0"/>
              <a:t>operational environment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2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water fall S/W development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5380672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>
                <a:solidFill>
                  <a:srgbClr val="FF0000"/>
                </a:solidFill>
              </a:rPr>
              <a:t>is to be done (what is the problem)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How </a:t>
            </a:r>
            <a:r>
              <a:rPr lang="en-US" dirty="0">
                <a:solidFill>
                  <a:srgbClr val="FF0000"/>
                </a:solidFill>
              </a:rPr>
              <a:t>to accomplish them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Which </a:t>
            </a:r>
            <a:r>
              <a:rPr lang="en-US" dirty="0">
                <a:solidFill>
                  <a:srgbClr val="FF0000"/>
                </a:solidFill>
              </a:rPr>
              <a:t>we do it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Test </a:t>
            </a:r>
            <a:r>
              <a:rPr lang="en-US" dirty="0">
                <a:solidFill>
                  <a:srgbClr val="FF0000"/>
                </a:solidFill>
              </a:rPr>
              <a:t>the result to see it we have satisfied the users requirements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Finally </a:t>
            </a:r>
            <a:r>
              <a:rPr lang="en-US" dirty="0">
                <a:solidFill>
                  <a:srgbClr val="FF0000"/>
                </a:solidFill>
              </a:rPr>
              <a:t>we use what we have done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406525"/>
            <a:ext cx="6500813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6406" y="936398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Building High-Quality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/>
              <a:t>To achieve high quality software we need to be able to answer </a:t>
            </a:r>
            <a:r>
              <a:rPr lang="en-US" dirty="0" smtClean="0"/>
              <a:t>the following </a:t>
            </a:r>
            <a:r>
              <a:rPr lang="en-US" dirty="0"/>
              <a:t>question.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How do we determine when the system is ready for delivery?</a:t>
            </a:r>
          </a:p>
          <a:p>
            <a:r>
              <a:rPr lang="en-US" dirty="0">
                <a:solidFill>
                  <a:srgbClr val="FF0000"/>
                </a:solidFill>
              </a:rPr>
              <a:t> It is now operational system that satisfies uses needs?</a:t>
            </a:r>
          </a:p>
          <a:p>
            <a:r>
              <a:rPr lang="en-US" dirty="0">
                <a:solidFill>
                  <a:srgbClr val="FF0000"/>
                </a:solidFill>
              </a:rPr>
              <a:t> It is correct and operating as we thought it should?</a:t>
            </a:r>
          </a:p>
          <a:p>
            <a:r>
              <a:rPr lang="en-US" dirty="0">
                <a:solidFill>
                  <a:srgbClr val="FF0000"/>
                </a:solidFill>
              </a:rPr>
              <a:t> Does it pass an evaluation process?</a:t>
            </a:r>
          </a:p>
        </p:txBody>
      </p:sp>
    </p:spTree>
    <p:extLst>
      <p:ext uri="{BB962C8B-B14F-4D97-AF65-F5344CB8AC3E}">
        <p14:creationId xmlns:p14="http://schemas.microsoft.com/office/powerpoint/2010/main" val="685037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System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63000" cy="61722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600" dirty="0" smtClean="0"/>
              <a:t>System evaluation </a:t>
            </a:r>
            <a:r>
              <a:rPr lang="en-US" sz="3600" dirty="0"/>
              <a:t>in terms of four quality measures</a:t>
            </a:r>
            <a:r>
              <a:rPr lang="en-US" sz="3600" dirty="0" smtClean="0"/>
              <a:t>,</a:t>
            </a:r>
          </a:p>
          <a:p>
            <a:pPr algn="just"/>
            <a:endParaRPr lang="en-US" sz="3600" dirty="0"/>
          </a:p>
          <a:p>
            <a:pPr algn="just">
              <a:buFont typeface="Wingdings" pitchFamily="2" charset="2"/>
              <a:buChar char="ü"/>
            </a:pPr>
            <a:r>
              <a:rPr lang="en-US" sz="3600" dirty="0"/>
              <a:t> </a:t>
            </a:r>
            <a:r>
              <a:rPr lang="en-US" sz="4300" dirty="0" smtClean="0">
                <a:solidFill>
                  <a:srgbClr val="FF0000"/>
                </a:solidFill>
              </a:rPr>
              <a:t>Correspondence</a:t>
            </a:r>
            <a:r>
              <a:rPr lang="en-US" sz="4300" dirty="0" smtClean="0"/>
              <a:t> - </a:t>
            </a:r>
            <a:r>
              <a:rPr lang="en-US" sz="4300" dirty="0"/>
              <a:t>how well the delivered system matches the needs of </a:t>
            </a:r>
            <a:r>
              <a:rPr lang="en-US" sz="4300" dirty="0" smtClean="0"/>
              <a:t>the operational </a:t>
            </a:r>
            <a:r>
              <a:rPr lang="en-US" sz="4300" dirty="0"/>
              <a:t>environment as described in the original requirements </a:t>
            </a:r>
            <a:r>
              <a:rPr lang="en-US" sz="4300" dirty="0" smtClean="0"/>
              <a:t>statement</a:t>
            </a:r>
          </a:p>
          <a:p>
            <a:pPr algn="just">
              <a:buFont typeface="Wingdings" pitchFamily="2" charset="2"/>
              <a:buChar char="ü"/>
            </a:pPr>
            <a:endParaRPr lang="en-US" sz="4300" dirty="0"/>
          </a:p>
          <a:p>
            <a:pPr algn="just">
              <a:buFont typeface="Wingdings" pitchFamily="2" charset="2"/>
              <a:buChar char="ü"/>
            </a:pPr>
            <a:r>
              <a:rPr lang="en-US" sz="4300" dirty="0"/>
              <a:t> </a:t>
            </a:r>
            <a:r>
              <a:rPr lang="en-US" sz="4300" dirty="0" smtClean="0">
                <a:solidFill>
                  <a:srgbClr val="FF0000"/>
                </a:solidFill>
              </a:rPr>
              <a:t>Correctness</a:t>
            </a:r>
            <a:r>
              <a:rPr lang="en-US" sz="4300" dirty="0" smtClean="0"/>
              <a:t> - </a:t>
            </a:r>
            <a:r>
              <a:rPr lang="en-US" sz="4300" dirty="0"/>
              <a:t>measures the consistency of the product requirements with respect to </a:t>
            </a:r>
            <a:r>
              <a:rPr lang="en-US" sz="4300" dirty="0" smtClean="0"/>
              <a:t>the design specification</a:t>
            </a:r>
          </a:p>
          <a:p>
            <a:pPr algn="just">
              <a:buFont typeface="Wingdings" pitchFamily="2" charset="2"/>
              <a:buChar char="ü"/>
            </a:pPr>
            <a:endParaRPr lang="en-US" sz="43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4300" dirty="0" smtClean="0"/>
              <a:t> </a:t>
            </a:r>
            <a:r>
              <a:rPr lang="en-US" sz="4300" dirty="0">
                <a:solidFill>
                  <a:srgbClr val="FF0000"/>
                </a:solidFill>
              </a:rPr>
              <a:t>Verification</a:t>
            </a:r>
            <a:r>
              <a:rPr lang="en-US" sz="4300" dirty="0"/>
              <a:t> </a:t>
            </a:r>
            <a:r>
              <a:rPr lang="en-US" sz="4300" dirty="0" smtClean="0"/>
              <a:t>- </a:t>
            </a:r>
            <a:r>
              <a:rPr lang="en-US" sz="4300" dirty="0"/>
              <a:t>is the exercise of determining </a:t>
            </a:r>
            <a:r>
              <a:rPr lang="en-US" sz="4300" dirty="0" smtClean="0"/>
              <a:t>correctness</a:t>
            </a:r>
          </a:p>
          <a:p>
            <a:pPr algn="just">
              <a:buFont typeface="Wingdings" pitchFamily="2" charset="2"/>
              <a:buChar char="ü"/>
            </a:pPr>
            <a:endParaRPr lang="en-US" sz="43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4300" dirty="0" smtClean="0"/>
              <a:t> </a:t>
            </a:r>
            <a:r>
              <a:rPr lang="en-US" sz="4300" dirty="0" smtClean="0">
                <a:solidFill>
                  <a:srgbClr val="FF0000"/>
                </a:solidFill>
              </a:rPr>
              <a:t>Validation</a:t>
            </a:r>
            <a:r>
              <a:rPr lang="en-US" sz="4300" dirty="0" smtClean="0"/>
              <a:t> - </a:t>
            </a:r>
            <a:r>
              <a:rPr lang="en-US" sz="4300" dirty="0"/>
              <a:t>is the task of predicting </a:t>
            </a:r>
            <a:r>
              <a:rPr lang="en-US" sz="4300" dirty="0" smtClean="0"/>
              <a:t>correspondence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Note : </a:t>
            </a:r>
            <a:r>
              <a:rPr lang="en-US" sz="2400" dirty="0"/>
              <a:t>Verification- Am I building the product right?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sz="2400" dirty="0"/>
              <a:t>Validation- Am I building the right product</a:t>
            </a:r>
          </a:p>
        </p:txBody>
      </p:sp>
    </p:spTree>
    <p:extLst>
      <p:ext uri="{BB962C8B-B14F-4D97-AF65-F5344CB8AC3E}">
        <p14:creationId xmlns:p14="http://schemas.microsoft.com/office/powerpoint/2010/main" val="7694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657"/>
            <a:ext cx="8763000" cy="639762"/>
          </a:xfrm>
        </p:spPr>
        <p:txBody>
          <a:bodyPr>
            <a:noAutofit/>
          </a:bodyPr>
          <a:lstStyle/>
          <a:p>
            <a:r>
              <a:rPr lang="en-US" sz="2800" b="1" dirty="0"/>
              <a:t>Object-Oriented Systems Development: A use-case Driven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/>
          <a:lstStyle/>
          <a:p>
            <a:r>
              <a:rPr lang="en-US" dirty="0"/>
              <a:t>The object-oriented S/W development Life Cycle (SDLC) consists of </a:t>
            </a:r>
            <a:r>
              <a:rPr lang="en-US" dirty="0" smtClean="0"/>
              <a:t>three macro </a:t>
            </a:r>
            <a:r>
              <a:rPr lang="en-US" dirty="0"/>
              <a:t>process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Object-Oriented </a:t>
            </a:r>
            <a:r>
              <a:rPr lang="en-US" dirty="0" smtClean="0"/>
              <a:t>Analysis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Object-oriented Design </a:t>
            </a:r>
            <a:r>
              <a:rPr lang="en-US" dirty="0" smtClean="0"/>
              <a:t>and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Object-oriented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8230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8153400" cy="570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603"/>
            <a:ext cx="7467600" cy="35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723857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598"/>
            <a:ext cx="6034088" cy="6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46887"/>
            <a:ext cx="1817404" cy="46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4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Object-Oriented Analysis –Use-Case Driven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phase  </a:t>
            </a:r>
            <a:r>
              <a:rPr lang="en-US" dirty="0"/>
              <a:t>is concerned </a:t>
            </a:r>
            <a:r>
              <a:rPr lang="en-US" dirty="0" smtClean="0"/>
              <a:t>with </a:t>
            </a:r>
            <a:r>
              <a:rPr lang="en-US" dirty="0" err="1" smtClean="0"/>
              <a:t>determing</a:t>
            </a:r>
            <a:r>
              <a:rPr lang="en-US" dirty="0" smtClean="0"/>
              <a:t> </a:t>
            </a:r>
            <a:r>
              <a:rPr lang="en-US" dirty="0"/>
              <a:t>the system requirements and identifying classes and their relationship to other </a:t>
            </a:r>
            <a:r>
              <a:rPr lang="en-US" dirty="0" smtClean="0"/>
              <a:t>classes in </a:t>
            </a:r>
            <a:r>
              <a:rPr lang="en-US" dirty="0"/>
              <a:t>the problem domain.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understand the system requirements we need to identify the users </a:t>
            </a:r>
            <a:r>
              <a:rPr lang="en-US" dirty="0" smtClean="0"/>
              <a:t>or the </a:t>
            </a:r>
            <a:r>
              <a:rPr lang="en-US" dirty="0"/>
              <a:t>actors.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Who </a:t>
            </a:r>
            <a:r>
              <a:rPr lang="en-US" dirty="0"/>
              <a:t>are the actors and how do they use the system, scenarios are used to </a:t>
            </a:r>
            <a:r>
              <a:rPr lang="en-US" dirty="0" smtClean="0"/>
              <a:t>help analysis </a:t>
            </a:r>
            <a:r>
              <a:rPr lang="en-US" dirty="0"/>
              <a:t>to understand the requirements.</a:t>
            </a:r>
          </a:p>
        </p:txBody>
      </p:sp>
    </p:spTree>
    <p:extLst>
      <p:ext uri="{BB962C8B-B14F-4D97-AF65-F5344CB8AC3E}">
        <p14:creationId xmlns:p14="http://schemas.microsoft.com/office/powerpoint/2010/main" val="419428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/>
              <a:t>Object-Oriented Analysis –Use-Case </a:t>
            </a:r>
            <a:r>
              <a:rPr lang="en-US" sz="2800" b="1" dirty="0" smtClean="0"/>
              <a:t>Driven  </a:t>
            </a:r>
            <a:r>
              <a:rPr lang="en-US" sz="2800" b="1" dirty="0" err="1" smtClean="0"/>
              <a:t>Contd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use-case is a typical interaction between a user and a system that captures </a:t>
            </a:r>
            <a:r>
              <a:rPr lang="en-US" dirty="0" smtClean="0"/>
              <a:t>user goals </a:t>
            </a:r>
            <a:r>
              <a:rPr lang="en-US" dirty="0"/>
              <a:t>&amp; needs. </a:t>
            </a: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the use case model is better understood and developed we should start </a:t>
            </a:r>
            <a:r>
              <a:rPr lang="en-US" dirty="0" smtClean="0"/>
              <a:t>to identify </a:t>
            </a:r>
            <a:r>
              <a:rPr lang="en-US" dirty="0"/>
              <a:t>classes and create their relationships.</a:t>
            </a:r>
          </a:p>
          <a:p>
            <a:r>
              <a:rPr lang="en-US" dirty="0"/>
              <a:t>The physical objects in the system also provide us important information </a:t>
            </a:r>
            <a:r>
              <a:rPr lang="en-US" dirty="0" smtClean="0"/>
              <a:t>an objects </a:t>
            </a:r>
            <a:r>
              <a:rPr lang="en-US" dirty="0"/>
              <a:t>in the system.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objects could be individuals’ organizations, machines, units </a:t>
            </a:r>
            <a:r>
              <a:rPr lang="en-US" dirty="0" smtClean="0"/>
              <a:t>of information</a:t>
            </a:r>
            <a:r>
              <a:rPr lang="en-US" dirty="0"/>
              <a:t>; pictures (or) what ever else makes up the application and makes sense in the </a:t>
            </a:r>
            <a:r>
              <a:rPr lang="en-US" dirty="0" smtClean="0"/>
              <a:t>context of </a:t>
            </a:r>
            <a:r>
              <a:rPr lang="en-US" dirty="0"/>
              <a:t>the real-world system.</a:t>
            </a:r>
          </a:p>
          <a:p>
            <a:r>
              <a:rPr lang="en-US" dirty="0">
                <a:solidFill>
                  <a:srgbClr val="FF0000"/>
                </a:solidFill>
              </a:rPr>
              <a:t>For example</a:t>
            </a:r>
            <a:r>
              <a:rPr lang="en-US" dirty="0"/>
              <a:t>: The object in the payroll system is as follows,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employee, worker, supervisor, office admin.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paycheck.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product being made.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process used to make the product</a:t>
            </a:r>
          </a:p>
        </p:txBody>
      </p:sp>
    </p:spTree>
    <p:extLst>
      <p:ext uri="{BB962C8B-B14F-4D97-AF65-F5344CB8AC3E}">
        <p14:creationId xmlns:p14="http://schemas.microsoft.com/office/powerpoint/2010/main" val="176168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OOP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POP            Contd..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229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0"/>
            <a:ext cx="8229600" cy="43542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Object-oriented </a:t>
            </a:r>
            <a:r>
              <a:rPr lang="en-US" sz="3200" b="1" dirty="0"/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6324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After the analysis phase, the conceptual model is developed further into an object-oriented model using object-oriented design (OOD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In </a:t>
            </a:r>
            <a:r>
              <a:rPr lang="en-US" dirty="0"/>
              <a:t>OOD, the technology-independent concepts in the analysis model are mapped onto implementing classes, constraints are identified, and interfaces are designed, resulting in a model for the solution domain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a nutshell, a detailed description is constructed specifying how the system is to be built on concrete technologies</a:t>
            </a:r>
          </a:p>
          <a:p>
            <a:endParaRPr lang="en-US" dirty="0"/>
          </a:p>
          <a:p>
            <a:r>
              <a:rPr lang="en-US" dirty="0"/>
              <a:t>The stages for object–oriented design can be identified as:</a:t>
            </a:r>
          </a:p>
          <a:p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    Definition of the context of the system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   Designing system architecture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   Identification of the objects in the system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   Construction of design models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   Specification of object interfaces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17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Object-oriented </a:t>
            </a:r>
            <a:r>
              <a:rPr lang="en-US" sz="3600" dirty="0" smtClean="0"/>
              <a:t>design   </a:t>
            </a:r>
            <a:r>
              <a:rPr lang="en-US" sz="3600" dirty="0" err="1" smtClean="0"/>
              <a:t>Contd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7" y="1752600"/>
            <a:ext cx="710929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7338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Few guide lines to use in object-oriented design.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 Reuse, rather than build, anew class, know the existing classes.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 Design a large number of simple </a:t>
            </a:r>
            <a:r>
              <a:rPr lang="en-US" dirty="0" smtClean="0"/>
              <a:t>classes</a:t>
            </a:r>
            <a:r>
              <a:rPr lang="en-US" dirty="0"/>
              <a:t>, rather than </a:t>
            </a:r>
            <a:r>
              <a:rPr lang="en-US" dirty="0" smtClean="0"/>
              <a:t>a  small number </a:t>
            </a:r>
            <a:r>
              <a:rPr lang="en-US" dirty="0"/>
              <a:t>of complex classes.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 Design methods.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dirty="0"/>
              <a:t> Critique what we have proposed. It possible go back and refine the classes</a:t>
            </a:r>
          </a:p>
        </p:txBody>
      </p:sp>
    </p:spTree>
    <p:extLst>
      <p:ext uri="{BB962C8B-B14F-4D97-AF65-F5344CB8AC3E}">
        <p14:creationId xmlns:p14="http://schemas.microsoft.com/office/powerpoint/2010/main" val="2709810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Prototyping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63246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/>
              <a:t>A prototype is a version of a </a:t>
            </a:r>
            <a:r>
              <a:rPr lang="en-US" dirty="0" smtClean="0"/>
              <a:t>software product </a:t>
            </a:r>
            <a:r>
              <a:rPr lang="en-US" dirty="0"/>
              <a:t>developed in the early stages of the product’s life cycle for specific, </a:t>
            </a:r>
            <a:r>
              <a:rPr lang="en-US" dirty="0" smtClean="0"/>
              <a:t>experimental purposes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   It </a:t>
            </a:r>
            <a:r>
              <a:rPr lang="en-US" dirty="0"/>
              <a:t>enables to fully understand how easy or difficult it will be to </a:t>
            </a:r>
            <a:r>
              <a:rPr lang="en-US" dirty="0" smtClean="0"/>
              <a:t> implement some </a:t>
            </a:r>
            <a:r>
              <a:rPr lang="en-US" dirty="0"/>
              <a:t>of the features of the system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    It </a:t>
            </a:r>
            <a:r>
              <a:rPr lang="en-US" dirty="0"/>
              <a:t>gives users a </a:t>
            </a:r>
            <a:r>
              <a:rPr lang="en-US" dirty="0" smtClean="0"/>
              <a:t>chance </a:t>
            </a:r>
            <a:r>
              <a:rPr lang="en-US" dirty="0"/>
              <a:t>to comment on the </a:t>
            </a:r>
            <a:r>
              <a:rPr lang="en-US" dirty="0" smtClean="0"/>
              <a:t>usability and </a:t>
            </a:r>
            <a:r>
              <a:rPr lang="en-US" dirty="0"/>
              <a:t>usefulness </a:t>
            </a:r>
            <a:r>
              <a:rPr lang="en-US" dirty="0" smtClean="0"/>
              <a:t>of </a:t>
            </a:r>
            <a:r>
              <a:rPr lang="en-US" dirty="0"/>
              <a:t>the user </a:t>
            </a:r>
            <a:r>
              <a:rPr lang="en-US" dirty="0" smtClean="0"/>
              <a:t>interface </a:t>
            </a:r>
            <a:r>
              <a:rPr lang="en-US" dirty="0"/>
              <a:t>design, it can define use cases and it makes </a:t>
            </a:r>
            <a:r>
              <a:rPr lang="en-US" dirty="0" smtClean="0"/>
              <a:t>use Case  modeling </a:t>
            </a:r>
            <a:r>
              <a:rPr lang="en-US" dirty="0"/>
              <a:t>much easier.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/>
              <a:t>Prototyping was used as a “quick and dirty” way to test the design, </a:t>
            </a:r>
            <a:r>
              <a:rPr lang="en-US" dirty="0" smtClean="0"/>
              <a:t>user interface </a:t>
            </a:r>
            <a:r>
              <a:rPr lang="en-US" dirty="0"/>
              <a:t>and so forth, something to be thrown away when the “industrial </a:t>
            </a:r>
            <a:r>
              <a:rPr lang="en-US" dirty="0" smtClean="0"/>
              <a:t>strength” version </a:t>
            </a:r>
            <a:r>
              <a:rPr lang="en-US" dirty="0"/>
              <a:t>was developed. 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rapid application development (RAD) refines the </a:t>
            </a:r>
            <a:r>
              <a:rPr lang="en-US" dirty="0" smtClean="0"/>
              <a:t>prototype into </a:t>
            </a:r>
            <a:r>
              <a:rPr lang="en-US" dirty="0"/>
              <a:t>the final </a:t>
            </a:r>
            <a:r>
              <a:rPr lang="en-US" dirty="0" smtClean="0"/>
              <a:t>product.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Prototyping </a:t>
            </a:r>
            <a:r>
              <a:rPr lang="en-US" dirty="0"/>
              <a:t>is a useful exercise of almost any stage of the </a:t>
            </a:r>
            <a:r>
              <a:rPr lang="en-US" dirty="0" smtClean="0"/>
              <a:t>development.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Prototyping </a:t>
            </a:r>
            <a:r>
              <a:rPr lang="en-US" dirty="0"/>
              <a:t>should be done in parallel with the preparation of the </a:t>
            </a:r>
            <a:r>
              <a:rPr lang="en-US" dirty="0" smtClean="0"/>
              <a:t>functional specification.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It also results in modification to the specification.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1873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Prototyping Categorization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19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Horizontal </a:t>
            </a:r>
            <a:r>
              <a:rPr lang="en-US" u="sng" dirty="0" smtClean="0">
                <a:solidFill>
                  <a:srgbClr val="FF0000"/>
                </a:solidFill>
              </a:rPr>
              <a:t>prototype </a:t>
            </a:r>
            <a:r>
              <a:rPr lang="en-US" dirty="0" smtClean="0"/>
              <a:t>: </a:t>
            </a:r>
            <a:r>
              <a:rPr lang="en-US" dirty="0"/>
              <a:t>It is a simulation of the interface but contains no functionality.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has </a:t>
            </a:r>
            <a:r>
              <a:rPr lang="en-US" dirty="0" smtClean="0"/>
              <a:t>the advantages </a:t>
            </a:r>
            <a:r>
              <a:rPr lang="en-US" dirty="0"/>
              <a:t>of being very quick to implement, providing a good overall feel of the </a:t>
            </a:r>
            <a:r>
              <a:rPr lang="en-US" dirty="0" smtClean="0"/>
              <a:t>system and </a:t>
            </a:r>
            <a:r>
              <a:rPr lang="en-US" dirty="0"/>
              <a:t>allowing users to evaluate the interface on the basis of their normal, </a:t>
            </a:r>
            <a:r>
              <a:rPr lang="en-US" dirty="0" smtClean="0"/>
              <a:t>expected perception </a:t>
            </a:r>
            <a:r>
              <a:rPr lang="en-US" dirty="0"/>
              <a:t>of the system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u="sng" dirty="0">
                <a:solidFill>
                  <a:srgbClr val="FF0000"/>
                </a:solidFill>
              </a:rPr>
              <a:t>Vertical </a:t>
            </a:r>
            <a:r>
              <a:rPr lang="en-US" u="sng" dirty="0" smtClean="0">
                <a:solidFill>
                  <a:srgbClr val="FF0000"/>
                </a:solidFill>
              </a:rPr>
              <a:t>prototype </a:t>
            </a:r>
            <a:r>
              <a:rPr lang="en-US" dirty="0" smtClean="0"/>
              <a:t>:</a:t>
            </a:r>
            <a:r>
              <a:rPr lang="en-US" dirty="0"/>
              <a:t>It is a subset of the system features with complete functionality. </a:t>
            </a:r>
            <a:endParaRPr lang="en-US" dirty="0" smtClean="0"/>
          </a:p>
          <a:p>
            <a:pPr algn="just"/>
            <a:r>
              <a:rPr lang="en-US" dirty="0" smtClean="0"/>
              <a:t>The advantage </a:t>
            </a:r>
            <a:r>
              <a:rPr lang="en-US" dirty="0"/>
              <a:t>of this method is that the few implemented functions can be tested in </a:t>
            </a:r>
            <a:r>
              <a:rPr lang="en-US" dirty="0" smtClean="0"/>
              <a:t>great depth.</a:t>
            </a:r>
          </a:p>
          <a:p>
            <a:pPr algn="just"/>
            <a:r>
              <a:rPr lang="en-US" dirty="0"/>
              <a:t>The prototypes are hybrid between horizontal and vertical, the major portions </a:t>
            </a:r>
            <a:r>
              <a:rPr lang="en-US" dirty="0" smtClean="0"/>
              <a:t>of the </a:t>
            </a:r>
            <a:r>
              <a:rPr lang="en-US" dirty="0"/>
              <a:t>interface are established so the user can get the feel of the system and features </a:t>
            </a:r>
            <a:r>
              <a:rPr lang="en-US" dirty="0" smtClean="0"/>
              <a:t>having a </a:t>
            </a:r>
            <a:r>
              <a:rPr lang="en-US" dirty="0"/>
              <a:t>high degree of risk are prototyped with much more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29657250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600" b="1" dirty="0"/>
              <a:t>Prototyping Categorization 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Contd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Analysis </a:t>
            </a:r>
            <a:r>
              <a:rPr lang="en-US" u="sng" dirty="0" smtClean="0">
                <a:solidFill>
                  <a:srgbClr val="FF0000"/>
                </a:solidFill>
              </a:rPr>
              <a:t>prototype  </a:t>
            </a:r>
            <a:r>
              <a:rPr lang="en-US" dirty="0" smtClean="0"/>
              <a:t>:</a:t>
            </a:r>
            <a:r>
              <a:rPr lang="en-US" dirty="0"/>
              <a:t>It is an aid for exploring the problem domain. </a:t>
            </a:r>
            <a:endParaRPr lang="en-US" dirty="0" smtClean="0"/>
          </a:p>
          <a:p>
            <a:pPr algn="just"/>
            <a:r>
              <a:rPr lang="en-US" dirty="0" smtClean="0"/>
              <a:t>This </a:t>
            </a:r>
            <a:r>
              <a:rPr lang="en-US" dirty="0"/>
              <a:t>class of prototype </a:t>
            </a:r>
            <a:r>
              <a:rPr lang="en-US" dirty="0" smtClean="0"/>
              <a:t>is used </a:t>
            </a:r>
            <a:r>
              <a:rPr lang="en-US" dirty="0"/>
              <a:t>to inform the user and demonstrate the proof of a </a:t>
            </a:r>
            <a:r>
              <a:rPr lang="en-US" dirty="0" smtClean="0"/>
              <a:t>concept.</a:t>
            </a:r>
          </a:p>
          <a:p>
            <a:pPr algn="just"/>
            <a:r>
              <a:rPr lang="en-US" dirty="0" smtClean="0"/>
              <a:t>It </a:t>
            </a:r>
            <a:r>
              <a:rPr lang="en-US" dirty="0"/>
              <a:t>is not used as the </a:t>
            </a:r>
            <a:r>
              <a:rPr lang="en-US" dirty="0" smtClean="0"/>
              <a:t>basis of </a:t>
            </a:r>
            <a:r>
              <a:rPr lang="en-US" dirty="0"/>
              <a:t>development and is discarded when it has served its purpose</a:t>
            </a:r>
          </a:p>
          <a:p>
            <a:pPr algn="just"/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Domain </a:t>
            </a:r>
            <a:r>
              <a:rPr lang="en-US" u="sng" dirty="0" smtClean="0">
                <a:solidFill>
                  <a:srgbClr val="FF0000"/>
                </a:solidFill>
              </a:rPr>
              <a:t>prototype</a:t>
            </a:r>
            <a:r>
              <a:rPr lang="en-US" dirty="0" smtClean="0"/>
              <a:t>: It </a:t>
            </a:r>
            <a:r>
              <a:rPr lang="en-US" dirty="0"/>
              <a:t>is an aid for </a:t>
            </a:r>
            <a:r>
              <a:rPr lang="en-US" dirty="0" smtClean="0"/>
              <a:t>the incremental </a:t>
            </a:r>
            <a:r>
              <a:rPr lang="en-US" dirty="0"/>
              <a:t>development of the </a:t>
            </a:r>
            <a:r>
              <a:rPr lang="en-US" dirty="0" smtClean="0"/>
              <a:t>ultimate software solution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demonstrates the feasibility of </a:t>
            </a:r>
            <a:r>
              <a:rPr lang="en-US" dirty="0" smtClean="0"/>
              <a:t>the implementation </a:t>
            </a:r>
            <a:r>
              <a:rPr lang="en-US" dirty="0"/>
              <a:t>and eventually will </a:t>
            </a:r>
            <a:r>
              <a:rPr lang="en-US" dirty="0" smtClean="0"/>
              <a:t>evolve into </a:t>
            </a:r>
            <a:r>
              <a:rPr lang="en-US" dirty="0"/>
              <a:t>a deliverable product.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7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Prototype </a:t>
            </a:r>
            <a:r>
              <a:rPr lang="en-US" sz="3600" b="1" dirty="0" err="1" smtClean="0"/>
              <a:t>Contd</a:t>
            </a:r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The typical time required to produce a prototype is anywhere from a </a:t>
            </a:r>
            <a:r>
              <a:rPr lang="en-US" dirty="0" smtClean="0"/>
              <a:t>few days </a:t>
            </a:r>
            <a:r>
              <a:rPr lang="en-US" dirty="0"/>
              <a:t>to several weeks, depending on the type and function of prototype. </a:t>
            </a:r>
            <a:endParaRPr lang="en-US" dirty="0" smtClean="0"/>
          </a:p>
          <a:p>
            <a:pPr algn="just"/>
            <a:r>
              <a:rPr lang="en-US" dirty="0" smtClean="0"/>
              <a:t>The prototype makes </a:t>
            </a:r>
            <a:r>
              <a:rPr lang="en-US" dirty="0"/>
              <a:t>the end users and management members to ascertain that the general structure </a:t>
            </a:r>
            <a:r>
              <a:rPr lang="en-US" dirty="0" smtClean="0"/>
              <a:t>of the </a:t>
            </a:r>
            <a:r>
              <a:rPr lang="en-US" dirty="0"/>
              <a:t>prototype meets the requirements established for the overall design. </a:t>
            </a: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purpose </a:t>
            </a:r>
            <a:r>
              <a:rPr lang="en-US" dirty="0" smtClean="0">
                <a:solidFill>
                  <a:srgbClr val="FF0000"/>
                </a:solidFill>
              </a:rPr>
              <a:t>of this </a:t>
            </a:r>
            <a:r>
              <a:rPr lang="en-US" dirty="0">
                <a:solidFill>
                  <a:srgbClr val="FF0000"/>
                </a:solidFill>
              </a:rPr>
              <a:t>review is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To </a:t>
            </a:r>
            <a:r>
              <a:rPr lang="en-US" dirty="0"/>
              <a:t>demonstrate that the prototype has been developed according to </a:t>
            </a:r>
            <a:r>
              <a:rPr lang="en-US" dirty="0" smtClean="0"/>
              <a:t>the specification </a:t>
            </a:r>
            <a:r>
              <a:rPr lang="en-US" dirty="0"/>
              <a:t>and that the final specification is appropriate.</a:t>
            </a:r>
          </a:p>
          <a:p>
            <a:pPr algn="just"/>
            <a:r>
              <a:rPr lang="en-US" dirty="0"/>
              <a:t>To collect information about errors or other problems in the system, such </a:t>
            </a:r>
            <a:r>
              <a:rPr lang="en-US" dirty="0" smtClean="0"/>
              <a:t>as user </a:t>
            </a:r>
            <a:r>
              <a:rPr lang="en-US" dirty="0"/>
              <a:t>interface problems that need to be addressed in the intermediate prototype </a:t>
            </a:r>
            <a:r>
              <a:rPr lang="en-US" dirty="0" smtClean="0"/>
              <a:t>stage</a:t>
            </a:r>
          </a:p>
          <a:p>
            <a:pPr algn="just"/>
            <a:r>
              <a:rPr lang="en-US" dirty="0"/>
              <a:t>To give management and everyone connected with the project the </a:t>
            </a:r>
            <a:r>
              <a:rPr lang="en-US" dirty="0" smtClean="0"/>
              <a:t>first glimpse </a:t>
            </a:r>
            <a:r>
              <a:rPr lang="en-US" dirty="0"/>
              <a:t>of what the technology can provide.</a:t>
            </a:r>
          </a:p>
        </p:txBody>
      </p:sp>
    </p:spTree>
    <p:extLst>
      <p:ext uri="{BB962C8B-B14F-4D97-AF65-F5344CB8AC3E}">
        <p14:creationId xmlns:p14="http://schemas.microsoft.com/office/powerpoint/2010/main" val="40439501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Component-Based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Component-Based Development is an industrialized approach to the </a:t>
            </a:r>
            <a:r>
              <a:rPr lang="en-US" dirty="0" smtClean="0"/>
              <a:t>software development </a:t>
            </a:r>
            <a:r>
              <a:rPr lang="en-US" dirty="0"/>
              <a:t>process. </a:t>
            </a:r>
            <a:endParaRPr lang="en-US" dirty="0" smtClean="0"/>
          </a:p>
          <a:p>
            <a:r>
              <a:rPr lang="en-US" dirty="0" smtClean="0"/>
              <a:t>Application </a:t>
            </a:r>
            <a:r>
              <a:rPr lang="en-US" dirty="0"/>
              <a:t>development to assembly of prebuilt, </a:t>
            </a:r>
            <a:r>
              <a:rPr lang="en-US" dirty="0" smtClean="0"/>
              <a:t>pretested, reusable </a:t>
            </a:r>
            <a:r>
              <a:rPr lang="en-US" dirty="0"/>
              <a:t>software components that operate with each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The </a:t>
            </a:r>
            <a:r>
              <a:rPr lang="en-US" dirty="0"/>
              <a:t>two basic ideas of </a:t>
            </a:r>
            <a:r>
              <a:rPr lang="en-US" dirty="0" smtClean="0"/>
              <a:t>using Component-Based </a:t>
            </a:r>
            <a:r>
              <a:rPr lang="en-US" dirty="0"/>
              <a:t>development.</a:t>
            </a:r>
          </a:p>
          <a:p>
            <a:r>
              <a:rPr lang="en-US" dirty="0"/>
              <a:t>1. The application development can be improved significantly if applications can </a:t>
            </a:r>
            <a:r>
              <a:rPr lang="en-US" dirty="0" smtClean="0"/>
              <a:t>be assembled </a:t>
            </a:r>
            <a:r>
              <a:rPr lang="en-US" dirty="0"/>
              <a:t>quickly from prefabricated software components.</a:t>
            </a:r>
          </a:p>
          <a:p>
            <a:r>
              <a:rPr lang="en-US" dirty="0"/>
              <a:t>2. An increasingly large collection of interpretable software components could </a:t>
            </a:r>
            <a:r>
              <a:rPr lang="en-US" dirty="0" smtClean="0"/>
              <a:t>be made </a:t>
            </a:r>
            <a:r>
              <a:rPr lang="en-US" dirty="0"/>
              <a:t>available to developers in both general and specified catalogs.</a:t>
            </a:r>
          </a:p>
        </p:txBody>
      </p:sp>
    </p:spTree>
    <p:extLst>
      <p:ext uri="{BB962C8B-B14F-4D97-AF65-F5344CB8AC3E}">
        <p14:creationId xmlns:p14="http://schemas.microsoft.com/office/powerpoint/2010/main" val="6501621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CBD </a:t>
            </a:r>
            <a:r>
              <a:rPr lang="en-US" sz="4000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7150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 CBD developer can assemble components to construct a complete </a:t>
            </a:r>
            <a:r>
              <a:rPr lang="en-US" dirty="0" smtClean="0"/>
              <a:t>software system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software components are the functional units of a program, building </a:t>
            </a:r>
            <a:r>
              <a:rPr lang="en-US" dirty="0" smtClean="0"/>
              <a:t>blocks offering </a:t>
            </a:r>
            <a:r>
              <a:rPr lang="en-US" dirty="0"/>
              <a:t>a collection of reusable services. </a:t>
            </a:r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object-Oriented concept addresses </a:t>
            </a:r>
            <a:r>
              <a:rPr lang="en-US" dirty="0" smtClean="0"/>
              <a:t>analysis, design </a:t>
            </a:r>
            <a:r>
              <a:rPr lang="en-US" dirty="0"/>
              <a:t>and programming, where as component-Based development is concerned with </a:t>
            </a:r>
            <a:r>
              <a:rPr lang="en-US" dirty="0" smtClean="0"/>
              <a:t>the implementation </a:t>
            </a:r>
            <a:r>
              <a:rPr lang="en-US" dirty="0"/>
              <a:t>and system integration aspects of software development.</a:t>
            </a:r>
          </a:p>
        </p:txBody>
      </p:sp>
    </p:spTree>
    <p:extLst>
      <p:ext uri="{BB962C8B-B14F-4D97-AF65-F5344CB8AC3E}">
        <p14:creationId xmlns:p14="http://schemas.microsoft.com/office/powerpoint/2010/main" val="14067683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CBD </a:t>
            </a:r>
            <a:r>
              <a:rPr lang="en-US" sz="3600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Software </a:t>
            </a:r>
            <a:r>
              <a:rPr lang="en-US" dirty="0"/>
              <a:t>components are built and tested in-house, using a wide range </a:t>
            </a:r>
            <a:r>
              <a:rPr lang="en-US" dirty="0" smtClean="0"/>
              <a:t>of technologies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Computer </a:t>
            </a:r>
            <a:r>
              <a:rPr lang="en-US" dirty="0"/>
              <a:t>aided software engineering (CASE) tools allow their users </a:t>
            </a:r>
            <a:r>
              <a:rPr lang="en-US" dirty="0" smtClean="0"/>
              <a:t>to rapidly </a:t>
            </a:r>
            <a:r>
              <a:rPr lang="en-US" dirty="0"/>
              <a:t>develop information systems.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main goal of CASE technology is </a:t>
            </a:r>
            <a:r>
              <a:rPr lang="en-US" dirty="0" smtClean="0"/>
              <a:t>the automation </a:t>
            </a:r>
            <a:r>
              <a:rPr lang="en-US" dirty="0"/>
              <a:t>of the entire information system’s development life cycle process using a </a:t>
            </a:r>
            <a:r>
              <a:rPr lang="en-US" dirty="0" smtClean="0"/>
              <a:t>set of </a:t>
            </a:r>
            <a:r>
              <a:rPr lang="en-US" dirty="0"/>
              <a:t>integrated software tools, such as modeling, methodology and automatic </a:t>
            </a:r>
            <a:r>
              <a:rPr lang="en-US" dirty="0" smtClean="0"/>
              <a:t>code generation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code generated by CASE tools is only the skeleton of an application </a:t>
            </a:r>
            <a:r>
              <a:rPr lang="en-US" dirty="0" smtClean="0"/>
              <a:t>and a </a:t>
            </a:r>
            <a:r>
              <a:rPr lang="en-US" dirty="0"/>
              <a:t>lot needs to be filled in by programming by hand.</a:t>
            </a:r>
          </a:p>
        </p:txBody>
      </p:sp>
    </p:spTree>
    <p:extLst>
      <p:ext uri="{BB962C8B-B14F-4D97-AF65-F5344CB8AC3E}">
        <p14:creationId xmlns:p14="http://schemas.microsoft.com/office/powerpoint/2010/main" val="21067439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Rapid Application Development (RAD</a:t>
            </a:r>
            <a:r>
              <a:rPr lang="en-US" sz="3200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RAD is a set of tools and techniques that can be used to build </a:t>
            </a:r>
            <a:r>
              <a:rPr lang="en-US" dirty="0" smtClean="0"/>
              <a:t>application faster </a:t>
            </a:r>
            <a:r>
              <a:rPr lang="en-US" dirty="0"/>
              <a:t>than typically possible with traditional </a:t>
            </a:r>
            <a:r>
              <a:rPr lang="en-US" dirty="0" smtClean="0"/>
              <a:t>methods.</a:t>
            </a:r>
          </a:p>
          <a:p>
            <a:r>
              <a:rPr lang="en-US" dirty="0" smtClean="0"/>
              <a:t>The </a:t>
            </a:r>
            <a:r>
              <a:rPr lang="en-US" dirty="0"/>
              <a:t>term is often </a:t>
            </a:r>
            <a:r>
              <a:rPr lang="en-US" dirty="0" smtClean="0"/>
              <a:t>conjunction with </a:t>
            </a:r>
            <a:r>
              <a:rPr lang="en-US" dirty="0"/>
              <a:t>S/W prototyping. RAD encourages the incremental development approach of “</a:t>
            </a:r>
            <a:r>
              <a:rPr lang="en-US" dirty="0" smtClean="0"/>
              <a:t>grow, do </a:t>
            </a:r>
            <a:r>
              <a:rPr lang="en-US" dirty="0"/>
              <a:t>not build” software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 objective is to build a version of an application rapidly to see whether we actually understood the problem</a:t>
            </a:r>
          </a:p>
          <a:p>
            <a:r>
              <a:rPr lang="en-US" dirty="0" smtClean="0"/>
              <a:t>It involves number of 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67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View of the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software system is a set of mechanism for performing certain action on certain data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―</a:t>
            </a:r>
            <a:r>
              <a:rPr lang="en-US" dirty="0"/>
              <a:t>Algorithm + Data structure = Program‖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Incremental Testing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In Incremental integration testing, the developers integrate the modules one by one using stubs or drivers to uncover the defects. </a:t>
            </a:r>
            <a:endParaRPr lang="en-US" dirty="0" smtClean="0"/>
          </a:p>
          <a:p>
            <a:pPr algn="just"/>
            <a:r>
              <a:rPr lang="en-US" b="1" dirty="0"/>
              <a:t>Incremental Testing - Features</a:t>
            </a:r>
          </a:p>
          <a:p>
            <a:pPr algn="just"/>
            <a:r>
              <a:rPr lang="en-US" dirty="0"/>
              <a:t>Each Module provides a definitive role to play in </a:t>
            </a:r>
            <a:r>
              <a:rPr lang="en-US" dirty="0" smtClean="0"/>
              <a:t>the project/product </a:t>
            </a:r>
            <a:r>
              <a:rPr lang="en-US" dirty="0"/>
              <a:t>structure</a:t>
            </a:r>
          </a:p>
          <a:p>
            <a:pPr algn="just"/>
            <a:r>
              <a:rPr lang="en-US" dirty="0"/>
              <a:t>Each Module has clearly defined dependencies some of which can be known only at the runtime.</a:t>
            </a:r>
          </a:p>
          <a:p>
            <a:pPr algn="just"/>
            <a:r>
              <a:rPr lang="en-US" dirty="0"/>
              <a:t>The incremental integration testing's greater advantage is that the defects are found early in a smaller assembly when it is relatively easy to detect the root cause of the same.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Dis.Adv</a:t>
            </a:r>
            <a:r>
              <a:rPr lang="en-US" dirty="0" smtClean="0"/>
              <a:t>: A </a:t>
            </a:r>
            <a:r>
              <a:rPr lang="en-US" dirty="0"/>
              <a:t>disadvantage is that it can be time-consuming since stubs and drivers have to be developed for performing these tests.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0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Object Oriented System Development </a:t>
            </a:r>
            <a:r>
              <a:rPr lang="en-US" sz="3600" dirty="0" smtClean="0"/>
              <a:t>Methodology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OO </a:t>
            </a:r>
            <a:r>
              <a:rPr lang="en-US" dirty="0"/>
              <a:t>development offers a different model from the traditional software </a:t>
            </a:r>
            <a:r>
              <a:rPr lang="en-US" dirty="0" smtClean="0"/>
              <a:t>development approach</a:t>
            </a:r>
            <a:r>
              <a:rPr lang="en-US" dirty="0"/>
              <a:t>. This is based on functions and procedures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smtClean="0"/>
              <a:t>To </a:t>
            </a:r>
            <a:r>
              <a:rPr lang="en-US" dirty="0"/>
              <a:t>develop s/w by building self contained modules or objects that can be </a:t>
            </a:r>
            <a:r>
              <a:rPr lang="en-US" dirty="0" smtClean="0"/>
              <a:t>easily replaced</a:t>
            </a:r>
            <a:r>
              <a:rPr lang="en-US" dirty="0"/>
              <a:t>, </a:t>
            </a:r>
            <a:r>
              <a:rPr lang="en-US" dirty="0" smtClean="0"/>
              <a:t>modified </a:t>
            </a:r>
            <a:r>
              <a:rPr lang="en-US" dirty="0"/>
              <a:t>and reused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OO environment , s/w is a collection of discrete object that encapsulate their </a:t>
            </a:r>
            <a:r>
              <a:rPr lang="en-US" dirty="0" smtClean="0"/>
              <a:t>data as </a:t>
            </a:r>
            <a:r>
              <a:rPr lang="en-US" dirty="0"/>
              <a:t>well as the functionality to model real world ―objects</a:t>
            </a:r>
            <a:r>
              <a:rPr lang="en-US" dirty="0" smtClean="0"/>
              <a:t>‖ </a:t>
            </a:r>
            <a:endParaRPr lang="en-US" dirty="0"/>
          </a:p>
          <a:p>
            <a:pPr algn="just"/>
            <a:r>
              <a:rPr lang="en-US" dirty="0"/>
              <a:t>Each object has attributes (data) and method (function</a:t>
            </a:r>
            <a:r>
              <a:rPr lang="en-US" dirty="0" smtClean="0"/>
              <a:t>).</a:t>
            </a:r>
            <a:endParaRPr lang="en-US" dirty="0"/>
          </a:p>
          <a:p>
            <a:pPr algn="just"/>
            <a:r>
              <a:rPr lang="en-US" dirty="0" smtClean="0"/>
              <a:t>Objects </a:t>
            </a:r>
            <a:r>
              <a:rPr lang="en-US" dirty="0"/>
              <a:t>grouped in to classes and object are responsible for itself </a:t>
            </a:r>
          </a:p>
          <a:p>
            <a:pPr algn="just"/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chart object is responsible for things like maintaining its data and labels and </a:t>
            </a:r>
            <a:r>
              <a:rPr lang="en-US" dirty="0" smtClean="0"/>
              <a:t>even for </a:t>
            </a:r>
            <a:r>
              <a:rPr lang="en-US" dirty="0"/>
              <a:t>drawing itself</a:t>
            </a:r>
          </a:p>
        </p:txBody>
      </p:sp>
    </p:spTree>
    <p:extLst>
      <p:ext uri="{BB962C8B-B14F-4D97-AF65-F5344CB8AC3E}">
        <p14:creationId xmlns:p14="http://schemas.microsoft.com/office/powerpoint/2010/main" val="13655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Object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Faster development,</a:t>
            </a:r>
          </a:p>
          <a:p>
            <a:endParaRPr lang="en-US" dirty="0" smtClean="0"/>
          </a:p>
          <a:p>
            <a:r>
              <a:rPr lang="en-US" dirty="0" smtClean="0"/>
              <a:t>Reusability,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Increased quality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Object technology emphasizes modeling the real world and provides us with </a:t>
            </a:r>
            <a:r>
              <a:rPr lang="en-US" dirty="0" smtClean="0"/>
              <a:t>the stronger </a:t>
            </a:r>
            <a:r>
              <a:rPr lang="en-US" dirty="0"/>
              <a:t>equivalence of the real world‘s entities (objects) than other </a:t>
            </a:r>
            <a:r>
              <a:rPr lang="en-US" dirty="0" smtClean="0"/>
              <a:t> methodologies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Raising the level of abstraction to the point where application can be </a:t>
            </a:r>
            <a:r>
              <a:rPr lang="en-US" dirty="0" smtClean="0"/>
              <a:t>implemented in </a:t>
            </a:r>
            <a:r>
              <a:rPr lang="en-US" dirty="0"/>
              <a:t>the same terms as they are described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 Orientation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/>
              <a:t> High level of abstraction.</a:t>
            </a:r>
          </a:p>
          <a:p>
            <a:r>
              <a:rPr lang="en-US" dirty="0"/>
              <a:t>Seamless transition among different phases of software development.</a:t>
            </a:r>
          </a:p>
          <a:p>
            <a:r>
              <a:rPr lang="en-US" dirty="0"/>
              <a:t>Encourage of good programming techniques.</a:t>
            </a:r>
          </a:p>
          <a:p>
            <a:r>
              <a:rPr lang="en-US" dirty="0"/>
              <a:t>Promotion of reusability.</a:t>
            </a:r>
          </a:p>
        </p:txBody>
      </p:sp>
    </p:spTree>
    <p:extLst>
      <p:ext uri="{BB962C8B-B14F-4D97-AF65-F5344CB8AC3E}">
        <p14:creationId xmlns:p14="http://schemas.microsoft.com/office/powerpoint/2010/main" val="6420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3536</Words>
  <Application>Microsoft Office PowerPoint</Application>
  <PresentationFormat>On-screen Show (4:3)</PresentationFormat>
  <Paragraphs>327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PowerPoint Presentation</vt:lpstr>
      <vt:lpstr>OOAD</vt:lpstr>
      <vt:lpstr>The primary tasks in object-oriented analysis (OOA)</vt:lpstr>
      <vt:lpstr>OOP Vs POP</vt:lpstr>
      <vt:lpstr>          OOP Vs POP            Contd..</vt:lpstr>
      <vt:lpstr>Orthogonal View of the Software</vt:lpstr>
      <vt:lpstr>Object Oriented System Development Methodology </vt:lpstr>
      <vt:lpstr>Benefits of Object Orientation </vt:lpstr>
      <vt:lpstr>Object Orientation </vt:lpstr>
      <vt:lpstr>High level of abstraction</vt:lpstr>
      <vt:lpstr> Seamless transition among different phases of software development </vt:lpstr>
      <vt:lpstr>Encouragement of good programming techniques:</vt:lpstr>
      <vt:lpstr>Promotion of Reusability:</vt:lpstr>
      <vt:lpstr>OBJECT-ORIENTED SYSTEM DEVELOPMENT</vt:lpstr>
      <vt:lpstr> Object Basics</vt:lpstr>
      <vt:lpstr>Object state and properties (Attributes)</vt:lpstr>
      <vt:lpstr>Object Behavior and Methods</vt:lpstr>
      <vt:lpstr>Objects Respond to Messages</vt:lpstr>
      <vt:lpstr>Objects are grouped in classes</vt:lpstr>
      <vt:lpstr>Class Hierarchy</vt:lpstr>
      <vt:lpstr>Class Hierarchy</vt:lpstr>
      <vt:lpstr>Inheritance</vt:lpstr>
      <vt:lpstr>Inheritance  Contd…</vt:lpstr>
      <vt:lpstr>PowerPoint Presentation</vt:lpstr>
      <vt:lpstr>Multi Level Inheritance </vt:lpstr>
      <vt:lpstr>Hierarchical Inheritance</vt:lpstr>
      <vt:lpstr>Hybrid Inheritance</vt:lpstr>
      <vt:lpstr>Multipath inheritance</vt:lpstr>
      <vt:lpstr>Multiple Inheritance</vt:lpstr>
      <vt:lpstr>Encapsulation and Information Hiding</vt:lpstr>
      <vt:lpstr>Polymorphism</vt:lpstr>
      <vt:lpstr>Object Relationship and associations</vt:lpstr>
      <vt:lpstr>Cardinality</vt:lpstr>
      <vt:lpstr>Consumer-producer association</vt:lpstr>
      <vt:lpstr>Aggregations</vt:lpstr>
      <vt:lpstr>Static and Dynamic Binding</vt:lpstr>
      <vt:lpstr>Object Persistence</vt:lpstr>
      <vt:lpstr>Meta-Classes</vt:lpstr>
      <vt:lpstr>Object-Oriented Systems Development Life Cycle [OOSDLC]</vt:lpstr>
      <vt:lpstr>Software  Development Process</vt:lpstr>
      <vt:lpstr>Software  Development Process  Contd…</vt:lpstr>
      <vt:lpstr>The water fall S/W development process</vt:lpstr>
      <vt:lpstr>Building High-Quality Software</vt:lpstr>
      <vt:lpstr>System evaluation</vt:lpstr>
      <vt:lpstr>Object-Oriented Systems Development: A use-case Driven Approach</vt:lpstr>
      <vt:lpstr>PowerPoint Presentation</vt:lpstr>
      <vt:lpstr>PowerPoint Presentation</vt:lpstr>
      <vt:lpstr>Object-Oriented Analysis –Use-Case Driven</vt:lpstr>
      <vt:lpstr>Object-Oriented Analysis –Use-Case Driven  Contd…</vt:lpstr>
      <vt:lpstr>Object-oriented design</vt:lpstr>
      <vt:lpstr>Object-oriented design   Contd…</vt:lpstr>
      <vt:lpstr>Prototyping</vt:lpstr>
      <vt:lpstr>Prototyping Categorization </vt:lpstr>
      <vt:lpstr>Prototyping Categorization  Contd…</vt:lpstr>
      <vt:lpstr>Prototype Contd…</vt:lpstr>
      <vt:lpstr>Component-Based Development</vt:lpstr>
      <vt:lpstr>CBD Contd…</vt:lpstr>
      <vt:lpstr>CBD Implementation</vt:lpstr>
      <vt:lpstr>Rapid Application Development (RAD)</vt:lpstr>
      <vt:lpstr>Incremental Testing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OOAD</dc:title>
  <dc:creator>Balamurugan</dc:creator>
  <cp:lastModifiedBy>MUTHU</cp:lastModifiedBy>
  <cp:revision>276</cp:revision>
  <dcterms:created xsi:type="dcterms:W3CDTF">2016-07-11T07:35:54Z</dcterms:created>
  <dcterms:modified xsi:type="dcterms:W3CDTF">2019-01-29T04:06:30Z</dcterms:modified>
</cp:coreProperties>
</file>