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257" r:id="rId4"/>
    <p:sldId id="258"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91" r:id="rId20"/>
    <p:sldId id="298" r:id="rId21"/>
    <p:sldId id="297" r:id="rId22"/>
    <p:sldId id="29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807D19-8BB8-4053-9255-197BCC08DEAF}"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F062-A97E-435B-98C1-814B6A3D04B5}" type="slidenum">
              <a:rPr lang="en-US" smtClean="0"/>
              <a:t>‹#›</a:t>
            </a:fld>
            <a:endParaRPr lang="en-US"/>
          </a:p>
        </p:txBody>
      </p:sp>
    </p:spTree>
    <p:extLst>
      <p:ext uri="{BB962C8B-B14F-4D97-AF65-F5344CB8AC3E}">
        <p14:creationId xmlns:p14="http://schemas.microsoft.com/office/powerpoint/2010/main" val="273972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07D19-8BB8-4053-9255-197BCC08DEAF}"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F062-A97E-435B-98C1-814B6A3D04B5}" type="slidenum">
              <a:rPr lang="en-US" smtClean="0"/>
              <a:t>‹#›</a:t>
            </a:fld>
            <a:endParaRPr lang="en-US"/>
          </a:p>
        </p:txBody>
      </p:sp>
    </p:spTree>
    <p:extLst>
      <p:ext uri="{BB962C8B-B14F-4D97-AF65-F5344CB8AC3E}">
        <p14:creationId xmlns:p14="http://schemas.microsoft.com/office/powerpoint/2010/main" val="365209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07D19-8BB8-4053-9255-197BCC08DEAF}"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F062-A97E-435B-98C1-814B6A3D04B5}" type="slidenum">
              <a:rPr lang="en-US" smtClean="0"/>
              <a:t>‹#›</a:t>
            </a:fld>
            <a:endParaRPr lang="en-US"/>
          </a:p>
        </p:txBody>
      </p:sp>
    </p:spTree>
    <p:extLst>
      <p:ext uri="{BB962C8B-B14F-4D97-AF65-F5344CB8AC3E}">
        <p14:creationId xmlns:p14="http://schemas.microsoft.com/office/powerpoint/2010/main" val="120570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07D19-8BB8-4053-9255-197BCC08DEAF}"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F062-A97E-435B-98C1-814B6A3D04B5}" type="slidenum">
              <a:rPr lang="en-US" smtClean="0"/>
              <a:t>‹#›</a:t>
            </a:fld>
            <a:endParaRPr lang="en-US"/>
          </a:p>
        </p:txBody>
      </p:sp>
    </p:spTree>
    <p:extLst>
      <p:ext uri="{BB962C8B-B14F-4D97-AF65-F5344CB8AC3E}">
        <p14:creationId xmlns:p14="http://schemas.microsoft.com/office/powerpoint/2010/main" val="89179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07D19-8BB8-4053-9255-197BCC08DEAF}"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F062-A97E-435B-98C1-814B6A3D04B5}" type="slidenum">
              <a:rPr lang="en-US" smtClean="0"/>
              <a:t>‹#›</a:t>
            </a:fld>
            <a:endParaRPr lang="en-US"/>
          </a:p>
        </p:txBody>
      </p:sp>
    </p:spTree>
    <p:extLst>
      <p:ext uri="{BB962C8B-B14F-4D97-AF65-F5344CB8AC3E}">
        <p14:creationId xmlns:p14="http://schemas.microsoft.com/office/powerpoint/2010/main" val="342007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807D19-8BB8-4053-9255-197BCC08DEAF}"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8F062-A97E-435B-98C1-814B6A3D04B5}" type="slidenum">
              <a:rPr lang="en-US" smtClean="0"/>
              <a:t>‹#›</a:t>
            </a:fld>
            <a:endParaRPr lang="en-US"/>
          </a:p>
        </p:txBody>
      </p:sp>
    </p:spTree>
    <p:extLst>
      <p:ext uri="{BB962C8B-B14F-4D97-AF65-F5344CB8AC3E}">
        <p14:creationId xmlns:p14="http://schemas.microsoft.com/office/powerpoint/2010/main" val="162021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07D19-8BB8-4053-9255-197BCC08DEAF}"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8F062-A97E-435B-98C1-814B6A3D04B5}" type="slidenum">
              <a:rPr lang="en-US" smtClean="0"/>
              <a:t>‹#›</a:t>
            </a:fld>
            <a:endParaRPr lang="en-US"/>
          </a:p>
        </p:txBody>
      </p:sp>
    </p:spTree>
    <p:extLst>
      <p:ext uri="{BB962C8B-B14F-4D97-AF65-F5344CB8AC3E}">
        <p14:creationId xmlns:p14="http://schemas.microsoft.com/office/powerpoint/2010/main" val="155164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807D19-8BB8-4053-9255-197BCC08DEAF}"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8F062-A97E-435B-98C1-814B6A3D04B5}" type="slidenum">
              <a:rPr lang="en-US" smtClean="0"/>
              <a:t>‹#›</a:t>
            </a:fld>
            <a:endParaRPr lang="en-US"/>
          </a:p>
        </p:txBody>
      </p:sp>
    </p:spTree>
    <p:extLst>
      <p:ext uri="{BB962C8B-B14F-4D97-AF65-F5344CB8AC3E}">
        <p14:creationId xmlns:p14="http://schemas.microsoft.com/office/powerpoint/2010/main" val="34059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07D19-8BB8-4053-9255-197BCC08DEAF}"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8F062-A97E-435B-98C1-814B6A3D04B5}" type="slidenum">
              <a:rPr lang="en-US" smtClean="0"/>
              <a:t>‹#›</a:t>
            </a:fld>
            <a:endParaRPr lang="en-US"/>
          </a:p>
        </p:txBody>
      </p:sp>
    </p:spTree>
    <p:extLst>
      <p:ext uri="{BB962C8B-B14F-4D97-AF65-F5344CB8AC3E}">
        <p14:creationId xmlns:p14="http://schemas.microsoft.com/office/powerpoint/2010/main" val="197594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07D19-8BB8-4053-9255-197BCC08DEAF}"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8F062-A97E-435B-98C1-814B6A3D04B5}" type="slidenum">
              <a:rPr lang="en-US" smtClean="0"/>
              <a:t>‹#›</a:t>
            </a:fld>
            <a:endParaRPr lang="en-US"/>
          </a:p>
        </p:txBody>
      </p:sp>
    </p:spTree>
    <p:extLst>
      <p:ext uri="{BB962C8B-B14F-4D97-AF65-F5344CB8AC3E}">
        <p14:creationId xmlns:p14="http://schemas.microsoft.com/office/powerpoint/2010/main" val="190473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07D19-8BB8-4053-9255-197BCC08DEAF}"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8F062-A97E-435B-98C1-814B6A3D04B5}" type="slidenum">
              <a:rPr lang="en-US" smtClean="0"/>
              <a:t>‹#›</a:t>
            </a:fld>
            <a:endParaRPr lang="en-US"/>
          </a:p>
        </p:txBody>
      </p:sp>
    </p:spTree>
    <p:extLst>
      <p:ext uri="{BB962C8B-B14F-4D97-AF65-F5344CB8AC3E}">
        <p14:creationId xmlns:p14="http://schemas.microsoft.com/office/powerpoint/2010/main" val="327476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07D19-8BB8-4053-9255-197BCC08DEAF}" type="datetimeFigureOut">
              <a:rPr lang="en-US" smtClean="0"/>
              <a:t>1/30/2019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8F062-A97E-435B-98C1-814B6A3D04B5}" type="slidenum">
              <a:rPr lang="en-US" smtClean="0"/>
              <a:t>‹#›</a:t>
            </a:fld>
            <a:endParaRPr lang="en-US"/>
          </a:p>
        </p:txBody>
      </p:sp>
    </p:spTree>
    <p:extLst>
      <p:ext uri="{BB962C8B-B14F-4D97-AF65-F5344CB8AC3E}">
        <p14:creationId xmlns:p14="http://schemas.microsoft.com/office/powerpoint/2010/main" val="2286707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4038600" y="5257800"/>
            <a:ext cx="4869712" cy="1329070"/>
          </a:xfrm>
          <a:ln w="28575">
            <a:solidFill>
              <a:schemeClr val="tx1"/>
            </a:solidFill>
          </a:ln>
        </p:spPr>
        <p:txBody>
          <a:bodyPr>
            <a:normAutofit fontScale="32500" lnSpcReduction="20000"/>
          </a:bodyPr>
          <a:lstStyle/>
          <a:p>
            <a:pPr algn="r"/>
            <a:r>
              <a:rPr lang="en-US" altLang="en-US" sz="6200" dirty="0">
                <a:solidFill>
                  <a:srgbClr val="FF0000"/>
                </a:solidFill>
                <a:latin typeface="Times New Roman" pitchFamily="18" charset="0"/>
                <a:cs typeface="Times New Roman" pitchFamily="18" charset="0"/>
              </a:rPr>
              <a:t>K.Muthuramalingam</a:t>
            </a:r>
          </a:p>
          <a:p>
            <a:pPr algn="r"/>
            <a:r>
              <a:rPr lang="en-US" altLang="en-US" sz="6200" dirty="0">
                <a:solidFill>
                  <a:srgbClr val="FF0000"/>
                </a:solidFill>
                <a:latin typeface="Times New Roman" pitchFamily="18" charset="0"/>
                <a:cs typeface="Times New Roman" pitchFamily="18" charset="0"/>
              </a:rPr>
              <a:t>Assistant Professor</a:t>
            </a:r>
          </a:p>
          <a:p>
            <a:pPr algn="r"/>
            <a:r>
              <a:rPr lang="en-US" altLang="en-US" sz="6200" dirty="0">
                <a:solidFill>
                  <a:srgbClr val="FF0000"/>
                </a:solidFill>
                <a:latin typeface="Times New Roman" pitchFamily="18" charset="0"/>
                <a:cs typeface="Times New Roman" pitchFamily="18" charset="0"/>
              </a:rPr>
              <a:t>School of Computer Science and Engineering</a:t>
            </a:r>
          </a:p>
          <a:p>
            <a:pPr algn="r"/>
            <a:r>
              <a:rPr lang="en-US" altLang="en-US" sz="6200" dirty="0">
                <a:solidFill>
                  <a:srgbClr val="FF0000"/>
                </a:solidFill>
                <a:latin typeface="Times New Roman" pitchFamily="18" charset="0"/>
                <a:cs typeface="Times New Roman" pitchFamily="18" charset="0"/>
              </a:rPr>
              <a:t>Bharathidasan University</a:t>
            </a:r>
          </a:p>
          <a:p>
            <a:endParaRPr lang="en-US" altLang="en-US" sz="6200" dirty="0">
              <a:solidFill>
                <a:srgbClr val="FF0000"/>
              </a:solidFill>
            </a:endParaRPr>
          </a:p>
          <a:p>
            <a:endParaRPr lang="en-US" dirty="0"/>
          </a:p>
        </p:txBody>
      </p:sp>
      <p:sp>
        <p:nvSpPr>
          <p:cNvPr id="5" name="Subtitle 2"/>
          <p:cNvSpPr txBox="1">
            <a:spLocks/>
          </p:cNvSpPr>
          <p:nvPr/>
        </p:nvSpPr>
        <p:spPr>
          <a:xfrm>
            <a:off x="228600" y="762000"/>
            <a:ext cx="8763000" cy="838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a:solidFill>
                  <a:srgbClr val="FF0000"/>
                </a:solidFill>
                <a:latin typeface="Times New Roman" pitchFamily="18" charset="0"/>
                <a:cs typeface="Times New Roman" pitchFamily="18" charset="0"/>
              </a:rPr>
              <a:t>Microprocessor &amp; Interfacing</a:t>
            </a:r>
            <a:endParaRPr lang="en-US" dirty="0"/>
          </a:p>
        </p:txBody>
      </p:sp>
    </p:spTree>
    <p:extLst>
      <p:ext uri="{BB962C8B-B14F-4D97-AF65-F5344CB8AC3E}">
        <p14:creationId xmlns:p14="http://schemas.microsoft.com/office/powerpoint/2010/main" val="3325009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52400"/>
            <a:ext cx="87630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99441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Arithmetic Instruction</a:t>
            </a:r>
            <a:endParaRPr lang="en-US" sz="2800" dirty="0">
              <a:solidFill>
                <a:srgbClr val="FF0000"/>
              </a:solidFill>
            </a:endParaRPr>
          </a:p>
        </p:txBody>
      </p:sp>
      <p:sp>
        <p:nvSpPr>
          <p:cNvPr id="6" name="Rectangle 5"/>
          <p:cNvSpPr/>
          <p:nvPr/>
        </p:nvSpPr>
        <p:spPr>
          <a:xfrm>
            <a:off x="152400" y="1784688"/>
            <a:ext cx="8763000" cy="17113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dirty="0">
                <a:solidFill>
                  <a:srgbClr val="FF0000"/>
                </a:solidFill>
              </a:rPr>
              <a:t>Add immediate to accumulator </a:t>
            </a:r>
          </a:p>
          <a:p>
            <a:pPr>
              <a:lnSpc>
                <a:spcPct val="150000"/>
              </a:lnSpc>
            </a:pPr>
            <a:r>
              <a:rPr lang="en-US" dirty="0"/>
              <a:t>ADI 8-bit data The 8-bit data (operand) is added to the contents of the accumulator and the result is stored in the accumulator. All flags are modified to reflect the result of the addition. </a:t>
            </a:r>
          </a:p>
          <a:p>
            <a:pPr>
              <a:lnSpc>
                <a:spcPct val="150000"/>
              </a:lnSpc>
            </a:pPr>
            <a:r>
              <a:rPr lang="en-US" dirty="0">
                <a:solidFill>
                  <a:srgbClr val="FF0000"/>
                </a:solidFill>
              </a:rPr>
              <a:t>Example: ADI 45H</a:t>
            </a:r>
          </a:p>
        </p:txBody>
      </p:sp>
      <p:sp>
        <p:nvSpPr>
          <p:cNvPr id="7" name="Rectangle 6"/>
          <p:cNvSpPr/>
          <p:nvPr/>
        </p:nvSpPr>
        <p:spPr>
          <a:xfrm>
            <a:off x="118110" y="4114800"/>
            <a:ext cx="8763000" cy="21698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solidFill>
                  <a:srgbClr val="FF0000"/>
                </a:solidFill>
              </a:rPr>
              <a:t>Add immediate to accumulator with carry </a:t>
            </a:r>
          </a:p>
          <a:p>
            <a:pPr algn="just">
              <a:lnSpc>
                <a:spcPct val="150000"/>
              </a:lnSpc>
            </a:pPr>
            <a:r>
              <a:rPr lang="en-US" dirty="0"/>
              <a:t>ACI 8-bit data The 8-bit data (operand) and the Carry flag are added to the contents of the accumulator and the result is stored in the accumulator. All flags are modified to reflect the result of the addition. </a:t>
            </a:r>
          </a:p>
          <a:p>
            <a:pPr algn="just">
              <a:lnSpc>
                <a:spcPct val="150000"/>
              </a:lnSpc>
            </a:pPr>
            <a:r>
              <a:rPr lang="en-US" dirty="0">
                <a:solidFill>
                  <a:srgbClr val="FF0000"/>
                </a:solidFill>
              </a:rPr>
              <a:t>Example: ACI 45H </a:t>
            </a:r>
          </a:p>
        </p:txBody>
      </p:sp>
    </p:spTree>
    <p:extLst>
      <p:ext uri="{BB962C8B-B14F-4D97-AF65-F5344CB8AC3E}">
        <p14:creationId xmlns:p14="http://schemas.microsoft.com/office/powerpoint/2010/main" val="425275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18110"/>
            <a:ext cx="87630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86868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Arithmetic Instruction</a:t>
            </a:r>
            <a:endParaRPr lang="en-US" sz="2800" dirty="0">
              <a:solidFill>
                <a:srgbClr val="FF0000"/>
              </a:solidFill>
            </a:endParaRPr>
          </a:p>
        </p:txBody>
      </p:sp>
      <p:sp>
        <p:nvSpPr>
          <p:cNvPr id="2" name="Rectangle 1"/>
          <p:cNvSpPr/>
          <p:nvPr/>
        </p:nvSpPr>
        <p:spPr>
          <a:xfrm>
            <a:off x="135255" y="1455420"/>
            <a:ext cx="8797290"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solidFill>
                  <a:srgbClr val="FF0000"/>
                </a:solidFill>
              </a:rPr>
              <a:t>Add register pair to H and L registers </a:t>
            </a:r>
          </a:p>
          <a:p>
            <a:pPr algn="just">
              <a:lnSpc>
                <a:spcPct val="150000"/>
              </a:lnSpc>
            </a:pPr>
            <a:r>
              <a:rPr lang="en-US" dirty="0"/>
              <a:t>DAD Reg. pair The 16-bit contents of the specified register pair are added to the contents of the HL register and the sum is stored in the HL register. The contents of the source register pair are not altered. If the result is larger than 16 bits, the CY flag is set. No other flags are affected. </a:t>
            </a:r>
          </a:p>
          <a:p>
            <a:pPr algn="just">
              <a:lnSpc>
                <a:spcPct val="150000"/>
              </a:lnSpc>
            </a:pPr>
            <a:r>
              <a:rPr lang="en-US" dirty="0">
                <a:solidFill>
                  <a:srgbClr val="FF0000"/>
                </a:solidFill>
              </a:rPr>
              <a:t>Example: DAD H </a:t>
            </a:r>
          </a:p>
        </p:txBody>
      </p:sp>
      <p:sp>
        <p:nvSpPr>
          <p:cNvPr id="5" name="Rectangle 4"/>
          <p:cNvSpPr/>
          <p:nvPr/>
        </p:nvSpPr>
        <p:spPr>
          <a:xfrm>
            <a:off x="169545" y="4175760"/>
            <a:ext cx="8763000"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solidFill>
                  <a:srgbClr val="FF0000"/>
                </a:solidFill>
              </a:rPr>
              <a:t>Subtract register or memory from accumulator </a:t>
            </a:r>
          </a:p>
          <a:p>
            <a:pPr algn="just">
              <a:lnSpc>
                <a:spcPct val="150000"/>
              </a:lnSpc>
            </a:pPr>
            <a:r>
              <a:rPr lang="en-US" dirty="0"/>
              <a:t>SUB R The contents of the operand (register or memory ) are M subtracted from the contents of the accumulator, and the result is stored in the accumulator. If the operand is a memory location, its location is specified by the contents of the HL registers. All flags are modified to reflect the result of the subtraction.</a:t>
            </a:r>
          </a:p>
          <a:p>
            <a:pPr algn="just">
              <a:lnSpc>
                <a:spcPct val="150000"/>
              </a:lnSpc>
            </a:pPr>
            <a:r>
              <a:rPr lang="en-US" dirty="0">
                <a:solidFill>
                  <a:srgbClr val="FF0000"/>
                </a:solidFill>
              </a:rPr>
              <a:t> Example: SUB B or SUB M</a:t>
            </a:r>
          </a:p>
        </p:txBody>
      </p:sp>
    </p:spTree>
    <p:extLst>
      <p:ext uri="{BB962C8B-B14F-4D97-AF65-F5344CB8AC3E}">
        <p14:creationId xmlns:p14="http://schemas.microsoft.com/office/powerpoint/2010/main" val="3348029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18110"/>
            <a:ext cx="87630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86868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Arithmetic Instruction</a:t>
            </a:r>
            <a:endParaRPr lang="en-US" sz="2800" dirty="0">
              <a:solidFill>
                <a:srgbClr val="FF0000"/>
              </a:solidFill>
            </a:endParaRPr>
          </a:p>
        </p:txBody>
      </p:sp>
      <p:sp>
        <p:nvSpPr>
          <p:cNvPr id="7" name="Rectangle 6"/>
          <p:cNvSpPr/>
          <p:nvPr/>
        </p:nvSpPr>
        <p:spPr>
          <a:xfrm>
            <a:off x="140970" y="1524000"/>
            <a:ext cx="8763000" cy="25423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solidFill>
                  <a:srgbClr val="FF0000"/>
                </a:solidFill>
              </a:rPr>
              <a:t>Subtract source and borrow from accumulator</a:t>
            </a:r>
          </a:p>
          <a:p>
            <a:pPr algn="just">
              <a:lnSpc>
                <a:spcPct val="150000"/>
              </a:lnSpc>
            </a:pPr>
            <a:r>
              <a:rPr lang="en-US" dirty="0"/>
              <a:t>SBB R The contents of the operand (register or memory ) and M the Borrow flag are subtracted from the contents of the accumulator and the result is placed in the accumulator. If the operand is a memory location, its location is specified by the contents of the HL registers. All flags are modified to reflect the result of the subtraction. </a:t>
            </a:r>
          </a:p>
          <a:p>
            <a:pPr algn="just">
              <a:lnSpc>
                <a:spcPct val="150000"/>
              </a:lnSpc>
            </a:pPr>
            <a:r>
              <a:rPr lang="en-US" dirty="0">
                <a:solidFill>
                  <a:srgbClr val="FF0000"/>
                </a:solidFill>
              </a:rPr>
              <a:t>Example: SBB B or SBB M</a:t>
            </a:r>
          </a:p>
        </p:txBody>
      </p:sp>
      <p:sp>
        <p:nvSpPr>
          <p:cNvPr id="8" name="Rectangle 7"/>
          <p:cNvSpPr/>
          <p:nvPr/>
        </p:nvSpPr>
        <p:spPr>
          <a:xfrm>
            <a:off x="140970" y="4419600"/>
            <a:ext cx="8774430" cy="21268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solidFill>
                  <a:srgbClr val="FF0000"/>
                </a:solidFill>
              </a:rPr>
              <a:t>Subtract immediate from accumulator</a:t>
            </a:r>
          </a:p>
          <a:p>
            <a:pPr algn="just">
              <a:lnSpc>
                <a:spcPct val="150000"/>
              </a:lnSpc>
            </a:pPr>
            <a:r>
              <a:rPr lang="en-US" dirty="0"/>
              <a:t>ARITHMETIC INSTRUCTIONS SUI 8-bit data The 8-bit data (operand) is subtracted from the contents of the accumulator and the result is stored in the accumulator. All flags are modified to reflect the result of the subtraction. </a:t>
            </a:r>
          </a:p>
          <a:p>
            <a:pPr algn="just">
              <a:lnSpc>
                <a:spcPct val="150000"/>
              </a:lnSpc>
            </a:pPr>
            <a:r>
              <a:rPr lang="en-US" dirty="0">
                <a:solidFill>
                  <a:srgbClr val="FF0000"/>
                </a:solidFill>
              </a:rPr>
              <a:t>Example: SUI 45H </a:t>
            </a:r>
          </a:p>
        </p:txBody>
      </p:sp>
    </p:spTree>
    <p:extLst>
      <p:ext uri="{BB962C8B-B14F-4D97-AF65-F5344CB8AC3E}">
        <p14:creationId xmlns:p14="http://schemas.microsoft.com/office/powerpoint/2010/main" val="2506240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18110"/>
            <a:ext cx="87630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86868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Arithmetic Instruction</a:t>
            </a:r>
            <a:endParaRPr lang="en-US" sz="2800" dirty="0">
              <a:solidFill>
                <a:srgbClr val="FF0000"/>
              </a:solidFill>
            </a:endParaRPr>
          </a:p>
        </p:txBody>
      </p:sp>
      <p:sp>
        <p:nvSpPr>
          <p:cNvPr id="2" name="Rectangle 1"/>
          <p:cNvSpPr/>
          <p:nvPr/>
        </p:nvSpPr>
        <p:spPr>
          <a:xfrm>
            <a:off x="152400" y="1646188"/>
            <a:ext cx="8763000" cy="21268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solidFill>
                  <a:srgbClr val="FF0000"/>
                </a:solidFill>
              </a:rPr>
              <a:t>Subtract immediate from accumulator with borrow </a:t>
            </a:r>
          </a:p>
          <a:p>
            <a:pPr algn="just">
              <a:lnSpc>
                <a:spcPct val="150000"/>
              </a:lnSpc>
            </a:pPr>
            <a:r>
              <a:rPr lang="en-US" dirty="0"/>
              <a:t>SBI 8-bit data The 8-bit data (operand) and the Borrow flag are subtracted from the contents of the accumulator and the result is stored in the accumulator. All flags are modified to reflect the result of the subtraction. </a:t>
            </a:r>
          </a:p>
          <a:p>
            <a:pPr algn="just">
              <a:lnSpc>
                <a:spcPct val="150000"/>
              </a:lnSpc>
            </a:pPr>
            <a:r>
              <a:rPr lang="en-US" dirty="0">
                <a:solidFill>
                  <a:srgbClr val="FF0000"/>
                </a:solidFill>
              </a:rPr>
              <a:t>Example: SBI 45H </a:t>
            </a:r>
          </a:p>
        </p:txBody>
      </p:sp>
      <p:sp>
        <p:nvSpPr>
          <p:cNvPr id="5" name="Rectangle 4"/>
          <p:cNvSpPr/>
          <p:nvPr/>
        </p:nvSpPr>
        <p:spPr>
          <a:xfrm>
            <a:off x="152400" y="4170155"/>
            <a:ext cx="8763000" cy="21698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solidFill>
                  <a:srgbClr val="FF0000"/>
                </a:solidFill>
              </a:rPr>
              <a:t>Increment register or memory by 1 </a:t>
            </a:r>
          </a:p>
          <a:p>
            <a:pPr algn="just">
              <a:lnSpc>
                <a:spcPct val="150000"/>
              </a:lnSpc>
            </a:pPr>
            <a:r>
              <a:rPr lang="en-US" dirty="0"/>
              <a:t>INR R The contents of the designated register or memory) are M incremented by 1 and the result is stored in the same place. If the operand is a memory location, its location is specified by the contents of the HL registers.</a:t>
            </a:r>
          </a:p>
          <a:p>
            <a:pPr algn="just">
              <a:lnSpc>
                <a:spcPct val="150000"/>
              </a:lnSpc>
            </a:pPr>
            <a:r>
              <a:rPr lang="en-US" dirty="0">
                <a:solidFill>
                  <a:srgbClr val="FF0000"/>
                </a:solidFill>
              </a:rPr>
              <a:t>Example: INR B or INR M </a:t>
            </a:r>
          </a:p>
        </p:txBody>
      </p:sp>
    </p:spTree>
    <p:extLst>
      <p:ext uri="{BB962C8B-B14F-4D97-AF65-F5344CB8AC3E}">
        <p14:creationId xmlns:p14="http://schemas.microsoft.com/office/powerpoint/2010/main" val="4158343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 y="1390650"/>
            <a:ext cx="8763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txBox="1">
            <a:spLocks/>
          </p:cNvSpPr>
          <p:nvPr/>
        </p:nvSpPr>
        <p:spPr>
          <a:xfrm>
            <a:off x="152400" y="118110"/>
            <a:ext cx="8763000" cy="49149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Arithmetic Instruction</a:t>
            </a:r>
            <a:endParaRPr lang="en-US" sz="2800" dirty="0">
              <a:solidFill>
                <a:srgbClr val="FF0000"/>
              </a:solidFill>
            </a:endParaRPr>
          </a:p>
        </p:txBody>
      </p:sp>
      <p:sp>
        <p:nvSpPr>
          <p:cNvPr id="6" name="Rectangle 5"/>
          <p:cNvSpPr/>
          <p:nvPr/>
        </p:nvSpPr>
        <p:spPr>
          <a:xfrm>
            <a:off x="118110" y="1295400"/>
            <a:ext cx="8949690" cy="54508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solidFill>
                  <a:srgbClr val="FF0000"/>
                </a:solidFill>
              </a:rPr>
              <a:t>Increment register pair by 1 </a:t>
            </a:r>
          </a:p>
          <a:p>
            <a:pPr algn="just">
              <a:lnSpc>
                <a:spcPct val="150000"/>
              </a:lnSpc>
            </a:pPr>
            <a:r>
              <a:rPr lang="en-US" dirty="0"/>
              <a:t>INX R The contents of the designated register pair are incremented by 1 and the result is stored in the same place. </a:t>
            </a:r>
            <a:endParaRPr lang="en-US" dirty="0" smtClean="0"/>
          </a:p>
          <a:p>
            <a:pPr>
              <a:lnSpc>
                <a:spcPct val="150000"/>
              </a:lnSpc>
            </a:pPr>
            <a:r>
              <a:rPr lang="en-US" dirty="0" smtClean="0">
                <a:solidFill>
                  <a:srgbClr val="FF0000"/>
                </a:solidFill>
              </a:rPr>
              <a:t>Example: INX H</a:t>
            </a:r>
          </a:p>
          <a:p>
            <a:pPr algn="just">
              <a:lnSpc>
                <a:spcPct val="150000"/>
              </a:lnSpc>
            </a:pPr>
            <a:r>
              <a:rPr lang="en-US" dirty="0" smtClean="0">
                <a:solidFill>
                  <a:srgbClr val="FF0000"/>
                </a:solidFill>
              </a:rPr>
              <a:t>Decrement </a:t>
            </a:r>
            <a:r>
              <a:rPr lang="en-US" dirty="0">
                <a:solidFill>
                  <a:srgbClr val="FF0000"/>
                </a:solidFill>
              </a:rPr>
              <a:t>register or memory by 1 </a:t>
            </a:r>
          </a:p>
          <a:p>
            <a:pPr algn="just">
              <a:lnSpc>
                <a:spcPct val="150000"/>
              </a:lnSpc>
            </a:pPr>
            <a:r>
              <a:rPr lang="en-US" dirty="0"/>
              <a:t>DCR R The contents of the designated register or memory are M decremented by 1 and the result is stored in the same place. If the operand is a memory location, its location is specified by the contents of the HL registers. </a:t>
            </a:r>
          </a:p>
          <a:p>
            <a:pPr algn="just">
              <a:lnSpc>
                <a:spcPct val="150000"/>
              </a:lnSpc>
            </a:pPr>
            <a:r>
              <a:rPr lang="en-US" dirty="0">
                <a:solidFill>
                  <a:srgbClr val="FF0000"/>
                </a:solidFill>
              </a:rPr>
              <a:t>Example: DCR B or DCR M </a:t>
            </a:r>
          </a:p>
          <a:p>
            <a:pPr algn="just">
              <a:lnSpc>
                <a:spcPct val="150000"/>
              </a:lnSpc>
            </a:pPr>
            <a:r>
              <a:rPr lang="en-US" dirty="0"/>
              <a:t>Decrement register pair by 1 </a:t>
            </a:r>
          </a:p>
          <a:p>
            <a:pPr algn="just">
              <a:lnSpc>
                <a:spcPct val="150000"/>
              </a:lnSpc>
            </a:pPr>
            <a:r>
              <a:rPr lang="en-US" dirty="0"/>
              <a:t>DCX R The contents of the designated register pair are decremented by 1 and the result is stored in the same place. </a:t>
            </a:r>
          </a:p>
          <a:p>
            <a:pPr algn="just">
              <a:lnSpc>
                <a:spcPct val="150000"/>
              </a:lnSpc>
            </a:pPr>
            <a:r>
              <a:rPr lang="en-US" dirty="0">
                <a:solidFill>
                  <a:srgbClr val="FF0000"/>
                </a:solidFill>
              </a:rPr>
              <a:t>Example: DCX H </a:t>
            </a:r>
          </a:p>
        </p:txBody>
      </p:sp>
    </p:spTree>
    <p:extLst>
      <p:ext uri="{BB962C8B-B14F-4D97-AF65-F5344CB8AC3E}">
        <p14:creationId xmlns:p14="http://schemas.microsoft.com/office/powerpoint/2010/main" val="929015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18110"/>
            <a:ext cx="8763000" cy="49149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Arithmetic Instruction</a:t>
            </a:r>
            <a:endParaRPr lang="en-US" sz="2800" dirty="0">
              <a:solidFill>
                <a:srgbClr val="FF0000"/>
              </a:solidFill>
            </a:endParaRPr>
          </a:p>
        </p:txBody>
      </p:sp>
      <p:sp>
        <p:nvSpPr>
          <p:cNvPr id="8" name="Rectangle 7"/>
          <p:cNvSpPr/>
          <p:nvPr/>
        </p:nvSpPr>
        <p:spPr>
          <a:xfrm>
            <a:off x="118110" y="1905000"/>
            <a:ext cx="8797290" cy="37888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solidFill>
                  <a:srgbClr val="FF0000"/>
                </a:solidFill>
              </a:rPr>
              <a:t>Decimal adjust accumulator </a:t>
            </a:r>
          </a:p>
          <a:p>
            <a:pPr algn="just">
              <a:lnSpc>
                <a:spcPct val="150000"/>
              </a:lnSpc>
            </a:pPr>
            <a:r>
              <a:rPr lang="en-US" dirty="0"/>
              <a:t>DAA none The contents of the accumulator are changed from a binary value to two 4-bit binary coded decimal (BCD) digits. This is the only instruction that uses the auxiliary flag to perform the binary to BCD conversion, and the conversion procedure is described below. S, Z, AC, P, CY flags are altered to reflect the results of the operation. If the value of the low-order 4-bits in the accumulator is greater than 9 or if AC flag is set, the instruction adds 6 to the low-order four bits. If the value of the high-order 4-bits in the accumulator is greater than 9 or if the Carry flag is set, the instruction adds 6 to the high-order four bits. </a:t>
            </a:r>
          </a:p>
          <a:p>
            <a:pPr algn="just">
              <a:lnSpc>
                <a:spcPct val="150000"/>
              </a:lnSpc>
            </a:pPr>
            <a:r>
              <a:rPr lang="en-US" dirty="0">
                <a:solidFill>
                  <a:srgbClr val="FF0000"/>
                </a:solidFill>
              </a:rPr>
              <a:t>Example: DAA</a:t>
            </a:r>
          </a:p>
        </p:txBody>
      </p:sp>
    </p:spTree>
    <p:extLst>
      <p:ext uri="{BB962C8B-B14F-4D97-AF65-F5344CB8AC3E}">
        <p14:creationId xmlns:p14="http://schemas.microsoft.com/office/powerpoint/2010/main" val="3419020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18110"/>
            <a:ext cx="8763000" cy="49149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Logical Instruction</a:t>
            </a:r>
            <a:endParaRPr lang="en-US" sz="2800" dirty="0">
              <a:solidFill>
                <a:srgbClr val="FF0000"/>
              </a:solidFill>
            </a:endParaRPr>
          </a:p>
        </p:txBody>
      </p:sp>
      <p:sp>
        <p:nvSpPr>
          <p:cNvPr id="2" name="Rectangle 1"/>
          <p:cNvSpPr/>
          <p:nvPr/>
        </p:nvSpPr>
        <p:spPr>
          <a:xfrm>
            <a:off x="118110" y="1363980"/>
            <a:ext cx="8763000" cy="12958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dirty="0"/>
              <a:t>RAL: Each binary bit of the accumulator is rotated left by one position through the carry flag. Bit D7 is placed in the bit in the carry flag and the carry flag is placed in the least significant position D0.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2758440"/>
            <a:ext cx="65436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8110" y="3960019"/>
            <a:ext cx="8797290" cy="12958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a:t>RAR: Each binary bit of the accumulator is rotated right by one position through the carry flag. Bit D0 is placed in the carry flag and the bit in the carry flag is placed in the most significant position D7. </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420" y="5410200"/>
            <a:ext cx="65436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38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18110"/>
            <a:ext cx="8763000" cy="49149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Logical Instruction</a:t>
            </a:r>
            <a:endParaRPr lang="en-US" sz="2800" dirty="0">
              <a:solidFill>
                <a:srgbClr val="FF0000"/>
              </a:solidFill>
            </a:endParaRPr>
          </a:p>
        </p:txBody>
      </p:sp>
      <p:sp>
        <p:nvSpPr>
          <p:cNvPr id="6" name="Rectangle 5"/>
          <p:cNvSpPr/>
          <p:nvPr/>
        </p:nvSpPr>
        <p:spPr>
          <a:xfrm>
            <a:off x="118110" y="1447800"/>
            <a:ext cx="879729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dirty="0"/>
              <a:t>RLC: Each binary bit of the accumulator is rotated left by one position Bit D7 is placed in the position of D0 as well as in the carry flag.</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080" y="2514600"/>
            <a:ext cx="6515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3733800"/>
            <a:ext cx="8763000" cy="8803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dirty="0"/>
              <a:t>RRC: Each binary bit of the accumulator is rotated right by one position Bit D0 is placed in the position of D7 as well as in the carry flag.</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64417"/>
            <a:ext cx="654367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172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18110"/>
            <a:ext cx="8763000" cy="49149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Logical Instruction</a:t>
            </a:r>
            <a:endParaRPr lang="en-US" sz="2800" dirty="0">
              <a:solidFill>
                <a:srgbClr val="FF0000"/>
              </a:solidFill>
            </a:endParaRPr>
          </a:p>
        </p:txBody>
      </p:sp>
      <p:pic>
        <p:nvPicPr>
          <p:cNvPr id="13315"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7000" contrast="63000"/>
                    </a14:imgEffect>
                  </a14:imgLayer>
                </a14:imgProps>
              </a:ext>
              <a:ext uri="{28A0092B-C50C-407E-A947-70E740481C1C}">
                <a14:useLocalDpi xmlns:a14="http://schemas.microsoft.com/office/drawing/2010/main" val="0"/>
              </a:ext>
            </a:extLst>
          </a:blip>
          <a:srcRect/>
          <a:stretch>
            <a:fillRect/>
          </a:stretch>
        </p:blipFill>
        <p:spPr bwMode="auto">
          <a:xfrm>
            <a:off x="465178" y="1869281"/>
            <a:ext cx="8171125" cy="37052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842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52400"/>
            <a:ext cx="8876843"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617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20980" y="2667000"/>
            <a:ext cx="8763000" cy="838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4000" dirty="0" smtClean="0">
                <a:solidFill>
                  <a:srgbClr val="FF0000"/>
                </a:solidFill>
                <a:latin typeface="Times New Roman" pitchFamily="18" charset="0"/>
                <a:cs typeface="Times New Roman" pitchFamily="18" charset="0"/>
              </a:rPr>
              <a:t>Classification of Instruction Set in 8085</a:t>
            </a:r>
          </a:p>
          <a:p>
            <a:endParaRPr lang="en-US" dirty="0"/>
          </a:p>
        </p:txBody>
      </p:sp>
    </p:spTree>
    <p:extLst>
      <p:ext uri="{BB962C8B-B14F-4D97-AF65-F5344CB8AC3E}">
        <p14:creationId xmlns:p14="http://schemas.microsoft.com/office/powerpoint/2010/main" val="399412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 y="76201"/>
            <a:ext cx="9067799" cy="663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387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9" y="152400"/>
            <a:ext cx="8956431"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35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91" y="127958"/>
            <a:ext cx="8852209" cy="665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450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18110"/>
            <a:ext cx="8763000" cy="49149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Branching  Instruction</a:t>
            </a:r>
            <a:endParaRPr lang="en-US" sz="2800" dirty="0">
              <a:solidFill>
                <a:srgbClr val="FF0000"/>
              </a:solidFill>
            </a:endParaRPr>
          </a:p>
        </p:txBody>
      </p:sp>
      <p:sp>
        <p:nvSpPr>
          <p:cNvPr id="2" name="Rectangle 1"/>
          <p:cNvSpPr/>
          <p:nvPr/>
        </p:nvSpPr>
        <p:spPr>
          <a:xfrm>
            <a:off x="118110" y="1371600"/>
            <a:ext cx="8763000" cy="17113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lnSpc>
                <a:spcPct val="150000"/>
              </a:lnSpc>
            </a:pPr>
            <a:r>
              <a:rPr lang="en-US" b="1" dirty="0"/>
              <a:t>JMP: -  </a:t>
            </a:r>
            <a:r>
              <a:rPr lang="en-US" dirty="0"/>
              <a:t>(unconditionally jump) The program sequence is transferred to the memory location specified by the16-bit address given in the operand.</a:t>
            </a:r>
          </a:p>
          <a:p>
            <a:pPr fontAlgn="base">
              <a:lnSpc>
                <a:spcPct val="150000"/>
              </a:lnSpc>
            </a:pPr>
            <a:r>
              <a:rPr lang="en-US" dirty="0" err="1"/>
              <a:t>Eg</a:t>
            </a:r>
            <a:r>
              <a:rPr lang="en-US" dirty="0"/>
              <a:t>: - JMP 2034H ( jump to location 2034H) there is no condition to jump.</a:t>
            </a:r>
          </a:p>
          <a:p>
            <a:pPr fontAlgn="base">
              <a:lnSpc>
                <a:spcPct val="150000"/>
              </a:lnSpc>
            </a:pPr>
            <a:r>
              <a:rPr lang="en-US" dirty="0"/>
              <a:t>         JMP ABC (jump to </a:t>
            </a:r>
            <a:r>
              <a:rPr lang="en-US" dirty="0" err="1"/>
              <a:t>abc</a:t>
            </a:r>
            <a:r>
              <a:rPr lang="en-US" dirty="0"/>
              <a:t> level)</a:t>
            </a:r>
          </a:p>
        </p:txBody>
      </p:sp>
      <p:sp>
        <p:nvSpPr>
          <p:cNvPr id="5" name="Rectangle 4"/>
          <p:cNvSpPr/>
          <p:nvPr/>
        </p:nvSpPr>
        <p:spPr>
          <a:xfrm>
            <a:off x="118110" y="3276600"/>
            <a:ext cx="8763000" cy="12958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lnSpc>
                <a:spcPct val="150000"/>
              </a:lnSpc>
            </a:pPr>
            <a:r>
              <a:rPr lang="en-US" b="1" dirty="0"/>
              <a:t>JC: - </a:t>
            </a:r>
            <a:r>
              <a:rPr lang="en-US" dirty="0"/>
              <a:t>(conditional jump)  The program sequence is transferred to a particular level or a 16-bit address if C=1 (or carry is 1)</a:t>
            </a:r>
          </a:p>
          <a:p>
            <a:pPr fontAlgn="base">
              <a:lnSpc>
                <a:spcPct val="150000"/>
              </a:lnSpc>
            </a:pPr>
            <a:r>
              <a:rPr lang="en-US" dirty="0"/>
              <a:t> </a:t>
            </a:r>
            <a:r>
              <a:rPr lang="en-US" dirty="0" err="1"/>
              <a:t>Eg</a:t>
            </a:r>
            <a:r>
              <a:rPr lang="en-US" dirty="0"/>
              <a:t>: - JC ABC (jump to the level </a:t>
            </a:r>
            <a:r>
              <a:rPr lang="en-US" dirty="0" err="1"/>
              <a:t>abc</a:t>
            </a:r>
            <a:r>
              <a:rPr lang="en-US" dirty="0"/>
              <a:t> if C=1)</a:t>
            </a:r>
          </a:p>
        </p:txBody>
      </p:sp>
      <p:sp>
        <p:nvSpPr>
          <p:cNvPr id="6" name="Rectangle 5"/>
          <p:cNvSpPr/>
          <p:nvPr/>
        </p:nvSpPr>
        <p:spPr>
          <a:xfrm>
            <a:off x="118110" y="4876800"/>
            <a:ext cx="8797290" cy="12958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lnSpc>
                <a:spcPct val="150000"/>
              </a:lnSpc>
            </a:pPr>
            <a:r>
              <a:rPr lang="en-US" b="1" dirty="0"/>
              <a:t>JNC:-</a:t>
            </a:r>
            <a:r>
              <a:rPr lang="en-US" dirty="0"/>
              <a:t> (conditional jump) The program sequence is transferred to a particular level or a 16-bit address if C=0 (or carry is 0)</a:t>
            </a:r>
          </a:p>
          <a:p>
            <a:pPr fontAlgn="base">
              <a:lnSpc>
                <a:spcPct val="150000"/>
              </a:lnSpc>
            </a:pPr>
            <a:r>
              <a:rPr lang="en-US" dirty="0"/>
              <a:t> </a:t>
            </a:r>
            <a:r>
              <a:rPr lang="en-US" dirty="0" err="1"/>
              <a:t>Eg</a:t>
            </a:r>
            <a:r>
              <a:rPr lang="en-US" dirty="0"/>
              <a:t>: JNC ABC (jump to the level </a:t>
            </a:r>
            <a:r>
              <a:rPr lang="en-US" dirty="0" err="1"/>
              <a:t>abc</a:t>
            </a:r>
            <a:r>
              <a:rPr lang="en-US" dirty="0"/>
              <a:t> if C=0)</a:t>
            </a:r>
          </a:p>
        </p:txBody>
      </p:sp>
    </p:spTree>
    <p:extLst>
      <p:ext uri="{BB962C8B-B14F-4D97-AF65-F5344CB8AC3E}">
        <p14:creationId xmlns:p14="http://schemas.microsoft.com/office/powerpoint/2010/main" val="2150939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18110"/>
            <a:ext cx="8763000" cy="49149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Branching  Instruction</a:t>
            </a:r>
            <a:endParaRPr lang="en-US" sz="2800" dirty="0">
              <a:solidFill>
                <a:srgbClr val="FF0000"/>
              </a:solidFill>
            </a:endParaRPr>
          </a:p>
        </p:txBody>
      </p:sp>
      <p:sp>
        <p:nvSpPr>
          <p:cNvPr id="2" name="Rectangle 1"/>
          <p:cNvSpPr/>
          <p:nvPr/>
        </p:nvSpPr>
        <p:spPr>
          <a:xfrm>
            <a:off x="118110" y="1325880"/>
            <a:ext cx="8763000" cy="12958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lnSpc>
                <a:spcPct val="150000"/>
              </a:lnSpc>
            </a:pPr>
            <a:r>
              <a:rPr lang="en-US" b="1" dirty="0"/>
              <a:t>JP: -</a:t>
            </a:r>
            <a:r>
              <a:rPr lang="en-US" dirty="0"/>
              <a:t> (conditional jump) The program sequence is transferred to a particular level or a 16-bit address if S=0 (or sign is 0)</a:t>
            </a:r>
          </a:p>
          <a:p>
            <a:pPr fontAlgn="base">
              <a:lnSpc>
                <a:spcPct val="150000"/>
              </a:lnSpc>
            </a:pPr>
            <a:r>
              <a:rPr lang="en-US" dirty="0"/>
              <a:t> </a:t>
            </a:r>
            <a:r>
              <a:rPr lang="en-US" dirty="0" err="1"/>
              <a:t>Eg</a:t>
            </a:r>
            <a:r>
              <a:rPr lang="en-US" dirty="0"/>
              <a:t>: - JP ABC (jump to the level </a:t>
            </a:r>
            <a:r>
              <a:rPr lang="en-US" dirty="0" err="1"/>
              <a:t>abc</a:t>
            </a:r>
            <a:r>
              <a:rPr lang="en-US" dirty="0"/>
              <a:t> if S=0</a:t>
            </a:r>
            <a:r>
              <a:rPr lang="en-US" dirty="0" smtClean="0"/>
              <a:t>)</a:t>
            </a:r>
            <a:endParaRPr lang="en-US" dirty="0"/>
          </a:p>
        </p:txBody>
      </p:sp>
      <p:sp>
        <p:nvSpPr>
          <p:cNvPr id="5" name="Rectangle 4"/>
          <p:cNvSpPr/>
          <p:nvPr/>
        </p:nvSpPr>
        <p:spPr>
          <a:xfrm>
            <a:off x="118110" y="2750820"/>
            <a:ext cx="8797290" cy="13388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lnSpc>
                <a:spcPct val="150000"/>
              </a:lnSpc>
            </a:pPr>
            <a:r>
              <a:rPr lang="en-US" b="1" dirty="0"/>
              <a:t>JM: - </a:t>
            </a:r>
            <a:r>
              <a:rPr lang="en-US" dirty="0"/>
              <a:t>(conditional jump) The program sequence is transferred to a particular level or a 16-bit address if S=1 (or sign is 1)</a:t>
            </a:r>
          </a:p>
          <a:p>
            <a:pPr fontAlgn="base">
              <a:lnSpc>
                <a:spcPct val="150000"/>
              </a:lnSpc>
            </a:pPr>
            <a:r>
              <a:rPr lang="en-US" dirty="0"/>
              <a:t> </a:t>
            </a:r>
            <a:r>
              <a:rPr lang="en-US" dirty="0" err="1"/>
              <a:t>Eg</a:t>
            </a:r>
            <a:r>
              <a:rPr lang="en-US" dirty="0"/>
              <a:t>: - JM ABC (jump to the level </a:t>
            </a:r>
            <a:r>
              <a:rPr lang="en-US" dirty="0" err="1"/>
              <a:t>abc</a:t>
            </a:r>
            <a:r>
              <a:rPr lang="en-US" dirty="0"/>
              <a:t> if S=1)</a:t>
            </a:r>
          </a:p>
        </p:txBody>
      </p:sp>
      <p:sp>
        <p:nvSpPr>
          <p:cNvPr id="6" name="Rectangle 5"/>
          <p:cNvSpPr/>
          <p:nvPr/>
        </p:nvSpPr>
        <p:spPr>
          <a:xfrm>
            <a:off x="118110" y="4225290"/>
            <a:ext cx="879729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r>
              <a:rPr lang="en-US" b="1" dirty="0"/>
              <a:t>JZ: -</a:t>
            </a:r>
            <a:r>
              <a:rPr lang="en-US" dirty="0"/>
              <a:t> (conditional jump) The program sequence is transferred to a particular level or a 16-bit address if Z=1 (or zero flag is 0)</a:t>
            </a:r>
          </a:p>
          <a:p>
            <a:pPr fontAlgn="base"/>
            <a:r>
              <a:rPr lang="en-US" dirty="0"/>
              <a:t> </a:t>
            </a:r>
            <a:r>
              <a:rPr lang="en-US" dirty="0" err="1"/>
              <a:t>Eg</a:t>
            </a:r>
            <a:r>
              <a:rPr lang="en-US" dirty="0"/>
              <a:t>: - JZ ABC (jump to the level </a:t>
            </a:r>
            <a:r>
              <a:rPr lang="en-US" dirty="0" err="1"/>
              <a:t>abc</a:t>
            </a:r>
            <a:r>
              <a:rPr lang="en-US" dirty="0"/>
              <a:t> if Z=1)</a:t>
            </a:r>
          </a:p>
        </p:txBody>
      </p:sp>
      <p:sp>
        <p:nvSpPr>
          <p:cNvPr id="7" name="Rectangle 6"/>
          <p:cNvSpPr/>
          <p:nvPr/>
        </p:nvSpPr>
        <p:spPr>
          <a:xfrm>
            <a:off x="118110" y="5406390"/>
            <a:ext cx="8797290" cy="12958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lnSpc>
                <a:spcPct val="150000"/>
              </a:lnSpc>
            </a:pPr>
            <a:r>
              <a:rPr lang="en-US" b="1" dirty="0"/>
              <a:t>JNZ: -</a:t>
            </a:r>
            <a:r>
              <a:rPr lang="en-US" dirty="0"/>
              <a:t> (conditional jump) The program sequence is transferred to a particular level or a 16-bit address if Z=0 (or zero flag is 0)</a:t>
            </a:r>
          </a:p>
          <a:p>
            <a:pPr fontAlgn="base">
              <a:lnSpc>
                <a:spcPct val="150000"/>
              </a:lnSpc>
            </a:pPr>
            <a:r>
              <a:rPr lang="en-US" dirty="0"/>
              <a:t> </a:t>
            </a:r>
            <a:r>
              <a:rPr lang="en-US" dirty="0" err="1"/>
              <a:t>Eg</a:t>
            </a:r>
            <a:r>
              <a:rPr lang="en-US" dirty="0"/>
              <a:t>: - JNZ ABC (jump to the level </a:t>
            </a:r>
            <a:r>
              <a:rPr lang="en-US" dirty="0" err="1"/>
              <a:t>abc</a:t>
            </a:r>
            <a:r>
              <a:rPr lang="en-US" dirty="0"/>
              <a:t> if Z=0)</a:t>
            </a:r>
          </a:p>
        </p:txBody>
      </p:sp>
    </p:spTree>
    <p:extLst>
      <p:ext uri="{BB962C8B-B14F-4D97-AF65-F5344CB8AC3E}">
        <p14:creationId xmlns:p14="http://schemas.microsoft.com/office/powerpoint/2010/main" val="4079949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18110"/>
            <a:ext cx="8763000" cy="49149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Branching  Instruction</a:t>
            </a:r>
            <a:endParaRPr lang="en-US" sz="2800" dirty="0">
              <a:solidFill>
                <a:srgbClr val="FF0000"/>
              </a:solidFill>
            </a:endParaRPr>
          </a:p>
        </p:txBody>
      </p:sp>
      <p:sp>
        <p:nvSpPr>
          <p:cNvPr id="2" name="Rectangle 1"/>
          <p:cNvSpPr/>
          <p:nvPr/>
        </p:nvSpPr>
        <p:spPr>
          <a:xfrm>
            <a:off x="118110" y="1497330"/>
            <a:ext cx="8763000" cy="12958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lnSpc>
                <a:spcPct val="150000"/>
              </a:lnSpc>
            </a:pPr>
            <a:r>
              <a:rPr lang="en-US" b="1" dirty="0" smtClean="0"/>
              <a:t>JPE</a:t>
            </a:r>
            <a:r>
              <a:rPr lang="en-US" b="1" dirty="0"/>
              <a:t>: -</a:t>
            </a:r>
            <a:r>
              <a:rPr lang="en-US" dirty="0"/>
              <a:t>  (conditional jump) The program sequence is transferred to a particular level or a 16-bit address if P=1 (or parity flag is 1)</a:t>
            </a:r>
          </a:p>
          <a:p>
            <a:pPr fontAlgn="base">
              <a:lnSpc>
                <a:spcPct val="150000"/>
              </a:lnSpc>
            </a:pPr>
            <a:r>
              <a:rPr lang="en-US" dirty="0"/>
              <a:t> </a:t>
            </a:r>
            <a:r>
              <a:rPr lang="en-US" dirty="0" err="1"/>
              <a:t>Eg</a:t>
            </a:r>
            <a:r>
              <a:rPr lang="en-US" dirty="0"/>
              <a:t>: - JPE ABC (jump to the level </a:t>
            </a:r>
            <a:r>
              <a:rPr lang="en-US" dirty="0" err="1"/>
              <a:t>abc</a:t>
            </a:r>
            <a:r>
              <a:rPr lang="en-US" dirty="0"/>
              <a:t> if P=1)</a:t>
            </a:r>
          </a:p>
        </p:txBody>
      </p:sp>
      <p:sp>
        <p:nvSpPr>
          <p:cNvPr id="6" name="Rectangle 5"/>
          <p:cNvSpPr/>
          <p:nvPr/>
        </p:nvSpPr>
        <p:spPr>
          <a:xfrm>
            <a:off x="100965" y="3124200"/>
            <a:ext cx="8797290" cy="13388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lnSpc>
                <a:spcPct val="150000"/>
              </a:lnSpc>
            </a:pPr>
            <a:r>
              <a:rPr lang="en-US" dirty="0"/>
              <a:t> </a:t>
            </a:r>
            <a:r>
              <a:rPr lang="en-US" b="1" dirty="0" smtClean="0"/>
              <a:t>JPO</a:t>
            </a:r>
            <a:r>
              <a:rPr lang="en-US" b="1" dirty="0"/>
              <a:t>: -</a:t>
            </a:r>
            <a:r>
              <a:rPr lang="en-US" dirty="0"/>
              <a:t>  (conditional jump) The program sequence is transferred to a particular level or a 16-bit address if P=0 (or parity flag is 0)</a:t>
            </a:r>
          </a:p>
          <a:p>
            <a:pPr fontAlgn="base">
              <a:lnSpc>
                <a:spcPct val="150000"/>
              </a:lnSpc>
            </a:pPr>
            <a:r>
              <a:rPr lang="en-US" dirty="0"/>
              <a:t> </a:t>
            </a:r>
            <a:r>
              <a:rPr lang="en-US" dirty="0" err="1"/>
              <a:t>Eg</a:t>
            </a:r>
            <a:r>
              <a:rPr lang="en-US" dirty="0"/>
              <a:t>: - JPO ABC (jump to the level </a:t>
            </a:r>
            <a:r>
              <a:rPr lang="en-US" dirty="0" err="1"/>
              <a:t>abc</a:t>
            </a:r>
            <a:r>
              <a:rPr lang="en-US" dirty="0"/>
              <a:t> if P=0</a:t>
            </a:r>
            <a:r>
              <a:rPr lang="en-US" dirty="0" smtClean="0"/>
              <a:t>)</a:t>
            </a:r>
            <a:endParaRPr lang="en-US" dirty="0"/>
          </a:p>
        </p:txBody>
      </p:sp>
    </p:spTree>
    <p:extLst>
      <p:ext uri="{BB962C8B-B14F-4D97-AF65-F5344CB8AC3E}">
        <p14:creationId xmlns:p14="http://schemas.microsoft.com/office/powerpoint/2010/main" val="4014903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40451"/>
            <a:ext cx="8763000" cy="446809"/>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Branching  Instruction</a:t>
            </a:r>
            <a:endParaRPr lang="en-US" sz="2800" dirty="0">
              <a:solidFill>
                <a:srgbClr val="FF0000"/>
              </a:solidFill>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 y="1423035"/>
            <a:ext cx="8797290" cy="1143000"/>
          </a:xfrm>
          <a:prstGeom prst="rect">
            <a:avLst/>
          </a:prstGeom>
          <a:ln/>
        </p:spPr>
        <p:style>
          <a:lnRef idx="2">
            <a:schemeClr val="accent2"/>
          </a:lnRef>
          <a:fillRef idx="1">
            <a:schemeClr val="lt1"/>
          </a:fillRef>
          <a:effectRef idx="0">
            <a:schemeClr val="accent2"/>
          </a:effectRef>
          <a:fontRef idx="minor">
            <a:schemeClr val="dk1"/>
          </a:fontRef>
        </p:style>
      </p:pic>
      <p:pic>
        <p:nvPicPr>
          <p:cNvPr id="1433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4000" contrast="23000"/>
                    </a14:imgEffect>
                  </a14:imgLayer>
                </a14:imgProps>
              </a:ext>
              <a:ext uri="{28A0092B-C50C-407E-A947-70E740481C1C}">
                <a14:useLocalDpi xmlns:a14="http://schemas.microsoft.com/office/drawing/2010/main" val="0"/>
              </a:ext>
            </a:extLst>
          </a:blip>
          <a:srcRect/>
          <a:stretch>
            <a:fillRect/>
          </a:stretch>
        </p:blipFill>
        <p:spPr bwMode="auto">
          <a:xfrm>
            <a:off x="152401" y="2868930"/>
            <a:ext cx="8763000" cy="211455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690270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18110"/>
            <a:ext cx="8763000" cy="49149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1811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Branching  Instruction</a:t>
            </a:r>
            <a:endParaRPr lang="en-US" sz="2800" dirty="0">
              <a:solidFill>
                <a:srgbClr val="FF0000"/>
              </a:solidFill>
            </a:endParaRP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9000" contrast="38000"/>
                    </a14:imgEffect>
                  </a14:imgLayer>
                </a14:imgProps>
              </a:ext>
              <a:ext uri="{28A0092B-C50C-407E-A947-70E740481C1C}">
                <a14:useLocalDpi xmlns:a14="http://schemas.microsoft.com/office/drawing/2010/main" val="0"/>
              </a:ext>
            </a:extLst>
          </a:blip>
          <a:srcRect/>
          <a:stretch>
            <a:fillRect/>
          </a:stretch>
        </p:blipFill>
        <p:spPr bwMode="auto">
          <a:xfrm>
            <a:off x="152400" y="1676401"/>
            <a:ext cx="8763000" cy="3952874"/>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929442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40451"/>
            <a:ext cx="8763000" cy="446809"/>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6383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Branching  Instruction</a:t>
            </a:r>
            <a:endParaRPr lang="en-US" sz="2800" dirty="0">
              <a:solidFill>
                <a:srgbClr val="FF000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1" cy="1116330"/>
          </a:xfrm>
          <a:prstGeom prst="rect">
            <a:avLst/>
          </a:prstGeom>
          <a:ln/>
        </p:spPr>
        <p:style>
          <a:lnRef idx="2">
            <a:schemeClr val="accent2"/>
          </a:lnRef>
          <a:fillRef idx="1">
            <a:schemeClr val="lt1"/>
          </a:fillRef>
          <a:effectRef idx="0">
            <a:schemeClr val="accent2"/>
          </a:effectRef>
          <a:fontRef idx="minor">
            <a:schemeClr val="dk1"/>
          </a:fontRef>
        </p:style>
      </p:pic>
      <p:pic>
        <p:nvPicPr>
          <p:cNvPr id="15363"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4000" contrast="23000"/>
                    </a14:imgEffect>
                  </a14:imgLayer>
                </a14:imgProps>
              </a:ext>
              <a:ext uri="{28A0092B-C50C-407E-A947-70E740481C1C}">
                <a14:useLocalDpi xmlns:a14="http://schemas.microsoft.com/office/drawing/2010/main" val="0"/>
              </a:ext>
            </a:extLst>
          </a:blip>
          <a:srcRect/>
          <a:stretch>
            <a:fillRect/>
          </a:stretch>
        </p:blipFill>
        <p:spPr bwMode="auto">
          <a:xfrm>
            <a:off x="228601" y="32766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000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40451"/>
            <a:ext cx="8763000" cy="446809"/>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40970" y="73152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Branching  Instruction</a:t>
            </a:r>
            <a:endParaRPr lang="en-US" sz="2800" dirty="0">
              <a:solidFill>
                <a:srgbClr val="FF000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483870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133233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 y="354330"/>
            <a:ext cx="8519160" cy="6172200"/>
          </a:xfrm>
          <a:prstGeom prst="rect">
            <a:avLst/>
          </a:prstGeom>
          <a:noFill/>
          <a:ln w="38100">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295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40451"/>
            <a:ext cx="8763000" cy="446809"/>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40970" y="731520"/>
            <a:ext cx="298323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Stack  Instruction</a:t>
            </a:r>
            <a:endParaRPr lang="en-US" sz="2800" dirty="0">
              <a:solidFill>
                <a:srgbClr val="FF0000"/>
              </a:solidFill>
            </a:endParaRPr>
          </a:p>
        </p:txBody>
      </p:sp>
      <p:sp>
        <p:nvSpPr>
          <p:cNvPr id="2" name="Rectangle 1"/>
          <p:cNvSpPr/>
          <p:nvPr/>
        </p:nvSpPr>
        <p:spPr>
          <a:xfrm>
            <a:off x="152400" y="1339145"/>
            <a:ext cx="8763000"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smtClean="0"/>
              <a:t>•The stack is an area of memory identified by the programmer for temporary storage of information. </a:t>
            </a:r>
          </a:p>
          <a:p>
            <a:pPr algn="just">
              <a:lnSpc>
                <a:spcPct val="150000"/>
              </a:lnSpc>
            </a:pPr>
            <a:r>
              <a:rPr lang="en-US" dirty="0" smtClean="0"/>
              <a:t>•The stack is a LIFO structure. – Last In First Out. </a:t>
            </a:r>
          </a:p>
          <a:p>
            <a:pPr algn="just">
              <a:lnSpc>
                <a:spcPct val="150000"/>
              </a:lnSpc>
            </a:pPr>
            <a:r>
              <a:rPr lang="en-US" dirty="0" smtClean="0"/>
              <a:t>•The stack normally grows backwards into memory. </a:t>
            </a:r>
          </a:p>
          <a:p>
            <a:pPr algn="just">
              <a:lnSpc>
                <a:spcPct val="150000"/>
              </a:lnSpc>
            </a:pPr>
            <a:r>
              <a:rPr lang="en-US" dirty="0"/>
              <a:t> </a:t>
            </a:r>
            <a:r>
              <a:rPr lang="en-US" dirty="0" smtClean="0"/>
              <a:t>  – In other words, the programmer defines the bottom of the stack and the stack grows up into reducing address range. </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341" y="4061628"/>
            <a:ext cx="5257799" cy="264795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196100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40451"/>
            <a:ext cx="8763000" cy="446809"/>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40970" y="731520"/>
            <a:ext cx="275463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Stack  Instruction</a:t>
            </a:r>
            <a:endParaRPr lang="en-US" sz="2800" dirty="0">
              <a:solidFill>
                <a:srgbClr val="FF0000"/>
              </a:solidFill>
            </a:endParaRPr>
          </a:p>
        </p:txBody>
      </p:sp>
      <p:sp>
        <p:nvSpPr>
          <p:cNvPr id="2" name="Rectangle 1"/>
          <p:cNvSpPr/>
          <p:nvPr/>
        </p:nvSpPr>
        <p:spPr>
          <a:xfrm>
            <a:off x="140970" y="1371600"/>
            <a:ext cx="8763000"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lnSpc>
                <a:spcPct val="150000"/>
              </a:lnSpc>
              <a:buFont typeface="Arial" pitchFamily="34" charset="0"/>
              <a:buChar char="•"/>
            </a:pPr>
            <a:r>
              <a:rPr lang="en-US" dirty="0" smtClean="0"/>
              <a:t>Given that the stack grows backwards into memory, it is customary to place the bottom of the stack at the end of memory to keep it as far away from user programs as possible. </a:t>
            </a:r>
          </a:p>
          <a:p>
            <a:pPr marL="285750" indent="-285750" algn="just">
              <a:lnSpc>
                <a:spcPct val="150000"/>
              </a:lnSpc>
              <a:buFont typeface="Arial" pitchFamily="34" charset="0"/>
              <a:buChar char="•"/>
            </a:pPr>
            <a:r>
              <a:rPr lang="en-US" dirty="0" smtClean="0"/>
              <a:t>In the 8085, the stack is defined by setting the SP (Stack Pointer) register. </a:t>
            </a:r>
          </a:p>
          <a:p>
            <a:pPr marL="1200150" lvl="2" indent="-285750" algn="just">
              <a:lnSpc>
                <a:spcPct val="150000"/>
              </a:lnSpc>
              <a:buFont typeface="Arial" pitchFamily="34" charset="0"/>
              <a:buChar char="•"/>
            </a:pPr>
            <a:r>
              <a:rPr lang="en-US" dirty="0" smtClean="0"/>
              <a:t>LXI SP, FFFFH </a:t>
            </a:r>
          </a:p>
          <a:p>
            <a:pPr marL="285750" indent="-285750" algn="just">
              <a:lnSpc>
                <a:spcPct val="150000"/>
              </a:lnSpc>
              <a:buFont typeface="Arial" pitchFamily="34" charset="0"/>
              <a:buChar char="•"/>
            </a:pPr>
            <a:r>
              <a:rPr lang="en-US" dirty="0" smtClean="0"/>
              <a:t>This sets the Stack Pointer to location FFFFH (end of memory for the 8085).</a:t>
            </a:r>
          </a:p>
          <a:p>
            <a:pPr marL="285750" indent="-285750" algn="just">
              <a:lnSpc>
                <a:spcPct val="150000"/>
              </a:lnSpc>
              <a:buFont typeface="Arial" pitchFamily="34" charset="0"/>
              <a:buChar char="•"/>
            </a:pPr>
            <a:r>
              <a:rPr lang="en-US" dirty="0" smtClean="0"/>
              <a:t>The Size of the stack is limited only by the available memory</a:t>
            </a:r>
            <a:endParaRPr lang="en-US" dirty="0"/>
          </a:p>
        </p:txBody>
      </p:sp>
      <p:sp>
        <p:nvSpPr>
          <p:cNvPr id="5" name="Rectangle 4"/>
          <p:cNvSpPr/>
          <p:nvPr/>
        </p:nvSpPr>
        <p:spPr>
          <a:xfrm>
            <a:off x="167640" y="4343400"/>
            <a:ext cx="8599170" cy="21698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lnSpc>
                <a:spcPct val="150000"/>
              </a:lnSpc>
              <a:buFont typeface="Arial" pitchFamily="34" charset="0"/>
              <a:buChar char="•"/>
            </a:pPr>
            <a:r>
              <a:rPr lang="en-US" dirty="0" smtClean="0"/>
              <a:t>Information is saved on the stack by </a:t>
            </a:r>
            <a:r>
              <a:rPr lang="en-US" dirty="0" err="1" smtClean="0"/>
              <a:t>PUSHing</a:t>
            </a:r>
            <a:r>
              <a:rPr lang="en-US" dirty="0" smtClean="0"/>
              <a:t> it on. </a:t>
            </a:r>
          </a:p>
          <a:p>
            <a:pPr algn="just">
              <a:lnSpc>
                <a:spcPct val="150000"/>
              </a:lnSpc>
            </a:pPr>
            <a:r>
              <a:rPr lang="en-US" dirty="0"/>
              <a:t> </a:t>
            </a:r>
            <a:r>
              <a:rPr lang="en-US" dirty="0" smtClean="0"/>
              <a:t>            – It is retrieved from the stack by </a:t>
            </a:r>
            <a:r>
              <a:rPr lang="en-US" dirty="0" err="1" smtClean="0"/>
              <a:t>POPing</a:t>
            </a:r>
            <a:r>
              <a:rPr lang="en-US" dirty="0" smtClean="0"/>
              <a:t> it off. </a:t>
            </a:r>
          </a:p>
          <a:p>
            <a:pPr marL="285750" indent="-285750" algn="just">
              <a:lnSpc>
                <a:spcPct val="150000"/>
              </a:lnSpc>
              <a:buFont typeface="Arial" pitchFamily="34" charset="0"/>
              <a:buChar char="•"/>
            </a:pPr>
            <a:r>
              <a:rPr lang="en-US" dirty="0" smtClean="0"/>
              <a:t>The 8085 provides two instructions: PUSH and POP for storing information on the stack and retrieving it back.</a:t>
            </a:r>
          </a:p>
          <a:p>
            <a:pPr algn="just">
              <a:lnSpc>
                <a:spcPct val="150000"/>
              </a:lnSpc>
            </a:pPr>
            <a:r>
              <a:rPr lang="en-US" dirty="0" smtClean="0"/>
              <a:t>              – Both PUSH and POP work with register pairs ONLY.</a:t>
            </a:r>
            <a:endParaRPr lang="en-US" dirty="0"/>
          </a:p>
        </p:txBody>
      </p:sp>
    </p:spTree>
    <p:extLst>
      <p:ext uri="{BB962C8B-B14F-4D97-AF65-F5344CB8AC3E}">
        <p14:creationId xmlns:p14="http://schemas.microsoft.com/office/powerpoint/2010/main" val="1362057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40451"/>
            <a:ext cx="8763000" cy="446809"/>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40970" y="731520"/>
            <a:ext cx="305943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PUSH Instruction</a:t>
            </a:r>
            <a:endParaRPr lang="en-US" sz="2800" dirty="0">
              <a:solidFill>
                <a:srgbClr val="FF0000"/>
              </a:solidFill>
            </a:endParaRPr>
          </a:p>
        </p:txBody>
      </p:sp>
      <p:sp>
        <p:nvSpPr>
          <p:cNvPr id="2" name="Rectangle 1"/>
          <p:cNvSpPr/>
          <p:nvPr/>
        </p:nvSpPr>
        <p:spPr>
          <a:xfrm>
            <a:off x="140970" y="1432560"/>
            <a:ext cx="8763000" cy="21698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dirty="0" smtClean="0"/>
              <a:t>PUSH B (1 Byte Instruction) </a:t>
            </a:r>
          </a:p>
          <a:p>
            <a:pPr algn="just">
              <a:lnSpc>
                <a:spcPct val="150000"/>
              </a:lnSpc>
            </a:pPr>
            <a:r>
              <a:rPr lang="en-US" dirty="0" smtClean="0"/>
              <a:t>– Decrement SP </a:t>
            </a:r>
          </a:p>
          <a:p>
            <a:pPr algn="just">
              <a:lnSpc>
                <a:spcPct val="150000"/>
              </a:lnSpc>
            </a:pPr>
            <a:r>
              <a:rPr lang="en-US" dirty="0" smtClean="0"/>
              <a:t>– Copy the contents of register B to the memory location pointed to by SP </a:t>
            </a:r>
          </a:p>
          <a:p>
            <a:pPr algn="just">
              <a:lnSpc>
                <a:spcPct val="150000"/>
              </a:lnSpc>
            </a:pPr>
            <a:r>
              <a:rPr lang="en-US" dirty="0" smtClean="0"/>
              <a:t>– Decrement SP</a:t>
            </a:r>
          </a:p>
          <a:p>
            <a:pPr algn="just">
              <a:lnSpc>
                <a:spcPct val="150000"/>
              </a:lnSpc>
            </a:pPr>
            <a:r>
              <a:rPr lang="en-US" dirty="0" smtClean="0"/>
              <a:t> – Copy the contents of register C to the memory location pointed to by SP</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3810000"/>
            <a:ext cx="5638800" cy="274320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482440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40451"/>
            <a:ext cx="8763000" cy="446809"/>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40970" y="731520"/>
            <a:ext cx="305943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POP Instruction</a:t>
            </a:r>
            <a:endParaRPr lang="en-US" sz="2800" dirty="0">
              <a:solidFill>
                <a:srgbClr val="FF0000"/>
              </a:solidFill>
            </a:endParaRPr>
          </a:p>
        </p:txBody>
      </p:sp>
      <p:sp>
        <p:nvSpPr>
          <p:cNvPr id="2" name="Rectangle 1"/>
          <p:cNvSpPr/>
          <p:nvPr/>
        </p:nvSpPr>
        <p:spPr>
          <a:xfrm>
            <a:off x="140970" y="1394468"/>
            <a:ext cx="8763000" cy="21698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dirty="0" smtClean="0"/>
              <a:t>POP D (1 Byte Instruction) </a:t>
            </a:r>
          </a:p>
          <a:p>
            <a:pPr>
              <a:lnSpc>
                <a:spcPct val="150000"/>
              </a:lnSpc>
            </a:pPr>
            <a:r>
              <a:rPr lang="en-US" dirty="0" smtClean="0"/>
              <a:t>– Copy the contents of the memory location pointed to by the SP to register E </a:t>
            </a:r>
          </a:p>
          <a:p>
            <a:pPr>
              <a:lnSpc>
                <a:spcPct val="150000"/>
              </a:lnSpc>
            </a:pPr>
            <a:r>
              <a:rPr lang="en-US" dirty="0" smtClean="0"/>
              <a:t>– Increment SP </a:t>
            </a:r>
          </a:p>
          <a:p>
            <a:pPr>
              <a:lnSpc>
                <a:spcPct val="150000"/>
              </a:lnSpc>
            </a:pPr>
            <a:r>
              <a:rPr lang="en-US" dirty="0" smtClean="0"/>
              <a:t>– Copy the contents of the memory location pointed to by the SP to register D</a:t>
            </a:r>
          </a:p>
          <a:p>
            <a:pPr>
              <a:lnSpc>
                <a:spcPct val="150000"/>
              </a:lnSpc>
            </a:pPr>
            <a:r>
              <a:rPr lang="en-US" dirty="0" smtClean="0"/>
              <a:t> – Increment SP</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265" y="3886200"/>
            <a:ext cx="5589270" cy="2626957"/>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37413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40451"/>
            <a:ext cx="8763000" cy="446809"/>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40970" y="731520"/>
            <a:ext cx="4735830" cy="487680"/>
          </a:xfrm>
          <a:prstGeom prst="rect">
            <a:avLst/>
          </a:prstGeom>
          <a:ln w="28575">
            <a:solidFill>
              <a:schemeClr val="tx1"/>
            </a:solidFill>
          </a:ln>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PUSH PSW Register Pair Instruction</a:t>
            </a:r>
            <a:endParaRPr lang="en-US" sz="2800" dirty="0">
              <a:solidFill>
                <a:srgbClr val="FF0000"/>
              </a:solidFill>
            </a:endParaRPr>
          </a:p>
        </p:txBody>
      </p:sp>
      <p:sp>
        <p:nvSpPr>
          <p:cNvPr id="2" name="Rectangle 1"/>
          <p:cNvSpPr/>
          <p:nvPr/>
        </p:nvSpPr>
        <p:spPr>
          <a:xfrm>
            <a:off x="152400" y="1447800"/>
            <a:ext cx="8763000" cy="21698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dirty="0" smtClean="0"/>
              <a:t>PUSH PSW (1 Byte Instruction) </a:t>
            </a:r>
          </a:p>
          <a:p>
            <a:pPr>
              <a:lnSpc>
                <a:spcPct val="150000"/>
              </a:lnSpc>
            </a:pPr>
            <a:r>
              <a:rPr lang="en-US" dirty="0" smtClean="0"/>
              <a:t>– Decrement SP </a:t>
            </a:r>
          </a:p>
          <a:p>
            <a:pPr>
              <a:lnSpc>
                <a:spcPct val="150000"/>
              </a:lnSpc>
            </a:pPr>
            <a:r>
              <a:rPr lang="en-US" dirty="0" smtClean="0"/>
              <a:t>– Copy the contents of register A to the memory location pointed to by SP </a:t>
            </a:r>
          </a:p>
          <a:p>
            <a:pPr>
              <a:lnSpc>
                <a:spcPct val="150000"/>
              </a:lnSpc>
            </a:pPr>
            <a:r>
              <a:rPr lang="en-US" dirty="0" smtClean="0"/>
              <a:t>– Decrement SP </a:t>
            </a:r>
          </a:p>
          <a:p>
            <a:pPr>
              <a:lnSpc>
                <a:spcPct val="150000"/>
              </a:lnSpc>
            </a:pPr>
            <a:r>
              <a:rPr lang="en-US" dirty="0" smtClean="0"/>
              <a:t>– Copy the contents of Flag register to the memory location pointed to by SP</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962400"/>
            <a:ext cx="5486400" cy="259080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22396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40451"/>
            <a:ext cx="8763000" cy="446809"/>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40970" y="731520"/>
            <a:ext cx="4735830" cy="487680"/>
          </a:xfrm>
          <a:prstGeom prst="rect">
            <a:avLst/>
          </a:prstGeom>
          <a:ln w="28575">
            <a:solidFill>
              <a:schemeClr val="tx1"/>
            </a:solidFill>
          </a:ln>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POP PSW Register Pair Instruction</a:t>
            </a:r>
            <a:endParaRPr lang="en-US" sz="2800" dirty="0">
              <a:solidFill>
                <a:srgbClr val="FF0000"/>
              </a:solidFill>
            </a:endParaRPr>
          </a:p>
        </p:txBody>
      </p:sp>
      <p:sp>
        <p:nvSpPr>
          <p:cNvPr id="2" name="Rectangle 1"/>
          <p:cNvSpPr/>
          <p:nvPr/>
        </p:nvSpPr>
        <p:spPr>
          <a:xfrm>
            <a:off x="152400" y="1447800"/>
            <a:ext cx="8763000" cy="21698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dirty="0" smtClean="0"/>
              <a:t>POP PSW (1 Byte Instruction) </a:t>
            </a:r>
          </a:p>
          <a:p>
            <a:pPr>
              <a:lnSpc>
                <a:spcPct val="150000"/>
              </a:lnSpc>
            </a:pPr>
            <a:r>
              <a:rPr lang="en-US" dirty="0" smtClean="0"/>
              <a:t>– Copy the contents of the memory location pointed to by the SP to Flag register</a:t>
            </a:r>
          </a:p>
          <a:p>
            <a:pPr>
              <a:lnSpc>
                <a:spcPct val="150000"/>
              </a:lnSpc>
            </a:pPr>
            <a:r>
              <a:rPr lang="en-US" dirty="0" smtClean="0"/>
              <a:t> – Increment SP</a:t>
            </a:r>
          </a:p>
          <a:p>
            <a:pPr>
              <a:lnSpc>
                <a:spcPct val="150000"/>
              </a:lnSpc>
            </a:pPr>
            <a:r>
              <a:rPr lang="en-US" dirty="0" smtClean="0"/>
              <a:t>– Copy the contents of the memory location pointed to by the SP to register A </a:t>
            </a:r>
          </a:p>
          <a:p>
            <a:pPr>
              <a:lnSpc>
                <a:spcPct val="150000"/>
              </a:lnSpc>
            </a:pPr>
            <a:r>
              <a:rPr lang="en-US" dirty="0" smtClean="0"/>
              <a:t>– Increment SP</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86200"/>
            <a:ext cx="7010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260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7429500" cy="2295525"/>
          </a:xfrm>
          <a:prstGeom prst="rect">
            <a:avLst/>
          </a:prstGeom>
          <a:ln w="38100"/>
          <a:extLst/>
        </p:spPr>
        <p:style>
          <a:lnRef idx="0">
            <a:schemeClr val="accent2"/>
          </a:lnRef>
          <a:fillRef idx="3">
            <a:schemeClr val="accent2"/>
          </a:fillRef>
          <a:effectRef idx="3">
            <a:schemeClr val="accent2"/>
          </a:effectRef>
          <a:fontRef idx="minor">
            <a:schemeClr val="lt1"/>
          </a:fontRef>
        </p:style>
      </p:pic>
    </p:spTree>
    <p:extLst>
      <p:ext uri="{BB962C8B-B14F-4D97-AF65-F5344CB8AC3E}">
        <p14:creationId xmlns:p14="http://schemas.microsoft.com/office/powerpoint/2010/main" val="176169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52400"/>
            <a:ext cx="87630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Size</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005013"/>
            <a:ext cx="8534401" cy="2847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270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52400"/>
            <a:ext cx="87630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Size</a:t>
            </a:r>
          </a:p>
          <a:p>
            <a:endParaRPr lang="en-US" dirty="0"/>
          </a:p>
        </p:txBody>
      </p:sp>
      <p:sp>
        <p:nvSpPr>
          <p:cNvPr id="4" name="Subtitle 2"/>
          <p:cNvSpPr txBox="1">
            <a:spLocks/>
          </p:cNvSpPr>
          <p:nvPr/>
        </p:nvSpPr>
        <p:spPr>
          <a:xfrm>
            <a:off x="152400" y="914400"/>
            <a:ext cx="42672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FF0000"/>
                </a:solidFill>
              </a:rPr>
              <a:t>One Byte Instruction</a:t>
            </a:r>
            <a:endParaRPr lang="en-US" dirty="0">
              <a:solidFill>
                <a:srgbClr val="FF0000"/>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610600" cy="4191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883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52400"/>
            <a:ext cx="87630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Size</a:t>
            </a:r>
          </a:p>
          <a:p>
            <a:endParaRPr lang="en-US" dirty="0"/>
          </a:p>
        </p:txBody>
      </p:sp>
      <p:sp>
        <p:nvSpPr>
          <p:cNvPr id="4" name="Subtitle 2"/>
          <p:cNvSpPr txBox="1">
            <a:spLocks/>
          </p:cNvSpPr>
          <p:nvPr/>
        </p:nvSpPr>
        <p:spPr>
          <a:xfrm>
            <a:off x="152400" y="914400"/>
            <a:ext cx="42672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FF0000"/>
                </a:solidFill>
              </a:rPr>
              <a:t>Two Byte Instruction</a:t>
            </a:r>
            <a:endParaRPr lang="en-US"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8762999" cy="3733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359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52400"/>
            <a:ext cx="87630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Size</a:t>
            </a:r>
          </a:p>
          <a:p>
            <a:endParaRPr lang="en-US" dirty="0"/>
          </a:p>
        </p:txBody>
      </p:sp>
      <p:sp>
        <p:nvSpPr>
          <p:cNvPr id="4" name="Subtitle 2"/>
          <p:cNvSpPr txBox="1">
            <a:spLocks/>
          </p:cNvSpPr>
          <p:nvPr/>
        </p:nvSpPr>
        <p:spPr>
          <a:xfrm>
            <a:off x="152400" y="914400"/>
            <a:ext cx="42672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FF0000"/>
                </a:solidFill>
              </a:rPr>
              <a:t>Three Byte Instruction</a:t>
            </a:r>
            <a:endParaRPr lang="en-US"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534400" cy="3619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424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52400"/>
            <a:ext cx="87630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52400" y="914400"/>
            <a:ext cx="42672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FF0000"/>
                </a:solidFill>
              </a:rPr>
              <a:t>Data Transfer Instruction</a:t>
            </a:r>
            <a:endParaRPr lang="en-US"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763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2" y="4800600"/>
            <a:ext cx="55911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64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52400"/>
            <a:ext cx="8763000" cy="6096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3000" dirty="0" smtClean="0">
                <a:solidFill>
                  <a:srgbClr val="FF0000"/>
                </a:solidFill>
                <a:latin typeface="Times New Roman" pitchFamily="18" charset="0"/>
                <a:cs typeface="Times New Roman" pitchFamily="18" charset="0"/>
              </a:rPr>
              <a:t>Classification of Instruction – Based on Functions</a:t>
            </a:r>
          </a:p>
          <a:p>
            <a:endParaRPr lang="en-US" dirty="0"/>
          </a:p>
        </p:txBody>
      </p:sp>
      <p:sp>
        <p:nvSpPr>
          <p:cNvPr id="4" name="Subtitle 2"/>
          <p:cNvSpPr txBox="1">
            <a:spLocks/>
          </p:cNvSpPr>
          <p:nvPr/>
        </p:nvSpPr>
        <p:spPr>
          <a:xfrm>
            <a:off x="152400" y="914400"/>
            <a:ext cx="4267200" cy="457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0000"/>
                </a:solidFill>
              </a:rPr>
              <a:t>Arithmetic Instruction</a:t>
            </a:r>
            <a:endParaRPr lang="en-US" sz="2800" dirty="0">
              <a:solidFill>
                <a:srgbClr val="FF0000"/>
              </a:solidFill>
            </a:endParaRPr>
          </a:p>
        </p:txBody>
      </p:sp>
      <p:sp>
        <p:nvSpPr>
          <p:cNvPr id="2" name="Rectangle 1"/>
          <p:cNvSpPr/>
          <p:nvPr/>
        </p:nvSpPr>
        <p:spPr>
          <a:xfrm>
            <a:off x="152400" y="1501140"/>
            <a:ext cx="8839200" cy="25423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dirty="0">
                <a:solidFill>
                  <a:srgbClr val="FF0000"/>
                </a:solidFill>
                <a:latin typeface="Times New Roman" pitchFamily="18" charset="0"/>
                <a:cs typeface="Times New Roman" pitchFamily="18" charset="0"/>
              </a:rPr>
              <a:t>Add register or memory to accumulator ADD R </a:t>
            </a:r>
          </a:p>
          <a:p>
            <a:pPr algn="just">
              <a:lnSpc>
                <a:spcPct val="150000"/>
              </a:lnSpc>
            </a:pPr>
            <a:r>
              <a:rPr lang="en-US" dirty="0"/>
              <a:t>The contents of the operand (register or memory) are M added to the contents of the accumulator and the result is stored in the accumulator. If the operand is a memory location, its location is specified by the contents of the HL registers. All flags are modified to reflect the result of the addition</a:t>
            </a:r>
            <a:r>
              <a:rPr lang="en-US" dirty="0" smtClean="0"/>
              <a:t>.</a:t>
            </a:r>
          </a:p>
          <a:p>
            <a:pPr algn="just">
              <a:lnSpc>
                <a:spcPct val="150000"/>
              </a:lnSpc>
            </a:pPr>
            <a:r>
              <a:rPr lang="en-US" dirty="0" smtClean="0">
                <a:solidFill>
                  <a:srgbClr val="FF0000"/>
                </a:solidFill>
              </a:rPr>
              <a:t>Example: ADD B or ADD M </a:t>
            </a:r>
            <a:endParaRPr lang="en-US" dirty="0">
              <a:solidFill>
                <a:srgbClr val="FF0000"/>
              </a:solidFill>
            </a:endParaRPr>
          </a:p>
        </p:txBody>
      </p:sp>
      <p:sp>
        <p:nvSpPr>
          <p:cNvPr id="5" name="Rectangle 4"/>
          <p:cNvSpPr/>
          <p:nvPr/>
        </p:nvSpPr>
        <p:spPr>
          <a:xfrm>
            <a:off x="152400" y="4191000"/>
            <a:ext cx="8839200" cy="2542363"/>
          </a:xfrm>
          <a:prstGeom prst="rect">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dirty="0">
                <a:solidFill>
                  <a:srgbClr val="FF0000"/>
                </a:solidFill>
              </a:rPr>
              <a:t>Add register to accumulator with carry ADC R</a:t>
            </a:r>
          </a:p>
          <a:p>
            <a:pPr algn="just">
              <a:lnSpc>
                <a:spcPct val="150000"/>
              </a:lnSpc>
            </a:pPr>
            <a:r>
              <a:rPr lang="en-US" dirty="0"/>
              <a:t>The contents of the operand (register or memory) and M the Carry flag are added to the contents of the accumulator and the result is stored in the accumulator. If the operand is a memory location, its location is specified by the contents of the HL registers. All flags are modified to reflect the result of the addition.</a:t>
            </a:r>
          </a:p>
          <a:p>
            <a:pPr>
              <a:lnSpc>
                <a:spcPct val="150000"/>
              </a:lnSpc>
            </a:pPr>
            <a:r>
              <a:rPr lang="en-US" dirty="0">
                <a:solidFill>
                  <a:srgbClr val="FF0000"/>
                </a:solidFill>
              </a:rPr>
              <a:t> Example: ADC B or ADC M </a:t>
            </a:r>
          </a:p>
        </p:txBody>
      </p:sp>
    </p:spTree>
    <p:extLst>
      <p:ext uri="{BB962C8B-B14F-4D97-AF65-F5344CB8AC3E}">
        <p14:creationId xmlns:p14="http://schemas.microsoft.com/office/powerpoint/2010/main" val="3083007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1741</Words>
  <Application>Microsoft Office PowerPoint</Application>
  <PresentationFormat>On-screen Show (4:3)</PresentationFormat>
  <Paragraphs>159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MUTHU</dc:creator>
  <cp:lastModifiedBy>MUTHU</cp:lastModifiedBy>
  <cp:revision>42</cp:revision>
  <dcterms:created xsi:type="dcterms:W3CDTF">2019-01-28T17:33:05Z</dcterms:created>
  <dcterms:modified xsi:type="dcterms:W3CDTF">2019-01-30T13:47:00Z</dcterms:modified>
</cp:coreProperties>
</file>