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8" r:id="rId1"/>
  </p:sldMasterIdLst>
  <p:notesMasterIdLst>
    <p:notesMasterId r:id="rId28"/>
  </p:notesMasterIdLst>
  <p:sldIdLst>
    <p:sldId id="351" r:id="rId2"/>
    <p:sldId id="261" r:id="rId3"/>
    <p:sldId id="293" r:id="rId4"/>
    <p:sldId id="323" r:id="rId5"/>
    <p:sldId id="324" r:id="rId6"/>
    <p:sldId id="325" r:id="rId7"/>
    <p:sldId id="327" r:id="rId8"/>
    <p:sldId id="328" r:id="rId9"/>
    <p:sldId id="326" r:id="rId10"/>
    <p:sldId id="329" r:id="rId11"/>
    <p:sldId id="330" r:id="rId12"/>
    <p:sldId id="333" r:id="rId13"/>
    <p:sldId id="331" r:id="rId14"/>
    <p:sldId id="332" r:id="rId15"/>
    <p:sldId id="335" r:id="rId16"/>
    <p:sldId id="336" r:id="rId17"/>
    <p:sldId id="334" r:id="rId18"/>
    <p:sldId id="337" r:id="rId19"/>
    <p:sldId id="343" r:id="rId20"/>
    <p:sldId id="344" r:id="rId21"/>
    <p:sldId id="345" r:id="rId22"/>
    <p:sldId id="346" r:id="rId23"/>
    <p:sldId id="347" r:id="rId24"/>
    <p:sldId id="348" r:id="rId25"/>
    <p:sldId id="349" r:id="rId26"/>
    <p:sldId id="350"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B52A1B"/>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80" d="100"/>
          <a:sy n="80" d="100"/>
        </p:scale>
        <p:origin x="-147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imes New Roman" charset="0"/>
              </a:defRPr>
            </a:lvl1pPr>
          </a:lstStyle>
          <a:p>
            <a:pPr>
              <a:defRPr/>
            </a:pPr>
            <a:fld id="{043C6124-3C3F-4497-B0E8-02C95CEB98D2}" type="datetimeFigureOut">
              <a:rPr lang="en-US"/>
              <a:pPr>
                <a:defRPr/>
              </a:pPr>
              <a:t>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imes New Roman"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imes New Roman" charset="0"/>
              </a:defRPr>
            </a:lvl1pPr>
          </a:lstStyle>
          <a:p>
            <a:pPr>
              <a:defRPr/>
            </a:pPr>
            <a:fld id="{0B65958A-B9DD-4873-8D13-F064FB94E3F9}" type="slidenum">
              <a:rPr lang="en-US"/>
              <a:pPr>
                <a:defRPr/>
              </a:pPr>
              <a:t>‹#›</a:t>
            </a:fld>
            <a:endParaRPr lang="en-US"/>
          </a:p>
        </p:txBody>
      </p:sp>
    </p:spTree>
    <p:extLst>
      <p:ext uri="{BB962C8B-B14F-4D97-AF65-F5344CB8AC3E}">
        <p14:creationId xmlns:p14="http://schemas.microsoft.com/office/powerpoint/2010/main" val="22554721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1BF9AF-7982-40D3-A44A-ABBFDFCBB8E5}" type="slidenum">
              <a:rPr lang="en-US" smtClean="0">
                <a:latin typeface="Times New Roman" pitchFamily="18" charset="0"/>
              </a:rPr>
              <a:pPr/>
              <a:t>1</a:t>
            </a:fld>
            <a:endParaRPr lang="en-U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1BF9AF-7982-40D3-A44A-ABBFDFCBB8E5}" type="slidenum">
              <a:rPr lang="en-US" smtClean="0">
                <a:latin typeface="Times New Roman" pitchFamily="18" charset="0"/>
              </a:rPr>
              <a:pPr/>
              <a:t>2</a:t>
            </a:fld>
            <a:endParaRPr lang="en-U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0B65958A-B9DD-4873-8D13-F064FB94E3F9}"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www.yesnarayanan.blogspot.com</a:t>
            </a:r>
            <a:endParaRPr lang="en-US"/>
          </a:p>
        </p:txBody>
      </p:sp>
      <p:sp>
        <p:nvSpPr>
          <p:cNvPr id="6" name="Slide Number Placeholder 5"/>
          <p:cNvSpPr>
            <a:spLocks noGrp="1"/>
          </p:cNvSpPr>
          <p:nvPr>
            <p:ph type="sldNum" sz="quarter" idx="12"/>
          </p:nvPr>
        </p:nvSpPr>
        <p:spPr/>
        <p:txBody>
          <a:bodyPr/>
          <a:lstStyle/>
          <a:p>
            <a:pPr>
              <a:defRPr/>
            </a:pPr>
            <a:fld id="{7CFB075C-A820-4F5D-87A7-C126F39291A1}"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www.yesnarayanan.blogspot.com</a:t>
            </a:r>
            <a:endParaRPr lang="en-US"/>
          </a:p>
        </p:txBody>
      </p:sp>
      <p:sp>
        <p:nvSpPr>
          <p:cNvPr id="6" name="Slide Number Placeholder 5"/>
          <p:cNvSpPr>
            <a:spLocks noGrp="1"/>
          </p:cNvSpPr>
          <p:nvPr>
            <p:ph type="sldNum" sz="quarter" idx="12"/>
          </p:nvPr>
        </p:nvSpPr>
        <p:spPr/>
        <p:txBody>
          <a:bodyPr/>
          <a:lstStyle/>
          <a:p>
            <a:pPr>
              <a:defRPr/>
            </a:pPr>
            <a:fld id="{CCBE0014-C51A-4644-8D73-C28987C2745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www.yesnarayanan.blogspot.com</a:t>
            </a:r>
            <a:endParaRPr lang="en-US"/>
          </a:p>
        </p:txBody>
      </p:sp>
      <p:sp>
        <p:nvSpPr>
          <p:cNvPr id="6" name="Slide Number Placeholder 5"/>
          <p:cNvSpPr>
            <a:spLocks noGrp="1"/>
          </p:cNvSpPr>
          <p:nvPr>
            <p:ph type="sldNum" sz="quarter" idx="12"/>
          </p:nvPr>
        </p:nvSpPr>
        <p:spPr/>
        <p:txBody>
          <a:bodyPr/>
          <a:lstStyle/>
          <a:p>
            <a:pPr>
              <a:defRPr/>
            </a:pPr>
            <a:fld id="{71C5E559-217E-4E48-8887-B531EE69D6BF}"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www.yesnarayanan.blogspot.com</a:t>
            </a:r>
            <a:endParaRPr lang="en-US"/>
          </a:p>
        </p:txBody>
      </p:sp>
      <p:sp>
        <p:nvSpPr>
          <p:cNvPr id="6" name="Slide Number Placeholder 5"/>
          <p:cNvSpPr>
            <a:spLocks noGrp="1"/>
          </p:cNvSpPr>
          <p:nvPr>
            <p:ph type="sldNum" sz="quarter" idx="12"/>
          </p:nvPr>
        </p:nvSpPr>
        <p:spPr/>
        <p:txBody>
          <a:bodyPr/>
          <a:lstStyle/>
          <a:p>
            <a:pPr>
              <a:defRPr/>
            </a:pPr>
            <a:fld id="{C03F8410-28BD-46F0-B311-F0860A8B7EA5}"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r>
              <a:rPr lang="en-US" smtClean="0"/>
              <a:t>www.yesnarayanan.blogspot.com</a:t>
            </a:r>
            <a:endParaRPr lang="en-US"/>
          </a:p>
        </p:txBody>
      </p:sp>
      <p:sp>
        <p:nvSpPr>
          <p:cNvPr id="6" name="Slide Number Placeholder 5"/>
          <p:cNvSpPr>
            <a:spLocks noGrp="1"/>
          </p:cNvSpPr>
          <p:nvPr>
            <p:ph type="sldNum" sz="quarter" idx="12"/>
          </p:nvPr>
        </p:nvSpPr>
        <p:spPr/>
        <p:txBody>
          <a:bodyPr/>
          <a:lstStyle/>
          <a:p>
            <a:pPr>
              <a:defRPr/>
            </a:pPr>
            <a:fld id="{FD0C1629-4B90-403F-BBD2-01801D505F1E}"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www.yesnarayanan.blogspot.com</a:t>
            </a:r>
            <a:endParaRPr lang="en-US"/>
          </a:p>
        </p:txBody>
      </p:sp>
      <p:sp>
        <p:nvSpPr>
          <p:cNvPr id="7" name="Slide Number Placeholder 6"/>
          <p:cNvSpPr>
            <a:spLocks noGrp="1"/>
          </p:cNvSpPr>
          <p:nvPr>
            <p:ph type="sldNum" sz="quarter" idx="12"/>
          </p:nvPr>
        </p:nvSpPr>
        <p:spPr/>
        <p:txBody>
          <a:bodyPr/>
          <a:lstStyle/>
          <a:p>
            <a:pPr>
              <a:defRPr/>
            </a:pPr>
            <a:fld id="{ABA7C50A-D5D6-41CD-A0FC-5385CC84BDF4}"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r>
              <a:rPr lang="en-US" smtClean="0"/>
              <a:t>www.yesnarayanan.blogspot.com</a:t>
            </a:r>
            <a:endParaRPr lang="en-US"/>
          </a:p>
        </p:txBody>
      </p:sp>
      <p:sp>
        <p:nvSpPr>
          <p:cNvPr id="9" name="Slide Number Placeholder 8"/>
          <p:cNvSpPr>
            <a:spLocks noGrp="1"/>
          </p:cNvSpPr>
          <p:nvPr>
            <p:ph type="sldNum" sz="quarter" idx="12"/>
          </p:nvPr>
        </p:nvSpPr>
        <p:spPr/>
        <p:txBody>
          <a:bodyPr/>
          <a:lstStyle/>
          <a:p>
            <a:pPr>
              <a:defRPr/>
            </a:pPr>
            <a:fld id="{421DF7F8-7DB0-4FA4-8A26-0EA632244F9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r>
              <a:rPr lang="en-US" smtClean="0"/>
              <a:t>www.yesnarayanan.blogspot.com</a:t>
            </a:r>
            <a:endParaRPr lang="en-US"/>
          </a:p>
        </p:txBody>
      </p:sp>
      <p:sp>
        <p:nvSpPr>
          <p:cNvPr id="5" name="Slide Number Placeholder 4"/>
          <p:cNvSpPr>
            <a:spLocks noGrp="1"/>
          </p:cNvSpPr>
          <p:nvPr>
            <p:ph type="sldNum" sz="quarter" idx="12"/>
          </p:nvPr>
        </p:nvSpPr>
        <p:spPr/>
        <p:txBody>
          <a:bodyPr/>
          <a:lstStyle/>
          <a:p>
            <a:pPr>
              <a:defRPr/>
            </a:pPr>
            <a:fld id="{4438C735-ABB0-4BBD-89C0-E20A54C0DF5F}"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r>
              <a:rPr lang="en-US" smtClean="0"/>
              <a:t>www.yesnarayanan.blogspot.com</a:t>
            </a:r>
            <a:endParaRPr lang="en-US"/>
          </a:p>
        </p:txBody>
      </p:sp>
      <p:sp>
        <p:nvSpPr>
          <p:cNvPr id="4" name="Slide Number Placeholder 3"/>
          <p:cNvSpPr>
            <a:spLocks noGrp="1"/>
          </p:cNvSpPr>
          <p:nvPr>
            <p:ph type="sldNum" sz="quarter" idx="12"/>
          </p:nvPr>
        </p:nvSpPr>
        <p:spPr/>
        <p:txBody>
          <a:bodyPr/>
          <a:lstStyle/>
          <a:p>
            <a:pPr>
              <a:defRPr/>
            </a:pPr>
            <a:fld id="{D672C8F6-F19F-499D-ADB2-A5018AF3001D}"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www.yesnarayanan.blogspot.com</a:t>
            </a:r>
            <a:endParaRPr lang="en-US"/>
          </a:p>
        </p:txBody>
      </p:sp>
      <p:sp>
        <p:nvSpPr>
          <p:cNvPr id="7" name="Slide Number Placeholder 6"/>
          <p:cNvSpPr>
            <a:spLocks noGrp="1"/>
          </p:cNvSpPr>
          <p:nvPr>
            <p:ph type="sldNum" sz="quarter" idx="12"/>
          </p:nvPr>
        </p:nvSpPr>
        <p:spPr/>
        <p:txBody>
          <a:bodyPr/>
          <a:lstStyle/>
          <a:p>
            <a:pPr>
              <a:defRPr/>
            </a:pPr>
            <a:fld id="{F22FBCB9-8C00-4952-825F-745F1FC95ADE}"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r>
              <a:rPr lang="en-US" smtClean="0"/>
              <a:t>www.yesnarayanan.blogspot.com</a:t>
            </a:r>
            <a:endParaRPr lang="en-US"/>
          </a:p>
        </p:txBody>
      </p:sp>
      <p:sp>
        <p:nvSpPr>
          <p:cNvPr id="7" name="Slide Number Placeholder 6"/>
          <p:cNvSpPr>
            <a:spLocks noGrp="1"/>
          </p:cNvSpPr>
          <p:nvPr>
            <p:ph type="sldNum" sz="quarter" idx="12"/>
          </p:nvPr>
        </p:nvSpPr>
        <p:spPr/>
        <p:txBody>
          <a:bodyPr/>
          <a:lstStyle/>
          <a:p>
            <a:pPr>
              <a:defRPr/>
            </a:pPr>
            <a:fld id="{98B5BE8A-7CF6-4AD1-A3EF-8AC81C711CA4}"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mtClean="0"/>
              <a:t>www.yesnarayanan.blogspot.com</a:t>
            </a: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smtClean="0"/>
              <a:t>www.yesnaraynan.blogspot.com</a:t>
            </a:r>
            <a:endParaRPr 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ctrTitle"/>
          </p:nvPr>
        </p:nvSpPr>
        <p:spPr>
          <a:xfrm>
            <a:off x="152400" y="304800"/>
            <a:ext cx="8763000" cy="1752600"/>
          </a:xfrm>
        </p:spPr>
        <p:style>
          <a:lnRef idx="1">
            <a:schemeClr val="accent2"/>
          </a:lnRef>
          <a:fillRef idx="3">
            <a:schemeClr val="accent2"/>
          </a:fillRef>
          <a:effectRef idx="2">
            <a:schemeClr val="accent2"/>
          </a:effectRef>
          <a:fontRef idx="minor">
            <a:schemeClr val="lt1"/>
          </a:fontRef>
        </p:style>
        <p:txBody>
          <a:bodyPr>
            <a:normAutofit/>
          </a:bodyPr>
          <a:lstStyle/>
          <a:p>
            <a:pPr eaLnBrk="1" hangingPunct="1"/>
            <a:r>
              <a:rPr lang="en-US" sz="4000" dirty="0" smtClean="0">
                <a:solidFill>
                  <a:srgbClr val="FFFF00"/>
                </a:solidFill>
                <a:latin typeface="Times New Roman" pitchFamily="18" charset="0"/>
                <a:cs typeface="Times New Roman" pitchFamily="18" charset="0"/>
              </a:rPr>
              <a:t>Microprocessor &amp; Interfacing</a:t>
            </a:r>
          </a:p>
        </p:txBody>
      </p:sp>
      <p:sp>
        <p:nvSpPr>
          <p:cNvPr id="15363" name="Rectangle 5"/>
          <p:cNvSpPr>
            <a:spLocks noGrp="1" noChangeArrowheads="1"/>
          </p:cNvSpPr>
          <p:nvPr>
            <p:ph type="subTitle" idx="1"/>
          </p:nvPr>
        </p:nvSpPr>
        <p:spPr>
          <a:xfrm>
            <a:off x="4267200" y="5181600"/>
            <a:ext cx="4648200" cy="1371600"/>
          </a:xfrm>
        </p:spPr>
        <p:style>
          <a:lnRef idx="3">
            <a:schemeClr val="lt1"/>
          </a:lnRef>
          <a:fillRef idx="1">
            <a:schemeClr val="accent2"/>
          </a:fillRef>
          <a:effectRef idx="1">
            <a:schemeClr val="accent2"/>
          </a:effectRef>
          <a:fontRef idx="minor">
            <a:schemeClr val="lt1"/>
          </a:fontRef>
        </p:style>
        <p:txBody>
          <a:bodyPr>
            <a:normAutofit fontScale="92500" lnSpcReduction="10000"/>
          </a:bodyPr>
          <a:lstStyle/>
          <a:p>
            <a:pPr algn="r" eaLnBrk="1" hangingPunct="1"/>
            <a:r>
              <a:rPr lang="en-US" altLang="en-US" sz="2000" dirty="0" smtClean="0">
                <a:solidFill>
                  <a:srgbClr val="FFFF00"/>
                </a:solidFill>
              </a:rPr>
              <a:t>K.Muthuramalingam</a:t>
            </a:r>
          </a:p>
          <a:p>
            <a:pPr algn="r" eaLnBrk="1" hangingPunct="1"/>
            <a:r>
              <a:rPr lang="en-US" altLang="en-US" sz="2000" dirty="0" smtClean="0">
                <a:solidFill>
                  <a:srgbClr val="FFFF00"/>
                </a:solidFill>
              </a:rPr>
              <a:t>Assistant Professor</a:t>
            </a:r>
          </a:p>
          <a:p>
            <a:pPr algn="r" eaLnBrk="1" hangingPunct="1"/>
            <a:r>
              <a:rPr lang="en-US" altLang="en-US" sz="2000" dirty="0" smtClean="0">
                <a:solidFill>
                  <a:srgbClr val="FFFF00"/>
                </a:solidFill>
              </a:rPr>
              <a:t>School of Computer Science and Engineering</a:t>
            </a:r>
          </a:p>
          <a:p>
            <a:pPr algn="r" eaLnBrk="1" hangingPunct="1"/>
            <a:r>
              <a:rPr lang="en-US" altLang="en-US" sz="2000" dirty="0" smtClean="0">
                <a:solidFill>
                  <a:srgbClr val="FFFF00"/>
                </a:solidFill>
              </a:rPr>
              <a:t>Bharathidasan University</a:t>
            </a:r>
          </a:p>
          <a:p>
            <a:pPr algn="r" eaLnBrk="1" hangingPunct="1"/>
            <a:endParaRPr lang="en-US" altLang="en-US" sz="2000" dirty="0" smtClean="0"/>
          </a:p>
        </p:txBody>
      </p:sp>
    </p:spTree>
    <p:extLst>
      <p:ext uri="{BB962C8B-B14F-4D97-AF65-F5344CB8AC3E}">
        <p14:creationId xmlns:p14="http://schemas.microsoft.com/office/powerpoint/2010/main" val="3552853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6"/>
            <a:ext cx="8610600" cy="2677656"/>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latin typeface="Times New Roman" pitchFamily="18" charset="0"/>
                <a:cs typeface="Times New Roman" pitchFamily="18" charset="0"/>
              </a:rPr>
              <a:t>Program </a:t>
            </a:r>
            <a:r>
              <a:rPr lang="en-IN" sz="2400" dirty="0">
                <a:solidFill>
                  <a:srgbClr val="C00000"/>
                </a:solidFill>
                <a:latin typeface="Times New Roman" pitchFamily="18" charset="0"/>
                <a:cs typeface="Times New Roman" pitchFamily="18" charset="0"/>
              </a:rPr>
              <a:t>counter</a:t>
            </a:r>
          </a:p>
          <a:p>
            <a:pPr algn="just">
              <a:spcBef>
                <a:spcPts val="0"/>
              </a:spcBef>
            </a:pPr>
            <a:r>
              <a:rPr lang="en-IN" sz="2400" dirty="0">
                <a:latin typeface="Times New Roman" pitchFamily="18" charset="0"/>
                <a:cs typeface="Times New Roman" pitchFamily="18" charset="0"/>
              </a:rPr>
              <a:t>It is a 16-bit register used to store the memory address location of the next instruction to be executed. </a:t>
            </a:r>
            <a:endParaRPr lang="en-IN" sz="2400" dirty="0" smtClean="0">
              <a:latin typeface="Times New Roman" pitchFamily="18" charset="0"/>
              <a:cs typeface="Times New Roman" pitchFamily="18" charset="0"/>
            </a:endParaRPr>
          </a:p>
          <a:p>
            <a:pPr algn="just">
              <a:spcBef>
                <a:spcPts val="0"/>
              </a:spcBef>
            </a:pPr>
            <a:r>
              <a:rPr lang="en-IN" sz="2400" dirty="0" smtClean="0">
                <a:latin typeface="Times New Roman" pitchFamily="18" charset="0"/>
                <a:cs typeface="Times New Roman" pitchFamily="18" charset="0"/>
              </a:rPr>
              <a:t>Stores address of a memory location where next instruction byte is to be fetched by the 8085.</a:t>
            </a:r>
          </a:p>
          <a:p>
            <a:pPr algn="just">
              <a:spcBef>
                <a:spcPts val="0"/>
              </a:spcBef>
            </a:pPr>
            <a:r>
              <a:rPr lang="en-IN" sz="2400" dirty="0" smtClean="0">
                <a:latin typeface="Times New Roman" pitchFamily="18" charset="0"/>
                <a:cs typeface="Times New Roman" pitchFamily="18" charset="0"/>
              </a:rPr>
              <a:t>PC is incremented by one.</a:t>
            </a:r>
          </a:p>
          <a:p>
            <a:pPr algn="just">
              <a:spcBef>
                <a:spcPts val="0"/>
              </a:spcBef>
            </a:pPr>
            <a:r>
              <a:rPr lang="en-IN" sz="2400" dirty="0" smtClean="0">
                <a:latin typeface="Times New Roman" pitchFamily="18" charset="0"/>
                <a:cs typeface="Times New Roman" pitchFamily="18" charset="0"/>
              </a:rPr>
              <a:t>PC is now pointing to the address of next instruction.</a:t>
            </a:r>
            <a:endParaRPr lang="en-IN" sz="2400" dirty="0">
              <a:latin typeface="Times New Roman" pitchFamily="18" charset="0"/>
              <a:cs typeface="Times New Roman" pitchFamily="18" charset="0"/>
            </a:endParaRPr>
          </a:p>
        </p:txBody>
      </p:sp>
      <p:sp>
        <p:nvSpPr>
          <p:cNvPr id="9" name="Rectangle 8"/>
          <p:cNvSpPr/>
          <p:nvPr/>
        </p:nvSpPr>
        <p:spPr>
          <a:xfrm>
            <a:off x="228600" y="147935"/>
            <a:ext cx="56388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dirty="0">
                <a:solidFill>
                  <a:srgbClr val="FFFF00"/>
                </a:solidFill>
              </a:rPr>
              <a:t>8085 Microprocessor </a:t>
            </a:r>
            <a:r>
              <a:rPr lang="en-IN" dirty="0" smtClean="0">
                <a:solidFill>
                  <a:srgbClr val="FFFF00"/>
                </a:solidFill>
              </a:rPr>
              <a:t>–  </a:t>
            </a:r>
            <a:r>
              <a:rPr lang="en-IN" dirty="0">
                <a:solidFill>
                  <a:srgbClr val="FFFF00"/>
                </a:solidFill>
              </a:rPr>
              <a:t>Program </a:t>
            </a:r>
            <a:r>
              <a:rPr lang="en-IN" dirty="0" smtClean="0">
                <a:solidFill>
                  <a:srgbClr val="FFFF00"/>
                </a:solidFill>
              </a:rPr>
              <a:t>counter</a:t>
            </a:r>
            <a:endParaRPr lang="en-IN" dirty="0">
              <a:solidFill>
                <a:srgbClr val="FFFF00"/>
              </a:solidFill>
            </a:endParaRPr>
          </a:p>
        </p:txBody>
      </p:sp>
      <p:pic>
        <p:nvPicPr>
          <p:cNvPr id="90115" name="Picture 3"/>
          <p:cNvPicPr>
            <a:picLocks noChangeAspect="1" noChangeArrowheads="1"/>
          </p:cNvPicPr>
          <p:nvPr/>
        </p:nvPicPr>
        <p:blipFill>
          <a:blip r:embed="rId2"/>
          <a:srcRect/>
          <a:stretch>
            <a:fillRect/>
          </a:stretch>
        </p:blipFill>
        <p:spPr bwMode="auto">
          <a:xfrm>
            <a:off x="762000" y="3581400"/>
            <a:ext cx="7715250" cy="306863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6"/>
            <a:ext cx="8610600" cy="5447645"/>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rPr>
              <a:t>Stack pointer</a:t>
            </a:r>
          </a:p>
          <a:p>
            <a:pPr marL="0" indent="0" algn="just">
              <a:lnSpc>
                <a:spcPct val="150000"/>
              </a:lnSpc>
              <a:spcBef>
                <a:spcPts val="0"/>
              </a:spcBef>
            </a:pPr>
            <a:r>
              <a:rPr lang="en-IN" sz="2400" dirty="0">
                <a:latin typeface="Times New Roman" pitchFamily="18" charset="0"/>
                <a:cs typeface="Times New Roman" pitchFamily="18" charset="0"/>
              </a:rPr>
              <a:t>It is also a 16-bit register works like stack, which is always incremented/decremented by 2 during push &amp; pop </a:t>
            </a:r>
            <a:r>
              <a:rPr lang="en-IN" sz="2400" dirty="0" smtClean="0">
                <a:latin typeface="Times New Roman" pitchFamily="18" charset="0"/>
                <a:cs typeface="Times New Roman" pitchFamily="18" charset="0"/>
              </a:rPr>
              <a:t>operations.</a:t>
            </a:r>
          </a:p>
          <a:p>
            <a:pPr marL="0" indent="0" algn="just">
              <a:lnSpc>
                <a:spcPct val="150000"/>
              </a:lnSpc>
              <a:spcBef>
                <a:spcPts val="0"/>
              </a:spcBef>
            </a:pPr>
            <a:r>
              <a:rPr lang="en-US" altLang="en-US" sz="2400" noProof="1" smtClean="0">
                <a:latin typeface="Times New Roman" pitchFamily="18" charset="0"/>
                <a:cs typeface="Times New Roman" pitchFamily="18" charset="0"/>
              </a:rPr>
              <a:t>The stack pointer is also a 16-bit register that is used to point into memory. </a:t>
            </a:r>
          </a:p>
          <a:p>
            <a:pPr marL="0" indent="0" algn="just">
              <a:lnSpc>
                <a:spcPct val="150000"/>
              </a:lnSpc>
              <a:spcBef>
                <a:spcPts val="0"/>
              </a:spcBef>
            </a:pPr>
            <a:r>
              <a:rPr lang="en-US" altLang="en-US" sz="2400" noProof="1" smtClean="0">
                <a:latin typeface="Times New Roman" pitchFamily="18" charset="0"/>
                <a:cs typeface="Times New Roman" pitchFamily="18" charset="0"/>
              </a:rPr>
              <a:t>The memory this register points to is a special area called the stack.</a:t>
            </a:r>
          </a:p>
          <a:p>
            <a:pPr marL="0" indent="0" algn="just">
              <a:lnSpc>
                <a:spcPct val="150000"/>
              </a:lnSpc>
              <a:spcBef>
                <a:spcPts val="0"/>
              </a:spcBef>
            </a:pPr>
            <a:r>
              <a:rPr lang="en-US" altLang="en-US" sz="2400" noProof="1" smtClean="0">
                <a:latin typeface="Times New Roman" pitchFamily="18" charset="0"/>
                <a:cs typeface="Times New Roman" pitchFamily="18" charset="0"/>
              </a:rPr>
              <a:t>The stack is an area of memory used to hold data that will be retreived soon.</a:t>
            </a:r>
          </a:p>
          <a:p>
            <a:pPr marL="0" indent="0" algn="just">
              <a:lnSpc>
                <a:spcPct val="150000"/>
              </a:lnSpc>
              <a:spcBef>
                <a:spcPts val="0"/>
              </a:spcBef>
            </a:pPr>
            <a:r>
              <a:rPr lang="en-US" altLang="en-US" sz="2400" noProof="1" smtClean="0">
                <a:latin typeface="Times New Roman" pitchFamily="18" charset="0"/>
                <a:cs typeface="Times New Roman" pitchFamily="18" charset="0"/>
              </a:rPr>
              <a:t>The stack is usually accessed in a Last In First Out (LIFO) fashion.</a:t>
            </a:r>
            <a:endParaRPr lang="en-US" altLang="en-US" sz="2400" dirty="0" smtClean="0">
              <a:latin typeface="Times New Roman" pitchFamily="18" charset="0"/>
              <a:cs typeface="Times New Roman" pitchFamily="18" charset="0"/>
            </a:endParaRPr>
          </a:p>
          <a:p>
            <a:pPr marL="0" indent="0" algn="just">
              <a:lnSpc>
                <a:spcPct val="150000"/>
              </a:lnSpc>
              <a:spcBef>
                <a:spcPts val="0"/>
              </a:spcBef>
              <a:buNone/>
            </a:pPr>
            <a:endParaRPr lang="en-IN" sz="2400" dirty="0">
              <a:solidFill>
                <a:srgbClr val="C00000"/>
              </a:solidFill>
            </a:endParaRPr>
          </a:p>
        </p:txBody>
      </p:sp>
      <p:sp>
        <p:nvSpPr>
          <p:cNvPr id="9" name="Rectangle 8"/>
          <p:cNvSpPr/>
          <p:nvPr/>
        </p:nvSpPr>
        <p:spPr>
          <a:xfrm>
            <a:off x="228600" y="147935"/>
            <a:ext cx="50292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dirty="0">
                <a:solidFill>
                  <a:srgbClr val="FFFF00"/>
                </a:solidFill>
              </a:rPr>
              <a:t>8085 Microprocessor –  Stack </a:t>
            </a:r>
            <a:r>
              <a:rPr lang="en-IN" dirty="0" smtClean="0">
                <a:solidFill>
                  <a:srgbClr val="FFFF00"/>
                </a:solidFill>
              </a:rPr>
              <a:t>pointer</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srcRect/>
          <a:stretch>
            <a:fillRect/>
          </a:stretch>
        </p:blipFill>
        <p:spPr bwMode="auto">
          <a:xfrm>
            <a:off x="457200" y="914400"/>
            <a:ext cx="8388404" cy="5029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918756"/>
            <a:ext cx="6477000" cy="5447645"/>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latin typeface="Times New Roman" pitchFamily="18" charset="0"/>
                <a:cs typeface="Times New Roman" pitchFamily="18" charset="0"/>
              </a:rPr>
              <a:t>Temporary register</a:t>
            </a:r>
          </a:p>
          <a:p>
            <a:pPr marL="0" indent="0" algn="just">
              <a:lnSpc>
                <a:spcPct val="150000"/>
              </a:lnSpc>
              <a:spcBef>
                <a:spcPts val="0"/>
              </a:spcBef>
            </a:pPr>
            <a:r>
              <a:rPr lang="en-IN" sz="2400" dirty="0">
                <a:latin typeface="Times New Roman" pitchFamily="18" charset="0"/>
                <a:cs typeface="Times New Roman" pitchFamily="18" charset="0"/>
              </a:rPr>
              <a:t>It is an 8-bit register, which holds the temporary data of arithmetic and logical </a:t>
            </a:r>
            <a:r>
              <a:rPr lang="en-IN" sz="2400" dirty="0" smtClean="0">
                <a:latin typeface="Times New Roman" pitchFamily="18" charset="0"/>
                <a:cs typeface="Times New Roman" pitchFamily="18" charset="0"/>
              </a:rPr>
              <a:t>operations.</a:t>
            </a:r>
          </a:p>
          <a:p>
            <a:pPr marL="0" indent="0" algn="just">
              <a:lnSpc>
                <a:spcPct val="150000"/>
              </a:lnSpc>
              <a:spcBef>
                <a:spcPts val="0"/>
              </a:spcBef>
            </a:pPr>
            <a:r>
              <a:rPr lang="en-US" sz="2400" dirty="0" smtClean="0">
                <a:latin typeface="Times New Roman" pitchFamily="18" charset="0"/>
                <a:cs typeface="Times New Roman" pitchFamily="18" charset="0"/>
              </a:rPr>
              <a:t>Programmer cannot acc</a:t>
            </a:r>
            <a:r>
              <a:rPr lang="en-IN" sz="2400" dirty="0" smtClean="0">
                <a:latin typeface="Times New Roman" pitchFamily="18" charset="0"/>
                <a:cs typeface="Times New Roman" pitchFamily="18" charset="0"/>
              </a:rPr>
              <a:t>ess this registers externally</a:t>
            </a:r>
          </a:p>
          <a:p>
            <a:pPr marL="0" indent="0" algn="just">
              <a:lnSpc>
                <a:spcPct val="150000"/>
              </a:lnSpc>
              <a:spcBef>
                <a:spcPts val="0"/>
              </a:spcBef>
            </a:pPr>
            <a:r>
              <a:rPr lang="en-US" sz="2400" dirty="0" smtClean="0">
                <a:latin typeface="Times New Roman" pitchFamily="18" charset="0"/>
                <a:cs typeface="Times New Roman" pitchFamily="18" charset="0"/>
              </a:rPr>
              <a:t>W and Z are used as temp.registers.</a:t>
            </a:r>
          </a:p>
          <a:p>
            <a:pPr marL="0" indent="0" algn="just">
              <a:lnSpc>
                <a:spcPct val="150000"/>
              </a:lnSpc>
              <a:spcBef>
                <a:spcPts val="0"/>
              </a:spcBef>
            </a:pPr>
            <a:r>
              <a:rPr lang="en-US" sz="2400" dirty="0" smtClean="0">
                <a:latin typeface="Times New Roman" pitchFamily="18" charset="0"/>
                <a:cs typeface="Times New Roman" pitchFamily="18" charset="0"/>
              </a:rPr>
              <a:t>It is also called operand register (8 bit)</a:t>
            </a:r>
          </a:p>
          <a:p>
            <a:pPr marL="0" indent="0" algn="just">
              <a:lnSpc>
                <a:spcPct val="150000"/>
              </a:lnSpc>
              <a:spcBef>
                <a:spcPts val="0"/>
              </a:spcBef>
            </a:pPr>
            <a:r>
              <a:rPr lang="en-US" sz="2400" dirty="0" smtClean="0">
                <a:latin typeface="Times New Roman" pitchFamily="18" charset="0"/>
                <a:cs typeface="Times New Roman" pitchFamily="18" charset="0"/>
              </a:rPr>
              <a:t>It provides operands to ALU. ALU can store immediate results in temporary register.</a:t>
            </a:r>
          </a:p>
          <a:p>
            <a:pPr marL="0" indent="0" algn="just">
              <a:lnSpc>
                <a:spcPct val="150000"/>
              </a:lnSpc>
              <a:spcBef>
                <a:spcPts val="0"/>
              </a:spcBef>
            </a:pPr>
            <a:r>
              <a:rPr lang="en-US" sz="2400" dirty="0" smtClean="0">
                <a:latin typeface="Times New Roman" pitchFamily="18" charset="0"/>
                <a:cs typeface="Times New Roman" pitchFamily="18" charset="0"/>
              </a:rPr>
              <a:t>8085 uses them internally to hold data temporary during the execution of some instruction. </a:t>
            </a:r>
            <a:endParaRPr lang="en-IN" sz="2400" dirty="0">
              <a:latin typeface="Times New Roman" pitchFamily="18" charset="0"/>
              <a:cs typeface="Times New Roman" pitchFamily="18" charset="0"/>
            </a:endParaRPr>
          </a:p>
        </p:txBody>
      </p:sp>
      <p:sp>
        <p:nvSpPr>
          <p:cNvPr id="9" name="Rectangle 8"/>
          <p:cNvSpPr/>
          <p:nvPr/>
        </p:nvSpPr>
        <p:spPr>
          <a:xfrm>
            <a:off x="228600" y="147935"/>
            <a:ext cx="554510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Temporary </a:t>
            </a:r>
            <a:r>
              <a:rPr lang="en-IN" dirty="0" smtClean="0">
                <a:solidFill>
                  <a:srgbClr val="FFFF00"/>
                </a:solidFill>
              </a:rPr>
              <a:t>register</a:t>
            </a:r>
            <a:endParaRPr lang="en-IN" dirty="0">
              <a:solidFill>
                <a:srgbClr val="FFFF00"/>
              </a:solidFill>
            </a:endParaRPr>
          </a:p>
        </p:txBody>
      </p:sp>
      <p:pic>
        <p:nvPicPr>
          <p:cNvPr id="92164" name="Picture 4"/>
          <p:cNvPicPr>
            <a:picLocks noChangeAspect="1" noChangeArrowheads="1"/>
          </p:cNvPicPr>
          <p:nvPr/>
        </p:nvPicPr>
        <p:blipFill>
          <a:blip r:embed="rId2"/>
          <a:srcRect/>
          <a:stretch>
            <a:fillRect/>
          </a:stretch>
        </p:blipFill>
        <p:spPr bwMode="auto">
          <a:xfrm>
            <a:off x="6720840" y="1950720"/>
            <a:ext cx="2228850" cy="3268663"/>
          </a:xfrm>
          <a:prstGeom prst="rect">
            <a:avLst/>
          </a:prstGeom>
          <a:noFill/>
          <a:ln w="2857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000"/>
            <a:ext cx="8793480" cy="4524315"/>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latin typeface="Times New Roman" pitchFamily="18" charset="0"/>
                <a:cs typeface="Times New Roman" pitchFamily="18" charset="0"/>
              </a:rPr>
              <a:t>Flag register</a:t>
            </a:r>
            <a:r>
              <a:rPr lang="en-IN" sz="2400" dirty="0"/>
              <a:t> </a:t>
            </a:r>
            <a:endParaRPr lang="en-IN" sz="2400" dirty="0" smtClean="0"/>
          </a:p>
          <a:p>
            <a:r>
              <a:rPr lang="en-IN" sz="2400" dirty="0"/>
              <a:t>A flag is a flip-flop which is set or reset by the processor to indicate certain conditions. </a:t>
            </a:r>
          </a:p>
          <a:p>
            <a:r>
              <a:rPr lang="en-IN" sz="2400" dirty="0" smtClean="0"/>
              <a:t>It </a:t>
            </a:r>
            <a:r>
              <a:rPr lang="en-IN" sz="2400" dirty="0"/>
              <a:t>is an 8-bit register having five 1-bit flip-flops, which holds either 0 or 1 depending upon the result stored in the accumulator</a:t>
            </a:r>
            <a:r>
              <a:rPr lang="en-IN" sz="2400" dirty="0" smtClean="0"/>
              <a:t>.</a:t>
            </a:r>
          </a:p>
          <a:p>
            <a:r>
              <a:rPr lang="en-IN" sz="2400" dirty="0"/>
              <a:t>A flag register contains a number of flags either to indicate certain conditions arising after arithmetic and logical operations or to control certain operations.</a:t>
            </a:r>
          </a:p>
          <a:p>
            <a:r>
              <a:rPr lang="en-IN" sz="2400" dirty="0"/>
              <a:t>The flags which indicate conditions are known as condition flags.</a:t>
            </a:r>
          </a:p>
          <a:p>
            <a:r>
              <a:rPr lang="en-IN" sz="2400" dirty="0"/>
              <a:t> The flags which are used to control certain operations are called control flags</a:t>
            </a:r>
            <a:r>
              <a:rPr lang="en-IN" sz="2400" dirty="0" smtClean="0"/>
              <a:t>.</a:t>
            </a:r>
            <a:endParaRPr lang="en-IN" sz="2400" dirty="0" smtClean="0">
              <a:solidFill>
                <a:srgbClr val="C00000"/>
              </a:solidFill>
              <a:latin typeface="Times New Roman" pitchFamily="18" charset="0"/>
              <a:cs typeface="Times New Roman" pitchFamily="18" charset="0"/>
            </a:endParaRPr>
          </a:p>
        </p:txBody>
      </p:sp>
      <p:sp>
        <p:nvSpPr>
          <p:cNvPr id="9" name="Rectangle 8"/>
          <p:cNvSpPr/>
          <p:nvPr/>
        </p:nvSpPr>
        <p:spPr>
          <a:xfrm>
            <a:off x="228600" y="147935"/>
            <a:ext cx="4705262"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Flag </a:t>
            </a:r>
            <a:r>
              <a:rPr lang="en-IN" dirty="0" smtClean="0">
                <a:solidFill>
                  <a:srgbClr val="FFFF00"/>
                </a:solidFill>
              </a:rPr>
              <a:t>register</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000"/>
            <a:ext cx="8793480" cy="2751522"/>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latin typeface="Times New Roman" pitchFamily="18" charset="0"/>
                <a:cs typeface="Times New Roman" pitchFamily="18" charset="0"/>
              </a:rPr>
              <a:t>Flag register</a:t>
            </a:r>
            <a:r>
              <a:rPr lang="en-IN" sz="2400" dirty="0"/>
              <a:t> </a:t>
            </a:r>
            <a:endParaRPr lang="en-IN" sz="2400" dirty="0" smtClean="0"/>
          </a:p>
          <a:p>
            <a:pPr>
              <a:buNone/>
            </a:pPr>
            <a:r>
              <a:rPr lang="en-IN" sz="2400" dirty="0" smtClean="0"/>
              <a:t>These </a:t>
            </a:r>
            <a:r>
              <a:rPr lang="en-IN" sz="2400" dirty="0"/>
              <a:t>are the set of 5 flip-flops </a:t>
            </a:r>
            <a:r>
              <a:rPr lang="en-IN" sz="2400" dirty="0" smtClean="0"/>
              <a:t>:</a:t>
            </a:r>
            <a:endParaRPr lang="en-IN" sz="2400" dirty="0"/>
          </a:p>
          <a:p>
            <a:pPr lvl="1">
              <a:buFont typeface="Courier New" pitchFamily="49" charset="0"/>
              <a:buChar char="o"/>
            </a:pPr>
            <a:r>
              <a:rPr lang="en-IN" sz="2000" dirty="0"/>
              <a:t>Sign (S)</a:t>
            </a:r>
          </a:p>
          <a:p>
            <a:pPr lvl="1">
              <a:buFont typeface="Courier New" pitchFamily="49" charset="0"/>
              <a:buChar char="o"/>
            </a:pPr>
            <a:r>
              <a:rPr lang="en-IN" sz="2000" dirty="0"/>
              <a:t>Zero (Z)</a:t>
            </a:r>
          </a:p>
          <a:p>
            <a:pPr lvl="1">
              <a:buFont typeface="Courier New" pitchFamily="49" charset="0"/>
              <a:buChar char="o"/>
            </a:pPr>
            <a:r>
              <a:rPr lang="en-IN" sz="2000" dirty="0"/>
              <a:t>Auxiliary Carry (AC)</a:t>
            </a:r>
          </a:p>
          <a:p>
            <a:pPr lvl="1">
              <a:buFont typeface="Courier New" pitchFamily="49" charset="0"/>
              <a:buChar char="o"/>
            </a:pPr>
            <a:r>
              <a:rPr lang="en-IN" sz="2000" dirty="0"/>
              <a:t>Parity (P)</a:t>
            </a:r>
          </a:p>
          <a:p>
            <a:pPr lvl="1">
              <a:buFont typeface="Courier New" pitchFamily="49" charset="0"/>
              <a:buChar char="o"/>
            </a:pPr>
            <a:r>
              <a:rPr lang="en-IN" sz="2000" dirty="0"/>
              <a:t>Carry </a:t>
            </a:r>
            <a:r>
              <a:rPr lang="en-IN" sz="2000" dirty="0" smtClean="0"/>
              <a:t>©</a:t>
            </a:r>
            <a:endParaRPr lang="en-IN" sz="2400" dirty="0" smtClean="0">
              <a:solidFill>
                <a:srgbClr val="C00000"/>
              </a:solidFill>
              <a:latin typeface="Times New Roman" pitchFamily="18" charset="0"/>
              <a:cs typeface="Times New Roman" pitchFamily="18" charset="0"/>
            </a:endParaRPr>
          </a:p>
        </p:txBody>
      </p:sp>
      <p:sp>
        <p:nvSpPr>
          <p:cNvPr id="9" name="Rectangle 8"/>
          <p:cNvSpPr/>
          <p:nvPr/>
        </p:nvSpPr>
        <p:spPr>
          <a:xfrm>
            <a:off x="228600" y="147935"/>
            <a:ext cx="4705262"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Flag </a:t>
            </a:r>
            <a:r>
              <a:rPr lang="en-IN" dirty="0" smtClean="0">
                <a:solidFill>
                  <a:srgbClr val="FFFF00"/>
                </a:solidFill>
              </a:rPr>
              <a:t>register</a:t>
            </a:r>
            <a:endParaRPr lang="en-IN" dirty="0">
              <a:solidFill>
                <a:srgbClr val="FFFF00"/>
              </a:solidFill>
            </a:endParaRPr>
          </a:p>
        </p:txBody>
      </p:sp>
      <p:pic>
        <p:nvPicPr>
          <p:cNvPr id="93186" name="Picture 2"/>
          <p:cNvPicPr>
            <a:picLocks noChangeAspect="1" noChangeArrowheads="1"/>
          </p:cNvPicPr>
          <p:nvPr/>
        </p:nvPicPr>
        <p:blipFill>
          <a:blip r:embed="rId2"/>
          <a:srcRect/>
          <a:stretch>
            <a:fillRect/>
          </a:stretch>
        </p:blipFill>
        <p:spPr bwMode="auto">
          <a:xfrm>
            <a:off x="525439" y="3810000"/>
            <a:ext cx="8176601" cy="243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52400" y="701040"/>
            <a:ext cx="8793480" cy="5853910"/>
          </a:xfrm>
          <a:prstGeom prst="rect">
            <a:avLst/>
          </a:prstGeom>
          <a:noFill/>
          <a:ln w="38100">
            <a:solidFill>
              <a:srgbClr val="002060"/>
            </a:solidFill>
            <a:miter lim="800000"/>
            <a:headEnd/>
            <a:tailEnd/>
          </a:ln>
        </p:spPr>
        <p:txBody>
          <a:bodyPr wrap="square">
            <a:spAutoFit/>
          </a:bodyPr>
          <a:lstStyle/>
          <a:p>
            <a:r>
              <a:rPr lang="en-IN" sz="2400" dirty="0" smtClean="0"/>
              <a:t>If </a:t>
            </a:r>
            <a:r>
              <a:rPr lang="en-IN" sz="2400" dirty="0"/>
              <a:t>an operation </a:t>
            </a:r>
            <a:r>
              <a:rPr lang="en-IN" sz="2400" dirty="0" smtClean="0"/>
              <a:t>performed in </a:t>
            </a:r>
            <a:r>
              <a:rPr lang="en-IN" sz="2400" dirty="0"/>
              <a:t>ALU generates the carry from D7 to next stage then </a:t>
            </a:r>
            <a:r>
              <a:rPr lang="en-IN" sz="2400" dirty="0" smtClean="0"/>
              <a:t>CY </a:t>
            </a:r>
            <a:r>
              <a:rPr lang="en-IN" sz="2400" dirty="0"/>
              <a:t>flag is set, else it is reset.</a:t>
            </a:r>
          </a:p>
          <a:p>
            <a:pPr>
              <a:buNone/>
            </a:pPr>
            <a:r>
              <a:rPr lang="en-IN" sz="2400" dirty="0"/>
              <a:t>Auxiliary Carry (AC):</a:t>
            </a:r>
          </a:p>
          <a:p>
            <a:r>
              <a:rPr lang="en-IN" sz="2400" dirty="0"/>
              <a:t>If an operation performed in ALU generates the carry from lower nibble (D0 to D3) to upper nibble (D4 to D7) AC flag is set, else it resets.</a:t>
            </a:r>
          </a:p>
          <a:p>
            <a:pPr>
              <a:buNone/>
            </a:pPr>
            <a:r>
              <a:rPr lang="en-IN" sz="2400" dirty="0"/>
              <a:t>Zero Flag(z):</a:t>
            </a:r>
          </a:p>
          <a:p>
            <a:r>
              <a:rPr lang="en-IN" sz="2400" dirty="0"/>
              <a:t>If an operation performed in ALU results 0value of entire 8-bits then zero flag is set, else it resets.</a:t>
            </a:r>
          </a:p>
          <a:p>
            <a:pPr>
              <a:buNone/>
            </a:pPr>
            <a:r>
              <a:rPr lang="en-IN" sz="2400" dirty="0"/>
              <a:t>Sign Flag(s):</a:t>
            </a:r>
          </a:p>
          <a:p>
            <a:r>
              <a:rPr lang="en-IN" sz="2400" dirty="0"/>
              <a:t>If MSB bit =0 then the number is positive, else it is negative.</a:t>
            </a:r>
          </a:p>
          <a:p>
            <a:pPr>
              <a:buNone/>
            </a:pPr>
            <a:r>
              <a:rPr lang="en-IN" sz="2400" dirty="0"/>
              <a:t>Parity Flag(p):</a:t>
            </a:r>
          </a:p>
          <a:p>
            <a:r>
              <a:rPr lang="en-IN" sz="2400" dirty="0"/>
              <a:t>If the result contains even no. of ones this flag is set and for odd no. of ones this flag is reset.</a:t>
            </a:r>
          </a:p>
        </p:txBody>
      </p:sp>
      <p:sp>
        <p:nvSpPr>
          <p:cNvPr id="5" name="Rectangle 4"/>
          <p:cNvSpPr/>
          <p:nvPr/>
        </p:nvSpPr>
        <p:spPr>
          <a:xfrm>
            <a:off x="228600" y="106680"/>
            <a:ext cx="191437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pPr>
              <a:buNone/>
            </a:pPr>
            <a:r>
              <a:rPr lang="en-IN" b="1" dirty="0">
                <a:solidFill>
                  <a:srgbClr val="FFFF00"/>
                </a:solidFill>
                <a:latin typeface="Times New Roman" pitchFamily="18" charset="0"/>
                <a:cs typeface="Times New Roman" pitchFamily="18" charset="0"/>
              </a:rPr>
              <a:t>Flag register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000"/>
            <a:ext cx="8793480" cy="6001643"/>
          </a:xfrm>
          <a:prstGeom prst="rect">
            <a:avLst/>
          </a:prstGeom>
          <a:noFill/>
          <a:ln w="38100">
            <a:solidFill>
              <a:srgbClr val="002060"/>
            </a:solidFill>
            <a:miter lim="800000"/>
            <a:headEnd/>
            <a:tailEnd/>
          </a:ln>
        </p:spPr>
        <p:txBody>
          <a:bodyPr wrap="square">
            <a:spAutoFit/>
          </a:bodyPr>
          <a:lstStyle/>
          <a:p>
            <a:pPr>
              <a:buNone/>
            </a:pPr>
            <a:r>
              <a:rPr lang="en-IN" sz="2400" dirty="0">
                <a:solidFill>
                  <a:srgbClr val="C00000"/>
                </a:solidFill>
                <a:latin typeface="Times New Roman" pitchFamily="18" charset="0"/>
                <a:cs typeface="Times New Roman" pitchFamily="18" charset="0"/>
              </a:rPr>
              <a:t>Instruction register and </a:t>
            </a:r>
            <a:r>
              <a:rPr lang="en-IN" sz="2400" dirty="0" smtClean="0">
                <a:solidFill>
                  <a:srgbClr val="C00000"/>
                </a:solidFill>
                <a:latin typeface="Times New Roman" pitchFamily="18" charset="0"/>
                <a:cs typeface="Times New Roman" pitchFamily="18" charset="0"/>
              </a:rPr>
              <a:t>decoder</a:t>
            </a:r>
          </a:p>
          <a:p>
            <a:pPr marL="0" indent="0" algn="just">
              <a:lnSpc>
                <a:spcPct val="150000"/>
              </a:lnSpc>
              <a:spcBef>
                <a:spcPts val="0"/>
              </a:spcBef>
            </a:pPr>
            <a:r>
              <a:rPr lang="en-IN" sz="2400" dirty="0">
                <a:latin typeface="Times New Roman" pitchFamily="18" charset="0"/>
                <a:cs typeface="Times New Roman" pitchFamily="18" charset="0"/>
              </a:rPr>
              <a:t>It is an 8-bit register. When an instruction is fetched from </a:t>
            </a:r>
            <a:r>
              <a:rPr lang="en-IN" sz="2400" dirty="0" smtClean="0">
                <a:latin typeface="Times New Roman" pitchFamily="18" charset="0"/>
                <a:cs typeface="Times New Roman" pitchFamily="18" charset="0"/>
              </a:rPr>
              <a:t>memory</a:t>
            </a:r>
          </a:p>
          <a:p>
            <a:pPr marL="0" indent="0" algn="just">
              <a:lnSpc>
                <a:spcPct val="150000"/>
              </a:lnSpc>
              <a:spcBef>
                <a:spcPts val="0"/>
              </a:spcBef>
              <a:buNone/>
              <a:tabLst>
                <a:tab pos="274638" algn="l"/>
              </a:tabLst>
            </a:pPr>
            <a:r>
              <a:rPr lang="en-IN" sz="2400" dirty="0" smtClean="0">
                <a:latin typeface="Times New Roman" pitchFamily="18" charset="0"/>
                <a:cs typeface="Times New Roman" pitchFamily="18" charset="0"/>
              </a:rPr>
              <a:t>   then </a:t>
            </a:r>
            <a:r>
              <a:rPr lang="en-IN" sz="2400" dirty="0">
                <a:latin typeface="Times New Roman" pitchFamily="18" charset="0"/>
                <a:cs typeface="Times New Roman" pitchFamily="18" charset="0"/>
              </a:rPr>
              <a:t>it is stored in the Instruction register. Instruction </a:t>
            </a:r>
            <a:r>
              <a:rPr lang="en-IN" sz="2400" dirty="0" smtClean="0">
                <a:latin typeface="Times New Roman" pitchFamily="18" charset="0"/>
                <a:cs typeface="Times New Roman" pitchFamily="18" charset="0"/>
              </a:rPr>
              <a:t>decoder</a:t>
            </a:r>
          </a:p>
          <a:p>
            <a:pPr marL="0" indent="0" algn="just">
              <a:lnSpc>
                <a:spcPct val="150000"/>
              </a:lnSpc>
              <a:spcBef>
                <a:spcPts val="0"/>
              </a:spcBef>
              <a:buNone/>
              <a:tabLst>
                <a:tab pos="274638" algn="l"/>
              </a:tabLst>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decodes the information present in the Instruction register</a:t>
            </a:r>
            <a:r>
              <a:rPr lang="en-IN" sz="2400" dirty="0" smtClean="0">
                <a:latin typeface="Times New Roman" pitchFamily="18" charset="0"/>
                <a:cs typeface="Times New Roman" pitchFamily="18" charset="0"/>
              </a:rPr>
              <a:t>.</a:t>
            </a:r>
          </a:p>
          <a:p>
            <a:pPr algn="just">
              <a:lnSpc>
                <a:spcPct val="150000"/>
              </a:lnSpc>
              <a:spcBef>
                <a:spcPts val="0"/>
              </a:spcBef>
            </a:pPr>
            <a:r>
              <a:rPr lang="en-IN" sz="2400" dirty="0">
                <a:latin typeface="Times New Roman" pitchFamily="18" charset="0"/>
                <a:cs typeface="Times New Roman" pitchFamily="18" charset="0"/>
              </a:rPr>
              <a:t>Temporary stores the current instruction of a program. </a:t>
            </a:r>
          </a:p>
          <a:p>
            <a:pPr algn="just">
              <a:lnSpc>
                <a:spcPct val="150000"/>
              </a:lnSpc>
              <a:spcBef>
                <a:spcPts val="0"/>
              </a:spcBef>
            </a:pPr>
            <a:r>
              <a:rPr lang="en-IN" sz="2400" dirty="0">
                <a:latin typeface="Times New Roman" pitchFamily="18" charset="0"/>
                <a:cs typeface="Times New Roman" pitchFamily="18" charset="0"/>
              </a:rPr>
              <a:t>Latest instruction sent here from memory prior to execution. </a:t>
            </a:r>
          </a:p>
          <a:p>
            <a:pPr algn="just">
              <a:lnSpc>
                <a:spcPct val="150000"/>
              </a:lnSpc>
              <a:spcBef>
                <a:spcPts val="0"/>
              </a:spcBef>
            </a:pPr>
            <a:r>
              <a:rPr lang="en-IN" sz="2400" dirty="0">
                <a:latin typeface="Times New Roman" pitchFamily="18" charset="0"/>
                <a:cs typeface="Times New Roman" pitchFamily="18" charset="0"/>
              </a:rPr>
              <a:t>Decoder then takes instruction and decodes or interprets the instruction. </a:t>
            </a:r>
          </a:p>
          <a:p>
            <a:pPr algn="just">
              <a:lnSpc>
                <a:spcPct val="150000"/>
              </a:lnSpc>
              <a:spcBef>
                <a:spcPts val="0"/>
              </a:spcBef>
            </a:pPr>
            <a:r>
              <a:rPr lang="en-IN" sz="2400" dirty="0">
                <a:latin typeface="Times New Roman" pitchFamily="18" charset="0"/>
                <a:cs typeface="Times New Roman" pitchFamily="18" charset="0"/>
              </a:rPr>
              <a:t>Decoded instruction then passed to next stage.</a:t>
            </a:r>
          </a:p>
          <a:p>
            <a:pPr algn="just">
              <a:lnSpc>
                <a:spcPct val="150000"/>
              </a:lnSpc>
              <a:spcBef>
                <a:spcPts val="0"/>
              </a:spcBef>
            </a:pPr>
            <a:r>
              <a:rPr lang="en-IN" sz="2400" dirty="0">
                <a:latin typeface="Times New Roman" pitchFamily="18" charset="0"/>
                <a:cs typeface="Times New Roman" pitchFamily="18" charset="0"/>
              </a:rPr>
              <a:t>Instruction register is 8-bit register just like every other register of microprocessor. </a:t>
            </a:r>
            <a:endParaRPr lang="en-IN" sz="2400" dirty="0" smtClean="0">
              <a:solidFill>
                <a:srgbClr val="C00000"/>
              </a:solidFill>
              <a:latin typeface="Times New Roman" pitchFamily="18" charset="0"/>
              <a:cs typeface="Times New Roman" pitchFamily="18" charset="0"/>
            </a:endParaRPr>
          </a:p>
        </p:txBody>
      </p:sp>
      <p:sp>
        <p:nvSpPr>
          <p:cNvPr id="9" name="Rectangle 8"/>
          <p:cNvSpPr/>
          <p:nvPr/>
        </p:nvSpPr>
        <p:spPr>
          <a:xfrm>
            <a:off x="228600" y="147935"/>
            <a:ext cx="719350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Instruction register and decoder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000"/>
            <a:ext cx="6202680" cy="6001643"/>
          </a:xfrm>
          <a:prstGeom prst="rect">
            <a:avLst/>
          </a:prstGeom>
          <a:noFill/>
          <a:ln w="38100">
            <a:solidFill>
              <a:srgbClr val="002060"/>
            </a:solidFill>
            <a:miter lim="800000"/>
            <a:headEnd/>
            <a:tailEnd/>
          </a:ln>
        </p:spPr>
        <p:txBody>
          <a:bodyPr wrap="square">
            <a:spAutoFit/>
          </a:bodyPr>
          <a:lstStyle/>
          <a:p>
            <a:pPr>
              <a:buNone/>
            </a:pPr>
            <a:r>
              <a:rPr lang="en-IN" sz="2400" dirty="0">
                <a:solidFill>
                  <a:srgbClr val="C00000"/>
                </a:solidFill>
                <a:latin typeface="Times New Roman" pitchFamily="18" charset="0"/>
                <a:cs typeface="Times New Roman" pitchFamily="18" charset="0"/>
              </a:rPr>
              <a:t>Instruction register and </a:t>
            </a:r>
            <a:r>
              <a:rPr lang="en-IN" sz="2400" dirty="0" smtClean="0">
                <a:solidFill>
                  <a:srgbClr val="C00000"/>
                </a:solidFill>
                <a:latin typeface="Times New Roman" pitchFamily="18" charset="0"/>
                <a:cs typeface="Times New Roman" pitchFamily="18" charset="0"/>
              </a:rPr>
              <a:t>decoder</a:t>
            </a:r>
          </a:p>
          <a:p>
            <a:pPr marL="0" indent="0" algn="just">
              <a:lnSpc>
                <a:spcPct val="150000"/>
              </a:lnSpc>
              <a:spcBef>
                <a:spcPts val="0"/>
              </a:spcBef>
              <a:buNone/>
            </a:pPr>
            <a:r>
              <a:rPr lang="en-IN" sz="2400" dirty="0"/>
              <a:t>Consider an instruction. The instruction may be anything like adding two data's, moving a data, copying a data etc. When such an instruction is fetched from memory, it is directed to Instruction register. So the instruction registers are specifically to store the instructions that are fetched from memory. There is an Instruction decoder which decodes the information's present in the Instruction register for further processing</a:t>
            </a:r>
            <a:r>
              <a:rPr lang="en-IN" sz="2400" dirty="0" smtClean="0"/>
              <a:t>.</a:t>
            </a:r>
            <a:endParaRPr lang="en-IN" sz="2400" dirty="0" smtClean="0">
              <a:solidFill>
                <a:srgbClr val="C00000"/>
              </a:solidFill>
              <a:latin typeface="Times New Roman" pitchFamily="18" charset="0"/>
              <a:cs typeface="Times New Roman" pitchFamily="18" charset="0"/>
            </a:endParaRPr>
          </a:p>
        </p:txBody>
      </p:sp>
      <p:sp>
        <p:nvSpPr>
          <p:cNvPr id="9" name="Rectangle 8"/>
          <p:cNvSpPr/>
          <p:nvPr/>
        </p:nvSpPr>
        <p:spPr>
          <a:xfrm>
            <a:off x="228600" y="147935"/>
            <a:ext cx="719350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Instruction register and decoder</a:t>
            </a:r>
          </a:p>
        </p:txBody>
      </p:sp>
      <p:pic>
        <p:nvPicPr>
          <p:cNvPr id="5" name="Picture 3"/>
          <p:cNvPicPr>
            <a:picLocks noChangeAspect="1" noChangeArrowheads="1"/>
          </p:cNvPicPr>
          <p:nvPr/>
        </p:nvPicPr>
        <p:blipFill>
          <a:blip r:embed="rId2"/>
          <a:srcRect/>
          <a:stretch>
            <a:fillRect/>
          </a:stretch>
        </p:blipFill>
        <p:spPr bwMode="auto">
          <a:xfrm>
            <a:off x="6690360" y="929640"/>
            <a:ext cx="2209800" cy="55467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000"/>
            <a:ext cx="8869680" cy="3970318"/>
          </a:xfrm>
          <a:prstGeom prst="rect">
            <a:avLst/>
          </a:prstGeom>
          <a:noFill/>
          <a:ln w="38100">
            <a:solidFill>
              <a:srgbClr val="002060"/>
            </a:solidFill>
            <a:miter lim="800000"/>
            <a:headEnd/>
            <a:tailEnd/>
          </a:ln>
        </p:spPr>
        <p:txBody>
          <a:bodyPr wrap="square">
            <a:spAutoFit/>
          </a:bodyPr>
          <a:lstStyle/>
          <a:p>
            <a:pPr>
              <a:buNone/>
            </a:pPr>
            <a:r>
              <a:rPr lang="en-IN" sz="2400" b="1" dirty="0" smtClean="0">
                <a:solidFill>
                  <a:srgbClr val="FF0000"/>
                </a:solidFill>
                <a:latin typeface="Times New Roman" pitchFamily="18" charset="0"/>
                <a:cs typeface="Times New Roman" pitchFamily="18" charset="0"/>
              </a:rPr>
              <a:t>Timing and control unit</a:t>
            </a:r>
          </a:p>
          <a:p>
            <a:pPr marL="0" indent="0" algn="just">
              <a:lnSpc>
                <a:spcPct val="150000"/>
              </a:lnSpc>
              <a:spcBef>
                <a:spcPts val="0"/>
              </a:spcBef>
              <a:buNone/>
            </a:pPr>
            <a:r>
              <a:rPr lang="en-IN" sz="2400" dirty="0" smtClean="0">
                <a:latin typeface="Times New Roman" pitchFamily="18" charset="0"/>
                <a:cs typeface="Times New Roman" pitchFamily="18" charset="0"/>
              </a:rPr>
              <a:t>Timing and control unit synchronizes the registers and other units to perform operations in microprocessor. This unit consists of the following:</a:t>
            </a:r>
          </a:p>
          <a:p>
            <a:pPr lvl="2" algn="just">
              <a:lnSpc>
                <a:spcPct val="150000"/>
              </a:lnSpc>
              <a:spcBef>
                <a:spcPts val="0"/>
              </a:spcBef>
            </a:pPr>
            <a:r>
              <a:rPr lang="en-IN" sz="2000" dirty="0" smtClean="0">
                <a:latin typeface="Times New Roman" pitchFamily="18" charset="0"/>
                <a:cs typeface="Times New Roman" pitchFamily="18" charset="0"/>
              </a:rPr>
              <a:t>Control Signals: READY, RD [bar], WR [bar], ALE</a:t>
            </a:r>
          </a:p>
          <a:p>
            <a:pPr lvl="2" algn="just">
              <a:lnSpc>
                <a:spcPct val="150000"/>
              </a:lnSpc>
              <a:spcBef>
                <a:spcPts val="0"/>
              </a:spcBef>
            </a:pPr>
            <a:r>
              <a:rPr lang="en-IN" sz="2000" dirty="0" smtClean="0">
                <a:latin typeface="Times New Roman" pitchFamily="18" charset="0"/>
                <a:cs typeface="Times New Roman" pitchFamily="18" charset="0"/>
              </a:rPr>
              <a:t>Status Signals: S0, S1, IO/M [bar]</a:t>
            </a:r>
          </a:p>
          <a:p>
            <a:pPr lvl="2" algn="just">
              <a:lnSpc>
                <a:spcPct val="150000"/>
              </a:lnSpc>
              <a:spcBef>
                <a:spcPts val="0"/>
              </a:spcBef>
            </a:pPr>
            <a:r>
              <a:rPr lang="en-IN" sz="2000" dirty="0" smtClean="0">
                <a:latin typeface="Times New Roman" pitchFamily="18" charset="0"/>
                <a:cs typeface="Times New Roman" pitchFamily="18" charset="0"/>
              </a:rPr>
              <a:t>DMA Signals: HOLD, HLDA</a:t>
            </a:r>
          </a:p>
          <a:p>
            <a:pPr lvl="2" algn="just">
              <a:lnSpc>
                <a:spcPct val="150000"/>
              </a:lnSpc>
              <a:spcBef>
                <a:spcPts val="0"/>
              </a:spcBef>
            </a:pPr>
            <a:r>
              <a:rPr lang="en-IN" sz="2000" dirty="0" smtClean="0">
                <a:latin typeface="Times New Roman" pitchFamily="18" charset="0"/>
                <a:cs typeface="Times New Roman" pitchFamily="18" charset="0"/>
              </a:rPr>
              <a:t>RESET Signals: RESET IN [bar], RESET OUT</a:t>
            </a:r>
            <a:endParaRPr lang="en-IN" sz="2000" dirty="0">
              <a:latin typeface="Times New Roman" pitchFamily="18" charset="0"/>
              <a:cs typeface="Times New Roman" pitchFamily="18" charset="0"/>
            </a:endParaRPr>
          </a:p>
        </p:txBody>
      </p:sp>
      <p:sp>
        <p:nvSpPr>
          <p:cNvPr id="9" name="Rectangle 8"/>
          <p:cNvSpPr/>
          <p:nvPr/>
        </p:nvSpPr>
        <p:spPr>
          <a:xfrm>
            <a:off x="228600" y="147935"/>
            <a:ext cx="60875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Timing and control unit</a:t>
            </a:r>
            <a:endParaRPr lang="en-IN" dirty="0">
              <a:solidFill>
                <a:srgbClr val="FFFF00"/>
              </a:solidFill>
            </a:endParaRPr>
          </a:p>
        </p:txBody>
      </p:sp>
      <p:pic>
        <p:nvPicPr>
          <p:cNvPr id="63491" name="Picture 3"/>
          <p:cNvPicPr>
            <a:picLocks noChangeAspect="1" noChangeArrowheads="1"/>
          </p:cNvPicPr>
          <p:nvPr/>
        </p:nvPicPr>
        <p:blipFill>
          <a:blip r:embed="rId2"/>
          <a:srcRect/>
          <a:stretch>
            <a:fillRect/>
          </a:stretch>
        </p:blipFill>
        <p:spPr bwMode="auto">
          <a:xfrm>
            <a:off x="1219200" y="4953000"/>
            <a:ext cx="6781800"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ctrTitle"/>
          </p:nvPr>
        </p:nvSpPr>
        <p:spPr>
          <a:xfrm>
            <a:off x="228600" y="2133600"/>
            <a:ext cx="8763000" cy="1752600"/>
          </a:xfrm>
        </p:spPr>
        <p:style>
          <a:lnRef idx="1">
            <a:schemeClr val="accent2"/>
          </a:lnRef>
          <a:fillRef idx="3">
            <a:schemeClr val="accent2"/>
          </a:fillRef>
          <a:effectRef idx="2">
            <a:schemeClr val="accent2"/>
          </a:effectRef>
          <a:fontRef idx="minor">
            <a:schemeClr val="lt1"/>
          </a:fontRef>
        </p:style>
        <p:txBody>
          <a:bodyPr>
            <a:normAutofit/>
          </a:bodyPr>
          <a:lstStyle/>
          <a:p>
            <a:pPr eaLnBrk="1" hangingPunct="1"/>
            <a:r>
              <a:rPr lang="en-US" sz="4000" dirty="0" smtClean="0"/>
              <a:t> </a:t>
            </a:r>
            <a:r>
              <a:rPr lang="en-US" sz="4000" dirty="0" smtClean="0">
                <a:solidFill>
                  <a:srgbClr val="FFFF00"/>
                </a:solidFill>
                <a:latin typeface="Times New Roman" pitchFamily="18" charset="0"/>
                <a:cs typeface="Times New Roman" pitchFamily="18" charset="0"/>
              </a:rPr>
              <a:t>8085 Microprocessor – Functional Units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583"/>
            <a:ext cx="8869680" cy="5927777"/>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FF0000"/>
                </a:solidFill>
                <a:latin typeface="Times New Roman" pitchFamily="18" charset="0"/>
                <a:cs typeface="Times New Roman" pitchFamily="18" charset="0"/>
              </a:rPr>
              <a:t>Control and Status Signals </a:t>
            </a:r>
            <a:r>
              <a:rPr lang="en-IN" sz="2400" b="1" dirty="0" smtClean="0">
                <a:solidFill>
                  <a:srgbClr val="FF0000"/>
                </a:solidFill>
                <a:latin typeface="Times New Roman" pitchFamily="18" charset="0"/>
                <a:cs typeface="Times New Roman" pitchFamily="18" charset="0"/>
              </a:rPr>
              <a:t>:</a:t>
            </a:r>
          </a:p>
          <a:p>
            <a:pPr lvl="0"/>
            <a:r>
              <a:rPr lang="en-IN" sz="2400" dirty="0" smtClean="0">
                <a:latin typeface="Times New Roman" pitchFamily="18" charset="0"/>
                <a:cs typeface="Times New Roman" pitchFamily="18" charset="0"/>
              </a:rPr>
              <a:t>RD – Read (active low). </a:t>
            </a:r>
          </a:p>
          <a:p>
            <a:pPr lvl="0">
              <a:buNone/>
            </a:pPr>
            <a:r>
              <a:rPr lang="en-IN" sz="2400" dirty="0" smtClean="0">
                <a:latin typeface="Times New Roman" pitchFamily="18" charset="0"/>
                <a:cs typeface="Times New Roman" pitchFamily="18" charset="0"/>
              </a:rPr>
              <a:t>     To indicate that the I/O or memory selected is to be read and data are available on the bus. </a:t>
            </a:r>
          </a:p>
          <a:p>
            <a:pPr lvl="0"/>
            <a:r>
              <a:rPr lang="en-IN" sz="2400" dirty="0" smtClean="0">
                <a:latin typeface="Times New Roman" pitchFamily="18" charset="0"/>
                <a:cs typeface="Times New Roman" pitchFamily="18" charset="0"/>
              </a:rPr>
              <a:t>WR – Write: Active low. </a:t>
            </a:r>
          </a:p>
          <a:p>
            <a:pPr lvl="0">
              <a:buNone/>
            </a:pPr>
            <a:r>
              <a:rPr lang="en-IN" sz="2400" dirty="0" smtClean="0">
                <a:latin typeface="Times New Roman" pitchFamily="18" charset="0"/>
                <a:cs typeface="Times New Roman" pitchFamily="18" charset="0"/>
              </a:rPr>
              <a:t>     This is to indicate that the data available on the bus are to be written to memory or I/O ports.</a:t>
            </a:r>
          </a:p>
          <a:p>
            <a:pPr lvl="0"/>
            <a:r>
              <a:rPr lang="en-IN" sz="2400" dirty="0" smtClean="0">
                <a:latin typeface="Times New Roman" pitchFamily="18" charset="0"/>
                <a:cs typeface="Times New Roman" pitchFamily="18" charset="0"/>
              </a:rPr>
              <a:t>IO/M – To differentiate I/O operation of memory operations. </a:t>
            </a:r>
          </a:p>
          <a:p>
            <a:pPr lvl="0">
              <a:buNone/>
            </a:pPr>
            <a:r>
              <a:rPr lang="en-IN" sz="2400" dirty="0" smtClean="0">
                <a:latin typeface="Times New Roman" pitchFamily="18" charset="0"/>
                <a:cs typeface="Times New Roman" pitchFamily="18" charset="0"/>
              </a:rPr>
              <a:t>      • ‘0’ - indicates a memory operation.</a:t>
            </a:r>
          </a:p>
          <a:p>
            <a:pPr lvl="0">
              <a:buNone/>
            </a:pPr>
            <a:r>
              <a:rPr lang="en-IN" sz="2400" dirty="0" smtClean="0">
                <a:latin typeface="Times New Roman" pitchFamily="18" charset="0"/>
                <a:cs typeface="Times New Roman" pitchFamily="18" charset="0"/>
              </a:rPr>
              <a:t>      • ‘1’-indicates an I/O operation. </a:t>
            </a:r>
          </a:p>
          <a:p>
            <a:pPr lvl="0"/>
            <a:r>
              <a:rPr lang="en-IN" sz="2400" dirty="0" smtClean="0">
                <a:latin typeface="Times New Roman" pitchFamily="18" charset="0"/>
                <a:cs typeface="Times New Roman" pitchFamily="18" charset="0"/>
              </a:rPr>
              <a:t>IO/M combined with RD and WR to generate I/O and memory control signals. </a:t>
            </a:r>
          </a:p>
          <a:p>
            <a:pPr lvl="0"/>
            <a:r>
              <a:rPr lang="en-IN" sz="2400" dirty="0" smtClean="0">
                <a:latin typeface="Times New Roman" pitchFamily="18" charset="0"/>
                <a:cs typeface="Times New Roman" pitchFamily="18" charset="0"/>
              </a:rPr>
              <a:t>S1 and S0: Status signals, similar to IO/M, can identify various operations.</a:t>
            </a:r>
            <a:endParaRPr lang="en-IN" sz="2400" dirty="0">
              <a:latin typeface="Times New Roman" pitchFamily="18" charset="0"/>
              <a:cs typeface="Times New Roman" pitchFamily="18" charset="0"/>
            </a:endParaRPr>
          </a:p>
        </p:txBody>
      </p:sp>
      <p:sp>
        <p:nvSpPr>
          <p:cNvPr id="9" name="Rectangle 8"/>
          <p:cNvSpPr/>
          <p:nvPr/>
        </p:nvSpPr>
        <p:spPr>
          <a:xfrm>
            <a:off x="228600" y="147935"/>
            <a:ext cx="60875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Timing and control unit</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583"/>
            <a:ext cx="8869680" cy="5780044"/>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FF0000"/>
                </a:solidFill>
                <a:latin typeface="Times New Roman" pitchFamily="18" charset="0"/>
                <a:cs typeface="Times New Roman" pitchFamily="18" charset="0"/>
              </a:rPr>
              <a:t>Signal Status </a:t>
            </a:r>
            <a:r>
              <a:rPr lang="en-IN" sz="2400" b="1" dirty="0" smtClean="0">
                <a:solidFill>
                  <a:srgbClr val="FF0000"/>
                </a:solidFill>
                <a:latin typeface="Times New Roman" pitchFamily="18" charset="0"/>
                <a:cs typeface="Times New Roman" pitchFamily="18" charset="0"/>
              </a:rPr>
              <a:t>:</a:t>
            </a: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US" sz="2400" b="1" dirty="0" smtClean="0">
              <a:solidFill>
                <a:srgbClr val="FF0000"/>
              </a:solidFill>
              <a:latin typeface="Times New Roman" pitchFamily="18" charset="0"/>
              <a:cs typeface="Times New Roman" pitchFamily="18" charset="0"/>
            </a:endParaRPr>
          </a:p>
          <a:p>
            <a:pPr>
              <a:buNone/>
            </a:pPr>
            <a:endParaRPr lang="en-IN" sz="2400" b="1" dirty="0" smtClean="0">
              <a:solidFill>
                <a:srgbClr val="FF0000"/>
              </a:solidFill>
              <a:latin typeface="Times New Roman" pitchFamily="18" charset="0"/>
              <a:cs typeface="Times New Roman" pitchFamily="18" charset="0"/>
            </a:endParaRPr>
          </a:p>
        </p:txBody>
      </p:sp>
      <p:sp>
        <p:nvSpPr>
          <p:cNvPr id="9" name="Rectangle 8"/>
          <p:cNvSpPr/>
          <p:nvPr/>
        </p:nvSpPr>
        <p:spPr>
          <a:xfrm>
            <a:off x="228600" y="147935"/>
            <a:ext cx="60875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Timing and control unit</a:t>
            </a:r>
            <a:endParaRPr lang="en-IN" dirty="0">
              <a:solidFill>
                <a:srgbClr val="FFFF00"/>
              </a:solidFill>
            </a:endParaRPr>
          </a:p>
        </p:txBody>
      </p:sp>
      <p:pic>
        <p:nvPicPr>
          <p:cNvPr id="5" name="Picture 3"/>
          <p:cNvPicPr>
            <a:picLocks noChangeAspect="1" noChangeArrowheads="1"/>
          </p:cNvPicPr>
          <p:nvPr/>
        </p:nvPicPr>
        <p:blipFill>
          <a:blip r:embed="rId2"/>
          <a:srcRect/>
          <a:stretch>
            <a:fillRect/>
          </a:stretch>
        </p:blipFill>
        <p:spPr bwMode="auto">
          <a:xfrm>
            <a:off x="1143000" y="1371600"/>
            <a:ext cx="6858000" cy="49227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583"/>
            <a:ext cx="8869680" cy="6001643"/>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FF0000"/>
                </a:solidFill>
                <a:latin typeface="Times New Roman" pitchFamily="18" charset="0"/>
                <a:cs typeface="Times New Roman" pitchFamily="18" charset="0"/>
              </a:rPr>
              <a:t>Interrupt control </a:t>
            </a:r>
            <a:r>
              <a:rPr lang="en-IN" sz="2400" b="1" dirty="0" smtClean="0">
                <a:solidFill>
                  <a:srgbClr val="FF0000"/>
                </a:solidFill>
                <a:latin typeface="Times New Roman" pitchFamily="18" charset="0"/>
                <a:cs typeface="Times New Roman" pitchFamily="18" charset="0"/>
              </a:rPr>
              <a:t>:</a:t>
            </a:r>
          </a:p>
          <a:p>
            <a:pPr algn="just">
              <a:lnSpc>
                <a:spcPct val="150000"/>
              </a:lnSpc>
              <a:spcBef>
                <a:spcPts val="0"/>
              </a:spcBef>
            </a:pPr>
            <a:r>
              <a:rPr lang="en-IN" sz="2400" dirty="0" smtClean="0">
                <a:latin typeface="Times New Roman" pitchFamily="18" charset="0"/>
                <a:cs typeface="Times New Roman" pitchFamily="18" charset="0"/>
              </a:rPr>
              <a:t>It controls the interrupts during a process. During the execution of a program when there exist an interrupt, the processor shifts the control to the incoming request. After the request is completed, the control goes back to the main program.</a:t>
            </a:r>
          </a:p>
          <a:p>
            <a:pPr algn="just">
              <a:lnSpc>
                <a:spcPct val="150000"/>
              </a:lnSpc>
              <a:spcBef>
                <a:spcPts val="0"/>
              </a:spcBef>
            </a:pPr>
            <a:r>
              <a:rPr lang="en-IN" sz="2400" dirty="0" smtClean="0">
                <a:latin typeface="Times New Roman" pitchFamily="18" charset="0"/>
                <a:cs typeface="Times New Roman" pitchFamily="18" charset="0"/>
              </a:rPr>
              <a:t>The following are the 5 interrupt signals: </a:t>
            </a:r>
          </a:p>
          <a:p>
            <a:pPr lvl="2" algn="just">
              <a:lnSpc>
                <a:spcPct val="150000"/>
              </a:lnSpc>
              <a:spcBef>
                <a:spcPts val="0"/>
              </a:spcBef>
            </a:pPr>
            <a:r>
              <a:rPr lang="en-IN" dirty="0" smtClean="0">
                <a:latin typeface="Times New Roman" pitchFamily="18" charset="0"/>
                <a:cs typeface="Times New Roman" pitchFamily="18" charset="0"/>
              </a:rPr>
              <a:t>       INTR</a:t>
            </a:r>
          </a:p>
          <a:p>
            <a:pPr lvl="2" algn="just">
              <a:lnSpc>
                <a:spcPct val="150000"/>
              </a:lnSpc>
              <a:spcBef>
                <a:spcPts val="0"/>
              </a:spcBef>
            </a:pPr>
            <a:r>
              <a:rPr lang="en-IN" dirty="0" smtClean="0">
                <a:latin typeface="Times New Roman" pitchFamily="18" charset="0"/>
                <a:cs typeface="Times New Roman" pitchFamily="18" charset="0"/>
              </a:rPr>
              <a:t>       RST 7.5</a:t>
            </a:r>
          </a:p>
          <a:p>
            <a:pPr lvl="2" algn="just">
              <a:lnSpc>
                <a:spcPct val="150000"/>
              </a:lnSpc>
              <a:spcBef>
                <a:spcPts val="0"/>
              </a:spcBef>
            </a:pPr>
            <a:r>
              <a:rPr lang="en-IN" dirty="0" smtClean="0">
                <a:latin typeface="Times New Roman" pitchFamily="18" charset="0"/>
                <a:cs typeface="Times New Roman" pitchFamily="18" charset="0"/>
              </a:rPr>
              <a:t>       RST 6.5</a:t>
            </a:r>
          </a:p>
          <a:p>
            <a:pPr lvl="2" algn="just">
              <a:lnSpc>
                <a:spcPct val="150000"/>
              </a:lnSpc>
              <a:spcBef>
                <a:spcPts val="0"/>
              </a:spcBef>
            </a:pPr>
            <a:r>
              <a:rPr lang="en-IN" dirty="0" smtClean="0">
                <a:latin typeface="Times New Roman" pitchFamily="18" charset="0"/>
                <a:cs typeface="Times New Roman" pitchFamily="18" charset="0"/>
              </a:rPr>
              <a:t>       RST 5.5</a:t>
            </a:r>
          </a:p>
          <a:p>
            <a:pPr lvl="2" algn="just">
              <a:lnSpc>
                <a:spcPct val="150000"/>
              </a:lnSpc>
              <a:spcBef>
                <a:spcPts val="0"/>
              </a:spcBef>
            </a:pPr>
            <a:r>
              <a:rPr lang="en-IN" dirty="0" smtClean="0">
                <a:latin typeface="Times New Roman" pitchFamily="18" charset="0"/>
                <a:cs typeface="Times New Roman" pitchFamily="18" charset="0"/>
              </a:rPr>
              <a:t>       TRAP</a:t>
            </a:r>
            <a:endParaRPr lang="en-IN" dirty="0">
              <a:latin typeface="Times New Roman" pitchFamily="18" charset="0"/>
              <a:cs typeface="Times New Roman" pitchFamily="18" charset="0"/>
            </a:endParaRPr>
          </a:p>
        </p:txBody>
      </p:sp>
      <p:sp>
        <p:nvSpPr>
          <p:cNvPr id="9" name="Rectangle 8"/>
          <p:cNvSpPr/>
          <p:nvPr/>
        </p:nvSpPr>
        <p:spPr>
          <a:xfrm>
            <a:off x="228600" y="147935"/>
            <a:ext cx="5267211"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Interrupt control</a:t>
            </a:r>
          </a:p>
        </p:txBody>
      </p:sp>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7000" contrast="46000"/>
                    </a14:imgEffect>
                  </a14:imgLayer>
                </a14:imgProps>
              </a:ext>
              <a:ext uri="{28A0092B-C50C-407E-A947-70E740481C1C}">
                <a14:useLocalDpi xmlns:a14="http://schemas.microsoft.com/office/drawing/2010/main" val="0"/>
              </a:ext>
            </a:extLst>
          </a:blip>
          <a:srcRect/>
          <a:stretch>
            <a:fillRect/>
          </a:stretch>
        </p:blipFill>
        <p:spPr bwMode="auto">
          <a:xfrm>
            <a:off x="3124200" y="3928258"/>
            <a:ext cx="5673621"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583"/>
            <a:ext cx="8869680" cy="5927777"/>
          </a:xfrm>
          <a:prstGeom prst="rect">
            <a:avLst/>
          </a:prstGeom>
          <a:noFill/>
          <a:ln w="38100">
            <a:solidFill>
              <a:srgbClr val="002060"/>
            </a:solidFill>
            <a:miter lim="800000"/>
            <a:headEnd/>
            <a:tailEnd/>
          </a:ln>
        </p:spPr>
        <p:txBody>
          <a:bodyPr wrap="square">
            <a:spAutoFit/>
          </a:bodyPr>
          <a:lstStyle/>
          <a:p>
            <a:pPr>
              <a:buNone/>
            </a:pPr>
            <a:r>
              <a:rPr lang="en-IN" sz="2400" dirty="0">
                <a:solidFill>
                  <a:srgbClr val="FF0000"/>
                </a:solidFill>
              </a:rPr>
              <a:t>Serial Input/output </a:t>
            </a:r>
            <a:r>
              <a:rPr lang="en-IN" sz="2400" dirty="0" smtClean="0">
                <a:solidFill>
                  <a:srgbClr val="FF0000"/>
                </a:solidFill>
              </a:rPr>
              <a:t>control</a:t>
            </a:r>
            <a:r>
              <a:rPr lang="en-IN" sz="2400" b="1" dirty="0" smtClean="0">
                <a:solidFill>
                  <a:srgbClr val="FF0000"/>
                </a:solidFill>
                <a:latin typeface="Times New Roman" pitchFamily="18" charset="0"/>
                <a:cs typeface="Times New Roman" pitchFamily="18" charset="0"/>
              </a:rPr>
              <a:t>:</a:t>
            </a:r>
          </a:p>
          <a:p>
            <a:pPr marL="0" indent="0">
              <a:buNone/>
            </a:pPr>
            <a:r>
              <a:rPr lang="en-US" sz="2400" dirty="0"/>
              <a:t>There are 2 serial signals, i.e. SID and SOD and these signals are used for serial communication.</a:t>
            </a:r>
          </a:p>
          <a:p>
            <a:r>
              <a:rPr lang="en-US" sz="2400" b="1" dirty="0"/>
              <a:t>SOD</a:t>
            </a:r>
            <a:r>
              <a:rPr lang="en-US" sz="2400" dirty="0"/>
              <a:t> (Serial output data line) − The output SOD is set/reset as specified by the SIM instruction.</a:t>
            </a:r>
          </a:p>
          <a:p>
            <a:r>
              <a:rPr lang="en-US" sz="2400" b="1" dirty="0"/>
              <a:t>SID</a:t>
            </a:r>
            <a:r>
              <a:rPr lang="en-US" sz="2400" dirty="0"/>
              <a:t> (Serial input data line) − The data on this line is loaded into accumulator whenever a RIM instruction is executed.</a:t>
            </a:r>
          </a:p>
          <a:p>
            <a:pPr>
              <a:buNone/>
            </a:pPr>
            <a:endParaRPr lang="en-IN" sz="2400" b="1" dirty="0">
              <a:solidFill>
                <a:srgbClr val="FF0000"/>
              </a:solidFill>
              <a:latin typeface="Times New Roman" pitchFamily="18" charset="0"/>
              <a:cs typeface="Times New Roman" pitchFamily="18" charset="0"/>
            </a:endParaRPr>
          </a:p>
          <a:p>
            <a:pPr>
              <a:buNone/>
            </a:pPr>
            <a:r>
              <a:rPr lang="en-US" sz="2400" dirty="0" smtClean="0"/>
              <a:t>        </a:t>
            </a:r>
            <a:r>
              <a:rPr lang="en-US" sz="2400" dirty="0" smtClean="0">
                <a:solidFill>
                  <a:srgbClr val="FF0066"/>
                </a:solidFill>
              </a:rPr>
              <a:t>Serial </a:t>
            </a:r>
            <a:r>
              <a:rPr lang="en-US" sz="2400" dirty="0">
                <a:solidFill>
                  <a:srgbClr val="FF0066"/>
                </a:solidFill>
              </a:rPr>
              <a:t>output data </a:t>
            </a:r>
            <a:r>
              <a:rPr lang="en-US" sz="2400" dirty="0" smtClean="0">
                <a:solidFill>
                  <a:srgbClr val="FF0066"/>
                </a:solidFill>
              </a:rPr>
              <a:t>line                         Serial </a:t>
            </a:r>
            <a:r>
              <a:rPr lang="en-US" sz="2400" dirty="0">
                <a:solidFill>
                  <a:srgbClr val="FF0066"/>
                </a:solidFill>
              </a:rPr>
              <a:t>input data line</a:t>
            </a:r>
            <a:endParaRPr lang="en-IN" sz="2400" b="1" dirty="0" smtClean="0">
              <a:solidFill>
                <a:srgbClr val="FF0066"/>
              </a:solidFill>
              <a:latin typeface="Times New Roman" pitchFamily="18" charset="0"/>
              <a:cs typeface="Times New Roman" pitchFamily="18" charset="0"/>
            </a:endParaRPr>
          </a:p>
          <a:p>
            <a:pPr>
              <a:buNone/>
            </a:pPr>
            <a:endParaRPr lang="en-IN" sz="2400" b="1" dirty="0">
              <a:solidFill>
                <a:srgbClr val="FF0000"/>
              </a:solidFill>
              <a:latin typeface="Times New Roman" pitchFamily="18" charset="0"/>
              <a:cs typeface="Times New Roman" pitchFamily="18" charset="0"/>
            </a:endParaRPr>
          </a:p>
          <a:p>
            <a:pPr>
              <a:buNone/>
            </a:pPr>
            <a:endParaRPr lang="en-IN" sz="2400" b="1" dirty="0" smtClean="0">
              <a:solidFill>
                <a:srgbClr val="FF0000"/>
              </a:solidFill>
              <a:latin typeface="Times New Roman" pitchFamily="18" charset="0"/>
              <a:cs typeface="Times New Roman" pitchFamily="18" charset="0"/>
            </a:endParaRPr>
          </a:p>
          <a:p>
            <a:pPr>
              <a:buNone/>
            </a:pPr>
            <a:endParaRPr lang="en-IN" sz="2400" b="1" dirty="0">
              <a:solidFill>
                <a:srgbClr val="FF0000"/>
              </a:solidFill>
              <a:latin typeface="Times New Roman" pitchFamily="18" charset="0"/>
              <a:cs typeface="Times New Roman" pitchFamily="18" charset="0"/>
            </a:endParaRPr>
          </a:p>
          <a:p>
            <a:pPr>
              <a:buNone/>
            </a:pPr>
            <a:endParaRPr lang="en-IN" sz="2400" b="1" dirty="0" smtClean="0">
              <a:solidFill>
                <a:srgbClr val="FF0000"/>
              </a:solidFill>
              <a:latin typeface="Times New Roman" pitchFamily="18" charset="0"/>
              <a:cs typeface="Times New Roman" pitchFamily="18" charset="0"/>
            </a:endParaRPr>
          </a:p>
          <a:p>
            <a:pPr>
              <a:buNone/>
            </a:pPr>
            <a:endParaRPr lang="en-IN" sz="2000" b="1" dirty="0" smtClean="0">
              <a:solidFill>
                <a:srgbClr val="FF0000"/>
              </a:solidFill>
              <a:latin typeface="Times New Roman" pitchFamily="18" charset="0"/>
              <a:cs typeface="Times New Roman" pitchFamily="18" charset="0"/>
            </a:endParaRPr>
          </a:p>
        </p:txBody>
      </p:sp>
      <p:sp>
        <p:nvSpPr>
          <p:cNvPr id="9" name="Rectangle 8"/>
          <p:cNvSpPr/>
          <p:nvPr/>
        </p:nvSpPr>
        <p:spPr>
          <a:xfrm>
            <a:off x="228600" y="147935"/>
            <a:ext cx="652948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Serial Input/output </a:t>
            </a:r>
            <a:r>
              <a:rPr lang="en-IN" dirty="0" smtClean="0">
                <a:solidFill>
                  <a:srgbClr val="FFFF00"/>
                </a:solidFill>
              </a:rPr>
              <a:t>control</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724400"/>
            <a:ext cx="3733800" cy="173144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4392" y="4748150"/>
            <a:ext cx="4017979" cy="165524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91144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121920" y="762583"/>
            <a:ext cx="8869680" cy="5226046"/>
          </a:xfrm>
          <a:prstGeom prst="rect">
            <a:avLst/>
          </a:prstGeom>
          <a:noFill/>
          <a:ln w="38100">
            <a:solidFill>
              <a:srgbClr val="002060"/>
            </a:solidFill>
            <a:miter lim="800000"/>
            <a:headEnd/>
            <a:tailEnd/>
          </a:ln>
        </p:spPr>
        <p:txBody>
          <a:bodyPr wrap="square">
            <a:spAutoFit/>
          </a:bodyPr>
          <a:lstStyle/>
          <a:p>
            <a:pPr>
              <a:buNone/>
            </a:pPr>
            <a:r>
              <a:rPr lang="en-IN" sz="2400" dirty="0">
                <a:solidFill>
                  <a:srgbClr val="FF0066"/>
                </a:solidFill>
              </a:rPr>
              <a:t>Address buffer and address-data </a:t>
            </a:r>
            <a:r>
              <a:rPr lang="en-IN" sz="2400" dirty="0" smtClean="0">
                <a:solidFill>
                  <a:srgbClr val="FF0066"/>
                </a:solidFill>
              </a:rPr>
              <a:t>buffer</a:t>
            </a:r>
            <a:r>
              <a:rPr lang="en-IN" sz="2400" b="1" dirty="0" smtClean="0">
                <a:solidFill>
                  <a:srgbClr val="FF0066"/>
                </a:solidFill>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The content stored in the stack pointer and program counter is </a:t>
            </a:r>
            <a:r>
              <a:rPr lang="en-US" sz="2000" dirty="0" smtClean="0">
                <a:latin typeface="Times New Roman" pitchFamily="18" charset="0"/>
                <a:cs typeface="Times New Roman" pitchFamily="18" charset="0"/>
              </a:rPr>
              <a:t>loaded into </a:t>
            </a:r>
            <a:r>
              <a:rPr lang="en-US" sz="2000" dirty="0">
                <a:latin typeface="Times New Roman" pitchFamily="18" charset="0"/>
                <a:cs typeface="Times New Roman" pitchFamily="18" charset="0"/>
              </a:rPr>
              <a:t>the address buffer and address-data buffer to communicate with the CPU. The memory and I/O chips are connected to these </a:t>
            </a:r>
            <a:r>
              <a:rPr lang="en-US" sz="2000" dirty="0" smtClean="0">
                <a:latin typeface="Times New Roman" pitchFamily="18" charset="0"/>
                <a:cs typeface="Times New Roman" pitchFamily="18" charset="0"/>
              </a:rPr>
              <a:t>buses. The </a:t>
            </a:r>
            <a:r>
              <a:rPr lang="en-US" sz="2000" dirty="0">
                <a:latin typeface="Times New Roman" pitchFamily="18" charset="0"/>
                <a:cs typeface="Times New Roman" pitchFamily="18" charset="0"/>
              </a:rPr>
              <a:t>CPU can exchange the desired data with the memory and I/O chips.</a:t>
            </a:r>
            <a:endParaRPr lang="en-IN" sz="2000" b="1" dirty="0">
              <a:solidFill>
                <a:srgbClr val="FF0066"/>
              </a:solidFill>
              <a:latin typeface="Times New Roman" pitchFamily="18" charset="0"/>
              <a:cs typeface="Times New Roman" pitchFamily="18" charset="0"/>
            </a:endParaRPr>
          </a:p>
          <a:p>
            <a:pPr marL="0" indent="0">
              <a:buNone/>
            </a:pPr>
            <a:r>
              <a:rPr lang="en-US" sz="2400" dirty="0" smtClean="0">
                <a:solidFill>
                  <a:srgbClr val="FF0066"/>
                </a:solidFill>
              </a:rPr>
              <a:t>Address </a:t>
            </a:r>
            <a:r>
              <a:rPr lang="en-US" sz="2400" dirty="0">
                <a:solidFill>
                  <a:srgbClr val="FF0066"/>
                </a:solidFill>
              </a:rPr>
              <a:t>Buffer:</a:t>
            </a:r>
          </a:p>
          <a:p>
            <a:pPr lvl="0"/>
            <a:r>
              <a:rPr lang="en-US" sz="2000" dirty="0">
                <a:latin typeface="Times New Roman" pitchFamily="18" charset="0"/>
                <a:cs typeface="Times New Roman" pitchFamily="18" charset="0"/>
              </a:rPr>
              <a:t>It is 8-bit unidirectional buffer</a:t>
            </a:r>
          </a:p>
          <a:p>
            <a:pPr lvl="0"/>
            <a:r>
              <a:rPr lang="en-US" sz="2000" dirty="0">
                <a:latin typeface="Times New Roman" pitchFamily="18" charset="0"/>
                <a:cs typeface="Times New Roman" pitchFamily="18" charset="0"/>
              </a:rPr>
              <a:t>Used For address line </a:t>
            </a:r>
          </a:p>
          <a:p>
            <a:pPr lvl="0"/>
            <a:r>
              <a:rPr lang="en-US" sz="2000" dirty="0">
                <a:latin typeface="Times New Roman" pitchFamily="18" charset="0"/>
                <a:cs typeface="Times New Roman" pitchFamily="18" charset="0"/>
              </a:rPr>
              <a:t>It is used to isolating the microprocessor from getting loaded</a:t>
            </a:r>
          </a:p>
          <a:p>
            <a:pPr lvl="0"/>
            <a:r>
              <a:rPr lang="en-US" sz="2000" dirty="0">
                <a:latin typeface="Times New Roman" pitchFamily="18" charset="0"/>
                <a:cs typeface="Times New Roman" pitchFamily="18" charset="0"/>
              </a:rPr>
              <a:t>It used to drive the higher order bus. </a:t>
            </a:r>
          </a:p>
          <a:p>
            <a:pPr marL="0" indent="0">
              <a:buNone/>
            </a:pPr>
            <a:r>
              <a:rPr lang="en-US" sz="2400" dirty="0" smtClean="0">
                <a:solidFill>
                  <a:srgbClr val="FF0066"/>
                </a:solidFill>
                <a:latin typeface="Times New Roman" pitchFamily="18" charset="0"/>
                <a:cs typeface="Times New Roman" pitchFamily="18" charset="0"/>
              </a:rPr>
              <a:t>Address/Data </a:t>
            </a:r>
            <a:r>
              <a:rPr lang="en-US" sz="2400" dirty="0">
                <a:solidFill>
                  <a:srgbClr val="FF0066"/>
                </a:solidFill>
                <a:latin typeface="Times New Roman" pitchFamily="18" charset="0"/>
                <a:cs typeface="Times New Roman" pitchFamily="18" charset="0"/>
              </a:rPr>
              <a:t>Buffer:</a:t>
            </a:r>
          </a:p>
          <a:p>
            <a:pPr lvl="0"/>
            <a:r>
              <a:rPr lang="en-US" sz="2000" dirty="0">
                <a:latin typeface="Times New Roman" pitchFamily="18" charset="0"/>
                <a:cs typeface="Times New Roman" pitchFamily="18" charset="0"/>
              </a:rPr>
              <a:t>It is 8-bit bidirectional buffer</a:t>
            </a:r>
          </a:p>
          <a:p>
            <a:pPr lvl="0"/>
            <a:r>
              <a:rPr lang="en-US" sz="2000" dirty="0">
                <a:latin typeface="Times New Roman" pitchFamily="18" charset="0"/>
                <a:cs typeface="Times New Roman" pitchFamily="18" charset="0"/>
              </a:rPr>
              <a:t>Used For address line</a:t>
            </a:r>
          </a:p>
          <a:p>
            <a:pPr lvl="0"/>
            <a:r>
              <a:rPr lang="en-US" sz="2000" dirty="0">
                <a:latin typeface="Times New Roman" pitchFamily="18" charset="0"/>
                <a:cs typeface="Times New Roman" pitchFamily="18" charset="0"/>
              </a:rPr>
              <a:t>It is used to drive the lower order address and data </a:t>
            </a:r>
            <a:r>
              <a:rPr lang="en-US" sz="2000" dirty="0" smtClean="0">
                <a:latin typeface="Times New Roman" pitchFamily="18" charset="0"/>
                <a:cs typeface="Times New Roman" pitchFamily="18" charset="0"/>
              </a:rPr>
              <a:t>bus</a:t>
            </a:r>
            <a:endParaRPr lang="en-IN" sz="2000" b="1" dirty="0" smtClean="0">
              <a:solidFill>
                <a:srgbClr val="FF0000"/>
              </a:solidFill>
              <a:latin typeface="Times New Roman" pitchFamily="18" charset="0"/>
              <a:cs typeface="Times New Roman" pitchFamily="18" charset="0"/>
            </a:endParaRPr>
          </a:p>
        </p:txBody>
      </p:sp>
      <p:sp>
        <p:nvSpPr>
          <p:cNvPr id="9" name="Rectangle 8"/>
          <p:cNvSpPr/>
          <p:nvPr/>
        </p:nvSpPr>
        <p:spPr>
          <a:xfrm>
            <a:off x="228600" y="147935"/>
            <a:ext cx="8073492"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Address buffer and address-data </a:t>
            </a:r>
            <a:r>
              <a:rPr lang="en-IN" dirty="0" smtClean="0">
                <a:solidFill>
                  <a:srgbClr val="FFFF00"/>
                </a:solidFill>
              </a:rPr>
              <a:t>buffer</a:t>
            </a:r>
            <a:endParaRPr lang="en-IN" dirty="0">
              <a:solidFill>
                <a:srgbClr val="FFFF00"/>
              </a:solidFill>
            </a:endParaRPr>
          </a:p>
        </p:txBody>
      </p:sp>
    </p:spTree>
    <p:extLst>
      <p:ext uri="{BB962C8B-B14F-4D97-AF65-F5344CB8AC3E}">
        <p14:creationId xmlns:p14="http://schemas.microsoft.com/office/powerpoint/2010/main" val="30793951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74225" y="762000"/>
            <a:ext cx="8986650" cy="1643527"/>
          </a:xfrm>
          <a:prstGeom prst="rect">
            <a:avLst/>
          </a:prstGeom>
          <a:noFill/>
          <a:ln w="38100">
            <a:solidFill>
              <a:srgbClr val="002060"/>
            </a:solidFill>
            <a:miter lim="800000"/>
            <a:headEnd/>
            <a:tailEnd/>
          </a:ln>
        </p:spPr>
        <p:txBody>
          <a:bodyPr wrap="square">
            <a:spAutoFit/>
          </a:bodyPr>
          <a:lstStyle/>
          <a:p>
            <a:pPr>
              <a:buNone/>
            </a:pPr>
            <a:r>
              <a:rPr lang="en-IN" sz="2400" dirty="0">
                <a:solidFill>
                  <a:srgbClr val="FF0066"/>
                </a:solidFill>
              </a:rPr>
              <a:t>Address </a:t>
            </a:r>
            <a:r>
              <a:rPr lang="en-IN" sz="2400" dirty="0" smtClean="0">
                <a:solidFill>
                  <a:srgbClr val="FF0066"/>
                </a:solidFill>
              </a:rPr>
              <a:t>bus </a:t>
            </a:r>
            <a:r>
              <a:rPr lang="en-IN" sz="2400" dirty="0">
                <a:solidFill>
                  <a:srgbClr val="FF0066"/>
                </a:solidFill>
              </a:rPr>
              <a:t>and </a:t>
            </a:r>
            <a:r>
              <a:rPr lang="en-IN" sz="2400" dirty="0" smtClean="0">
                <a:solidFill>
                  <a:srgbClr val="FF0066"/>
                </a:solidFill>
              </a:rPr>
              <a:t>data bus</a:t>
            </a:r>
            <a:r>
              <a:rPr lang="en-IN" sz="2400" b="1" dirty="0" smtClean="0">
                <a:solidFill>
                  <a:srgbClr val="FF0066"/>
                </a:solidFill>
                <a:latin typeface="Times New Roman" pitchFamily="18" charset="0"/>
                <a:cs typeface="Times New Roman" pitchFamily="18" charset="0"/>
              </a:rPr>
              <a:t>:</a:t>
            </a:r>
            <a:endParaRPr lang="en-IN" sz="2400" b="1" dirty="0">
              <a:solidFill>
                <a:srgbClr val="FF0066"/>
              </a:solidFill>
              <a:latin typeface="Times New Roman" pitchFamily="18" charset="0"/>
              <a:cs typeface="Times New Roman" pitchFamily="18" charset="0"/>
            </a:endParaRPr>
          </a:p>
          <a:p>
            <a:pPr marL="0" indent="0" algn="just">
              <a:buNone/>
            </a:pPr>
            <a:r>
              <a:rPr lang="en-US" sz="2400" dirty="0"/>
              <a:t>Data bus carries the data to be stored. It is bidirectional, whereas address bus carries the location to where it should be stored and it is unidirectional. It is used to transfer the data &amp; Address I/O devices</a:t>
            </a:r>
            <a:r>
              <a:rPr lang="en-US" sz="2400" dirty="0" smtClean="0"/>
              <a:t>.</a:t>
            </a:r>
            <a:endParaRPr lang="en-IN" sz="2400" b="1" dirty="0" smtClean="0">
              <a:solidFill>
                <a:srgbClr val="FF0066"/>
              </a:solidFill>
              <a:latin typeface="Times New Roman" pitchFamily="18" charset="0"/>
              <a:cs typeface="Times New Roman" pitchFamily="18" charset="0"/>
            </a:endParaRPr>
          </a:p>
        </p:txBody>
      </p:sp>
      <p:sp>
        <p:nvSpPr>
          <p:cNvPr id="9" name="Rectangle 8"/>
          <p:cNvSpPr/>
          <p:nvPr/>
        </p:nvSpPr>
        <p:spPr>
          <a:xfrm>
            <a:off x="228600" y="147935"/>
            <a:ext cx="6385338"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t>
            </a:r>
            <a:r>
              <a:rPr lang="en-IN" dirty="0" smtClean="0">
                <a:solidFill>
                  <a:srgbClr val="FFFF00"/>
                </a:solidFill>
              </a:rPr>
              <a:t> </a:t>
            </a:r>
            <a:r>
              <a:rPr lang="en-IN" dirty="0">
                <a:solidFill>
                  <a:srgbClr val="FFFF00"/>
                </a:solidFill>
              </a:rPr>
              <a:t>Address </a:t>
            </a:r>
            <a:r>
              <a:rPr lang="en-IN" dirty="0" smtClean="0">
                <a:solidFill>
                  <a:srgbClr val="FFFF00"/>
                </a:solidFill>
              </a:rPr>
              <a:t>bus and Data bus</a:t>
            </a:r>
            <a:endParaRPr lang="en-IN" dirty="0">
              <a:solidFill>
                <a:srgbClr val="FFFF0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90800"/>
            <a:ext cx="8839199" cy="402431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43756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0" y="2281238"/>
            <a:ext cx="7429500" cy="2295525"/>
          </a:xfrm>
          <a:prstGeom prst="rect">
            <a:avLst/>
          </a:prstGeom>
          <a:ln w="57150"/>
          <a:extLst/>
        </p:spPr>
        <p:style>
          <a:lnRef idx="0">
            <a:schemeClr val="accent2"/>
          </a:lnRef>
          <a:fillRef idx="3">
            <a:schemeClr val="accent2"/>
          </a:fillRef>
          <a:effectRef idx="3">
            <a:schemeClr val="accent2"/>
          </a:effectRef>
          <a:fontRef idx="minor">
            <a:schemeClr val="lt1"/>
          </a:fontRef>
        </p:style>
      </p:pic>
    </p:spTree>
    <p:extLst>
      <p:ext uri="{BB962C8B-B14F-4D97-AF65-F5344CB8AC3E}">
        <p14:creationId xmlns:p14="http://schemas.microsoft.com/office/powerpoint/2010/main" val="1186703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1066800"/>
            <a:ext cx="8686800" cy="5078313"/>
          </a:xfrm>
          <a:prstGeom prst="rect">
            <a:avLst/>
          </a:prstGeom>
          <a:noFill/>
          <a:ln w="38100">
            <a:solidFill>
              <a:srgbClr val="002060"/>
            </a:solidFill>
            <a:miter lim="800000"/>
            <a:headEnd/>
            <a:tailEnd/>
          </a:ln>
        </p:spPr>
        <p:txBody>
          <a:bodyPr wrap="square">
            <a:spAutoFit/>
          </a:bodyPr>
          <a:lstStyle/>
          <a:p>
            <a:pPr marL="0" algn="just">
              <a:lnSpc>
                <a:spcPct val="150000"/>
              </a:lnSpc>
              <a:spcBef>
                <a:spcPts val="0"/>
              </a:spcBef>
              <a:buClr>
                <a:schemeClr val="accent2"/>
              </a:buClr>
              <a:buFont typeface="Wingdings" pitchFamily="2" charset="2"/>
              <a:buNone/>
            </a:pPr>
            <a:r>
              <a:rPr lang="en-IN" sz="1600" dirty="0" smtClean="0"/>
              <a:t> </a:t>
            </a:r>
            <a:r>
              <a:rPr lang="en-IN" sz="2400" dirty="0" smtClean="0">
                <a:latin typeface="Times New Roman" pitchFamily="18" charset="0"/>
                <a:cs typeface="Times New Roman" pitchFamily="18" charset="0"/>
              </a:rPr>
              <a:t>It </a:t>
            </a:r>
            <a:r>
              <a:rPr lang="en-IN" sz="2400" dirty="0">
                <a:latin typeface="Times New Roman" pitchFamily="18" charset="0"/>
                <a:cs typeface="Times New Roman" pitchFamily="18" charset="0"/>
              </a:rPr>
              <a:t>is an 8-bit microprocessor designed by Intel in 1977 using NMOS technology</a:t>
            </a:r>
            <a:r>
              <a:rPr lang="en-IN" sz="2400" dirty="0" smtClean="0">
                <a:latin typeface="Times New Roman" pitchFamily="18" charset="0"/>
                <a:cs typeface="Times New Roman" pitchFamily="18" charset="0"/>
              </a:rPr>
              <a:t>.</a:t>
            </a:r>
          </a:p>
          <a:p>
            <a:pPr>
              <a:lnSpc>
                <a:spcPct val="150000"/>
              </a:lnSpc>
              <a:spcBef>
                <a:spcPts val="0"/>
              </a:spcBef>
              <a:buNone/>
            </a:pPr>
            <a:r>
              <a:rPr lang="en-IN" sz="2400" dirty="0">
                <a:latin typeface="Times New Roman" pitchFamily="18" charset="0"/>
                <a:cs typeface="Times New Roman" pitchFamily="18" charset="0"/>
              </a:rPr>
              <a:t>It has the following configuration </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a:p>
            <a:pPr>
              <a:lnSpc>
                <a:spcPct val="150000"/>
              </a:lnSpc>
              <a:spcBef>
                <a:spcPts val="0"/>
              </a:spcBef>
            </a:pPr>
            <a:r>
              <a:rPr lang="en-IN" sz="2400" dirty="0">
                <a:latin typeface="Times New Roman" pitchFamily="18" charset="0"/>
                <a:cs typeface="Times New Roman" pitchFamily="18" charset="0"/>
              </a:rPr>
              <a:t>8-bit data bus</a:t>
            </a:r>
          </a:p>
          <a:p>
            <a:pPr>
              <a:lnSpc>
                <a:spcPct val="150000"/>
              </a:lnSpc>
              <a:spcBef>
                <a:spcPts val="0"/>
              </a:spcBef>
            </a:pPr>
            <a:r>
              <a:rPr lang="en-IN" sz="2400" dirty="0">
                <a:latin typeface="Times New Roman" pitchFamily="18" charset="0"/>
                <a:cs typeface="Times New Roman" pitchFamily="18" charset="0"/>
              </a:rPr>
              <a:t>16-bit address bus, which can address </a:t>
            </a:r>
            <a:r>
              <a:rPr lang="en-IN" sz="2400" dirty="0" err="1">
                <a:latin typeface="Times New Roman" pitchFamily="18" charset="0"/>
                <a:cs typeface="Times New Roman" pitchFamily="18" charset="0"/>
              </a:rPr>
              <a:t>upto</a:t>
            </a:r>
            <a:r>
              <a:rPr lang="en-IN" sz="2400" dirty="0">
                <a:latin typeface="Times New Roman" pitchFamily="18" charset="0"/>
                <a:cs typeface="Times New Roman" pitchFamily="18" charset="0"/>
              </a:rPr>
              <a:t> 64KB</a:t>
            </a:r>
          </a:p>
          <a:p>
            <a:pPr>
              <a:lnSpc>
                <a:spcPct val="150000"/>
              </a:lnSpc>
              <a:spcBef>
                <a:spcPts val="0"/>
              </a:spcBef>
            </a:pPr>
            <a:r>
              <a:rPr lang="en-IN" sz="2400" dirty="0">
                <a:latin typeface="Times New Roman" pitchFamily="18" charset="0"/>
                <a:cs typeface="Times New Roman" pitchFamily="18" charset="0"/>
              </a:rPr>
              <a:t>A 16-bit program counter</a:t>
            </a:r>
          </a:p>
          <a:p>
            <a:pPr>
              <a:lnSpc>
                <a:spcPct val="150000"/>
              </a:lnSpc>
              <a:spcBef>
                <a:spcPts val="0"/>
              </a:spcBef>
            </a:pPr>
            <a:r>
              <a:rPr lang="en-IN" sz="2400" dirty="0">
                <a:latin typeface="Times New Roman" pitchFamily="18" charset="0"/>
                <a:cs typeface="Times New Roman" pitchFamily="18" charset="0"/>
              </a:rPr>
              <a:t>A 16-bit stack pointer</a:t>
            </a:r>
          </a:p>
          <a:p>
            <a:pPr>
              <a:lnSpc>
                <a:spcPct val="150000"/>
              </a:lnSpc>
              <a:spcBef>
                <a:spcPts val="0"/>
              </a:spcBef>
            </a:pPr>
            <a:r>
              <a:rPr lang="en-IN" sz="2400" dirty="0">
                <a:latin typeface="Times New Roman" pitchFamily="18" charset="0"/>
                <a:cs typeface="Times New Roman" pitchFamily="18" charset="0"/>
              </a:rPr>
              <a:t>Six 8-bit registers arranged in pairs: BC, DE, HL</a:t>
            </a:r>
          </a:p>
          <a:p>
            <a:pPr>
              <a:lnSpc>
                <a:spcPct val="150000"/>
              </a:lnSpc>
              <a:spcBef>
                <a:spcPts val="0"/>
              </a:spcBef>
            </a:pPr>
            <a:r>
              <a:rPr lang="en-IN" sz="2400" dirty="0">
                <a:latin typeface="Times New Roman" pitchFamily="18" charset="0"/>
                <a:cs typeface="Times New Roman" pitchFamily="18" charset="0"/>
              </a:rPr>
              <a:t>Requires +5V supply to operate at 3.2 MHZ single phase </a:t>
            </a:r>
            <a:r>
              <a:rPr lang="en-IN" sz="2400" dirty="0" smtClean="0">
                <a:latin typeface="Times New Roman" pitchFamily="18" charset="0"/>
                <a:cs typeface="Times New Roman" pitchFamily="18" charset="0"/>
              </a:rPr>
              <a:t>clock</a:t>
            </a:r>
            <a:endParaRPr lang="en-US" sz="2400" dirty="0">
              <a:latin typeface="Times New Roman" pitchFamily="18" charset="0"/>
              <a:cs typeface="Times New Roman" pitchFamily="18" charset="0"/>
            </a:endParaRPr>
          </a:p>
        </p:txBody>
      </p:sp>
      <p:sp>
        <p:nvSpPr>
          <p:cNvPr id="9" name="Rectangle 8"/>
          <p:cNvSpPr/>
          <p:nvPr/>
        </p:nvSpPr>
        <p:spPr>
          <a:xfrm>
            <a:off x="228600" y="228600"/>
            <a:ext cx="2885726"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cs typeface="Times New Roman" pitchFamily="18" charset="0"/>
              </a:rPr>
              <a:t>8085 Microprocessor </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6"/>
            <a:ext cx="8610600" cy="5780044"/>
          </a:xfrm>
          <a:prstGeom prst="rect">
            <a:avLst/>
          </a:prstGeom>
          <a:noFill/>
          <a:ln w="38100">
            <a:solidFill>
              <a:srgbClr val="002060"/>
            </a:solidFill>
            <a:miter lim="800000"/>
            <a:headEnd/>
            <a:tailEnd/>
          </a:ln>
        </p:spPr>
        <p:txBody>
          <a:bodyPr wrap="square">
            <a:spAutoFit/>
          </a:bodyPr>
          <a:lstStyle/>
          <a:p>
            <a:r>
              <a:rPr lang="en-IN" sz="1600" dirty="0" smtClean="0"/>
              <a:t> </a:t>
            </a:r>
            <a:r>
              <a:rPr lang="en-IN" sz="2400" dirty="0"/>
              <a:t>Accumulator</a:t>
            </a:r>
          </a:p>
          <a:p>
            <a:r>
              <a:rPr lang="en-IN" sz="2400" dirty="0"/>
              <a:t>Arithmetic and logic unit</a:t>
            </a:r>
          </a:p>
          <a:p>
            <a:r>
              <a:rPr lang="en-IN" sz="2400" dirty="0"/>
              <a:t>General purpose register</a:t>
            </a:r>
          </a:p>
          <a:p>
            <a:r>
              <a:rPr lang="en-IN" sz="2400" dirty="0"/>
              <a:t>Program counter</a:t>
            </a:r>
          </a:p>
          <a:p>
            <a:r>
              <a:rPr lang="en-IN" sz="2400" dirty="0"/>
              <a:t>Stack pointer</a:t>
            </a:r>
          </a:p>
          <a:p>
            <a:r>
              <a:rPr lang="en-IN" sz="2400" dirty="0"/>
              <a:t>Temporary register</a:t>
            </a:r>
          </a:p>
          <a:p>
            <a:r>
              <a:rPr lang="en-IN" sz="2400" dirty="0"/>
              <a:t>Flag register</a:t>
            </a:r>
          </a:p>
          <a:p>
            <a:r>
              <a:rPr lang="en-IN" sz="2400" dirty="0"/>
              <a:t>Instruction register and decoder</a:t>
            </a:r>
          </a:p>
          <a:p>
            <a:r>
              <a:rPr lang="en-IN" sz="2400" dirty="0"/>
              <a:t>Timing and control unit</a:t>
            </a:r>
          </a:p>
          <a:p>
            <a:r>
              <a:rPr lang="en-IN" sz="2400" dirty="0"/>
              <a:t>Interrupt control</a:t>
            </a:r>
          </a:p>
          <a:p>
            <a:r>
              <a:rPr lang="en-IN" sz="2400" dirty="0"/>
              <a:t>Serial Input/output control</a:t>
            </a:r>
          </a:p>
          <a:p>
            <a:r>
              <a:rPr lang="en-IN" sz="2400" dirty="0"/>
              <a:t>Address buffer and address-data buffer</a:t>
            </a:r>
          </a:p>
          <a:p>
            <a:r>
              <a:rPr lang="en-IN" sz="2400" dirty="0"/>
              <a:t>Address bus and data </a:t>
            </a:r>
            <a:r>
              <a:rPr lang="en-IN" sz="2400" dirty="0" smtClean="0"/>
              <a:t>bus</a:t>
            </a:r>
            <a:r>
              <a:rPr lang="en-IN" sz="2400" dirty="0"/>
              <a:t> </a:t>
            </a:r>
          </a:p>
        </p:txBody>
      </p:sp>
      <p:sp>
        <p:nvSpPr>
          <p:cNvPr id="9" name="Rectangle 8"/>
          <p:cNvSpPr/>
          <p:nvPr/>
        </p:nvSpPr>
        <p:spPr>
          <a:xfrm>
            <a:off x="228600" y="147935"/>
            <a:ext cx="5145704"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Functional Units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6"/>
            <a:ext cx="8610600" cy="2123658"/>
          </a:xfrm>
          <a:prstGeom prst="rect">
            <a:avLst/>
          </a:prstGeom>
          <a:noFill/>
          <a:ln w="38100">
            <a:solidFill>
              <a:srgbClr val="002060"/>
            </a:solidFill>
            <a:miter lim="800000"/>
            <a:headEnd/>
            <a:tailEnd/>
          </a:ln>
        </p:spPr>
        <p:txBody>
          <a:bodyPr wrap="square">
            <a:spAutoFit/>
          </a:bodyPr>
          <a:lstStyle/>
          <a:p>
            <a:pPr>
              <a:buNone/>
            </a:pPr>
            <a:r>
              <a:rPr lang="en-IN" sz="1600" dirty="0" smtClean="0">
                <a:solidFill>
                  <a:srgbClr val="C00000"/>
                </a:solidFill>
              </a:rPr>
              <a:t> </a:t>
            </a:r>
            <a:r>
              <a:rPr lang="en-IN" sz="2400" dirty="0" smtClean="0">
                <a:solidFill>
                  <a:srgbClr val="C00000"/>
                </a:solidFill>
              </a:rPr>
              <a:t>Accumulator</a:t>
            </a:r>
          </a:p>
          <a:p>
            <a:pPr marL="0" indent="0" algn="just">
              <a:lnSpc>
                <a:spcPct val="150000"/>
              </a:lnSpc>
              <a:spcBef>
                <a:spcPts val="0"/>
              </a:spcBef>
              <a:buNone/>
            </a:pPr>
            <a:r>
              <a:rPr lang="en-IN" sz="2400" dirty="0">
                <a:latin typeface="Times New Roman" pitchFamily="18" charset="0"/>
                <a:cs typeface="Times New Roman" pitchFamily="18" charset="0"/>
              </a:rPr>
              <a:t>It is an 8-bit register used to perform arithmetic, logical, I/O </a:t>
            </a:r>
            <a:r>
              <a:rPr lang="en-IN" sz="2400" dirty="0" smtClean="0">
                <a:latin typeface="Times New Roman" pitchFamily="18" charset="0"/>
                <a:cs typeface="Times New Roman" pitchFamily="18" charset="0"/>
              </a:rPr>
              <a:t>&amp; LOAD/STORE </a:t>
            </a:r>
            <a:r>
              <a:rPr lang="en-IN" sz="2400" dirty="0">
                <a:latin typeface="Times New Roman" pitchFamily="18" charset="0"/>
                <a:cs typeface="Times New Roman" pitchFamily="18" charset="0"/>
              </a:rPr>
              <a:t>operations. It is connected to internal data bus &amp; ALU.</a:t>
            </a:r>
          </a:p>
        </p:txBody>
      </p:sp>
      <p:sp>
        <p:nvSpPr>
          <p:cNvPr id="9" name="Rectangle 8"/>
          <p:cNvSpPr/>
          <p:nvPr/>
        </p:nvSpPr>
        <p:spPr>
          <a:xfrm>
            <a:off x="228600" y="147935"/>
            <a:ext cx="4705391"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Accumulator</a:t>
            </a:r>
          </a:p>
        </p:txBody>
      </p:sp>
      <p:pic>
        <p:nvPicPr>
          <p:cNvPr id="88066" name="Picture 2"/>
          <p:cNvPicPr>
            <a:picLocks noChangeAspect="1" noChangeArrowheads="1"/>
          </p:cNvPicPr>
          <p:nvPr/>
        </p:nvPicPr>
        <p:blipFill>
          <a:blip r:embed="rId2"/>
          <a:srcRect/>
          <a:stretch>
            <a:fillRect/>
          </a:stretch>
        </p:blipFill>
        <p:spPr bwMode="auto">
          <a:xfrm>
            <a:off x="762000" y="3200400"/>
            <a:ext cx="7743825" cy="3314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6"/>
            <a:ext cx="8610600" cy="3231654"/>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rPr>
              <a:t>Arithmetic </a:t>
            </a:r>
            <a:r>
              <a:rPr lang="en-IN" sz="2400" dirty="0">
                <a:solidFill>
                  <a:srgbClr val="C00000"/>
                </a:solidFill>
              </a:rPr>
              <a:t>and logic </a:t>
            </a:r>
            <a:r>
              <a:rPr lang="en-IN" sz="2400" dirty="0" smtClean="0">
                <a:solidFill>
                  <a:srgbClr val="C00000"/>
                </a:solidFill>
              </a:rPr>
              <a:t>unit</a:t>
            </a:r>
          </a:p>
          <a:p>
            <a:pPr marL="0" indent="0" algn="just">
              <a:lnSpc>
                <a:spcPct val="150000"/>
              </a:lnSpc>
              <a:spcBef>
                <a:spcPts val="0"/>
              </a:spcBef>
            </a:pPr>
            <a:r>
              <a:rPr lang="en-IN" sz="2400" dirty="0">
                <a:latin typeface="Times New Roman" pitchFamily="18" charset="0"/>
                <a:cs typeface="Times New Roman" pitchFamily="18" charset="0"/>
              </a:rPr>
              <a:t>As the name suggests, it performs arithmetic and logical operations like Addition, Subtraction, AND, OR, etc. on 8-bit data</a:t>
            </a:r>
            <a:r>
              <a:rPr lang="en-IN" sz="2400" dirty="0" smtClean="0">
                <a:latin typeface="Times New Roman" pitchFamily="18" charset="0"/>
                <a:cs typeface="Times New Roman" pitchFamily="18" charset="0"/>
              </a:rPr>
              <a:t>.</a:t>
            </a:r>
          </a:p>
          <a:p>
            <a:pPr marL="0" indent="0" algn="just">
              <a:lnSpc>
                <a:spcPct val="150000"/>
              </a:lnSpc>
              <a:spcBef>
                <a:spcPts val="0"/>
              </a:spcBef>
            </a:pPr>
            <a:r>
              <a:rPr lang="en-MY" sz="2400" dirty="0" smtClean="0">
                <a:latin typeface="Times New Roman" pitchFamily="18" charset="0"/>
                <a:cs typeface="Times New Roman" pitchFamily="18" charset="0"/>
              </a:rPr>
              <a:t>The inclusion of inverters on the inputs enables the same ALU hardware to perform the subtraction operation (adding an inverted operand), and the operations NAND and NOR.</a:t>
            </a:r>
            <a:endParaRPr lang="en-IN" sz="2400" dirty="0">
              <a:solidFill>
                <a:srgbClr val="C00000"/>
              </a:solidFill>
            </a:endParaRPr>
          </a:p>
        </p:txBody>
      </p:sp>
      <p:sp>
        <p:nvSpPr>
          <p:cNvPr id="9" name="Rectangle 8"/>
          <p:cNvSpPr/>
          <p:nvPr/>
        </p:nvSpPr>
        <p:spPr>
          <a:xfrm>
            <a:off x="228600" y="147935"/>
            <a:ext cx="65532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dirty="0">
                <a:solidFill>
                  <a:srgbClr val="FFFF00"/>
                </a:solidFill>
              </a:rPr>
              <a:t>8085 Microprocessor – Arithmetic and logic </a:t>
            </a:r>
            <a:r>
              <a:rPr lang="en-IN" dirty="0" smtClean="0">
                <a:solidFill>
                  <a:srgbClr val="FFFF00"/>
                </a:solidFill>
              </a:rPr>
              <a:t>unit</a:t>
            </a:r>
            <a:endParaRPr lang="en-IN" dirty="0">
              <a:solidFill>
                <a:srgbClr val="FFFF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28600" y="147935"/>
            <a:ext cx="65532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dirty="0">
                <a:solidFill>
                  <a:srgbClr val="FFFF00"/>
                </a:solidFill>
              </a:rPr>
              <a:t>8085 Microprocessor – </a:t>
            </a:r>
            <a:r>
              <a:rPr lang="en-US" dirty="0" smtClean="0">
                <a:solidFill>
                  <a:srgbClr val="FFFF00"/>
                </a:solidFill>
              </a:rPr>
              <a:t>Internal structure of ALU</a:t>
            </a:r>
            <a:endParaRPr lang="en-IN" dirty="0">
              <a:solidFill>
                <a:srgbClr val="FFFF00"/>
              </a:solidFill>
            </a:endParaRPr>
          </a:p>
        </p:txBody>
      </p:sp>
      <p:pic>
        <p:nvPicPr>
          <p:cNvPr id="5" name="Picture 2"/>
          <p:cNvPicPr>
            <a:picLocks noChangeAspect="1" noChangeArrowheads="1"/>
          </p:cNvPicPr>
          <p:nvPr/>
        </p:nvPicPr>
        <p:blipFill>
          <a:blip r:embed="rId2">
            <a:lum bright="6000" contrast="4000"/>
          </a:blip>
          <a:srcRect/>
          <a:stretch>
            <a:fillRect/>
          </a:stretch>
        </p:blipFill>
        <p:spPr bwMode="auto">
          <a:xfrm>
            <a:off x="838200" y="822960"/>
            <a:ext cx="7543800" cy="5257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a:spLocks noChangeArrowheads="1"/>
          </p:cNvSpPr>
          <p:nvPr/>
        </p:nvSpPr>
        <p:spPr bwMode="auto">
          <a:xfrm>
            <a:off x="3581400" y="6274753"/>
            <a:ext cx="1492250" cy="369887"/>
          </a:xfrm>
          <a:prstGeom prst="rect">
            <a:avLst/>
          </a:prstGeom>
          <a:noFill/>
          <a:ln w="9525">
            <a:noFill/>
            <a:miter lim="800000"/>
            <a:headEnd/>
            <a:tailEnd/>
          </a:ln>
        </p:spPr>
        <p:txBody>
          <a:bodyPr wrap="none">
            <a:spAutoFit/>
          </a:bodyPr>
          <a:lstStyle/>
          <a:p>
            <a:r>
              <a:rPr lang="en-US" dirty="0"/>
              <a:t>2 bits of ALU</a:t>
            </a:r>
            <a:endParaRPr lang="en-MY"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28600" y="147935"/>
            <a:ext cx="655320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dirty="0">
                <a:solidFill>
                  <a:srgbClr val="FFFF00"/>
                </a:solidFill>
              </a:rPr>
              <a:t>8085 Microprocessor – </a:t>
            </a:r>
            <a:r>
              <a:rPr lang="en-US" dirty="0" smtClean="0">
                <a:solidFill>
                  <a:srgbClr val="FFFF00"/>
                </a:solidFill>
              </a:rPr>
              <a:t>Internal structure of ALU</a:t>
            </a:r>
            <a:endParaRPr lang="en-IN" dirty="0">
              <a:solidFill>
                <a:srgbClr val="FFFF00"/>
              </a:solidFill>
            </a:endParaRPr>
          </a:p>
        </p:txBody>
      </p:sp>
      <p:sp>
        <p:nvSpPr>
          <p:cNvPr id="6" name="TextBox 5"/>
          <p:cNvSpPr txBox="1">
            <a:spLocks noChangeArrowheads="1"/>
          </p:cNvSpPr>
          <p:nvPr/>
        </p:nvSpPr>
        <p:spPr bwMode="auto">
          <a:xfrm>
            <a:off x="3581400" y="6274753"/>
            <a:ext cx="1886094" cy="461665"/>
          </a:xfrm>
          <a:prstGeom prst="rect">
            <a:avLst/>
          </a:prstGeom>
          <a:noFill/>
          <a:ln w="9525">
            <a:noFill/>
            <a:miter lim="800000"/>
            <a:headEnd/>
            <a:tailEnd/>
          </a:ln>
        </p:spPr>
        <p:txBody>
          <a:bodyPr wrap="none">
            <a:spAutoFit/>
          </a:bodyPr>
          <a:lstStyle/>
          <a:p>
            <a:r>
              <a:rPr lang="en-US" dirty="0" smtClean="0"/>
              <a:t>4 </a:t>
            </a:r>
            <a:r>
              <a:rPr lang="en-US" dirty="0"/>
              <a:t>bits of ALU</a:t>
            </a:r>
            <a:endParaRPr lang="en-MY" dirty="0"/>
          </a:p>
        </p:txBody>
      </p:sp>
      <p:pic>
        <p:nvPicPr>
          <p:cNvPr id="7" name="Picture 3"/>
          <p:cNvPicPr>
            <a:picLocks noChangeAspect="1" noChangeArrowheads="1"/>
          </p:cNvPicPr>
          <p:nvPr/>
        </p:nvPicPr>
        <p:blipFill>
          <a:blip r:embed="rId2"/>
          <a:srcRect/>
          <a:stretch>
            <a:fillRect/>
          </a:stretch>
        </p:blipFill>
        <p:spPr bwMode="auto">
          <a:xfrm>
            <a:off x="1371600" y="838200"/>
            <a:ext cx="6551587" cy="4953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2"/>
          <p:cNvSpPr txBox="1">
            <a:spLocks noGrp="1" noChangeArrowheads="1"/>
          </p:cNvSpPr>
          <p:nvPr>
            <p:ph idx="1"/>
          </p:nvPr>
        </p:nvSpPr>
        <p:spPr bwMode="auto">
          <a:xfrm>
            <a:off x="228600" y="751117"/>
            <a:ext cx="8610600" cy="3785652"/>
          </a:xfrm>
          <a:prstGeom prst="rect">
            <a:avLst/>
          </a:prstGeom>
          <a:noFill/>
          <a:ln w="38100">
            <a:solidFill>
              <a:srgbClr val="002060"/>
            </a:solidFill>
            <a:miter lim="800000"/>
            <a:headEnd/>
            <a:tailEnd/>
          </a:ln>
        </p:spPr>
        <p:txBody>
          <a:bodyPr wrap="square">
            <a:spAutoFit/>
          </a:bodyPr>
          <a:lstStyle/>
          <a:p>
            <a:pPr>
              <a:buNone/>
            </a:pPr>
            <a:r>
              <a:rPr lang="en-IN" sz="2400" dirty="0" smtClean="0">
                <a:solidFill>
                  <a:srgbClr val="C00000"/>
                </a:solidFill>
              </a:rPr>
              <a:t>General </a:t>
            </a:r>
            <a:r>
              <a:rPr lang="en-IN" sz="2400" dirty="0">
                <a:solidFill>
                  <a:srgbClr val="C00000"/>
                </a:solidFill>
              </a:rPr>
              <a:t>purpose </a:t>
            </a:r>
            <a:r>
              <a:rPr lang="en-IN" sz="2400" dirty="0" smtClean="0">
                <a:solidFill>
                  <a:srgbClr val="C00000"/>
                </a:solidFill>
              </a:rPr>
              <a:t>register</a:t>
            </a:r>
          </a:p>
          <a:p>
            <a:pPr>
              <a:spcBef>
                <a:spcPts val="0"/>
              </a:spcBef>
            </a:pPr>
            <a:r>
              <a:rPr lang="en-US" sz="2400" dirty="0" smtClean="0">
                <a:latin typeface="Times New Roman" pitchFamily="18" charset="0"/>
                <a:cs typeface="Times New Roman" pitchFamily="18" charset="0"/>
              </a:rPr>
              <a:t>In 8085 general purpose registers are used to hold data like any other registers.</a:t>
            </a:r>
          </a:p>
          <a:p>
            <a:pPr>
              <a:spcBef>
                <a:spcPts val="0"/>
              </a:spcBef>
            </a:pPr>
            <a:r>
              <a:rPr lang="en-US" sz="2400" dirty="0" smtClean="0">
                <a:latin typeface="Times New Roman" pitchFamily="18" charset="0"/>
                <a:cs typeface="Times New Roman" pitchFamily="18" charset="0"/>
              </a:rPr>
              <a:t>There are six types of general purpose registers, they are B,C,D,E,H and L. Each holds 8 bit data.</a:t>
            </a:r>
          </a:p>
          <a:p>
            <a:pPr>
              <a:spcBef>
                <a:spcPts val="0"/>
              </a:spcBef>
            </a:pPr>
            <a:r>
              <a:rPr lang="en-US" sz="2400" dirty="0" smtClean="0">
                <a:latin typeface="Times New Roman" pitchFamily="18" charset="0"/>
                <a:cs typeface="Times New Roman" pitchFamily="18" charset="0"/>
              </a:rPr>
              <a:t>They can work in pairs such as B-C, D-E, H-L to store 16 bit data.</a:t>
            </a:r>
          </a:p>
          <a:p>
            <a:pPr>
              <a:spcBef>
                <a:spcPts val="0"/>
              </a:spcBef>
            </a:pPr>
            <a:r>
              <a:rPr lang="en-US" sz="2400" dirty="0" smtClean="0">
                <a:latin typeface="Times New Roman" pitchFamily="18" charset="0"/>
                <a:cs typeface="Times New Roman" pitchFamily="18" charset="0"/>
              </a:rPr>
              <a:t>The H-L pair work as a memory pointer</a:t>
            </a:r>
          </a:p>
          <a:p>
            <a:pPr>
              <a:spcBef>
                <a:spcPts val="0"/>
              </a:spcBef>
            </a:pPr>
            <a:r>
              <a:rPr lang="en-US" sz="2400" dirty="0" smtClean="0">
                <a:latin typeface="Times New Roman" pitchFamily="18" charset="0"/>
                <a:cs typeface="Times New Roman" pitchFamily="18" charset="0"/>
              </a:rPr>
              <a:t>A memory pointer holds the address of a particular memory location.</a:t>
            </a:r>
            <a:endParaRPr lang="en-IN" sz="2400" dirty="0">
              <a:solidFill>
                <a:srgbClr val="C00000"/>
              </a:solidFill>
            </a:endParaRPr>
          </a:p>
        </p:txBody>
      </p:sp>
      <p:sp>
        <p:nvSpPr>
          <p:cNvPr id="9" name="Rectangle 8"/>
          <p:cNvSpPr/>
          <p:nvPr/>
        </p:nvSpPr>
        <p:spPr>
          <a:xfrm>
            <a:off x="228600" y="147935"/>
            <a:ext cx="6213817"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IN" dirty="0">
                <a:solidFill>
                  <a:srgbClr val="FFFF00"/>
                </a:solidFill>
              </a:rPr>
              <a:t>8085 Microprocessor – General purpose </a:t>
            </a:r>
            <a:r>
              <a:rPr lang="en-IN" dirty="0" smtClean="0">
                <a:solidFill>
                  <a:srgbClr val="FFFF00"/>
                </a:solidFill>
              </a:rPr>
              <a:t>register</a:t>
            </a:r>
            <a:endParaRPr lang="en-IN" dirty="0">
              <a:solidFill>
                <a:srgbClr val="FFFF00"/>
              </a:solidFill>
            </a:endParaRPr>
          </a:p>
        </p:txBody>
      </p:sp>
      <p:pic>
        <p:nvPicPr>
          <p:cNvPr id="89094" name="Picture 6"/>
          <p:cNvPicPr>
            <a:picLocks noChangeAspect="1" noChangeArrowheads="1"/>
          </p:cNvPicPr>
          <p:nvPr/>
        </p:nvPicPr>
        <p:blipFill>
          <a:blip r:embed="rId2"/>
          <a:srcRect/>
          <a:stretch>
            <a:fillRect/>
          </a:stretch>
        </p:blipFill>
        <p:spPr bwMode="auto">
          <a:xfrm>
            <a:off x="838200" y="4800600"/>
            <a:ext cx="7600950" cy="15319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TotalTime>
  <Words>1521</Words>
  <Application>Microsoft Office PowerPoint</Application>
  <PresentationFormat>On-screen Show (4:3)</PresentationFormat>
  <Paragraphs>173</Paragraphs>
  <Slides>26</Slides>
  <Notes>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Microprocessor &amp; Interfacing</vt:lpstr>
      <vt:lpstr> 8085 Microprocessor – Functional Units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The 8085 Microprocessor  Architecture</dc:title>
  <dc:creator>nana</dc:creator>
  <cp:lastModifiedBy>MUTHU</cp:lastModifiedBy>
  <cp:revision>93</cp:revision>
  <dcterms:created xsi:type="dcterms:W3CDTF">2008-07-06T15:21:31Z</dcterms:created>
  <dcterms:modified xsi:type="dcterms:W3CDTF">2019-02-01T09:44:36Z</dcterms:modified>
</cp:coreProperties>
</file>