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77" r:id="rId2"/>
    <p:sldId id="256" r:id="rId3"/>
    <p:sldId id="259" r:id="rId4"/>
    <p:sldId id="257" r:id="rId5"/>
    <p:sldId id="261" r:id="rId6"/>
    <p:sldId id="269" r:id="rId7"/>
    <p:sldId id="262" r:id="rId8"/>
    <p:sldId id="270" r:id="rId9"/>
    <p:sldId id="271" r:id="rId10"/>
    <p:sldId id="263" r:id="rId11"/>
    <p:sldId id="272" r:id="rId12"/>
    <p:sldId id="264" r:id="rId13"/>
    <p:sldId id="274" r:id="rId14"/>
    <p:sldId id="265" r:id="rId15"/>
    <p:sldId id="275" r:id="rId16"/>
    <p:sldId id="2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46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EC8345-28D9-4AF3-B43A-C232CAC733DE}" type="datetimeFigureOut">
              <a:rPr lang="en-US" smtClean="0"/>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EC8345-28D9-4AF3-B43A-C232CAC733DE}" type="datetimeFigureOut">
              <a:rPr lang="en-US" smtClean="0"/>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EC8345-28D9-4AF3-B43A-C232CAC733DE}" type="datetimeFigureOut">
              <a:rPr lang="en-US" smtClean="0"/>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EC8345-28D9-4AF3-B43A-C232CAC733DE}" type="datetimeFigureOut">
              <a:rPr lang="en-US" smtClean="0"/>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EC8345-28D9-4AF3-B43A-C232CAC733DE}" type="datetimeFigureOut">
              <a:rPr lang="en-US" smtClean="0"/>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EC8345-28D9-4AF3-B43A-C232CAC733DE}" type="datetimeFigureOut">
              <a:rPr lang="en-US" smtClean="0"/>
              <a:t>1/30/2019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EC8345-28D9-4AF3-B43A-C232CAC733DE}" type="datetimeFigureOut">
              <a:rPr lang="en-US" smtClean="0"/>
              <a:t>1/30/2019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EC8345-28D9-4AF3-B43A-C232CAC733DE}" type="datetimeFigureOut">
              <a:rPr lang="en-US" smtClean="0"/>
              <a:t>1/30/2019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C8345-28D9-4AF3-B43A-C232CAC733DE}" type="datetimeFigureOut">
              <a:rPr lang="en-US" smtClean="0"/>
              <a:t>1/30/2019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513114-B47A-4A2E-A220-CDB0F80676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EC8345-28D9-4AF3-B43A-C232CAC733DE}" type="datetimeFigureOut">
              <a:rPr lang="en-US" smtClean="0"/>
              <a:t>1/30/2019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513114-B47A-4A2E-A220-CDB0F80676D7}" type="slidenum">
              <a:rPr lang="en-US" smtClean="0"/>
              <a:t>‹#›</a:t>
            </a:fld>
            <a:endParaRPr lang="en-US"/>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FEC8345-28D9-4AF3-B43A-C232CAC733DE}" type="datetimeFigureOut">
              <a:rPr lang="en-US" smtClean="0"/>
              <a:t>1/30/2019</a:t>
            </a:fld>
            <a:endParaRPr lang="en-US"/>
          </a:p>
        </p:txBody>
      </p:sp>
      <p:sp>
        <p:nvSpPr>
          <p:cNvPr id="9" name="Slide Number Placeholder 8"/>
          <p:cNvSpPr>
            <a:spLocks noGrp="1"/>
          </p:cNvSpPr>
          <p:nvPr>
            <p:ph type="sldNum" sz="quarter" idx="11"/>
          </p:nvPr>
        </p:nvSpPr>
        <p:spPr/>
        <p:txBody>
          <a:bodyPr/>
          <a:lstStyle/>
          <a:p>
            <a:fld id="{3E513114-B47A-4A2E-A220-CDB0F80676D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E513114-B47A-4A2E-A220-CDB0F80676D7}" type="slidenum">
              <a:rPr lang="en-US" smtClean="0"/>
              <a:t>‹#›</a:t>
            </a:fld>
            <a:endParaRPr lang="en-US"/>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CFEC8345-28D9-4AF3-B43A-C232CAC733DE}" type="datetimeFigureOut">
              <a:rPr lang="en-US" smtClean="0"/>
              <a:t>1/30/2019</a:t>
            </a:fld>
            <a:endParaRPr lang="en-US"/>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0473" y="441089"/>
            <a:ext cx="7766936" cy="775855"/>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en-US" sz="4400" dirty="0" smtClean="0">
                <a:solidFill>
                  <a:srgbClr val="FF0000"/>
                </a:solidFill>
                <a:latin typeface="Franklin Gothic Medium" panose="020B0603020102020204" pitchFamily="34" charset="0"/>
              </a:rPr>
              <a:t> </a:t>
            </a:r>
            <a:r>
              <a:rPr lang="en-US" sz="4400" dirty="0">
                <a:solidFill>
                  <a:srgbClr val="FF0000"/>
                </a:solidFill>
                <a:latin typeface="Times New Roman" pitchFamily="18" charset="0"/>
                <a:cs typeface="Times New Roman" pitchFamily="18" charset="0"/>
              </a:rPr>
              <a:t>Microprocessor &amp; </a:t>
            </a:r>
            <a:r>
              <a:rPr lang="en-US" sz="4400" dirty="0" smtClean="0">
                <a:solidFill>
                  <a:srgbClr val="FF0000"/>
                </a:solidFill>
                <a:latin typeface="Times New Roman" pitchFamily="18" charset="0"/>
                <a:cs typeface="Times New Roman" pitchFamily="18" charset="0"/>
              </a:rPr>
              <a:t>Interfacing</a:t>
            </a:r>
            <a:endParaRPr lang="en-US" sz="4400" dirty="0">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a:xfrm>
            <a:off x="6230679" y="5273748"/>
            <a:ext cx="4869712" cy="1329070"/>
          </a:xfrm>
          <a:ln w="28575">
            <a:solidFill>
              <a:schemeClr val="tx1"/>
            </a:solidFill>
          </a:ln>
        </p:spPr>
        <p:txBody>
          <a:bodyPr>
            <a:normAutofit fontScale="32500" lnSpcReduction="20000"/>
          </a:bodyPr>
          <a:lstStyle/>
          <a:p>
            <a:pPr algn="r"/>
            <a:r>
              <a:rPr lang="en-US" altLang="en-US" sz="6200" dirty="0">
                <a:solidFill>
                  <a:srgbClr val="FF0000"/>
                </a:solidFill>
                <a:latin typeface="Times New Roman" pitchFamily="18" charset="0"/>
                <a:cs typeface="Times New Roman" pitchFamily="18" charset="0"/>
              </a:rPr>
              <a:t>K.Muthuramalingam</a:t>
            </a:r>
          </a:p>
          <a:p>
            <a:pPr algn="r"/>
            <a:r>
              <a:rPr lang="en-US" altLang="en-US" sz="6200" dirty="0">
                <a:solidFill>
                  <a:srgbClr val="FF0000"/>
                </a:solidFill>
                <a:latin typeface="Times New Roman" pitchFamily="18" charset="0"/>
                <a:cs typeface="Times New Roman" pitchFamily="18" charset="0"/>
              </a:rPr>
              <a:t>Assistant Professor</a:t>
            </a:r>
          </a:p>
          <a:p>
            <a:pPr algn="r"/>
            <a:r>
              <a:rPr lang="en-US" altLang="en-US" sz="6200" dirty="0">
                <a:solidFill>
                  <a:srgbClr val="FF0000"/>
                </a:solidFill>
                <a:latin typeface="Times New Roman" pitchFamily="18" charset="0"/>
                <a:cs typeface="Times New Roman" pitchFamily="18" charset="0"/>
              </a:rPr>
              <a:t>School of Computer Science and Engineering</a:t>
            </a:r>
          </a:p>
          <a:p>
            <a:pPr algn="r"/>
            <a:r>
              <a:rPr lang="en-US" altLang="en-US" sz="6200" dirty="0">
                <a:solidFill>
                  <a:srgbClr val="FF0000"/>
                </a:solidFill>
                <a:latin typeface="Times New Roman" pitchFamily="18" charset="0"/>
                <a:cs typeface="Times New Roman" pitchFamily="18" charset="0"/>
              </a:rPr>
              <a:t>Bharathidasan University</a:t>
            </a:r>
          </a:p>
          <a:p>
            <a:endParaRPr lang="en-US" altLang="en-US" sz="6200" dirty="0">
              <a:solidFill>
                <a:srgbClr val="FF0000"/>
              </a:solidFill>
            </a:endParaRPr>
          </a:p>
          <a:p>
            <a:endParaRPr lang="en-US" dirty="0"/>
          </a:p>
        </p:txBody>
      </p:sp>
    </p:spTree>
    <p:extLst>
      <p:ext uri="{BB962C8B-B14F-4D97-AF65-F5344CB8AC3E}">
        <p14:creationId xmlns:p14="http://schemas.microsoft.com/office/powerpoint/2010/main" val="2600338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2" y="609600"/>
            <a:ext cx="10356112" cy="942109"/>
          </a:xfrm>
          <a:ln w="38100">
            <a:solidFill>
              <a:schemeClr val="tx1"/>
            </a:solidFill>
          </a:ln>
        </p:spPr>
        <p:txBody>
          <a:bodyPr/>
          <a:lstStyle/>
          <a:p>
            <a:r>
              <a:rPr lang="en-US" dirty="0" smtClean="0"/>
              <a:t>       </a:t>
            </a:r>
            <a:r>
              <a:rPr lang="en-US" dirty="0" smtClean="0">
                <a:solidFill>
                  <a:srgbClr val="FF0000"/>
                </a:solidFill>
                <a:latin typeface="Times New Roman" pitchFamily="18" charset="0"/>
                <a:cs typeface="Times New Roman" pitchFamily="18" charset="0"/>
              </a:rPr>
              <a:t>DIRECT ADDRESSING MODE</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393404" y="1881963"/>
            <a:ext cx="10473070" cy="4061637"/>
          </a:xfrm>
          <a:ln w="38100">
            <a:solidFill>
              <a:schemeClr val="tx1"/>
            </a:solidFill>
          </a:ln>
        </p:spPr>
        <p:txBody>
          <a:bodyPr>
            <a:normAutofit/>
          </a:bodyPr>
          <a:lstStyle/>
          <a:p>
            <a:pPr marL="114300" lvl="0" indent="0" fontAlgn="base">
              <a:lnSpc>
                <a:spcPct val="150000"/>
              </a:lnSpc>
              <a:spcBef>
                <a:spcPts val="0"/>
              </a:spcBef>
              <a:buNone/>
            </a:pPr>
            <a:r>
              <a:rPr lang="en-US" sz="2400" dirty="0" smtClean="0"/>
              <a:t>In </a:t>
            </a:r>
            <a:r>
              <a:rPr lang="en-US" sz="2400" dirty="0"/>
              <a:t>direct addressing mode, the data to be operated is available inside a memory location and that memory location is directly specified as an operand. The operand is directly available in the instruction itself.</a:t>
            </a:r>
          </a:p>
          <a:p>
            <a:pPr marL="114300" indent="0" fontAlgn="base">
              <a:lnSpc>
                <a:spcPct val="150000"/>
              </a:lnSpc>
              <a:spcBef>
                <a:spcPts val="0"/>
              </a:spcBef>
              <a:buNone/>
            </a:pPr>
            <a:r>
              <a:rPr lang="en-US" sz="2400" b="1" dirty="0"/>
              <a:t>Examples:</a:t>
            </a:r>
            <a:r>
              <a:rPr lang="en-US" sz="2400" dirty="0"/>
              <a:t/>
            </a:r>
            <a:br>
              <a:rPr lang="en-US" sz="2400" dirty="0"/>
            </a:br>
            <a:r>
              <a:rPr lang="en-US" sz="2400" dirty="0"/>
              <a:t>LDA 2050 (load the contents of memory location into accumulator A</a:t>
            </a:r>
            <a:r>
              <a:rPr lang="en-US" sz="2400" dirty="0" smtClean="0"/>
              <a:t>)</a:t>
            </a:r>
          </a:p>
          <a:p>
            <a:pPr marL="0" indent="0" fontAlgn="base">
              <a:lnSpc>
                <a:spcPct val="150000"/>
              </a:lnSpc>
              <a:spcBef>
                <a:spcPts val="0"/>
              </a:spcBef>
              <a:buNone/>
            </a:pPr>
            <a:r>
              <a:rPr lang="en-US" sz="2400" dirty="0" smtClean="0"/>
              <a:t>  LHLD </a:t>
            </a:r>
            <a:r>
              <a:rPr lang="en-US" sz="2400" dirty="0"/>
              <a:t>address (load contents of 16-bit memory location into H-L register pair</a:t>
            </a:r>
            <a:r>
              <a:rPr lang="en-US" sz="2400" dirty="0" smtClean="0"/>
              <a:t>)</a:t>
            </a:r>
          </a:p>
          <a:p>
            <a:pPr marL="0" indent="0" fontAlgn="base">
              <a:lnSpc>
                <a:spcPct val="150000"/>
              </a:lnSpc>
              <a:spcBef>
                <a:spcPts val="0"/>
              </a:spcBef>
              <a:buNone/>
            </a:pPr>
            <a:r>
              <a:rPr lang="en-US" sz="2400" dirty="0" smtClean="0"/>
              <a:t>  IN </a:t>
            </a:r>
            <a:r>
              <a:rPr lang="en-US" sz="2400" dirty="0"/>
              <a:t>35 (read the data from port whose address is 01)</a:t>
            </a:r>
          </a:p>
        </p:txBody>
      </p:sp>
    </p:spTree>
    <p:extLst>
      <p:ext uri="{BB962C8B-B14F-4D97-AF65-F5344CB8AC3E}">
        <p14:creationId xmlns:p14="http://schemas.microsoft.com/office/powerpoint/2010/main" val="107615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2" y="609600"/>
            <a:ext cx="10356112" cy="942109"/>
          </a:xfrm>
          <a:ln w="38100">
            <a:solidFill>
              <a:schemeClr val="tx1"/>
            </a:solidFill>
          </a:ln>
        </p:spPr>
        <p:txBody>
          <a:bodyPr/>
          <a:lstStyle/>
          <a:p>
            <a:r>
              <a:rPr lang="en-US" dirty="0" smtClean="0"/>
              <a:t>       </a:t>
            </a:r>
            <a:r>
              <a:rPr lang="en-US" dirty="0" smtClean="0">
                <a:solidFill>
                  <a:srgbClr val="FF0000"/>
                </a:solidFill>
                <a:latin typeface="Times New Roman" pitchFamily="18" charset="0"/>
                <a:cs typeface="Times New Roman" pitchFamily="18" charset="0"/>
              </a:rPr>
              <a:t>DIRECT ADDRESSING MODE</a:t>
            </a:r>
            <a:endParaRPr lang="en-US" dirty="0">
              <a:solidFill>
                <a:srgbClr val="FF0000"/>
              </a:solidFill>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31000" contrast="58000"/>
                    </a14:imgEffect>
                  </a14:imgLayer>
                </a14:imgProps>
              </a:ext>
              <a:ext uri="{28A0092B-C50C-407E-A947-70E740481C1C}">
                <a14:useLocalDpi xmlns:a14="http://schemas.microsoft.com/office/drawing/2010/main" val="0"/>
              </a:ext>
            </a:extLst>
          </a:blip>
          <a:srcRect/>
          <a:stretch>
            <a:fillRect/>
          </a:stretch>
        </p:blipFill>
        <p:spPr bwMode="auto">
          <a:xfrm>
            <a:off x="435935" y="1799118"/>
            <a:ext cx="10377377" cy="494192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2676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284833" cy="831273"/>
          </a:xfrm>
          <a:ln w="38100">
            <a:solidFill>
              <a:schemeClr val="tx1"/>
            </a:solidFill>
          </a:ln>
        </p:spPr>
        <p:txBody>
          <a:bodyPr/>
          <a:lstStyle/>
          <a:p>
            <a:r>
              <a:rPr lang="en-US" sz="4000" dirty="0" smtClean="0">
                <a:solidFill>
                  <a:srgbClr val="FF0000"/>
                </a:solidFill>
                <a:latin typeface="Times New Roman" pitchFamily="18" charset="0"/>
                <a:cs typeface="Times New Roman" pitchFamily="18" charset="0"/>
              </a:rPr>
              <a:t>   REGISTER INDIRECT ADDRESSING MODE</a:t>
            </a:r>
            <a:endParaRPr lang="en-US" sz="40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4" y="1593273"/>
            <a:ext cx="10295466" cy="4724400"/>
          </a:xfrm>
          <a:ln w="38100">
            <a:solidFill>
              <a:schemeClr val="tx1"/>
            </a:solidFill>
          </a:ln>
        </p:spPr>
        <p:txBody>
          <a:bodyPr>
            <a:normAutofit/>
          </a:bodyPr>
          <a:lstStyle/>
          <a:p>
            <a:pPr marL="114300" indent="0" fontAlgn="base">
              <a:lnSpc>
                <a:spcPct val="150000"/>
              </a:lnSpc>
              <a:spcBef>
                <a:spcPts val="0"/>
              </a:spcBef>
              <a:buNone/>
            </a:pPr>
            <a:r>
              <a:rPr lang="en-US" sz="2400" dirty="0"/>
              <a:t>IN register indirect addressing mode, the data to be operated is available inside a memory location and that memory location is indirectly specified b a register </a:t>
            </a:r>
            <a:r>
              <a:rPr lang="en-US" sz="2400" dirty="0" smtClean="0"/>
              <a:t>pair</a:t>
            </a:r>
          </a:p>
          <a:p>
            <a:pPr marL="114300" indent="0" fontAlgn="base">
              <a:lnSpc>
                <a:spcPct val="150000"/>
              </a:lnSpc>
              <a:spcBef>
                <a:spcPts val="0"/>
              </a:spcBef>
              <a:buNone/>
            </a:pPr>
            <a:r>
              <a:rPr lang="en-US" sz="2400" b="1" dirty="0" smtClean="0"/>
              <a:t>Examples</a:t>
            </a:r>
            <a:r>
              <a:rPr lang="en-US" sz="2400" b="1" dirty="0"/>
              <a:t>:</a:t>
            </a:r>
            <a:r>
              <a:rPr lang="en-US" sz="2400" dirty="0"/>
              <a:t/>
            </a:r>
            <a:br>
              <a:rPr lang="en-US" sz="2400" dirty="0"/>
            </a:br>
            <a:r>
              <a:rPr lang="en-US" sz="2400" dirty="0"/>
              <a:t>MOV A, M (move the contents of the memory </a:t>
            </a:r>
            <a:r>
              <a:rPr lang="en-US" sz="2400" dirty="0" smtClean="0"/>
              <a:t>location pointed </a:t>
            </a:r>
            <a:r>
              <a:rPr lang="en-US" sz="2400" dirty="0"/>
              <a:t>by the H-L pair to the accumulator</a:t>
            </a:r>
            <a:r>
              <a:rPr lang="en-US" sz="2400" dirty="0" smtClean="0"/>
              <a:t>)</a:t>
            </a:r>
          </a:p>
          <a:p>
            <a:pPr marL="0" indent="0" fontAlgn="base">
              <a:lnSpc>
                <a:spcPct val="150000"/>
              </a:lnSpc>
              <a:spcBef>
                <a:spcPts val="0"/>
              </a:spcBef>
              <a:buNone/>
            </a:pPr>
            <a:r>
              <a:rPr lang="en-US" sz="2400" dirty="0" smtClean="0"/>
              <a:t>  LDAX </a:t>
            </a:r>
            <a:r>
              <a:rPr lang="en-US" sz="2400" dirty="0"/>
              <a:t>B (move contains of B-C register to the accumulator</a:t>
            </a:r>
            <a:r>
              <a:rPr lang="en-US" sz="2400" dirty="0" smtClean="0"/>
              <a:t>)</a:t>
            </a:r>
          </a:p>
          <a:p>
            <a:pPr marL="0" indent="0" fontAlgn="base">
              <a:lnSpc>
                <a:spcPct val="150000"/>
              </a:lnSpc>
              <a:spcBef>
                <a:spcPts val="0"/>
              </a:spcBef>
              <a:buNone/>
            </a:pPr>
            <a:r>
              <a:rPr lang="en-US" sz="2400" dirty="0" smtClean="0"/>
              <a:t>  LXIH </a:t>
            </a:r>
            <a:r>
              <a:rPr lang="en-US" sz="2400" dirty="0"/>
              <a:t>9570 (load immediate the H-L pair with the address of the location 9570)</a:t>
            </a:r>
          </a:p>
        </p:txBody>
      </p:sp>
    </p:spTree>
    <p:extLst>
      <p:ext uri="{BB962C8B-B14F-4D97-AF65-F5344CB8AC3E}">
        <p14:creationId xmlns:p14="http://schemas.microsoft.com/office/powerpoint/2010/main" val="3732827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284833" cy="831273"/>
          </a:xfrm>
          <a:ln w="38100">
            <a:solidFill>
              <a:schemeClr val="tx1"/>
            </a:solidFill>
          </a:ln>
        </p:spPr>
        <p:txBody>
          <a:bodyPr/>
          <a:lstStyle/>
          <a:p>
            <a:r>
              <a:rPr lang="en-US" sz="4000" dirty="0" smtClean="0">
                <a:solidFill>
                  <a:srgbClr val="FF0000"/>
                </a:solidFill>
                <a:latin typeface="Times New Roman" pitchFamily="18" charset="0"/>
                <a:cs typeface="Times New Roman" pitchFamily="18" charset="0"/>
              </a:rPr>
              <a:t>   REGISTER INDIRECT ADDRESSING MODE</a:t>
            </a:r>
            <a:endParaRPr lang="en-US" sz="4000" dirty="0">
              <a:solidFill>
                <a:srgbClr val="FF0000"/>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30000" contrast="43000"/>
                    </a14:imgEffect>
                  </a14:imgLayer>
                </a14:imgProps>
              </a:ext>
              <a:ext uri="{28A0092B-C50C-407E-A947-70E740481C1C}">
                <a14:useLocalDpi xmlns:a14="http://schemas.microsoft.com/office/drawing/2010/main" val="0"/>
              </a:ext>
            </a:extLst>
          </a:blip>
          <a:srcRect/>
          <a:stretch>
            <a:fillRect/>
          </a:stretch>
        </p:blipFill>
        <p:spPr bwMode="auto">
          <a:xfrm>
            <a:off x="680483" y="1658680"/>
            <a:ext cx="10302949" cy="4667692"/>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80153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093447" cy="872836"/>
          </a:xfrm>
          <a:ln w="38100">
            <a:solidFill>
              <a:schemeClr val="tx1"/>
            </a:solidFill>
          </a:ln>
        </p:spPr>
        <p:txBody>
          <a:bodyPr>
            <a:normAutofit/>
          </a:bodyPr>
          <a:lstStyle/>
          <a:p>
            <a:r>
              <a:rPr lang="en-US" dirty="0" smtClean="0"/>
              <a:t>         </a:t>
            </a:r>
            <a:r>
              <a:rPr lang="en-US" sz="4400" dirty="0" smtClean="0">
                <a:solidFill>
                  <a:srgbClr val="FF0000"/>
                </a:solidFill>
                <a:latin typeface="Times New Roman" pitchFamily="18" charset="0"/>
                <a:cs typeface="Times New Roman" pitchFamily="18" charset="0"/>
              </a:rPr>
              <a:t>IMPLIED ADDRESSING MODE</a:t>
            </a:r>
            <a:endParaRPr lang="en-US" sz="44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1607127"/>
            <a:ext cx="10082815" cy="4779818"/>
          </a:xfrm>
          <a:ln w="38100">
            <a:solidFill>
              <a:schemeClr val="tx1"/>
            </a:solidFill>
          </a:ln>
        </p:spPr>
        <p:txBody>
          <a:bodyPr>
            <a:noAutofit/>
          </a:bodyPr>
          <a:lstStyle/>
          <a:p>
            <a:pPr marL="114300" indent="0" fontAlgn="base">
              <a:lnSpc>
                <a:spcPct val="150000"/>
              </a:lnSpc>
              <a:spcBef>
                <a:spcPts val="0"/>
              </a:spcBef>
              <a:buNone/>
            </a:pPr>
            <a:endParaRPr lang="en-US" sz="2400" dirty="0" smtClean="0"/>
          </a:p>
          <a:p>
            <a:pPr marL="114300" indent="0" fontAlgn="base">
              <a:lnSpc>
                <a:spcPct val="150000"/>
              </a:lnSpc>
              <a:spcBef>
                <a:spcPts val="0"/>
              </a:spcBef>
              <a:buNone/>
            </a:pPr>
            <a:r>
              <a:rPr lang="en-US" sz="2400" dirty="0" smtClean="0"/>
              <a:t>In </a:t>
            </a:r>
            <a:r>
              <a:rPr lang="en-US" sz="2400" dirty="0"/>
              <a:t>implied/implicit addressing mode the operand is hidden and the data to be operated is available in the instruction </a:t>
            </a:r>
            <a:r>
              <a:rPr lang="en-US" sz="2400" dirty="0" smtClean="0"/>
              <a:t>itself</a:t>
            </a:r>
          </a:p>
          <a:p>
            <a:pPr marL="114300" indent="0" fontAlgn="base">
              <a:lnSpc>
                <a:spcPct val="150000"/>
              </a:lnSpc>
              <a:spcBef>
                <a:spcPts val="0"/>
              </a:spcBef>
              <a:buNone/>
            </a:pPr>
            <a:r>
              <a:rPr lang="en-US" sz="2400" b="1" dirty="0" smtClean="0"/>
              <a:t>Examples:</a:t>
            </a:r>
            <a:endParaRPr lang="en-US" sz="2400" dirty="0"/>
          </a:p>
          <a:p>
            <a:pPr marL="114300" indent="0" fontAlgn="base">
              <a:lnSpc>
                <a:spcPct val="150000"/>
              </a:lnSpc>
              <a:spcBef>
                <a:spcPts val="0"/>
              </a:spcBef>
              <a:buNone/>
            </a:pPr>
            <a:r>
              <a:rPr lang="en-US" sz="2400" dirty="0" smtClean="0"/>
              <a:t>CMA </a:t>
            </a:r>
            <a:r>
              <a:rPr lang="en-US" sz="2000" dirty="0" smtClean="0"/>
              <a:t>(finds and stores the 1’s complement of the contains of accumulator A in A)</a:t>
            </a:r>
          </a:p>
          <a:p>
            <a:pPr marL="0" indent="0" fontAlgn="base">
              <a:lnSpc>
                <a:spcPct val="150000"/>
              </a:lnSpc>
              <a:spcBef>
                <a:spcPts val="0"/>
              </a:spcBef>
              <a:buNone/>
            </a:pPr>
            <a:r>
              <a:rPr lang="en-US" sz="2400" dirty="0" smtClean="0"/>
              <a:t>  RRC </a:t>
            </a:r>
            <a:r>
              <a:rPr lang="en-US" sz="2400" dirty="0"/>
              <a:t>(rotate accumulator A right by one bit</a:t>
            </a:r>
            <a:r>
              <a:rPr lang="en-US" sz="2400" dirty="0" smtClean="0"/>
              <a:t>)</a:t>
            </a:r>
          </a:p>
          <a:p>
            <a:pPr marL="0" indent="0" fontAlgn="base">
              <a:lnSpc>
                <a:spcPct val="150000"/>
              </a:lnSpc>
              <a:spcBef>
                <a:spcPts val="0"/>
              </a:spcBef>
              <a:buNone/>
            </a:pPr>
            <a:r>
              <a:rPr lang="en-US" sz="2400" dirty="0" smtClean="0"/>
              <a:t>  RLC </a:t>
            </a:r>
            <a:r>
              <a:rPr lang="en-US" sz="2400" dirty="0"/>
              <a:t>(rotate accumulator A left by one bit</a:t>
            </a:r>
            <a:r>
              <a:rPr lang="en-US" sz="2400" dirty="0" smtClean="0"/>
              <a:t>)</a:t>
            </a:r>
            <a:endParaRPr lang="en-US" sz="2400" dirty="0"/>
          </a:p>
        </p:txBody>
      </p:sp>
    </p:spTree>
    <p:extLst>
      <p:ext uri="{BB962C8B-B14F-4D97-AF65-F5344CB8AC3E}">
        <p14:creationId xmlns:p14="http://schemas.microsoft.com/office/powerpoint/2010/main" val="1368337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055" y="248078"/>
            <a:ext cx="10164725" cy="872836"/>
          </a:xfrm>
          <a:ln w="38100">
            <a:solidFill>
              <a:schemeClr val="tx1"/>
            </a:solidFill>
          </a:ln>
        </p:spPr>
        <p:txBody>
          <a:bodyPr>
            <a:normAutofit/>
          </a:bodyPr>
          <a:lstStyle/>
          <a:p>
            <a:r>
              <a:rPr lang="en-US" dirty="0" smtClean="0"/>
              <a:t>         </a:t>
            </a:r>
            <a:r>
              <a:rPr lang="en-US" sz="4400" dirty="0" smtClean="0">
                <a:solidFill>
                  <a:srgbClr val="FF0000"/>
                </a:solidFill>
                <a:latin typeface="Times New Roman" pitchFamily="18" charset="0"/>
                <a:cs typeface="Times New Roman" pitchFamily="18" charset="0"/>
              </a:rPr>
              <a:t>INDEXED  ADDRESSING MODE</a:t>
            </a:r>
            <a:endParaRPr lang="en-US" sz="4400" dirty="0">
              <a:solidFill>
                <a:srgbClr val="FF0000"/>
              </a:solidFill>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055" y="1382233"/>
            <a:ext cx="10239154" cy="502920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5899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42952" y="1853276"/>
            <a:ext cx="7429500" cy="2295525"/>
          </a:xfrm>
          <a:prstGeom prst="rect">
            <a:avLst/>
          </a:prstGeom>
          <a:ln w="38100"/>
          <a:extLst/>
        </p:spPr>
        <p:style>
          <a:lnRef idx="0">
            <a:schemeClr val="accent2"/>
          </a:lnRef>
          <a:fillRef idx="3">
            <a:schemeClr val="accent2"/>
          </a:fillRef>
          <a:effectRef idx="3">
            <a:schemeClr val="accent2"/>
          </a:effectRef>
          <a:fontRef idx="minor">
            <a:schemeClr val="lt1"/>
          </a:fontRef>
        </p:style>
      </p:pic>
    </p:spTree>
    <p:extLst>
      <p:ext uri="{BB962C8B-B14F-4D97-AF65-F5344CB8AC3E}">
        <p14:creationId xmlns:p14="http://schemas.microsoft.com/office/powerpoint/2010/main" val="366677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9328" y="2748354"/>
            <a:ext cx="7766936" cy="775855"/>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l"/>
            <a:r>
              <a:rPr lang="en-US" sz="4400" dirty="0" smtClean="0">
                <a:solidFill>
                  <a:srgbClr val="FF0000"/>
                </a:solidFill>
                <a:latin typeface="Franklin Gothic Medium" panose="020B0603020102020204" pitchFamily="34" charset="0"/>
              </a:rPr>
              <a:t> </a:t>
            </a:r>
            <a:r>
              <a:rPr lang="en-US" sz="4400" dirty="0" smtClean="0">
                <a:solidFill>
                  <a:srgbClr val="FF0000"/>
                </a:solidFill>
                <a:latin typeface="Times New Roman" pitchFamily="18" charset="0"/>
                <a:cs typeface="Times New Roman" pitchFamily="18" charset="0"/>
              </a:rPr>
              <a:t>ADDRESSING MODES OF 8051</a:t>
            </a:r>
            <a:endParaRPr lang="en-US" sz="4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22123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954" y="242740"/>
            <a:ext cx="10196624" cy="1143000"/>
          </a:xfrm>
          <a:noFill/>
          <a:ln w="38100"/>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en-US" dirty="0" smtClean="0">
                <a:solidFill>
                  <a:srgbClr val="FF0000"/>
                </a:solidFill>
              </a:rPr>
              <a:t> CONTENTS</a:t>
            </a:r>
            <a:endParaRPr lang="en-US" dirty="0">
              <a:solidFill>
                <a:srgbClr val="FF0000"/>
              </a:solidFill>
            </a:endParaRPr>
          </a:p>
        </p:txBody>
      </p:sp>
      <p:sp>
        <p:nvSpPr>
          <p:cNvPr id="3" name="Content Placeholder 2"/>
          <p:cNvSpPr>
            <a:spLocks noGrp="1"/>
          </p:cNvSpPr>
          <p:nvPr>
            <p:ph idx="1"/>
          </p:nvPr>
        </p:nvSpPr>
        <p:spPr>
          <a:xfrm>
            <a:off x="677333" y="1524000"/>
            <a:ext cx="10157243" cy="4959927"/>
          </a:xfrm>
          <a:ln w="38100"/>
        </p:spPr>
        <p:style>
          <a:lnRef idx="2">
            <a:schemeClr val="accent1"/>
          </a:lnRef>
          <a:fillRef idx="1">
            <a:schemeClr val="lt1"/>
          </a:fillRef>
          <a:effectRef idx="0">
            <a:schemeClr val="accent1"/>
          </a:effectRef>
          <a:fontRef idx="minor">
            <a:schemeClr val="dk1"/>
          </a:fontRef>
        </p:style>
        <p:txBody>
          <a:bodyPr>
            <a:noAutofit/>
          </a:bodyPr>
          <a:lstStyle/>
          <a:p>
            <a:pPr>
              <a:lnSpc>
                <a:spcPct val="150000"/>
              </a:lnSpc>
              <a:spcBef>
                <a:spcPts val="0"/>
              </a:spcBef>
              <a:buFont typeface="Wingdings" panose="05000000000000000000" pitchFamily="2" charset="2"/>
              <a:buChar char="Ø"/>
            </a:pPr>
            <a:r>
              <a:rPr lang="en-US" sz="2400" dirty="0" smtClean="0">
                <a:latin typeface="Times New Roman" pitchFamily="18" charset="0"/>
                <a:cs typeface="Times New Roman" pitchFamily="18" charset="0"/>
              </a:rPr>
              <a:t>Addressing modes of 8051 </a:t>
            </a:r>
          </a:p>
          <a:p>
            <a:pPr>
              <a:lnSpc>
                <a:spcPct val="150000"/>
              </a:lnSpc>
              <a:spcBef>
                <a:spcPts val="0"/>
              </a:spcBef>
              <a:buFont typeface="Wingdings" panose="05000000000000000000" pitchFamily="2" charset="2"/>
              <a:buChar char="Ø"/>
            </a:pPr>
            <a:r>
              <a:rPr lang="en-US" sz="2400" dirty="0" smtClean="0">
                <a:latin typeface="Times New Roman" pitchFamily="18" charset="0"/>
                <a:cs typeface="Times New Roman" pitchFamily="18" charset="0"/>
              </a:rPr>
              <a:t>Types of addressing modes</a:t>
            </a:r>
          </a:p>
          <a:p>
            <a:pPr lvl="2">
              <a:lnSpc>
                <a:spcPct val="150000"/>
              </a:lnSpc>
              <a:spcBef>
                <a:spcPts val="0"/>
              </a:spcBef>
              <a:buFont typeface="Wingdings" panose="05000000000000000000" pitchFamily="2" charset="2"/>
              <a:buChar char="q"/>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Immediate addressing mode</a:t>
            </a:r>
          </a:p>
          <a:p>
            <a:pPr lvl="2">
              <a:lnSpc>
                <a:spcPct val="150000"/>
              </a:lnSpc>
              <a:spcBef>
                <a:spcPts val="0"/>
              </a:spcBef>
              <a:buFont typeface="Wingdings" panose="05000000000000000000" pitchFamily="2" charset="2"/>
              <a:buChar char="q"/>
            </a:pPr>
            <a:r>
              <a:rPr lang="en-US" sz="2400" dirty="0" smtClean="0">
                <a:latin typeface="Times New Roman" pitchFamily="18" charset="0"/>
                <a:cs typeface="Times New Roman" pitchFamily="18" charset="0"/>
              </a:rPr>
              <a:t>      Register addressing mode</a:t>
            </a:r>
          </a:p>
          <a:p>
            <a:pPr lvl="2">
              <a:lnSpc>
                <a:spcPct val="150000"/>
              </a:lnSpc>
              <a:spcBef>
                <a:spcPts val="0"/>
              </a:spcBef>
              <a:buFont typeface="Wingdings" panose="05000000000000000000" pitchFamily="2" charset="2"/>
              <a:buChar char="q"/>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Direct addressing mode</a:t>
            </a:r>
          </a:p>
          <a:p>
            <a:pPr lvl="2">
              <a:lnSpc>
                <a:spcPct val="150000"/>
              </a:lnSpc>
              <a:spcBef>
                <a:spcPts val="0"/>
              </a:spcBef>
              <a:buFont typeface="Wingdings" panose="05000000000000000000" pitchFamily="2" charset="2"/>
              <a:buChar char="q"/>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Indirect addressing mode</a:t>
            </a:r>
          </a:p>
          <a:p>
            <a:pPr lvl="2">
              <a:lnSpc>
                <a:spcPct val="150000"/>
              </a:lnSpc>
              <a:spcBef>
                <a:spcPts val="0"/>
              </a:spcBef>
              <a:buFont typeface="Wingdings" panose="05000000000000000000" pitchFamily="2" charset="2"/>
              <a:buChar char="q"/>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Implied  addressing mode</a:t>
            </a:r>
          </a:p>
          <a:p>
            <a:pPr>
              <a:lnSpc>
                <a:spcPct val="150000"/>
              </a:lnSpc>
              <a:spcBef>
                <a:spcPts val="0"/>
              </a:spcBef>
              <a:buFont typeface="Wingdings" panose="05000000000000000000" pitchFamily="2" charset="2"/>
              <a:buChar char="Ø"/>
            </a:pPr>
            <a:r>
              <a:rPr lang="en-US" sz="2400" dirty="0" smtClean="0">
                <a:latin typeface="Times New Roman" pitchFamily="18" charset="0"/>
                <a:cs typeface="Times New Roman" pitchFamily="18" charset="0"/>
              </a:rPr>
              <a:t>Conclusion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512989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284833" cy="748145"/>
          </a:xfrm>
          <a:ln w="38100">
            <a:solidFill>
              <a:schemeClr val="tx1"/>
            </a:solidFill>
          </a:ln>
        </p:spPr>
        <p:txBody>
          <a:bodyPr>
            <a:normAutofit fontScale="90000"/>
          </a:bodyPr>
          <a:lstStyle/>
          <a:p>
            <a:r>
              <a:rPr lang="en-US" dirty="0" smtClean="0"/>
              <a:t>                   </a:t>
            </a:r>
            <a:r>
              <a:rPr lang="en-US" sz="4400" dirty="0" smtClean="0">
                <a:solidFill>
                  <a:srgbClr val="FF0000"/>
                </a:solidFill>
                <a:latin typeface="Times New Roman" pitchFamily="18" charset="0"/>
                <a:cs typeface="Times New Roman" pitchFamily="18" charset="0"/>
              </a:rPr>
              <a:t>ADDRESSING  MODES</a:t>
            </a:r>
            <a:endParaRPr lang="en-US" sz="44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1620982"/>
            <a:ext cx="10284833" cy="5029200"/>
          </a:xfrm>
          <a:ln w="38100">
            <a:solidFill>
              <a:schemeClr val="tx1"/>
            </a:solidFill>
          </a:ln>
        </p:spPr>
        <p:txBody>
          <a:bodyPr>
            <a:normAutofit/>
          </a:bodyPr>
          <a:lstStyle/>
          <a:p>
            <a:pPr marL="0" indent="0" algn="just">
              <a:buNone/>
            </a:pPr>
            <a:r>
              <a:rPr lang="en-US" sz="2400" dirty="0" smtClean="0"/>
              <a:t>These </a:t>
            </a:r>
            <a:r>
              <a:rPr lang="en-US" sz="2400" dirty="0"/>
              <a:t>are the instructions used to transfer the data from one register to another register, from the memory to the register, and from the register to the memory without any alteration in the content. Addressing modes in 8085 is classified into 5 groups </a:t>
            </a:r>
            <a:r>
              <a:rPr lang="en-US" sz="2400" dirty="0" smtClean="0"/>
              <a:t>.</a:t>
            </a:r>
          </a:p>
          <a:p>
            <a:pPr marL="0" indent="0" algn="just">
              <a:buNone/>
            </a:pPr>
            <a:r>
              <a:rPr lang="en-US" sz="2400" dirty="0" smtClean="0"/>
              <a:t>They are</a:t>
            </a:r>
          </a:p>
          <a:p>
            <a:pPr>
              <a:lnSpc>
                <a:spcPct val="150000"/>
              </a:lnSpc>
              <a:spcBef>
                <a:spcPts val="0"/>
              </a:spcBef>
              <a:buFont typeface="Wingdings" panose="05000000000000000000" pitchFamily="2" charset="2"/>
              <a:buChar char="Ø"/>
            </a:pPr>
            <a:r>
              <a:rPr lang="en-US" sz="2400" b="1" dirty="0" smtClean="0"/>
              <a:t>Immediate </a:t>
            </a:r>
            <a:r>
              <a:rPr lang="en-US" sz="2400" b="1" dirty="0"/>
              <a:t>addressing </a:t>
            </a:r>
            <a:r>
              <a:rPr lang="en-US" sz="2400" b="1" dirty="0" smtClean="0"/>
              <a:t>mode</a:t>
            </a:r>
          </a:p>
          <a:p>
            <a:pPr>
              <a:lnSpc>
                <a:spcPct val="150000"/>
              </a:lnSpc>
              <a:spcBef>
                <a:spcPts val="0"/>
              </a:spcBef>
              <a:buFont typeface="Wingdings" panose="05000000000000000000" pitchFamily="2" charset="2"/>
              <a:buChar char="Ø"/>
            </a:pPr>
            <a:r>
              <a:rPr lang="en-US" sz="2400" b="1" dirty="0" smtClean="0"/>
              <a:t>Register </a:t>
            </a:r>
            <a:r>
              <a:rPr lang="en-US" sz="2400" b="1" dirty="0"/>
              <a:t>addressing </a:t>
            </a:r>
            <a:r>
              <a:rPr lang="en-US" sz="2400" b="1" dirty="0" smtClean="0"/>
              <a:t>mode</a:t>
            </a:r>
          </a:p>
          <a:p>
            <a:pPr>
              <a:lnSpc>
                <a:spcPct val="150000"/>
              </a:lnSpc>
              <a:spcBef>
                <a:spcPts val="0"/>
              </a:spcBef>
              <a:buFont typeface="Wingdings" panose="05000000000000000000" pitchFamily="2" charset="2"/>
              <a:buChar char="Ø"/>
            </a:pPr>
            <a:r>
              <a:rPr lang="en-US" sz="2400" b="1" dirty="0" smtClean="0"/>
              <a:t>Direct </a:t>
            </a:r>
            <a:r>
              <a:rPr lang="en-US" sz="2400" b="1" dirty="0"/>
              <a:t>addressing </a:t>
            </a:r>
            <a:r>
              <a:rPr lang="en-US" sz="2400" b="1" dirty="0" smtClean="0"/>
              <a:t>mode</a:t>
            </a:r>
          </a:p>
          <a:p>
            <a:pPr>
              <a:lnSpc>
                <a:spcPct val="150000"/>
              </a:lnSpc>
              <a:spcBef>
                <a:spcPts val="0"/>
              </a:spcBef>
              <a:buFont typeface="Wingdings" panose="05000000000000000000" pitchFamily="2" charset="2"/>
              <a:buChar char="Ø"/>
            </a:pPr>
            <a:r>
              <a:rPr lang="en-US" sz="2400" b="1" dirty="0" smtClean="0"/>
              <a:t>Register Indirect </a:t>
            </a:r>
            <a:r>
              <a:rPr lang="en-US" sz="2400" b="1" dirty="0"/>
              <a:t>addressing </a:t>
            </a:r>
            <a:r>
              <a:rPr lang="en-US" sz="2400" b="1" dirty="0" smtClean="0"/>
              <a:t>mode</a:t>
            </a:r>
          </a:p>
          <a:p>
            <a:pPr>
              <a:lnSpc>
                <a:spcPct val="150000"/>
              </a:lnSpc>
              <a:spcBef>
                <a:spcPts val="0"/>
              </a:spcBef>
              <a:buFont typeface="Wingdings" panose="05000000000000000000" pitchFamily="2" charset="2"/>
              <a:buChar char="Ø"/>
            </a:pPr>
            <a:r>
              <a:rPr lang="en-US" sz="2400" b="1" dirty="0" smtClean="0"/>
              <a:t>Implied </a:t>
            </a:r>
            <a:r>
              <a:rPr lang="en-US" sz="2400" b="1" dirty="0"/>
              <a:t>addressing mode</a:t>
            </a:r>
          </a:p>
          <a:p>
            <a:pPr marL="0" indent="0">
              <a:buNone/>
            </a:pPr>
            <a:endParaRPr lang="en-US" sz="2000" dirty="0"/>
          </a:p>
        </p:txBody>
      </p:sp>
    </p:spTree>
    <p:extLst>
      <p:ext uri="{BB962C8B-B14F-4D97-AF65-F5344CB8AC3E}">
        <p14:creationId xmlns:p14="http://schemas.microsoft.com/office/powerpoint/2010/main" val="3068660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412424" cy="775855"/>
          </a:xfrm>
          <a:ln w="38100">
            <a:solidFill>
              <a:schemeClr val="tx1"/>
            </a:solidFill>
          </a:ln>
        </p:spPr>
        <p:txBody>
          <a:bodyPr>
            <a:normAutofit fontScale="90000"/>
          </a:bodyPr>
          <a:lstStyle/>
          <a:p>
            <a:r>
              <a:rPr lang="en-US" dirty="0" smtClean="0"/>
              <a:t>           </a:t>
            </a:r>
            <a:r>
              <a:rPr lang="en-US" dirty="0" smtClean="0">
                <a:solidFill>
                  <a:srgbClr val="FF0000"/>
                </a:solidFill>
              </a:rPr>
              <a:t>IMMEDIATE ADDRESSING MODE</a:t>
            </a:r>
            <a:endParaRPr lang="en-US" dirty="0">
              <a:solidFill>
                <a:srgbClr val="FF0000"/>
              </a:solidFill>
            </a:endParaRPr>
          </a:p>
        </p:txBody>
      </p:sp>
      <p:sp>
        <p:nvSpPr>
          <p:cNvPr id="3" name="Content Placeholder 2"/>
          <p:cNvSpPr>
            <a:spLocks noGrp="1"/>
          </p:cNvSpPr>
          <p:nvPr>
            <p:ph idx="1"/>
          </p:nvPr>
        </p:nvSpPr>
        <p:spPr>
          <a:xfrm>
            <a:off x="677334" y="1607128"/>
            <a:ext cx="10454954" cy="4942528"/>
          </a:xfrm>
          <a:ln w="38100">
            <a:solidFill>
              <a:schemeClr val="tx1"/>
            </a:solidFill>
          </a:ln>
        </p:spPr>
        <p:txBody>
          <a:bodyPr>
            <a:normAutofit/>
          </a:bodyPr>
          <a:lstStyle/>
          <a:p>
            <a:pPr marL="114300" indent="0">
              <a:lnSpc>
                <a:spcPct val="150000"/>
              </a:lnSpc>
              <a:spcBef>
                <a:spcPts val="0"/>
              </a:spcBef>
              <a:buNone/>
            </a:pPr>
            <a:r>
              <a:rPr lang="en-US" sz="2400" dirty="0"/>
              <a:t>In immediate addressing mode the source operand is always data</a:t>
            </a:r>
            <a:r>
              <a:rPr lang="en-US" sz="2400" dirty="0" smtClean="0"/>
              <a:t>.</a:t>
            </a:r>
          </a:p>
          <a:p>
            <a:pPr marL="114300" indent="0">
              <a:lnSpc>
                <a:spcPct val="150000"/>
              </a:lnSpc>
              <a:spcBef>
                <a:spcPts val="0"/>
              </a:spcBef>
              <a:buNone/>
            </a:pPr>
            <a:r>
              <a:rPr lang="en-US" sz="2400" dirty="0" smtClean="0"/>
              <a:t>If </a:t>
            </a:r>
            <a:r>
              <a:rPr lang="en-US" sz="2400" dirty="0"/>
              <a:t>the data is 8-bit, then the instruction will be of 2 bytes</a:t>
            </a:r>
            <a:r>
              <a:rPr lang="en-US" sz="2400" dirty="0" smtClean="0"/>
              <a:t>,</a:t>
            </a:r>
          </a:p>
          <a:p>
            <a:pPr marL="114300" indent="0">
              <a:lnSpc>
                <a:spcPct val="150000"/>
              </a:lnSpc>
              <a:spcBef>
                <a:spcPts val="0"/>
              </a:spcBef>
              <a:buNone/>
            </a:pPr>
            <a:r>
              <a:rPr lang="en-US" sz="2400" dirty="0" smtClean="0"/>
              <a:t>if </a:t>
            </a:r>
            <a:r>
              <a:rPr lang="en-US" sz="2400" dirty="0"/>
              <a:t>the data is of 16-bit then the instruction will be of 3 </a:t>
            </a:r>
            <a:r>
              <a:rPr lang="en-US" sz="2400" dirty="0" smtClean="0"/>
              <a:t>bytes.</a:t>
            </a:r>
          </a:p>
          <a:p>
            <a:pPr marL="114300" indent="0">
              <a:buNone/>
            </a:pPr>
            <a:r>
              <a:rPr lang="en-US" sz="2400" b="1" dirty="0" smtClean="0"/>
              <a:t>Examples:</a:t>
            </a:r>
          </a:p>
          <a:p>
            <a:pPr marL="114300" indent="0">
              <a:buNone/>
            </a:pPr>
            <a:r>
              <a:rPr lang="en-US" sz="2400" dirty="0"/>
              <a:t/>
            </a:r>
            <a:br>
              <a:rPr lang="en-US" sz="2400" dirty="0"/>
            </a:br>
            <a:r>
              <a:rPr lang="en-US" sz="2400" dirty="0"/>
              <a:t>MVI B 45 (move the data 45H immediately to register B</a:t>
            </a:r>
            <a:r>
              <a:rPr lang="en-US" sz="2400" dirty="0" smtClean="0"/>
              <a:t>)</a:t>
            </a:r>
          </a:p>
          <a:p>
            <a:pPr marL="0" indent="0" fontAlgn="base">
              <a:buNone/>
            </a:pPr>
            <a:r>
              <a:rPr lang="en-US" sz="2400" dirty="0"/>
              <a:t/>
            </a:r>
            <a:br>
              <a:rPr lang="en-US" sz="2400" dirty="0"/>
            </a:br>
            <a:r>
              <a:rPr lang="en-US" sz="2400" dirty="0" smtClean="0"/>
              <a:t>  LXI </a:t>
            </a:r>
            <a:r>
              <a:rPr lang="en-US" sz="2400" dirty="0"/>
              <a:t>H 3050 (load the H-L pair with the operand 3050H </a:t>
            </a:r>
            <a:r>
              <a:rPr lang="en-US" sz="2400" dirty="0" smtClean="0"/>
              <a:t> immediately)</a:t>
            </a:r>
          </a:p>
          <a:p>
            <a:pPr marL="0" indent="0" fontAlgn="base">
              <a:buNone/>
            </a:pPr>
            <a:r>
              <a:rPr lang="en-US" sz="2400" dirty="0"/>
              <a:t/>
            </a:r>
            <a:br>
              <a:rPr lang="en-US" sz="2400" dirty="0"/>
            </a:br>
            <a:r>
              <a:rPr lang="en-US" sz="2400" dirty="0" smtClean="0"/>
              <a:t>  JMP </a:t>
            </a:r>
            <a:r>
              <a:rPr lang="en-US" sz="2400" dirty="0"/>
              <a:t>address (jump to the operand address immediately)</a:t>
            </a:r>
          </a:p>
          <a:p>
            <a:pPr indent="-342900"/>
            <a:endParaRPr lang="en-US" sz="2400" dirty="0"/>
          </a:p>
        </p:txBody>
      </p:sp>
    </p:spTree>
    <p:extLst>
      <p:ext uri="{BB962C8B-B14F-4D97-AF65-F5344CB8AC3E}">
        <p14:creationId xmlns:p14="http://schemas.microsoft.com/office/powerpoint/2010/main" val="1403135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10579395" cy="775855"/>
          </a:xfrm>
          <a:ln w="38100">
            <a:solidFill>
              <a:schemeClr val="tx1"/>
            </a:solidFill>
          </a:ln>
        </p:spPr>
        <p:txBody>
          <a:bodyPr>
            <a:normAutofit fontScale="90000"/>
          </a:bodyPr>
          <a:lstStyle/>
          <a:p>
            <a:r>
              <a:rPr lang="en-US" dirty="0" smtClean="0"/>
              <a:t>                  </a:t>
            </a:r>
            <a:r>
              <a:rPr lang="en-US" dirty="0" smtClean="0">
                <a:solidFill>
                  <a:srgbClr val="FF0000"/>
                </a:solidFill>
              </a:rPr>
              <a:t>IMMEDIATE ADDRESSING MODE</a:t>
            </a:r>
            <a:endParaRPr lang="en-US"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62985"/>
            <a:ext cx="10579395" cy="5146158"/>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7975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178508" cy="748145"/>
          </a:xfrm>
          <a:ln w="38100">
            <a:solidFill>
              <a:schemeClr val="tx1"/>
            </a:solidFill>
          </a:ln>
        </p:spPr>
        <p:txBody>
          <a:bodyPr>
            <a:normAutofit/>
          </a:bodyPr>
          <a:lstStyle/>
          <a:p>
            <a:r>
              <a:rPr lang="en-US" sz="4000" dirty="0" smtClean="0">
                <a:solidFill>
                  <a:srgbClr val="FF0000"/>
                </a:solidFill>
                <a:latin typeface="Times New Roman" pitchFamily="18" charset="0"/>
                <a:cs typeface="Times New Roman" pitchFamily="18" charset="0"/>
              </a:rPr>
              <a:t>           REGISTER ADDRESSING MODE</a:t>
            </a:r>
            <a:endParaRPr lang="en-US" sz="40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77333" y="1510145"/>
            <a:ext cx="10231671" cy="4627419"/>
          </a:xfrm>
          <a:ln w="38100">
            <a:solidFill>
              <a:schemeClr val="tx1"/>
            </a:solidFill>
          </a:ln>
        </p:spPr>
        <p:txBody>
          <a:bodyPr>
            <a:normAutofit/>
          </a:bodyPr>
          <a:lstStyle/>
          <a:p>
            <a:pPr marL="114300" lvl="0" indent="0" fontAlgn="base">
              <a:lnSpc>
                <a:spcPct val="150000"/>
              </a:lnSpc>
              <a:spcBef>
                <a:spcPts val="0"/>
              </a:spcBef>
              <a:buNone/>
            </a:pPr>
            <a:r>
              <a:rPr lang="en-US" sz="2400" dirty="0"/>
              <a:t>In register addressing mode, the data to be operated is available inside the register(s) and register(s) is(are) operands. Therefore the operation is performed within various registers of the microprocessor</a:t>
            </a:r>
            <a:r>
              <a:rPr lang="en-US" sz="2400" dirty="0" smtClean="0"/>
              <a:t>.</a:t>
            </a:r>
            <a:endParaRPr lang="en-US" sz="2400" dirty="0"/>
          </a:p>
          <a:p>
            <a:pPr marL="114300" indent="0" fontAlgn="base">
              <a:lnSpc>
                <a:spcPct val="150000"/>
              </a:lnSpc>
              <a:spcBef>
                <a:spcPts val="0"/>
              </a:spcBef>
              <a:buNone/>
            </a:pPr>
            <a:r>
              <a:rPr lang="en-US" sz="2400" b="1" dirty="0"/>
              <a:t>Examples:</a:t>
            </a:r>
            <a:r>
              <a:rPr lang="en-US" sz="2400" dirty="0"/>
              <a:t/>
            </a:r>
            <a:br>
              <a:rPr lang="en-US" sz="2400" dirty="0"/>
            </a:br>
            <a:r>
              <a:rPr lang="en-US" sz="2400" dirty="0"/>
              <a:t>MOV A, B (move the contents of register B to register A</a:t>
            </a:r>
            <a:r>
              <a:rPr lang="en-US" sz="2400" dirty="0" smtClean="0"/>
              <a:t>)</a:t>
            </a:r>
            <a:br>
              <a:rPr lang="en-US" sz="2400" dirty="0" smtClean="0"/>
            </a:br>
            <a:r>
              <a:rPr lang="en-US" sz="2400" dirty="0" smtClean="0"/>
              <a:t>ADD B (add contents of registers A and B and store the result in register A)</a:t>
            </a:r>
          </a:p>
          <a:p>
            <a:pPr marL="0" indent="0" fontAlgn="base">
              <a:lnSpc>
                <a:spcPct val="150000"/>
              </a:lnSpc>
              <a:spcBef>
                <a:spcPts val="0"/>
              </a:spcBef>
              <a:buNone/>
            </a:pPr>
            <a:r>
              <a:rPr lang="en-US" sz="2400" dirty="0" smtClean="0"/>
              <a:t>  INR </a:t>
            </a:r>
            <a:r>
              <a:rPr lang="en-US" sz="2400" dirty="0"/>
              <a:t>A (increment the contents of register A by one)</a:t>
            </a:r>
          </a:p>
          <a:p>
            <a:endParaRPr lang="en-US" dirty="0"/>
          </a:p>
        </p:txBody>
      </p:sp>
    </p:spTree>
    <p:extLst>
      <p:ext uri="{BB962C8B-B14F-4D97-AF65-F5344CB8AC3E}">
        <p14:creationId xmlns:p14="http://schemas.microsoft.com/office/powerpoint/2010/main" val="4041997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755" y="609600"/>
            <a:ext cx="10664454" cy="748145"/>
          </a:xfrm>
          <a:ln w="38100">
            <a:solidFill>
              <a:schemeClr val="tx1"/>
            </a:solidFill>
          </a:ln>
        </p:spPr>
        <p:txBody>
          <a:bodyPr>
            <a:normAutofit/>
          </a:bodyPr>
          <a:lstStyle/>
          <a:p>
            <a:r>
              <a:rPr lang="en-US" sz="4000" dirty="0" smtClean="0">
                <a:solidFill>
                  <a:srgbClr val="FF0000"/>
                </a:solidFill>
                <a:latin typeface="Times New Roman" pitchFamily="18" charset="0"/>
                <a:cs typeface="Times New Roman" pitchFamily="18" charset="0"/>
              </a:rPr>
              <a:t>          REGISTER ADDRESSING MODE</a:t>
            </a:r>
            <a:endParaRPr lang="en-US" sz="4000" dirty="0">
              <a:solidFill>
                <a:srgbClr val="FF000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14000" contrast="12000"/>
                    </a14:imgEffect>
                  </a14:imgLayer>
                </a14:imgProps>
              </a:ext>
              <a:ext uri="{28A0092B-C50C-407E-A947-70E740481C1C}">
                <a14:useLocalDpi xmlns:a14="http://schemas.microsoft.com/office/drawing/2010/main" val="0"/>
              </a:ext>
            </a:extLst>
          </a:blip>
          <a:srcRect/>
          <a:stretch>
            <a:fillRect/>
          </a:stretch>
        </p:blipFill>
        <p:spPr bwMode="auto">
          <a:xfrm>
            <a:off x="180754" y="1566420"/>
            <a:ext cx="10738884" cy="5025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0296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875" y="609600"/>
            <a:ext cx="10518761" cy="748145"/>
          </a:xfrm>
          <a:ln w="38100">
            <a:solidFill>
              <a:schemeClr val="tx1"/>
            </a:solidFill>
          </a:ln>
        </p:spPr>
        <p:txBody>
          <a:bodyPr>
            <a:normAutofit/>
          </a:bodyPr>
          <a:lstStyle/>
          <a:p>
            <a:r>
              <a:rPr lang="en-US" sz="4000" dirty="0" smtClean="0">
                <a:solidFill>
                  <a:srgbClr val="FF0000"/>
                </a:solidFill>
                <a:latin typeface="Times New Roman" pitchFamily="18" charset="0"/>
                <a:cs typeface="Times New Roman" pitchFamily="18" charset="0"/>
              </a:rPr>
              <a:t>           REGISTER ADDRESSING MODE</a:t>
            </a:r>
            <a:endParaRPr lang="en-US" sz="4000" dirty="0">
              <a:solidFill>
                <a:srgbClr val="FF0000"/>
              </a:solidFill>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14000" contrast="21000"/>
                    </a14:imgEffect>
                  </a14:imgLayer>
                </a14:imgProps>
              </a:ext>
              <a:ext uri="{28A0092B-C50C-407E-A947-70E740481C1C}">
                <a14:useLocalDpi xmlns:a14="http://schemas.microsoft.com/office/drawing/2010/main" val="0"/>
              </a:ext>
            </a:extLst>
          </a:blip>
          <a:srcRect/>
          <a:stretch>
            <a:fillRect/>
          </a:stretch>
        </p:blipFill>
        <p:spPr bwMode="auto">
          <a:xfrm>
            <a:off x="318978" y="1648047"/>
            <a:ext cx="10696352" cy="4986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1974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272</TotalTime>
  <Words>375</Words>
  <Application>Microsoft Office PowerPoint</Application>
  <PresentationFormat>Custom</PresentationFormat>
  <Paragraphs>58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 Microprocessor &amp; Interfacing</vt:lpstr>
      <vt:lpstr> ADDRESSING MODES OF 8051</vt:lpstr>
      <vt:lpstr> CONTENTS</vt:lpstr>
      <vt:lpstr>                   ADDRESSING  MODES</vt:lpstr>
      <vt:lpstr>           IMMEDIATE ADDRESSING MODE</vt:lpstr>
      <vt:lpstr>                  IMMEDIATE ADDRESSING MODE</vt:lpstr>
      <vt:lpstr>           REGISTER ADDRESSING MODE</vt:lpstr>
      <vt:lpstr>          REGISTER ADDRESSING MODE</vt:lpstr>
      <vt:lpstr>           REGISTER ADDRESSING MODE</vt:lpstr>
      <vt:lpstr>       DIRECT ADDRESSING MODE</vt:lpstr>
      <vt:lpstr>       DIRECT ADDRESSING MODE</vt:lpstr>
      <vt:lpstr>   REGISTER INDIRECT ADDRESSING MODE</vt:lpstr>
      <vt:lpstr>   REGISTER INDIRECT ADDRESSING MODE</vt:lpstr>
      <vt:lpstr>         IMPLIED ADDRESSING MODE</vt:lpstr>
      <vt:lpstr>         INDEXED  ADDRESSING MODE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MODES OF 8085</dc:title>
  <dc:creator>S NAVINA</dc:creator>
  <cp:lastModifiedBy>MUTHU</cp:lastModifiedBy>
  <cp:revision>38</cp:revision>
  <dcterms:created xsi:type="dcterms:W3CDTF">2019-01-23T13:37:48Z</dcterms:created>
  <dcterms:modified xsi:type="dcterms:W3CDTF">2019-01-30T13:45:08Z</dcterms:modified>
</cp:coreProperties>
</file>