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73" r:id="rId2"/>
    <p:sldId id="256" r:id="rId3"/>
    <p:sldId id="274" r:id="rId4"/>
    <p:sldId id="287" r:id="rId5"/>
    <p:sldId id="289" r:id="rId6"/>
    <p:sldId id="288" r:id="rId7"/>
    <p:sldId id="258" r:id="rId8"/>
    <p:sldId id="275" r:id="rId9"/>
    <p:sldId id="278" r:id="rId10"/>
    <p:sldId id="277" r:id="rId11"/>
    <p:sldId id="279" r:id="rId12"/>
    <p:sldId id="280" r:id="rId13"/>
    <p:sldId id="276" r:id="rId14"/>
    <p:sldId id="259" r:id="rId15"/>
    <p:sldId id="281" r:id="rId16"/>
    <p:sldId id="282" r:id="rId17"/>
    <p:sldId id="283" r:id="rId18"/>
    <p:sldId id="284" r:id="rId19"/>
    <p:sldId id="285" r:id="rId20"/>
    <p:sldId id="290" r:id="rId21"/>
    <p:sldId id="286" r:id="rId22"/>
    <p:sldId id="293" r:id="rId23"/>
    <p:sldId id="292" r:id="rId24"/>
    <p:sldId id="291" r:id="rId25"/>
    <p:sldId id="294" r:id="rId26"/>
    <p:sldId id="297" r:id="rId27"/>
    <p:sldId id="296" r:id="rId28"/>
    <p:sldId id="295" r:id="rId29"/>
    <p:sldId id="298" r:id="rId30"/>
    <p:sldId id="299" r:id="rId31"/>
    <p:sldId id="300" r:id="rId32"/>
    <p:sldId id="301" r:id="rId33"/>
    <p:sldId id="26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p:scale>
          <a:sx n="100" d="100"/>
          <a:sy n="100" d="100"/>
        </p:scale>
        <p:origin x="-9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6A6F0A-E9D7-46F2-97CD-8FA3E6270DEC}"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39D97-614D-45F8-A0CB-B5607A6D67BB}" type="slidenum">
              <a:rPr lang="en-US" smtClean="0"/>
              <a:t>‹#›</a:t>
            </a:fld>
            <a:endParaRPr lang="en-US"/>
          </a:p>
        </p:txBody>
      </p:sp>
    </p:spTree>
    <p:extLst>
      <p:ext uri="{BB962C8B-B14F-4D97-AF65-F5344CB8AC3E}">
        <p14:creationId xmlns:p14="http://schemas.microsoft.com/office/powerpoint/2010/main" val="156116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A6F0A-E9D7-46F2-97CD-8FA3E6270DEC}"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39D97-614D-45F8-A0CB-B5607A6D67BB}" type="slidenum">
              <a:rPr lang="en-US" smtClean="0"/>
              <a:t>‹#›</a:t>
            </a:fld>
            <a:endParaRPr lang="en-US"/>
          </a:p>
        </p:txBody>
      </p:sp>
    </p:spTree>
    <p:extLst>
      <p:ext uri="{BB962C8B-B14F-4D97-AF65-F5344CB8AC3E}">
        <p14:creationId xmlns:p14="http://schemas.microsoft.com/office/powerpoint/2010/main" val="319720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A6F0A-E9D7-46F2-97CD-8FA3E6270DEC}"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39D97-614D-45F8-A0CB-B5607A6D67BB}" type="slidenum">
              <a:rPr lang="en-US" smtClean="0"/>
              <a:t>‹#›</a:t>
            </a:fld>
            <a:endParaRPr lang="en-US"/>
          </a:p>
        </p:txBody>
      </p:sp>
    </p:spTree>
    <p:extLst>
      <p:ext uri="{BB962C8B-B14F-4D97-AF65-F5344CB8AC3E}">
        <p14:creationId xmlns:p14="http://schemas.microsoft.com/office/powerpoint/2010/main" val="410404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A6F0A-E9D7-46F2-97CD-8FA3E6270DEC}"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39D97-614D-45F8-A0CB-B5607A6D67BB}" type="slidenum">
              <a:rPr lang="en-US" smtClean="0"/>
              <a:t>‹#›</a:t>
            </a:fld>
            <a:endParaRPr lang="en-US"/>
          </a:p>
        </p:txBody>
      </p:sp>
    </p:spTree>
    <p:extLst>
      <p:ext uri="{BB962C8B-B14F-4D97-AF65-F5344CB8AC3E}">
        <p14:creationId xmlns:p14="http://schemas.microsoft.com/office/powerpoint/2010/main" val="303771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A6F0A-E9D7-46F2-97CD-8FA3E6270DEC}"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39D97-614D-45F8-A0CB-B5607A6D67BB}" type="slidenum">
              <a:rPr lang="en-US" smtClean="0"/>
              <a:t>‹#›</a:t>
            </a:fld>
            <a:endParaRPr lang="en-US"/>
          </a:p>
        </p:txBody>
      </p:sp>
    </p:spTree>
    <p:extLst>
      <p:ext uri="{BB962C8B-B14F-4D97-AF65-F5344CB8AC3E}">
        <p14:creationId xmlns:p14="http://schemas.microsoft.com/office/powerpoint/2010/main" val="10956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6A6F0A-E9D7-46F2-97CD-8FA3E6270DEC}"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39D97-614D-45F8-A0CB-B5607A6D67BB}" type="slidenum">
              <a:rPr lang="en-US" smtClean="0"/>
              <a:t>‹#›</a:t>
            </a:fld>
            <a:endParaRPr lang="en-US"/>
          </a:p>
        </p:txBody>
      </p:sp>
    </p:spTree>
    <p:extLst>
      <p:ext uri="{BB962C8B-B14F-4D97-AF65-F5344CB8AC3E}">
        <p14:creationId xmlns:p14="http://schemas.microsoft.com/office/powerpoint/2010/main" val="18935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6A6F0A-E9D7-46F2-97CD-8FA3E6270DEC}" type="datetimeFigureOut">
              <a:rPr lang="en-US" smtClean="0"/>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439D97-614D-45F8-A0CB-B5607A6D67BB}" type="slidenum">
              <a:rPr lang="en-US" smtClean="0"/>
              <a:t>‹#›</a:t>
            </a:fld>
            <a:endParaRPr lang="en-US"/>
          </a:p>
        </p:txBody>
      </p:sp>
    </p:spTree>
    <p:extLst>
      <p:ext uri="{BB962C8B-B14F-4D97-AF65-F5344CB8AC3E}">
        <p14:creationId xmlns:p14="http://schemas.microsoft.com/office/powerpoint/2010/main" val="173568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6A6F0A-E9D7-46F2-97CD-8FA3E6270DEC}" type="datetimeFigureOut">
              <a:rPr lang="en-US" smtClean="0"/>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439D97-614D-45F8-A0CB-B5607A6D67BB}" type="slidenum">
              <a:rPr lang="en-US" smtClean="0"/>
              <a:t>‹#›</a:t>
            </a:fld>
            <a:endParaRPr lang="en-US"/>
          </a:p>
        </p:txBody>
      </p:sp>
    </p:spTree>
    <p:extLst>
      <p:ext uri="{BB962C8B-B14F-4D97-AF65-F5344CB8AC3E}">
        <p14:creationId xmlns:p14="http://schemas.microsoft.com/office/powerpoint/2010/main" val="162518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A6F0A-E9D7-46F2-97CD-8FA3E6270DEC}" type="datetimeFigureOut">
              <a:rPr lang="en-US" smtClean="0"/>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439D97-614D-45F8-A0CB-B5607A6D67BB}" type="slidenum">
              <a:rPr lang="en-US" smtClean="0"/>
              <a:t>‹#›</a:t>
            </a:fld>
            <a:endParaRPr lang="en-US"/>
          </a:p>
        </p:txBody>
      </p:sp>
    </p:spTree>
    <p:extLst>
      <p:ext uri="{BB962C8B-B14F-4D97-AF65-F5344CB8AC3E}">
        <p14:creationId xmlns:p14="http://schemas.microsoft.com/office/powerpoint/2010/main" val="267734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A6F0A-E9D7-46F2-97CD-8FA3E6270DEC}"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39D97-614D-45F8-A0CB-B5607A6D67BB}" type="slidenum">
              <a:rPr lang="en-US" smtClean="0"/>
              <a:t>‹#›</a:t>
            </a:fld>
            <a:endParaRPr lang="en-US"/>
          </a:p>
        </p:txBody>
      </p:sp>
    </p:spTree>
    <p:extLst>
      <p:ext uri="{BB962C8B-B14F-4D97-AF65-F5344CB8AC3E}">
        <p14:creationId xmlns:p14="http://schemas.microsoft.com/office/powerpoint/2010/main" val="407534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A6F0A-E9D7-46F2-97CD-8FA3E6270DEC}"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39D97-614D-45F8-A0CB-B5607A6D67BB}" type="slidenum">
              <a:rPr lang="en-US" smtClean="0"/>
              <a:t>‹#›</a:t>
            </a:fld>
            <a:endParaRPr lang="en-US"/>
          </a:p>
        </p:txBody>
      </p:sp>
    </p:spTree>
    <p:extLst>
      <p:ext uri="{BB962C8B-B14F-4D97-AF65-F5344CB8AC3E}">
        <p14:creationId xmlns:p14="http://schemas.microsoft.com/office/powerpoint/2010/main" val="200697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A6F0A-E9D7-46F2-97CD-8FA3E6270DEC}" type="datetimeFigureOut">
              <a:rPr lang="en-US" smtClean="0"/>
              <a:t>2/1/2019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39D97-614D-45F8-A0CB-B5607A6D67BB}" type="slidenum">
              <a:rPr lang="en-US" smtClean="0"/>
              <a:t>‹#›</a:t>
            </a:fld>
            <a:endParaRPr lang="en-US"/>
          </a:p>
        </p:txBody>
      </p:sp>
    </p:spTree>
    <p:extLst>
      <p:ext uri="{BB962C8B-B14F-4D97-AF65-F5344CB8AC3E}">
        <p14:creationId xmlns:p14="http://schemas.microsoft.com/office/powerpoint/2010/main" val="57424525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4" y="748749"/>
            <a:ext cx="11618842" cy="791817"/>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4000" b="1" dirty="0" smtClean="0">
                <a:solidFill>
                  <a:srgbClr val="FF0000"/>
                </a:solidFill>
                <a:latin typeface="Times New Roman" pitchFamily="18" charset="0"/>
                <a:cs typeface="Times New Roman" pitchFamily="18" charset="0"/>
              </a:rPr>
              <a:t>DIGITAL SYSTEM</a:t>
            </a:r>
            <a:endParaRPr lang="en-US" sz="4000" b="1" dirty="0">
              <a:solidFill>
                <a:srgbClr val="FF0000"/>
              </a:solidFill>
              <a:latin typeface="Times New Roman" pitchFamily="18" charset="0"/>
              <a:cs typeface="Times New Roman" pitchFamily="18" charset="0"/>
            </a:endParaRPr>
          </a:p>
        </p:txBody>
      </p:sp>
      <p:sp>
        <p:nvSpPr>
          <p:cNvPr id="4" name="Subtitle 2"/>
          <p:cNvSpPr txBox="1">
            <a:spLocks/>
          </p:cNvSpPr>
          <p:nvPr/>
        </p:nvSpPr>
        <p:spPr>
          <a:xfrm>
            <a:off x="6871252" y="5168348"/>
            <a:ext cx="4869712" cy="1329070"/>
          </a:xfrm>
          <a:prstGeom prst="rect">
            <a:avLst/>
          </a:prstGeom>
          <a:ln w="28575">
            <a:solidFill>
              <a:schemeClr val="tx1"/>
            </a:solidFill>
          </a:ln>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en-US" altLang="en-US" sz="6200" dirty="0" smtClean="0">
                <a:solidFill>
                  <a:srgbClr val="FF0000"/>
                </a:solidFill>
                <a:latin typeface="Times New Roman" pitchFamily="18" charset="0"/>
                <a:cs typeface="Times New Roman" pitchFamily="18" charset="0"/>
              </a:rPr>
              <a:t>K.Muthuramalingam</a:t>
            </a:r>
          </a:p>
          <a:p>
            <a:pPr marL="0" indent="0" algn="r">
              <a:buNone/>
            </a:pPr>
            <a:r>
              <a:rPr lang="en-US" altLang="en-US" sz="6200" dirty="0" smtClean="0">
                <a:solidFill>
                  <a:srgbClr val="FF0000"/>
                </a:solidFill>
                <a:latin typeface="Times New Roman" pitchFamily="18" charset="0"/>
                <a:cs typeface="Times New Roman" pitchFamily="18" charset="0"/>
              </a:rPr>
              <a:t>Assistant Professor</a:t>
            </a:r>
          </a:p>
          <a:p>
            <a:pPr marL="0" indent="0" algn="r">
              <a:buNone/>
            </a:pPr>
            <a:r>
              <a:rPr lang="en-US" altLang="en-US" sz="6200" dirty="0" smtClean="0">
                <a:solidFill>
                  <a:srgbClr val="FF0000"/>
                </a:solidFill>
                <a:latin typeface="Times New Roman" pitchFamily="18" charset="0"/>
                <a:cs typeface="Times New Roman" pitchFamily="18" charset="0"/>
              </a:rPr>
              <a:t>School of Computer Science and Engineering</a:t>
            </a:r>
          </a:p>
          <a:p>
            <a:pPr marL="0" indent="0" algn="r">
              <a:buNone/>
            </a:pPr>
            <a:r>
              <a:rPr lang="en-US" altLang="en-US" sz="6200" dirty="0" smtClean="0">
                <a:solidFill>
                  <a:srgbClr val="FF0000"/>
                </a:solidFill>
                <a:latin typeface="Times New Roman" pitchFamily="18" charset="0"/>
                <a:cs typeface="Times New Roman" pitchFamily="18" charset="0"/>
              </a:rPr>
              <a:t>Bharathidasan University</a:t>
            </a:r>
          </a:p>
          <a:p>
            <a:endParaRPr lang="en-US" altLang="en-US" sz="6200" dirty="0" smtClean="0">
              <a:solidFill>
                <a:srgbClr val="FF0000"/>
              </a:solidFill>
            </a:endParaRPr>
          </a:p>
          <a:p>
            <a:endParaRPr lang="en-US" dirty="0"/>
          </a:p>
        </p:txBody>
      </p:sp>
    </p:spTree>
    <p:extLst>
      <p:ext uri="{BB962C8B-B14F-4D97-AF65-F5344CB8AC3E}">
        <p14:creationId xmlns:p14="http://schemas.microsoft.com/office/powerpoint/2010/main" val="3425173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601" y="312290"/>
            <a:ext cx="161935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latin typeface="Times New Roman" pitchFamily="18" charset="0"/>
                <a:cs typeface="Times New Roman" pitchFamily="18" charset="0"/>
              </a:rPr>
              <a:t>Half-Subtractor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866" y="4442267"/>
            <a:ext cx="5027959" cy="1869080"/>
          </a:xfrm>
          <a:prstGeom prst="rect">
            <a:avLst/>
          </a:prstGeom>
          <a:ln/>
        </p:spPr>
        <p:style>
          <a:lnRef idx="2">
            <a:schemeClr val="accent3"/>
          </a:lnRef>
          <a:fillRef idx="1">
            <a:schemeClr val="lt1"/>
          </a:fillRef>
          <a:effectRef idx="0">
            <a:schemeClr val="accent3"/>
          </a:effectRef>
          <a:fontRef idx="minor">
            <a:schemeClr val="dk1"/>
          </a:fontRef>
        </p:style>
      </p:pic>
      <p:sp>
        <p:nvSpPr>
          <p:cNvPr id="3" name="Rectangle 2"/>
          <p:cNvSpPr/>
          <p:nvPr/>
        </p:nvSpPr>
        <p:spPr>
          <a:xfrm>
            <a:off x="505600" y="882063"/>
            <a:ext cx="11331903" cy="1289071"/>
          </a:xfrm>
          <a:prstGeom prst="rect">
            <a:avLst/>
          </a:prstGeom>
        </p:spPr>
        <p:txBody>
          <a:bodyPr wrap="square">
            <a:spAutoFit/>
          </a:bodyPr>
          <a:lstStyle/>
          <a:p>
            <a:pPr marL="285750" indent="-285750" algn="just">
              <a:lnSpc>
                <a:spcPct val="150000"/>
              </a:lnSpc>
              <a:buFont typeface="Arial" pitchFamily="34" charset="0"/>
              <a:buChar char="•"/>
            </a:pPr>
            <a:r>
              <a:rPr lang="en-US" dirty="0">
                <a:latin typeface="Times New Roman" pitchFamily="18" charset="0"/>
                <a:cs typeface="Times New Roman" pitchFamily="18" charset="0"/>
              </a:rPr>
              <a:t>Half subtractor is a combination circuit with two inputs and two outputs (difference and borrow). It produces the difference between the two binary bits at the input and also produces an output (Borrow) to indicate if a 1 has been borrowed. In the subtraction (A-B), A is called as Minuend bit and B is called as Subtrahend bit.</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79" y="2271393"/>
            <a:ext cx="5384525" cy="185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681" y="2514599"/>
            <a:ext cx="4478975" cy="3796747"/>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26716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139" y="540890"/>
            <a:ext cx="332244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base"/>
            <a:r>
              <a:rPr lang="en-US" dirty="0" smtClean="0"/>
              <a:t>Half Subtractor </a:t>
            </a:r>
            <a:r>
              <a:rPr lang="en-US" dirty="0"/>
              <a:t>using NAND </a:t>
            </a:r>
            <a:r>
              <a:rPr lang="en-US" dirty="0" smtClean="0"/>
              <a:t>gates</a:t>
            </a:r>
            <a:endParaRPr lang="en-US" dirty="0"/>
          </a:p>
        </p:txBody>
      </p:sp>
      <p:sp>
        <p:nvSpPr>
          <p:cNvPr id="3" name="Rectangle 2"/>
          <p:cNvSpPr/>
          <p:nvPr/>
        </p:nvSpPr>
        <p:spPr>
          <a:xfrm>
            <a:off x="233139" y="1107421"/>
            <a:ext cx="6458756" cy="369332"/>
          </a:xfrm>
          <a:prstGeom prst="rect">
            <a:avLst/>
          </a:prstGeom>
        </p:spPr>
        <p:txBody>
          <a:bodyPr wrap="none">
            <a:spAutoFit/>
          </a:bodyPr>
          <a:lstStyle/>
          <a:p>
            <a:pPr marL="285750" indent="-285750">
              <a:buFont typeface="Arial" pitchFamily="34" charset="0"/>
              <a:buChar char="•"/>
            </a:pPr>
            <a:r>
              <a:rPr lang="en-US" dirty="0">
                <a:latin typeface="Times New Roman" pitchFamily="18" charset="0"/>
                <a:cs typeface="Times New Roman" pitchFamily="18" charset="0"/>
              </a:rPr>
              <a:t>Total 5 NAND gates are required to implement half </a:t>
            </a:r>
            <a:r>
              <a:rPr lang="en-US" dirty="0" smtClean="0">
                <a:latin typeface="Times New Roman" pitchFamily="18" charset="0"/>
                <a:cs typeface="Times New Roman" pitchFamily="18" charset="0"/>
              </a:rPr>
              <a:t>Subtractor</a:t>
            </a:r>
            <a:r>
              <a:rPr lang="en-US"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826" y="2095500"/>
            <a:ext cx="8406020" cy="4186030"/>
          </a:xfrm>
          <a:prstGeom prst="rect">
            <a:avLst/>
          </a:prstGeom>
          <a:ln/>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88084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139" y="540890"/>
            <a:ext cx="317497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base"/>
            <a:r>
              <a:rPr lang="en-US" dirty="0" smtClean="0"/>
              <a:t>Half Subtractor </a:t>
            </a:r>
            <a:r>
              <a:rPr lang="en-US" dirty="0"/>
              <a:t>using </a:t>
            </a:r>
            <a:r>
              <a:rPr lang="en-US" dirty="0" smtClean="0"/>
              <a:t>NOR </a:t>
            </a:r>
            <a:r>
              <a:rPr lang="en-US" dirty="0"/>
              <a:t>gates</a:t>
            </a:r>
          </a:p>
        </p:txBody>
      </p:sp>
      <p:sp>
        <p:nvSpPr>
          <p:cNvPr id="3" name="Rectangle 2"/>
          <p:cNvSpPr/>
          <p:nvPr/>
        </p:nvSpPr>
        <p:spPr>
          <a:xfrm>
            <a:off x="233139" y="1107421"/>
            <a:ext cx="6317692" cy="369332"/>
          </a:xfrm>
          <a:prstGeom prst="rect">
            <a:avLst/>
          </a:prstGeom>
        </p:spPr>
        <p:txBody>
          <a:bodyPr wrap="none">
            <a:spAutoFit/>
          </a:bodyPr>
          <a:lstStyle/>
          <a:p>
            <a:pPr marL="285750" indent="-285750">
              <a:buFont typeface="Arial" pitchFamily="34" charset="0"/>
              <a:buChar char="•"/>
            </a:pPr>
            <a:r>
              <a:rPr lang="en-US" dirty="0">
                <a:latin typeface="Times New Roman" pitchFamily="18" charset="0"/>
                <a:cs typeface="Times New Roman" pitchFamily="18" charset="0"/>
              </a:rPr>
              <a:t>Total 5 </a:t>
            </a:r>
            <a:r>
              <a:rPr lang="en-US" dirty="0" smtClean="0">
                <a:latin typeface="Times New Roman" pitchFamily="18" charset="0"/>
                <a:cs typeface="Times New Roman" pitchFamily="18" charset="0"/>
              </a:rPr>
              <a:t>NOR </a:t>
            </a:r>
            <a:r>
              <a:rPr lang="en-US" dirty="0">
                <a:latin typeface="Times New Roman" pitchFamily="18" charset="0"/>
                <a:cs typeface="Times New Roman" pitchFamily="18" charset="0"/>
              </a:rPr>
              <a:t>gates are required to implement half </a:t>
            </a:r>
            <a:r>
              <a:rPr lang="en-US" dirty="0" smtClean="0">
                <a:latin typeface="Times New Roman" pitchFamily="18" charset="0"/>
                <a:cs typeface="Times New Roman" pitchFamily="18" charset="0"/>
              </a:rPr>
              <a:t>Subtractor</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032" y="1903553"/>
            <a:ext cx="10296942" cy="4527066"/>
          </a:xfrm>
          <a:prstGeom prst="rect">
            <a:avLst/>
          </a:prstGeom>
          <a:ln/>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345968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704" y="1141129"/>
            <a:ext cx="1146807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itchFamily="34" charset="0"/>
              <a:buChar char="•"/>
            </a:pPr>
            <a:r>
              <a:rPr lang="en-US" dirty="0"/>
              <a:t>Full Adder is the adder which adds three inputs and produces two outputs. The first two inputs are A and B and the third input is an input carry as C-IN. The output carry is designated as C-OUT and the normal output is designated as S which is SUM</a:t>
            </a:r>
            <a:r>
              <a:rPr lang="en-US" dirty="0" smtClean="0"/>
              <a:t>. </a:t>
            </a:r>
          </a:p>
          <a:p>
            <a:pPr marL="285750" indent="-285750">
              <a:buFont typeface="Arial" pitchFamily="34" charset="0"/>
              <a:buChar char="•"/>
            </a:pPr>
            <a:r>
              <a:rPr lang="en-US" dirty="0" smtClean="0"/>
              <a:t>A </a:t>
            </a:r>
            <a:r>
              <a:rPr lang="en-US" dirty="0"/>
              <a:t>full adder logic is designed in such a manner that can take eight inputs together to create a byte-wide adder and cascade the carry bit from one adder to the another.</a:t>
            </a:r>
          </a:p>
        </p:txBody>
      </p:sp>
      <p:sp>
        <p:nvSpPr>
          <p:cNvPr id="3" name="Rectangle 2"/>
          <p:cNvSpPr/>
          <p:nvPr/>
        </p:nvSpPr>
        <p:spPr>
          <a:xfrm>
            <a:off x="488705" y="560769"/>
            <a:ext cx="165314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a:solidFill>
                  <a:srgbClr val="7030A0"/>
                </a:solidFill>
                <a:latin typeface="Times New Roman" panose="02020603050405020304" pitchFamily="18" charset="0"/>
                <a:cs typeface="Times New Roman" panose="02020603050405020304" pitchFamily="18" charset="0"/>
              </a:rPr>
              <a:t>FULL ADDER</a:t>
            </a:r>
            <a:endParaRPr lang="en-US" dirty="0">
              <a:solidFill>
                <a:srgbClr val="7030A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95" y="3297719"/>
            <a:ext cx="4790517" cy="2944055"/>
          </a:xfrm>
          <a:prstGeom prst="rect">
            <a:avLst/>
          </a:prstGeom>
          <a:ln/>
        </p:spPr>
        <p:style>
          <a:lnRef idx="2">
            <a:schemeClr val="accent2"/>
          </a:lnRef>
          <a:fillRef idx="1">
            <a:schemeClr val="lt1"/>
          </a:fillRef>
          <a:effectRef idx="0">
            <a:schemeClr val="accent2"/>
          </a:effectRef>
          <a:fontRef idx="minor">
            <a:schemeClr val="dk1"/>
          </a:fontRef>
        </p:style>
      </p:pic>
      <p:sp>
        <p:nvSpPr>
          <p:cNvPr id="5" name="Rectangle 4"/>
          <p:cNvSpPr/>
          <p:nvPr/>
        </p:nvSpPr>
        <p:spPr>
          <a:xfrm>
            <a:off x="485456" y="2770569"/>
            <a:ext cx="167866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solidFill>
                  <a:srgbClr val="7030A0"/>
                </a:solidFill>
                <a:latin typeface="Times New Roman" panose="02020603050405020304" pitchFamily="18" charset="0"/>
                <a:cs typeface="Times New Roman" panose="02020603050405020304" pitchFamily="18" charset="0"/>
              </a:rPr>
              <a:t>Block Diagram</a:t>
            </a:r>
            <a:endParaRPr lang="en-US" dirty="0">
              <a:solidFill>
                <a:srgbClr val="7030A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02820" y="3297718"/>
            <a:ext cx="5377484" cy="3272045"/>
          </a:xfrm>
          <a:prstGeom prst="rect">
            <a:avLst/>
          </a:prstGeom>
          <a:gradFill flip="none" rotWithShape="1">
            <a:gsLst>
              <a:gs pos="0">
                <a:schemeClr val="accent1">
                  <a:tint val="66000"/>
                  <a:satMod val="160000"/>
                </a:schemeClr>
              </a:gs>
              <a:gs pos="52000">
                <a:schemeClr val="accent2"/>
              </a:gs>
              <a:gs pos="100000">
                <a:schemeClr val="accent1">
                  <a:tint val="23500"/>
                  <a:satMod val="160000"/>
                </a:schemeClr>
              </a:gs>
            </a:gsLst>
            <a:lin ang="2700000" scaled="1"/>
            <a:tileRect/>
          </a:gradFill>
          <a:ln>
            <a:solidFill>
              <a:schemeClr val="accent2">
                <a:lumMod val="75000"/>
                <a:alpha val="82000"/>
              </a:schemeClr>
            </a:solidFill>
          </a:ln>
        </p:spPr>
        <p:style>
          <a:lnRef idx="2">
            <a:schemeClr val="accent2"/>
          </a:lnRef>
          <a:fillRef idx="1">
            <a:schemeClr val="lt1"/>
          </a:fillRef>
          <a:effectRef idx="0">
            <a:schemeClr val="accent2"/>
          </a:effectRef>
          <a:fontRef idx="minor">
            <a:schemeClr val="dk1"/>
          </a:fontRef>
        </p:style>
      </p:pic>
      <p:sp>
        <p:nvSpPr>
          <p:cNvPr id="7" name="Rectangle 6"/>
          <p:cNvSpPr/>
          <p:nvPr/>
        </p:nvSpPr>
        <p:spPr>
          <a:xfrm>
            <a:off x="7852229" y="2771434"/>
            <a:ext cx="141179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solidFill>
                  <a:srgbClr val="7030A0"/>
                </a:solidFill>
                <a:latin typeface="Times New Roman" panose="02020603050405020304" pitchFamily="18" charset="0"/>
                <a:cs typeface="Times New Roman" panose="02020603050405020304" pitchFamily="18" charset="0"/>
              </a:rPr>
              <a:t>Truth Table </a:t>
            </a:r>
            <a:endParaRPr lang="en-US"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676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47" y="252660"/>
            <a:ext cx="287360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solidFill>
                  <a:srgbClr val="7030A0"/>
                </a:solidFill>
                <a:latin typeface="Times New Roman" panose="02020603050405020304" pitchFamily="18" charset="0"/>
                <a:cs typeface="Times New Roman" panose="02020603050405020304" pitchFamily="18" charset="0"/>
              </a:rPr>
              <a:t>Logic Circuit of Full Adder</a:t>
            </a:r>
            <a:endParaRPr lang="en-US" dirty="0">
              <a:solidFill>
                <a:srgbClr val="7030A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991" y="1808922"/>
            <a:ext cx="9700592" cy="4452730"/>
          </a:xfrm>
          <a:prstGeom prst="rect">
            <a:avLst/>
          </a:prstGeom>
          <a:ln/>
        </p:spPr>
        <p:style>
          <a:lnRef idx="2">
            <a:schemeClr val="accent2"/>
          </a:lnRef>
          <a:fillRef idx="1">
            <a:schemeClr val="lt1"/>
          </a:fillRef>
          <a:effectRef idx="0">
            <a:schemeClr val="accent2"/>
          </a:effectRef>
          <a:fontRef idx="minor">
            <a:schemeClr val="dk1"/>
          </a:fontRef>
        </p:style>
      </p:pic>
      <p:sp>
        <p:nvSpPr>
          <p:cNvPr id="8" name="Rectangle 7"/>
          <p:cNvSpPr/>
          <p:nvPr/>
        </p:nvSpPr>
        <p:spPr>
          <a:xfrm>
            <a:off x="270047" y="900356"/>
            <a:ext cx="6849311"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solidFill>
                  <a:srgbClr val="7030A0"/>
                </a:solidFill>
                <a:latin typeface="Times New Roman" panose="02020603050405020304" pitchFamily="18" charset="0"/>
                <a:cs typeface="Times New Roman" panose="02020603050405020304" pitchFamily="18" charset="0"/>
              </a:rPr>
              <a:t>Two Half Adder and OR gate is required to implement a Full Adder</a:t>
            </a:r>
            <a:endParaRPr lang="en-US"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253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47" y="252660"/>
            <a:ext cx="501521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solidFill>
                  <a:srgbClr val="7030A0"/>
                </a:solidFill>
                <a:latin typeface="Times New Roman" panose="02020603050405020304" pitchFamily="18" charset="0"/>
                <a:cs typeface="Times New Roman" panose="02020603050405020304" pitchFamily="18" charset="0"/>
              </a:rPr>
              <a:t>Implementation of Full Adder using NAND gate</a:t>
            </a:r>
            <a:endParaRPr lang="en-US" dirty="0">
              <a:solidFill>
                <a:srgbClr val="7030A0"/>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2000" contrast="43000"/>
                    </a14:imgEffect>
                  </a14:imgLayer>
                </a14:imgProps>
              </a:ext>
              <a:ext uri="{28A0092B-C50C-407E-A947-70E740481C1C}">
                <a14:useLocalDpi xmlns:a14="http://schemas.microsoft.com/office/drawing/2010/main" val="0"/>
              </a:ext>
            </a:extLst>
          </a:blip>
          <a:srcRect/>
          <a:stretch>
            <a:fillRect/>
          </a:stretch>
        </p:blipFill>
        <p:spPr bwMode="auto">
          <a:xfrm>
            <a:off x="752060" y="1331843"/>
            <a:ext cx="10625984" cy="464344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33822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47" y="252660"/>
            <a:ext cx="4925451"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solidFill>
                  <a:srgbClr val="7030A0"/>
                </a:solidFill>
                <a:latin typeface="Times New Roman" panose="02020603050405020304" pitchFamily="18" charset="0"/>
                <a:cs typeface="Times New Roman" panose="02020603050405020304" pitchFamily="18" charset="0"/>
              </a:rPr>
              <a:t>Implementation of Full Adder using NOR gate</a:t>
            </a:r>
            <a:endParaRPr lang="en-US" dirty="0">
              <a:solidFill>
                <a:srgbClr val="7030A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9000" contrast="36000"/>
                    </a14:imgEffect>
                  </a14:imgLayer>
                </a14:imgProps>
              </a:ext>
              <a:ext uri="{28A0092B-C50C-407E-A947-70E740481C1C}">
                <a14:useLocalDpi xmlns:a14="http://schemas.microsoft.com/office/drawing/2010/main" val="0"/>
              </a:ext>
            </a:extLst>
          </a:blip>
          <a:srcRect/>
          <a:stretch>
            <a:fillRect/>
          </a:stretch>
        </p:blipFill>
        <p:spPr bwMode="auto">
          <a:xfrm>
            <a:off x="596349" y="1063488"/>
            <a:ext cx="11052312" cy="5337312"/>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459855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47" y="252660"/>
            <a:ext cx="247433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solidFill>
                  <a:srgbClr val="7030A0"/>
                </a:solidFill>
                <a:latin typeface="Times New Roman" panose="02020603050405020304" pitchFamily="18" charset="0"/>
                <a:cs typeface="Times New Roman" panose="02020603050405020304" pitchFamily="18" charset="0"/>
              </a:rPr>
              <a:t>Full Adder Truth Table</a:t>
            </a:r>
            <a:endParaRPr lang="en-US" dirty="0">
              <a:solidFill>
                <a:srgbClr val="7030A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47" y="773597"/>
            <a:ext cx="7402962" cy="2209800"/>
          </a:xfrm>
          <a:prstGeom prst="rect">
            <a:avLst/>
          </a:prstGeom>
          <a:ln/>
        </p:spPr>
        <p:style>
          <a:lnRef idx="2">
            <a:schemeClr val="accent2"/>
          </a:lnRef>
          <a:fillRef idx="1">
            <a:schemeClr val="lt1"/>
          </a:fillRef>
          <a:effectRef idx="0">
            <a:schemeClr val="accent2"/>
          </a:effectRef>
          <a:fontRef idx="minor">
            <a:schemeClr val="dk1"/>
          </a:fontRef>
        </p:style>
      </p:pic>
      <p:sp>
        <p:nvSpPr>
          <p:cNvPr id="2" name="Rectangle 1"/>
          <p:cNvSpPr/>
          <p:nvPr/>
        </p:nvSpPr>
        <p:spPr>
          <a:xfrm>
            <a:off x="246634" y="3120600"/>
            <a:ext cx="742637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From the above table, we can draw K-map for sum (s) and final carry (C</a:t>
            </a:r>
            <a:r>
              <a:rPr lang="en-US" baseline="-25000" dirty="0"/>
              <a:t>out</a:t>
            </a:r>
            <a:r>
              <a:rPr lang="en-US" dirty="0"/>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96" y="3645199"/>
            <a:ext cx="10692056" cy="3043836"/>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125204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47" y="252660"/>
            <a:ext cx="264211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smtClean="0">
                <a:solidFill>
                  <a:srgbClr val="7030A0"/>
                </a:solidFill>
                <a:latin typeface="Times New Roman" panose="02020603050405020304" pitchFamily="18" charset="0"/>
                <a:cs typeface="Times New Roman" panose="02020603050405020304" pitchFamily="18" charset="0"/>
              </a:rPr>
              <a:t>From the K - Maps </a:t>
            </a:r>
            <a:endParaRPr lang="en-US" dirty="0">
              <a:solidFill>
                <a:srgbClr val="7030A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011" y="252660"/>
            <a:ext cx="3848100" cy="1963766"/>
          </a:xfrm>
          <a:prstGeom prst="rect">
            <a:avLst/>
          </a:prstGeom>
          <a:ln/>
        </p:spPr>
        <p:style>
          <a:lnRef idx="2">
            <a:schemeClr val="accent2"/>
          </a:lnRef>
          <a:fillRef idx="1">
            <a:schemeClr val="lt1"/>
          </a:fillRef>
          <a:effectRef idx="0">
            <a:schemeClr val="accent2"/>
          </a:effectRef>
          <a:fontRef idx="minor">
            <a:schemeClr val="dk1"/>
          </a:fontRef>
        </p:style>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47" y="2588708"/>
            <a:ext cx="5603979" cy="4060570"/>
          </a:xfrm>
          <a:prstGeom prst="rect">
            <a:avLst/>
          </a:prstGeom>
          <a:ln/>
        </p:spPr>
        <p:style>
          <a:lnRef idx="2">
            <a:schemeClr val="accent2"/>
          </a:lnRef>
          <a:fillRef idx="1">
            <a:schemeClr val="lt1"/>
          </a:fillRef>
          <a:effectRef idx="0">
            <a:schemeClr val="accent2"/>
          </a:effectRef>
          <a:fontRef idx="minor">
            <a:schemeClr val="dk1"/>
          </a:fontRef>
        </p:style>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953" y="351195"/>
            <a:ext cx="4594185" cy="1865231"/>
          </a:xfrm>
          <a:prstGeom prst="rect">
            <a:avLst/>
          </a:prstGeom>
          <a:ln/>
        </p:spPr>
        <p:style>
          <a:lnRef idx="2">
            <a:schemeClr val="accent2"/>
          </a:lnRef>
          <a:fillRef idx="1">
            <a:schemeClr val="lt1"/>
          </a:fillRef>
          <a:effectRef idx="0">
            <a:schemeClr val="accent2"/>
          </a:effectRef>
          <a:fontRef idx="minor">
            <a:schemeClr val="dk1"/>
          </a:fontRef>
        </p:style>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2442" y="2588708"/>
            <a:ext cx="5764695" cy="406057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821853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47" y="252660"/>
            <a:ext cx="236481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a:latin typeface="Times New Roman" pitchFamily="18" charset="0"/>
                <a:cs typeface="Times New Roman" pitchFamily="18" charset="0"/>
              </a:rPr>
              <a:t>Binary Parallel Adder</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536" y="3992034"/>
            <a:ext cx="6984302" cy="2650808"/>
          </a:xfrm>
          <a:prstGeom prst="rect">
            <a:avLst/>
          </a:prstGeom>
          <a:ln/>
        </p:spPr>
        <p:style>
          <a:lnRef idx="2">
            <a:schemeClr val="accent2"/>
          </a:lnRef>
          <a:fillRef idx="1">
            <a:schemeClr val="lt1"/>
          </a:fillRef>
          <a:effectRef idx="0">
            <a:schemeClr val="accent2"/>
          </a:effectRef>
          <a:fontRef idx="minor">
            <a:schemeClr val="dk1"/>
          </a:fontRef>
        </p:style>
      </p:pic>
      <p:sp>
        <p:nvSpPr>
          <p:cNvPr id="2" name="Rectangle 1"/>
          <p:cNvSpPr/>
          <p:nvPr/>
        </p:nvSpPr>
        <p:spPr>
          <a:xfrm>
            <a:off x="270047" y="747456"/>
            <a:ext cx="11517762" cy="25355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latin typeface="Times New Roman" pitchFamily="18" charset="0"/>
                <a:cs typeface="Times New Roman" pitchFamily="18" charset="0"/>
              </a:rPr>
              <a:t>A full binary adder performs addition of any single bit of one binary number, same significant or same position bit of another binary numbers and carry comes from result of addition of previous right side bits of both binary numbers. But a single full adder cannot add more than one bits binary number instantly. This can be done only by connecting as many full adders as the number of bits of the binary numbers whose addition is to be performed. This parallel combination of full adders which performs addition of specific bits binary numbers is called binary parallel adder. For adding two 4 bit binary numbers we have to connect 4 full adders to make 4 bit parallel adder</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Rectangle 2"/>
          <p:cNvSpPr/>
          <p:nvPr/>
        </p:nvSpPr>
        <p:spPr>
          <a:xfrm>
            <a:off x="4484020" y="3414280"/>
            <a:ext cx="3223959" cy="44689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latin typeface="Times New Roman" pitchFamily="18" charset="0"/>
                <a:cs typeface="Times New Roman" pitchFamily="18" charset="0"/>
              </a:rPr>
              <a:t>4 full adder in 4bit parallel adder</a:t>
            </a:r>
            <a:endParaRPr lang="en-US" dirty="0"/>
          </a:p>
        </p:txBody>
      </p:sp>
    </p:spTree>
    <p:extLst>
      <p:ext uri="{BB962C8B-B14F-4D97-AF65-F5344CB8AC3E}">
        <p14:creationId xmlns:p14="http://schemas.microsoft.com/office/powerpoint/2010/main" val="3426954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6974" y="1580322"/>
            <a:ext cx="8597348" cy="3975652"/>
          </a:xfrm>
        </p:spPr>
        <p:style>
          <a:lnRef idx="2">
            <a:schemeClr val="accent2"/>
          </a:lnRef>
          <a:fillRef idx="1">
            <a:schemeClr val="lt1"/>
          </a:fillRef>
          <a:effectRef idx="0">
            <a:schemeClr val="accent2"/>
          </a:effectRef>
          <a:fontRef idx="minor">
            <a:schemeClr val="dk1"/>
          </a:fontRef>
        </p:style>
        <p:txBody>
          <a:bodyPr>
            <a:normAutofit/>
          </a:bodyPr>
          <a:lstStyle/>
          <a:p>
            <a:pPr>
              <a:lnSpc>
                <a:spcPct val="150000"/>
              </a:lnSpc>
            </a:pPr>
            <a:r>
              <a:rPr lang="en-US" sz="4000" dirty="0" smtClean="0">
                <a:solidFill>
                  <a:srgbClr val="FF0000"/>
                </a:solidFill>
                <a:latin typeface="Times New Roman" pitchFamily="18" charset="0"/>
                <a:cs typeface="Times New Roman" pitchFamily="18" charset="0"/>
              </a:rPr>
              <a:t>Combinational Circuits</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&amp;</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Half - Adder   &amp;   Full  - Adder</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318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78" y="134683"/>
            <a:ext cx="11950147" cy="87357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dirty="0">
                <a:latin typeface="Times New Roman" pitchFamily="18" charset="0"/>
                <a:cs typeface="Times New Roman" pitchFamily="18" charset="0"/>
              </a:rPr>
              <a:t>Let us examine the justification of the above circuit by taking an example of addition of two 4 bit binary numbers.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Let us add 1011 with 1101.</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58" y="1202635"/>
            <a:ext cx="2009775" cy="1403281"/>
          </a:xfrm>
          <a:prstGeom prst="rect">
            <a:avLst/>
          </a:prstGeom>
          <a:ln/>
        </p:spPr>
        <p:style>
          <a:lnRef idx="2">
            <a:schemeClr val="accent2"/>
          </a:lnRef>
          <a:fillRef idx="1">
            <a:schemeClr val="lt1"/>
          </a:fillRef>
          <a:effectRef idx="0">
            <a:schemeClr val="accent2"/>
          </a:effectRef>
          <a:fontRef idx="minor">
            <a:schemeClr val="dk1"/>
          </a:fontRef>
        </p:style>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176" y="1234317"/>
            <a:ext cx="3646170" cy="827723"/>
          </a:xfrm>
          <a:prstGeom prst="rect">
            <a:avLst/>
          </a:prstGeom>
          <a:ln/>
        </p:spPr>
        <p:style>
          <a:lnRef idx="2">
            <a:schemeClr val="accent2"/>
          </a:lnRef>
          <a:fillRef idx="1">
            <a:schemeClr val="lt1"/>
          </a:fillRef>
          <a:effectRef idx="0">
            <a:schemeClr val="accent2"/>
          </a:effectRef>
          <a:fontRef idx="minor">
            <a:schemeClr val="dk1"/>
          </a:fontRef>
        </p:style>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175" y="2226365"/>
            <a:ext cx="3636975" cy="401500"/>
          </a:xfrm>
          <a:prstGeom prst="rect">
            <a:avLst/>
          </a:prstGeom>
          <a:ln/>
        </p:spPr>
        <p:style>
          <a:lnRef idx="2">
            <a:schemeClr val="accent2"/>
          </a:lnRef>
          <a:fillRef idx="1">
            <a:schemeClr val="lt1"/>
          </a:fillRef>
          <a:effectRef idx="0">
            <a:schemeClr val="accent2"/>
          </a:effectRef>
          <a:fontRef idx="minor">
            <a:schemeClr val="dk1"/>
          </a:fontRef>
        </p:style>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1409" y="1275749"/>
            <a:ext cx="5728933" cy="1330167"/>
          </a:xfrm>
          <a:prstGeom prst="rect">
            <a:avLst/>
          </a:prstGeom>
          <a:ln/>
        </p:spPr>
        <p:style>
          <a:lnRef idx="2">
            <a:schemeClr val="accent2"/>
          </a:lnRef>
          <a:fillRef idx="1">
            <a:schemeClr val="lt1"/>
          </a:fillRef>
          <a:effectRef idx="0">
            <a:schemeClr val="accent2"/>
          </a:effectRef>
          <a:fontRef idx="minor">
            <a:schemeClr val="dk1"/>
          </a:fontRef>
        </p:style>
      </p:pic>
      <p:sp>
        <p:nvSpPr>
          <p:cNvPr id="5" name="Rectangle 4"/>
          <p:cNvSpPr/>
          <p:nvPr/>
        </p:nvSpPr>
        <p:spPr>
          <a:xfrm>
            <a:off x="250758" y="2875002"/>
            <a:ext cx="458125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t>Therefore, final result of the addition would be</a:t>
            </a:r>
          </a:p>
        </p:txBody>
      </p:sp>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0492" y="2926454"/>
            <a:ext cx="2189798" cy="314325"/>
          </a:xfrm>
          <a:prstGeom prst="rect">
            <a:avLst/>
          </a:prstGeom>
          <a:ln/>
        </p:spPr>
        <p:style>
          <a:lnRef idx="2">
            <a:schemeClr val="accent2"/>
          </a:lnRef>
          <a:fillRef idx="1">
            <a:schemeClr val="lt1"/>
          </a:fillRef>
          <a:effectRef idx="0">
            <a:schemeClr val="accent2"/>
          </a:effectRef>
          <a:fontRef idx="minor">
            <a:schemeClr val="dk1"/>
          </a:fontRef>
        </p:style>
      </p:pic>
      <p:sp>
        <p:nvSpPr>
          <p:cNvPr id="6" name="Rectangle 5"/>
          <p:cNvSpPr/>
          <p:nvPr/>
        </p:nvSpPr>
        <p:spPr>
          <a:xfrm>
            <a:off x="250759" y="3446359"/>
            <a:ext cx="4949270" cy="30008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latin typeface="Times New Roman" pitchFamily="18" charset="0"/>
                <a:cs typeface="Times New Roman" pitchFamily="18" charset="0"/>
              </a:rPr>
              <a:t>There are 1 bit, 2 bits and 4 bits </a:t>
            </a:r>
            <a:r>
              <a:rPr lang="en-US" b="1" dirty="0">
                <a:latin typeface="Times New Roman" pitchFamily="18" charset="0"/>
                <a:cs typeface="Times New Roman" pitchFamily="18" charset="0"/>
              </a:rPr>
              <a:t>parallel adders</a:t>
            </a:r>
            <a:r>
              <a:rPr lang="en-US" dirty="0">
                <a:latin typeface="Times New Roman" pitchFamily="18" charset="0"/>
                <a:cs typeface="Times New Roman" pitchFamily="18" charset="0"/>
              </a:rPr>
              <a:t> ICs commercially available in market. For n bit parallel adder required number of such ICs are connected together. 4 bit parallel adder IC is 4008. In n bit parallel adder, output carry terminal of one IC would be connected with input carry terminal of next IC.</a:t>
            </a:r>
          </a:p>
        </p:txBody>
      </p:sp>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7538" y="3909185"/>
            <a:ext cx="2047774" cy="1729248"/>
          </a:xfrm>
          <a:prstGeom prst="rect">
            <a:avLst/>
          </a:prstGeom>
          <a:ln/>
        </p:spPr>
        <p:style>
          <a:lnRef idx="2">
            <a:schemeClr val="accent2"/>
          </a:lnRef>
          <a:fillRef idx="1">
            <a:schemeClr val="lt1"/>
          </a:fillRef>
          <a:effectRef idx="0">
            <a:schemeClr val="accent2"/>
          </a:effectRef>
          <a:fontRef idx="minor">
            <a:schemeClr val="dk1"/>
          </a:fontRef>
        </p:style>
      </p:pic>
      <p:pic>
        <p:nvPicPr>
          <p:cNvPr id="41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3185" y="2940741"/>
            <a:ext cx="4373040" cy="3658842"/>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333418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79" y="134683"/>
            <a:ext cx="155381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a:t>Multiplexers</a:t>
            </a:r>
            <a:endParaRPr lang="en-US" b="1" dirty="0"/>
          </a:p>
        </p:txBody>
      </p:sp>
      <p:sp>
        <p:nvSpPr>
          <p:cNvPr id="3" name="Rectangle 2"/>
          <p:cNvSpPr/>
          <p:nvPr/>
        </p:nvSpPr>
        <p:spPr>
          <a:xfrm>
            <a:off x="99390" y="607010"/>
            <a:ext cx="11767931" cy="21253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latin typeface="Times New Roman" pitchFamily="18" charset="0"/>
                <a:cs typeface="Times New Roman" pitchFamily="18" charset="0"/>
              </a:rPr>
              <a:t>Multiplexer is a special type of combinational circuit. There are n-data inputs, one output and m select inputs with 2m = n. It is a digital circuit which selects one of the n data inputs and routes it to the output. The selection of one of the n inputs is done by the selected inputs. Depending on the digital code applied at the selected inputs, one out of n data sources is selected and transmitted to the single output Y. E is called the strobe or enable input which is useful for the cascading. It is generally an active low terminal that means it will perform the required operation when it is low</a:t>
            </a:r>
            <a:r>
              <a:rPr lang="en-US" dirty="0" smtClean="0">
                <a:latin typeface="Times New Roman" pitchFamily="18" charset="0"/>
                <a:cs typeface="Times New Roman" pitchFamily="18" charset="0"/>
              </a:rPr>
              <a:t>.</a:t>
            </a:r>
            <a:r>
              <a:rPr lang="en-US" dirty="0"/>
              <a:t> </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026" y="3353834"/>
            <a:ext cx="6124575" cy="3335200"/>
          </a:xfrm>
          <a:prstGeom prst="rect">
            <a:avLst/>
          </a:prstGeom>
          <a:ln/>
        </p:spPr>
        <p:style>
          <a:lnRef idx="2">
            <a:schemeClr val="accent2"/>
          </a:lnRef>
          <a:fillRef idx="1">
            <a:schemeClr val="lt1"/>
          </a:fillRef>
          <a:effectRef idx="0">
            <a:schemeClr val="accent2"/>
          </a:effectRef>
          <a:fontRef idx="minor">
            <a:schemeClr val="dk1"/>
          </a:fontRef>
        </p:style>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23" y="3674165"/>
            <a:ext cx="2209800" cy="2133600"/>
          </a:xfrm>
          <a:prstGeom prst="rect">
            <a:avLst/>
          </a:prstGeom>
          <a:ln/>
        </p:spPr>
        <p:style>
          <a:lnRef idx="2">
            <a:schemeClr val="accent2"/>
          </a:lnRef>
          <a:fillRef idx="1">
            <a:schemeClr val="lt1"/>
          </a:fillRef>
          <a:effectRef idx="0">
            <a:schemeClr val="accent2"/>
          </a:effectRef>
          <a:fontRef idx="minor">
            <a:schemeClr val="dk1"/>
          </a:fontRef>
        </p:style>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8117" y="3355077"/>
            <a:ext cx="2362200" cy="2771775"/>
          </a:xfrm>
          <a:prstGeom prst="rect">
            <a:avLst/>
          </a:prstGeom>
          <a:ln/>
        </p:spPr>
        <p:style>
          <a:lnRef idx="2">
            <a:schemeClr val="accent2"/>
          </a:lnRef>
          <a:fillRef idx="1">
            <a:schemeClr val="lt1"/>
          </a:fillRef>
          <a:effectRef idx="0">
            <a:schemeClr val="accent2"/>
          </a:effectRef>
          <a:fontRef idx="minor">
            <a:schemeClr val="dk1"/>
          </a:fontRef>
        </p:style>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684" y="2899327"/>
            <a:ext cx="65817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833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716" y="821013"/>
            <a:ext cx="4267200" cy="5534025"/>
          </a:xfrm>
          <a:prstGeom prst="rect">
            <a:avLst/>
          </a:prstGeom>
          <a:ln/>
        </p:spPr>
        <p:style>
          <a:lnRef idx="2">
            <a:schemeClr val="accent2"/>
          </a:lnRef>
          <a:fillRef idx="1">
            <a:schemeClr val="lt1"/>
          </a:fillRef>
          <a:effectRef idx="0">
            <a:schemeClr val="accent2"/>
          </a:effectRef>
          <a:fontRef idx="minor">
            <a:schemeClr val="dk1"/>
          </a:fontRef>
        </p:style>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99" y="1759434"/>
            <a:ext cx="2894150" cy="3895725"/>
          </a:xfrm>
          <a:prstGeom prst="rect">
            <a:avLst/>
          </a:prstGeom>
          <a:ln/>
        </p:spPr>
        <p:style>
          <a:lnRef idx="2">
            <a:schemeClr val="accent2"/>
          </a:lnRef>
          <a:fillRef idx="1">
            <a:schemeClr val="lt1"/>
          </a:fillRef>
          <a:effectRef idx="0">
            <a:schemeClr val="accent2"/>
          </a:effectRef>
          <a:fontRef idx="minor">
            <a:schemeClr val="dk1"/>
          </a:fontRef>
        </p:style>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6640" y="649771"/>
            <a:ext cx="35528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345558" y="4234938"/>
            <a:ext cx="2746512"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dirty="0" smtClean="0">
                <a:latin typeface="Times New Roman" pitchFamily="18" charset="0"/>
                <a:cs typeface="Times New Roman" pitchFamily="18" charset="0"/>
              </a:rPr>
              <a:t>E : ENABLE input </a:t>
            </a:r>
          </a:p>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S</a:t>
            </a:r>
            <a:r>
              <a:rPr lang="en-US" sz="1600" b="1" baseline="-25000" dirty="0" smtClean="0">
                <a:latin typeface="Times New Roman" pitchFamily="18" charset="0"/>
                <a:cs typeface="Times New Roman" pitchFamily="18" charset="0"/>
              </a:rPr>
              <a:t>0</a:t>
            </a:r>
            <a:r>
              <a:rPr lang="en-US" sz="1600" b="1" dirty="0" smtClean="0">
                <a:latin typeface="Times New Roman" pitchFamily="18" charset="0"/>
                <a:cs typeface="Times New Roman" pitchFamily="18" charset="0"/>
              </a:rPr>
              <a:t>, S</a:t>
            </a:r>
            <a:r>
              <a:rPr lang="en-US" sz="1600" b="1" baseline="-25000" dirty="0" smtClean="0">
                <a:latin typeface="Times New Roman" pitchFamily="18" charset="0"/>
                <a:cs typeface="Times New Roman" pitchFamily="18" charset="0"/>
              </a:rPr>
              <a:t>1</a:t>
            </a:r>
            <a:r>
              <a:rPr lang="en-US" sz="1600" b="1" dirty="0" smtClean="0">
                <a:latin typeface="Times New Roman" pitchFamily="18" charset="0"/>
                <a:cs typeface="Times New Roman" pitchFamily="18" charset="0"/>
              </a:rPr>
              <a:t>,S</a:t>
            </a:r>
            <a:r>
              <a:rPr lang="en-US" sz="1600" b="1" baseline="-25000" dirty="0" smtClean="0">
                <a:latin typeface="Times New Roman" pitchFamily="18" charset="0"/>
                <a:cs typeface="Times New Roman" pitchFamily="18" charset="0"/>
              </a:rPr>
              <a:t>2</a:t>
            </a:r>
            <a:r>
              <a:rPr lang="en-US" sz="1600" b="1" dirty="0" smtClean="0">
                <a:latin typeface="Times New Roman" pitchFamily="18" charset="0"/>
                <a:cs typeface="Times New Roman" pitchFamily="18" charset="0"/>
              </a:rPr>
              <a:t> : Select inputs</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D0 – D7 :Data inputs</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Y, X : Outputs</a:t>
            </a:r>
            <a:endParaRPr lang="en-US" sz="1600" b="1" dirty="0">
              <a:latin typeface="Times New Roman" pitchFamily="18" charset="0"/>
              <a:cs typeface="Times New Roman" pitchFamily="18" charset="0"/>
            </a:endParaRPr>
          </a:p>
        </p:txBody>
      </p:sp>
      <p:sp>
        <p:nvSpPr>
          <p:cNvPr id="9" name="Rectangle 8"/>
          <p:cNvSpPr/>
          <p:nvPr/>
        </p:nvSpPr>
        <p:spPr>
          <a:xfrm>
            <a:off x="2123660" y="134683"/>
            <a:ext cx="778565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  8 to 1 MUX designed with Medium Scale Integration (MSI)</a:t>
            </a:r>
            <a:endParaRPr lang="en-US" b="1" dirty="0"/>
          </a:p>
        </p:txBody>
      </p:sp>
    </p:spTree>
    <p:extLst>
      <p:ext uri="{BB962C8B-B14F-4D97-AF65-F5344CB8AC3E}">
        <p14:creationId xmlns:p14="http://schemas.microsoft.com/office/powerpoint/2010/main" val="4141705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326" y="509431"/>
            <a:ext cx="4357642" cy="619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784" y="604514"/>
            <a:ext cx="3673916" cy="6009266"/>
          </a:xfrm>
          <a:prstGeom prst="rect">
            <a:avLst/>
          </a:prstGeom>
          <a:ln/>
        </p:spPr>
        <p:style>
          <a:lnRef idx="2">
            <a:schemeClr val="accent2"/>
          </a:lnRef>
          <a:fillRef idx="1">
            <a:schemeClr val="lt1"/>
          </a:fillRef>
          <a:effectRef idx="0">
            <a:schemeClr val="accent2"/>
          </a:effectRef>
          <a:fontRef idx="minor">
            <a:schemeClr val="dk1"/>
          </a:fontRef>
        </p:style>
      </p:pic>
      <p:sp>
        <p:nvSpPr>
          <p:cNvPr id="5" name="Rectangle 4"/>
          <p:cNvSpPr/>
          <p:nvPr/>
        </p:nvSpPr>
        <p:spPr>
          <a:xfrm>
            <a:off x="2123660" y="134683"/>
            <a:ext cx="778565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  16 to 1 MUX designed with Medium Scale Integration (MSI)</a:t>
            </a:r>
            <a:endParaRPr lang="en-US" b="1" dirty="0"/>
          </a:p>
        </p:txBody>
      </p:sp>
    </p:spTree>
    <p:extLst>
      <p:ext uri="{BB962C8B-B14F-4D97-AF65-F5344CB8AC3E}">
        <p14:creationId xmlns:p14="http://schemas.microsoft.com/office/powerpoint/2010/main" val="2456627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885" y="136016"/>
            <a:ext cx="407711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Application of Multiplexer </a:t>
            </a:r>
            <a:endParaRPr lang="en-US" b="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85" y="681532"/>
            <a:ext cx="8524242" cy="5560024"/>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844844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19294"/>
            <a:ext cx="2219325"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dirty="0" smtClean="0">
                <a:latin typeface="Times New Roman" pitchFamily="18" charset="0"/>
                <a:cs typeface="Times New Roman" pitchFamily="18" charset="0"/>
              </a:rPr>
              <a:t>Demultiplexer </a:t>
            </a:r>
            <a:endParaRPr lang="en-US" sz="2000" b="1" dirty="0">
              <a:latin typeface="Times New Roman" pitchFamily="18" charset="0"/>
              <a:cs typeface="Times New Roman" pitchFamily="18" charset="0"/>
            </a:endParaRPr>
          </a:p>
        </p:txBody>
      </p:sp>
      <p:sp>
        <p:nvSpPr>
          <p:cNvPr id="3" name="Rectangle 2"/>
          <p:cNvSpPr/>
          <p:nvPr/>
        </p:nvSpPr>
        <p:spPr>
          <a:xfrm>
            <a:off x="114300" y="653266"/>
            <a:ext cx="11849100" cy="49859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sz="2000" dirty="0">
                <a:latin typeface="Times New Roman" pitchFamily="18" charset="0"/>
                <a:cs typeface="Times New Roman" pitchFamily="18" charset="0"/>
              </a:rPr>
              <a:t>Demultiplexers</a:t>
            </a:r>
            <a:endParaRPr lang="en-US" sz="2000" b="1"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A demultiplexer performs the reverse operation of a multiplexer i.e. it receives one input and distributes it over several outputs. It has only one input, n outputs, m select input. At a time only one output line is selected by the select lines and the input is transmitted to the selected output line. A de-multiplexer is equivalent to a single pole multiple way switch as shown in fig.</a:t>
            </a:r>
          </a:p>
          <a:p>
            <a:pPr algn="just">
              <a:lnSpc>
                <a:spcPct val="150000"/>
              </a:lnSpc>
            </a:pPr>
            <a:r>
              <a:rPr lang="en-US" sz="2000" dirty="0">
                <a:latin typeface="Times New Roman" pitchFamily="18" charset="0"/>
                <a:cs typeface="Times New Roman" pitchFamily="18" charset="0"/>
              </a:rPr>
              <a:t>Demultiplexers comes in multiple variations.</a:t>
            </a:r>
          </a:p>
          <a:p>
            <a:pPr lvl="0" algn="just">
              <a:lnSpc>
                <a:spcPct val="150000"/>
              </a:lnSpc>
            </a:pPr>
            <a:r>
              <a:rPr lang="en-US" sz="2000" dirty="0">
                <a:latin typeface="Times New Roman" pitchFamily="18" charset="0"/>
                <a:cs typeface="Times New Roman" pitchFamily="18" charset="0"/>
              </a:rPr>
              <a:t>1 : 2 demultiplexer</a:t>
            </a:r>
          </a:p>
          <a:p>
            <a:pPr lvl="0" algn="just">
              <a:lnSpc>
                <a:spcPct val="150000"/>
              </a:lnSpc>
            </a:pPr>
            <a:r>
              <a:rPr lang="en-US" sz="2000" dirty="0">
                <a:latin typeface="Times New Roman" pitchFamily="18" charset="0"/>
                <a:cs typeface="Times New Roman" pitchFamily="18" charset="0"/>
              </a:rPr>
              <a:t>1 : 4 demultiplexer</a:t>
            </a:r>
          </a:p>
          <a:p>
            <a:pPr lvl="0" algn="just">
              <a:lnSpc>
                <a:spcPct val="150000"/>
              </a:lnSpc>
            </a:pPr>
            <a:r>
              <a:rPr lang="en-US" sz="2000" dirty="0">
                <a:latin typeface="Times New Roman" pitchFamily="18" charset="0"/>
                <a:cs typeface="Times New Roman" pitchFamily="18" charset="0"/>
              </a:rPr>
              <a:t>1 : 16 demultiplexer</a:t>
            </a:r>
          </a:p>
          <a:p>
            <a:pPr lvl="0" algn="just">
              <a:lnSpc>
                <a:spcPct val="150000"/>
              </a:lnSpc>
            </a:pPr>
            <a:r>
              <a:rPr lang="en-US" sz="2000" dirty="0">
                <a:latin typeface="Times New Roman" pitchFamily="18" charset="0"/>
                <a:cs typeface="Times New Roman" pitchFamily="18" charset="0"/>
              </a:rPr>
              <a:t>1 : 32 demultiplexer</a:t>
            </a:r>
          </a:p>
          <a:p>
            <a:r>
              <a:rPr lang="en-US" dirty="0"/>
              <a:t> </a:t>
            </a:r>
          </a:p>
        </p:txBody>
      </p:sp>
    </p:spTree>
    <p:extLst>
      <p:ext uri="{BB962C8B-B14F-4D97-AF65-F5344CB8AC3E}">
        <p14:creationId xmlns:p14="http://schemas.microsoft.com/office/powerpoint/2010/main" val="1736907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19294"/>
            <a:ext cx="2219325"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dirty="0" smtClean="0">
                <a:latin typeface="Times New Roman" pitchFamily="18" charset="0"/>
                <a:cs typeface="Times New Roman" pitchFamily="18" charset="0"/>
              </a:rPr>
              <a:t>Demultiplexer </a:t>
            </a:r>
            <a:endParaRPr lang="en-US" sz="2000" b="1" dirty="0">
              <a:latin typeface="Times New Roman" pitchFamily="18" charset="0"/>
              <a:cs typeface="Times New Roman" pitchFamily="18" charset="0"/>
            </a:endParaRPr>
          </a:p>
        </p:txBody>
      </p:sp>
      <p:sp>
        <p:nvSpPr>
          <p:cNvPr id="3" name="Rectangle 2"/>
          <p:cNvSpPr/>
          <p:nvPr/>
        </p:nvSpPr>
        <p:spPr>
          <a:xfrm>
            <a:off x="114300" y="653266"/>
            <a:ext cx="11849100" cy="5909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sz="2000" dirty="0">
                <a:latin typeface="Times New Roman" pitchFamily="18" charset="0"/>
                <a:cs typeface="Times New Roman" pitchFamily="18" charset="0"/>
              </a:rPr>
              <a:t>Demultiplexers</a:t>
            </a:r>
            <a:endParaRPr lang="en-US" sz="2000" b="1"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A demultiplexer performs the reverse operation of a multiplexer i.e. it receives one input and distributes it over several outputs. It has only one input, n outputs, m select input. At a time only one output line is selected by the select lines and the input is transmitted to the selected output line. A de-multiplexer is equivalent to a single pole multiple way </a:t>
            </a:r>
            <a:r>
              <a:rPr lang="en-US" sz="2000" dirty="0" smtClean="0">
                <a:latin typeface="Times New Roman" pitchFamily="18" charset="0"/>
                <a:cs typeface="Times New Roman" pitchFamily="18" charset="0"/>
              </a:rPr>
              <a:t>switch.</a:t>
            </a:r>
            <a:endParaRPr lang="en-US"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Demultiplexers comes in multiple variations.</a:t>
            </a:r>
          </a:p>
          <a:p>
            <a:pPr lvl="0" algn="just">
              <a:lnSpc>
                <a:spcPct val="150000"/>
              </a:lnSpc>
            </a:pPr>
            <a:r>
              <a:rPr lang="en-US" sz="2000" dirty="0">
                <a:latin typeface="Times New Roman" pitchFamily="18" charset="0"/>
                <a:cs typeface="Times New Roman" pitchFamily="18" charset="0"/>
              </a:rPr>
              <a:t>1 : 2 demultiplexer</a:t>
            </a:r>
          </a:p>
          <a:p>
            <a:pPr lvl="0" algn="just">
              <a:lnSpc>
                <a:spcPct val="150000"/>
              </a:lnSpc>
            </a:pPr>
            <a:r>
              <a:rPr lang="en-US" sz="2000" dirty="0">
                <a:latin typeface="Times New Roman" pitchFamily="18" charset="0"/>
                <a:cs typeface="Times New Roman" pitchFamily="18" charset="0"/>
              </a:rPr>
              <a:t>1 : 4 demultiplexer</a:t>
            </a:r>
          </a:p>
          <a:p>
            <a:pPr lvl="0" algn="just">
              <a:lnSpc>
                <a:spcPct val="150000"/>
              </a:lnSpc>
            </a:pPr>
            <a:r>
              <a:rPr lang="en-US" sz="2000" dirty="0">
                <a:latin typeface="Times New Roman" pitchFamily="18" charset="0"/>
                <a:cs typeface="Times New Roman" pitchFamily="18" charset="0"/>
              </a:rPr>
              <a:t>1 : 16 demultiplexer</a:t>
            </a:r>
          </a:p>
          <a:p>
            <a:pPr lvl="0" algn="just">
              <a:lnSpc>
                <a:spcPct val="150000"/>
              </a:lnSpc>
            </a:pPr>
            <a:r>
              <a:rPr lang="en-US" sz="2000" dirty="0">
                <a:latin typeface="Times New Roman" pitchFamily="18" charset="0"/>
                <a:cs typeface="Times New Roman" pitchFamily="18" charset="0"/>
              </a:rPr>
              <a:t>1 : 32 </a:t>
            </a:r>
            <a:r>
              <a:rPr lang="en-US" sz="2000" dirty="0" smtClean="0">
                <a:latin typeface="Times New Roman" pitchFamily="18" charset="0"/>
                <a:cs typeface="Times New Roman" pitchFamily="18" charset="0"/>
              </a:rPr>
              <a:t>demultiplexer</a:t>
            </a: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46021"/>
            <a:ext cx="21526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2647951"/>
            <a:ext cx="3433950" cy="366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0" y="3369796"/>
            <a:ext cx="25717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316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660" y="134683"/>
            <a:ext cx="778565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1 to 8 DEMUX designed with Medium Scale Integration (MSI)</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43150"/>
            <a:ext cx="2209800" cy="2171700"/>
          </a:xfrm>
          <a:prstGeom prst="rect">
            <a:avLst/>
          </a:prstGeom>
          <a:ln/>
        </p:spPr>
        <p:style>
          <a:lnRef idx="2">
            <a:schemeClr val="accent2"/>
          </a:lnRef>
          <a:fillRef idx="1">
            <a:schemeClr val="lt1"/>
          </a:fillRef>
          <a:effectRef idx="0">
            <a:schemeClr val="accent2"/>
          </a:effectRef>
          <a:fontRef idx="minor">
            <a:schemeClr val="dk1"/>
          </a:fontRef>
        </p:style>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825" y="1847851"/>
            <a:ext cx="6267450" cy="3924300"/>
          </a:xfrm>
          <a:prstGeom prst="rect">
            <a:avLst/>
          </a:prstGeom>
          <a:ln/>
        </p:spPr>
        <p:style>
          <a:lnRef idx="2">
            <a:schemeClr val="accent2"/>
          </a:lnRef>
          <a:fillRef idx="1">
            <a:schemeClr val="lt1"/>
          </a:fillRef>
          <a:effectRef idx="0">
            <a:schemeClr val="accent2"/>
          </a:effectRef>
          <a:fontRef idx="minor">
            <a:schemeClr val="dk1"/>
          </a:fontRef>
        </p:style>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76" y="957261"/>
            <a:ext cx="3162300" cy="5229225"/>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910895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885" y="136016"/>
            <a:ext cx="407711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Application of  Demultiplexer </a:t>
            </a:r>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762" y="709918"/>
            <a:ext cx="8912476" cy="5781065"/>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251199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86" y="136016"/>
            <a:ext cx="2981740"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dirty="0" smtClean="0">
                <a:latin typeface="Times New Roman" pitchFamily="18" charset="0"/>
                <a:cs typeface="Times New Roman" pitchFamily="18" charset="0"/>
              </a:rPr>
              <a:t>Binary Encoders</a:t>
            </a:r>
            <a:endParaRPr lang="en-US" sz="2000" b="1" dirty="0">
              <a:latin typeface="Times New Roman" pitchFamily="18" charset="0"/>
              <a:cs typeface="Times New Roman" pitchFamily="18" charset="0"/>
            </a:endParaRPr>
          </a:p>
        </p:txBody>
      </p:sp>
      <p:sp>
        <p:nvSpPr>
          <p:cNvPr id="3" name="Rectangle 1"/>
          <p:cNvSpPr>
            <a:spLocks noChangeArrowheads="1"/>
          </p:cNvSpPr>
          <p:nvPr/>
        </p:nvSpPr>
        <p:spPr bwMode="auto">
          <a:xfrm>
            <a:off x="151985" y="792416"/>
            <a:ext cx="11811415" cy="5139820"/>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0" rIns="0" bIns="152352" numCol="1" anchor="ctr" anchorCtr="0" compatLnSpc="1">
            <a:prstTxWarp prst="textNoShape">
              <a:avLst/>
            </a:prstTxWarp>
            <a:spAutoFit/>
          </a:bodyPr>
          <a:lstStyle/>
          <a:p>
            <a:pPr marL="171450" indent="-171450" algn="just" eaLnBrk="0" fontAlgn="base" hangingPunct="0">
              <a:lnSpc>
                <a:spcPct val="150000"/>
              </a:lnSpc>
              <a:spcBef>
                <a:spcPct val="0"/>
              </a:spcBef>
              <a:spcAft>
                <a:spcPct val="0"/>
              </a:spcAft>
              <a:buFont typeface="Arial" pitchFamily="34" charset="0"/>
              <a:buChar char="•"/>
              <a:tabLst>
                <a:tab pos="11430000" algn="l"/>
                <a:tab pos="116586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 encoder is a device which converts familiar numbers or characters or symbols into a coded format. It accepts the alphabetic characters and decimal numbers as inputs and produces the outputs as a coded representation of the inputs.</a:t>
            </a:r>
          </a:p>
          <a:p>
            <a:pPr marL="171450" indent="-171450" algn="just" eaLnBrk="0" fontAlgn="base" hangingPunct="0">
              <a:lnSpc>
                <a:spcPct val="150000"/>
              </a:lnSpc>
              <a:spcBef>
                <a:spcPct val="0"/>
              </a:spcBef>
              <a:spcAft>
                <a:spcPct val="0"/>
              </a:spcAft>
              <a:buFont typeface="Arial" pitchFamily="34" charset="0"/>
              <a:buChar char="•"/>
              <a:tabLst>
                <a:tab pos="117729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encodes the given information into a more compact form. In other words, it is a combinational circuit that performs the opposite function of a decoder.</a:t>
            </a:r>
          </a:p>
          <a:p>
            <a:pPr marL="171450" indent="-171450" algn="just" eaLnBrk="0" fontAlgn="base" hangingPunct="0">
              <a:lnSpc>
                <a:spcPct val="150000"/>
              </a:lnSpc>
              <a:spcBef>
                <a:spcPct val="0"/>
              </a:spcBef>
              <a:spcAft>
                <a:spcPct val="0"/>
              </a:spcAft>
              <a:buFont typeface="Arial" pitchFamily="34" charset="0"/>
              <a:buChar char="•"/>
              <a:tabLst>
                <a:tab pos="117729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These are mainly used to reduce the number of bits needed to represent given information. In digital systems, encoders are used for transmitting the information. Thus the transmission link uses fewer lines to transmit the encoded information.</a:t>
            </a:r>
          </a:p>
          <a:p>
            <a:pPr marL="171450" indent="-171450" algn="just" eaLnBrk="0" fontAlgn="base" hangingPunct="0">
              <a:lnSpc>
                <a:spcPct val="150000"/>
              </a:lnSpc>
              <a:spcBef>
                <a:spcPct val="0"/>
              </a:spcBef>
              <a:spcAft>
                <a:spcPct val="0"/>
              </a:spcAft>
              <a:buFont typeface="Arial" pitchFamily="34" charset="0"/>
              <a:buChar char="•"/>
              <a:tabLst>
                <a:tab pos="117729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addition, these encoders are used for encoding the data which is to be stored for later use as it facilitates fewer bits storing over the available space. Let us discuss various types of binary encoders.</a:t>
            </a:r>
          </a:p>
          <a:p>
            <a:pPr marL="171450" indent="-171450" algn="just" eaLnBrk="0" fontAlgn="base" hangingPunct="0">
              <a:lnSpc>
                <a:spcPct val="150000"/>
              </a:lnSpc>
              <a:spcBef>
                <a:spcPct val="0"/>
              </a:spcBef>
              <a:spcAft>
                <a:spcPct val="0"/>
              </a:spcAft>
              <a:buFont typeface="Arial" pitchFamily="34" charset="0"/>
              <a:buChar char="•"/>
              <a:tabLst>
                <a:tab pos="11772900" algn="l"/>
              </a:tabLst>
            </a:pPr>
            <a:r>
              <a:rPr lang="en-US" dirty="0">
                <a:latin typeface="Times New Roman" pitchFamily="18" charset="0"/>
                <a:cs typeface="Times New Roman" pitchFamily="18" charset="0"/>
              </a:rPr>
              <a:t>A binary encoder has 2n input lines and n output lines, hence it encodes the information from 2n inputs into an n-bit code. From all the input lines, only one of an input line is activated at a time, and depending on the input line, it produces the n bit output code.</a:t>
            </a:r>
          </a:p>
          <a:p>
            <a:pPr marL="171450" indent="-171450" algn="just" eaLnBrk="0" fontAlgn="base" hangingPunct="0">
              <a:lnSpc>
                <a:spcPct val="150000"/>
              </a:lnSpc>
              <a:spcBef>
                <a:spcPct val="0"/>
              </a:spcBef>
              <a:spcAft>
                <a:spcPct val="0"/>
              </a:spcAft>
              <a:buFont typeface="Arial" pitchFamily="34" charset="0"/>
              <a:buChar char="•"/>
              <a:tabLst>
                <a:tab pos="11715750" algn="l"/>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9235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809" y="1003852"/>
            <a:ext cx="11479695" cy="5695122"/>
          </a:xfrm>
          <a:ln w="38100">
            <a:solidFill>
              <a:srgbClr val="C00000"/>
            </a:solidFill>
          </a:ln>
        </p:spPr>
        <p:txBody>
          <a:bodyPr>
            <a:normAutofit/>
          </a:bodyPr>
          <a:lstStyle/>
          <a:p>
            <a:pPr algn="just">
              <a:lnSpc>
                <a:spcPct val="150000"/>
              </a:lnSpc>
              <a:spcBef>
                <a:spcPts val="0"/>
              </a:spcBef>
            </a:pPr>
            <a:r>
              <a:rPr lang="en-US" sz="2000" dirty="0"/>
              <a:t>Combinational circuit is a circuit in which we combine the different gates in the circuit, for example encoder, decoder, multiplexer and demultiplexer. Some of the characteristics of combinational circuits are following </a:t>
            </a:r>
            <a:r>
              <a:rPr lang="en-US" sz="2000" dirty="0" smtClean="0"/>
              <a:t>:−</a:t>
            </a:r>
            <a:endParaRPr lang="en-US" sz="2000" dirty="0"/>
          </a:p>
          <a:p>
            <a:pPr lvl="1" algn="just">
              <a:lnSpc>
                <a:spcPct val="150000"/>
              </a:lnSpc>
              <a:spcBef>
                <a:spcPts val="0"/>
              </a:spcBef>
              <a:buFont typeface="Arial" pitchFamily="34" charset="0"/>
              <a:buChar char="•"/>
            </a:pPr>
            <a:r>
              <a:rPr lang="en-US" sz="2000" dirty="0"/>
              <a:t>The output of combinational circuit at any instant of time, depends only on the levels present at input terminals.</a:t>
            </a:r>
          </a:p>
          <a:p>
            <a:pPr lvl="1" algn="just">
              <a:lnSpc>
                <a:spcPct val="150000"/>
              </a:lnSpc>
              <a:spcBef>
                <a:spcPts val="0"/>
              </a:spcBef>
              <a:buFont typeface="Arial" pitchFamily="34" charset="0"/>
              <a:buChar char="•"/>
            </a:pPr>
            <a:r>
              <a:rPr lang="en-US" sz="2000" dirty="0"/>
              <a:t>The combinational circuit do not use any memory. The previous state of input does not have any effect on the present state of the circuit.</a:t>
            </a:r>
          </a:p>
          <a:p>
            <a:pPr lvl="1" algn="just">
              <a:lnSpc>
                <a:spcPct val="150000"/>
              </a:lnSpc>
              <a:spcBef>
                <a:spcPts val="0"/>
              </a:spcBef>
              <a:buFont typeface="Arial" pitchFamily="34" charset="0"/>
              <a:buChar char="•"/>
            </a:pPr>
            <a:r>
              <a:rPr lang="en-US" sz="2000" dirty="0"/>
              <a:t>A combinational circuit can have an n number of inputs and m number of outputs.</a:t>
            </a:r>
          </a:p>
          <a:p>
            <a:pPr lvl="1" algn="just">
              <a:buFont typeface="Arial" pitchFamily="34" charset="0"/>
              <a:buChar char="•"/>
            </a:pPr>
            <a:endParaRPr lang="en-US" sz="2000" dirty="0"/>
          </a:p>
          <a:p>
            <a:pPr marL="0" indent="0" algn="just">
              <a:buNone/>
            </a:pPr>
            <a:endParaRPr lang="en-US" sz="2000" dirty="0" smtClean="0">
              <a:latin typeface="Times New Roman" pitchFamily="18" charset="0"/>
              <a:cs typeface="Times New Roman" pitchFamily="18" charset="0"/>
            </a:endParaRPr>
          </a:p>
          <a:p>
            <a:pPr marL="0" indent="0">
              <a:buNone/>
            </a:pPr>
            <a:endParaRPr lang="en-US" sz="2200" dirty="0"/>
          </a:p>
        </p:txBody>
      </p:sp>
      <p:sp>
        <p:nvSpPr>
          <p:cNvPr id="4" name="Rectangle 3"/>
          <p:cNvSpPr/>
          <p:nvPr/>
        </p:nvSpPr>
        <p:spPr>
          <a:xfrm>
            <a:off x="355491" y="471191"/>
            <a:ext cx="2826608" cy="400110"/>
          </a:xfrm>
          <a:prstGeom prst="rect">
            <a:avLst/>
          </a:prstGeom>
          <a:ln w="38100">
            <a:solidFill>
              <a:srgbClr val="C00000"/>
            </a:solidFill>
            <a:prstDash val="solid"/>
          </a:ln>
        </p:spPr>
        <p:txBody>
          <a:bodyPr wrap="none">
            <a:spAutoFit/>
          </a:bodyPr>
          <a:lstStyle/>
          <a:p>
            <a:r>
              <a:rPr lang="en-US" sz="2000" b="1" dirty="0" smtClean="0">
                <a:solidFill>
                  <a:srgbClr val="7030A0"/>
                </a:solidFill>
                <a:latin typeface="Times New Roman" panose="02020603050405020304" pitchFamily="18" charset="0"/>
                <a:cs typeface="Times New Roman" panose="02020603050405020304" pitchFamily="18" charset="0"/>
              </a:rPr>
              <a:t>Combinational Circuits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405" y="4788996"/>
            <a:ext cx="38576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596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885" y="136016"/>
            <a:ext cx="407711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a:latin typeface="Times New Roman" pitchFamily="18" charset="0"/>
                <a:cs typeface="Times New Roman" pitchFamily="18" charset="0"/>
              </a:rPr>
              <a:t>Binary Encoders</a:t>
            </a:r>
          </a:p>
        </p:txBody>
      </p:sp>
      <p:sp>
        <p:nvSpPr>
          <p:cNvPr id="3" name="Rectangle 2"/>
          <p:cNvSpPr/>
          <p:nvPr/>
        </p:nvSpPr>
        <p:spPr>
          <a:xfrm>
            <a:off x="219075" y="757268"/>
            <a:ext cx="11753850" cy="33665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latin typeface="Times New Roman" pitchFamily="18" charset="0"/>
                <a:cs typeface="Times New Roman" pitchFamily="18" charset="0"/>
              </a:rPr>
              <a:t>Unlike a multiplexer that selects one individual data input line and then sends that data to a single output line or switch, </a:t>
            </a:r>
            <a:r>
              <a:rPr lang="en-US" b="1" dirty="0">
                <a:latin typeface="Times New Roman" pitchFamily="18" charset="0"/>
                <a:cs typeface="Times New Roman" pitchFamily="18" charset="0"/>
              </a:rPr>
              <a:t>Digital Encoder</a:t>
            </a:r>
            <a:r>
              <a:rPr lang="en-US" dirty="0">
                <a:latin typeface="Times New Roman" pitchFamily="18" charset="0"/>
                <a:cs typeface="Times New Roman" pitchFamily="18" charset="0"/>
              </a:rPr>
              <a:t> more commonly called a </a:t>
            </a:r>
            <a:r>
              <a:rPr lang="en-US" b="1" dirty="0">
                <a:latin typeface="Times New Roman" pitchFamily="18" charset="0"/>
                <a:cs typeface="Times New Roman" pitchFamily="18" charset="0"/>
              </a:rPr>
              <a:t>Binary Encoder </a:t>
            </a:r>
            <a:r>
              <a:rPr lang="en-US" dirty="0">
                <a:latin typeface="Times New Roman" pitchFamily="18" charset="0"/>
                <a:cs typeface="Times New Roman" pitchFamily="18" charset="0"/>
              </a:rPr>
              <a:t>takes ALL its data inputs one at a time and then converts them into a single encoded output. A binary encoder, is a multi-input combinational logic circuit that converts the logic level “1” data at its inputs into an equivalent binary code at its output. Generally, digital encoders produce outputs of 2-bit, 3-bit or 4-bit codes depending upon the number of data input lines. An “n-bit” binary encoder has 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input lines and n-bit output lines with common types that include 4-to-2, 8-to-3 and 16-to-4 line configurations. The output lines of a digital encoder generate the binary equivalent of the input line whose value is equal to “1” and are available to encode either a decimal or hexadecimal input pattern to typically a binary or “B.C.D” (binary coded decimal) output code.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4624388"/>
            <a:ext cx="2686050" cy="1609725"/>
          </a:xfrm>
          <a:prstGeom prst="rect">
            <a:avLst/>
          </a:prstGeom>
          <a:ln/>
        </p:spPr>
        <p:style>
          <a:lnRef idx="2">
            <a:schemeClr val="accent2"/>
          </a:lnRef>
          <a:fillRef idx="1">
            <a:schemeClr val="lt1"/>
          </a:fillRef>
          <a:effectRef idx="0">
            <a:schemeClr val="accent2"/>
          </a:effectRef>
          <a:fontRef idx="minor">
            <a:schemeClr val="dk1"/>
          </a:fontRef>
        </p:style>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063" y="4624388"/>
            <a:ext cx="2143125" cy="1752600"/>
          </a:xfrm>
          <a:prstGeom prst="rect">
            <a:avLst/>
          </a:prstGeom>
          <a:ln/>
        </p:spPr>
        <p:style>
          <a:lnRef idx="2">
            <a:schemeClr val="accent2"/>
          </a:lnRef>
          <a:fillRef idx="1">
            <a:schemeClr val="lt1"/>
          </a:fillRef>
          <a:effectRef idx="0">
            <a:schemeClr val="accent2"/>
          </a:effectRef>
          <a:fontRef idx="minor">
            <a:schemeClr val="dk1"/>
          </a:fontRef>
        </p:style>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5167313"/>
            <a:ext cx="2305050" cy="390525"/>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48569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0660" y="136016"/>
            <a:ext cx="226736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a:t>Binary Decoder</a:t>
            </a:r>
            <a:endParaRPr lang="en-US" dirty="0"/>
          </a:p>
        </p:txBody>
      </p:sp>
      <p:sp>
        <p:nvSpPr>
          <p:cNvPr id="3" name="Rectangle 2"/>
          <p:cNvSpPr/>
          <p:nvPr/>
        </p:nvSpPr>
        <p:spPr>
          <a:xfrm>
            <a:off x="352425" y="715804"/>
            <a:ext cx="11610975"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itchFamily="34" charset="0"/>
              <a:buChar char="•"/>
            </a:pPr>
            <a:r>
              <a:rPr lang="en-US" b="1" dirty="0"/>
              <a:t>Binary Decoder </a:t>
            </a:r>
            <a:r>
              <a:rPr lang="en-US" dirty="0"/>
              <a:t>is another combinational logic circuit constructed from individual logic gates and is the exact opposite to that of an </a:t>
            </a:r>
            <a:r>
              <a:rPr lang="en-US" dirty="0" smtClean="0"/>
              <a:t>Encoder. The </a:t>
            </a:r>
            <a:r>
              <a:rPr lang="en-US" dirty="0"/>
              <a:t>name “Decoder” means to translate or decode coded information from one format into another, so a binary decoder transforms “n” binary input signals into an equivalent code using 2</a:t>
            </a:r>
            <a:r>
              <a:rPr lang="en-US" baseline="30000" dirty="0"/>
              <a:t>n</a:t>
            </a:r>
            <a:r>
              <a:rPr lang="en-US" dirty="0"/>
              <a:t> outputs</a:t>
            </a:r>
            <a:r>
              <a:rPr lang="en-US" dirty="0" smtClean="0"/>
              <a:t>. </a:t>
            </a:r>
          </a:p>
          <a:p>
            <a:pPr marL="285750" indent="-285750" algn="just">
              <a:buFont typeface="Arial" pitchFamily="34" charset="0"/>
              <a:buChar char="•"/>
            </a:pPr>
            <a:r>
              <a:rPr lang="en-US" b="1" dirty="0" smtClean="0"/>
              <a:t>Binary </a:t>
            </a:r>
            <a:r>
              <a:rPr lang="en-US" b="1" dirty="0"/>
              <a:t>Decoders</a:t>
            </a:r>
            <a:r>
              <a:rPr lang="en-US" dirty="0"/>
              <a:t> are another type of digital logic device that has inputs of 2-bit, 3-bit or 4-bit codes depending upon the number of data input lines, so a decoder that has a set of two or more bits will be defined as having an </a:t>
            </a:r>
            <a:r>
              <a:rPr lang="en-US" i="1" dirty="0"/>
              <a:t>n</a:t>
            </a:r>
            <a:r>
              <a:rPr lang="en-US" dirty="0"/>
              <a:t>-bit code, and therefore it will be possible to represent 2</a:t>
            </a:r>
            <a:r>
              <a:rPr lang="en-US" baseline="30000" dirty="0"/>
              <a:t>n</a:t>
            </a:r>
            <a:r>
              <a:rPr lang="en-US" dirty="0"/>
              <a:t> possible values. Thus, a decoder generally decodes a binary value into a non-binary one by setting exactly one of its </a:t>
            </a:r>
            <a:r>
              <a:rPr lang="en-US" i="1" dirty="0"/>
              <a:t>n</a:t>
            </a:r>
            <a:r>
              <a:rPr lang="en-US" dirty="0"/>
              <a:t> outputs to logic “1”. If a binary decoder receives n inputs (usually grouped as a single Binary or Boolean number) it activates one and only one of its 2</a:t>
            </a:r>
            <a:r>
              <a:rPr lang="en-US" baseline="30000" dirty="0"/>
              <a:t>n</a:t>
            </a:r>
            <a:r>
              <a:rPr lang="en-US" dirty="0"/>
              <a:t> outputs based on that input with all other outputs deactivated</a:t>
            </a:r>
            <a:r>
              <a:rPr lang="en-US" dirty="0" smtClean="0"/>
              <a:t>.</a:t>
            </a:r>
            <a:endParaRPr lang="en-US" dirty="0"/>
          </a:p>
        </p:txBody>
      </p:sp>
      <p:sp>
        <p:nvSpPr>
          <p:cNvPr id="4" name="Rectangle 3"/>
          <p:cNvSpPr/>
          <p:nvPr/>
        </p:nvSpPr>
        <p:spPr>
          <a:xfrm>
            <a:off x="352424" y="3627657"/>
            <a:ext cx="11610975"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t>So for example, an inverter ( </a:t>
            </a:r>
            <a:r>
              <a:rPr lang="en-US" i="1" dirty="0"/>
              <a:t>NOT-gate</a:t>
            </a:r>
            <a:r>
              <a:rPr lang="en-US" dirty="0"/>
              <a:t> ) can be classed as a 1-to-2 binary decoder as 1-input and 2-outputs (2</a:t>
            </a:r>
            <a:r>
              <a:rPr lang="en-US" baseline="30000" dirty="0"/>
              <a:t>1</a:t>
            </a:r>
            <a:r>
              <a:rPr lang="en-US" dirty="0"/>
              <a:t>) is possible because with an input A it can produce two outputs A and A (not-A) as shown. Then we can say that a standard combinational logic decoder is an </a:t>
            </a:r>
            <a:r>
              <a:rPr lang="en-US" i="1" dirty="0"/>
              <a:t>n-to-m</a:t>
            </a:r>
            <a:r>
              <a:rPr lang="en-US" dirty="0"/>
              <a:t> decoder, where m ≤ 2</a:t>
            </a:r>
            <a:r>
              <a:rPr lang="en-US" baseline="30000" dirty="0"/>
              <a:t>n</a:t>
            </a:r>
            <a:r>
              <a:rPr lang="en-US" dirty="0"/>
              <a:t>, and whose output, Q is dependent only on its present input states. In other words, a binary decoder looks at its current inputs, determines which binary code or binary number is present at its inputs and selects the appropriate output that corresponds to that binary input. A </a:t>
            </a:r>
            <a:r>
              <a:rPr lang="en-US" i="1" dirty="0"/>
              <a:t>Binary Decoder</a:t>
            </a:r>
            <a:r>
              <a:rPr lang="en-US" dirty="0"/>
              <a:t> converts coded inputs into coded outputs, where the input and output codes are different and decoders are available to “decode” either a Binary or BCD (8421 code) input pattern to typically a Decimal output code. Commonly available BCD-to-Decimal decoders include the TTL 7442 or the CMOS 4028. Generally a decoders output code normally has more bits than its input code and practical “binary decoder” circuits include, 2-to-4, 3-to-8 and 4-to-16 line configurations.</a:t>
            </a:r>
          </a:p>
        </p:txBody>
      </p:sp>
    </p:spTree>
    <p:extLst>
      <p:ext uri="{BB962C8B-B14F-4D97-AF65-F5344CB8AC3E}">
        <p14:creationId xmlns:p14="http://schemas.microsoft.com/office/powerpoint/2010/main" val="3094154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675" y="413594"/>
            <a:ext cx="1148715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t>So for example, an inverter ( </a:t>
            </a:r>
            <a:r>
              <a:rPr lang="en-US" i="1" dirty="0"/>
              <a:t>NOT-gate</a:t>
            </a:r>
            <a:r>
              <a:rPr lang="en-US" dirty="0"/>
              <a:t> ) can be classed as a 1-to-2 binary decoder as 1-input and 2-outputs (2</a:t>
            </a:r>
            <a:r>
              <a:rPr lang="en-US" baseline="30000" dirty="0"/>
              <a:t>1</a:t>
            </a:r>
            <a:r>
              <a:rPr lang="en-US" dirty="0"/>
              <a:t>) is possible because with an input A it can produce two outputs A and A (not-A) as shown. Then we can say that a standard combinational logic decoder is an </a:t>
            </a:r>
            <a:r>
              <a:rPr lang="en-US" i="1" dirty="0"/>
              <a:t>n-to-m</a:t>
            </a:r>
            <a:r>
              <a:rPr lang="en-US" dirty="0"/>
              <a:t> decoder, where m ≤ 2</a:t>
            </a:r>
            <a:r>
              <a:rPr lang="en-US" baseline="30000" dirty="0"/>
              <a:t>n</a:t>
            </a:r>
            <a:r>
              <a:rPr lang="en-US" dirty="0"/>
              <a:t>, and whose output, Q is dependent only on its present input states. In other words, a binary decoder looks at its current inputs, determines which binary code or binary number is present at its inputs and selects the appropriate output that corresponds to that binary input. A </a:t>
            </a:r>
            <a:r>
              <a:rPr lang="en-US" i="1" dirty="0"/>
              <a:t>Binary Decoder</a:t>
            </a:r>
            <a:r>
              <a:rPr lang="en-US" dirty="0"/>
              <a:t> converts coded inputs into coded outputs, where the input and output codes are different and decoders are available to “decode” either a Binary or BCD (8421 code) input pattern to typically a Decimal output code. Commonly available BCD-to-Decimal decoders include the TTL 7442 or the CMOS 4028. Generally a decoders output code normally has more bits than its input code and practical “binary decoder” circuits include, 2-to-4, 3-to-8 and 4-to-16 line configurations.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3595688"/>
            <a:ext cx="70485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87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671" y="2474579"/>
            <a:ext cx="8172450" cy="2525078"/>
          </a:xfrm>
          <a:prstGeom prst="rect">
            <a:avLst/>
          </a:prstGeom>
          <a:ln w="57150"/>
          <a:extLst/>
        </p:spPr>
        <p:style>
          <a:lnRef idx="0">
            <a:schemeClr val="accent2"/>
          </a:lnRef>
          <a:fillRef idx="3">
            <a:schemeClr val="accent2"/>
          </a:fillRef>
          <a:effectRef idx="3">
            <a:schemeClr val="accent2"/>
          </a:effectRef>
          <a:fontRef idx="minor">
            <a:schemeClr val="lt1"/>
          </a:fontRef>
        </p:style>
      </p:pic>
    </p:spTree>
    <p:extLst>
      <p:ext uri="{BB962C8B-B14F-4D97-AF65-F5344CB8AC3E}">
        <p14:creationId xmlns:p14="http://schemas.microsoft.com/office/powerpoint/2010/main" val="2697659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809" y="1123122"/>
            <a:ext cx="11479695" cy="5516217"/>
          </a:xfrm>
          <a:ln w="38100">
            <a:solidFill>
              <a:srgbClr val="C00000"/>
            </a:solidFill>
          </a:ln>
        </p:spPr>
        <p:txBody>
          <a:bodyPr>
            <a:normAutofit fontScale="92500" lnSpcReduction="20000"/>
          </a:bodyPr>
          <a:lstStyle/>
          <a:p>
            <a:pPr marL="0" indent="0" algn="just">
              <a:lnSpc>
                <a:spcPct val="150000"/>
              </a:lnSpc>
              <a:spcBef>
                <a:spcPts val="0"/>
              </a:spcBef>
              <a:buNone/>
            </a:pPr>
            <a:endParaRPr lang="en-US" sz="1000" b="1" dirty="0" smtClean="0">
              <a:latin typeface="Times New Roman" pitchFamily="18" charset="0"/>
              <a:cs typeface="Times New Roman" pitchFamily="18" charset="0"/>
            </a:endParaRPr>
          </a:p>
          <a:p>
            <a:pPr marL="0" indent="0" algn="just">
              <a:lnSpc>
                <a:spcPct val="150000"/>
              </a:lnSpc>
              <a:spcBef>
                <a:spcPts val="0"/>
              </a:spcBef>
              <a:buNone/>
            </a:pPr>
            <a:r>
              <a:rPr lang="en-US" sz="2000" b="1" dirty="0" smtClean="0">
                <a:latin typeface="Times New Roman" pitchFamily="18" charset="0"/>
                <a:cs typeface="Times New Roman" pitchFamily="18" charset="0"/>
              </a:rPr>
              <a:t>Combinational </a:t>
            </a:r>
            <a:r>
              <a:rPr lang="en-US" sz="2000" b="1" dirty="0">
                <a:latin typeface="Times New Roman" pitchFamily="18" charset="0"/>
                <a:cs typeface="Times New Roman" pitchFamily="18" charset="0"/>
              </a:rPr>
              <a:t>Logic Circuits</a:t>
            </a:r>
            <a:r>
              <a:rPr lang="en-US" sz="2000" dirty="0">
                <a:latin typeface="Times New Roman" pitchFamily="18" charset="0"/>
                <a:cs typeface="Times New Roman" pitchFamily="18" charset="0"/>
              </a:rPr>
              <a:t> are made up from basic logic NAND, NOR or NOT gates that are “combined” or connected together to produce more complicated switching circuits. These logic gates are the building blocks of combinational logic circuits. An example of a combinational circuit is a decoder, which converts the binary code data present at its input into a number of different output lines, one at a time producing an equivalent decimal code at its output. Combinational logic circuits can be very simple or very complicated and any combinational circuit can be implemented with only NAND and NOR gates as these are classed as “universal” gates.</a:t>
            </a:r>
          </a:p>
          <a:p>
            <a:pPr marL="0" indent="0" algn="just">
              <a:lnSpc>
                <a:spcPct val="150000"/>
              </a:lnSpc>
              <a:spcBef>
                <a:spcPts val="0"/>
              </a:spcBef>
              <a:buNone/>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three main ways of specifying the function of a combinational logic circuit are:</a:t>
            </a:r>
          </a:p>
          <a:p>
            <a:pPr marL="400050" lvl="1" indent="0" algn="just">
              <a:lnSpc>
                <a:spcPct val="150000"/>
              </a:lnSpc>
              <a:spcBef>
                <a:spcPts val="0"/>
              </a:spcBef>
              <a:buNone/>
            </a:pPr>
            <a:r>
              <a:rPr lang="en-US" sz="1900" dirty="0">
                <a:latin typeface="Times New Roman" pitchFamily="18" charset="0"/>
                <a:cs typeface="Times New Roman" pitchFamily="18" charset="0"/>
              </a:rPr>
              <a:t>1. Boolean Algebra – This forms the algebraic expression showing the operation of the logic circuit for each input variable either True or False that results in a logic “1” output.</a:t>
            </a:r>
          </a:p>
          <a:p>
            <a:pPr marL="400050" lvl="1" indent="0" algn="just">
              <a:lnSpc>
                <a:spcPct val="150000"/>
              </a:lnSpc>
              <a:spcBef>
                <a:spcPts val="0"/>
              </a:spcBef>
              <a:buNone/>
            </a:pPr>
            <a:r>
              <a:rPr lang="en-US" sz="1900" dirty="0">
                <a:latin typeface="Times New Roman" pitchFamily="18" charset="0"/>
                <a:cs typeface="Times New Roman" pitchFamily="18" charset="0"/>
              </a:rPr>
              <a:t>2. Truth Table – A truth table defines the function of a logic gate by providing a concise list that shows all the output states in tabular form for each possible combination of input variable that the gate could encounter.</a:t>
            </a:r>
          </a:p>
          <a:p>
            <a:pPr marL="400050" lvl="1" indent="0" algn="just">
              <a:lnSpc>
                <a:spcPct val="150000"/>
              </a:lnSpc>
              <a:spcBef>
                <a:spcPts val="0"/>
              </a:spcBef>
              <a:buNone/>
            </a:pPr>
            <a:r>
              <a:rPr lang="en-US" sz="1900" dirty="0">
                <a:latin typeface="Times New Roman" pitchFamily="18" charset="0"/>
                <a:cs typeface="Times New Roman" pitchFamily="18" charset="0"/>
              </a:rPr>
              <a:t>3. Logic Diagram – This is a graphical representation of a logic circuit that shows the wiring and connections of each individual logic gate, represented by a specific graphical symbol, that implements the logic circuit.</a:t>
            </a:r>
          </a:p>
          <a:p>
            <a:pPr marL="400050" lvl="1" indent="0" algn="just">
              <a:lnSpc>
                <a:spcPct val="150000"/>
              </a:lnSpc>
              <a:spcBef>
                <a:spcPts val="0"/>
              </a:spcBef>
              <a:buNone/>
            </a:pPr>
            <a:r>
              <a:rPr lang="en-US" sz="1900" dirty="0">
                <a:latin typeface="Times New Roman" pitchFamily="18" charset="0"/>
                <a:cs typeface="Times New Roman" pitchFamily="18" charset="0"/>
              </a:rPr>
              <a:t> </a:t>
            </a:r>
          </a:p>
          <a:p>
            <a:pPr marL="0" indent="0" algn="just">
              <a:buNone/>
            </a:pPr>
            <a:endParaRPr lang="en-US" sz="2000" dirty="0" smtClean="0">
              <a:latin typeface="Times New Roman" pitchFamily="18" charset="0"/>
              <a:cs typeface="Times New Roman" pitchFamily="18" charset="0"/>
            </a:endParaRPr>
          </a:p>
          <a:p>
            <a:pPr marL="0" indent="0">
              <a:buNone/>
            </a:pPr>
            <a:endParaRPr lang="en-US" sz="2200" dirty="0"/>
          </a:p>
        </p:txBody>
      </p:sp>
      <p:sp>
        <p:nvSpPr>
          <p:cNvPr id="4" name="Rectangle 3"/>
          <p:cNvSpPr/>
          <p:nvPr/>
        </p:nvSpPr>
        <p:spPr>
          <a:xfrm>
            <a:off x="355491" y="520886"/>
            <a:ext cx="3438955" cy="400110"/>
          </a:xfrm>
          <a:prstGeom prst="rect">
            <a:avLst/>
          </a:prstGeom>
          <a:ln w="38100">
            <a:solidFill>
              <a:srgbClr val="C00000"/>
            </a:solidFill>
            <a:prstDash val="solid"/>
          </a:ln>
        </p:spPr>
        <p:txBody>
          <a:bodyPr wrap="none">
            <a:spAutoFit/>
          </a:bodyPr>
          <a:lstStyle/>
          <a:p>
            <a:r>
              <a:rPr lang="en-US" sz="2000" b="1" dirty="0">
                <a:solidFill>
                  <a:srgbClr val="0070C0"/>
                </a:solidFill>
                <a:latin typeface="Times New Roman" pitchFamily="18" charset="0"/>
                <a:cs typeface="Times New Roman" pitchFamily="18" charset="0"/>
              </a:rPr>
              <a:t>Combinational Logic Circuits</a:t>
            </a:r>
            <a:endParaRPr lang="en-US" sz="2000" dirty="0">
              <a:solidFill>
                <a:srgbClr val="0070C0"/>
              </a:solidFill>
            </a:endParaRPr>
          </a:p>
        </p:txBody>
      </p:sp>
    </p:spTree>
    <p:extLst>
      <p:ext uri="{BB962C8B-B14F-4D97-AF65-F5344CB8AC3E}">
        <p14:creationId xmlns:p14="http://schemas.microsoft.com/office/powerpoint/2010/main" val="80908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809" y="1123122"/>
            <a:ext cx="11479695" cy="5516217"/>
          </a:xfrm>
          <a:ln w="38100">
            <a:solidFill>
              <a:srgbClr val="C00000"/>
            </a:solidFill>
          </a:ln>
        </p:spPr>
        <p:txBody>
          <a:bodyPr>
            <a:normAutofit/>
          </a:bodyPr>
          <a:lstStyle/>
          <a:p>
            <a:pPr marL="0" indent="0" algn="just">
              <a:lnSpc>
                <a:spcPct val="150000"/>
              </a:lnSpc>
              <a:spcBef>
                <a:spcPts val="0"/>
              </a:spcBef>
              <a:buNone/>
            </a:pPr>
            <a:endParaRPr lang="en-US" sz="1000" b="1" dirty="0" smtClean="0">
              <a:latin typeface="Times New Roman" pitchFamily="18" charset="0"/>
              <a:cs typeface="Times New Roman" pitchFamily="18" charset="0"/>
            </a:endParaRPr>
          </a:p>
          <a:p>
            <a:pPr marL="0" indent="0" algn="just">
              <a:lnSpc>
                <a:spcPct val="150000"/>
              </a:lnSpc>
              <a:spcBef>
                <a:spcPts val="0"/>
              </a:spcBef>
              <a:buNone/>
            </a:pPr>
            <a:endParaRPr lang="en-US" sz="1900" dirty="0">
              <a:latin typeface="Times New Roman" pitchFamily="18" charset="0"/>
              <a:cs typeface="Times New Roman" pitchFamily="18" charset="0"/>
            </a:endParaRPr>
          </a:p>
          <a:p>
            <a:pPr marL="400050" lvl="1" indent="0" algn="just">
              <a:lnSpc>
                <a:spcPct val="150000"/>
              </a:lnSpc>
              <a:spcBef>
                <a:spcPts val="0"/>
              </a:spcBef>
              <a:buNone/>
            </a:pPr>
            <a:r>
              <a:rPr lang="en-US" sz="1900" dirty="0">
                <a:latin typeface="Times New Roman" pitchFamily="18" charset="0"/>
                <a:cs typeface="Times New Roman" pitchFamily="18" charset="0"/>
              </a:rPr>
              <a:t> </a:t>
            </a:r>
          </a:p>
          <a:p>
            <a:pPr marL="0" indent="0" algn="just">
              <a:buNone/>
            </a:pPr>
            <a:endParaRPr lang="en-US" sz="2000" dirty="0" smtClean="0">
              <a:latin typeface="Times New Roman" pitchFamily="18" charset="0"/>
              <a:cs typeface="Times New Roman" pitchFamily="18" charset="0"/>
            </a:endParaRPr>
          </a:p>
          <a:p>
            <a:pPr marL="0" indent="0">
              <a:buNone/>
            </a:pPr>
            <a:endParaRPr lang="en-US" sz="2200" dirty="0"/>
          </a:p>
        </p:txBody>
      </p:sp>
      <p:sp>
        <p:nvSpPr>
          <p:cNvPr id="4" name="Rectangle 3"/>
          <p:cNvSpPr/>
          <p:nvPr/>
        </p:nvSpPr>
        <p:spPr>
          <a:xfrm>
            <a:off x="355491" y="520886"/>
            <a:ext cx="5906745" cy="400110"/>
          </a:xfrm>
          <a:prstGeom prst="rect">
            <a:avLst/>
          </a:prstGeom>
          <a:ln w="38100">
            <a:solidFill>
              <a:srgbClr val="C00000"/>
            </a:solidFill>
            <a:prstDash val="solid"/>
          </a:ln>
        </p:spPr>
        <p:txBody>
          <a:bodyPr wrap="none">
            <a:spAutoFit/>
          </a:bodyPr>
          <a:lstStyle/>
          <a:p>
            <a:r>
              <a:rPr lang="en-US" sz="2000" dirty="0" smtClean="0"/>
              <a:t>All </a:t>
            </a:r>
            <a:r>
              <a:rPr lang="en-US" sz="2000" dirty="0"/>
              <a:t>three of these logic circuit representations are show</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92" y="3386473"/>
            <a:ext cx="4779522" cy="2510200"/>
          </a:xfrm>
          <a:prstGeom prst="rect">
            <a:avLst/>
          </a:prstGeom>
          <a:ln/>
        </p:spPr>
        <p:style>
          <a:lnRef idx="2">
            <a:schemeClr val="accent2"/>
          </a:lnRef>
          <a:fillRef idx="1">
            <a:schemeClr val="lt1"/>
          </a:fillRef>
          <a:effectRef idx="0">
            <a:schemeClr val="accent2"/>
          </a:effectRef>
          <a:fontRef idx="minor">
            <a:schemeClr val="dk1"/>
          </a:fontRef>
        </p:style>
      </p:pic>
      <p:sp>
        <p:nvSpPr>
          <p:cNvPr id="2" name="Rectangle 1"/>
          <p:cNvSpPr/>
          <p:nvPr/>
        </p:nvSpPr>
        <p:spPr>
          <a:xfrm>
            <a:off x="2130969" y="2355573"/>
            <a:ext cx="158889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latin typeface="Times New Roman" pitchFamily="18" charset="0"/>
                <a:cs typeface="Times New Roman" pitchFamily="18" charset="0"/>
              </a:rPr>
              <a:t>Logic Diagram</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472" y="3985071"/>
            <a:ext cx="2377717" cy="920407"/>
          </a:xfrm>
          <a:prstGeom prst="rect">
            <a:avLst/>
          </a:prstGeom>
          <a:ln/>
        </p:spPr>
        <p:style>
          <a:lnRef idx="2">
            <a:schemeClr val="accent2"/>
          </a:lnRef>
          <a:fillRef idx="1">
            <a:schemeClr val="lt1"/>
          </a:fillRef>
          <a:effectRef idx="0">
            <a:schemeClr val="accent2"/>
          </a:effectRef>
          <a:fontRef idx="minor">
            <a:schemeClr val="dk1"/>
          </a:fontRef>
        </p:style>
      </p:pic>
      <p:sp>
        <p:nvSpPr>
          <p:cNvPr id="5" name="Rectangle 4"/>
          <p:cNvSpPr/>
          <p:nvPr/>
        </p:nvSpPr>
        <p:spPr>
          <a:xfrm>
            <a:off x="6457642" y="2389568"/>
            <a:ext cx="174284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latin typeface="Times New Roman" pitchFamily="18" charset="0"/>
                <a:cs typeface="Times New Roman" pitchFamily="18" charset="0"/>
              </a:rPr>
              <a:t>Boolean Algebra</a:t>
            </a:r>
            <a:endParaRPr lang="en-US" dirty="0"/>
          </a:p>
        </p:txBody>
      </p:sp>
      <p:sp>
        <p:nvSpPr>
          <p:cNvPr id="6" name="Rectangle 5"/>
          <p:cNvSpPr/>
          <p:nvPr/>
        </p:nvSpPr>
        <p:spPr>
          <a:xfrm>
            <a:off x="9673894" y="2389568"/>
            <a:ext cx="125271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latin typeface="Times New Roman" pitchFamily="18" charset="0"/>
                <a:cs typeface="Times New Roman" pitchFamily="18" charset="0"/>
              </a:rPr>
              <a:t>Truth Table</a:t>
            </a:r>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0613" y="3429000"/>
            <a:ext cx="1819275" cy="184785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615808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809" y="1123122"/>
            <a:ext cx="11479695" cy="5516217"/>
          </a:xfrm>
          <a:ln w="38100">
            <a:solidFill>
              <a:srgbClr val="C00000"/>
            </a:solidFill>
          </a:ln>
        </p:spPr>
        <p:txBody>
          <a:bodyPr>
            <a:normAutofit/>
          </a:bodyPr>
          <a:lstStyle/>
          <a:p>
            <a:pPr algn="just">
              <a:lnSpc>
                <a:spcPct val="160000"/>
              </a:lnSpc>
              <a:spcBef>
                <a:spcPts val="0"/>
              </a:spcBef>
            </a:pPr>
            <a:r>
              <a:rPr lang="en-US" sz="2000" dirty="0">
                <a:latin typeface="Times New Roman" pitchFamily="18" charset="0"/>
                <a:cs typeface="Times New Roman" pitchFamily="18" charset="0"/>
              </a:rPr>
              <a:t>A half adder is a type of adder, an electronic circuit that performs the addition of numbers. The half adder is able to add two single binary digits and provide the output plus a carry value. It has two inputs, called A and B, and two outputs S (sum) and C (carry). The common representation uses a XOR logic gate and an AND logic gate</a:t>
            </a:r>
            <a:r>
              <a:rPr lang="en-US" sz="2000" dirty="0" smtClean="0">
                <a:latin typeface="Times New Roman" pitchFamily="18" charset="0"/>
                <a:cs typeface="Times New Roman" pitchFamily="18" charset="0"/>
              </a:rPr>
              <a:t>.</a:t>
            </a:r>
          </a:p>
          <a:p>
            <a:pPr algn="just">
              <a:lnSpc>
                <a:spcPct val="160000"/>
              </a:lnSpc>
              <a:spcBef>
                <a:spcPts val="0"/>
              </a:spcBef>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adder works by combining the operations of basic logic gates, with the simplest form using only a XOR and an AND gate. This can also be converted into a circuit that only has AND, OR and NOT gates. This is especially useful since these three simpler logic gate ICs (integrated circuits) are more common and available than the XOR IC, though this might result in a bigger circuit since three different chips are used instead of just one</a:t>
            </a:r>
            <a:r>
              <a:rPr lang="en-US" sz="2000" dirty="0" smtClean="0">
                <a:latin typeface="Times New Roman" pitchFamily="18" charset="0"/>
                <a:cs typeface="Times New Roman" pitchFamily="18" charset="0"/>
              </a:rPr>
              <a:t>.</a:t>
            </a:r>
          </a:p>
          <a:p>
            <a:pPr algn="just">
              <a:lnSpc>
                <a:spcPct val="160000"/>
              </a:lnSpc>
              <a:spcBef>
                <a:spcPts val="0"/>
              </a:spcBef>
            </a:pPr>
            <a:r>
              <a:rPr lang="en-US" sz="2000" dirty="0" smtClean="0">
                <a:latin typeface="Times New Roman" pitchFamily="18" charset="0"/>
                <a:cs typeface="Times New Roman" pitchFamily="18" charset="0"/>
              </a:rPr>
              <a:t>Block Diagram of Half Adder</a:t>
            </a:r>
            <a:endParaRPr lang="en-US" sz="2000" dirty="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marL="0" indent="0">
              <a:buNone/>
            </a:pPr>
            <a:endParaRPr lang="en-US" sz="2200" dirty="0"/>
          </a:p>
        </p:txBody>
      </p:sp>
      <p:sp>
        <p:nvSpPr>
          <p:cNvPr id="4" name="Rectangle 3"/>
          <p:cNvSpPr/>
          <p:nvPr/>
        </p:nvSpPr>
        <p:spPr>
          <a:xfrm>
            <a:off x="355491" y="520886"/>
            <a:ext cx="1917897" cy="440121"/>
          </a:xfrm>
          <a:prstGeom prst="rect">
            <a:avLst/>
          </a:prstGeom>
          <a:ln w="38100">
            <a:solidFill>
              <a:srgbClr val="C00000"/>
            </a:solidFill>
            <a:prstDash val="solid"/>
          </a:ln>
        </p:spPr>
        <p:txBody>
          <a:bodyPr wrap="none">
            <a:spAutoFit/>
          </a:bodyPr>
          <a:lstStyle/>
          <a:p>
            <a:r>
              <a:rPr lang="en-US" sz="2000" b="1" dirty="0">
                <a:solidFill>
                  <a:srgbClr val="7030A0"/>
                </a:solidFill>
                <a:latin typeface="Times New Roman" panose="02020603050405020304" pitchFamily="18" charset="0"/>
                <a:cs typeface="Times New Roman" panose="02020603050405020304" pitchFamily="18" charset="0"/>
              </a:rPr>
              <a:t>HALF ADDER </a:t>
            </a:r>
            <a:endParaRPr lang="en-US" sz="2000" dirty="0"/>
          </a:p>
        </p:txBody>
      </p:sp>
      <p:pic>
        <p:nvPicPr>
          <p:cNvPr id="5" name="Picture 4"/>
          <p:cNvPicPr>
            <a:picLocks noChangeAspect="1"/>
          </p:cNvPicPr>
          <p:nvPr/>
        </p:nvPicPr>
        <p:blipFill>
          <a:blip r:embed="rId2"/>
          <a:stretch>
            <a:fillRect/>
          </a:stretch>
        </p:blipFill>
        <p:spPr>
          <a:xfrm>
            <a:off x="4551445" y="5072231"/>
            <a:ext cx="5401524" cy="1378266"/>
          </a:xfrm>
          <a:prstGeom prst="rect">
            <a:avLst/>
          </a:prstGeom>
        </p:spPr>
      </p:pic>
    </p:spTree>
    <p:extLst>
      <p:ext uri="{BB962C8B-B14F-4D97-AF65-F5344CB8AC3E}">
        <p14:creationId xmlns:p14="http://schemas.microsoft.com/office/powerpoint/2010/main" val="858330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930" y="596347"/>
            <a:ext cx="11410121" cy="6001643"/>
          </a:xfrm>
          <a:prstGeom prst="rect">
            <a:avLst/>
          </a:prstGeom>
          <a:noFill/>
        </p:spPr>
        <p:txBody>
          <a:bodyPr wrap="square" rtlCol="0">
            <a:spAutoFit/>
          </a:bodyPr>
          <a:lstStyle/>
          <a:p>
            <a:r>
              <a:rPr lang="en-US" sz="2400" b="1" dirty="0" smtClean="0">
                <a:solidFill>
                  <a:srgbClr val="7030A0"/>
                </a:solidFill>
                <a:latin typeface="Times New Roman" panose="02020603050405020304" pitchFamily="18" charset="0"/>
                <a:cs typeface="Times New Roman" panose="02020603050405020304" pitchFamily="18" charset="0"/>
              </a:rPr>
              <a:t>HALF ADDER:</a:t>
            </a:r>
          </a:p>
          <a:p>
            <a:endParaRPr lang="en-US" sz="2400" dirty="0">
              <a:latin typeface="Times New Roman" panose="02020603050405020304" pitchFamily="18" charset="0"/>
              <a:cs typeface="Times New Roman" panose="02020603050405020304" pitchFamily="18" charset="0"/>
            </a:endParaRPr>
          </a:p>
          <a:p>
            <a:r>
              <a:rPr lang="en-US" sz="2400" b="1" dirty="0" smtClean="0">
                <a:solidFill>
                  <a:srgbClr val="C00000"/>
                </a:solidFill>
                <a:latin typeface="Times New Roman" panose="02020603050405020304" pitchFamily="18" charset="0"/>
                <a:cs typeface="Times New Roman" panose="02020603050405020304" pitchFamily="18" charset="0"/>
              </a:rPr>
              <a:t>Truth Table</a:t>
            </a:r>
            <a:endParaRPr lang="en-US" sz="2400" b="1" dirty="0">
              <a:solidFill>
                <a:srgbClr val="C00000"/>
              </a:solidFill>
              <a:latin typeface="Times New Roman" panose="02020603050405020304" pitchFamily="18" charset="0"/>
              <a:cs typeface="Times New Roman" panose="02020603050405020304" pitchFamily="18" charset="0"/>
            </a:endParaRPr>
          </a:p>
          <a:p>
            <a:endParaRPr lang="en-US" sz="2400" dirty="0" smtClean="0">
              <a:solidFill>
                <a:srgbClr val="C0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b="1" dirty="0" smtClean="0">
                <a:solidFill>
                  <a:srgbClr val="C00000"/>
                </a:solidFill>
                <a:latin typeface="Times New Roman" panose="02020603050405020304" pitchFamily="18" charset="0"/>
                <a:cs typeface="Times New Roman" panose="02020603050405020304" pitchFamily="18" charset="0"/>
              </a:rPr>
              <a:t>Circuit Diagram</a:t>
            </a:r>
          </a:p>
          <a:p>
            <a:endParaRPr lang="en-US" sz="2400" b="1" dirty="0">
              <a:solidFill>
                <a:srgbClr val="C00000"/>
              </a:solidFill>
              <a:latin typeface="Times New Roman" panose="02020603050405020304" pitchFamily="18" charset="0"/>
              <a:cs typeface="Times New Roman" panose="02020603050405020304" pitchFamily="18" charset="0"/>
            </a:endParaRPr>
          </a:p>
          <a:p>
            <a:endParaRPr lang="en-US" sz="2400" b="1" dirty="0" smtClean="0">
              <a:solidFill>
                <a:srgbClr val="C0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2000" contrast="52000"/>
                    </a14:imgEffect>
                  </a14:imgLayer>
                </a14:imgProps>
              </a:ext>
              <a:ext uri="{28A0092B-C50C-407E-A947-70E740481C1C}">
                <a14:useLocalDpi xmlns:a14="http://schemas.microsoft.com/office/drawing/2010/main" val="0"/>
              </a:ext>
            </a:extLst>
          </a:blip>
          <a:srcRect/>
          <a:stretch>
            <a:fillRect/>
          </a:stretch>
        </p:blipFill>
        <p:spPr bwMode="auto">
          <a:xfrm>
            <a:off x="3573591" y="450720"/>
            <a:ext cx="4526280" cy="3153728"/>
          </a:xfrm>
          <a:prstGeom prst="rect">
            <a:avLst/>
          </a:prstGeom>
          <a:ln/>
        </p:spPr>
        <p:style>
          <a:lnRef idx="2">
            <a:schemeClr val="accent2"/>
          </a:lnRef>
          <a:fillRef idx="1">
            <a:schemeClr val="lt1"/>
          </a:fillRef>
          <a:effectRef idx="0">
            <a:schemeClr val="accent2"/>
          </a:effectRef>
          <a:fontRef idx="minor">
            <a:schemeClr val="dk1"/>
          </a:fontRef>
        </p:style>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546" y="3906075"/>
            <a:ext cx="7890638" cy="2693506"/>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263005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139" y="540890"/>
            <a:ext cx="290887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base"/>
            <a:r>
              <a:rPr lang="en-US" dirty="0"/>
              <a:t>Half Adder </a:t>
            </a:r>
            <a:r>
              <a:rPr lang="en-US" dirty="0" smtClean="0"/>
              <a:t>using </a:t>
            </a:r>
            <a:r>
              <a:rPr lang="en-US" dirty="0"/>
              <a:t>NAND </a:t>
            </a:r>
            <a:r>
              <a:rPr lang="en-US" dirty="0" smtClean="0"/>
              <a:t>gates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226" y="1983642"/>
            <a:ext cx="7715664" cy="4162255"/>
          </a:xfrm>
          <a:prstGeom prst="rect">
            <a:avLst/>
          </a:prstGeom>
          <a:ln/>
          <a:extLst/>
        </p:spPr>
        <p:style>
          <a:lnRef idx="2">
            <a:schemeClr val="accent2"/>
          </a:lnRef>
          <a:fillRef idx="1">
            <a:schemeClr val="lt1"/>
          </a:fillRef>
          <a:effectRef idx="0">
            <a:schemeClr val="accent2"/>
          </a:effectRef>
          <a:fontRef idx="minor">
            <a:schemeClr val="dk1"/>
          </a:fontRef>
        </p:style>
      </p:pic>
      <p:sp>
        <p:nvSpPr>
          <p:cNvPr id="3" name="Rectangle 2"/>
          <p:cNvSpPr/>
          <p:nvPr/>
        </p:nvSpPr>
        <p:spPr>
          <a:xfrm>
            <a:off x="233139" y="1107421"/>
            <a:ext cx="5868851" cy="369332"/>
          </a:xfrm>
          <a:prstGeom prst="rect">
            <a:avLst/>
          </a:prstGeom>
        </p:spPr>
        <p:txBody>
          <a:bodyPr wrap="none">
            <a:spAutoFit/>
          </a:bodyPr>
          <a:lstStyle/>
          <a:p>
            <a:pPr marL="285750" indent="-285750">
              <a:buFont typeface="Arial" pitchFamily="34" charset="0"/>
              <a:buChar char="•"/>
            </a:pPr>
            <a:r>
              <a:rPr lang="en-US" dirty="0">
                <a:latin typeface="Times New Roman" pitchFamily="18" charset="0"/>
                <a:cs typeface="Times New Roman" pitchFamily="18" charset="0"/>
              </a:rPr>
              <a:t>Total 5 NAND gates are required to implement half adder</a:t>
            </a:r>
            <a:r>
              <a:rPr lang="en-US" dirty="0"/>
              <a:t>.</a:t>
            </a:r>
          </a:p>
        </p:txBody>
      </p:sp>
    </p:spTree>
    <p:extLst>
      <p:ext uri="{BB962C8B-B14F-4D97-AF65-F5344CB8AC3E}">
        <p14:creationId xmlns:p14="http://schemas.microsoft.com/office/powerpoint/2010/main" val="2042605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139" y="540890"/>
            <a:ext cx="276139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base"/>
            <a:r>
              <a:rPr lang="en-US" dirty="0"/>
              <a:t>Half Adder </a:t>
            </a:r>
            <a:r>
              <a:rPr lang="en-US" dirty="0" smtClean="0"/>
              <a:t>using NOR </a:t>
            </a:r>
            <a:r>
              <a:rPr lang="en-US" dirty="0"/>
              <a:t>gates</a:t>
            </a:r>
          </a:p>
        </p:txBody>
      </p:sp>
      <p:sp>
        <p:nvSpPr>
          <p:cNvPr id="3" name="Rectangle 2"/>
          <p:cNvSpPr/>
          <p:nvPr/>
        </p:nvSpPr>
        <p:spPr>
          <a:xfrm>
            <a:off x="233139" y="1107421"/>
            <a:ext cx="5856027" cy="369332"/>
          </a:xfrm>
          <a:prstGeom prst="rect">
            <a:avLst/>
          </a:prstGeom>
        </p:spPr>
        <p:txBody>
          <a:bodyPr wrap="none">
            <a:spAutoFit/>
          </a:bodyPr>
          <a:lstStyle/>
          <a:p>
            <a:pPr marL="285750" indent="-285750">
              <a:buFont typeface="Arial" pitchFamily="34" charset="0"/>
              <a:buChar char="•"/>
            </a:pPr>
            <a:r>
              <a:rPr lang="en-US" dirty="0">
                <a:latin typeface="Times New Roman" pitchFamily="18" charset="0"/>
                <a:cs typeface="Times New Roman" pitchFamily="18" charset="0"/>
              </a:rPr>
              <a:t>Total 5 </a:t>
            </a:r>
            <a:r>
              <a:rPr lang="en-US" dirty="0" smtClean="0">
                <a:latin typeface="Times New Roman" pitchFamily="18" charset="0"/>
                <a:cs typeface="Times New Roman" pitchFamily="18" charset="0"/>
              </a:rPr>
              <a:t>NOR </a:t>
            </a:r>
            <a:r>
              <a:rPr lang="en-US" dirty="0">
                <a:latin typeface="Times New Roman" pitchFamily="18" charset="0"/>
                <a:cs typeface="Times New Roman" pitchFamily="18" charset="0"/>
              </a:rPr>
              <a:t>gates are required to implement half adder</a:t>
            </a:r>
            <a:r>
              <a:rPr lang="en-US"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087" y="1928191"/>
            <a:ext cx="9253330" cy="3955774"/>
          </a:xfrm>
          <a:prstGeom prst="rect">
            <a:avLst/>
          </a:prstGeom>
          <a:ln/>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523003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TotalTime>
  <Words>1517</Words>
  <Application>Microsoft Office PowerPoint</Application>
  <PresentationFormat>Custom</PresentationFormat>
  <Paragraphs>119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DIGITAL SYSTEM</vt:lpstr>
      <vt:lpstr>Combinational Circuits &amp; Half - Adder   &amp;   Full  - Adder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Jemimah</dc:creator>
  <cp:lastModifiedBy>MUTHU</cp:lastModifiedBy>
  <cp:revision>70</cp:revision>
  <dcterms:created xsi:type="dcterms:W3CDTF">2019-01-29T09:58:45Z</dcterms:created>
  <dcterms:modified xsi:type="dcterms:W3CDTF">2019-02-01T09:42:36Z</dcterms:modified>
</cp:coreProperties>
</file>