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sldIdLst>
    <p:sldId id="256" r:id="rId2"/>
    <p:sldId id="257" r:id="rId3"/>
    <p:sldId id="258" r:id="rId4"/>
    <p:sldId id="269" r:id="rId5"/>
    <p:sldId id="259" r:id="rId6"/>
    <p:sldId id="274" r:id="rId7"/>
    <p:sldId id="270" r:id="rId8"/>
    <p:sldId id="271" r:id="rId9"/>
    <p:sldId id="268" r:id="rId10"/>
    <p:sldId id="276" r:id="rId11"/>
    <p:sldId id="277" r:id="rId12"/>
    <p:sldId id="278" r:id="rId13"/>
    <p:sldId id="279" r:id="rId14"/>
    <p:sldId id="280" r:id="rId15"/>
    <p:sldId id="281" r:id="rId16"/>
    <p:sldId id="283" r:id="rId17"/>
    <p:sldId id="28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4" d="100"/>
          <a:sy n="64" d="100"/>
        </p:scale>
        <p:origin x="-876"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B79A3641-3E39-4B10-8BCB-624616C5DD45}" type="datetimeFigureOut">
              <a:rPr lang="en-US" smtClean="0"/>
              <a:pPr/>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6DD38-82B1-4029-BF4B-8C10F10D078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79A3641-3E39-4B10-8BCB-624616C5DD45}" type="datetimeFigureOut">
              <a:rPr lang="en-US" smtClean="0"/>
              <a:pPr/>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6DD38-82B1-4029-BF4B-8C10F10D078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79A3641-3E39-4B10-8BCB-624616C5DD45}" type="datetimeFigureOut">
              <a:rPr lang="en-US" smtClean="0"/>
              <a:pPr/>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6DD38-82B1-4029-BF4B-8C10F10D078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79A3641-3E39-4B10-8BCB-624616C5DD45}" type="datetimeFigureOut">
              <a:rPr lang="en-US" smtClean="0"/>
              <a:pPr/>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6DD38-82B1-4029-BF4B-8C10F10D078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9A3641-3E39-4B10-8BCB-624616C5DD45}" type="datetimeFigureOut">
              <a:rPr lang="en-US" smtClean="0"/>
              <a:pPr/>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6DD38-82B1-4029-BF4B-8C10F10D078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B79A3641-3E39-4B10-8BCB-624616C5DD45}" type="datetimeFigureOut">
              <a:rPr lang="en-US" smtClean="0"/>
              <a:pPr/>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36DD38-82B1-4029-BF4B-8C10F10D078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B79A3641-3E39-4B10-8BCB-624616C5DD45}" type="datetimeFigureOut">
              <a:rPr lang="en-US" smtClean="0"/>
              <a:pPr/>
              <a:t>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36DD38-82B1-4029-BF4B-8C10F10D078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B79A3641-3E39-4B10-8BCB-624616C5DD45}" type="datetimeFigureOut">
              <a:rPr lang="en-US" smtClean="0"/>
              <a:pPr/>
              <a:t>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36DD38-82B1-4029-BF4B-8C10F10D078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9A3641-3E39-4B10-8BCB-624616C5DD45}" type="datetimeFigureOut">
              <a:rPr lang="en-US" smtClean="0"/>
              <a:pPr/>
              <a:t>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36DD38-82B1-4029-BF4B-8C10F10D078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9A3641-3E39-4B10-8BCB-624616C5DD45}" type="datetimeFigureOut">
              <a:rPr lang="en-US" smtClean="0"/>
              <a:pPr/>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36DD38-82B1-4029-BF4B-8C10F10D078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9A3641-3E39-4B10-8BCB-624616C5DD45}" type="datetimeFigureOut">
              <a:rPr lang="en-US" smtClean="0"/>
              <a:pPr/>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36DD38-82B1-4029-BF4B-8C10F10D078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9A3641-3E39-4B10-8BCB-624616C5DD45}" type="datetimeFigureOut">
              <a:rPr lang="en-US" smtClean="0"/>
              <a:pPr/>
              <a:t>2/2/2019</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36DD38-82B1-4029-BF4B-8C10F10D078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 Id="rId5" Type="http://schemas.openxmlformats.org/officeDocument/2006/relationships/image" Target="../media/image24.png"/><Relationship Id="rId4" Type="http://schemas.openxmlformats.org/officeDocument/2006/relationships/image" Target="../media/image23.png"/></Relationships>
</file>

<file path=ppt/slides/_rels/slide17.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5265" y="622632"/>
            <a:ext cx="9144000" cy="1020336"/>
          </a:xfrm>
          <a:ln w="38100"/>
        </p:spPr>
        <p:style>
          <a:lnRef idx="2">
            <a:schemeClr val="accent6"/>
          </a:lnRef>
          <a:fillRef idx="1">
            <a:schemeClr val="lt1"/>
          </a:fillRef>
          <a:effectRef idx="0">
            <a:schemeClr val="accent6"/>
          </a:effectRef>
          <a:fontRef idx="minor">
            <a:schemeClr val="dk1"/>
          </a:fontRef>
        </p:style>
        <p:txBody>
          <a:bodyPr>
            <a:normAutofit fontScale="90000"/>
          </a:bodyPr>
          <a:lstStyle/>
          <a:p>
            <a:r>
              <a:rPr lang="en-US" sz="4800" b="1" dirty="0" smtClean="0">
                <a:solidFill>
                  <a:srgbClr val="0070C0"/>
                </a:solidFill>
                <a:latin typeface="Times New Roman" panose="02020603050405020304" pitchFamily="18" charset="0"/>
                <a:cs typeface="Times New Roman" panose="02020603050405020304" pitchFamily="18" charset="0"/>
              </a:rPr>
              <a:t>Boolean Algebra – Basic Theorems</a:t>
            </a:r>
            <a:endParaRPr lang="en-US" sz="4800" b="1" dirty="0">
              <a:solidFill>
                <a:srgbClr val="0070C0"/>
              </a:solidFill>
              <a:latin typeface="Times New Roman" panose="02020603050405020304" pitchFamily="18" charset="0"/>
              <a:cs typeface="Times New Roman" panose="02020603050405020304" pitchFamily="18" charset="0"/>
            </a:endParaRPr>
          </a:p>
        </p:txBody>
      </p:sp>
      <p:sp>
        <p:nvSpPr>
          <p:cNvPr id="4" name="Subtitle 2"/>
          <p:cNvSpPr txBox="1">
            <a:spLocks/>
          </p:cNvSpPr>
          <p:nvPr/>
        </p:nvSpPr>
        <p:spPr>
          <a:xfrm>
            <a:off x="6871252" y="5168348"/>
            <a:ext cx="4869712" cy="1329070"/>
          </a:xfrm>
          <a:prstGeom prst="rect">
            <a:avLst/>
          </a:prstGeom>
          <a:ln w="28575"/>
        </p:spPr>
        <p:style>
          <a:lnRef idx="2">
            <a:schemeClr val="accent6"/>
          </a:lnRef>
          <a:fillRef idx="1">
            <a:schemeClr val="lt1"/>
          </a:fillRef>
          <a:effectRef idx="0">
            <a:schemeClr val="accent6"/>
          </a:effectRef>
          <a:fontRef idx="minor">
            <a:schemeClr val="dk1"/>
          </a:fontRef>
        </p:style>
        <p:txBody>
          <a:bodyPr vert="horz" lIns="91440" tIns="45720" rIns="91440" bIns="45720" rtlCol="0">
            <a:normAutofit fontScale="25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r">
              <a:buNone/>
            </a:pPr>
            <a:r>
              <a:rPr lang="en-US" altLang="en-US" sz="6200" dirty="0" smtClean="0">
                <a:solidFill>
                  <a:srgbClr val="FF0000"/>
                </a:solidFill>
                <a:latin typeface="Times New Roman" pitchFamily="18" charset="0"/>
                <a:cs typeface="Times New Roman" pitchFamily="18" charset="0"/>
              </a:rPr>
              <a:t>K.Muthuramalingam</a:t>
            </a:r>
          </a:p>
          <a:p>
            <a:pPr marL="0" indent="0" algn="r">
              <a:buNone/>
            </a:pPr>
            <a:r>
              <a:rPr lang="en-US" altLang="en-US" sz="6200" dirty="0" smtClean="0">
                <a:solidFill>
                  <a:srgbClr val="FF0000"/>
                </a:solidFill>
                <a:latin typeface="Times New Roman" pitchFamily="18" charset="0"/>
                <a:cs typeface="Times New Roman" pitchFamily="18" charset="0"/>
              </a:rPr>
              <a:t>Assistant Professor</a:t>
            </a:r>
          </a:p>
          <a:p>
            <a:pPr marL="0" indent="0" algn="r">
              <a:buNone/>
            </a:pPr>
            <a:r>
              <a:rPr lang="en-US" altLang="en-US" sz="6200" dirty="0" smtClean="0">
                <a:solidFill>
                  <a:srgbClr val="FF0000"/>
                </a:solidFill>
                <a:latin typeface="Times New Roman" pitchFamily="18" charset="0"/>
                <a:cs typeface="Times New Roman" pitchFamily="18" charset="0"/>
              </a:rPr>
              <a:t>School of Computer Science and Engineering</a:t>
            </a:r>
          </a:p>
          <a:p>
            <a:pPr marL="0" indent="0" algn="r">
              <a:buNone/>
            </a:pPr>
            <a:r>
              <a:rPr lang="en-US" altLang="en-US" sz="6200" dirty="0" smtClean="0">
                <a:solidFill>
                  <a:srgbClr val="FF0000"/>
                </a:solidFill>
                <a:latin typeface="Times New Roman" pitchFamily="18" charset="0"/>
                <a:cs typeface="Times New Roman" pitchFamily="18" charset="0"/>
              </a:rPr>
              <a:t>Bharathidasan University</a:t>
            </a:r>
          </a:p>
          <a:p>
            <a:endParaRPr lang="en-US" altLang="en-US" sz="6200" dirty="0" smtClean="0">
              <a:solidFill>
                <a:srgbClr val="FF0000"/>
              </a:solidFill>
            </a:endParaRPr>
          </a:p>
          <a:p>
            <a:endParaRPr lang="en-US" dirty="0"/>
          </a:p>
        </p:txBody>
      </p:sp>
    </p:spTree>
    <p:extLst>
      <p:ext uri="{BB962C8B-B14F-4D97-AF65-F5344CB8AC3E}">
        <p14:creationId xmlns="" xmlns:p14="http://schemas.microsoft.com/office/powerpoint/2010/main" val="16169001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1659" y="188840"/>
            <a:ext cx="4904291" cy="584775"/>
          </a:xfrm>
          <a:prstGeom prst="rect">
            <a:avLst/>
          </a:prstGeom>
        </p:spPr>
        <p:style>
          <a:lnRef idx="2">
            <a:schemeClr val="accent4"/>
          </a:lnRef>
          <a:fillRef idx="1">
            <a:schemeClr val="lt1"/>
          </a:fillRef>
          <a:effectRef idx="0">
            <a:schemeClr val="accent4"/>
          </a:effectRef>
          <a:fontRef idx="minor">
            <a:schemeClr val="dk1"/>
          </a:fontRef>
        </p:style>
        <p:txBody>
          <a:bodyPr wrap="none">
            <a:spAutoFit/>
          </a:bodyPr>
          <a:lstStyle/>
          <a:p>
            <a:r>
              <a:rPr lang="en-IN" sz="3200" b="1" dirty="0" smtClean="0">
                <a:solidFill>
                  <a:srgbClr val="FF0000"/>
                </a:solidFill>
              </a:rPr>
              <a:t>Boolean algebraic identities</a:t>
            </a:r>
            <a:endParaRPr lang="en-IN" sz="3200" b="1" dirty="0">
              <a:solidFill>
                <a:srgbClr val="FF0000"/>
              </a:solidFill>
            </a:endParaRPr>
          </a:p>
        </p:txBody>
      </p:sp>
      <p:pic>
        <p:nvPicPr>
          <p:cNvPr id="31747" name="Picture 3"/>
          <p:cNvPicPr>
            <a:picLocks noChangeAspect="1" noChangeArrowheads="1"/>
          </p:cNvPicPr>
          <p:nvPr/>
        </p:nvPicPr>
        <p:blipFill>
          <a:blip r:embed="rId2"/>
          <a:srcRect/>
          <a:stretch>
            <a:fillRect/>
          </a:stretch>
        </p:blipFill>
        <p:spPr bwMode="auto">
          <a:xfrm>
            <a:off x="284813" y="1139252"/>
            <a:ext cx="4819261" cy="5366479"/>
          </a:xfrm>
          <a:prstGeom prst="rect">
            <a:avLst/>
          </a:prstGeom>
          <a:ln>
            <a:headEnd/>
            <a:tailEnd/>
          </a:ln>
        </p:spPr>
        <p:style>
          <a:lnRef idx="2">
            <a:schemeClr val="accent4"/>
          </a:lnRef>
          <a:fillRef idx="1">
            <a:schemeClr val="lt1"/>
          </a:fillRef>
          <a:effectRef idx="0">
            <a:schemeClr val="accent4"/>
          </a:effectRef>
          <a:fontRef idx="minor">
            <a:schemeClr val="dk1"/>
          </a:fontRef>
        </p:style>
      </p:pic>
      <p:pic>
        <p:nvPicPr>
          <p:cNvPr id="31748" name="Picture 4"/>
          <p:cNvPicPr>
            <a:picLocks noChangeAspect="1" noChangeArrowheads="1"/>
          </p:cNvPicPr>
          <p:nvPr/>
        </p:nvPicPr>
        <p:blipFill>
          <a:blip r:embed="rId3"/>
          <a:srcRect/>
          <a:stretch>
            <a:fillRect/>
          </a:stretch>
        </p:blipFill>
        <p:spPr bwMode="auto">
          <a:xfrm>
            <a:off x="5351489" y="4167266"/>
            <a:ext cx="6340839" cy="2274055"/>
          </a:xfrm>
          <a:prstGeom prst="rect">
            <a:avLst/>
          </a:prstGeom>
          <a:ln>
            <a:headEnd/>
            <a:tailEnd/>
          </a:ln>
        </p:spPr>
        <p:style>
          <a:lnRef idx="2">
            <a:schemeClr val="accent4"/>
          </a:lnRef>
          <a:fillRef idx="1">
            <a:schemeClr val="lt1"/>
          </a:fillRef>
          <a:effectRef idx="0">
            <a:schemeClr val="accent4"/>
          </a:effectRef>
          <a:fontRef idx="minor">
            <a:schemeClr val="dk1"/>
          </a:fontRef>
        </p:style>
      </p:pic>
      <p:pic>
        <p:nvPicPr>
          <p:cNvPr id="31749" name="Picture 5"/>
          <p:cNvPicPr>
            <a:picLocks noChangeAspect="1" noChangeArrowheads="1"/>
          </p:cNvPicPr>
          <p:nvPr/>
        </p:nvPicPr>
        <p:blipFill>
          <a:blip r:embed="rId4"/>
          <a:srcRect/>
          <a:stretch>
            <a:fillRect/>
          </a:stretch>
        </p:blipFill>
        <p:spPr bwMode="auto">
          <a:xfrm>
            <a:off x="6721918" y="254832"/>
            <a:ext cx="3305175" cy="35899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1659" y="188840"/>
            <a:ext cx="11402673" cy="584775"/>
          </a:xfrm>
          <a:prstGeom prst="rect">
            <a:avLst/>
          </a:prstGeom>
        </p:spPr>
        <p:style>
          <a:lnRef idx="2">
            <a:schemeClr val="accent4"/>
          </a:lnRef>
          <a:fillRef idx="1">
            <a:schemeClr val="lt1"/>
          </a:fillRef>
          <a:effectRef idx="0">
            <a:schemeClr val="accent4"/>
          </a:effectRef>
          <a:fontRef idx="minor">
            <a:schemeClr val="dk1"/>
          </a:fontRef>
        </p:style>
        <p:txBody>
          <a:bodyPr wrap="none">
            <a:spAutoFit/>
          </a:bodyPr>
          <a:lstStyle/>
          <a:p>
            <a:r>
              <a:rPr lang="en-IN" sz="3200" b="1" dirty="0" smtClean="0">
                <a:solidFill>
                  <a:srgbClr val="FF0000"/>
                </a:solidFill>
              </a:rPr>
              <a:t>Boolean Algebraic Properties – Commutative Property of Addition</a:t>
            </a:r>
            <a:endParaRPr lang="en-IN" sz="3200" b="1" dirty="0">
              <a:solidFill>
                <a:srgbClr val="FF0000"/>
              </a:solidFill>
            </a:endParaRPr>
          </a:p>
        </p:txBody>
      </p:sp>
      <p:pic>
        <p:nvPicPr>
          <p:cNvPr id="32771" name="Picture 3"/>
          <p:cNvPicPr>
            <a:picLocks noChangeAspect="1" noChangeArrowheads="1"/>
          </p:cNvPicPr>
          <p:nvPr/>
        </p:nvPicPr>
        <p:blipFill>
          <a:blip r:embed="rId2"/>
          <a:srcRect/>
          <a:stretch>
            <a:fillRect/>
          </a:stretch>
        </p:blipFill>
        <p:spPr bwMode="auto">
          <a:xfrm>
            <a:off x="2248524" y="1387606"/>
            <a:ext cx="7000407" cy="4368617"/>
          </a:xfrm>
          <a:prstGeom prst="rect">
            <a:avLst/>
          </a:prstGeom>
          <a:ln w="38100">
            <a:headEnd/>
            <a:tailEnd/>
          </a:ln>
        </p:spPr>
        <p:style>
          <a:lnRef idx="2">
            <a:schemeClr val="accent4"/>
          </a:lnRef>
          <a:fillRef idx="1">
            <a:schemeClr val="lt1"/>
          </a:fillRef>
          <a:effectRef idx="0">
            <a:schemeClr val="accent4"/>
          </a:effectRef>
          <a:fontRef idx="minor">
            <a:schemeClr val="dk1"/>
          </a:fontRef>
        </p:style>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4832" y="188840"/>
            <a:ext cx="11737299" cy="584775"/>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ctr"/>
            <a:r>
              <a:rPr lang="en-IN" sz="3200" b="1" dirty="0" smtClean="0">
                <a:solidFill>
                  <a:srgbClr val="FF0000"/>
                </a:solidFill>
              </a:rPr>
              <a:t>Boolean Algebraic Properties – </a:t>
            </a:r>
            <a:r>
              <a:rPr lang="en-IN" sz="2800" b="1" dirty="0" smtClean="0">
                <a:solidFill>
                  <a:srgbClr val="FF0000"/>
                </a:solidFill>
              </a:rPr>
              <a:t>Commutative Property of Multiplication</a:t>
            </a:r>
            <a:endParaRPr lang="en-IN" sz="3200" b="1" dirty="0">
              <a:solidFill>
                <a:srgbClr val="FF0000"/>
              </a:solidFill>
            </a:endParaRPr>
          </a:p>
        </p:txBody>
      </p:sp>
      <p:pic>
        <p:nvPicPr>
          <p:cNvPr id="33794" name="Picture 2"/>
          <p:cNvPicPr>
            <a:picLocks noChangeAspect="1" noChangeArrowheads="1"/>
          </p:cNvPicPr>
          <p:nvPr/>
        </p:nvPicPr>
        <p:blipFill>
          <a:blip r:embed="rId2"/>
          <a:srcRect/>
          <a:stretch>
            <a:fillRect/>
          </a:stretch>
        </p:blipFill>
        <p:spPr bwMode="auto">
          <a:xfrm>
            <a:off x="2366827" y="1274163"/>
            <a:ext cx="7092702" cy="5171607"/>
          </a:xfrm>
          <a:prstGeom prst="rect">
            <a:avLst/>
          </a:prstGeom>
          <a:ln w="38100">
            <a:headEnd/>
            <a:tailEnd/>
          </a:ln>
        </p:spPr>
        <p:style>
          <a:lnRef idx="2">
            <a:schemeClr val="accent4"/>
          </a:lnRef>
          <a:fillRef idx="1">
            <a:schemeClr val="lt1"/>
          </a:fillRef>
          <a:effectRef idx="0">
            <a:schemeClr val="accent4"/>
          </a:effectRef>
          <a:fontRef idx="minor">
            <a:schemeClr val="dk1"/>
          </a:fontRef>
        </p:style>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1659" y="188840"/>
            <a:ext cx="11100539" cy="584775"/>
          </a:xfrm>
          <a:prstGeom prst="rect">
            <a:avLst/>
          </a:prstGeom>
        </p:spPr>
        <p:style>
          <a:lnRef idx="2">
            <a:schemeClr val="accent4"/>
          </a:lnRef>
          <a:fillRef idx="1">
            <a:schemeClr val="lt1"/>
          </a:fillRef>
          <a:effectRef idx="0">
            <a:schemeClr val="accent4"/>
          </a:effectRef>
          <a:fontRef idx="minor">
            <a:schemeClr val="dk1"/>
          </a:fontRef>
        </p:style>
        <p:txBody>
          <a:bodyPr wrap="none">
            <a:spAutoFit/>
          </a:bodyPr>
          <a:lstStyle/>
          <a:p>
            <a:r>
              <a:rPr lang="en-IN" sz="3200" b="1" dirty="0" smtClean="0">
                <a:solidFill>
                  <a:srgbClr val="FF0000"/>
                </a:solidFill>
              </a:rPr>
              <a:t>Boolean Algebraic Properties – Associative Property of Addition</a:t>
            </a:r>
            <a:endParaRPr lang="en-IN" sz="3200" b="1" dirty="0">
              <a:solidFill>
                <a:srgbClr val="FF0000"/>
              </a:solidFill>
            </a:endParaRPr>
          </a:p>
        </p:txBody>
      </p:sp>
      <p:pic>
        <p:nvPicPr>
          <p:cNvPr id="34818" name="Picture 2"/>
          <p:cNvPicPr>
            <a:picLocks noChangeAspect="1" noChangeArrowheads="1"/>
          </p:cNvPicPr>
          <p:nvPr/>
        </p:nvPicPr>
        <p:blipFill>
          <a:blip r:embed="rId2"/>
          <a:srcRect/>
          <a:stretch>
            <a:fillRect/>
          </a:stretch>
        </p:blipFill>
        <p:spPr bwMode="auto">
          <a:xfrm>
            <a:off x="2683240" y="1010430"/>
            <a:ext cx="6415790" cy="5615484"/>
          </a:xfrm>
          <a:prstGeom prst="rect">
            <a:avLst/>
          </a:prstGeom>
          <a:ln w="38100">
            <a:headEnd/>
            <a:tailEnd/>
          </a:ln>
        </p:spPr>
        <p:style>
          <a:lnRef idx="2">
            <a:schemeClr val="accent4"/>
          </a:lnRef>
          <a:fillRef idx="1">
            <a:schemeClr val="lt1"/>
          </a:fillRef>
          <a:effectRef idx="0">
            <a:schemeClr val="accent4"/>
          </a:effectRef>
          <a:fontRef idx="minor">
            <a:schemeClr val="dk1"/>
          </a:fontRef>
        </p:style>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739" y="188840"/>
            <a:ext cx="11990341" cy="584775"/>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en-IN" sz="3200" b="1" dirty="0" smtClean="0">
                <a:solidFill>
                  <a:srgbClr val="FF0000"/>
                </a:solidFill>
              </a:rPr>
              <a:t>Boolean Algebraic Properties – Associative Property of Multiplication</a:t>
            </a:r>
            <a:endParaRPr lang="en-IN" sz="3200" b="1" dirty="0">
              <a:solidFill>
                <a:srgbClr val="FF0000"/>
              </a:solidFill>
            </a:endParaRPr>
          </a:p>
        </p:txBody>
      </p:sp>
      <p:pic>
        <p:nvPicPr>
          <p:cNvPr id="35842" name="Picture 2"/>
          <p:cNvPicPr>
            <a:picLocks noChangeAspect="1" noChangeArrowheads="1"/>
          </p:cNvPicPr>
          <p:nvPr/>
        </p:nvPicPr>
        <p:blipFill>
          <a:blip r:embed="rId2"/>
          <a:srcRect/>
          <a:stretch>
            <a:fillRect/>
          </a:stretch>
        </p:blipFill>
        <p:spPr bwMode="auto">
          <a:xfrm>
            <a:off x="1768840" y="1064301"/>
            <a:ext cx="7723186" cy="5474881"/>
          </a:xfrm>
          <a:prstGeom prst="rect">
            <a:avLst/>
          </a:prstGeom>
          <a:ln w="38100">
            <a:headEnd/>
            <a:tailEnd/>
          </a:ln>
        </p:spPr>
        <p:style>
          <a:lnRef idx="2">
            <a:schemeClr val="accent4"/>
          </a:lnRef>
          <a:fillRef idx="1">
            <a:schemeClr val="lt1"/>
          </a:fillRef>
          <a:effectRef idx="0">
            <a:schemeClr val="accent4"/>
          </a:effectRef>
          <a:fontRef idx="minor">
            <a:schemeClr val="dk1"/>
          </a:fontRef>
        </p:style>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739" y="188840"/>
            <a:ext cx="11820451" cy="584775"/>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ctr"/>
            <a:r>
              <a:rPr lang="en-IN" sz="3200" b="1" dirty="0" smtClean="0">
                <a:solidFill>
                  <a:srgbClr val="FF0000"/>
                </a:solidFill>
              </a:rPr>
              <a:t>Boolean Algebraic Properties – Distributive Property </a:t>
            </a:r>
            <a:endParaRPr lang="en-IN" sz="3200" b="1" dirty="0">
              <a:solidFill>
                <a:srgbClr val="FF0000"/>
              </a:solidFill>
            </a:endParaRPr>
          </a:p>
        </p:txBody>
      </p:sp>
      <p:pic>
        <p:nvPicPr>
          <p:cNvPr id="36866" name="Picture 2"/>
          <p:cNvPicPr>
            <a:picLocks noChangeAspect="1" noChangeArrowheads="1"/>
          </p:cNvPicPr>
          <p:nvPr/>
        </p:nvPicPr>
        <p:blipFill>
          <a:blip r:embed="rId2"/>
          <a:srcRect/>
          <a:stretch>
            <a:fillRect/>
          </a:stretch>
        </p:blipFill>
        <p:spPr bwMode="auto">
          <a:xfrm>
            <a:off x="2083634" y="1076052"/>
            <a:ext cx="7674962" cy="5588062"/>
          </a:xfrm>
          <a:prstGeom prst="rect">
            <a:avLst/>
          </a:prstGeom>
          <a:ln w="38100">
            <a:headEnd/>
            <a:tailEnd/>
          </a:ln>
        </p:spPr>
        <p:style>
          <a:lnRef idx="2">
            <a:schemeClr val="accent4"/>
          </a:lnRef>
          <a:fillRef idx="1">
            <a:schemeClr val="lt1"/>
          </a:fillRef>
          <a:effectRef idx="0">
            <a:schemeClr val="accent4"/>
          </a:effectRef>
          <a:fontRef idx="minor">
            <a:schemeClr val="dk1"/>
          </a:fontRef>
        </p:style>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5" name="Picture 3"/>
          <p:cNvPicPr>
            <a:picLocks noChangeAspect="1" noChangeArrowheads="1"/>
          </p:cNvPicPr>
          <p:nvPr/>
        </p:nvPicPr>
        <p:blipFill>
          <a:blip r:embed="rId2"/>
          <a:srcRect/>
          <a:stretch>
            <a:fillRect/>
          </a:stretch>
        </p:blipFill>
        <p:spPr bwMode="auto">
          <a:xfrm>
            <a:off x="6071017" y="884420"/>
            <a:ext cx="5741231" cy="816183"/>
          </a:xfrm>
          <a:prstGeom prst="rect">
            <a:avLst/>
          </a:prstGeom>
          <a:ln>
            <a:headEnd/>
            <a:tailEnd/>
          </a:ln>
        </p:spPr>
        <p:style>
          <a:lnRef idx="2">
            <a:schemeClr val="accent4"/>
          </a:lnRef>
          <a:fillRef idx="1">
            <a:schemeClr val="lt1"/>
          </a:fillRef>
          <a:effectRef idx="0">
            <a:schemeClr val="accent4"/>
          </a:effectRef>
          <a:fontRef idx="minor">
            <a:schemeClr val="dk1"/>
          </a:fontRef>
        </p:style>
      </p:pic>
      <p:pic>
        <p:nvPicPr>
          <p:cNvPr id="38916" name="Picture 4"/>
          <p:cNvPicPr>
            <a:picLocks noChangeAspect="1" noChangeArrowheads="1"/>
          </p:cNvPicPr>
          <p:nvPr/>
        </p:nvPicPr>
        <p:blipFill>
          <a:blip r:embed="rId3"/>
          <a:srcRect/>
          <a:stretch>
            <a:fillRect/>
          </a:stretch>
        </p:blipFill>
        <p:spPr bwMode="auto">
          <a:xfrm>
            <a:off x="6144271" y="1903750"/>
            <a:ext cx="5652988" cy="4714407"/>
          </a:xfrm>
          <a:prstGeom prst="rect">
            <a:avLst/>
          </a:prstGeom>
          <a:ln>
            <a:headEnd/>
            <a:tailEnd/>
          </a:ln>
        </p:spPr>
        <p:style>
          <a:lnRef idx="2">
            <a:schemeClr val="accent4"/>
          </a:lnRef>
          <a:fillRef idx="1">
            <a:schemeClr val="lt1"/>
          </a:fillRef>
          <a:effectRef idx="0">
            <a:schemeClr val="accent4"/>
          </a:effectRef>
          <a:fontRef idx="minor">
            <a:schemeClr val="dk1"/>
          </a:fontRef>
        </p:style>
      </p:pic>
      <p:pic>
        <p:nvPicPr>
          <p:cNvPr id="38917" name="Picture 5"/>
          <p:cNvPicPr>
            <a:picLocks noChangeAspect="1" noChangeArrowheads="1"/>
          </p:cNvPicPr>
          <p:nvPr/>
        </p:nvPicPr>
        <p:blipFill>
          <a:blip r:embed="rId4"/>
          <a:srcRect/>
          <a:stretch>
            <a:fillRect/>
          </a:stretch>
        </p:blipFill>
        <p:spPr bwMode="auto">
          <a:xfrm>
            <a:off x="729131" y="1004342"/>
            <a:ext cx="4832220" cy="740530"/>
          </a:xfrm>
          <a:prstGeom prst="rect">
            <a:avLst/>
          </a:prstGeom>
          <a:ln>
            <a:headEnd/>
            <a:tailEnd/>
          </a:ln>
        </p:spPr>
        <p:style>
          <a:lnRef idx="2">
            <a:schemeClr val="accent4"/>
          </a:lnRef>
          <a:fillRef idx="1">
            <a:schemeClr val="lt1"/>
          </a:fillRef>
          <a:effectRef idx="0">
            <a:schemeClr val="accent4"/>
          </a:effectRef>
          <a:fontRef idx="minor">
            <a:schemeClr val="dk1"/>
          </a:fontRef>
        </p:style>
      </p:pic>
      <p:pic>
        <p:nvPicPr>
          <p:cNvPr id="38918" name="Picture 6"/>
          <p:cNvPicPr>
            <a:picLocks noChangeAspect="1" noChangeArrowheads="1"/>
          </p:cNvPicPr>
          <p:nvPr/>
        </p:nvPicPr>
        <p:blipFill>
          <a:blip r:embed="rId5"/>
          <a:srcRect/>
          <a:stretch>
            <a:fillRect/>
          </a:stretch>
        </p:blipFill>
        <p:spPr bwMode="auto">
          <a:xfrm>
            <a:off x="752865" y="1926001"/>
            <a:ext cx="4810125" cy="4714875"/>
          </a:xfrm>
          <a:prstGeom prst="rect">
            <a:avLst/>
          </a:prstGeom>
          <a:ln>
            <a:headEnd/>
            <a:tailEnd/>
          </a:ln>
        </p:spPr>
        <p:style>
          <a:lnRef idx="2">
            <a:schemeClr val="accent4"/>
          </a:lnRef>
          <a:fillRef idx="1">
            <a:schemeClr val="lt1"/>
          </a:fillRef>
          <a:effectRef idx="0">
            <a:schemeClr val="accent4"/>
          </a:effectRef>
          <a:fontRef idx="minor">
            <a:schemeClr val="dk1"/>
          </a:fontRef>
        </p:style>
      </p:pic>
      <p:sp>
        <p:nvSpPr>
          <p:cNvPr id="7" name="Rectangle 6"/>
          <p:cNvSpPr/>
          <p:nvPr/>
        </p:nvSpPr>
        <p:spPr>
          <a:xfrm>
            <a:off x="704538" y="188840"/>
            <a:ext cx="11092721" cy="584775"/>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ctr"/>
            <a:r>
              <a:rPr lang="en-IN" sz="3200" b="1" dirty="0" smtClean="0">
                <a:solidFill>
                  <a:srgbClr val="FF0000"/>
                </a:solidFill>
              </a:rPr>
              <a:t>Boolean Simplification </a:t>
            </a:r>
            <a:endParaRPr lang="en-IN" sz="3200" b="1"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1" name="Picture 3"/>
          <p:cNvPicPr>
            <a:picLocks noChangeAspect="1" noChangeArrowheads="1"/>
          </p:cNvPicPr>
          <p:nvPr/>
        </p:nvPicPr>
        <p:blipFill>
          <a:blip r:embed="rId2"/>
          <a:srcRect/>
          <a:stretch>
            <a:fillRect/>
          </a:stretch>
        </p:blipFill>
        <p:spPr bwMode="auto">
          <a:xfrm>
            <a:off x="449704" y="1160644"/>
            <a:ext cx="4886793" cy="4145873"/>
          </a:xfrm>
          <a:prstGeom prst="rect">
            <a:avLst/>
          </a:prstGeom>
          <a:ln>
            <a:headEnd/>
            <a:tailEnd/>
          </a:ln>
        </p:spPr>
        <p:style>
          <a:lnRef idx="2">
            <a:schemeClr val="accent4"/>
          </a:lnRef>
          <a:fillRef idx="1">
            <a:schemeClr val="lt1"/>
          </a:fillRef>
          <a:effectRef idx="0">
            <a:schemeClr val="accent4"/>
          </a:effectRef>
          <a:fontRef idx="minor">
            <a:schemeClr val="dk1"/>
          </a:fontRef>
        </p:style>
      </p:pic>
      <p:pic>
        <p:nvPicPr>
          <p:cNvPr id="4" name="Picture 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6205928" y="2879313"/>
            <a:ext cx="5336498" cy="1272962"/>
          </a:xfrm>
          <a:prstGeom prst="rect">
            <a:avLst/>
          </a:prstGeom>
          <a:ln w="57150"/>
          <a:extLst/>
        </p:spPr>
        <p:style>
          <a:lnRef idx="0">
            <a:schemeClr val="accent2"/>
          </a:lnRef>
          <a:fillRef idx="3">
            <a:schemeClr val="accent2"/>
          </a:fillRef>
          <a:effectRef idx="3">
            <a:schemeClr val="accent2"/>
          </a:effectRef>
          <a:fontRef idx="minor">
            <a:schemeClr val="lt1"/>
          </a:fontRef>
        </p:style>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9862" y="1477708"/>
            <a:ext cx="11692328" cy="3416320"/>
          </a:xfrm>
          <a:prstGeom prst="rect">
            <a:avLst/>
          </a:prstGeom>
          <a:ln w="38100"/>
        </p:spPr>
        <p:style>
          <a:lnRef idx="2">
            <a:schemeClr val="accent6"/>
          </a:lnRef>
          <a:fillRef idx="1">
            <a:schemeClr val="lt1"/>
          </a:fillRef>
          <a:effectRef idx="0">
            <a:schemeClr val="accent6"/>
          </a:effectRef>
          <a:fontRef idx="minor">
            <a:schemeClr val="dk1"/>
          </a:fontRef>
        </p:style>
        <p:txBody>
          <a:bodyPr wrap="square">
            <a:spAutoFit/>
          </a:bodyPr>
          <a:lstStyle/>
          <a:p>
            <a:pPr algn="just">
              <a:lnSpc>
                <a:spcPct val="150000"/>
              </a:lnSpc>
            </a:pPr>
            <a:r>
              <a:rPr lang="en-US" sz="2400" dirty="0" smtClean="0">
                <a:latin typeface="Times New Roman" panose="02020603050405020304" pitchFamily="18" charset="0"/>
                <a:cs typeface="Times New Roman" panose="02020603050405020304" pitchFamily="18" charset="0"/>
              </a:rPr>
              <a:t>	</a:t>
            </a:r>
            <a:r>
              <a:rPr lang="en-US" sz="2400" dirty="0" smtClean="0">
                <a:latin typeface="+mj-lt"/>
                <a:cs typeface="Times New Roman" panose="02020603050405020304" pitchFamily="18" charset="0"/>
              </a:rPr>
              <a:t>Boolean algebra was invented by George Boole in 1854</a:t>
            </a:r>
            <a:r>
              <a:rPr lang="en-US" sz="2400" dirty="0" smtClean="0">
                <a:latin typeface="+mj-lt"/>
              </a:rPr>
              <a:t>. </a:t>
            </a:r>
            <a:r>
              <a:rPr lang="en-IN" sz="2400" dirty="0" smtClean="0">
                <a:latin typeface="+mj-lt"/>
              </a:rPr>
              <a:t>The algebraic mathematical operations that are performed to analyse the digital logical circuits by using the binary numbers or logical values is known as Boolean algebra. The Boolean algebra deals purely with the binary variables. That is, the binary variables usually take the values of 1 or 0, where 1 represents true (high) and 0 represents false (low). The elements of Boolean algebra with two binary operations “+ and · ” satisfy the axioms listed below:</a:t>
            </a:r>
            <a:endParaRPr lang="en-US" sz="2400" dirty="0">
              <a:latin typeface="+mj-lt"/>
            </a:endParaRPr>
          </a:p>
        </p:txBody>
      </p:sp>
      <p:sp>
        <p:nvSpPr>
          <p:cNvPr id="3" name="TextBox 2"/>
          <p:cNvSpPr txBox="1"/>
          <p:nvPr/>
        </p:nvSpPr>
        <p:spPr>
          <a:xfrm>
            <a:off x="2152094" y="292644"/>
            <a:ext cx="8134065" cy="523220"/>
          </a:xfrm>
          <a:prstGeom prst="rect">
            <a:avLst/>
          </a:prstGeom>
          <a:ln w="38100"/>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sz="2800" b="1" dirty="0" smtClean="0">
                <a:latin typeface="Times New Roman" panose="02020603050405020304" pitchFamily="18" charset="0"/>
                <a:cs typeface="Times New Roman" panose="02020603050405020304" pitchFamily="18" charset="0"/>
              </a:rPr>
              <a:t>Boolean Algebra</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8185889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9724" y="1007694"/>
            <a:ext cx="11272603" cy="4678204"/>
          </a:xfrm>
          <a:prstGeom prst="rect">
            <a:avLst/>
          </a:prstGeom>
          <a:ln w="38100"/>
        </p:spPr>
        <p:style>
          <a:lnRef idx="2">
            <a:schemeClr val="accent6"/>
          </a:lnRef>
          <a:fillRef idx="1">
            <a:schemeClr val="lt1"/>
          </a:fillRef>
          <a:effectRef idx="0">
            <a:schemeClr val="accent6"/>
          </a:effectRef>
          <a:fontRef idx="minor">
            <a:schemeClr val="dk1"/>
          </a:fontRef>
        </p:style>
        <p:txBody>
          <a:bodyPr wrap="square">
            <a:spAutoFit/>
          </a:bodyPr>
          <a:lstStyle/>
          <a:p>
            <a:r>
              <a:rPr lang="en-US" sz="2400" b="1" dirty="0" smtClean="0">
                <a:latin typeface="Times New Roman" panose="02020603050405020304" pitchFamily="18" charset="0"/>
                <a:cs typeface="Times New Roman" panose="02020603050405020304" pitchFamily="18" charset="0"/>
              </a:rPr>
              <a:t>Rule in Boolean Algebra:</a:t>
            </a:r>
          </a:p>
          <a:p>
            <a:endParaRPr lang="en-US" sz="2400" b="1"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Following are the important rules used in Boolean algebra.</a:t>
            </a:r>
          </a:p>
          <a:p>
            <a:endParaRPr lang="en-US" sz="2000" dirty="0" smtClean="0">
              <a:latin typeface="Times New Roman" panose="02020603050405020304" pitchFamily="18" charset="0"/>
              <a:cs typeface="Times New Roman" panose="02020603050405020304" pitchFamily="18" charset="0"/>
            </a:endParaRPr>
          </a:p>
          <a:p>
            <a:pPr marL="800100" lvl="1" indent="-342900" algn="just">
              <a:lnSpc>
                <a:spcPct val="15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Variable used can have only two values. Binary 1 for HIGH and Binary 0 for LOW.</a:t>
            </a:r>
          </a:p>
          <a:p>
            <a:pPr marL="800100" lvl="1" indent="-342900" algn="just">
              <a:lnSpc>
                <a:spcPct val="15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Complement of a variable is represented by an </a:t>
            </a:r>
            <a:r>
              <a:rPr lang="en-US" sz="2000" dirty="0" err="1" smtClean="0">
                <a:latin typeface="Times New Roman" panose="02020603050405020304" pitchFamily="18" charset="0"/>
                <a:cs typeface="Times New Roman" panose="02020603050405020304" pitchFamily="18" charset="0"/>
              </a:rPr>
              <a:t>overbar</a:t>
            </a:r>
            <a:r>
              <a:rPr lang="en-US" sz="2000" dirty="0" smtClean="0">
                <a:latin typeface="Times New Roman" panose="02020603050405020304" pitchFamily="18" charset="0"/>
                <a:cs typeface="Times New Roman" panose="02020603050405020304" pitchFamily="18" charset="0"/>
              </a:rPr>
              <a:t> (-). Thus, complement of variable B is represented as B Bar. Thus if B = 0 then B Bar = 1 and B = 1 then B Bar = 0.</a:t>
            </a:r>
          </a:p>
          <a:p>
            <a:pPr marL="800100" lvl="1" indent="-342900" algn="just">
              <a:lnSpc>
                <a:spcPct val="150000"/>
              </a:lnSpc>
              <a:buFont typeface="Arial" panose="020B0604020202020204" pitchFamily="34" charset="0"/>
              <a:buChar char="•"/>
            </a:pPr>
            <a:r>
              <a:rPr lang="en-US" sz="2000" dirty="0" err="1" smtClean="0">
                <a:latin typeface="Times New Roman" panose="02020603050405020304" pitchFamily="18" charset="0"/>
                <a:cs typeface="Times New Roman" panose="02020603050405020304" pitchFamily="18" charset="0"/>
              </a:rPr>
              <a:t>ORing</a:t>
            </a:r>
            <a:r>
              <a:rPr lang="en-US" sz="2000" dirty="0" smtClean="0">
                <a:latin typeface="Times New Roman" panose="02020603050405020304" pitchFamily="18" charset="0"/>
                <a:cs typeface="Times New Roman" panose="02020603050405020304" pitchFamily="18" charset="0"/>
              </a:rPr>
              <a:t> of the variables is represented by a plus (+) sign between them. For example </a:t>
            </a:r>
            <a:r>
              <a:rPr lang="en-US" sz="2000" dirty="0" err="1" smtClean="0">
                <a:latin typeface="Times New Roman" panose="02020603050405020304" pitchFamily="18" charset="0"/>
                <a:cs typeface="Times New Roman" panose="02020603050405020304" pitchFamily="18" charset="0"/>
              </a:rPr>
              <a:t>ORing</a:t>
            </a:r>
            <a:r>
              <a:rPr lang="en-US" sz="2000" dirty="0" smtClean="0">
                <a:latin typeface="Times New Roman" panose="02020603050405020304" pitchFamily="18" charset="0"/>
                <a:cs typeface="Times New Roman" panose="02020603050405020304" pitchFamily="18" charset="0"/>
              </a:rPr>
              <a:t> of A, B, C is represented as A + B + C.</a:t>
            </a:r>
          </a:p>
          <a:p>
            <a:pPr marL="800100" lvl="1" indent="-342900" algn="just">
              <a:lnSpc>
                <a:spcPct val="15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Logical </a:t>
            </a:r>
            <a:r>
              <a:rPr lang="en-US" sz="2000" dirty="0" err="1" smtClean="0">
                <a:latin typeface="Times New Roman" panose="02020603050405020304" pitchFamily="18" charset="0"/>
                <a:cs typeface="Times New Roman" panose="02020603050405020304" pitchFamily="18" charset="0"/>
              </a:rPr>
              <a:t>ANDing</a:t>
            </a:r>
            <a:r>
              <a:rPr lang="en-US" sz="2000" dirty="0" smtClean="0">
                <a:latin typeface="Times New Roman" panose="02020603050405020304" pitchFamily="18" charset="0"/>
                <a:cs typeface="Times New Roman" panose="02020603050405020304" pitchFamily="18" charset="0"/>
              </a:rPr>
              <a:t> of the two or more variable is represented by writing a dot between them such as A.B.C. Sometime the dot may be omitted like ABC.</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1290668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704537" y="1433200"/>
            <a:ext cx="11062741" cy="4547876"/>
          </a:xfrm>
          <a:prstGeom prst="rect">
            <a:avLst/>
          </a:prstGeom>
          <a:ln w="38100">
            <a:headEnd/>
            <a:tailEnd/>
          </a:ln>
        </p:spPr>
        <p:style>
          <a:lnRef idx="2">
            <a:schemeClr val="accent6"/>
          </a:lnRef>
          <a:fillRef idx="1">
            <a:schemeClr val="lt1"/>
          </a:fillRef>
          <a:effectRef idx="0">
            <a:schemeClr val="accent6"/>
          </a:effectRef>
          <a:fontRef idx="minor">
            <a:schemeClr val="dk1"/>
          </a:fontRef>
        </p:style>
      </p:pic>
      <p:sp>
        <p:nvSpPr>
          <p:cNvPr id="4" name="Rectangle 3"/>
          <p:cNvSpPr/>
          <p:nvPr/>
        </p:nvSpPr>
        <p:spPr>
          <a:xfrm>
            <a:off x="689549" y="576085"/>
            <a:ext cx="4646228" cy="5847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IN" sz="32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cs typeface="Times New Roman" pitchFamily="18" charset="0"/>
              </a:rPr>
              <a:t>Fundamental laws</a:t>
            </a:r>
            <a:endParaRPr lang="en-IN" sz="3200" b="1"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cs typeface="Times New Roman" pitchFamily="18" charset="0"/>
            </a:endParaRPr>
          </a:p>
        </p:txBody>
      </p:sp>
    </p:spTree>
    <p:extLst>
      <p:ext uri="{BB962C8B-B14F-4D97-AF65-F5344CB8AC3E}">
        <p14:creationId xmlns="" xmlns:p14="http://schemas.microsoft.com/office/powerpoint/2010/main" val="21290668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Commutative Law"/>
          <p:cNvSpPr>
            <a:spLocks noChangeAspect="1" noChangeArrowheads="1"/>
          </p:cNvSpPr>
          <p:nvPr/>
        </p:nvSpPr>
        <p:spPr bwMode="auto">
          <a:xfrm>
            <a:off x="63500" y="6743700"/>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637952" y="481603"/>
            <a:ext cx="11024395" cy="5911702"/>
          </a:xfrm>
          <a:prstGeom prst="rect">
            <a:avLst/>
          </a:prstGeom>
          <a:ln w="38100">
            <a:headEnd/>
            <a:tailEnd/>
          </a:ln>
        </p:spPr>
        <p:style>
          <a:lnRef idx="2">
            <a:schemeClr val="accent6"/>
          </a:lnRef>
          <a:fillRef idx="1">
            <a:schemeClr val="lt1"/>
          </a:fillRef>
          <a:effectRef idx="0">
            <a:schemeClr val="accent6"/>
          </a:effectRef>
          <a:fontRef idx="minor">
            <a:schemeClr val="dk1"/>
          </a:fontRef>
        </p:style>
      </p:pic>
    </p:spTree>
    <p:extLst>
      <p:ext uri="{BB962C8B-B14F-4D97-AF65-F5344CB8AC3E}">
        <p14:creationId xmlns="" xmlns:p14="http://schemas.microsoft.com/office/powerpoint/2010/main" val="29354148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2"/>
          <a:srcRect/>
          <a:stretch>
            <a:fillRect/>
          </a:stretch>
        </p:blipFill>
        <p:spPr bwMode="auto">
          <a:xfrm>
            <a:off x="2188563" y="760918"/>
            <a:ext cx="8218686" cy="5205168"/>
          </a:xfrm>
          <a:prstGeom prst="rect">
            <a:avLst/>
          </a:prstGeom>
          <a:ln>
            <a:headEnd/>
            <a:tailEnd/>
          </a:ln>
        </p:spPr>
        <p:style>
          <a:lnRef idx="2">
            <a:schemeClr val="accent4"/>
          </a:lnRef>
          <a:fillRef idx="1">
            <a:schemeClr val="lt1"/>
          </a:fillRef>
          <a:effectRef idx="0">
            <a:schemeClr val="accent4"/>
          </a:effectRef>
          <a:fontRef idx="minor">
            <a:schemeClr val="dk1"/>
          </a:fontRef>
        </p:style>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092" y="246302"/>
            <a:ext cx="3750129" cy="584775"/>
          </a:xfrm>
          <a:prstGeom prst="rect">
            <a:avLst/>
          </a:prstGeom>
          <a:ln w="28575"/>
        </p:spPr>
        <p:style>
          <a:lnRef idx="2">
            <a:schemeClr val="accent4"/>
          </a:lnRef>
          <a:fillRef idx="1">
            <a:schemeClr val="lt1"/>
          </a:fillRef>
          <a:effectRef idx="0">
            <a:schemeClr val="accent4"/>
          </a:effectRef>
          <a:fontRef idx="minor">
            <a:schemeClr val="dk1"/>
          </a:fontRef>
        </p:style>
        <p:txBody>
          <a:bodyPr wrap="none">
            <a:spAutoFit/>
          </a:bodyPr>
          <a:lstStyle/>
          <a:p>
            <a:r>
              <a:rPr lang="en-IN" sz="3200" b="1" dirty="0" smtClean="0">
                <a:solidFill>
                  <a:srgbClr val="FF0000"/>
                </a:solidFill>
              </a:rPr>
              <a:t>Boolean Arithmetic's</a:t>
            </a:r>
            <a:endParaRPr lang="en-IN" sz="3200" b="1" dirty="0">
              <a:solidFill>
                <a:srgbClr val="FF0000"/>
              </a:solidFill>
            </a:endParaRPr>
          </a:p>
        </p:txBody>
      </p:sp>
      <p:pic>
        <p:nvPicPr>
          <p:cNvPr id="4098" name="Picture 2"/>
          <p:cNvPicPr>
            <a:picLocks noChangeAspect="1" noChangeArrowheads="1"/>
          </p:cNvPicPr>
          <p:nvPr/>
        </p:nvPicPr>
        <p:blipFill>
          <a:blip r:embed="rId2"/>
          <a:srcRect/>
          <a:stretch>
            <a:fillRect/>
          </a:stretch>
        </p:blipFill>
        <p:spPr bwMode="auto">
          <a:xfrm>
            <a:off x="4586991" y="411528"/>
            <a:ext cx="6760563" cy="5915025"/>
          </a:xfrm>
          <a:prstGeom prst="rect">
            <a:avLst/>
          </a:prstGeom>
          <a:noFill/>
          <a:ln w="38100">
            <a:solidFill>
              <a:schemeClr val="accent6">
                <a:lumMod val="75000"/>
              </a:schemeClr>
            </a:solidFill>
            <a:miter lim="800000"/>
            <a:headEnd/>
            <a:tailEnd/>
          </a:ln>
          <a:effectLst/>
        </p:spPr>
      </p:pic>
      <p:pic>
        <p:nvPicPr>
          <p:cNvPr id="4099" name="Picture 3"/>
          <p:cNvPicPr>
            <a:picLocks noChangeAspect="1" noChangeArrowheads="1"/>
          </p:cNvPicPr>
          <p:nvPr/>
        </p:nvPicPr>
        <p:blipFill>
          <a:blip r:embed="rId3"/>
          <a:srcRect/>
          <a:stretch>
            <a:fillRect/>
          </a:stretch>
        </p:blipFill>
        <p:spPr bwMode="auto">
          <a:xfrm>
            <a:off x="439300" y="2175525"/>
            <a:ext cx="3086277" cy="2951111"/>
          </a:xfrm>
          <a:prstGeom prst="rect">
            <a:avLst/>
          </a:prstGeom>
          <a:ln w="38100">
            <a:headEnd/>
            <a:tailEnd/>
          </a:ln>
        </p:spPr>
        <p:style>
          <a:lnRef idx="2">
            <a:schemeClr val="accent3"/>
          </a:lnRef>
          <a:fillRef idx="1">
            <a:schemeClr val="lt1"/>
          </a:fillRef>
          <a:effectRef idx="0">
            <a:schemeClr val="accent3"/>
          </a:effectRef>
          <a:fontRef idx="minor">
            <a:schemeClr val="dk1"/>
          </a:fontRef>
        </p:style>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092" y="246302"/>
            <a:ext cx="3750129" cy="584775"/>
          </a:xfrm>
          <a:prstGeom prst="rect">
            <a:avLst/>
          </a:prstGeom>
          <a:ln w="28575"/>
        </p:spPr>
        <p:style>
          <a:lnRef idx="2">
            <a:schemeClr val="accent4"/>
          </a:lnRef>
          <a:fillRef idx="1">
            <a:schemeClr val="lt1"/>
          </a:fillRef>
          <a:effectRef idx="0">
            <a:schemeClr val="accent4"/>
          </a:effectRef>
          <a:fontRef idx="minor">
            <a:schemeClr val="dk1"/>
          </a:fontRef>
        </p:style>
        <p:txBody>
          <a:bodyPr wrap="none">
            <a:spAutoFit/>
          </a:bodyPr>
          <a:lstStyle/>
          <a:p>
            <a:r>
              <a:rPr lang="en-IN" sz="3200" b="1" dirty="0" smtClean="0">
                <a:solidFill>
                  <a:srgbClr val="FF0000"/>
                </a:solidFill>
              </a:rPr>
              <a:t>Boolean Arithmetic's</a:t>
            </a:r>
            <a:endParaRPr lang="en-IN" sz="3200" b="1" dirty="0">
              <a:solidFill>
                <a:srgbClr val="FF0000"/>
              </a:solidFill>
            </a:endParaRPr>
          </a:p>
        </p:txBody>
      </p:sp>
      <p:pic>
        <p:nvPicPr>
          <p:cNvPr id="5122" name="Picture 2"/>
          <p:cNvPicPr>
            <a:picLocks noChangeAspect="1" noChangeArrowheads="1"/>
          </p:cNvPicPr>
          <p:nvPr/>
        </p:nvPicPr>
        <p:blipFill>
          <a:blip r:embed="rId2"/>
          <a:srcRect/>
          <a:stretch>
            <a:fillRect/>
          </a:stretch>
        </p:blipFill>
        <p:spPr bwMode="auto">
          <a:xfrm>
            <a:off x="5951095" y="329783"/>
            <a:ext cx="5066675" cy="6111311"/>
          </a:xfrm>
          <a:prstGeom prst="rect">
            <a:avLst/>
          </a:prstGeom>
          <a:ln w="38100">
            <a:headEnd/>
            <a:tailEnd/>
          </a:ln>
        </p:spPr>
        <p:style>
          <a:lnRef idx="2">
            <a:schemeClr val="accent4"/>
          </a:lnRef>
          <a:fillRef idx="1">
            <a:schemeClr val="lt1"/>
          </a:fillRef>
          <a:effectRef idx="0">
            <a:schemeClr val="accent4"/>
          </a:effectRef>
          <a:fontRef idx="minor">
            <a:schemeClr val="dk1"/>
          </a:fontRef>
        </p:style>
      </p:pic>
      <p:pic>
        <p:nvPicPr>
          <p:cNvPr id="5123" name="Picture 3"/>
          <p:cNvPicPr>
            <a:picLocks noChangeAspect="1" noChangeArrowheads="1"/>
          </p:cNvPicPr>
          <p:nvPr/>
        </p:nvPicPr>
        <p:blipFill>
          <a:blip r:embed="rId3"/>
          <a:srcRect/>
          <a:stretch>
            <a:fillRect/>
          </a:stretch>
        </p:blipFill>
        <p:spPr bwMode="auto">
          <a:xfrm>
            <a:off x="1244185" y="2292796"/>
            <a:ext cx="2281394" cy="2348004"/>
          </a:xfrm>
          <a:prstGeom prst="rect">
            <a:avLst/>
          </a:prstGeom>
          <a:ln w="38100">
            <a:headEnd/>
            <a:tailEnd/>
          </a:ln>
        </p:spPr>
        <p:style>
          <a:lnRef idx="2">
            <a:schemeClr val="accent4"/>
          </a:lnRef>
          <a:fillRef idx="1">
            <a:schemeClr val="lt1"/>
          </a:fillRef>
          <a:effectRef idx="0">
            <a:schemeClr val="accent4"/>
          </a:effectRef>
          <a:fontRef idx="minor">
            <a:schemeClr val="dk1"/>
          </a:fontRef>
        </p:style>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092" y="246302"/>
            <a:ext cx="4904291" cy="584775"/>
          </a:xfrm>
          <a:prstGeom prst="rect">
            <a:avLst/>
          </a:prstGeom>
        </p:spPr>
        <p:style>
          <a:lnRef idx="2">
            <a:schemeClr val="accent4"/>
          </a:lnRef>
          <a:fillRef idx="1">
            <a:schemeClr val="lt1"/>
          </a:fillRef>
          <a:effectRef idx="0">
            <a:schemeClr val="accent4"/>
          </a:effectRef>
          <a:fontRef idx="minor">
            <a:schemeClr val="dk1"/>
          </a:fontRef>
        </p:style>
        <p:txBody>
          <a:bodyPr wrap="none">
            <a:spAutoFit/>
          </a:bodyPr>
          <a:lstStyle/>
          <a:p>
            <a:r>
              <a:rPr lang="en-IN" sz="3200" b="1" dirty="0" smtClean="0">
                <a:solidFill>
                  <a:srgbClr val="FF0000"/>
                </a:solidFill>
              </a:rPr>
              <a:t>Boolean algebraic identities</a:t>
            </a:r>
            <a:endParaRPr lang="en-IN" sz="3200" b="1" dirty="0">
              <a:solidFill>
                <a:srgbClr val="FF0000"/>
              </a:solidFill>
            </a:endParaRPr>
          </a:p>
        </p:txBody>
      </p:sp>
      <p:pic>
        <p:nvPicPr>
          <p:cNvPr id="3074" name="Picture 2"/>
          <p:cNvPicPr>
            <a:picLocks noChangeAspect="1" noChangeArrowheads="1"/>
          </p:cNvPicPr>
          <p:nvPr/>
        </p:nvPicPr>
        <p:blipFill>
          <a:blip r:embed="rId2"/>
          <a:srcRect/>
          <a:stretch>
            <a:fillRect/>
          </a:stretch>
        </p:blipFill>
        <p:spPr bwMode="auto">
          <a:xfrm>
            <a:off x="402861" y="1137301"/>
            <a:ext cx="4783736" cy="1495425"/>
          </a:xfrm>
          <a:prstGeom prst="rect">
            <a:avLst/>
          </a:prstGeom>
          <a:ln>
            <a:headEnd/>
            <a:tailEnd/>
          </a:ln>
        </p:spPr>
        <p:style>
          <a:lnRef idx="2">
            <a:schemeClr val="accent4"/>
          </a:lnRef>
          <a:fillRef idx="1">
            <a:schemeClr val="lt1"/>
          </a:fillRef>
          <a:effectRef idx="0">
            <a:schemeClr val="accent4"/>
          </a:effectRef>
          <a:fontRef idx="minor">
            <a:schemeClr val="dk1"/>
          </a:fontRef>
        </p:style>
      </p:pic>
      <p:pic>
        <p:nvPicPr>
          <p:cNvPr id="3075" name="Picture 3"/>
          <p:cNvPicPr>
            <a:picLocks noChangeAspect="1" noChangeArrowheads="1"/>
          </p:cNvPicPr>
          <p:nvPr/>
        </p:nvPicPr>
        <p:blipFill>
          <a:blip r:embed="rId3"/>
          <a:srcRect/>
          <a:stretch>
            <a:fillRect/>
          </a:stretch>
        </p:blipFill>
        <p:spPr bwMode="auto">
          <a:xfrm>
            <a:off x="434716" y="3000142"/>
            <a:ext cx="4766872" cy="1616829"/>
          </a:xfrm>
          <a:prstGeom prst="rect">
            <a:avLst/>
          </a:prstGeom>
          <a:ln>
            <a:headEnd/>
            <a:tailEnd/>
          </a:ln>
        </p:spPr>
        <p:style>
          <a:lnRef idx="2">
            <a:schemeClr val="accent4"/>
          </a:lnRef>
          <a:fillRef idx="1">
            <a:schemeClr val="lt1"/>
          </a:fillRef>
          <a:effectRef idx="0">
            <a:schemeClr val="accent4"/>
          </a:effectRef>
          <a:fontRef idx="minor">
            <a:schemeClr val="dk1"/>
          </a:fontRef>
        </p:style>
      </p:pic>
      <p:pic>
        <p:nvPicPr>
          <p:cNvPr id="3076" name="Picture 4"/>
          <p:cNvPicPr>
            <a:picLocks noChangeAspect="1" noChangeArrowheads="1"/>
          </p:cNvPicPr>
          <p:nvPr/>
        </p:nvPicPr>
        <p:blipFill>
          <a:blip r:embed="rId4"/>
          <a:srcRect/>
          <a:stretch>
            <a:fillRect/>
          </a:stretch>
        </p:blipFill>
        <p:spPr bwMode="auto">
          <a:xfrm>
            <a:off x="434715" y="4922551"/>
            <a:ext cx="4826833" cy="1590675"/>
          </a:xfrm>
          <a:prstGeom prst="rect">
            <a:avLst/>
          </a:prstGeom>
          <a:ln>
            <a:headEnd/>
            <a:tailEnd/>
          </a:ln>
        </p:spPr>
        <p:style>
          <a:lnRef idx="2">
            <a:schemeClr val="accent4"/>
          </a:lnRef>
          <a:fillRef idx="1">
            <a:schemeClr val="lt1"/>
          </a:fillRef>
          <a:effectRef idx="0">
            <a:schemeClr val="accent4"/>
          </a:effectRef>
          <a:fontRef idx="minor">
            <a:schemeClr val="dk1"/>
          </a:fontRef>
        </p:style>
      </p:pic>
      <p:pic>
        <p:nvPicPr>
          <p:cNvPr id="3078" name="Picture 6"/>
          <p:cNvPicPr>
            <a:picLocks noChangeAspect="1" noChangeArrowheads="1"/>
          </p:cNvPicPr>
          <p:nvPr/>
        </p:nvPicPr>
        <p:blipFill>
          <a:blip r:embed="rId5"/>
          <a:srcRect/>
          <a:stretch>
            <a:fillRect/>
          </a:stretch>
        </p:blipFill>
        <p:spPr bwMode="auto">
          <a:xfrm>
            <a:off x="5741233" y="4976734"/>
            <a:ext cx="6011055" cy="1543987"/>
          </a:xfrm>
          <a:prstGeom prst="rect">
            <a:avLst/>
          </a:prstGeom>
          <a:ln>
            <a:headEnd/>
            <a:tailEnd/>
          </a:ln>
        </p:spPr>
        <p:style>
          <a:lnRef idx="2">
            <a:schemeClr val="accent4"/>
          </a:lnRef>
          <a:fillRef idx="1">
            <a:schemeClr val="lt1"/>
          </a:fillRef>
          <a:effectRef idx="0">
            <a:schemeClr val="accent4"/>
          </a:effectRef>
          <a:fontRef idx="minor">
            <a:schemeClr val="dk1"/>
          </a:fontRef>
        </p:style>
      </p:pic>
      <p:pic>
        <p:nvPicPr>
          <p:cNvPr id="3079" name="Picture 7"/>
          <p:cNvPicPr>
            <a:picLocks noChangeAspect="1" noChangeArrowheads="1"/>
          </p:cNvPicPr>
          <p:nvPr/>
        </p:nvPicPr>
        <p:blipFill>
          <a:blip r:embed="rId6"/>
          <a:srcRect/>
          <a:stretch>
            <a:fillRect/>
          </a:stretch>
        </p:blipFill>
        <p:spPr bwMode="auto">
          <a:xfrm>
            <a:off x="6720669" y="262094"/>
            <a:ext cx="3457575" cy="421996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459</TotalTime>
  <Words>206</Words>
  <Application>Microsoft Office PowerPoint</Application>
  <PresentationFormat>Custom</PresentationFormat>
  <Paragraphs>26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Boolean Algebra – Basic Theorems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Jemimah</dc:creator>
  <cp:lastModifiedBy>mrl</cp:lastModifiedBy>
  <cp:revision>40</cp:revision>
  <dcterms:created xsi:type="dcterms:W3CDTF">2019-01-29T08:17:47Z</dcterms:created>
  <dcterms:modified xsi:type="dcterms:W3CDTF">2019-02-02T03:42:20Z</dcterms:modified>
</cp:coreProperties>
</file>