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62"/>
  </p:notesMasterIdLst>
  <p:sldIdLst>
    <p:sldId id="256" r:id="rId4"/>
    <p:sldId id="31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9" r:id="rId56"/>
    <p:sldId id="280" r:id="rId57"/>
    <p:sldId id="281" r:id="rId58"/>
    <p:sldId id="282" r:id="rId59"/>
    <p:sldId id="283" r:id="rId60"/>
    <p:sldId id="28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3066-94D4-492C-BDF1-7A5BD6B8F989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9200-516D-47D9-9F88-44BE3E824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0DB99E-1698-4A12-897F-3E51D1185127}" type="slidenum">
              <a:rPr lang="en-US" altLang="zh-TW"/>
              <a:pPr/>
              <a:t>17</a:t>
            </a:fld>
            <a:endParaRPr lang="zh-TW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D7CEF8-4D37-4916-9016-D436376D4236}" type="slidenum">
              <a:rPr lang="en-US" altLang="zh-TW"/>
              <a:pPr/>
              <a:t>18</a:t>
            </a:fld>
            <a:endParaRPr lang="zh-TW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0A3CE-13F2-42FE-BFB2-1CF4D4D9A2D2}" type="slidenum">
              <a:rPr lang="en-US" altLang="zh-TW"/>
              <a:pPr/>
              <a:t>19</a:t>
            </a:fld>
            <a:endParaRPr lang="zh-TW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F93FE-3A17-401F-ADEC-22D0ADDC9FEC}" type="slidenum">
              <a:rPr lang="en-US" altLang="zh-TW"/>
              <a:pPr/>
              <a:t>20</a:t>
            </a:fld>
            <a:endParaRPr lang="zh-TW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25F9E8-F6B8-4F4A-813D-00E754AD47A7}" type="slidenum">
              <a:rPr lang="en-US" altLang="zh-TW"/>
              <a:pPr/>
              <a:t>21</a:t>
            </a:fld>
            <a:endParaRPr lang="zh-TW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1E509-A3A9-4B7D-AC17-2FB43CCC3C9B}" type="slidenum">
              <a:rPr lang="en-US" altLang="zh-TW"/>
              <a:pPr/>
              <a:t>22</a:t>
            </a:fld>
            <a:endParaRPr lang="zh-TW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E3B9A-6CEC-4BC8-BAFE-553C9C91565C}" type="slidenum">
              <a:rPr lang="en-US" altLang="zh-TW"/>
              <a:pPr/>
              <a:t>23</a:t>
            </a:fld>
            <a:endParaRPr lang="zh-TW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8FF9FC-CA1E-4743-8600-0DDDE2A4AC1D}" type="slidenum">
              <a:rPr lang="en-US" altLang="zh-TW"/>
              <a:pPr/>
              <a:t>24</a:t>
            </a:fld>
            <a:endParaRPr lang="zh-TW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E500C-5F40-4586-ABD2-0FFFE266F70B}" type="slidenum">
              <a:rPr lang="en-US" altLang="zh-TW"/>
              <a:pPr/>
              <a:t>25</a:t>
            </a:fld>
            <a:endParaRPr lang="zh-TW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C1749-12C3-4D4C-BAC3-7AE1101EBE79}" type="slidenum">
              <a:rPr lang="en-US" altLang="zh-TW"/>
              <a:pPr/>
              <a:t>26</a:t>
            </a:fld>
            <a:endParaRPr lang="zh-TW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4767E6-006A-4D17-AF84-65E7B9FEDFBF}" type="slidenum">
              <a:rPr lang="en-US" altLang="zh-TW"/>
              <a:pPr/>
              <a:t>27</a:t>
            </a:fld>
            <a:endParaRPr lang="zh-TW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992DDB-E08D-423C-ABF9-B7E52A3A850B}" type="slidenum">
              <a:rPr lang="en-US" altLang="zh-TW"/>
              <a:pPr/>
              <a:t>28</a:t>
            </a:fld>
            <a:endParaRPr lang="zh-TW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BC7462-AD04-4591-8049-024B5531CB78}" type="slidenum">
              <a:rPr lang="en-US" altLang="zh-TW"/>
              <a:pPr/>
              <a:t>29</a:t>
            </a:fld>
            <a:endParaRPr lang="zh-TW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D21837-2F48-40F9-ADD7-869BE52A3999}" type="slidenum">
              <a:rPr lang="en-US" altLang="zh-TW"/>
              <a:pPr/>
              <a:t>30</a:t>
            </a:fld>
            <a:endParaRPr lang="zh-TW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802500-D899-4645-B523-82123E5CE7FF}" type="slidenum">
              <a:rPr lang="en-US" altLang="zh-TW"/>
              <a:pPr/>
              <a:t>31</a:t>
            </a:fld>
            <a:endParaRPr lang="zh-TW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EF1B21-3737-4E97-9271-39BAA7CF4A8A}" type="slidenum">
              <a:rPr lang="en-US" altLang="zh-TW"/>
              <a:pPr/>
              <a:t>32</a:t>
            </a:fld>
            <a:endParaRPr lang="zh-TW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9E6FD7-18CE-47BC-B5EF-43E011EB087B}" type="slidenum">
              <a:rPr lang="en-US" altLang="zh-TW"/>
              <a:pPr/>
              <a:t>33</a:t>
            </a:fld>
            <a:endParaRPr lang="zh-TW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850FF-CA5A-49B2-BA8C-2A7E991109EF}" type="slidenum">
              <a:rPr lang="en-US" altLang="zh-TW"/>
              <a:pPr/>
              <a:t>34</a:t>
            </a:fld>
            <a:endParaRPr lang="zh-TW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1EF8C-B6B5-4761-8FD7-C779CBD4E23C}" type="slidenum">
              <a:rPr lang="en-US" altLang="zh-TW"/>
              <a:pPr/>
              <a:t>35</a:t>
            </a:fld>
            <a:endParaRPr lang="zh-TW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8D283-0488-44F5-A73D-429D921B64C9}" type="slidenum">
              <a:rPr lang="en-US" altLang="zh-TW"/>
              <a:pPr/>
              <a:t>36</a:t>
            </a:fld>
            <a:endParaRPr lang="zh-TW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8CCBA-B718-43D7-8157-2E436EF1E135}" type="slidenum">
              <a:rPr lang="en-US" altLang="zh-TW"/>
              <a:pPr/>
              <a:t>37</a:t>
            </a:fld>
            <a:endParaRPr lang="zh-TW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37518E-BDBB-4709-B60D-1F0C45DF60D3}" type="slidenum">
              <a:rPr lang="en-US" altLang="zh-TW"/>
              <a:pPr/>
              <a:t>38</a:t>
            </a:fld>
            <a:endParaRPr lang="zh-TW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D01ECF-3F58-425B-ABD0-BCF8981B40C2}" type="slidenum">
              <a:rPr lang="en-US" altLang="zh-TW"/>
              <a:pPr/>
              <a:t>39</a:t>
            </a:fld>
            <a:endParaRPr lang="zh-TW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BF1BF0-11E5-4170-9E6F-F3FA969750FF}" type="slidenum">
              <a:rPr lang="en-US" altLang="zh-TW"/>
              <a:pPr/>
              <a:t>40</a:t>
            </a:fld>
            <a:endParaRPr lang="zh-TW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D6887-0C89-4ECF-AD43-E38FB4D3527C}" type="slidenum">
              <a:rPr lang="en-US" altLang="zh-TW"/>
              <a:pPr/>
              <a:t>41</a:t>
            </a:fld>
            <a:endParaRPr lang="zh-TW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31146F-A19D-4F0E-BA60-9099ED9A573B}" type="slidenum">
              <a:rPr lang="en-US" altLang="zh-TW"/>
              <a:pPr/>
              <a:t>42</a:t>
            </a:fld>
            <a:endParaRPr lang="zh-TW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FF62A-6A1F-43CC-B4A7-83880A06B2B4}" type="slidenum">
              <a:rPr lang="en-US" altLang="zh-TW"/>
              <a:pPr/>
              <a:t>43</a:t>
            </a:fld>
            <a:endParaRPr lang="zh-TW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DA319A-D372-4FC8-BDDA-96F34CCF4699}" type="slidenum">
              <a:rPr lang="en-US" altLang="zh-TW"/>
              <a:pPr/>
              <a:t>44</a:t>
            </a:fld>
            <a:endParaRPr lang="zh-TW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38" y="4343693"/>
            <a:ext cx="5031126" cy="411245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F0145-5043-4415-A912-CD0D1785705B}" type="slidenum">
              <a:rPr lang="en-US"/>
              <a:pPr/>
              <a:t>53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03A2CF-9586-4F03-B882-2F59E8182B40}" type="slidenum">
              <a:rPr lang="en-US"/>
              <a:pPr/>
              <a:t>54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42439-A97C-4FF4-A65C-B63A3125F74D}" type="slidenum">
              <a:rPr lang="en-US"/>
              <a:pPr/>
              <a:t>55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F0D1DD-AE17-487C-9CC5-A123488AD37A}" type="slidenum">
              <a:rPr lang="en-US"/>
              <a:pPr/>
              <a:t>56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946575-E268-44B7-83A6-B0598CECA62C}" type="slidenum">
              <a:rPr lang="en-US"/>
              <a:pPr/>
              <a:t>57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D4865E-5E85-4A1C-9D2C-09805BFF224B}" type="slidenum">
              <a:rPr lang="en-US"/>
              <a:pPr/>
              <a:t>58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FDD2E5E-25E9-4557-A95D-942598757851}" type="slidenum">
              <a:rPr lang="en-US" altLang="zh-TW"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2038F4-FC50-4FAB-8403-D456E2BAD17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7AF177-7E56-4504-8B69-3C9728030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084" y="2362200"/>
            <a:ext cx="7278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Data Structures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4267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Dr.B.Smitha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848600" cy="5181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Calculate 4.99 * 1.06 + 5.99 + 6.99 * 1.06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Need to know the precedence rules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Postfix (reverse Polish) expression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4.99 1.06 * 5.99  + 6.99 1.06 * +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Use stack to evaluate postfix expressions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When a number is seen, it is pushed onto the stack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When an operator is seen, the operator is applied to the 2 numbers that are popped from the stack. The result is pushed onto the stack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Example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evaluate  6  5  2  3  +  8  *  +  3  +  *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time to evaluate a postfix expression is O(N)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processing each element in the input consists of stack operations and thus takes constant time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Postfix Expressions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1447800"/>
            <a:ext cx="8178800" cy="518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28053" r="37405" b="30078"/>
          <a:stretch>
            <a:fillRect/>
          </a:stretch>
        </p:blipFill>
        <p:spPr bwMode="auto">
          <a:xfrm>
            <a:off x="228600" y="2209800"/>
            <a:ext cx="2081213" cy="1309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 l="5447" t="1622" r="5447" b="3242"/>
          <a:stretch>
            <a:fillRect/>
          </a:stretch>
        </p:blipFill>
        <p:spPr bwMode="auto">
          <a:xfrm>
            <a:off x="2286000" y="228600"/>
            <a:ext cx="4343400" cy="640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 l="25774" r="25774"/>
          <a:stretch>
            <a:fillRect/>
          </a:stretch>
        </p:blipFill>
        <p:spPr bwMode="auto">
          <a:xfrm>
            <a:off x="6629400" y="1981200"/>
            <a:ext cx="2282825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Queue ADT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Basic operations of queue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1"/>
                </a:solidFill>
              </a:rPr>
              <a:t>Enqueuing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dequeuing</a:t>
            </a:r>
            <a:r>
              <a:rPr lang="en-US" dirty="0">
                <a:solidFill>
                  <a:schemeClr val="tx1"/>
                </a:solidFill>
              </a:rPr>
              <a:t> etc.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Implementation of queue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Array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Linked list</a:t>
            </a: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Queue ADT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Like a stack, a</a:t>
            </a:r>
            <a:r>
              <a:rPr lang="en-US" i="1" dirty="0">
                <a:solidFill>
                  <a:schemeClr val="tx1"/>
                </a:solidFill>
              </a:rPr>
              <a:t> queue</a:t>
            </a:r>
            <a:r>
              <a:rPr lang="en-US" dirty="0">
                <a:solidFill>
                  <a:schemeClr val="tx1"/>
                </a:solidFill>
              </a:rPr>
              <a:t> is also a list. However, with a queue, insertion is done at one end, while deletion is performed at the other end.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Queue is also known as First In First Out(FIFO)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The Queue ADT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114800"/>
          </a:xfrm>
          <a:ln/>
        </p:spPr>
        <p:txBody>
          <a:bodyPr/>
          <a:lstStyle/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cs typeface="Times New Roman" pitchFamily="16" charset="0"/>
              </a:rPr>
              <a:t>Insertion 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is done at one end, whereas deletion is performed at the other end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Basic operations: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enqueue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: insert an element at the rear of the list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1"/>
                </a:solidFill>
                <a:cs typeface="Times New Roman" pitchFamily="16" charset="0"/>
              </a:rPr>
              <a:t>dequeue</a:t>
            </a:r>
            <a:r>
              <a:rPr lang="en-US" dirty="0">
                <a:solidFill>
                  <a:schemeClr val="tx1"/>
                </a:solidFill>
                <a:cs typeface="Times New Roman" pitchFamily="16" charset="0"/>
              </a:rPr>
              <a:t>: delete the element at the front of the list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cs typeface="Times New Roman" pitchFamily="1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t="39703" b="9926"/>
          <a:stretch>
            <a:fillRect/>
          </a:stretch>
        </p:blipFill>
        <p:spPr bwMode="auto">
          <a:xfrm>
            <a:off x="1676400" y="4495800"/>
            <a:ext cx="5410200" cy="1528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tx1"/>
                </a:solidFill>
              </a:rPr>
              <a:t>Enqueue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Dequeue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534400" cy="3429000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Primary queue operations: </a:t>
            </a:r>
            <a:r>
              <a:rPr lang="en-US" dirty="0" err="1">
                <a:solidFill>
                  <a:schemeClr val="tx1"/>
                </a:solidFill>
              </a:rPr>
              <a:t>Enqueue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Dequeue</a:t>
            </a:r>
            <a:endParaRPr lang="en-US" dirty="0">
              <a:solidFill>
                <a:schemeClr val="tx1"/>
              </a:solidFill>
            </a:endParaRP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Like check-out lines in a store, a queue has a front and a rear. 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1"/>
                </a:solidFill>
              </a:rPr>
              <a:t>Enqueue</a:t>
            </a:r>
            <a:endParaRPr lang="en-US" dirty="0">
              <a:solidFill>
                <a:schemeClr val="tx1"/>
              </a:solidFill>
            </a:endParaRP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Insert an element at the rear of the queue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chemeClr val="tx1"/>
                </a:solidFill>
              </a:rPr>
              <a:t>Dequeue</a:t>
            </a:r>
            <a:endParaRPr lang="en-US" dirty="0">
              <a:solidFill>
                <a:schemeClr val="tx1"/>
              </a:solidFill>
            </a:endParaRP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Remove an element from the front of the queue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5181600"/>
            <a:ext cx="609600" cy="609600"/>
          </a:xfrm>
          <a:prstGeom prst="rect">
            <a:avLst/>
          </a:prstGeom>
          <a:solidFill>
            <a:schemeClr val="tx1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143000" y="5486400"/>
            <a:ext cx="1295400" cy="4572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288" y="48"/>
              </a:cxn>
              <a:cxn ang="0">
                <a:pos x="0" y="288"/>
              </a:cxn>
            </a:cxnLst>
            <a:rect l="0" t="0" r="r" b="b"/>
            <a:pathLst>
              <a:path w="816" h="288">
                <a:moveTo>
                  <a:pt x="816" y="0"/>
                </a:moveTo>
                <a:cubicBezTo>
                  <a:pt x="620" y="0"/>
                  <a:pt x="424" y="0"/>
                  <a:pt x="288" y="48"/>
                </a:cubicBezTo>
                <a:cubicBezTo>
                  <a:pt x="152" y="96"/>
                  <a:pt x="56" y="216"/>
                  <a:pt x="0" y="288"/>
                </a:cubicBezTo>
              </a:path>
            </a:pathLst>
          </a:custGeom>
          <a:noFill/>
          <a:ln w="31680" cap="flat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6750050" y="5486400"/>
            <a:ext cx="1371600" cy="457200"/>
          </a:xfrm>
          <a:custGeom>
            <a:avLst/>
            <a:gdLst/>
            <a:ahLst/>
            <a:cxnLst>
              <a:cxn ang="0">
                <a:pos x="864" y="288"/>
              </a:cxn>
              <a:cxn ang="0">
                <a:pos x="624" y="96"/>
              </a:cxn>
              <a:cxn ang="0">
                <a:pos x="0" y="0"/>
              </a:cxn>
            </a:cxnLst>
            <a:rect l="0" t="0" r="r" b="b"/>
            <a:pathLst>
              <a:path w="864" h="288">
                <a:moveTo>
                  <a:pt x="864" y="288"/>
                </a:moveTo>
                <a:cubicBezTo>
                  <a:pt x="816" y="216"/>
                  <a:pt x="768" y="144"/>
                  <a:pt x="624" y="96"/>
                </a:cubicBezTo>
                <a:cubicBezTo>
                  <a:pt x="480" y="48"/>
                  <a:pt x="136" y="8"/>
                  <a:pt x="0" y="0"/>
                </a:cubicBezTo>
              </a:path>
            </a:pathLst>
          </a:custGeom>
          <a:noFill/>
          <a:ln w="31680" cap="flat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480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6576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2672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8768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54850" y="5791200"/>
            <a:ext cx="16002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Insert </a:t>
            </a:r>
            <a:b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</a:b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Enqueue</a:t>
            </a: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62000" y="5867400"/>
            <a:ext cx="16002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Remove</a:t>
            </a:r>
            <a:b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</a:b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064250" y="6156325"/>
            <a:ext cx="685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rear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362200" y="6156325"/>
            <a:ext cx="9906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front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2743200" y="5789613"/>
            <a:ext cx="1588" cy="460375"/>
          </a:xfrm>
          <a:prstGeom prst="line">
            <a:avLst/>
          </a:prstGeom>
          <a:noFill/>
          <a:ln w="31680" cap="sq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6445250" y="5789613"/>
            <a:ext cx="1588" cy="460375"/>
          </a:xfrm>
          <a:prstGeom prst="line">
            <a:avLst/>
          </a:prstGeom>
          <a:noFill/>
          <a:ln w="31680" cap="sq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Queue Implementation of Array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848600" cy="2514600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There are several different algorithms to implement </a:t>
            </a:r>
            <a:r>
              <a:rPr lang="en-US" dirty="0" err="1">
                <a:solidFill>
                  <a:schemeClr val="tx1"/>
                </a:solidFill>
              </a:rPr>
              <a:t>Enqueue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Dequeue</a:t>
            </a:r>
            <a:endParaRPr lang="en-US" dirty="0">
              <a:solidFill>
                <a:schemeClr val="tx1"/>
              </a:solidFill>
            </a:endParaRP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Naïve way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dirty="0" err="1">
                <a:solidFill>
                  <a:schemeClr val="tx1"/>
                </a:solidFill>
              </a:rPr>
              <a:t>enqueuing</a:t>
            </a:r>
            <a:r>
              <a:rPr lang="en-US" dirty="0">
                <a:solidFill>
                  <a:schemeClr val="tx1"/>
                </a:solidFill>
              </a:rPr>
              <a:t>, the </a:t>
            </a:r>
            <a:r>
              <a:rPr lang="en-US" u="sng" dirty="0">
                <a:solidFill>
                  <a:schemeClr val="tx1"/>
                </a:solidFill>
              </a:rPr>
              <a:t>front index</a:t>
            </a:r>
            <a:r>
              <a:rPr lang="en-US" dirty="0">
                <a:solidFill>
                  <a:schemeClr val="tx1"/>
                </a:solidFill>
              </a:rPr>
              <a:t> is always fixed and the </a:t>
            </a:r>
            <a:r>
              <a:rPr lang="en-US" u="sng" dirty="0">
                <a:solidFill>
                  <a:schemeClr val="tx1"/>
                </a:solidFill>
              </a:rPr>
              <a:t>rear index</a:t>
            </a:r>
            <a:r>
              <a:rPr lang="en-US" dirty="0">
                <a:solidFill>
                  <a:schemeClr val="tx1"/>
                </a:solidFill>
              </a:rPr>
              <a:t> moves forward in the array.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478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0574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5408613"/>
            <a:ext cx="989013" cy="768350"/>
            <a:chOff x="480" y="3407"/>
            <a:chExt cx="623" cy="484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480" y="3638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front</a:t>
              </a: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720" y="3407"/>
              <a:ext cx="0" cy="289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09625" y="3886200"/>
            <a:ext cx="989013" cy="868363"/>
            <a:chOff x="510" y="2448"/>
            <a:chExt cx="623" cy="547"/>
          </a:xfrm>
        </p:grpSpPr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10" y="2448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rear</a:t>
              </a: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730" y="2660"/>
              <a:ext cx="0" cy="335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98525" y="6200775"/>
            <a:ext cx="17684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Enqueue</a:t>
            </a: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(3)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74725" y="4921250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3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581400" y="48133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191000" y="48133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800600" y="48133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505200" y="5421313"/>
            <a:ext cx="989013" cy="768350"/>
            <a:chOff x="2208" y="3415"/>
            <a:chExt cx="623" cy="484"/>
          </a:xfrm>
        </p:grpSpPr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2208" y="3646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front</a:t>
              </a: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flipV="1">
              <a:off x="2448" y="3415"/>
              <a:ext cx="0" cy="289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191000" y="3898900"/>
            <a:ext cx="989013" cy="868363"/>
            <a:chOff x="2640" y="2456"/>
            <a:chExt cx="623" cy="547"/>
          </a:xfrm>
        </p:grpSpPr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2640" y="2456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rear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2860" y="2668"/>
              <a:ext cx="0" cy="335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641725" y="6213475"/>
            <a:ext cx="17684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Enqueue</a:t>
            </a: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(6)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717925" y="4933950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3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359275" y="4953000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6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64008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70104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7620000" y="4800600"/>
            <a:ext cx="609600" cy="609600"/>
          </a:xfrm>
          <a:prstGeom prst="rect">
            <a:avLst/>
          </a:prstGeom>
          <a:solidFill>
            <a:srgbClr val="7030A0"/>
          </a:solidFill>
          <a:ln w="2844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324600" y="5408613"/>
            <a:ext cx="989013" cy="768350"/>
            <a:chOff x="3984" y="3407"/>
            <a:chExt cx="623" cy="484"/>
          </a:xfrm>
        </p:grpSpPr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3984" y="3638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front</a:t>
              </a: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V="1">
              <a:off x="4224" y="3407"/>
              <a:ext cx="0" cy="289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543800" y="3886200"/>
            <a:ext cx="989013" cy="868363"/>
            <a:chOff x="4752" y="2448"/>
            <a:chExt cx="623" cy="547"/>
          </a:xfrm>
        </p:grpSpPr>
        <p:sp>
          <p:nvSpPr>
            <p:cNvPr id="29729" name="Text Box 33"/>
            <p:cNvSpPr txBox="1">
              <a:spLocks noChangeArrowheads="1"/>
            </p:cNvSpPr>
            <p:nvPr/>
          </p:nvSpPr>
          <p:spPr bwMode="auto">
            <a:xfrm>
              <a:off x="4752" y="2448"/>
              <a:ext cx="623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chemeClr val="tx1"/>
                  </a:solidFill>
                  <a:ea typeface="Source Han Sans CN Regular" charset="0"/>
                  <a:cs typeface="Source Han Sans CN Regular" charset="0"/>
                </a:rPr>
                <a:t>rear</a:t>
              </a: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4972" y="2660"/>
              <a:ext cx="0" cy="335"/>
            </a:xfrm>
            <a:prstGeom prst="line">
              <a:avLst/>
            </a:prstGeom>
            <a:noFill/>
            <a:ln w="31680" cap="sq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461125" y="6200775"/>
            <a:ext cx="17684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Enqueue</a:t>
            </a:r>
            <a:r>
              <a:rPr lang="en-US" sz="2000" b="1" dirty="0">
                <a:solidFill>
                  <a:schemeClr val="tx1"/>
                </a:solidFill>
                <a:ea typeface="Source Han Sans CN Regular" charset="0"/>
                <a:cs typeface="Source Han Sans CN Regular" charset="0"/>
              </a:rPr>
              <a:t>(9)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6537325" y="4921250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3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7178675" y="4940300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6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785100" y="4949825"/>
            <a:ext cx="3048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447800" y="2133600"/>
            <a:ext cx="6172200" cy="1752600"/>
          </a:xfrm>
          <a:ln/>
        </p:spPr>
        <p:txBody>
          <a:bodyPr anchor="t"/>
          <a:lstStyle/>
          <a:p>
            <a:pPr>
              <a:spcBef>
                <a:spcPts val="11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Arial" charset="0"/>
                <a:ea typeface="PMingLiU" pitchFamily="16" charset="-120"/>
              </a:rPr>
              <a:t>Doubly Linked List</a:t>
            </a:r>
          </a:p>
          <a:p>
            <a:pPr>
              <a:spcBef>
                <a:spcPts val="11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FFCCFF"/>
              </a:solidFill>
              <a:latin typeface="Arial" charset="0"/>
              <a:ea typeface="PMingLiU" pitchFamily="1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Motivation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Doubly linked lists are useful for playing video and sound files with “rewind” and instant “replay”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 are also useful for other linked data where “require” a “fast forward” of the data as needed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981200"/>
            <a:ext cx="7848600" cy="4114800"/>
          </a:xfrm>
          <a:ln/>
        </p:spPr>
        <p:txBody>
          <a:bodyPr anchor="t">
            <a:normAutofit lnSpcReduction="10000"/>
          </a:bodyPr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Arial" charset="0"/>
              </a:rPr>
              <a:t> list using an array: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Knowledge of list size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Access is easy (get the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ith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element)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Insertion/Deletion is harder</a:t>
            </a:r>
          </a:p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Arial" charset="0"/>
              </a:rPr>
              <a:t> list using ‘singly’ linked lists: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Insertion/Deletion is easy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Access is harder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But,   can not ‘go back’!</a:t>
            </a: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741363" lvl="1" indent="-284163" algn="l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Stack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981200"/>
            <a:ext cx="7848600" cy="41148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 ADT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operations of stack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Pushing, popping etc. 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Implementations of stacks using 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 list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Doubly Linked Lists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848600" cy="4114800"/>
          </a:xfrm>
          <a:ln/>
        </p:spPr>
        <p:txBody>
          <a:bodyPr/>
          <a:lstStyle/>
          <a:p>
            <a:pPr indent="-341313">
              <a:spcBef>
                <a:spcPts val="600"/>
              </a:spcBef>
              <a:buSzPct val="7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>
                <a:ea typeface="PMingLiU" pitchFamily="16" charset="-120"/>
              </a:rPr>
              <a:t>In a Doubly Linked-List each item points to both its predecessor and successor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err="1">
                <a:ea typeface="PMingLiU" pitchFamily="16" charset="-120"/>
              </a:rPr>
              <a:t>prev</a:t>
            </a:r>
            <a:r>
              <a:rPr lang="en-US" sz="2000" dirty="0">
                <a:ea typeface="PMingLiU" pitchFamily="16" charset="-120"/>
              </a:rPr>
              <a:t> points to the predecessor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ea typeface="PMingLiU" pitchFamily="16" charset="-120"/>
              </a:rPr>
              <a:t>next points to the successor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2575">
              <a:spcBef>
                <a:spcPts val="500"/>
              </a:spcBef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ea typeface="PMingLiU" pitchFamily="16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4648200"/>
            <a:ext cx="7407275" cy="1509713"/>
            <a:chOff x="480" y="2928"/>
            <a:chExt cx="4666" cy="95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88" y="2928"/>
              <a:ext cx="670" cy="335"/>
              <a:chOff x="588" y="2928"/>
              <a:chExt cx="670" cy="335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756" y="2928"/>
                <a:ext cx="335" cy="335"/>
              </a:xfrm>
              <a:prstGeom prst="rect">
                <a:avLst/>
              </a:prstGeom>
              <a:solidFill>
                <a:srgbClr val="FFFF66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solidFill>
                      <a:srgbClr val="800080"/>
                    </a:solidFill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588" y="2928"/>
                <a:ext cx="167" cy="335"/>
              </a:xfrm>
              <a:prstGeom prst="rect">
                <a:avLst/>
              </a:prstGeom>
              <a:solidFill>
                <a:srgbClr val="FFFF66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1092" y="2928"/>
                <a:ext cx="167" cy="335"/>
              </a:xfrm>
              <a:prstGeom prst="rect">
                <a:avLst/>
              </a:prstGeom>
              <a:solidFill>
                <a:srgbClr val="FFFF66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476" y="2928"/>
              <a:ext cx="670" cy="335"/>
              <a:chOff x="4476" y="2928"/>
              <a:chExt cx="670" cy="335"/>
            </a:xfrm>
          </p:grpSpPr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644" y="2928"/>
                <a:ext cx="335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solidFill>
                      <a:srgbClr val="800080"/>
                    </a:solidFill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476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980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1728" y="2928"/>
              <a:ext cx="335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solidFill>
                    <a:srgbClr val="800080"/>
                  </a:solidFill>
                  <a:ea typeface="PMingLiU" pitchFamily="16" charset="-120"/>
                </a:rPr>
                <a:t>20</a:t>
              </a: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560" y="2928"/>
              <a:ext cx="167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064" y="2928"/>
              <a:ext cx="167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504" y="2928"/>
              <a:ext cx="671" cy="335"/>
              <a:chOff x="3504" y="2928"/>
              <a:chExt cx="671" cy="335"/>
            </a:xfrm>
          </p:grpSpPr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3672" y="2928"/>
                <a:ext cx="335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solidFill>
                      <a:srgbClr val="800080"/>
                    </a:solidFill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008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532" y="2928"/>
              <a:ext cx="670" cy="335"/>
              <a:chOff x="2532" y="2928"/>
              <a:chExt cx="670" cy="335"/>
            </a:xfrm>
          </p:grpSpPr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2700" y="2928"/>
                <a:ext cx="335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solidFill>
                      <a:srgbClr val="800080"/>
                    </a:solidFill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2532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3036" y="2928"/>
                <a:ext cx="167" cy="335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260" y="3024"/>
              <a:ext cx="287" cy="149"/>
              <a:chOff x="1260" y="3024"/>
              <a:chExt cx="287" cy="149"/>
            </a:xfrm>
          </p:grpSpPr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>
                <a:off x="1260" y="3024"/>
                <a:ext cx="287" cy="0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5"/>
              <p:cNvSpPr>
                <a:spLocks noChangeShapeType="1"/>
              </p:cNvSpPr>
              <p:nvPr/>
            </p:nvSpPr>
            <p:spPr bwMode="auto">
              <a:xfrm flipH="1" flipV="1">
                <a:off x="1258" y="3162"/>
                <a:ext cx="289" cy="12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256" y="3024"/>
              <a:ext cx="287" cy="149"/>
              <a:chOff x="2256" y="3024"/>
              <a:chExt cx="287" cy="149"/>
            </a:xfrm>
          </p:grpSpPr>
          <p:sp>
            <p:nvSpPr>
              <p:cNvPr id="7195" name="Line 27"/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287" cy="0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8"/>
              <p:cNvSpPr>
                <a:spLocks noChangeShapeType="1"/>
              </p:cNvSpPr>
              <p:nvPr/>
            </p:nvSpPr>
            <p:spPr bwMode="auto">
              <a:xfrm flipH="1" flipV="1">
                <a:off x="2254" y="3162"/>
                <a:ext cx="289" cy="12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216" y="3024"/>
              <a:ext cx="1247" cy="149"/>
              <a:chOff x="3216" y="3024"/>
              <a:chExt cx="1247" cy="149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3216" y="3024"/>
                <a:ext cx="287" cy="149"/>
                <a:chOff x="3216" y="3024"/>
                <a:chExt cx="287" cy="149"/>
              </a:xfrm>
            </p:grpSpPr>
            <p:sp>
              <p:nvSpPr>
                <p:cNvPr id="7199" name="Line 31"/>
                <p:cNvSpPr>
                  <a:spLocks noChangeShapeType="1"/>
                </p:cNvSpPr>
                <p:nvPr/>
              </p:nvSpPr>
              <p:spPr bwMode="auto">
                <a:xfrm>
                  <a:off x="3216" y="3024"/>
                  <a:ext cx="287" cy="0"/>
                </a:xfrm>
                <a:prstGeom prst="line">
                  <a:avLst/>
                </a:prstGeom>
                <a:noFill/>
                <a:ln w="31680" cap="sq">
                  <a:solidFill>
                    <a:srgbClr val="FFFF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215" y="3162"/>
                  <a:ext cx="289" cy="12"/>
                </a:xfrm>
                <a:prstGeom prst="line">
                  <a:avLst/>
                </a:prstGeom>
                <a:noFill/>
                <a:ln w="31680" cap="sq">
                  <a:solidFill>
                    <a:srgbClr val="FFFF0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287" cy="0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 flipH="1" flipV="1">
                <a:off x="4175" y="3162"/>
                <a:ext cx="289" cy="12"/>
              </a:xfrm>
              <a:prstGeom prst="line">
                <a:avLst/>
              </a:prstGeom>
              <a:noFill/>
              <a:ln w="31680" cap="sq">
                <a:solidFill>
                  <a:srgbClr val="FFFF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480" y="3456"/>
              <a:ext cx="89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solidFill>
                    <a:srgbClr val="FFFFFF"/>
                  </a:solidFill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V="1">
              <a:off x="720" y="3263"/>
              <a:ext cx="191" cy="289"/>
            </a:xfrm>
            <a:prstGeom prst="line">
              <a:avLst/>
            </a:prstGeom>
            <a:noFill/>
            <a:ln w="31680" cap="sq">
              <a:solidFill>
                <a:srgbClr val="FFFF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H="1">
              <a:off x="623" y="2928"/>
              <a:ext cx="97" cy="335"/>
            </a:xfrm>
            <a:prstGeom prst="line">
              <a:avLst/>
            </a:prstGeom>
            <a:noFill/>
            <a:ln w="28440" cap="sq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H="1">
              <a:off x="4991" y="2928"/>
              <a:ext cx="145" cy="383"/>
            </a:xfrm>
            <a:prstGeom prst="line">
              <a:avLst/>
            </a:prstGeom>
            <a:noFill/>
            <a:ln w="28440" cap="sq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2064" y="3648"/>
              <a:ext cx="1487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42900" indent="-341313" algn="ctr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solidFill>
                    <a:srgbClr val="FFFFFF"/>
                  </a:solidFill>
                  <a:latin typeface="Arial" charset="0"/>
                  <a:ea typeface="PMingLiU" pitchFamily="16" charset="-120"/>
                </a:rPr>
                <a:t>Cur </a:t>
              </a:r>
            </a:p>
          </p:txBody>
        </p:sp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3600" y="3600"/>
              <a:ext cx="1220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solidFill>
                    <a:srgbClr val="FFFFFF"/>
                  </a:solidFill>
                  <a:latin typeface="Arial" charset="0"/>
                  <a:ea typeface="PMingLiU" pitchFamily="16" charset="-120"/>
                </a:rPr>
                <a:t>Cur-&gt;next</a:t>
              </a: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1488" y="3600"/>
              <a:ext cx="1228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solidFill>
                    <a:srgbClr val="FFFFFF"/>
                  </a:solidFill>
                  <a:latin typeface="Arial" charset="0"/>
                  <a:ea typeface="PMingLiU" pitchFamily="16" charset="-120"/>
                </a:rPr>
                <a:t>Cur-&gt;prev</a:t>
              </a:r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V="1">
              <a:off x="1904" y="3264"/>
              <a:ext cx="4" cy="426"/>
            </a:xfrm>
            <a:prstGeom prst="line">
              <a:avLst/>
            </a:prstGeom>
            <a:noFill/>
            <a:ln w="31680" cap="sq">
              <a:solidFill>
                <a:srgbClr val="FFFF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914" y="3265"/>
              <a:ext cx="4" cy="426"/>
            </a:xfrm>
            <a:prstGeom prst="line">
              <a:avLst/>
            </a:prstGeom>
            <a:noFill/>
            <a:ln w="31680" cap="sq">
              <a:solidFill>
                <a:srgbClr val="FFFF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 flipV="1">
              <a:off x="3875" y="3265"/>
              <a:ext cx="1" cy="430"/>
            </a:xfrm>
            <a:prstGeom prst="line">
              <a:avLst/>
            </a:prstGeom>
            <a:noFill/>
            <a:ln w="31680" cap="sq">
              <a:solidFill>
                <a:srgbClr val="FFFF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1295400" y="1447800"/>
            <a:ext cx="7239000" cy="5029200"/>
          </a:xfrm>
          <a:ln/>
        </p:spPr>
        <p:txBody>
          <a:bodyPr anchor="t"/>
          <a:lstStyle/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struct Node{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int data;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Node* next;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Node* prev;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};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typedef Node* NodePtr;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239000" cy="101943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Doubly Linked List Definition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Doubly Linked List Operations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600200"/>
            <a:ext cx="8839200" cy="525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(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&amp; Head, 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item)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latin typeface="Courier New" pitchFamily="49" charset="0"/>
                <a:ea typeface="PMingLiU" pitchFamily="16" charset="-120"/>
              </a:rPr>
              <a:t>	//add new node to ordered doubly linked //list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err="1">
                <a:latin typeface="Courier New" pitchFamily="49" charset="0"/>
                <a:ea typeface="PMingLiU" pitchFamily="16" charset="-120"/>
              </a:rPr>
              <a:t>deleteNode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(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&amp; Head, 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item)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latin typeface="Courier New" pitchFamily="49" charset="0"/>
                <a:ea typeface="PMingLiU" pitchFamily="16" charset="-120"/>
              </a:rPr>
              <a:t>  //remove a node from doubly linked list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 err="1">
                <a:latin typeface="Courier New" pitchFamily="49" charset="0"/>
                <a:ea typeface="PMingLiU" pitchFamily="16" charset="-120"/>
              </a:rPr>
              <a:t>SearchNode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(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Head, 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item)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latin typeface="Courier New" pitchFamily="49" charset="0"/>
                <a:ea typeface="PMingLiU" pitchFamily="16" charset="-120"/>
              </a:rPr>
              <a:t>Print(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Head, </a:t>
            </a:r>
            <a:r>
              <a:rPr lang="en-US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 item)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latin typeface="Courier New" pitchFamily="49" charset="0"/>
                <a:ea typeface="PMingLiU" pitchFamily="16" charset="-120"/>
              </a:rPr>
              <a:t>	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latin typeface="Courier New" pitchFamily="49" charset="0"/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Deleting a Node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Delete a node </a:t>
            </a:r>
            <a:r>
              <a:rPr lang="en-US">
                <a:latin typeface="Courier New" pitchFamily="49" charset="0"/>
                <a:ea typeface="PMingLiU" pitchFamily="16" charset="-120"/>
              </a:rPr>
              <a:t>Cur</a:t>
            </a:r>
            <a:r>
              <a:rPr lang="en-US">
                <a:ea typeface="PMingLiU" pitchFamily="16" charset="-120"/>
              </a:rPr>
              <a:t> (not at front or rear)</a:t>
            </a:r>
          </a:p>
          <a:p>
            <a:pPr marL="341313" indent="-339725"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	</a:t>
            </a:r>
          </a:p>
          <a:p>
            <a:pPr marL="341313" indent="-339725" algn="ctr">
              <a:spcBef>
                <a:spcPts val="600"/>
              </a:spcBef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latin typeface="Courier New" pitchFamily="49" charset="0"/>
                <a:ea typeface="PMingLiU" pitchFamily="16" charset="-120"/>
              </a:rPr>
              <a:t>	 </a:t>
            </a:r>
            <a:r>
              <a:rPr lang="en-US" sz="2400">
                <a:latin typeface="Courier New" pitchFamily="49" charset="0"/>
                <a:ea typeface="PMingLiU" pitchFamily="16" charset="-120"/>
              </a:rPr>
              <a:t>(Cur-&gt;prev)-&gt;next = Cur-&gt;next;</a:t>
            </a:r>
          </a:p>
          <a:p>
            <a:pPr marL="341313" indent="-339725" algn="ctr">
              <a:spcBef>
                <a:spcPts val="600"/>
              </a:spcBef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	 (Cur-&gt;next)-&gt;prev = Cur-&gt;prev; </a:t>
            </a:r>
          </a:p>
          <a:p>
            <a:pPr marL="341313" indent="-339725">
              <a:spcBef>
                <a:spcPts val="600"/>
              </a:spcBef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		   delete Cur;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4450" y="4876800"/>
            <a:ext cx="1065213" cy="531813"/>
            <a:chOff x="828" y="3072"/>
            <a:chExt cx="671" cy="335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996" y="3072"/>
              <a:ext cx="335" cy="335"/>
            </a:xfrm>
            <a:prstGeom prst="rect">
              <a:avLst/>
            </a:prstGeom>
            <a:solidFill>
              <a:schemeClr val="accent3"/>
            </a:solidFill>
            <a:ln w="1260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10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828" y="3072"/>
              <a:ext cx="167" cy="335"/>
            </a:xfrm>
            <a:prstGeom prst="rect">
              <a:avLst/>
            </a:prstGeom>
            <a:solidFill>
              <a:schemeClr val="accent3"/>
            </a:solidFill>
            <a:ln w="1260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332" y="3072"/>
              <a:ext cx="167" cy="335"/>
            </a:xfrm>
            <a:prstGeom prst="rect">
              <a:avLst/>
            </a:prstGeom>
            <a:solidFill>
              <a:schemeClr val="accent3"/>
            </a:solidFill>
            <a:ln w="1260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86650" y="4876800"/>
            <a:ext cx="1065213" cy="531813"/>
            <a:chOff x="4716" y="3072"/>
            <a:chExt cx="671" cy="335"/>
          </a:xfrm>
          <a:solidFill>
            <a:schemeClr val="accent6">
              <a:lumMod val="75000"/>
            </a:schemeClr>
          </a:solidFill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884" y="3072"/>
              <a:ext cx="335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70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4716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5220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57500" y="4876800"/>
            <a:ext cx="1065213" cy="531813"/>
            <a:chOff x="1800" y="3072"/>
            <a:chExt cx="671" cy="335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968" y="3072"/>
              <a:ext cx="335" cy="3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dirty="0">
                  <a:ea typeface="PMingLiU" pitchFamily="16" charset="-120"/>
                </a:rPr>
                <a:t>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800" y="3072"/>
              <a:ext cx="167" cy="3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304" y="3072"/>
              <a:ext cx="167" cy="3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43600" y="4876800"/>
            <a:ext cx="1065213" cy="531813"/>
            <a:chOff x="3744" y="3072"/>
            <a:chExt cx="671" cy="335"/>
          </a:xfrm>
          <a:solidFill>
            <a:schemeClr val="accent6">
              <a:lumMod val="75000"/>
            </a:schemeClr>
          </a:solidFill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3912" y="3072"/>
              <a:ext cx="335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55</a:t>
              </a: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3744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4248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00550" y="4876800"/>
            <a:ext cx="1065213" cy="531813"/>
            <a:chOff x="2772" y="3072"/>
            <a:chExt cx="671" cy="335"/>
          </a:xfrm>
          <a:solidFill>
            <a:schemeClr val="accent6">
              <a:lumMod val="75000"/>
            </a:schemeClr>
          </a:solidFill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940" y="3072"/>
              <a:ext cx="335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40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772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276" y="3072"/>
              <a:ext cx="167" cy="335"/>
            </a:xfrm>
            <a:prstGeom prst="rect">
              <a:avLst/>
            </a:prstGeom>
            <a:grpFill/>
            <a:ln w="12600" cap="sq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381250" y="5029200"/>
            <a:ext cx="455613" cy="236538"/>
            <a:chOff x="1500" y="3168"/>
            <a:chExt cx="287" cy="149"/>
          </a:xfrm>
        </p:grpSpPr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500" y="3168"/>
              <a:ext cx="287" cy="0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 flipV="1">
              <a:off x="1499" y="3306"/>
              <a:ext cx="289" cy="12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962400" y="5029200"/>
            <a:ext cx="4572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 flipV="1">
            <a:off x="3884613" y="5246688"/>
            <a:ext cx="536575" cy="22225"/>
          </a:xfrm>
          <a:prstGeom prst="line">
            <a:avLst/>
          </a:prstGeom>
          <a:noFill/>
          <a:ln w="31680" cap="sq">
            <a:solidFill>
              <a:srgbClr val="7030A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486400" y="5029200"/>
            <a:ext cx="4572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5484813" y="5248275"/>
            <a:ext cx="460375" cy="20638"/>
          </a:xfrm>
          <a:prstGeom prst="line">
            <a:avLst/>
          </a:prstGeom>
          <a:noFill/>
          <a:ln w="31680" cap="sq">
            <a:solidFill>
              <a:srgbClr val="7030A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7010400" y="5029200"/>
            <a:ext cx="4572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 flipV="1">
            <a:off x="7008813" y="5248275"/>
            <a:ext cx="460375" cy="2063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143000" y="5715000"/>
            <a:ext cx="747297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1524000" y="5408613"/>
            <a:ext cx="304800" cy="460375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1370013" y="4876800"/>
            <a:ext cx="155575" cy="533400"/>
          </a:xfrm>
          <a:prstGeom prst="line">
            <a:avLst/>
          </a:prstGeom>
          <a:noFill/>
          <a:ln w="28440" cap="sq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8304213" y="4800600"/>
            <a:ext cx="231775" cy="609600"/>
          </a:xfrm>
          <a:prstGeom prst="line">
            <a:avLst/>
          </a:prstGeom>
          <a:noFill/>
          <a:ln w="28440" cap="sq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724400" y="6019800"/>
            <a:ext cx="71755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 flipV="1">
            <a:off x="5005388" y="5360988"/>
            <a:ext cx="17462" cy="735012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0278" name="AutoShape 38"/>
          <p:cNvCxnSpPr>
            <a:cxnSpLocks noChangeShapeType="1"/>
            <a:stCxn id="10254" idx="0"/>
            <a:endCxn id="10257" idx="0"/>
          </p:cNvCxnSpPr>
          <p:nvPr/>
        </p:nvCxnSpPr>
        <p:spPr bwMode="auto">
          <a:xfrm>
            <a:off x="3790950" y="4876800"/>
            <a:ext cx="2286000" cy="1588"/>
          </a:xfrm>
          <a:prstGeom prst="curvedConnector3">
            <a:avLst>
              <a:gd name="adj1" fmla="val 50000"/>
            </a:avLst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79" name="AutoShape 39"/>
          <p:cNvCxnSpPr>
            <a:cxnSpLocks noChangeShapeType="1"/>
            <a:stCxn id="10257" idx="2"/>
            <a:endCxn id="10254" idx="2"/>
          </p:cNvCxnSpPr>
          <p:nvPr/>
        </p:nvCxnSpPr>
        <p:spPr bwMode="auto">
          <a:xfrm flipH="1">
            <a:off x="3790950" y="5410200"/>
            <a:ext cx="2286000" cy="1588"/>
          </a:xfrm>
          <a:prstGeom prst="curvedConnector3">
            <a:avLst>
              <a:gd name="adj1" fmla="val 50000"/>
            </a:avLst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295400"/>
            <a:ext cx="78486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void deleteNode(NodePtr&amp; head, int item) {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NodePtr cur;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cur = searchNode(head, item);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if (head==NULL)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else if (cur-&gt;prev == 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 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else if (cur-&gt;next==NULL)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	else {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</a:t>
            </a:r>
            <a:r>
              <a:rPr lang="en-US" sz="1800">
                <a:latin typeface="Courier New" pitchFamily="49" charset="0"/>
                <a:ea typeface="PMingLiU" pitchFamily="16" charset="-120"/>
              </a:rPr>
              <a:t> 	 		</a:t>
            </a:r>
            <a:r>
              <a:rPr lang="en-US" sz="1600">
                <a:latin typeface="Courier New" pitchFamily="49" charset="0"/>
                <a:ea typeface="PMingLiU" pitchFamily="16" charset="-120"/>
              </a:rPr>
              <a:t>(cur-&gt;prev)-&gt;next = cur-&gt;next;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		(cur-&gt;next)-&gt;prev = cur-&gt;prev; 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   			delete cur;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}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943600" y="2743200"/>
            <a:ext cx="15954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Empty case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42013" y="3352800"/>
            <a:ext cx="2855912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At-the-beginning case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42013" y="3886200"/>
            <a:ext cx="2093912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At-the-end case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42013" y="4419600"/>
            <a:ext cx="176530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General case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3375" y="6400800"/>
            <a:ext cx="8056094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4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latin typeface="Arial" charset="0"/>
                <a:ea typeface="Source Han Sans CN Regular" charset="0"/>
                <a:cs typeface="Source Han Sans CN Regular" charset="0"/>
              </a:rPr>
              <a:t>A systematic way is to start from all these cases, then try to simply the codes,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Inserting a Node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Insert a node </a:t>
            </a:r>
            <a:r>
              <a:rPr lang="en-US">
                <a:latin typeface="Courier New" pitchFamily="49" charset="0"/>
                <a:ea typeface="PMingLiU" pitchFamily="16" charset="-120"/>
              </a:rPr>
              <a:t>New</a:t>
            </a:r>
            <a:r>
              <a:rPr lang="en-US">
                <a:ea typeface="PMingLiU" pitchFamily="16" charset="-120"/>
              </a:rPr>
              <a:t> before </a:t>
            </a:r>
            <a:r>
              <a:rPr lang="en-US">
                <a:latin typeface="Courier New" pitchFamily="49" charset="0"/>
                <a:ea typeface="PMingLiU" pitchFamily="16" charset="-120"/>
              </a:rPr>
              <a:t>Cur</a:t>
            </a:r>
            <a:r>
              <a:rPr lang="en-US">
                <a:ea typeface="PMingLiU" pitchFamily="16" charset="-120"/>
              </a:rPr>
              <a:t> (not at front or rear)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90650" y="4648200"/>
            <a:ext cx="1065213" cy="531813"/>
            <a:chOff x="876" y="2928"/>
            <a:chExt cx="671" cy="335"/>
          </a:xfrm>
          <a:solidFill>
            <a:schemeClr val="accent1"/>
          </a:solidFill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1044" y="2928"/>
              <a:ext cx="335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10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876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380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62850" y="4648200"/>
            <a:ext cx="1065213" cy="531813"/>
            <a:chOff x="4764" y="2928"/>
            <a:chExt cx="671" cy="33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4932" y="2928"/>
              <a:ext cx="335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70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4764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5268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33700" y="4648200"/>
            <a:ext cx="1065213" cy="531813"/>
            <a:chOff x="1848" y="2928"/>
            <a:chExt cx="671" cy="33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016" y="2928"/>
              <a:ext cx="335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848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2352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19800" y="4648200"/>
            <a:ext cx="1065213" cy="531813"/>
            <a:chOff x="3792" y="2928"/>
            <a:chExt cx="671" cy="33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3960" y="2928"/>
              <a:ext cx="335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55</a:t>
              </a: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3792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4296" y="2928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405313" y="5348288"/>
            <a:ext cx="1065212" cy="531812"/>
            <a:chOff x="2775" y="3369"/>
            <a:chExt cx="671" cy="33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2943" y="3369"/>
              <a:ext cx="335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40</a:t>
              </a: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775" y="3369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3279" y="3369"/>
              <a:ext cx="167" cy="335"/>
            </a:xfrm>
            <a:prstGeom prst="rect">
              <a:avLst/>
            </a:prstGeom>
            <a:grpFill/>
            <a:ln w="126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457450" y="4800600"/>
            <a:ext cx="455613" cy="236538"/>
            <a:chOff x="1548" y="3024"/>
            <a:chExt cx="287" cy="149"/>
          </a:xfrm>
        </p:grpSpPr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1548" y="3024"/>
              <a:ext cx="287" cy="0"/>
            </a:xfrm>
            <a:prstGeom prst="line">
              <a:avLst/>
            </a:prstGeom>
            <a:noFill/>
            <a:ln w="31680" cap="sq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H="1" flipV="1">
              <a:off x="1547" y="3162"/>
              <a:ext cx="289" cy="12"/>
            </a:xfrm>
            <a:prstGeom prst="line">
              <a:avLst/>
            </a:prstGeom>
            <a:noFill/>
            <a:ln w="31680" cap="sq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4038600" y="4953000"/>
            <a:ext cx="381000" cy="609600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3973513" y="5019675"/>
            <a:ext cx="436562" cy="704850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5486400" y="4875213"/>
            <a:ext cx="609600" cy="688975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>
            <a:off x="5472113" y="5114925"/>
            <a:ext cx="558800" cy="665163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7086600" y="4800600"/>
            <a:ext cx="457200" cy="1588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H="1" flipV="1">
            <a:off x="7085013" y="5019675"/>
            <a:ext cx="460375" cy="20638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219200" y="5486400"/>
            <a:ext cx="747297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1600200" y="5180013"/>
            <a:ext cx="304800" cy="460375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1446212" y="4648200"/>
            <a:ext cx="230187" cy="533400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H="1">
            <a:off x="8381999" y="4648200"/>
            <a:ext cx="228599" cy="533400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729163" y="6491288"/>
            <a:ext cx="91440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New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172200" y="5715000"/>
            <a:ext cx="580585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 flipV="1">
            <a:off x="5010150" y="5832475"/>
            <a:ext cx="17463" cy="735013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 flipH="1" flipV="1">
            <a:off x="6476999" y="5184774"/>
            <a:ext cx="76200" cy="606426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286000" y="2514600"/>
            <a:ext cx="4572000" cy="18257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New-&gt;next = Cur;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New-&gt;prev = Cur-&gt;prev;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Cur-&gt;prev = New;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(New-&gt;prev)-&gt;next = New;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4038600" y="4724400"/>
            <a:ext cx="2057400" cy="1588"/>
          </a:xfrm>
          <a:prstGeom prst="line">
            <a:avLst/>
          </a:prstGeom>
          <a:noFill/>
          <a:ln w="31680" cap="sq">
            <a:solidFill>
              <a:srgbClr val="C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 flipH="1">
            <a:off x="4037013" y="4876800"/>
            <a:ext cx="1984375" cy="1588"/>
          </a:xfrm>
          <a:prstGeom prst="line">
            <a:avLst/>
          </a:prstGeom>
          <a:noFill/>
          <a:ln w="31680" cap="sq">
            <a:solidFill>
              <a:srgbClr val="C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1524000"/>
            <a:ext cx="78486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void insertNode(NodePtr&amp; head, int item) {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NodePtr cur;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cur = searchNode(head, item);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6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if (head==NULL)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else if (cur-&gt;prev == 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 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else if (cur-&gt;next==NULL) { …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		else {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		</a:t>
            </a:r>
            <a:r>
              <a:rPr lang="en-US" sz="1800">
                <a:latin typeface="Courier New" pitchFamily="49" charset="0"/>
                <a:ea typeface="PMingLiU" pitchFamily="16" charset="-120"/>
              </a:rPr>
              <a:t> 	 		blablabla …</a:t>
            </a:r>
            <a:r>
              <a:rPr lang="en-US" sz="1600">
                <a:latin typeface="Courier New" pitchFamily="49" charset="0"/>
                <a:ea typeface="PMingLiU" pitchFamily="16" charset="-120"/>
              </a:rPr>
              <a:t>				}</a:t>
            </a:r>
          </a:p>
          <a:p>
            <a:pPr marL="342900" indent="-341313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>
                <a:latin typeface="Courier New" pitchFamily="49" charset="0"/>
                <a:ea typeface="PMingLiU" pitchFamily="16" charset="-120"/>
              </a:rPr>
              <a:t>}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6725" y="6248400"/>
            <a:ext cx="40417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Many special cases to consider.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>
            <a:noFill/>
          </a:ln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Many different linked lists …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1148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singly linked lists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Without ‘dummy’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With dummy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circular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doubly linked lists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Without ‘dummy’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With dummy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14400" y="2133600"/>
            <a:ext cx="3276600" cy="1588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4722812"/>
            <a:ext cx="2667000" cy="1588"/>
          </a:xfrm>
          <a:prstGeom prst="line">
            <a:avLst/>
          </a:prstGeom>
          <a:noFill/>
          <a:ln w="31680" cap="sq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6340752" cy="11460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Using ‘dummy’ is a matter of personal preference!</a:t>
            </a:r>
          </a:p>
          <a:p>
            <a:pPr algn="ctr">
              <a:spcBef>
                <a:spcPts val="500"/>
              </a:spcBef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	+ simplify codes (not that much </a:t>
            </a:r>
            <a:r>
              <a:rPr lang="en-US" sz="2000" b="1">
                <a:latin typeface="Wingdings" charset="2"/>
                <a:ea typeface="Wingdings" charset="2"/>
                <a:cs typeface="Wingdings" charset="2"/>
              </a:rPr>
              <a:t></a:t>
            </a:r>
          </a:p>
          <a:p>
            <a:pPr algn="ctr">
              <a:spcBef>
                <a:spcPts val="500"/>
              </a:spcBef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- Less logically sounds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6800" y="990602"/>
            <a:ext cx="7008813" cy="447676"/>
            <a:chOff x="672" y="624"/>
            <a:chExt cx="4415" cy="282"/>
          </a:xfrm>
        </p:grpSpPr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687" y="701"/>
              <a:ext cx="408" cy="119"/>
            </a:xfrm>
            <a:prstGeom prst="rect">
              <a:avLst/>
            </a:prstGeom>
            <a:solidFill>
              <a:srgbClr val="3366FF"/>
            </a:solidFill>
            <a:ln w="1584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1446" y="712"/>
              <a:ext cx="195" cy="194"/>
            </a:xfrm>
            <a:prstGeom prst="rect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342900" indent="-341313">
                <a:spcBef>
                  <a:spcPts val="50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zh-TW" sz="2000">
                  <a:latin typeface="Courier New" pitchFamily="49" charset="0"/>
                  <a:ea typeface="PMingLiU" pitchFamily="16" charset="-120"/>
                </a:rPr>
                <a:t>20</a:t>
              </a:r>
            </a:p>
          </p:txBody>
        </p:sp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V="1">
              <a:off x="1104" y="755"/>
              <a:ext cx="220" cy="13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672" y="624"/>
              <a:ext cx="471" cy="234"/>
            </a:xfrm>
            <a:prstGeom prst="rect">
              <a:avLst/>
            </a:prstGeom>
            <a:noFill/>
            <a:ln w="9525" cap="flat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 dirty="0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09" y="671"/>
              <a:ext cx="590" cy="158"/>
              <a:chOff x="1309" y="671"/>
              <a:chExt cx="590" cy="158"/>
            </a:xfrm>
          </p:grpSpPr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1309" y="671"/>
                <a:ext cx="394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>
                <a:off x="1704" y="671"/>
                <a:ext cx="196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106" y="671"/>
              <a:ext cx="591" cy="158"/>
              <a:chOff x="2106" y="671"/>
              <a:chExt cx="591" cy="158"/>
            </a:xfrm>
          </p:grpSpPr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2106" y="671"/>
                <a:ext cx="394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2501" y="671"/>
                <a:ext cx="196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03" y="671"/>
              <a:ext cx="591" cy="158"/>
              <a:chOff x="2903" y="671"/>
              <a:chExt cx="591" cy="158"/>
            </a:xfrm>
          </p:grpSpPr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2903" y="671"/>
                <a:ext cx="394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/>
            </p:nvSpPr>
            <p:spPr bwMode="auto">
              <a:xfrm>
                <a:off x="3297" y="671"/>
                <a:ext cx="196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496" y="671"/>
              <a:ext cx="591" cy="158"/>
              <a:chOff x="4496" y="671"/>
              <a:chExt cx="591" cy="158"/>
            </a:xfrm>
          </p:grpSpPr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4496" y="671"/>
                <a:ext cx="394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4891" y="671"/>
                <a:ext cx="196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699" y="671"/>
              <a:ext cx="591" cy="158"/>
              <a:chOff x="3699" y="671"/>
              <a:chExt cx="591" cy="158"/>
            </a:xfrm>
          </p:grpSpPr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3699" y="671"/>
                <a:ext cx="394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/>
            </p:nvSpPr>
            <p:spPr bwMode="auto">
              <a:xfrm>
                <a:off x="4094" y="671"/>
                <a:ext cx="196" cy="15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906" y="702"/>
              <a:ext cx="136" cy="96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1872" y="766"/>
              <a:ext cx="240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2630" y="735"/>
              <a:ext cx="240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3449" y="766"/>
              <a:ext cx="240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4240" y="766"/>
              <a:ext cx="272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598614" y="2438402"/>
            <a:ext cx="6567488" cy="757238"/>
            <a:chOff x="1007" y="1536"/>
            <a:chExt cx="4137" cy="477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1535" y="1607"/>
              <a:ext cx="238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2361" y="1607"/>
              <a:ext cx="238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3157" y="1607"/>
              <a:ext cx="238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3952" y="1607"/>
              <a:ext cx="238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706" y="1779"/>
              <a:ext cx="438" cy="234"/>
            </a:xfrm>
            <a:prstGeom prst="rect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Rear</a:t>
              </a: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008" y="1536"/>
              <a:ext cx="585" cy="134"/>
              <a:chOff x="1008" y="1536"/>
              <a:chExt cx="585" cy="134"/>
            </a:xfrm>
          </p:grpSpPr>
          <p:sp>
            <p:nvSpPr>
              <p:cNvPr id="15393" name="Rectangle 33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390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15394" name="Rectangle 34"/>
              <p:cNvSpPr>
                <a:spLocks noChangeArrowheads="1"/>
              </p:cNvSpPr>
              <p:nvPr/>
            </p:nvSpPr>
            <p:spPr bwMode="auto">
              <a:xfrm>
                <a:off x="1399" y="1536"/>
                <a:ext cx="194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5395" name="AutoShape 35"/>
            <p:cNvCxnSpPr>
              <a:cxnSpLocks noChangeShapeType="1"/>
            </p:cNvCxnSpPr>
            <p:nvPr/>
          </p:nvCxnSpPr>
          <p:spPr bwMode="auto">
            <a:xfrm flipH="1">
              <a:off x="1007" y="1617"/>
              <a:ext cx="3751" cy="0"/>
            </a:xfrm>
            <a:prstGeom prst="bentConnector5">
              <a:avLst>
                <a:gd name="adj1" fmla="val -3602"/>
                <a:gd name="adj2" fmla="val -29600000"/>
                <a:gd name="adj3" fmla="val 103602"/>
              </a:avLst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797" y="1536"/>
              <a:ext cx="585" cy="134"/>
              <a:chOff x="1797" y="1536"/>
              <a:chExt cx="585" cy="134"/>
            </a:xfrm>
          </p:grpSpPr>
          <p:sp>
            <p:nvSpPr>
              <p:cNvPr id="15397" name="Rectangle 37"/>
              <p:cNvSpPr>
                <a:spLocks noChangeArrowheads="1"/>
              </p:cNvSpPr>
              <p:nvPr/>
            </p:nvSpPr>
            <p:spPr bwMode="auto">
              <a:xfrm>
                <a:off x="1797" y="1536"/>
                <a:ext cx="390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15398" name="Rectangle 38"/>
              <p:cNvSpPr>
                <a:spLocks noChangeArrowheads="1"/>
              </p:cNvSpPr>
              <p:nvPr/>
            </p:nvSpPr>
            <p:spPr bwMode="auto">
              <a:xfrm>
                <a:off x="2188" y="1536"/>
                <a:ext cx="194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2587" y="1536"/>
              <a:ext cx="585" cy="134"/>
              <a:chOff x="2587" y="1536"/>
              <a:chExt cx="585" cy="134"/>
            </a:xfrm>
          </p:grpSpPr>
          <p:sp>
            <p:nvSpPr>
              <p:cNvPr id="15400" name="Rectangle 40"/>
              <p:cNvSpPr>
                <a:spLocks noChangeArrowheads="1"/>
              </p:cNvSpPr>
              <p:nvPr/>
            </p:nvSpPr>
            <p:spPr bwMode="auto">
              <a:xfrm>
                <a:off x="2587" y="1536"/>
                <a:ext cx="390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15401" name="Rectangle 41"/>
              <p:cNvSpPr>
                <a:spLocks noChangeArrowheads="1"/>
              </p:cNvSpPr>
              <p:nvPr/>
            </p:nvSpPr>
            <p:spPr bwMode="auto">
              <a:xfrm>
                <a:off x="2978" y="1536"/>
                <a:ext cx="194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4165" y="1536"/>
              <a:ext cx="585" cy="134"/>
              <a:chOff x="4165" y="1536"/>
              <a:chExt cx="585" cy="134"/>
            </a:xfrm>
          </p:grpSpPr>
          <p:sp>
            <p:nvSpPr>
              <p:cNvPr id="15403" name="Rectangle 43"/>
              <p:cNvSpPr>
                <a:spLocks noChangeArrowheads="1"/>
              </p:cNvSpPr>
              <p:nvPr/>
            </p:nvSpPr>
            <p:spPr bwMode="auto">
              <a:xfrm>
                <a:off x="4165" y="1536"/>
                <a:ext cx="390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15404" name="Rectangle 44"/>
              <p:cNvSpPr>
                <a:spLocks noChangeArrowheads="1"/>
              </p:cNvSpPr>
              <p:nvPr/>
            </p:nvSpPr>
            <p:spPr bwMode="auto">
              <a:xfrm>
                <a:off x="4556" y="1536"/>
                <a:ext cx="194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3376" y="1536"/>
              <a:ext cx="585" cy="134"/>
              <a:chOff x="3376" y="1536"/>
              <a:chExt cx="585" cy="134"/>
            </a:xfrm>
          </p:grpSpPr>
          <p:sp>
            <p:nvSpPr>
              <p:cNvPr id="15406" name="Rectangle 46"/>
              <p:cNvSpPr>
                <a:spLocks noChangeArrowheads="1"/>
              </p:cNvSpPr>
              <p:nvPr/>
            </p:nvSpPr>
            <p:spPr bwMode="auto">
              <a:xfrm>
                <a:off x="3376" y="1536"/>
                <a:ext cx="390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15407" name="Rectangle 47"/>
              <p:cNvSpPr>
                <a:spLocks noChangeArrowheads="1"/>
              </p:cNvSpPr>
              <p:nvPr/>
            </p:nvSpPr>
            <p:spPr bwMode="auto">
              <a:xfrm>
                <a:off x="3767" y="1536"/>
                <a:ext cx="194" cy="134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4210" y="1779"/>
              <a:ext cx="404" cy="101"/>
            </a:xfrm>
            <a:prstGeom prst="rect">
              <a:avLst/>
            </a:prstGeom>
            <a:solidFill>
              <a:srgbClr val="3366FF"/>
            </a:solidFill>
            <a:ln w="158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 flipV="1">
              <a:off x="4390" y="1643"/>
              <a:ext cx="0" cy="196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1295400" y="3657602"/>
            <a:ext cx="6780213" cy="793751"/>
            <a:chOff x="816" y="2304"/>
            <a:chExt cx="4271" cy="500"/>
          </a:xfrm>
        </p:grpSpPr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4473" y="2304"/>
              <a:ext cx="614" cy="168"/>
              <a:chOff x="4473" y="2304"/>
              <a:chExt cx="614" cy="168"/>
            </a:xfrm>
          </p:grpSpPr>
          <p:sp>
            <p:nvSpPr>
              <p:cNvPr id="15412" name="Rectangle 52"/>
              <p:cNvSpPr>
                <a:spLocks noChangeArrowheads="1"/>
              </p:cNvSpPr>
              <p:nvPr/>
            </p:nvSpPr>
            <p:spPr bwMode="auto">
              <a:xfrm>
                <a:off x="4627" y="2304"/>
                <a:ext cx="306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15413" name="Rectangle 53"/>
              <p:cNvSpPr>
                <a:spLocks noChangeArrowheads="1"/>
              </p:cNvSpPr>
              <p:nvPr/>
            </p:nvSpPr>
            <p:spPr bwMode="auto">
              <a:xfrm>
                <a:off x="4473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4" name="Rectangle 54"/>
              <p:cNvSpPr>
                <a:spLocks noChangeArrowheads="1"/>
              </p:cNvSpPr>
              <p:nvPr/>
            </p:nvSpPr>
            <p:spPr bwMode="auto">
              <a:xfrm>
                <a:off x="4934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1958" y="2304"/>
              <a:ext cx="307" cy="168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1804" y="2304"/>
              <a:ext cx="153" cy="168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265" y="2304"/>
              <a:ext cx="153" cy="168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583" y="2304"/>
              <a:ext cx="614" cy="168"/>
              <a:chOff x="3583" y="2304"/>
              <a:chExt cx="614" cy="168"/>
            </a:xfrm>
          </p:grpSpPr>
          <p:sp>
            <p:nvSpPr>
              <p:cNvPr id="15419" name="Rectangle 59"/>
              <p:cNvSpPr>
                <a:spLocks noChangeArrowheads="1"/>
              </p:cNvSpPr>
              <p:nvPr/>
            </p:nvSpPr>
            <p:spPr bwMode="auto">
              <a:xfrm>
                <a:off x="3737" y="2304"/>
                <a:ext cx="306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15420" name="Rectangle 60"/>
              <p:cNvSpPr>
                <a:spLocks noChangeArrowheads="1"/>
              </p:cNvSpPr>
              <p:nvPr/>
            </p:nvSpPr>
            <p:spPr bwMode="auto">
              <a:xfrm>
                <a:off x="3583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1" name="Rectangle 61"/>
              <p:cNvSpPr>
                <a:spLocks noChangeArrowheads="1"/>
              </p:cNvSpPr>
              <p:nvPr/>
            </p:nvSpPr>
            <p:spPr bwMode="auto">
              <a:xfrm>
                <a:off x="4044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2705" y="2304"/>
              <a:ext cx="614" cy="168"/>
              <a:chOff x="2705" y="2304"/>
              <a:chExt cx="614" cy="168"/>
            </a:xfrm>
          </p:grpSpPr>
          <p:sp>
            <p:nvSpPr>
              <p:cNvPr id="15423" name="Rectangle 63"/>
              <p:cNvSpPr>
                <a:spLocks noChangeArrowheads="1"/>
              </p:cNvSpPr>
              <p:nvPr/>
            </p:nvSpPr>
            <p:spPr bwMode="auto">
              <a:xfrm>
                <a:off x="2858" y="2304"/>
                <a:ext cx="306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15424" name="Rectangle 64"/>
              <p:cNvSpPr>
                <a:spLocks noChangeArrowheads="1"/>
              </p:cNvSpPr>
              <p:nvPr/>
            </p:nvSpPr>
            <p:spPr bwMode="auto">
              <a:xfrm>
                <a:off x="2705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Rectangle 65"/>
              <p:cNvSpPr>
                <a:spLocks noChangeArrowheads="1"/>
              </p:cNvSpPr>
              <p:nvPr/>
            </p:nvSpPr>
            <p:spPr bwMode="auto">
              <a:xfrm>
                <a:off x="3166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1530" y="2352"/>
              <a:ext cx="263" cy="76"/>
              <a:chOff x="1530" y="2352"/>
              <a:chExt cx="263" cy="76"/>
            </a:xfrm>
          </p:grpSpPr>
          <p:sp>
            <p:nvSpPr>
              <p:cNvPr id="15427" name="Line 67"/>
              <p:cNvSpPr>
                <a:spLocks noChangeShapeType="1"/>
              </p:cNvSpPr>
              <p:nvPr/>
            </p:nvSpPr>
            <p:spPr bwMode="auto">
              <a:xfrm>
                <a:off x="1530" y="2352"/>
                <a:ext cx="263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68"/>
              <p:cNvSpPr>
                <a:spLocks noChangeShapeType="1"/>
              </p:cNvSpPr>
              <p:nvPr/>
            </p:nvSpPr>
            <p:spPr bwMode="auto">
              <a:xfrm flipH="1" flipV="1">
                <a:off x="1528" y="2418"/>
                <a:ext cx="265" cy="11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2441" y="2352"/>
              <a:ext cx="263" cy="76"/>
              <a:chOff x="2441" y="2352"/>
              <a:chExt cx="263" cy="76"/>
            </a:xfrm>
          </p:grpSpPr>
          <p:sp>
            <p:nvSpPr>
              <p:cNvPr id="15430" name="Line 70"/>
              <p:cNvSpPr>
                <a:spLocks noChangeShapeType="1"/>
              </p:cNvSpPr>
              <p:nvPr/>
            </p:nvSpPr>
            <p:spPr bwMode="auto">
              <a:xfrm>
                <a:off x="2441" y="2352"/>
                <a:ext cx="263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71"/>
              <p:cNvSpPr>
                <a:spLocks noChangeShapeType="1"/>
              </p:cNvSpPr>
              <p:nvPr/>
            </p:nvSpPr>
            <p:spPr bwMode="auto">
              <a:xfrm flipH="1" flipV="1">
                <a:off x="2440" y="2418"/>
                <a:ext cx="265" cy="11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>
              <a:off x="3320" y="2352"/>
              <a:ext cx="1141" cy="76"/>
              <a:chOff x="3320" y="2352"/>
              <a:chExt cx="1141" cy="76"/>
            </a:xfrm>
          </p:grpSpPr>
          <p:grpSp>
            <p:nvGrpSpPr>
              <p:cNvPr id="21" name="Group 73"/>
              <p:cNvGrpSpPr>
                <a:grpSpLocks/>
              </p:cNvGrpSpPr>
              <p:nvPr/>
            </p:nvGrpSpPr>
            <p:grpSpPr bwMode="auto">
              <a:xfrm>
                <a:off x="3320" y="2352"/>
                <a:ext cx="263" cy="76"/>
                <a:chOff x="3320" y="2352"/>
                <a:chExt cx="263" cy="76"/>
              </a:xfrm>
            </p:grpSpPr>
            <p:sp>
              <p:nvSpPr>
                <p:cNvPr id="15434" name="Line 74"/>
                <p:cNvSpPr>
                  <a:spLocks noChangeShapeType="1"/>
                </p:cNvSpPr>
                <p:nvPr/>
              </p:nvSpPr>
              <p:spPr bwMode="auto">
                <a:xfrm>
                  <a:off x="3320" y="2352"/>
                  <a:ext cx="263" cy="0"/>
                </a:xfrm>
                <a:prstGeom prst="line">
                  <a:avLst/>
                </a:prstGeom>
                <a:noFill/>
                <a:ln w="31680" cap="sq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5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18" y="2418"/>
                  <a:ext cx="265" cy="11"/>
                </a:xfrm>
                <a:prstGeom prst="line">
                  <a:avLst/>
                </a:prstGeom>
                <a:noFill/>
                <a:ln w="31680" cap="sq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36" name="Line 76"/>
              <p:cNvSpPr>
                <a:spLocks noChangeShapeType="1"/>
              </p:cNvSpPr>
              <p:nvPr/>
            </p:nvSpPr>
            <p:spPr bwMode="auto">
              <a:xfrm>
                <a:off x="4198" y="2352"/>
                <a:ext cx="263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Line 77"/>
              <p:cNvSpPr>
                <a:spLocks noChangeShapeType="1"/>
              </p:cNvSpPr>
              <p:nvPr/>
            </p:nvSpPr>
            <p:spPr bwMode="auto">
              <a:xfrm flipH="1" flipV="1">
                <a:off x="4197" y="2418"/>
                <a:ext cx="265" cy="11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8" name="Text Box 78"/>
            <p:cNvSpPr txBox="1">
              <a:spLocks noChangeArrowheads="1"/>
            </p:cNvSpPr>
            <p:nvPr/>
          </p:nvSpPr>
          <p:spPr bwMode="auto">
            <a:xfrm>
              <a:off x="1255" y="2570"/>
              <a:ext cx="471" cy="234"/>
            </a:xfrm>
            <a:prstGeom prst="rect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auto">
            <a:xfrm flipH="1">
              <a:off x="946" y="2304"/>
              <a:ext cx="89" cy="168"/>
            </a:xfrm>
            <a:prstGeom prst="line">
              <a:avLst/>
            </a:prstGeom>
            <a:noFill/>
            <a:ln w="284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80"/>
            <p:cNvSpPr>
              <a:spLocks noChangeShapeType="1"/>
            </p:cNvSpPr>
            <p:nvPr/>
          </p:nvSpPr>
          <p:spPr bwMode="auto">
            <a:xfrm flipH="1">
              <a:off x="4944" y="2304"/>
              <a:ext cx="133" cy="192"/>
            </a:xfrm>
            <a:prstGeom prst="line">
              <a:avLst/>
            </a:prstGeom>
            <a:noFill/>
            <a:ln w="284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Rectangle 81"/>
            <p:cNvSpPr>
              <a:spLocks noChangeArrowheads="1"/>
            </p:cNvSpPr>
            <p:nvPr/>
          </p:nvSpPr>
          <p:spPr bwMode="auto">
            <a:xfrm>
              <a:off x="816" y="2593"/>
              <a:ext cx="393" cy="90"/>
            </a:xfrm>
            <a:prstGeom prst="rect">
              <a:avLst/>
            </a:prstGeom>
            <a:solidFill>
              <a:srgbClr val="3366FF"/>
            </a:solidFill>
            <a:ln w="158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82"/>
            <p:cNvGrpSpPr>
              <a:grpSpLocks/>
            </p:cNvGrpSpPr>
            <p:nvPr/>
          </p:nvGrpSpPr>
          <p:grpSpPr bwMode="auto">
            <a:xfrm>
              <a:off x="904" y="2304"/>
              <a:ext cx="614" cy="168"/>
              <a:chOff x="904" y="2304"/>
              <a:chExt cx="614" cy="168"/>
            </a:xfrm>
          </p:grpSpPr>
          <p:sp>
            <p:nvSpPr>
              <p:cNvPr id="15443" name="Rectangle 83"/>
              <p:cNvSpPr>
                <a:spLocks noChangeArrowheads="1"/>
              </p:cNvSpPr>
              <p:nvPr/>
            </p:nvSpPr>
            <p:spPr bwMode="auto">
              <a:xfrm>
                <a:off x="1057" y="2304"/>
                <a:ext cx="306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15444" name="Rectangle 84"/>
              <p:cNvSpPr>
                <a:spLocks noChangeArrowheads="1"/>
              </p:cNvSpPr>
              <p:nvPr/>
            </p:nvSpPr>
            <p:spPr bwMode="auto">
              <a:xfrm>
                <a:off x="904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5" name="Rectangle 85"/>
              <p:cNvSpPr>
                <a:spLocks noChangeArrowheads="1"/>
              </p:cNvSpPr>
              <p:nvPr/>
            </p:nvSpPr>
            <p:spPr bwMode="auto">
              <a:xfrm>
                <a:off x="1365" y="2304"/>
                <a:ext cx="153" cy="168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46" name="Line 86"/>
            <p:cNvSpPr>
              <a:spLocks noChangeShapeType="1"/>
            </p:cNvSpPr>
            <p:nvPr/>
          </p:nvSpPr>
          <p:spPr bwMode="auto">
            <a:xfrm flipH="1">
              <a:off x="902" y="2304"/>
              <a:ext cx="133" cy="192"/>
            </a:xfrm>
            <a:prstGeom prst="line">
              <a:avLst/>
            </a:prstGeom>
            <a:noFill/>
            <a:ln w="284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87"/>
            <p:cNvSpPr>
              <a:spLocks noChangeShapeType="1"/>
            </p:cNvSpPr>
            <p:nvPr/>
          </p:nvSpPr>
          <p:spPr bwMode="auto">
            <a:xfrm flipV="1">
              <a:off x="1035" y="2472"/>
              <a:ext cx="175" cy="146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1371601" y="5257802"/>
            <a:ext cx="7162800" cy="1074738"/>
            <a:chOff x="864" y="3312"/>
            <a:chExt cx="4512" cy="677"/>
          </a:xfrm>
        </p:grpSpPr>
        <p:grpSp>
          <p:nvGrpSpPr>
            <p:cNvPr id="24" name="Group 89"/>
            <p:cNvGrpSpPr>
              <a:grpSpLocks/>
            </p:cNvGrpSpPr>
            <p:nvPr/>
          </p:nvGrpSpPr>
          <p:grpSpPr bwMode="auto">
            <a:xfrm>
              <a:off x="4602" y="3413"/>
              <a:ext cx="520" cy="177"/>
              <a:chOff x="4602" y="3413"/>
              <a:chExt cx="520" cy="177"/>
            </a:xfrm>
          </p:grpSpPr>
          <p:sp>
            <p:nvSpPr>
              <p:cNvPr id="15450" name="Rectangle 90"/>
              <p:cNvSpPr>
                <a:spLocks noChangeArrowheads="1"/>
              </p:cNvSpPr>
              <p:nvPr/>
            </p:nvSpPr>
            <p:spPr bwMode="auto">
              <a:xfrm>
                <a:off x="4732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15451" name="Rectangle 91"/>
              <p:cNvSpPr>
                <a:spLocks noChangeArrowheads="1"/>
              </p:cNvSpPr>
              <p:nvPr/>
            </p:nvSpPr>
            <p:spPr bwMode="auto">
              <a:xfrm>
                <a:off x="4602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" name="Rectangle 92"/>
              <p:cNvSpPr>
                <a:spLocks noChangeArrowheads="1"/>
              </p:cNvSpPr>
              <p:nvPr/>
            </p:nvSpPr>
            <p:spPr bwMode="auto">
              <a:xfrm>
                <a:off x="4992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93"/>
            <p:cNvGrpSpPr>
              <a:grpSpLocks/>
            </p:cNvGrpSpPr>
            <p:nvPr/>
          </p:nvGrpSpPr>
          <p:grpSpPr bwMode="auto">
            <a:xfrm>
              <a:off x="2342" y="3413"/>
              <a:ext cx="520" cy="177"/>
              <a:chOff x="2342" y="3413"/>
              <a:chExt cx="520" cy="177"/>
            </a:xfrm>
          </p:grpSpPr>
          <p:sp>
            <p:nvSpPr>
              <p:cNvPr id="15454" name="Rectangle 94"/>
              <p:cNvSpPr>
                <a:spLocks noChangeArrowheads="1"/>
              </p:cNvSpPr>
              <p:nvPr/>
            </p:nvSpPr>
            <p:spPr bwMode="auto">
              <a:xfrm>
                <a:off x="2472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15455" name="Rectangle 95"/>
              <p:cNvSpPr>
                <a:spLocks noChangeArrowheads="1"/>
              </p:cNvSpPr>
              <p:nvPr/>
            </p:nvSpPr>
            <p:spPr bwMode="auto">
              <a:xfrm>
                <a:off x="2342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6" name="Rectangle 96"/>
              <p:cNvSpPr>
                <a:spLocks noChangeArrowheads="1"/>
              </p:cNvSpPr>
              <p:nvPr/>
            </p:nvSpPr>
            <p:spPr bwMode="auto">
              <a:xfrm>
                <a:off x="2733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97"/>
            <p:cNvGrpSpPr>
              <a:grpSpLocks/>
            </p:cNvGrpSpPr>
            <p:nvPr/>
          </p:nvGrpSpPr>
          <p:grpSpPr bwMode="auto">
            <a:xfrm>
              <a:off x="3849" y="3413"/>
              <a:ext cx="520" cy="177"/>
              <a:chOff x="3849" y="3413"/>
              <a:chExt cx="520" cy="177"/>
            </a:xfrm>
          </p:grpSpPr>
          <p:sp>
            <p:nvSpPr>
              <p:cNvPr id="15458" name="Rectangle 98"/>
              <p:cNvSpPr>
                <a:spLocks noChangeArrowheads="1"/>
              </p:cNvSpPr>
              <p:nvPr/>
            </p:nvSpPr>
            <p:spPr bwMode="auto">
              <a:xfrm>
                <a:off x="3979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15459" name="Rectangle 99"/>
              <p:cNvSpPr>
                <a:spLocks noChangeArrowheads="1"/>
              </p:cNvSpPr>
              <p:nvPr/>
            </p:nvSpPr>
            <p:spPr bwMode="auto">
              <a:xfrm>
                <a:off x="3849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0" name="Rectangle 100"/>
              <p:cNvSpPr>
                <a:spLocks noChangeArrowheads="1"/>
              </p:cNvSpPr>
              <p:nvPr/>
            </p:nvSpPr>
            <p:spPr bwMode="auto">
              <a:xfrm>
                <a:off x="4239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01"/>
            <p:cNvGrpSpPr>
              <a:grpSpLocks/>
            </p:cNvGrpSpPr>
            <p:nvPr/>
          </p:nvGrpSpPr>
          <p:grpSpPr bwMode="auto">
            <a:xfrm>
              <a:off x="3095" y="3413"/>
              <a:ext cx="520" cy="177"/>
              <a:chOff x="3095" y="3413"/>
              <a:chExt cx="520" cy="177"/>
            </a:xfrm>
          </p:grpSpPr>
          <p:sp>
            <p:nvSpPr>
              <p:cNvPr id="15462" name="Rectangle 102"/>
              <p:cNvSpPr>
                <a:spLocks noChangeArrowheads="1"/>
              </p:cNvSpPr>
              <p:nvPr/>
            </p:nvSpPr>
            <p:spPr bwMode="auto">
              <a:xfrm>
                <a:off x="3225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15463" name="Rectangle 103"/>
              <p:cNvSpPr>
                <a:spLocks noChangeArrowheads="1"/>
              </p:cNvSpPr>
              <p:nvPr/>
            </p:nvSpPr>
            <p:spPr bwMode="auto">
              <a:xfrm>
                <a:off x="3095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4" name="Rectangle 104"/>
              <p:cNvSpPr>
                <a:spLocks noChangeArrowheads="1"/>
              </p:cNvSpPr>
              <p:nvPr/>
            </p:nvSpPr>
            <p:spPr bwMode="auto">
              <a:xfrm>
                <a:off x="3486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05"/>
            <p:cNvGrpSpPr>
              <a:grpSpLocks/>
            </p:cNvGrpSpPr>
            <p:nvPr/>
          </p:nvGrpSpPr>
          <p:grpSpPr bwMode="auto">
            <a:xfrm>
              <a:off x="2109" y="3464"/>
              <a:ext cx="222" cy="80"/>
              <a:chOff x="2109" y="3464"/>
              <a:chExt cx="222" cy="80"/>
            </a:xfrm>
          </p:grpSpPr>
          <p:sp>
            <p:nvSpPr>
              <p:cNvPr id="15466" name="Line 106"/>
              <p:cNvSpPr>
                <a:spLocks noChangeShapeType="1"/>
              </p:cNvSpPr>
              <p:nvPr/>
            </p:nvSpPr>
            <p:spPr bwMode="auto">
              <a:xfrm>
                <a:off x="2110" y="3464"/>
                <a:ext cx="221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Line 107"/>
              <p:cNvSpPr>
                <a:spLocks noChangeShapeType="1"/>
              </p:cNvSpPr>
              <p:nvPr/>
            </p:nvSpPr>
            <p:spPr bwMode="auto">
              <a:xfrm flipH="1" flipV="1">
                <a:off x="2109" y="3535"/>
                <a:ext cx="223" cy="9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08"/>
            <p:cNvGrpSpPr>
              <a:grpSpLocks/>
            </p:cNvGrpSpPr>
            <p:nvPr/>
          </p:nvGrpSpPr>
          <p:grpSpPr bwMode="auto">
            <a:xfrm>
              <a:off x="2882" y="3464"/>
              <a:ext cx="223" cy="80"/>
              <a:chOff x="2882" y="3464"/>
              <a:chExt cx="223" cy="80"/>
            </a:xfrm>
          </p:grpSpPr>
          <p:sp>
            <p:nvSpPr>
              <p:cNvPr id="15469" name="Line 109"/>
              <p:cNvSpPr>
                <a:spLocks noChangeShapeType="1"/>
              </p:cNvSpPr>
              <p:nvPr/>
            </p:nvSpPr>
            <p:spPr bwMode="auto">
              <a:xfrm>
                <a:off x="2882" y="3464"/>
                <a:ext cx="222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Line 110"/>
              <p:cNvSpPr>
                <a:spLocks noChangeShapeType="1"/>
              </p:cNvSpPr>
              <p:nvPr/>
            </p:nvSpPr>
            <p:spPr bwMode="auto">
              <a:xfrm flipH="1" flipV="1">
                <a:off x="2881" y="3535"/>
                <a:ext cx="224" cy="9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11"/>
            <p:cNvGrpSpPr>
              <a:grpSpLocks/>
            </p:cNvGrpSpPr>
            <p:nvPr/>
          </p:nvGrpSpPr>
          <p:grpSpPr bwMode="auto">
            <a:xfrm>
              <a:off x="3626" y="3464"/>
              <a:ext cx="966" cy="80"/>
              <a:chOff x="3626" y="3464"/>
              <a:chExt cx="966" cy="80"/>
            </a:xfrm>
          </p:grpSpPr>
          <p:grpSp>
            <p:nvGrpSpPr>
              <p:cNvPr id="31" name="Group 112"/>
              <p:cNvGrpSpPr>
                <a:grpSpLocks/>
              </p:cNvGrpSpPr>
              <p:nvPr/>
            </p:nvGrpSpPr>
            <p:grpSpPr bwMode="auto">
              <a:xfrm>
                <a:off x="3626" y="3464"/>
                <a:ext cx="222" cy="80"/>
                <a:chOff x="3626" y="3464"/>
                <a:chExt cx="222" cy="80"/>
              </a:xfrm>
            </p:grpSpPr>
            <p:sp>
              <p:nvSpPr>
                <p:cNvPr id="15473" name="Line 113"/>
                <p:cNvSpPr>
                  <a:spLocks noChangeShapeType="1"/>
                </p:cNvSpPr>
                <p:nvPr/>
              </p:nvSpPr>
              <p:spPr bwMode="auto">
                <a:xfrm>
                  <a:off x="3626" y="3464"/>
                  <a:ext cx="222" cy="0"/>
                </a:xfrm>
                <a:prstGeom prst="line">
                  <a:avLst/>
                </a:prstGeom>
                <a:noFill/>
                <a:ln w="31680" cap="sq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4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3625" y="3535"/>
                  <a:ext cx="224" cy="9"/>
                </a:xfrm>
                <a:prstGeom prst="line">
                  <a:avLst/>
                </a:prstGeom>
                <a:noFill/>
                <a:ln w="31680" cap="sq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5" name="Line 115"/>
              <p:cNvSpPr>
                <a:spLocks noChangeShapeType="1"/>
              </p:cNvSpPr>
              <p:nvPr/>
            </p:nvSpPr>
            <p:spPr bwMode="auto">
              <a:xfrm>
                <a:off x="4369" y="3464"/>
                <a:ext cx="222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Line 116"/>
              <p:cNvSpPr>
                <a:spLocks noChangeShapeType="1"/>
              </p:cNvSpPr>
              <p:nvPr/>
            </p:nvSpPr>
            <p:spPr bwMode="auto">
              <a:xfrm flipH="1" flipV="1">
                <a:off x="4369" y="3535"/>
                <a:ext cx="224" cy="9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77" name="Text Box 117"/>
            <p:cNvSpPr txBox="1">
              <a:spLocks noChangeArrowheads="1"/>
            </p:cNvSpPr>
            <p:nvPr/>
          </p:nvSpPr>
          <p:spPr bwMode="auto">
            <a:xfrm>
              <a:off x="1434" y="3755"/>
              <a:ext cx="471" cy="234"/>
            </a:xfrm>
            <a:prstGeom prst="rect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grpSp>
          <p:nvGrpSpPr>
            <p:cNvPr id="15457" name="Group 118"/>
            <p:cNvGrpSpPr>
              <a:grpSpLocks/>
            </p:cNvGrpSpPr>
            <p:nvPr/>
          </p:nvGrpSpPr>
          <p:grpSpPr bwMode="auto">
            <a:xfrm>
              <a:off x="1617" y="3413"/>
              <a:ext cx="520" cy="177"/>
              <a:chOff x="1617" y="3413"/>
              <a:chExt cx="520" cy="177"/>
            </a:xfrm>
          </p:grpSpPr>
          <p:sp>
            <p:nvSpPr>
              <p:cNvPr id="15479" name="Rectangle 119"/>
              <p:cNvSpPr>
                <a:spLocks noChangeArrowheads="1"/>
              </p:cNvSpPr>
              <p:nvPr/>
            </p:nvSpPr>
            <p:spPr bwMode="auto">
              <a:xfrm>
                <a:off x="1747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15480" name="Rectangle 120"/>
              <p:cNvSpPr>
                <a:spLocks noChangeArrowheads="1"/>
              </p:cNvSpPr>
              <p:nvPr/>
            </p:nvSpPr>
            <p:spPr bwMode="auto">
              <a:xfrm>
                <a:off x="1617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Rectangle 121"/>
              <p:cNvSpPr>
                <a:spLocks noChangeArrowheads="1"/>
              </p:cNvSpPr>
              <p:nvPr/>
            </p:nvSpPr>
            <p:spPr bwMode="auto">
              <a:xfrm>
                <a:off x="2007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61" name="Group 122"/>
            <p:cNvGrpSpPr>
              <a:grpSpLocks/>
            </p:cNvGrpSpPr>
            <p:nvPr/>
          </p:nvGrpSpPr>
          <p:grpSpPr bwMode="auto">
            <a:xfrm>
              <a:off x="900" y="3413"/>
              <a:ext cx="520" cy="177"/>
              <a:chOff x="900" y="3413"/>
              <a:chExt cx="520" cy="177"/>
            </a:xfrm>
          </p:grpSpPr>
          <p:sp>
            <p:nvSpPr>
              <p:cNvPr id="15483" name="Rectangle 123"/>
              <p:cNvSpPr>
                <a:spLocks noChangeArrowheads="1"/>
              </p:cNvSpPr>
              <p:nvPr/>
            </p:nvSpPr>
            <p:spPr bwMode="auto">
              <a:xfrm>
                <a:off x="1030" y="3413"/>
                <a:ext cx="25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4" name="Rectangle 124"/>
              <p:cNvSpPr>
                <a:spLocks noChangeArrowheads="1"/>
              </p:cNvSpPr>
              <p:nvPr/>
            </p:nvSpPr>
            <p:spPr bwMode="auto">
              <a:xfrm>
                <a:off x="900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5" name="Rectangle 125"/>
              <p:cNvSpPr>
                <a:spLocks noChangeArrowheads="1"/>
              </p:cNvSpPr>
              <p:nvPr/>
            </p:nvSpPr>
            <p:spPr bwMode="auto">
              <a:xfrm>
                <a:off x="1291" y="3413"/>
                <a:ext cx="129" cy="177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65" name="Group 126"/>
            <p:cNvGrpSpPr>
              <a:grpSpLocks/>
            </p:cNvGrpSpPr>
            <p:nvPr/>
          </p:nvGrpSpPr>
          <p:grpSpPr bwMode="auto">
            <a:xfrm>
              <a:off x="1421" y="3464"/>
              <a:ext cx="223" cy="80"/>
              <a:chOff x="1421" y="3464"/>
              <a:chExt cx="223" cy="80"/>
            </a:xfrm>
          </p:grpSpPr>
          <p:sp>
            <p:nvSpPr>
              <p:cNvPr id="15487" name="Line 127"/>
              <p:cNvSpPr>
                <a:spLocks noChangeShapeType="1"/>
              </p:cNvSpPr>
              <p:nvPr/>
            </p:nvSpPr>
            <p:spPr bwMode="auto">
              <a:xfrm>
                <a:off x="1421" y="3464"/>
                <a:ext cx="223" cy="0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Line 128"/>
              <p:cNvSpPr>
                <a:spLocks noChangeShapeType="1"/>
              </p:cNvSpPr>
              <p:nvPr/>
            </p:nvSpPr>
            <p:spPr bwMode="auto">
              <a:xfrm flipH="1" flipV="1">
                <a:off x="1420" y="3535"/>
                <a:ext cx="225" cy="9"/>
              </a:xfrm>
              <a:prstGeom prst="line">
                <a:avLst/>
              </a:prstGeom>
              <a:noFill/>
              <a:ln w="31680" cap="sq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89" name="Text Box 129"/>
            <p:cNvSpPr txBox="1">
              <a:spLocks noChangeArrowheads="1"/>
            </p:cNvSpPr>
            <p:nvPr/>
          </p:nvSpPr>
          <p:spPr bwMode="auto">
            <a:xfrm>
              <a:off x="864" y="3312"/>
              <a:ext cx="530" cy="195"/>
            </a:xfrm>
            <a:prstGeom prst="rect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3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400" b="1" dirty="0">
                  <a:latin typeface="Arial" charset="0"/>
                  <a:ea typeface="PMingLiU" pitchFamily="16" charset="-120"/>
                </a:rPr>
                <a:t>Dummy</a:t>
              </a:r>
            </a:p>
          </p:txBody>
        </p:sp>
        <p:cxnSp>
          <p:nvCxnSpPr>
            <p:cNvPr id="15490" name="AutoShape 130"/>
            <p:cNvCxnSpPr>
              <a:cxnSpLocks noChangeShapeType="1"/>
              <a:stCxn id="15452" idx="3"/>
              <a:endCxn id="15484" idx="1"/>
            </p:cNvCxnSpPr>
            <p:nvPr/>
          </p:nvCxnSpPr>
          <p:spPr bwMode="auto">
            <a:xfrm flipH="1">
              <a:off x="900" y="3502"/>
              <a:ext cx="4223" cy="0"/>
            </a:xfrm>
            <a:prstGeom prst="bentConnector5">
              <a:avLst>
                <a:gd name="adj1" fmla="val -3477"/>
                <a:gd name="adj2" fmla="val -26000000"/>
                <a:gd name="adj3" fmla="val 103477"/>
              </a:avLst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5491" name="Line 131"/>
            <p:cNvSpPr>
              <a:spLocks noChangeShapeType="1"/>
            </p:cNvSpPr>
            <p:nvPr/>
          </p:nvSpPr>
          <p:spPr bwMode="auto">
            <a:xfrm>
              <a:off x="948" y="3592"/>
              <a:ext cx="0" cy="391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32"/>
            <p:cNvSpPr>
              <a:spLocks noChangeShapeType="1"/>
            </p:cNvSpPr>
            <p:nvPr/>
          </p:nvSpPr>
          <p:spPr bwMode="auto">
            <a:xfrm>
              <a:off x="948" y="3984"/>
              <a:ext cx="4427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33"/>
            <p:cNvSpPr>
              <a:spLocks noChangeShapeType="1"/>
            </p:cNvSpPr>
            <p:nvPr/>
          </p:nvSpPr>
          <p:spPr bwMode="auto">
            <a:xfrm flipV="1">
              <a:off x="5376" y="3535"/>
              <a:ext cx="0" cy="449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34"/>
            <p:cNvSpPr>
              <a:spLocks noChangeShapeType="1"/>
            </p:cNvSpPr>
            <p:nvPr/>
          </p:nvSpPr>
          <p:spPr bwMode="auto">
            <a:xfrm flipH="1">
              <a:off x="5122" y="3536"/>
              <a:ext cx="254" cy="0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995" y="3755"/>
              <a:ext cx="392" cy="111"/>
            </a:xfrm>
            <a:prstGeom prst="rect">
              <a:avLst/>
            </a:prstGeom>
            <a:solidFill>
              <a:srgbClr val="3366FF"/>
            </a:solidFill>
            <a:ln w="1584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Line 136"/>
            <p:cNvSpPr>
              <a:spLocks noChangeShapeType="1"/>
            </p:cNvSpPr>
            <p:nvPr/>
          </p:nvSpPr>
          <p:spPr bwMode="auto">
            <a:xfrm flipV="1">
              <a:off x="1162" y="3590"/>
              <a:ext cx="0" cy="203"/>
            </a:xfrm>
            <a:prstGeom prst="line">
              <a:avLst/>
            </a:prstGeom>
            <a:noFill/>
            <a:ln w="31680" cap="sq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97" name="Text Box 137"/>
          <p:cNvSpPr txBox="1">
            <a:spLocks noChangeArrowheads="1"/>
          </p:cNvSpPr>
          <p:nvPr/>
        </p:nvSpPr>
        <p:spPr bwMode="auto">
          <a:xfrm>
            <a:off x="242888" y="533400"/>
            <a:ext cx="2157412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singly linked list</a:t>
            </a:r>
          </a:p>
        </p:txBody>
      </p:sp>
      <p:sp>
        <p:nvSpPr>
          <p:cNvPr id="15498" name="Text Box 138"/>
          <p:cNvSpPr txBox="1">
            <a:spLocks noChangeArrowheads="1"/>
          </p:cNvSpPr>
          <p:nvPr/>
        </p:nvSpPr>
        <p:spPr bwMode="auto">
          <a:xfrm>
            <a:off x="-3175" y="1676400"/>
            <a:ext cx="331628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(singly) circular linked list</a:t>
            </a:r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-3175" y="3124200"/>
            <a:ext cx="335915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(regular) doubly linked list</a:t>
            </a:r>
          </a:p>
        </p:txBody>
      </p:sp>
      <p:sp>
        <p:nvSpPr>
          <p:cNvPr id="15500" name="Text Box 140"/>
          <p:cNvSpPr txBox="1">
            <a:spLocks noChangeArrowheads="1"/>
          </p:cNvSpPr>
          <p:nvPr/>
        </p:nvSpPr>
        <p:spPr bwMode="auto">
          <a:xfrm>
            <a:off x="-1588" y="4572000"/>
            <a:ext cx="3810001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doubly linked list with dummy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7848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Doubly Linked Lists </a:t>
            </a:r>
            <a:br>
              <a:rPr lang="en-US">
                <a:ea typeface="PMingLiU" pitchFamily="16" charset="-120"/>
              </a:rPr>
            </a:br>
            <a:r>
              <a:rPr lang="en-US">
                <a:ea typeface="PMingLiU" pitchFamily="16" charset="-120"/>
              </a:rPr>
              <a:t>with Dummy Head Node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To simplify insertion and deletion by avoiding special cases of deletion and insertion at front and rear, a dummy head node is added at the head of the list	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The last node also points to the dummy head node as its successor</a:t>
            </a:r>
          </a:p>
          <a:p>
            <a:pPr lvl="1" indent="-284163"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724400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 stack is a list with the restriction 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that insertions and deletions can only be performed at the </a:t>
            </a:r>
            <a:r>
              <a:rPr lang="en-US" sz="2000" i="1" dirty="0" smtClean="0">
                <a:solidFill>
                  <a:schemeClr val="tx1"/>
                </a:solidFill>
              </a:rPr>
              <a:t>top</a:t>
            </a:r>
            <a:r>
              <a:rPr lang="en-US" sz="2000" dirty="0" smtClean="0">
                <a:solidFill>
                  <a:schemeClr val="tx1"/>
                </a:solidFill>
              </a:rPr>
              <a:t> of the list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The other end is called bottom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Fundamental operations: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Push: Equivalent to an insert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Pop: Deletes the most recently inserted element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Top: points to the topmost element in the stack.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The Stack ADT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t="14180" b="16199"/>
          <a:stretch>
            <a:fillRect/>
          </a:stretch>
        </p:blipFill>
        <p:spPr bwMode="auto">
          <a:xfrm>
            <a:off x="2895600" y="2895600"/>
            <a:ext cx="3429000" cy="1420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Idea of ‘dummy’ object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3048000"/>
            <a:ext cx="8229600" cy="766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>
              <a:spcBef>
                <a:spcPts val="500"/>
              </a:spcBef>
              <a:buClr>
                <a:srgbClr val="00CCCC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dirty="0">
                <a:latin typeface="Arial" charset="0"/>
                <a:ea typeface="Source Han Sans CN Regular" charset="0"/>
                <a:cs typeface="Source Han Sans CN Regular" charset="0"/>
              </a:rPr>
              <a:t>Instead of  pointing to NULL,   point to the ‘dummy’!!!</a:t>
            </a:r>
          </a:p>
          <a:p>
            <a:pPr marL="341313" indent="-341313">
              <a:spcBef>
                <a:spcPts val="500"/>
              </a:spcBef>
              <a:buClr>
                <a:srgbClr val="00CCCC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b="1" dirty="0">
                <a:latin typeface="Arial" charset="0"/>
                <a:ea typeface="Source Han Sans CN Regular" charset="0"/>
                <a:cs typeface="Source Han Sans CN Regular" charset="0"/>
              </a:rPr>
              <a:t>Skip over the dummy for the real list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1" y="4495801"/>
            <a:ext cx="8153400" cy="1828801"/>
            <a:chOff x="384" y="2832"/>
            <a:chExt cx="5136" cy="11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9" y="3006"/>
              <a:ext cx="592" cy="303"/>
              <a:chOff x="4639" y="3006"/>
              <a:chExt cx="592" cy="303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4787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4639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5084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067" y="3006"/>
              <a:ext cx="592" cy="303"/>
              <a:chOff x="2067" y="3006"/>
              <a:chExt cx="592" cy="303"/>
            </a:xfrm>
          </p:grpSpPr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2215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17418" name="Rectangle 10"/>
              <p:cNvSpPr>
                <a:spLocks noChangeArrowheads="1"/>
              </p:cNvSpPr>
              <p:nvPr/>
            </p:nvSpPr>
            <p:spPr bwMode="auto">
              <a:xfrm>
                <a:off x="2067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Rectangle 11"/>
              <p:cNvSpPr>
                <a:spLocks noChangeArrowheads="1"/>
              </p:cNvSpPr>
              <p:nvPr/>
            </p:nvSpPr>
            <p:spPr bwMode="auto">
              <a:xfrm>
                <a:off x="2511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782" y="3006"/>
              <a:ext cx="592" cy="303"/>
              <a:chOff x="3782" y="3006"/>
              <a:chExt cx="592" cy="303"/>
            </a:xfrm>
          </p:grpSpPr>
          <p:sp>
            <p:nvSpPr>
              <p:cNvPr id="17421" name="Rectangle 13"/>
              <p:cNvSpPr>
                <a:spLocks noChangeArrowheads="1"/>
              </p:cNvSpPr>
              <p:nvPr/>
            </p:nvSpPr>
            <p:spPr bwMode="auto">
              <a:xfrm>
                <a:off x="3930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3782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/>
            </p:nvSpPr>
            <p:spPr bwMode="auto">
              <a:xfrm>
                <a:off x="4227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924" y="3006"/>
              <a:ext cx="592" cy="303"/>
              <a:chOff x="2924" y="3006"/>
              <a:chExt cx="592" cy="303"/>
            </a:xfrm>
          </p:grpSpPr>
          <p:sp>
            <p:nvSpPr>
              <p:cNvPr id="17425" name="Rectangle 17"/>
              <p:cNvSpPr>
                <a:spLocks noChangeArrowheads="1"/>
              </p:cNvSpPr>
              <p:nvPr/>
            </p:nvSpPr>
            <p:spPr bwMode="auto">
              <a:xfrm>
                <a:off x="3072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17426" name="Rectangle 18"/>
              <p:cNvSpPr>
                <a:spLocks noChangeArrowheads="1"/>
              </p:cNvSpPr>
              <p:nvPr/>
            </p:nvSpPr>
            <p:spPr bwMode="auto">
              <a:xfrm>
                <a:off x="2924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/>
            </p:nvSpPr>
            <p:spPr bwMode="auto">
              <a:xfrm>
                <a:off x="3368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802" y="3092"/>
              <a:ext cx="253" cy="135"/>
              <a:chOff x="1802" y="3092"/>
              <a:chExt cx="253" cy="135"/>
            </a:xfrm>
          </p:grpSpPr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1802" y="3092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 flipH="1" flipV="1">
                <a:off x="1801" y="3218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681" y="3092"/>
              <a:ext cx="253" cy="135"/>
              <a:chOff x="2681" y="3092"/>
              <a:chExt cx="253" cy="135"/>
            </a:xfrm>
          </p:grpSpPr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2681" y="3092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 flipH="1" flipV="1">
                <a:off x="2680" y="3218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528" y="3092"/>
              <a:ext cx="1100" cy="135"/>
              <a:chOff x="3528" y="3092"/>
              <a:chExt cx="1100" cy="135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528" y="3092"/>
                <a:ext cx="253" cy="135"/>
                <a:chOff x="3528" y="3092"/>
                <a:chExt cx="253" cy="135"/>
              </a:xfrm>
            </p:grpSpPr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3528" y="3092"/>
                  <a:ext cx="253" cy="0"/>
                </a:xfrm>
                <a:prstGeom prst="line">
                  <a:avLst/>
                </a:prstGeom>
                <a:noFill/>
                <a:ln w="31680" cap="sq">
                  <a:solidFill>
                    <a:srgbClr val="7030A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527" y="3218"/>
                  <a:ext cx="255" cy="10"/>
                </a:xfrm>
                <a:prstGeom prst="line">
                  <a:avLst/>
                </a:prstGeom>
                <a:noFill/>
                <a:ln w="31680" cap="sq">
                  <a:solidFill>
                    <a:srgbClr val="7030A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4375" y="3092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 flipH="1" flipV="1">
                <a:off x="4374" y="3218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26" y="3613"/>
              <a:ext cx="471" cy="234"/>
            </a:xfrm>
            <a:prstGeom prst="rect">
              <a:avLst/>
            </a:prstGeom>
            <a:no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V="1">
              <a:off x="723" y="3309"/>
              <a:ext cx="0" cy="348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1241" y="3006"/>
              <a:ext cx="592" cy="303"/>
              <a:chOff x="1241" y="3006"/>
              <a:chExt cx="592" cy="303"/>
            </a:xfrm>
          </p:grpSpPr>
          <p:sp>
            <p:nvSpPr>
              <p:cNvPr id="17443" name="Rectangle 35"/>
              <p:cNvSpPr>
                <a:spLocks noChangeArrowheads="1"/>
              </p:cNvSpPr>
              <p:nvPr/>
            </p:nvSpPr>
            <p:spPr bwMode="auto">
              <a:xfrm>
                <a:off x="1389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/>
            </p:nvSpPr>
            <p:spPr bwMode="auto">
              <a:xfrm>
                <a:off x="1241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/>
            </p:nvSpPr>
            <p:spPr bwMode="auto">
              <a:xfrm>
                <a:off x="1686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426" y="3006"/>
              <a:ext cx="592" cy="303"/>
              <a:chOff x="426" y="3006"/>
              <a:chExt cx="592" cy="303"/>
            </a:xfrm>
          </p:grpSpPr>
          <p:sp>
            <p:nvSpPr>
              <p:cNvPr id="17447" name="Rectangle 39"/>
              <p:cNvSpPr>
                <a:spLocks noChangeArrowheads="1"/>
              </p:cNvSpPr>
              <p:nvPr/>
            </p:nvSpPr>
            <p:spPr bwMode="auto">
              <a:xfrm>
                <a:off x="574" y="3006"/>
                <a:ext cx="295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/>
            </p:nvSpPr>
            <p:spPr bwMode="auto">
              <a:xfrm>
                <a:off x="426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/>
            </p:nvSpPr>
            <p:spPr bwMode="auto">
              <a:xfrm>
                <a:off x="871" y="3006"/>
                <a:ext cx="147" cy="303"/>
              </a:xfrm>
              <a:prstGeom prst="rect">
                <a:avLst/>
              </a:prstGeom>
              <a:solidFill>
                <a:srgbClr val="00FFFF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019" y="3092"/>
              <a:ext cx="253" cy="135"/>
              <a:chOff x="1019" y="3092"/>
              <a:chExt cx="253" cy="135"/>
            </a:xfrm>
          </p:grpSpPr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1019" y="3092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 flipH="1" flipV="1">
                <a:off x="1018" y="3218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384" y="2832"/>
              <a:ext cx="1150" cy="195"/>
            </a:xfrm>
            <a:prstGeom prst="rect">
              <a:avLst/>
            </a:prstGeom>
            <a:no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3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400" b="1" dirty="0">
                  <a:latin typeface="Arial" charset="0"/>
                  <a:ea typeface="PMingLiU" pitchFamily="16" charset="-120"/>
                </a:rPr>
                <a:t>Dummy Head Node</a:t>
              </a:r>
            </a:p>
          </p:txBody>
        </p:sp>
        <p:cxnSp>
          <p:nvCxnSpPr>
            <p:cNvPr id="17454" name="AutoShape 46"/>
            <p:cNvCxnSpPr>
              <a:cxnSpLocks noChangeShapeType="1"/>
              <a:stCxn id="17415" idx="3"/>
              <a:endCxn id="17448" idx="1"/>
            </p:cNvCxnSpPr>
            <p:nvPr/>
          </p:nvCxnSpPr>
          <p:spPr bwMode="auto">
            <a:xfrm flipH="1">
              <a:off x="425" y="3158"/>
              <a:ext cx="4807" cy="0"/>
            </a:xfrm>
            <a:prstGeom prst="bentConnector5">
              <a:avLst>
                <a:gd name="adj1" fmla="val -3056"/>
                <a:gd name="adj2" fmla="val 32950000"/>
                <a:gd name="adj3" fmla="val 103056"/>
              </a:avLst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480" y="3312"/>
              <a:ext cx="0" cy="671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480" y="3984"/>
              <a:ext cx="5039" cy="0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V="1">
              <a:off x="5520" y="3215"/>
              <a:ext cx="0" cy="769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flipH="1">
              <a:off x="5231" y="3216"/>
              <a:ext cx="289" cy="0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0" y="1828800"/>
            <a:ext cx="89154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‘dummy object’ is also called a ‘sentinel’, it allows the simplification of special cases, but confuses the emptyness NULL!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2057401"/>
            <a:ext cx="2298700" cy="1906588"/>
            <a:chOff x="1584" y="1296"/>
            <a:chExt cx="1448" cy="1201"/>
          </a:xfrm>
          <a:solidFill>
            <a:schemeClr val="accent1"/>
          </a:solidFill>
        </p:grpSpPr>
        <p:sp>
          <p:nvSpPr>
            <p:cNvPr id="18434" name="Line 2"/>
            <p:cNvSpPr>
              <a:spLocks noChangeShapeType="1"/>
            </p:cNvSpPr>
            <p:nvPr/>
          </p:nvSpPr>
          <p:spPr bwMode="auto">
            <a:xfrm flipV="1">
              <a:off x="2347" y="1865"/>
              <a:ext cx="0" cy="419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833" y="2263"/>
              <a:ext cx="471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33" y="1507"/>
              <a:ext cx="1025" cy="378"/>
              <a:chOff x="1833" y="1507"/>
              <a:chExt cx="1025" cy="378"/>
            </a:xfrm>
            <a:grpFill/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2089" y="1507"/>
                <a:ext cx="512" cy="378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1833" y="1507"/>
                <a:ext cx="255" cy="378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2602" y="1507"/>
                <a:ext cx="255" cy="378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584" y="1296"/>
              <a:ext cx="1448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buFontTx/>
                <a:buNone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Dummy Head Node</a:t>
              </a:r>
            </a:p>
          </p:txBody>
        </p:sp>
        <p:cxnSp>
          <p:nvCxnSpPr>
            <p:cNvPr id="18441" name="AutoShape 9"/>
            <p:cNvCxnSpPr>
              <a:cxnSpLocks noChangeShapeType="1"/>
              <a:stCxn id="18439" idx="3"/>
              <a:endCxn id="18438" idx="1"/>
            </p:cNvCxnSpPr>
            <p:nvPr/>
          </p:nvCxnSpPr>
          <p:spPr bwMode="auto">
            <a:xfrm flipH="1">
              <a:off x="1832" y="1696"/>
              <a:ext cx="1026" cy="0"/>
            </a:xfrm>
            <a:prstGeom prst="bentConnector5">
              <a:avLst>
                <a:gd name="adj1" fmla="val -14301"/>
                <a:gd name="adj2" fmla="val -37075000"/>
                <a:gd name="adj3" fmla="val 114347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8442" name="AutoShape 10"/>
            <p:cNvCxnSpPr>
              <a:cxnSpLocks noChangeShapeType="1"/>
            </p:cNvCxnSpPr>
            <p:nvPr/>
          </p:nvCxnSpPr>
          <p:spPr bwMode="auto">
            <a:xfrm flipV="1">
              <a:off x="1833" y="1745"/>
              <a:ext cx="1025" cy="111"/>
            </a:xfrm>
            <a:prstGeom prst="bentConnector5">
              <a:avLst>
                <a:gd name="adj1" fmla="val -18032"/>
                <a:gd name="adj2" fmla="val -236213"/>
                <a:gd name="adj3" fmla="val 124264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38200" y="838200"/>
            <a:ext cx="147955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Empty list: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12850" y="5334000"/>
            <a:ext cx="6183313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Head-&gt;next = head;    compared with head=NULL;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1600200" y="838200"/>
            <a:ext cx="4343400" cy="1828800"/>
          </a:xfrm>
          <a:ln>
            <a:solidFill>
              <a:srgbClr val="7030A0"/>
            </a:solidFill>
          </a:ln>
        </p:spPr>
        <p:txBody>
          <a:bodyPr anchor="t">
            <a:normAutofit fontScale="25000" lnSpcReduction="20000"/>
          </a:bodyPr>
          <a:lstStyle/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void createHead(NodePtr&amp; head){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        head = new Node;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        head-&gt;next = head;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        head-&gt;prev = head;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}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NodePtr head;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createHead(head);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NodePtr cur=head;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cur=cur-&gt;next;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cur=head; // dummy head</a:t>
            </a: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562600" y="1066800"/>
            <a:ext cx="4343400" cy="1828800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NodePtr head=NULL;</a:t>
            </a: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NodePtr cur=head;</a:t>
            </a: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cur=head;</a:t>
            </a: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latin typeface="Courier New" pitchFamily="49" charset="0"/>
                <a:ea typeface="PMingLiU" pitchFamily="16" charset="-120"/>
              </a:rPr>
              <a:t>cur=NULL; // or head=NULL;</a:t>
            </a:r>
          </a:p>
          <a:p>
            <a:pPr marL="342900" indent="-341313">
              <a:spcBef>
                <a:spcPts val="45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80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257800" y="0"/>
            <a:ext cx="1588" cy="6858000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04800" y="3886200"/>
            <a:ext cx="83058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04800" y="4724400"/>
            <a:ext cx="82296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28600" y="5791200"/>
            <a:ext cx="84582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600200" y="0"/>
            <a:ext cx="1588" cy="6629400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28600" y="685800"/>
            <a:ext cx="86868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0" y="152400"/>
            <a:ext cx="1482725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operations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751013" y="152400"/>
            <a:ext cx="3400425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Doubly linked with dummy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97588" y="152400"/>
            <a:ext cx="1747837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Singly linked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8600" y="2057400"/>
            <a:ext cx="1171575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creation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6019800"/>
            <a:ext cx="1482725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Empty test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5029200"/>
            <a:ext cx="1397000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Start from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4114800"/>
            <a:ext cx="1328738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reference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371600"/>
            <a:ext cx="8153400" cy="6096000"/>
          </a:xfrm>
          <a:ln/>
        </p:spPr>
        <p:txBody>
          <a:bodyPr anchor="t"/>
          <a:lstStyle/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void print(NodePtr head){   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NodePtr cur=head-&gt;next;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while(cur != head){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        cout &lt;&lt; cur-&gt;data &lt;&lt; " ";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        cur = cur-&gt;next;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        }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Courier New" pitchFamily="49" charset="0"/>
                <a:ea typeface="PMingLiU" pitchFamily="16" charset="-120"/>
              </a:rPr>
              <a:t>}</a:t>
            </a: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2311828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 algn="ctr"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latin typeface="Arial" charset="0"/>
                <a:ea typeface="Source Han Sans CN Regular" charset="0"/>
                <a:cs typeface="Source Han Sans CN Regular" charset="0"/>
              </a:rPr>
              <a:t>Print the whole list: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2286000"/>
            <a:ext cx="2286000" cy="381000"/>
          </a:xfrm>
          <a:prstGeom prst="rect">
            <a:avLst/>
          </a:prstGeom>
          <a:noFill/>
          <a:ln w="316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81400" y="1828800"/>
            <a:ext cx="2819400" cy="381000"/>
          </a:xfrm>
          <a:prstGeom prst="rect">
            <a:avLst/>
          </a:prstGeom>
          <a:noFill/>
          <a:ln w="316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/>
          </p:nvPr>
        </p:nvSpPr>
        <p:spPr>
          <a:xfrm>
            <a:off x="304800" y="1828800"/>
            <a:ext cx="8458200" cy="3124200"/>
          </a:xfrm>
          <a:ln>
            <a:solidFill>
              <a:srgbClr val="7030A0"/>
            </a:solidFill>
          </a:ln>
        </p:spPr>
        <p:txBody>
          <a:bodyPr anchor="t">
            <a:normAutofit lnSpcReduction="10000"/>
          </a:bodyPr>
          <a:lstStyle/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searchNode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(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head,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item){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cur = head-&gt;next;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while ((cur != head) &amp;&amp; (item != cur-&gt;data)) 			cur=cur-&gt;next;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if (cur == head) cur = NULL; // we didn’t find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return cur;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}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93713" y="533400"/>
            <a:ext cx="4782696" cy="725456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 algn="ctr"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latin typeface="Arial" charset="0"/>
                <a:ea typeface="Source Han Sans CN Regular" charset="0"/>
                <a:cs typeface="Source Han Sans CN Regular" charset="0"/>
              </a:rPr>
              <a:t>Searching a node </a:t>
            </a:r>
          </a:p>
          <a:p>
            <a:pPr marL="342900" indent="-341313" algn="ctr"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>
                <a:latin typeface="Arial" charset="0"/>
                <a:ea typeface="Source Han Sans CN Regular" charset="0"/>
                <a:cs typeface="Source Han Sans CN Regular" charset="0"/>
              </a:rPr>
              <a:t>(returning NULL if not found the element):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18013" y="5410200"/>
            <a:ext cx="2751137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End of the list, empty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3427413" y="4341813"/>
            <a:ext cx="1298575" cy="993775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895600" y="2590800"/>
            <a:ext cx="23622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200400" y="3427412"/>
            <a:ext cx="19050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Deleting a Node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PMingLiU" pitchFamily="16" charset="-120"/>
              </a:rPr>
              <a:t>Delete a node </a:t>
            </a:r>
            <a:r>
              <a:rPr lang="en-US">
                <a:latin typeface="Courier New" pitchFamily="49" charset="0"/>
                <a:ea typeface="PMingLiU" pitchFamily="16" charset="-120"/>
              </a:rPr>
              <a:t>Cur</a:t>
            </a:r>
            <a:r>
              <a:rPr lang="en-US">
                <a:ea typeface="PMingLiU" pitchFamily="16" charset="-120"/>
              </a:rPr>
              <a:t> at front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1" y="4038599"/>
            <a:ext cx="7702550" cy="1895475"/>
            <a:chOff x="528" y="2544"/>
            <a:chExt cx="4852" cy="119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783" y="2718"/>
              <a:ext cx="592" cy="303"/>
              <a:chOff x="4783" y="2718"/>
              <a:chExt cx="592" cy="303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4931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auto">
              <a:xfrm>
                <a:off x="4783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5228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211" y="2718"/>
              <a:ext cx="592" cy="303"/>
              <a:chOff x="2211" y="2718"/>
              <a:chExt cx="592" cy="303"/>
            </a:xfrm>
          </p:grpSpPr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2359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2211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2656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26" y="2718"/>
              <a:ext cx="592" cy="303"/>
              <a:chOff x="3926" y="2718"/>
              <a:chExt cx="592" cy="303"/>
            </a:xfrm>
          </p:grpSpPr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4074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3926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4371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068" y="2718"/>
              <a:ext cx="592" cy="303"/>
              <a:chOff x="3068" y="2718"/>
              <a:chExt cx="592" cy="303"/>
            </a:xfrm>
          </p:grpSpPr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3216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3068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3513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46" y="2804"/>
              <a:ext cx="253" cy="135"/>
              <a:chOff x="1946" y="2804"/>
              <a:chExt cx="253" cy="135"/>
            </a:xfrm>
          </p:grpSpPr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1946" y="2804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 flipH="1" flipV="1">
                <a:off x="1945" y="2930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825" y="2804"/>
              <a:ext cx="253" cy="135"/>
              <a:chOff x="2825" y="2804"/>
              <a:chExt cx="253" cy="135"/>
            </a:xfrm>
          </p:grpSpPr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>
                <a:off x="2825" y="2804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 flipH="1" flipV="1">
                <a:off x="2824" y="2930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672" y="2804"/>
              <a:ext cx="1100" cy="135"/>
              <a:chOff x="3672" y="2804"/>
              <a:chExt cx="1100" cy="135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672" y="2804"/>
                <a:ext cx="253" cy="135"/>
                <a:chOff x="3672" y="2804"/>
                <a:chExt cx="253" cy="135"/>
              </a:xfrm>
            </p:grpSpPr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>
                  <a:off x="3672" y="2804"/>
                  <a:ext cx="253" cy="0"/>
                </a:xfrm>
                <a:prstGeom prst="line">
                  <a:avLst/>
                </a:prstGeom>
                <a:noFill/>
                <a:ln w="31680" cap="sq">
                  <a:solidFill>
                    <a:srgbClr val="7030A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7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671" y="2930"/>
                  <a:ext cx="255" cy="10"/>
                </a:xfrm>
                <a:prstGeom prst="line">
                  <a:avLst/>
                </a:prstGeom>
                <a:noFill/>
                <a:ln w="31680" cap="sq">
                  <a:solidFill>
                    <a:srgbClr val="7030A0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>
                <a:off x="4519" y="2804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31"/>
              <p:cNvSpPr>
                <a:spLocks noChangeShapeType="1"/>
              </p:cNvSpPr>
              <p:nvPr/>
            </p:nvSpPr>
            <p:spPr bwMode="auto">
              <a:xfrm flipH="1" flipV="1">
                <a:off x="4518" y="2930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576" y="3504"/>
              <a:ext cx="471" cy="234"/>
            </a:xfrm>
            <a:prstGeom prst="rect">
              <a:avLst/>
            </a:prstGeom>
            <a:no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V="1">
              <a:off x="864" y="3021"/>
              <a:ext cx="2" cy="435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1385" y="2718"/>
              <a:ext cx="592" cy="303"/>
              <a:chOff x="1385" y="2718"/>
              <a:chExt cx="592" cy="303"/>
            </a:xfrm>
          </p:grpSpPr>
          <p:sp>
            <p:nvSpPr>
              <p:cNvPr id="22563" name="Rectangle 35"/>
              <p:cNvSpPr>
                <a:spLocks noChangeArrowheads="1"/>
              </p:cNvSpPr>
              <p:nvPr/>
            </p:nvSpPr>
            <p:spPr bwMode="auto">
              <a:xfrm>
                <a:off x="1533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22564" name="Rectangle 36"/>
              <p:cNvSpPr>
                <a:spLocks noChangeArrowheads="1"/>
              </p:cNvSpPr>
              <p:nvPr/>
            </p:nvSpPr>
            <p:spPr bwMode="auto">
              <a:xfrm>
                <a:off x="1385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Rectangle 37"/>
              <p:cNvSpPr>
                <a:spLocks noChangeArrowheads="1"/>
              </p:cNvSpPr>
              <p:nvPr/>
            </p:nvSpPr>
            <p:spPr bwMode="auto">
              <a:xfrm>
                <a:off x="1830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570" y="2718"/>
              <a:ext cx="592" cy="303"/>
              <a:chOff x="570" y="2718"/>
              <a:chExt cx="592" cy="303"/>
            </a:xfrm>
          </p:grpSpPr>
          <p:sp>
            <p:nvSpPr>
              <p:cNvPr id="22567" name="Rectangle 39"/>
              <p:cNvSpPr>
                <a:spLocks noChangeArrowheads="1"/>
              </p:cNvSpPr>
              <p:nvPr/>
            </p:nvSpPr>
            <p:spPr bwMode="auto">
              <a:xfrm>
                <a:off x="718" y="2718"/>
                <a:ext cx="295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Rectangle 40"/>
              <p:cNvSpPr>
                <a:spLocks noChangeArrowheads="1"/>
              </p:cNvSpPr>
              <p:nvPr/>
            </p:nvSpPr>
            <p:spPr bwMode="auto">
              <a:xfrm>
                <a:off x="570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Rectangle 41"/>
              <p:cNvSpPr>
                <a:spLocks noChangeArrowheads="1"/>
              </p:cNvSpPr>
              <p:nvPr/>
            </p:nvSpPr>
            <p:spPr bwMode="auto">
              <a:xfrm>
                <a:off x="1015" y="2718"/>
                <a:ext cx="147" cy="303"/>
              </a:xfrm>
              <a:prstGeom prst="rect">
                <a:avLst/>
              </a:prstGeom>
              <a:solidFill>
                <a:schemeClr val="accent2"/>
              </a:solidFill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163" y="2804"/>
              <a:ext cx="253" cy="135"/>
              <a:chOff x="1163" y="2804"/>
              <a:chExt cx="253" cy="135"/>
            </a:xfrm>
          </p:grpSpPr>
          <p:sp>
            <p:nvSpPr>
              <p:cNvPr id="22571" name="Line 43"/>
              <p:cNvSpPr>
                <a:spLocks noChangeShapeType="1"/>
              </p:cNvSpPr>
              <p:nvPr/>
            </p:nvSpPr>
            <p:spPr bwMode="auto">
              <a:xfrm>
                <a:off x="1163" y="2804"/>
                <a:ext cx="253" cy="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 flipH="1" flipV="1">
                <a:off x="1162" y="2930"/>
                <a:ext cx="255" cy="10"/>
              </a:xfrm>
              <a:prstGeom prst="line">
                <a:avLst/>
              </a:prstGeom>
              <a:noFill/>
              <a:ln w="31680" cap="sq">
                <a:solidFill>
                  <a:srgbClr val="7030A0"/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528" y="2544"/>
              <a:ext cx="1150" cy="195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3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400" b="1" dirty="0">
                  <a:latin typeface="Arial" charset="0"/>
                  <a:ea typeface="PMingLiU" pitchFamily="16" charset="-120"/>
                </a:rPr>
                <a:t>Dummy Head Node</a:t>
              </a:r>
            </a:p>
          </p:txBody>
        </p:sp>
        <p:cxnSp>
          <p:nvCxnSpPr>
            <p:cNvPr id="22574" name="AutoShape 46"/>
            <p:cNvCxnSpPr>
              <a:cxnSpLocks noChangeShapeType="1"/>
              <a:stCxn id="22535" idx="3"/>
              <a:endCxn id="22568" idx="1"/>
            </p:cNvCxnSpPr>
            <p:nvPr/>
          </p:nvCxnSpPr>
          <p:spPr bwMode="auto">
            <a:xfrm flipH="1">
              <a:off x="569" y="2870"/>
              <a:ext cx="4807" cy="0"/>
            </a:xfrm>
            <a:prstGeom prst="bentConnector5">
              <a:avLst>
                <a:gd name="adj1" fmla="val -3056"/>
                <a:gd name="adj2" fmla="val -32950000"/>
                <a:gd name="adj3" fmla="val 103056"/>
              </a:avLst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2575" name="AutoShape 47"/>
            <p:cNvCxnSpPr>
              <a:cxnSpLocks noChangeShapeType="1"/>
            </p:cNvCxnSpPr>
            <p:nvPr/>
          </p:nvCxnSpPr>
          <p:spPr bwMode="auto">
            <a:xfrm>
              <a:off x="575" y="2928"/>
              <a:ext cx="4805" cy="0"/>
            </a:xfrm>
            <a:prstGeom prst="bentConnector5">
              <a:avLst>
                <a:gd name="adj1" fmla="val -2991"/>
                <a:gd name="adj2" fmla="val 43780000"/>
                <a:gd name="adj3" fmla="val 102991"/>
              </a:avLst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2576" name="AutoShape 48"/>
            <p:cNvCxnSpPr>
              <a:cxnSpLocks noChangeShapeType="1"/>
            </p:cNvCxnSpPr>
            <p:nvPr/>
          </p:nvCxnSpPr>
          <p:spPr bwMode="auto">
            <a:xfrm>
              <a:off x="1008" y="2687"/>
              <a:ext cx="1439" cy="1"/>
            </a:xfrm>
            <a:prstGeom prst="curvedConnector3">
              <a:avLst>
                <a:gd name="adj1" fmla="val 50000"/>
              </a:avLst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2577" name="AutoShape 49"/>
            <p:cNvCxnSpPr>
              <a:cxnSpLocks noChangeShapeType="1"/>
            </p:cNvCxnSpPr>
            <p:nvPr/>
          </p:nvCxnSpPr>
          <p:spPr bwMode="auto">
            <a:xfrm flipH="1">
              <a:off x="1056" y="3024"/>
              <a:ext cx="1439" cy="1"/>
            </a:xfrm>
            <a:prstGeom prst="curvedConnector3">
              <a:avLst>
                <a:gd name="adj1" fmla="val 50000"/>
              </a:avLst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1440" y="3504"/>
              <a:ext cx="366" cy="234"/>
            </a:xfrm>
            <a:prstGeom prst="rect">
              <a:avLst/>
            </a:prstGeom>
            <a:no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Cur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1728" y="3021"/>
              <a:ext cx="2" cy="435"/>
            </a:xfrm>
            <a:prstGeom prst="line">
              <a:avLst/>
            </a:prstGeom>
            <a:no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2286000" y="2362200"/>
            <a:ext cx="5715000" cy="13512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(Cur-&gt;prev)-&gt;next = Cur-&gt;next;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(Cur-&gt;next)-&gt;prev = Cur-&gt;prev; 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delete Cur;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76400"/>
            <a:ext cx="7848600" cy="4114800"/>
          </a:xfrm>
          <a:ln/>
        </p:spPr>
        <p:txBody>
          <a:bodyPr anchor="t"/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Arial" charset="0"/>
                <a:ea typeface="PMingLiU" pitchFamily="16" charset="-120"/>
              </a:rPr>
              <a:t>Delete a node </a:t>
            </a:r>
            <a:r>
              <a:rPr lang="en-US" sz="2800" dirty="0">
                <a:latin typeface="Courier New" pitchFamily="49" charset="0"/>
                <a:ea typeface="PMingLiU" pitchFamily="16" charset="-120"/>
              </a:rPr>
              <a:t>Cur</a:t>
            </a:r>
            <a:r>
              <a:rPr lang="en-US" sz="2800" dirty="0">
                <a:latin typeface="Arial" charset="0"/>
                <a:ea typeface="PMingLiU" pitchFamily="16" charset="-120"/>
              </a:rPr>
              <a:t> in the middle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76400" y="2362200"/>
            <a:ext cx="7086600" cy="13512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(Cur-&gt;prev)-&gt;next = Cur-&gt;next;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(Cur-&gt;next)-&gt;prev = Cur-&gt;prev; 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delete Cur;	// same as delete front!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1" y="3962401"/>
            <a:ext cx="7702550" cy="1971676"/>
            <a:chOff x="528" y="2496"/>
            <a:chExt cx="4852" cy="1242"/>
          </a:xfrm>
          <a:solidFill>
            <a:schemeClr val="accent2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783" y="2718"/>
              <a:ext cx="592" cy="303"/>
              <a:chOff x="4783" y="2718"/>
              <a:chExt cx="592" cy="303"/>
            </a:xfrm>
            <a:grpFill/>
          </p:grpSpPr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4931" y="2718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4783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5228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46" y="2804"/>
              <a:ext cx="253" cy="135"/>
              <a:chOff x="1946" y="2804"/>
              <a:chExt cx="253" cy="135"/>
            </a:xfrm>
            <a:grpFill/>
          </p:grpSpPr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1946" y="2804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 flipH="1" flipV="1">
                <a:off x="1945" y="2930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4519" y="2804"/>
              <a:ext cx="253" cy="0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 flipV="1">
              <a:off x="4518" y="2929"/>
              <a:ext cx="255" cy="11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576" y="3504"/>
              <a:ext cx="471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864" y="3021"/>
              <a:ext cx="2" cy="435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385" y="2718"/>
              <a:ext cx="592" cy="303"/>
              <a:chOff x="1385" y="2718"/>
              <a:chExt cx="592" cy="303"/>
            </a:xfrm>
            <a:grpFill/>
          </p:grpSpPr>
          <p:sp>
            <p:nvSpPr>
              <p:cNvPr id="23568" name="Rectangle 16"/>
              <p:cNvSpPr>
                <a:spLocks noChangeArrowheads="1"/>
              </p:cNvSpPr>
              <p:nvPr/>
            </p:nvSpPr>
            <p:spPr bwMode="auto">
              <a:xfrm>
                <a:off x="1533" y="2718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1385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Rectangle 18"/>
              <p:cNvSpPr>
                <a:spLocks noChangeArrowheads="1"/>
              </p:cNvSpPr>
              <p:nvPr/>
            </p:nvSpPr>
            <p:spPr bwMode="auto">
              <a:xfrm>
                <a:off x="1830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70" y="2718"/>
              <a:ext cx="592" cy="303"/>
              <a:chOff x="570" y="2718"/>
              <a:chExt cx="592" cy="303"/>
            </a:xfrm>
            <a:grpFill/>
          </p:grpSpPr>
          <p:sp>
            <p:nvSpPr>
              <p:cNvPr id="23572" name="Rectangle 20"/>
              <p:cNvSpPr>
                <a:spLocks noChangeArrowheads="1"/>
              </p:cNvSpPr>
              <p:nvPr/>
            </p:nvSpPr>
            <p:spPr bwMode="auto">
              <a:xfrm>
                <a:off x="718" y="2718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Rectangle 21"/>
              <p:cNvSpPr>
                <a:spLocks noChangeArrowheads="1"/>
              </p:cNvSpPr>
              <p:nvPr/>
            </p:nvSpPr>
            <p:spPr bwMode="auto">
              <a:xfrm>
                <a:off x="570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>
                <a:off x="1015" y="2718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163" y="2804"/>
              <a:ext cx="253" cy="135"/>
              <a:chOff x="1163" y="2804"/>
              <a:chExt cx="253" cy="135"/>
            </a:xfrm>
            <a:grpFill/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>
                <a:off x="1163" y="2804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 flipH="1" flipV="1">
                <a:off x="1162" y="2930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528" y="2496"/>
              <a:ext cx="1150" cy="195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3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400" b="1" dirty="0">
                  <a:latin typeface="Arial" charset="0"/>
                  <a:ea typeface="PMingLiU" pitchFamily="16" charset="-120"/>
                </a:rPr>
                <a:t>Dummy Head Node</a:t>
              </a:r>
            </a:p>
          </p:txBody>
        </p:sp>
        <p:cxnSp>
          <p:nvCxnSpPr>
            <p:cNvPr id="23579" name="AutoShape 27"/>
            <p:cNvCxnSpPr>
              <a:cxnSpLocks noChangeShapeType="1"/>
              <a:stCxn id="23559" idx="3"/>
              <a:endCxn id="23573" idx="1"/>
            </p:cNvCxnSpPr>
            <p:nvPr/>
          </p:nvCxnSpPr>
          <p:spPr bwMode="auto">
            <a:xfrm flipH="1">
              <a:off x="569" y="2870"/>
              <a:ext cx="4807" cy="0"/>
            </a:xfrm>
            <a:prstGeom prst="bentConnector5">
              <a:avLst>
                <a:gd name="adj1" fmla="val -3056"/>
                <a:gd name="adj2" fmla="val -32950000"/>
                <a:gd name="adj3" fmla="val 103056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3580" name="AutoShape 28"/>
            <p:cNvCxnSpPr>
              <a:cxnSpLocks noChangeShapeType="1"/>
            </p:cNvCxnSpPr>
            <p:nvPr/>
          </p:nvCxnSpPr>
          <p:spPr bwMode="auto">
            <a:xfrm>
              <a:off x="575" y="2928"/>
              <a:ext cx="4805" cy="0"/>
            </a:xfrm>
            <a:prstGeom prst="bentConnector5">
              <a:avLst>
                <a:gd name="adj1" fmla="val -2991"/>
                <a:gd name="adj2" fmla="val 43780000"/>
                <a:gd name="adj3" fmla="val 102991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208" y="2736"/>
              <a:ext cx="591" cy="287"/>
              <a:chOff x="2208" y="2736"/>
              <a:chExt cx="591" cy="287"/>
            </a:xfrm>
            <a:grpFill/>
          </p:grpSpPr>
          <p:sp>
            <p:nvSpPr>
              <p:cNvPr id="23582" name="Rectangle 30"/>
              <p:cNvSpPr>
                <a:spLocks noChangeArrowheads="1"/>
              </p:cNvSpPr>
              <p:nvPr/>
            </p:nvSpPr>
            <p:spPr bwMode="auto">
              <a:xfrm>
                <a:off x="2356" y="2736"/>
                <a:ext cx="295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23583" name="Rectangle 31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Rectangle 32"/>
              <p:cNvSpPr>
                <a:spLocks noChangeArrowheads="1"/>
              </p:cNvSpPr>
              <p:nvPr/>
            </p:nvSpPr>
            <p:spPr bwMode="auto">
              <a:xfrm>
                <a:off x="2652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920" y="2736"/>
              <a:ext cx="591" cy="287"/>
              <a:chOff x="3920" y="2736"/>
              <a:chExt cx="591" cy="287"/>
            </a:xfrm>
            <a:grpFill/>
          </p:grpSpPr>
          <p:sp>
            <p:nvSpPr>
              <p:cNvPr id="23586" name="Rectangle 34"/>
              <p:cNvSpPr>
                <a:spLocks noChangeArrowheads="1"/>
              </p:cNvSpPr>
              <p:nvPr/>
            </p:nvSpPr>
            <p:spPr bwMode="auto">
              <a:xfrm>
                <a:off x="4068" y="2736"/>
                <a:ext cx="295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23587" name="Rectangle 35"/>
              <p:cNvSpPr>
                <a:spLocks noChangeArrowheads="1"/>
              </p:cNvSpPr>
              <p:nvPr/>
            </p:nvSpPr>
            <p:spPr bwMode="auto">
              <a:xfrm>
                <a:off x="3920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Rectangle 36"/>
              <p:cNvSpPr>
                <a:spLocks noChangeArrowheads="1"/>
              </p:cNvSpPr>
              <p:nvPr/>
            </p:nvSpPr>
            <p:spPr bwMode="auto">
              <a:xfrm>
                <a:off x="4364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064" y="2736"/>
              <a:ext cx="591" cy="287"/>
              <a:chOff x="3064" y="2736"/>
              <a:chExt cx="591" cy="287"/>
            </a:xfrm>
            <a:grpFill/>
          </p:grpSpPr>
          <p:sp>
            <p:nvSpPr>
              <p:cNvPr id="23590" name="Rectangle 38"/>
              <p:cNvSpPr>
                <a:spLocks noChangeArrowheads="1"/>
              </p:cNvSpPr>
              <p:nvPr/>
            </p:nvSpPr>
            <p:spPr bwMode="auto">
              <a:xfrm>
                <a:off x="3212" y="2736"/>
                <a:ext cx="295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23591" name="Rectangle 39"/>
              <p:cNvSpPr>
                <a:spLocks noChangeArrowheads="1"/>
              </p:cNvSpPr>
              <p:nvPr/>
            </p:nvSpPr>
            <p:spPr bwMode="auto">
              <a:xfrm>
                <a:off x="3064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Rectangle 40"/>
              <p:cNvSpPr>
                <a:spLocks noChangeArrowheads="1"/>
              </p:cNvSpPr>
              <p:nvPr/>
            </p:nvSpPr>
            <p:spPr bwMode="auto">
              <a:xfrm>
                <a:off x="3508" y="2736"/>
                <a:ext cx="147" cy="287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2821" y="2818"/>
              <a:ext cx="253" cy="0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 flipH="1" flipV="1">
              <a:off x="2778" y="2935"/>
              <a:ext cx="297" cy="12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3666" y="2818"/>
              <a:ext cx="253" cy="0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 flipH="1" flipV="1">
              <a:off x="3665" y="2936"/>
              <a:ext cx="255" cy="11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3244" y="3354"/>
              <a:ext cx="499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Cur</a:t>
              </a:r>
            </a:p>
          </p:txBody>
        </p:sp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 flipH="1" flipV="1">
              <a:off x="3402" y="2995"/>
              <a:ext cx="4" cy="401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599" name="AutoShape 47"/>
            <p:cNvCxnSpPr>
              <a:cxnSpLocks noChangeShapeType="1"/>
              <a:stCxn id="23584" idx="0"/>
              <a:endCxn id="23587" idx="0"/>
            </p:cNvCxnSpPr>
            <p:nvPr/>
          </p:nvCxnSpPr>
          <p:spPr bwMode="auto">
            <a:xfrm>
              <a:off x="2726" y="2736"/>
              <a:ext cx="1267" cy="0"/>
            </a:xfrm>
            <a:prstGeom prst="curvedConnector3">
              <a:avLst>
                <a:gd name="adj1" fmla="val 50000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3600" name="AutoShape 48"/>
            <p:cNvCxnSpPr>
              <a:cxnSpLocks noChangeShapeType="1"/>
              <a:stCxn id="23587" idx="2"/>
              <a:endCxn id="23584" idx="2"/>
            </p:cNvCxnSpPr>
            <p:nvPr/>
          </p:nvCxnSpPr>
          <p:spPr bwMode="auto">
            <a:xfrm flipH="1">
              <a:off x="2726" y="3024"/>
              <a:ext cx="1267" cy="0"/>
            </a:xfrm>
            <a:prstGeom prst="curvedConnector3">
              <a:avLst>
                <a:gd name="adj1" fmla="val 50000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76400"/>
            <a:ext cx="7848600" cy="4114800"/>
          </a:xfrm>
          <a:ln/>
        </p:spPr>
        <p:txBody>
          <a:bodyPr anchor="t"/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Arial" charset="0"/>
                <a:ea typeface="PMingLiU" pitchFamily="16" charset="-120"/>
              </a:rPr>
              <a:t>Delete a node </a:t>
            </a:r>
            <a:r>
              <a:rPr lang="en-US" sz="2800">
                <a:latin typeface="Courier New" pitchFamily="49" charset="0"/>
                <a:ea typeface="PMingLiU" pitchFamily="16" charset="-120"/>
              </a:rPr>
              <a:t>Cur </a:t>
            </a:r>
            <a:r>
              <a:rPr lang="en-US" sz="2800">
                <a:latin typeface="Arial" charset="0"/>
                <a:ea typeface="PMingLiU" pitchFamily="16" charset="-120"/>
              </a:rPr>
              <a:t>at rear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2286000"/>
            <a:ext cx="8458200" cy="13512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(Cur-&gt;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)-&gt;next = Cur-&gt;next;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(Cur-&gt;next)-&gt;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= Cur-&gt;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; 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delete Cur;	// same as delete front and middle!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1" y="4114800"/>
            <a:ext cx="7702550" cy="1895475"/>
            <a:chOff x="576" y="2592"/>
            <a:chExt cx="4852" cy="1194"/>
          </a:xfrm>
          <a:solidFill>
            <a:schemeClr val="accent3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31" y="2766"/>
              <a:ext cx="592" cy="303"/>
              <a:chOff x="4831" y="2766"/>
              <a:chExt cx="592" cy="303"/>
            </a:xfrm>
            <a:grpFill/>
          </p:grpSpPr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4979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70</a:t>
                </a:r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4831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5276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259" y="2766"/>
              <a:ext cx="592" cy="303"/>
              <a:chOff x="2259" y="2766"/>
              <a:chExt cx="592" cy="303"/>
            </a:xfrm>
            <a:grpFill/>
          </p:grpSpPr>
          <p:sp>
            <p:nvSpPr>
              <p:cNvPr id="24585" name="Rectangle 9"/>
              <p:cNvSpPr>
                <a:spLocks noChangeArrowheads="1"/>
              </p:cNvSpPr>
              <p:nvPr/>
            </p:nvSpPr>
            <p:spPr bwMode="auto">
              <a:xfrm>
                <a:off x="2407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20</a:t>
                </a:r>
              </a:p>
            </p:txBody>
          </p:sp>
          <p:sp>
            <p:nvSpPr>
              <p:cNvPr id="24586" name="Rectangle 10"/>
              <p:cNvSpPr>
                <a:spLocks noChangeArrowheads="1"/>
              </p:cNvSpPr>
              <p:nvPr/>
            </p:nvSpPr>
            <p:spPr bwMode="auto">
              <a:xfrm>
                <a:off x="2259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Rectangle 11"/>
              <p:cNvSpPr>
                <a:spLocks noChangeArrowheads="1"/>
              </p:cNvSpPr>
              <p:nvPr/>
            </p:nvSpPr>
            <p:spPr bwMode="auto">
              <a:xfrm>
                <a:off x="2704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74" y="2766"/>
              <a:ext cx="592" cy="303"/>
              <a:chOff x="3974" y="2766"/>
              <a:chExt cx="592" cy="303"/>
            </a:xfrm>
            <a:grpFill/>
          </p:grpSpPr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4122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55</a:t>
                </a: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974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4419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116" y="2766"/>
              <a:ext cx="592" cy="303"/>
              <a:chOff x="3116" y="2766"/>
              <a:chExt cx="592" cy="303"/>
            </a:xfrm>
            <a:grpFill/>
          </p:grpSpPr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3264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40</a:t>
                </a:r>
              </a:p>
            </p:txBody>
          </p:sp>
          <p:sp>
            <p:nvSpPr>
              <p:cNvPr id="24594" name="Rectangle 18"/>
              <p:cNvSpPr>
                <a:spLocks noChangeArrowheads="1"/>
              </p:cNvSpPr>
              <p:nvPr/>
            </p:nvSpPr>
            <p:spPr bwMode="auto">
              <a:xfrm>
                <a:off x="3116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Rectangle 19"/>
              <p:cNvSpPr>
                <a:spLocks noChangeArrowheads="1"/>
              </p:cNvSpPr>
              <p:nvPr/>
            </p:nvSpPr>
            <p:spPr bwMode="auto">
              <a:xfrm>
                <a:off x="3561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94" y="2852"/>
              <a:ext cx="253" cy="135"/>
              <a:chOff x="1994" y="2852"/>
              <a:chExt cx="253" cy="135"/>
            </a:xfrm>
            <a:grpFill/>
          </p:grpSpPr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1994" y="2852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 flipH="1" flipV="1">
                <a:off x="1993" y="2978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873" y="2852"/>
              <a:ext cx="253" cy="135"/>
              <a:chOff x="2873" y="2852"/>
              <a:chExt cx="253" cy="135"/>
            </a:xfrm>
            <a:grpFill/>
          </p:grpSpPr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2873" y="2852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 flipH="1" flipV="1">
                <a:off x="2872" y="2978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720" y="2852"/>
              <a:ext cx="253" cy="135"/>
              <a:chOff x="3720" y="2852"/>
              <a:chExt cx="253" cy="135"/>
            </a:xfrm>
            <a:grpFill/>
          </p:grpSpPr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3720" y="2852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28"/>
              <p:cNvSpPr>
                <a:spLocks noChangeShapeType="1"/>
              </p:cNvSpPr>
              <p:nvPr/>
            </p:nvSpPr>
            <p:spPr bwMode="auto">
              <a:xfrm flipH="1" flipV="1">
                <a:off x="3719" y="2978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4567" y="2852"/>
              <a:ext cx="253" cy="0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 flipV="1">
              <a:off x="4566" y="2977"/>
              <a:ext cx="255" cy="11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624" y="3552"/>
              <a:ext cx="471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Head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 flipV="1">
              <a:off x="912" y="3069"/>
              <a:ext cx="2" cy="435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433" y="2766"/>
              <a:ext cx="592" cy="303"/>
              <a:chOff x="1433" y="2766"/>
              <a:chExt cx="592" cy="303"/>
            </a:xfrm>
            <a:grpFill/>
          </p:grpSpPr>
          <p:sp>
            <p:nvSpPr>
              <p:cNvPr id="24610" name="Rectangle 34"/>
              <p:cNvSpPr>
                <a:spLocks noChangeArrowheads="1"/>
              </p:cNvSpPr>
              <p:nvPr/>
            </p:nvSpPr>
            <p:spPr bwMode="auto">
              <a:xfrm>
                <a:off x="1581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1" hangingPunct="1">
                  <a:buClrTx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>
                    <a:ea typeface="PMingLiU" pitchFamily="16" charset="-120"/>
                  </a:rPr>
                  <a:t>10</a:t>
                </a:r>
              </a:p>
            </p:txBody>
          </p:sp>
          <p:sp>
            <p:nvSpPr>
              <p:cNvPr id="24611" name="Rectangle 35"/>
              <p:cNvSpPr>
                <a:spLocks noChangeArrowheads="1"/>
              </p:cNvSpPr>
              <p:nvPr/>
            </p:nvSpPr>
            <p:spPr bwMode="auto">
              <a:xfrm>
                <a:off x="1433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/>
            </p:nvSpPr>
            <p:spPr bwMode="auto">
              <a:xfrm>
                <a:off x="1878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618" y="2766"/>
              <a:ext cx="592" cy="303"/>
              <a:chOff x="618" y="2766"/>
              <a:chExt cx="592" cy="303"/>
            </a:xfrm>
            <a:grpFill/>
          </p:grpSpPr>
          <p:sp>
            <p:nvSpPr>
              <p:cNvPr id="24614" name="Rectangle 38"/>
              <p:cNvSpPr>
                <a:spLocks noChangeArrowheads="1"/>
              </p:cNvSpPr>
              <p:nvPr/>
            </p:nvSpPr>
            <p:spPr bwMode="auto">
              <a:xfrm>
                <a:off x="766" y="2766"/>
                <a:ext cx="295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Rectangle 39"/>
              <p:cNvSpPr>
                <a:spLocks noChangeArrowheads="1"/>
              </p:cNvSpPr>
              <p:nvPr/>
            </p:nvSpPr>
            <p:spPr bwMode="auto">
              <a:xfrm>
                <a:off x="618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Rectangle 40"/>
              <p:cNvSpPr>
                <a:spLocks noChangeArrowheads="1"/>
              </p:cNvSpPr>
              <p:nvPr/>
            </p:nvSpPr>
            <p:spPr bwMode="auto">
              <a:xfrm>
                <a:off x="1063" y="2766"/>
                <a:ext cx="147" cy="303"/>
              </a:xfrm>
              <a:prstGeom prst="rect">
                <a:avLst/>
              </a:prstGeom>
              <a:grpFill/>
              <a:ln w="12600" cap="sq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211" y="2852"/>
              <a:ext cx="253" cy="135"/>
              <a:chOff x="1211" y="2852"/>
              <a:chExt cx="253" cy="135"/>
            </a:xfrm>
            <a:grpFill/>
          </p:grpSpPr>
          <p:sp>
            <p:nvSpPr>
              <p:cNvPr id="24618" name="Line 42"/>
              <p:cNvSpPr>
                <a:spLocks noChangeShapeType="1"/>
              </p:cNvSpPr>
              <p:nvPr/>
            </p:nvSpPr>
            <p:spPr bwMode="auto">
              <a:xfrm>
                <a:off x="1211" y="2852"/>
                <a:ext cx="253" cy="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/>
            </p:nvSpPr>
            <p:spPr bwMode="auto">
              <a:xfrm flipH="1" flipV="1">
                <a:off x="1210" y="2978"/>
                <a:ext cx="255" cy="10"/>
              </a:xfrm>
              <a:prstGeom prst="line">
                <a:avLst/>
              </a:prstGeom>
              <a:grpFill/>
              <a:ln w="31680" cap="sq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576" y="2592"/>
              <a:ext cx="1150" cy="195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3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400" b="1" dirty="0">
                  <a:latin typeface="Arial" charset="0"/>
                  <a:ea typeface="PMingLiU" pitchFamily="16" charset="-120"/>
                </a:rPr>
                <a:t>Dummy Head Node</a:t>
              </a:r>
            </a:p>
          </p:txBody>
        </p:sp>
        <p:cxnSp>
          <p:nvCxnSpPr>
            <p:cNvPr id="24621" name="AutoShape 45"/>
            <p:cNvCxnSpPr>
              <a:cxnSpLocks noChangeShapeType="1"/>
            </p:cNvCxnSpPr>
            <p:nvPr/>
          </p:nvCxnSpPr>
          <p:spPr bwMode="auto">
            <a:xfrm flipH="1">
              <a:off x="617" y="2918"/>
              <a:ext cx="4807" cy="0"/>
            </a:xfrm>
            <a:prstGeom prst="bentConnector5">
              <a:avLst>
                <a:gd name="adj1" fmla="val -2991"/>
                <a:gd name="adj2" fmla="val -38700000"/>
                <a:gd name="adj3" fmla="val 102991"/>
              </a:avLst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4622" name="AutoShape 46"/>
            <p:cNvCxnSpPr>
              <a:cxnSpLocks noChangeShapeType="1"/>
            </p:cNvCxnSpPr>
            <p:nvPr/>
          </p:nvCxnSpPr>
          <p:spPr bwMode="auto">
            <a:xfrm>
              <a:off x="623" y="2975"/>
              <a:ext cx="4805" cy="1"/>
            </a:xfrm>
            <a:prstGeom prst="bentConnector5">
              <a:avLst>
                <a:gd name="adj1" fmla="val -2991"/>
                <a:gd name="adj2" fmla="val 43783333"/>
                <a:gd name="adj3" fmla="val 102991"/>
              </a:avLst>
            </a:prstGeom>
            <a:grpFill/>
            <a:ln w="31680" cap="sq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24623" name="Text Box 47"/>
            <p:cNvSpPr txBox="1">
              <a:spLocks noChangeArrowheads="1"/>
            </p:cNvSpPr>
            <p:nvPr/>
          </p:nvSpPr>
          <p:spPr bwMode="auto">
            <a:xfrm>
              <a:off x="4896" y="3552"/>
              <a:ext cx="366" cy="234"/>
            </a:xfrm>
            <a:prstGeom prst="rect">
              <a:avLst/>
            </a:prstGeom>
            <a:grpFill/>
            <a:ln w="9525" cap="flat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1313">
                <a:spcBef>
                  <a:spcPts val="450"/>
                </a:spcBef>
                <a:buClrTx/>
                <a:buSzPct val="7500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</a:pPr>
              <a:r>
                <a:rPr lang="en-US" sz="1800" b="1">
                  <a:latin typeface="Arial" charset="0"/>
                  <a:ea typeface="PMingLiU" pitchFamily="16" charset="-120"/>
                </a:rPr>
                <a:t>Cur</a:t>
              </a:r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 flipV="1">
              <a:off x="5136" y="3071"/>
              <a:ext cx="2" cy="435"/>
            </a:xfrm>
            <a:prstGeom prst="line">
              <a:avLst/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625" name="AutoShape 49"/>
            <p:cNvCxnSpPr>
              <a:cxnSpLocks noChangeShapeType="1"/>
            </p:cNvCxnSpPr>
            <p:nvPr/>
          </p:nvCxnSpPr>
          <p:spPr bwMode="auto">
            <a:xfrm rot="16200000" flipV="1">
              <a:off x="2590" y="864"/>
              <a:ext cx="79" cy="3918"/>
            </a:xfrm>
            <a:prstGeom prst="bentConnector4">
              <a:avLst>
                <a:gd name="adj1" fmla="val 682028"/>
                <a:gd name="adj2" fmla="val 103667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4626" name="AutoShape 50"/>
            <p:cNvCxnSpPr>
              <a:cxnSpLocks noChangeShapeType="1"/>
              <a:stCxn id="24615" idx="1"/>
            </p:cNvCxnSpPr>
            <p:nvPr/>
          </p:nvCxnSpPr>
          <p:spPr bwMode="auto">
            <a:xfrm>
              <a:off x="618" y="2918"/>
              <a:ext cx="3948" cy="105"/>
            </a:xfrm>
            <a:prstGeom prst="bentConnector4">
              <a:avLst>
                <a:gd name="adj1" fmla="val -3718"/>
                <a:gd name="adj2" fmla="val 282829"/>
              </a:avLst>
            </a:prstGeom>
            <a:grpFill/>
            <a:ln w="31680" cap="sq">
              <a:solidFill>
                <a:srgbClr val="7030A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/>
          </p:nvPr>
        </p:nvSpPr>
        <p:spPr>
          <a:xfrm>
            <a:off x="228600" y="990600"/>
            <a:ext cx="7772400" cy="4343400"/>
          </a:xfrm>
          <a:ln>
            <a:solidFill>
              <a:srgbClr val="7030A0"/>
            </a:solidFill>
          </a:ln>
        </p:spPr>
        <p:txBody>
          <a:bodyPr anchor="t"/>
          <a:lstStyle/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void deleteNode(NodePtr head, int item){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NodePtr cur;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cur = searchNode(head, item);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if(cur != NULL){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        cur-&gt;prev-&gt;next = cur-&gt;next;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        cur-&gt;next-&gt;prev = cur-&gt;prev;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        delete cur;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        }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}       </a:t>
            </a:r>
          </a:p>
          <a:p>
            <a:pPr marL="342900" indent="-341313" algn="l"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981200" y="2438400"/>
            <a:ext cx="1752600" cy="1588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0663" y="5791200"/>
            <a:ext cx="7164387" cy="398463"/>
          </a:xfrm>
          <a:prstGeom prst="rect">
            <a:avLst/>
          </a:prstGeom>
          <a:noFill/>
          <a:ln w="9525" cap="flat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latin typeface="Arial" charset="0"/>
                <a:ea typeface="Source Han Sans CN Regular" charset="0"/>
                <a:cs typeface="Source Han Sans CN Regular" charset="0"/>
              </a:rPr>
              <a:t>If we found the element, it does not mean any emptyness!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1905000" y="2665413"/>
            <a:ext cx="381000" cy="2746375"/>
          </a:xfrm>
          <a:prstGeom prst="line">
            <a:avLst/>
          </a:prstGeom>
          <a:noFill/>
          <a:ln w="31680" cap="sq">
            <a:solidFill>
              <a:srgbClr val="7030A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Inserting a Node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Insert a Node 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New</a:t>
            </a:r>
            <a:r>
              <a:rPr lang="en-US" dirty="0">
                <a:ea typeface="PMingLiU" pitchFamily="16" charset="-120"/>
              </a:rPr>
              <a:t> after dummy node and before </a:t>
            </a:r>
            <a:r>
              <a:rPr lang="en-US" dirty="0">
                <a:latin typeface="Courier New" pitchFamily="49" charset="0"/>
                <a:ea typeface="PMingLiU" pitchFamily="16" charset="-120"/>
              </a:rPr>
              <a:t>Cur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2895600" y="5254625"/>
            <a:ext cx="1588" cy="612775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62200" y="5789613"/>
            <a:ext cx="747297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3200" y="4799013"/>
            <a:ext cx="939800" cy="481012"/>
            <a:chOff x="1728" y="3023"/>
            <a:chExt cx="592" cy="303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876" y="3023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28" y="3023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173" y="3023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514600" y="4495800"/>
            <a:ext cx="1826119" cy="309958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3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 b="1">
                <a:latin typeface="Arial" charset="0"/>
                <a:ea typeface="PMingLiU" pitchFamily="16" charset="-120"/>
              </a:rPr>
              <a:t>Dummy Head Node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6781800" y="5332413"/>
            <a:ext cx="1588" cy="536575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324600" y="5791200"/>
            <a:ext cx="580585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765675" y="4810125"/>
            <a:ext cx="527050" cy="396875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72200" y="4799013"/>
            <a:ext cx="939800" cy="481012"/>
            <a:chOff x="3888" y="3023"/>
            <a:chExt cx="592" cy="303"/>
          </a:xfrm>
        </p:grpSpPr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4036" y="3023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888" y="3023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4333" y="3023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3733800" y="4875213"/>
            <a:ext cx="2438400" cy="1587"/>
          </a:xfrm>
          <a:prstGeom prst="line">
            <a:avLst/>
          </a:prstGeom>
          <a:noFill/>
          <a:ln w="31680" cap="sq">
            <a:solidFill>
              <a:srgbClr val="00206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3732213" y="5026025"/>
            <a:ext cx="2441575" cy="4763"/>
          </a:xfrm>
          <a:prstGeom prst="line">
            <a:avLst/>
          </a:prstGeom>
          <a:noFill/>
          <a:ln w="31680" cap="sq">
            <a:solidFill>
              <a:srgbClr val="00206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6643" name="AutoShape 19"/>
          <p:cNvCxnSpPr>
            <a:cxnSpLocks noChangeShapeType="1"/>
          </p:cNvCxnSpPr>
          <p:nvPr/>
        </p:nvCxnSpPr>
        <p:spPr bwMode="auto">
          <a:xfrm flipV="1">
            <a:off x="2743200" y="5180013"/>
            <a:ext cx="4370388" cy="66675"/>
          </a:xfrm>
          <a:prstGeom prst="bentConnector5">
            <a:avLst>
              <a:gd name="adj1" fmla="val -7699"/>
              <a:gd name="adj2" fmla="val -1654491"/>
              <a:gd name="adj3" fmla="val 105227"/>
            </a:avLst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6644" name="AutoShape 20"/>
          <p:cNvCxnSpPr>
            <a:cxnSpLocks noChangeShapeType="1"/>
            <a:stCxn id="26640" idx="3"/>
          </p:cNvCxnSpPr>
          <p:nvPr/>
        </p:nvCxnSpPr>
        <p:spPr bwMode="auto">
          <a:xfrm rot="10800000">
            <a:off x="2741613" y="4951413"/>
            <a:ext cx="4373562" cy="90487"/>
          </a:xfrm>
          <a:prstGeom prst="bentConnector4">
            <a:avLst>
              <a:gd name="adj1" fmla="val -5333"/>
              <a:gd name="adj2" fmla="val 540162"/>
            </a:avLst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2438400" y="2514600"/>
            <a:ext cx="4572000" cy="18257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New-&gt;next = Cur;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New-&gt;prev = Cur-&gt;prev;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Cur-&gt;prev = New;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(New-&gt;prev)-&gt;next = New;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419600" y="5105400"/>
            <a:ext cx="1065213" cy="531813"/>
            <a:chOff x="2784" y="3216"/>
            <a:chExt cx="671" cy="335"/>
          </a:xfrm>
        </p:grpSpPr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2952" y="3216"/>
              <a:ext cx="335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10</a:t>
              </a:r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2784" y="3216"/>
              <a:ext cx="167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3288" y="3216"/>
              <a:ext cx="167" cy="335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3733800" y="5105400"/>
            <a:ext cx="685800" cy="30480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H="1" flipV="1">
            <a:off x="3586163" y="5238750"/>
            <a:ext cx="844550" cy="322263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5486400" y="5027613"/>
            <a:ext cx="685800" cy="460375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5475288" y="5191125"/>
            <a:ext cx="706437" cy="434975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5105400" y="5867400"/>
            <a:ext cx="914400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New</a:t>
            </a: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5008563" y="5588000"/>
            <a:ext cx="17462" cy="46990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Stacks </a:t>
            </a:r>
            <a:r>
              <a:rPr lang="en-US" dirty="0">
                <a:solidFill>
                  <a:schemeClr val="tx1"/>
                </a:solidFill>
              </a:rPr>
              <a:t>are known as LIFO (Last In, First Out) lists.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The last element inserted will be the first to be retrieved</a:t>
            </a:r>
          </a:p>
          <a:p>
            <a:pPr marL="741363" lvl="1" indent="-282575"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282575"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282575"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Stack ADT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00200"/>
            <a:ext cx="7848600" cy="4114800"/>
          </a:xfrm>
          <a:ln/>
        </p:spPr>
        <p:txBody>
          <a:bodyPr anchor="t"/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Arial" charset="0"/>
                <a:ea typeface="PMingLiU" pitchFamily="16" charset="-120"/>
              </a:rPr>
              <a:t>Insert a Node </a:t>
            </a:r>
            <a:r>
              <a:rPr lang="en-US" sz="2800" dirty="0">
                <a:latin typeface="Courier New" pitchFamily="49" charset="0"/>
                <a:ea typeface="PMingLiU" pitchFamily="16" charset="-120"/>
              </a:rPr>
              <a:t>New</a:t>
            </a:r>
            <a:r>
              <a:rPr lang="en-US" sz="2800" dirty="0">
                <a:latin typeface="Arial" charset="0"/>
                <a:ea typeface="PMingLiU" pitchFamily="16" charset="-120"/>
              </a:rPr>
              <a:t> at Rear (with </a:t>
            </a:r>
            <a:r>
              <a:rPr lang="en-US" sz="2800" dirty="0">
                <a:latin typeface="Courier New" pitchFamily="49" charset="0"/>
                <a:ea typeface="PMingLiU" pitchFamily="16" charset="-120"/>
              </a:rPr>
              <a:t>Cur</a:t>
            </a:r>
            <a:r>
              <a:rPr lang="en-US" sz="2800" dirty="0">
                <a:latin typeface="Arial" charset="0"/>
                <a:ea typeface="PMingLiU" pitchFamily="16" charset="-120"/>
              </a:rPr>
              <a:t> pointing to dummy head)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4600" y="2438400"/>
            <a:ext cx="4572000" cy="18257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New-&gt;next = Cur;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New-&gt;prev = Cur-&gt;prev;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Cur-&gt;prev = New;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(New-&gt;prev)-&gt;next = New;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440613" y="5000625"/>
            <a:ext cx="939800" cy="481013"/>
            <a:chOff x="4687" y="3150"/>
            <a:chExt cx="592" cy="303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4835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70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687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5132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57563" y="5000625"/>
            <a:ext cx="939800" cy="481013"/>
            <a:chOff x="2115" y="3150"/>
            <a:chExt cx="592" cy="303"/>
          </a:xfrm>
        </p:grpSpPr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263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115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560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80125" y="5000625"/>
            <a:ext cx="939800" cy="481013"/>
            <a:chOff x="3830" y="3150"/>
            <a:chExt cx="592" cy="303"/>
          </a:xfrm>
        </p:grpSpPr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978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55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830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4275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18050" y="5000625"/>
            <a:ext cx="939800" cy="481013"/>
            <a:chOff x="2972" y="3150"/>
            <a:chExt cx="592" cy="303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120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40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2972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3417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936875" y="5137150"/>
            <a:ext cx="401638" cy="214313"/>
            <a:chOff x="1850" y="3236"/>
            <a:chExt cx="253" cy="135"/>
          </a:xfrm>
        </p:grpSpPr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1850" y="3236"/>
              <a:ext cx="253" cy="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H="1" flipV="1">
              <a:off x="1849" y="3362"/>
              <a:ext cx="255" cy="1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332288" y="5137150"/>
            <a:ext cx="401637" cy="214313"/>
            <a:chOff x="2729" y="3236"/>
            <a:chExt cx="253" cy="135"/>
          </a:xfrm>
        </p:grpSpPr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2729" y="3236"/>
              <a:ext cx="253" cy="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 flipV="1">
              <a:off x="2728" y="3362"/>
              <a:ext cx="255" cy="1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676900" y="5137150"/>
            <a:ext cx="401638" cy="214313"/>
            <a:chOff x="3576" y="3236"/>
            <a:chExt cx="253" cy="135"/>
          </a:xfrm>
        </p:grpSpPr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>
              <a:off x="3576" y="3236"/>
              <a:ext cx="253" cy="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flipH="1" flipV="1">
              <a:off x="3575" y="3362"/>
              <a:ext cx="255" cy="1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7021513" y="5137150"/>
            <a:ext cx="403225" cy="1588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 flipV="1">
            <a:off x="7019925" y="5335588"/>
            <a:ext cx="406400" cy="1905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143000" y="6248400"/>
            <a:ext cx="1092263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1600200" y="5561013"/>
            <a:ext cx="4763" cy="69215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/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46288" y="5000625"/>
            <a:ext cx="939800" cy="481013"/>
            <a:chOff x="1289" y="3150"/>
            <a:chExt cx="592" cy="303"/>
          </a:xfrm>
        </p:grpSpPr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1437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10</a:t>
              </a:r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1289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>
              <a:off x="1734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52475" y="5000625"/>
            <a:ext cx="939800" cy="481013"/>
            <a:chOff x="474" y="3150"/>
            <a:chExt cx="592" cy="303"/>
          </a:xfrm>
        </p:grpSpPr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622" y="3150"/>
              <a:ext cx="295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74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87" name="Rectangle 39"/>
            <p:cNvSpPr>
              <a:spLocks noChangeArrowheads="1"/>
            </p:cNvSpPr>
            <p:nvPr/>
          </p:nvSpPr>
          <p:spPr bwMode="auto">
            <a:xfrm>
              <a:off x="919" y="3150"/>
              <a:ext cx="147" cy="303"/>
            </a:xfrm>
            <a:prstGeom prst="rect">
              <a:avLst/>
            </a:prstGeom>
            <a:solidFill>
              <a:srgbClr val="00FFFF"/>
            </a:solidFill>
            <a:ln w="12600" cap="sq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693863" y="5137150"/>
            <a:ext cx="401637" cy="214313"/>
            <a:chOff x="1067" y="3236"/>
            <a:chExt cx="253" cy="135"/>
          </a:xfrm>
        </p:grpSpPr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>
              <a:off x="1067" y="3236"/>
              <a:ext cx="253" cy="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 flipH="1" flipV="1">
              <a:off x="1066" y="3362"/>
              <a:ext cx="255" cy="10"/>
            </a:xfrm>
            <a:prstGeom prst="line">
              <a:avLst/>
            </a:prstGeom>
            <a:noFill/>
            <a:ln w="31680" cap="sq">
              <a:solidFill>
                <a:srgbClr val="00206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Char char="•"/>
              </a:pPr>
              <a:endParaRPr lang="en-US"/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685800" y="4724400"/>
            <a:ext cx="2171085" cy="309958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3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 b="1">
                <a:latin typeface="Arial" charset="0"/>
                <a:ea typeface="PMingLiU" pitchFamily="16" charset="-120"/>
              </a:rPr>
              <a:t>Dummy Head Node</a:t>
            </a:r>
          </a:p>
        </p:txBody>
      </p:sp>
      <p:cxnSp>
        <p:nvCxnSpPr>
          <p:cNvPr id="27692" name="AutoShape 44"/>
          <p:cNvCxnSpPr>
            <a:cxnSpLocks noChangeShapeType="1"/>
          </p:cNvCxnSpPr>
          <p:nvPr/>
        </p:nvCxnSpPr>
        <p:spPr bwMode="auto">
          <a:xfrm flipH="1">
            <a:off x="750888" y="5241925"/>
            <a:ext cx="7632700" cy="1588"/>
          </a:xfrm>
          <a:prstGeom prst="bentConnector5">
            <a:avLst>
              <a:gd name="adj1" fmla="val -2991"/>
              <a:gd name="adj2" fmla="val -38700000"/>
              <a:gd name="adj3" fmla="val 102991"/>
            </a:avLst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693" name="AutoShape 45"/>
          <p:cNvCxnSpPr>
            <a:cxnSpLocks noChangeShapeType="1"/>
          </p:cNvCxnSpPr>
          <p:nvPr/>
        </p:nvCxnSpPr>
        <p:spPr bwMode="auto">
          <a:xfrm>
            <a:off x="760413" y="5334000"/>
            <a:ext cx="7629525" cy="1588"/>
          </a:xfrm>
          <a:prstGeom prst="bentConnector5">
            <a:avLst>
              <a:gd name="adj1" fmla="val -2991"/>
              <a:gd name="adj2" fmla="val 43780000"/>
              <a:gd name="adj3" fmla="val 102991"/>
            </a:avLst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304800" y="6248400"/>
            <a:ext cx="925551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V="1">
            <a:off x="914400" y="5484813"/>
            <a:ext cx="4763" cy="69215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/>
          </a:p>
        </p:txBody>
      </p:sp>
      <p:cxnSp>
        <p:nvCxnSpPr>
          <p:cNvPr id="27696" name="AutoShape 48"/>
          <p:cNvCxnSpPr>
            <a:cxnSpLocks noChangeShapeType="1"/>
          </p:cNvCxnSpPr>
          <p:nvPr/>
        </p:nvCxnSpPr>
        <p:spPr bwMode="auto">
          <a:xfrm rot="16200000" flipV="1">
            <a:off x="3883819" y="1980407"/>
            <a:ext cx="127000" cy="6221412"/>
          </a:xfrm>
          <a:prstGeom prst="bentConnector4">
            <a:avLst>
              <a:gd name="adj1" fmla="val 682028"/>
              <a:gd name="adj2" fmla="val 103667"/>
            </a:avLst>
          </a:prstGeom>
          <a:noFill/>
          <a:ln w="31680" cap="sq">
            <a:solidFill>
              <a:srgbClr val="002060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27697" name="AutoShape 49"/>
          <p:cNvCxnSpPr>
            <a:cxnSpLocks noChangeShapeType="1"/>
            <a:stCxn id="27686" idx="1"/>
          </p:cNvCxnSpPr>
          <p:nvPr/>
        </p:nvCxnSpPr>
        <p:spPr bwMode="auto">
          <a:xfrm>
            <a:off x="752475" y="5241925"/>
            <a:ext cx="6269038" cy="168275"/>
          </a:xfrm>
          <a:prstGeom prst="bentConnector4">
            <a:avLst>
              <a:gd name="adj1" fmla="val -3718"/>
              <a:gd name="adj2" fmla="val 283440"/>
            </a:avLst>
          </a:prstGeom>
          <a:noFill/>
          <a:ln w="31680" cap="sq">
            <a:solidFill>
              <a:srgbClr val="00206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7543800" y="6172200"/>
            <a:ext cx="1002495" cy="371513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New</a:t>
            </a:r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V="1">
            <a:off x="8001000" y="5484813"/>
            <a:ext cx="4763" cy="692150"/>
          </a:xfrm>
          <a:prstGeom prst="line">
            <a:avLst/>
          </a:prstGeom>
          <a:noFill/>
          <a:ln w="31680" cap="sq">
            <a:solidFill>
              <a:srgbClr val="00206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600200"/>
            <a:ext cx="7848600" cy="4114800"/>
          </a:xfrm>
          <a:ln/>
        </p:spPr>
        <p:txBody>
          <a:bodyPr anchor="t"/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Arial" charset="0"/>
                <a:ea typeface="PMingLiU" pitchFamily="16" charset="-120"/>
              </a:rPr>
              <a:t>Insert a Node </a:t>
            </a:r>
            <a:r>
              <a:rPr lang="en-US" sz="2800">
                <a:latin typeface="Courier New" pitchFamily="49" charset="0"/>
                <a:ea typeface="PMingLiU" pitchFamily="16" charset="-120"/>
              </a:rPr>
              <a:t>New</a:t>
            </a:r>
            <a:r>
              <a:rPr lang="en-US" sz="2800">
                <a:latin typeface="Arial" charset="0"/>
                <a:ea typeface="PMingLiU" pitchFamily="16" charset="-120"/>
              </a:rPr>
              <a:t> in the middle and before Cur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38400" y="2286000"/>
            <a:ext cx="4572000" cy="18257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New-&gt;next = Cur;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New-&gt;prev = Cur-&gt;prev;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Cur-&gt;prev = New;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(New-&gt;prev)-&gt;next = New;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4724400"/>
            <a:ext cx="939800" cy="481013"/>
            <a:chOff x="3984" y="2976"/>
            <a:chExt cx="592" cy="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132" y="2976"/>
              <a:ext cx="295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55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3984" y="2976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4429" y="2976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89275" y="4832350"/>
            <a:ext cx="401638" cy="214313"/>
            <a:chOff x="1946" y="3044"/>
            <a:chExt cx="253" cy="13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946" y="3044"/>
              <a:ext cx="253" cy="0"/>
            </a:xfrm>
            <a:prstGeom prst="line">
              <a:avLst/>
            </a:prstGeom>
            <a:grpFill/>
            <a:ln w="31680" cap="sq">
              <a:solidFill>
                <a:schemeClr val="accent1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 flipV="1">
              <a:off x="1945" y="3170"/>
              <a:ext cx="255" cy="10"/>
            </a:xfrm>
            <a:prstGeom prst="line">
              <a:avLst/>
            </a:prstGeom>
            <a:grpFill/>
            <a:ln w="31680" cap="sq">
              <a:solidFill>
                <a:schemeClr val="accent1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14400" y="5943600"/>
            <a:ext cx="747297" cy="371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1371600" y="5176838"/>
            <a:ext cx="4763" cy="692150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98688" y="4695825"/>
            <a:ext cx="939800" cy="481013"/>
            <a:chOff x="1385" y="2958"/>
            <a:chExt cx="592" cy="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533" y="2958"/>
              <a:ext cx="295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10</a:t>
              </a: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1385" y="2958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1830" y="2958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904875" y="4695825"/>
            <a:ext cx="939800" cy="481013"/>
            <a:chOff x="570" y="2958"/>
            <a:chExt cx="592" cy="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718" y="2958"/>
              <a:ext cx="295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570" y="2958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1015" y="2958"/>
              <a:ext cx="147" cy="303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846263" y="4832350"/>
            <a:ext cx="401637" cy="214313"/>
            <a:chOff x="1163" y="3044"/>
            <a:chExt cx="253" cy="13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163" y="3044"/>
              <a:ext cx="253" cy="0"/>
            </a:xfrm>
            <a:prstGeom prst="line">
              <a:avLst/>
            </a:prstGeom>
            <a:grpFill/>
            <a:ln w="31680" cap="sq">
              <a:solidFill>
                <a:schemeClr val="accent1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H="1" flipV="1">
              <a:off x="1162" y="3170"/>
              <a:ext cx="255" cy="10"/>
            </a:xfrm>
            <a:prstGeom prst="line">
              <a:avLst/>
            </a:prstGeom>
            <a:grpFill/>
            <a:ln w="31680" cap="sq">
              <a:solidFill>
                <a:schemeClr val="accent1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838200" y="4419600"/>
            <a:ext cx="1826119" cy="309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3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 b="1">
                <a:latin typeface="Arial" charset="0"/>
                <a:ea typeface="PMingLiU" pitchFamily="16" charset="-120"/>
              </a:rPr>
              <a:t>Dummy Head Node</a:t>
            </a:r>
          </a:p>
        </p:txBody>
      </p:sp>
      <p:cxnSp>
        <p:nvCxnSpPr>
          <p:cNvPr id="28696" name="AutoShape 24"/>
          <p:cNvCxnSpPr>
            <a:cxnSpLocks noChangeShapeType="1"/>
            <a:stCxn id="28678" idx="3"/>
            <a:endCxn id="28690" idx="1"/>
          </p:cNvCxnSpPr>
          <p:nvPr/>
        </p:nvCxnSpPr>
        <p:spPr bwMode="auto">
          <a:xfrm rot="10800000">
            <a:off x="903288" y="4935538"/>
            <a:ext cx="6364287" cy="31750"/>
          </a:xfrm>
          <a:prstGeom prst="bentConnector5">
            <a:avLst>
              <a:gd name="adj1" fmla="val -3667"/>
              <a:gd name="adj2" fmla="val 1769616"/>
              <a:gd name="adj3" fmla="val 103667"/>
            </a:avLst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697" name="AutoShape 25"/>
          <p:cNvCxnSpPr>
            <a:cxnSpLocks noChangeShapeType="1"/>
          </p:cNvCxnSpPr>
          <p:nvPr/>
        </p:nvCxnSpPr>
        <p:spPr bwMode="auto">
          <a:xfrm flipV="1">
            <a:off x="838200" y="5027613"/>
            <a:ext cx="6427788" cy="142875"/>
          </a:xfrm>
          <a:prstGeom prst="bentConnector5">
            <a:avLst>
              <a:gd name="adj1" fmla="val -2046"/>
              <a:gd name="adj2" fmla="val -865806"/>
              <a:gd name="adj3" fmla="val 103519"/>
            </a:avLst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05200" y="4724400"/>
            <a:ext cx="938213" cy="455613"/>
            <a:chOff x="2208" y="2976"/>
            <a:chExt cx="591" cy="2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2356" y="2976"/>
              <a:ext cx="295" cy="287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2208" y="2976"/>
              <a:ext cx="147" cy="287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2652" y="2976"/>
              <a:ext cx="147" cy="287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477000" y="5791200"/>
            <a:ext cx="793750" cy="371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 flipV="1">
            <a:off x="6818313" y="5191125"/>
            <a:ext cx="7937" cy="638175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4495800" y="4800600"/>
            <a:ext cx="1752600" cy="1588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4418013" y="4953000"/>
            <a:ext cx="1831975" cy="1588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905375" y="5006975"/>
            <a:ext cx="909638" cy="477838"/>
            <a:chOff x="3090" y="3154"/>
            <a:chExt cx="573" cy="3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3234" y="3154"/>
              <a:ext cx="286" cy="301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40</a:t>
              </a: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3090" y="3154"/>
              <a:ext cx="143" cy="301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3520" y="3154"/>
              <a:ext cx="143" cy="301"/>
            </a:xfrm>
            <a:prstGeom prst="rect">
              <a:avLst/>
            </a:prstGeom>
            <a:grpFill/>
            <a:ln w="12600" cap="sq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4419600" y="5105400"/>
            <a:ext cx="485775" cy="176213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 flipH="1" flipV="1">
            <a:off x="4344988" y="5172075"/>
            <a:ext cx="569912" cy="242888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 flipV="1">
            <a:off x="5816600" y="5027613"/>
            <a:ext cx="431800" cy="323850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H="1">
            <a:off x="5805488" y="5186363"/>
            <a:ext cx="446087" cy="287337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5029200" y="5791200"/>
            <a:ext cx="1089025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New</a:t>
            </a:r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V="1">
            <a:off x="5413375" y="5445125"/>
            <a:ext cx="4763" cy="412750"/>
          </a:xfrm>
          <a:prstGeom prst="line">
            <a:avLst/>
          </a:prstGeom>
          <a:noFill/>
          <a:ln w="31680" cap="sq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/>
          </p:nvPr>
        </p:nvSpPr>
        <p:spPr>
          <a:xfrm>
            <a:off x="609600" y="1447800"/>
            <a:ext cx="7848600" cy="4114800"/>
          </a:xfrm>
          <a:ln/>
        </p:spPr>
        <p:txBody>
          <a:bodyPr anchor="t"/>
          <a:lstStyle/>
          <a:p>
            <a:pPr marL="341313" indent="-341313" algn="l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Arial" charset="0"/>
                <a:ea typeface="PMingLiU" pitchFamily="16" charset="-120"/>
              </a:rPr>
              <a:t>Insert a Node </a:t>
            </a:r>
            <a:r>
              <a:rPr lang="en-US" sz="2800">
                <a:latin typeface="Courier New" pitchFamily="49" charset="0"/>
                <a:ea typeface="PMingLiU" pitchFamily="16" charset="-120"/>
              </a:rPr>
              <a:t>New</a:t>
            </a:r>
            <a:r>
              <a:rPr lang="en-US" sz="2800">
                <a:latin typeface="Arial" charset="0"/>
                <a:ea typeface="PMingLiU" pitchFamily="16" charset="-120"/>
              </a:rPr>
              <a:t> to Empty List (with </a:t>
            </a:r>
            <a:r>
              <a:rPr lang="en-US" sz="2800">
                <a:latin typeface="Courier New" pitchFamily="49" charset="0"/>
                <a:ea typeface="PMingLiU" pitchFamily="16" charset="-120"/>
              </a:rPr>
              <a:t>Cur </a:t>
            </a:r>
            <a:r>
              <a:rPr lang="en-US" sz="2800">
                <a:latin typeface="Arial" charset="0"/>
                <a:ea typeface="PMingLiU" pitchFamily="16" charset="-120"/>
              </a:rPr>
              <a:t>pointing to dummy head node)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2895600" y="5713413"/>
            <a:ext cx="1588" cy="612775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362200" y="6248400"/>
            <a:ext cx="747297" cy="371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Head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5257800"/>
            <a:ext cx="939800" cy="481013"/>
            <a:chOff x="1728" y="3312"/>
            <a:chExt cx="592" cy="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876" y="3312"/>
              <a:ext cx="295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728" y="3312"/>
              <a:ext cx="147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173" y="3312"/>
              <a:ext cx="147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14600" y="5029200"/>
            <a:ext cx="1826119" cy="309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3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 b="1">
                <a:latin typeface="Arial" charset="0"/>
                <a:ea typeface="PMingLiU" pitchFamily="16" charset="-120"/>
              </a:rPr>
              <a:t>Dummy Head Node</a:t>
            </a:r>
          </a:p>
        </p:txBody>
      </p:sp>
      <p:cxnSp>
        <p:nvCxnSpPr>
          <p:cNvPr id="29705" name="AutoShape 9"/>
          <p:cNvCxnSpPr>
            <a:cxnSpLocks noChangeShapeType="1"/>
          </p:cNvCxnSpPr>
          <p:nvPr/>
        </p:nvCxnSpPr>
        <p:spPr bwMode="auto">
          <a:xfrm flipH="1">
            <a:off x="2741613" y="5334000"/>
            <a:ext cx="944562" cy="1588"/>
          </a:xfrm>
          <a:prstGeom prst="bentConnector5">
            <a:avLst>
              <a:gd name="adj1" fmla="val -60509"/>
              <a:gd name="adj2" fmla="val -29600000"/>
              <a:gd name="adj3" fmla="val 124273"/>
            </a:avLst>
          </a:prstGeom>
          <a:noFill/>
          <a:ln w="31680" cap="sq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5043488" y="5740400"/>
            <a:ext cx="1587" cy="536575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572000" y="6248400"/>
            <a:ext cx="657529" cy="371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New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765675" y="5268913"/>
            <a:ext cx="527050" cy="39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0" y="5257800"/>
            <a:ext cx="939800" cy="481013"/>
            <a:chOff x="2880" y="3312"/>
            <a:chExt cx="592" cy="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028" y="3312"/>
              <a:ext cx="295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>
                  <a:ea typeface="PMingLiU" pitchFamily="16" charset="-120"/>
                </a:rPr>
                <a:t>20</a:t>
              </a: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2880" y="3312"/>
              <a:ext cx="147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325" y="3312"/>
              <a:ext cx="147" cy="303"/>
            </a:xfrm>
            <a:prstGeom prst="rect">
              <a:avLst/>
            </a:prstGeom>
            <a:grp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733800" y="5410200"/>
            <a:ext cx="838200" cy="1588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3732213" y="5486400"/>
            <a:ext cx="841375" cy="1588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9715" name="AutoShape 19"/>
          <p:cNvCxnSpPr>
            <a:cxnSpLocks noChangeShapeType="1"/>
          </p:cNvCxnSpPr>
          <p:nvPr/>
        </p:nvCxnSpPr>
        <p:spPr bwMode="auto">
          <a:xfrm>
            <a:off x="2741613" y="5715000"/>
            <a:ext cx="941387" cy="1588"/>
          </a:xfrm>
          <a:prstGeom prst="bentConnector5">
            <a:avLst>
              <a:gd name="adj1" fmla="val -24273"/>
              <a:gd name="adj2" fmla="val 31380000"/>
              <a:gd name="adj3" fmla="val 124273"/>
            </a:avLst>
          </a:prstGeom>
          <a:noFill/>
          <a:ln w="31680" cap="sq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29716" name="AutoShape 20"/>
          <p:cNvCxnSpPr>
            <a:cxnSpLocks noChangeShapeType="1"/>
          </p:cNvCxnSpPr>
          <p:nvPr/>
        </p:nvCxnSpPr>
        <p:spPr bwMode="auto">
          <a:xfrm>
            <a:off x="2741613" y="5562600"/>
            <a:ext cx="2770187" cy="1588"/>
          </a:xfrm>
          <a:prstGeom prst="bentConnector5">
            <a:avLst>
              <a:gd name="adj1" fmla="val -16032"/>
              <a:gd name="adj2" fmla="val 68580000"/>
              <a:gd name="adj3" fmla="val 108236"/>
            </a:avLst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717" name="AutoShape 21"/>
          <p:cNvCxnSpPr>
            <a:cxnSpLocks noChangeShapeType="1"/>
          </p:cNvCxnSpPr>
          <p:nvPr/>
        </p:nvCxnSpPr>
        <p:spPr bwMode="auto">
          <a:xfrm flipH="1">
            <a:off x="2741613" y="5410200"/>
            <a:ext cx="2773362" cy="3175"/>
          </a:xfrm>
          <a:prstGeom prst="bentConnector5">
            <a:avLst>
              <a:gd name="adj1" fmla="val -8236"/>
              <a:gd name="adj2" fmla="val -43100000"/>
              <a:gd name="adj3" fmla="val 117241"/>
            </a:avLst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2209800" y="2667000"/>
            <a:ext cx="4572000" cy="18257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New-&gt;next = Cur;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New-&gt;prev = Cur-&gt;prev;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Cur-&gt;prev = New;</a:t>
            </a:r>
          </a:p>
          <a:p>
            <a:pPr marL="342900" indent="-341313">
              <a:spcBef>
                <a:spcPts val="12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>
                <a:latin typeface="Courier New" pitchFamily="49" charset="0"/>
                <a:ea typeface="PMingLiU" pitchFamily="16" charset="-120"/>
              </a:rPr>
              <a:t>(New-&gt;prev)-&gt;next = New;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3657600" y="5713413"/>
            <a:ext cx="1588" cy="612775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124200" y="6248400"/>
            <a:ext cx="580585" cy="371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>
              <a:spcBef>
                <a:spcPts val="450"/>
              </a:spcBef>
              <a:buClrTx/>
              <a:buSzPct val="7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 b="1">
                <a:latin typeface="Arial" charset="0"/>
                <a:ea typeface="PMingLiU" pitchFamily="16" charset="-120"/>
              </a:rPr>
              <a:t>Cur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/>
          </p:nvPr>
        </p:nvSpPr>
        <p:spPr>
          <a:xfrm>
            <a:off x="304800" y="533400"/>
            <a:ext cx="8610600" cy="5791200"/>
          </a:xfrm>
          <a:ln>
            <a:solidFill>
              <a:srgbClr val="FF0000"/>
            </a:solidFill>
          </a:ln>
        </p:spPr>
        <p:txBody>
          <a:bodyPr anchor="t"/>
          <a:lstStyle/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void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(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head,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int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item){ 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, cur;                        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= new Node;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-&gt;data = item;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cur = head-&gt;next;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while ((cur != head)&amp;&amp;(!(item&lt;=cur-&gt;data)))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	 cur = cur-&gt;next;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-&gt;next = cur;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= cur-&gt;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        cur-&gt;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 =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		  (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-&gt;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prev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)-&gt;next = </a:t>
            </a:r>
            <a:r>
              <a:rPr lang="en-US" sz="2000" dirty="0" err="1">
                <a:latin typeface="Courier New" pitchFamily="49" charset="0"/>
                <a:ea typeface="PMingLiU" pitchFamily="16" charset="-120"/>
              </a:rPr>
              <a:t>newp</a:t>
            </a:r>
            <a:r>
              <a:rPr lang="en-US" sz="2000" dirty="0">
                <a:latin typeface="Courier New" pitchFamily="49" charset="0"/>
                <a:ea typeface="PMingLiU" pitchFamily="16" charset="-120"/>
              </a:rPr>
              <a:t>;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latin typeface="Courier New" pitchFamily="49" charset="0"/>
                <a:ea typeface="PMingLiU" pitchFamily="16" charset="-120"/>
              </a:rPr>
              <a:t>}       </a:t>
            </a: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latin typeface="Courier New" pitchFamily="49" charset="0"/>
              <a:ea typeface="PMingLiU" pitchFamily="16" charset="-120"/>
            </a:endParaRPr>
          </a:p>
          <a:p>
            <a:pPr marL="342900" indent="-341313" algn="l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2362200"/>
            <a:ext cx="7162800" cy="1143000"/>
          </a:xfrm>
          <a:prstGeom prst="rect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017963" y="5791200"/>
            <a:ext cx="4661830" cy="638253"/>
          </a:xfrm>
          <a:prstGeom prst="rect">
            <a:avLst/>
          </a:prstGeom>
          <a:noFill/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1313" algn="ctr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b="1">
                <a:latin typeface="Arial" charset="0"/>
                <a:ea typeface="Source Han Sans CN Regular" charset="0"/>
                <a:cs typeface="Source Han Sans CN Regular" charset="0"/>
              </a:rPr>
              <a:t>It is similar to, but different from SearchNode!</a:t>
            </a:r>
          </a:p>
          <a:p>
            <a:pPr marL="342900" indent="-341313" algn="ctr"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600" b="1">
                <a:latin typeface="Arial" charset="0"/>
                <a:ea typeface="Source Han Sans CN Regular" charset="0"/>
                <a:cs typeface="Source Han Sans CN Regular" charset="0"/>
              </a:rPr>
              <a:t>(it returns NULL if no element)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6018213" y="3578225"/>
            <a:ext cx="1069975" cy="2136775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1171575" cy="398463"/>
          </a:xfrm>
          <a:prstGeom prst="rect">
            <a:avLst/>
          </a:prstGeom>
          <a:noFill/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Source Han Sans CN Regular" charset="0"/>
                <a:cs typeface="Source Han Sans CN Regular" charset="0"/>
              </a:rPr>
              <a:t>creation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2667000"/>
            <a:ext cx="1155700" cy="398463"/>
          </a:xfrm>
          <a:prstGeom prst="rect">
            <a:avLst/>
          </a:prstGeom>
          <a:noFill/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Source Han Sans CN Regular" charset="0"/>
                <a:cs typeface="Source Han Sans CN Regular" charset="0"/>
              </a:rPr>
              <a:t>location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1255713" cy="398463"/>
          </a:xfrm>
          <a:prstGeom prst="rect">
            <a:avLst/>
          </a:prstGeom>
          <a:noFill/>
          <a:ln w="952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latin typeface="Arial" charset="0"/>
                <a:ea typeface="Source Han Sans CN Regular" charset="0"/>
                <a:cs typeface="Source Han Sans CN Regular" charset="0"/>
              </a:rPr>
              <a:t>insertion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/>
          </p:nvPr>
        </p:nvSpPr>
        <p:spPr>
          <a:xfrm>
            <a:off x="381000" y="0"/>
            <a:ext cx="8763000" cy="6858000"/>
          </a:xfrm>
          <a:ln/>
        </p:spPr>
        <p:txBody>
          <a:bodyPr anchor="t"/>
          <a:lstStyle/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void main(){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NodePtr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 Head, temp;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createHead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3);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5);   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2);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print(Head);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7);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1);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insertNode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8);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print(Head);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deleteNode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7);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deleteNode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0);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print(Head);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temp =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searchNode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(Head, 5);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if(temp !=NULL)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cout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&lt;&lt;" Data is contained in the list"&lt;&lt;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endl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else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           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cout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&lt;&lt;" Data is NOT contained in the list"&lt;&lt;</a:t>
            </a:r>
            <a:r>
              <a:rPr lang="en-US" sz="1800" dirty="0" err="1">
                <a:latin typeface="Courier New" pitchFamily="49" charset="0"/>
                <a:ea typeface="PMingLiU" pitchFamily="16" charset="-120"/>
              </a:rPr>
              <a:t>endl</a:t>
            </a:r>
            <a:r>
              <a:rPr lang="en-US" sz="1800" dirty="0">
                <a:latin typeface="Courier New" pitchFamily="49" charset="0"/>
                <a:ea typeface="PMingLiU" pitchFamily="16" charset="-120"/>
              </a:rPr>
              <a:t>;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latin typeface="Courier New" pitchFamily="49" charset="0"/>
                <a:ea typeface="PMingLiU" pitchFamily="16" charset="-120"/>
              </a:rPr>
              <a:t> }</a:t>
            </a:r>
          </a:p>
          <a:p>
            <a:pPr marL="342900" indent="-341313" algn="l">
              <a:lnSpc>
                <a:spcPct val="9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dirty="0">
              <a:latin typeface="Courier New" pitchFamily="49" charset="0"/>
              <a:ea typeface="PMingLiU" pitchFamily="16" charset="-12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562600" y="838200"/>
            <a:ext cx="3429000" cy="2514600"/>
          </a:xfrm>
          <a:prstGeom prst="rect">
            <a:avLst/>
          </a:prstGeom>
          <a:solidFill>
            <a:srgbClr val="660066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342900" indent="-341313"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rPr>
              <a:t>Result is</a:t>
            </a:r>
          </a:p>
          <a:p>
            <a:pPr marL="342900" indent="-341313"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rPr>
              <a:t>2 3 5</a:t>
            </a:r>
          </a:p>
          <a:p>
            <a:pPr marL="342900" indent="-341313"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rPr>
              <a:t>1 2 3 5 7 8</a:t>
            </a:r>
          </a:p>
          <a:p>
            <a:pPr marL="342900" indent="-341313"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rPr>
              <a:t>1 2 3 5 8</a:t>
            </a:r>
          </a:p>
          <a:p>
            <a:pPr marL="342900" indent="-341313"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rPr>
              <a:t>Data is contained in the list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Sorting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4457700"/>
            <a:ext cx="7848600" cy="4800600"/>
          </a:xfrm>
          <a:prstGeom prst="rect">
            <a:avLst/>
          </a:prstGeom>
          <a:ln/>
        </p:spPr>
        <p:txBody>
          <a:bodyPr vert="horz" lIns="91440" tIns="45720" rIns="91440" bIns="45720" rtlCol="0" anchor="t">
            <a:normAutofit/>
          </a:bodyPr>
          <a:lstStyle/>
          <a:p>
            <a:pPr marL="381000" marR="0" lvl="0" indent="-379413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宋体" charset="-122"/>
              <a:cs typeface="+mj-cs"/>
            </a:endParaRPr>
          </a:p>
          <a:p>
            <a:pPr marL="379413" marR="0" lvl="0" indent="-3778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宋体" charset="-122"/>
                <a:cs typeface="+mj-cs"/>
              </a:rPr>
              <a:t>Worst-case analysis: N+N-1+ …+1= N(N+1)/2, so  O(N^2)</a:t>
            </a:r>
          </a:p>
          <a:p>
            <a:pPr marL="381000" marR="0" lvl="0" indent="-379413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宋体" charset="-122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984375"/>
            <a:ext cx="7276649" cy="23105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for (</a:t>
            </a:r>
            <a:r>
              <a:rPr lang="en-US" sz="1600" dirty="0" err="1">
                <a:latin typeface="Courier New" pitchFamily="49" charset="0"/>
                <a:ea typeface="宋体" charset="-122"/>
              </a:rPr>
              <a:t>i</a:t>
            </a:r>
            <a:r>
              <a:rPr lang="en-US" sz="1600" dirty="0">
                <a:latin typeface="Courier New" pitchFamily="49" charset="0"/>
                <a:ea typeface="宋体" charset="-122"/>
              </a:rPr>
              <a:t>=0; </a:t>
            </a:r>
            <a:r>
              <a:rPr lang="en-US" sz="1600" dirty="0" err="1">
                <a:latin typeface="Courier New" pitchFamily="49" charset="0"/>
                <a:ea typeface="宋体" charset="-122"/>
              </a:rPr>
              <a:t>i</a:t>
            </a:r>
            <a:r>
              <a:rPr lang="en-US" sz="1600" dirty="0">
                <a:latin typeface="Courier New" pitchFamily="49" charset="0"/>
                <a:ea typeface="宋体" charset="-122"/>
              </a:rPr>
              <a:t>&lt;n-1; </a:t>
            </a:r>
            <a:r>
              <a:rPr lang="en-US" sz="1600" dirty="0" err="1">
                <a:latin typeface="Courier New" pitchFamily="49" charset="0"/>
                <a:ea typeface="宋体" charset="-122"/>
              </a:rPr>
              <a:t>i</a:t>
            </a:r>
            <a:r>
              <a:rPr lang="en-US" sz="1600" dirty="0">
                <a:latin typeface="Courier New" pitchFamily="49" charset="0"/>
                <a:ea typeface="宋体" charset="-122"/>
              </a:rPr>
              <a:t>++) {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for (j=0; j&lt;n-1-i; j++) {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	if (a[j+1] &lt; a[j]) { // compare the two neighbors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		</a:t>
            </a:r>
            <a:r>
              <a:rPr lang="en-US" sz="1600" dirty="0" err="1">
                <a:latin typeface="Courier New" pitchFamily="49" charset="0"/>
                <a:ea typeface="宋体" charset="-122"/>
              </a:rPr>
              <a:t>tmp</a:t>
            </a:r>
            <a:r>
              <a:rPr lang="en-US" sz="1600" dirty="0">
                <a:latin typeface="Courier New" pitchFamily="49" charset="0"/>
                <a:ea typeface="宋体" charset="-122"/>
              </a:rPr>
              <a:t> = a[j]; // swap a[j] and a[j+1]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		a[j] = a[j+1];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		a[j+1] = </a:t>
            </a:r>
            <a:r>
              <a:rPr lang="en-US" sz="1600" dirty="0" err="1">
                <a:latin typeface="Courier New" pitchFamily="49" charset="0"/>
                <a:ea typeface="宋体" charset="-122"/>
              </a:rPr>
              <a:t>tmp</a:t>
            </a:r>
            <a:r>
              <a:rPr lang="en-US" sz="1600" dirty="0">
                <a:latin typeface="Courier New" pitchFamily="49" charset="0"/>
                <a:ea typeface="宋体" charset="-122"/>
              </a:rPr>
              <a:t>;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	}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	}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latin typeface="Courier New" pitchFamily="49" charset="0"/>
                <a:ea typeface="宋体" charset="-122"/>
              </a:rPr>
              <a:t>}</a:t>
            </a:r>
            <a:r>
              <a:rPr lang="en-US" sz="1600" b="1" dirty="0">
                <a:latin typeface="Courier New" pitchFamily="49" charset="0"/>
                <a:ea typeface="宋体" charset="-122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宋体" charset="-122"/>
                <a:cs typeface="+mj-cs"/>
              </a:rPr>
              <a:t>Bubble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宋体" charset="-122"/>
                <a:cs typeface="+mj-cs"/>
              </a:rPr>
              <a:t> sort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Insertion sort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905000"/>
            <a:ext cx="7848600" cy="4800600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1) Initially p = 1</a:t>
            </a:r>
          </a:p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2) Let the first p elements be sorted.</a:t>
            </a:r>
          </a:p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3) Insert the (p+1)th element properly in the list (go inversely from right to left) so that now p+1 elements are sorted.</a:t>
            </a:r>
          </a:p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4) increment p and go to step (3)</a:t>
            </a:r>
          </a:p>
          <a:p>
            <a:pPr marL="341313" marR="0" lvl="0" indent="-3397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962400"/>
            <a:ext cx="2286000" cy="226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Insertion Sort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2092" b="13338"/>
          <a:stretch>
            <a:fillRect/>
          </a:stretch>
        </p:blipFill>
        <p:spPr bwMode="auto">
          <a:xfrm>
            <a:off x="533400" y="2286000"/>
            <a:ext cx="8167688" cy="227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86200" y="2971800"/>
            <a:ext cx="1588" cy="228600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3276600"/>
            <a:ext cx="1588" cy="228600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181600" y="3505200"/>
            <a:ext cx="1588" cy="228600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67400" y="3810000"/>
            <a:ext cx="1588" cy="228600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400800" y="4038600"/>
            <a:ext cx="1588" cy="228600"/>
          </a:xfrm>
          <a:prstGeom prst="lin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Insertion Sort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676400"/>
            <a:ext cx="7848600" cy="48006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17645" t="41632" r="5879" b="19914"/>
          <a:stretch>
            <a:fillRect/>
          </a:stretch>
        </p:blipFill>
        <p:spPr bwMode="auto">
          <a:xfrm>
            <a:off x="1143000" y="1447800"/>
            <a:ext cx="6651625" cy="217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886200"/>
            <a:ext cx="7848600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>
                <a:ea typeface="宋体" charset="-122"/>
              </a:rPr>
              <a:t>Consists of N - 1 passes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>
                <a:ea typeface="宋体" charset="-122"/>
              </a:rPr>
              <a:t>For pass p = 1 through N - 1, ensures that the elements in positions 0 through p are in sorted order</a:t>
            </a:r>
          </a:p>
          <a:p>
            <a:pPr marL="741363" lvl="1" indent="-284163">
              <a:lnSpc>
                <a:spcPct val="9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ea typeface="宋体" charset="-122"/>
              </a:rPr>
              <a:t>elements in positions 0 through p - 1 are already sorted</a:t>
            </a:r>
          </a:p>
          <a:p>
            <a:pPr marL="741363" lvl="1" indent="-284163">
              <a:lnSpc>
                <a:spcPct val="9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ea typeface="宋体" charset="-122"/>
              </a:rPr>
              <a:t>move the element in position p left until its correct place is found among the first p + 1 elements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1148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Primary operations: Push and Pop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Push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Add an element to the top of the stack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Pop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Remove the element at the top of the stack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Push and Pop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6096000"/>
            <a:ext cx="912813" cy="341313"/>
            <a:chOff x="2064" y="3840"/>
            <a:chExt cx="575" cy="215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2064" y="3860"/>
              <a:ext cx="575" cy="191"/>
            </a:xfrm>
            <a:prstGeom prst="rect">
              <a:avLst/>
            </a:prstGeom>
            <a:solidFill>
              <a:srgbClr val="FFCCFF"/>
            </a:solidFill>
            <a:ln w="2844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238" y="3840"/>
              <a:ext cx="209" cy="2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chemeClr val="tx1"/>
                  </a:solidFill>
                  <a:latin typeface="Tahoma" pitchFamily="32" charset="0"/>
                  <a:ea typeface="宋体" charset="-122"/>
                </a:rPr>
                <a:t>A</a:t>
              </a:r>
            </a:p>
          </p:txBody>
        </p:sp>
      </p:grp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28600" y="6553200"/>
            <a:ext cx="609600" cy="1588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8588" y="6172200"/>
            <a:ext cx="548846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2" charset="0"/>
                <a:ea typeface="Source Han Sans CN Regular" charset="0"/>
                <a:cs typeface="Source Han Sans CN Regular" charset="0"/>
              </a:rPr>
              <a:t>top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15963" y="4572000"/>
            <a:ext cx="1546619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2" charset="0"/>
                <a:ea typeface="Source Han Sans CN Regular" charset="0"/>
                <a:cs typeface="Source Han Sans CN Regular" charset="0"/>
              </a:rPr>
              <a:t>empty stack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5105400"/>
            <a:ext cx="1903413" cy="1446213"/>
            <a:chOff x="384" y="3216"/>
            <a:chExt cx="1199" cy="911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84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576" y="3216"/>
              <a:ext cx="0" cy="911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576" y="4128"/>
              <a:ext cx="815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1392" y="3215"/>
              <a:ext cx="0" cy="913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392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62188" y="5867407"/>
            <a:ext cx="708025" cy="401638"/>
            <a:chOff x="1425" y="3696"/>
            <a:chExt cx="446" cy="253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1488" y="3936"/>
              <a:ext cx="383" cy="0"/>
            </a:xfrm>
            <a:prstGeom prst="line">
              <a:avLst/>
            </a:prstGeom>
            <a:noFill/>
            <a:ln w="28440" cap="sq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1425" y="3696"/>
              <a:ext cx="346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Tahoma" pitchFamily="32" charset="0"/>
                  <a:ea typeface="Source Han Sans CN Regular" charset="0"/>
                  <a:cs typeface="Source Han Sans CN Regular" charset="0"/>
                </a:rPr>
                <a:t>top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43200" y="5105400"/>
            <a:ext cx="1903413" cy="1446213"/>
            <a:chOff x="1728" y="3216"/>
            <a:chExt cx="1199" cy="911"/>
          </a:xfrm>
        </p:grpSpPr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728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1920" y="3216"/>
              <a:ext cx="0" cy="911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1920" y="4128"/>
              <a:ext cx="815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2736" y="3215"/>
              <a:ext cx="0" cy="913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736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319588" y="5410207"/>
            <a:ext cx="708025" cy="401638"/>
            <a:chOff x="2721" y="3408"/>
            <a:chExt cx="446" cy="253"/>
          </a:xfrm>
        </p:grpSpPr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2784" y="3648"/>
              <a:ext cx="383" cy="0"/>
            </a:xfrm>
            <a:prstGeom prst="line">
              <a:avLst/>
            </a:prstGeom>
            <a:noFill/>
            <a:ln w="28440" cap="sq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2721" y="3408"/>
              <a:ext cx="346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Tahoma" pitchFamily="32" charset="0"/>
                  <a:ea typeface="Source Han Sans CN Regular" charset="0"/>
                  <a:cs typeface="Source Han Sans CN Regular" charset="0"/>
                </a:rPr>
                <a:t>top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800600" y="5105400"/>
            <a:ext cx="1903413" cy="1446213"/>
            <a:chOff x="3024" y="3216"/>
            <a:chExt cx="1199" cy="911"/>
          </a:xfrm>
        </p:grpSpPr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3024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911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3216" y="4128"/>
              <a:ext cx="815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V="1">
              <a:off x="4032" y="3215"/>
              <a:ext cx="0" cy="913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4032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529388" y="5867407"/>
            <a:ext cx="708025" cy="401638"/>
            <a:chOff x="4113" y="3696"/>
            <a:chExt cx="446" cy="253"/>
          </a:xfrm>
        </p:grpSpPr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4176" y="3936"/>
              <a:ext cx="383" cy="0"/>
            </a:xfrm>
            <a:prstGeom prst="line">
              <a:avLst/>
            </a:prstGeom>
            <a:noFill/>
            <a:ln w="28440" cap="sq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Text Box 35"/>
            <p:cNvSpPr txBox="1">
              <a:spLocks noChangeArrowheads="1"/>
            </p:cNvSpPr>
            <p:nvPr/>
          </p:nvSpPr>
          <p:spPr bwMode="auto">
            <a:xfrm>
              <a:off x="4113" y="3696"/>
              <a:ext cx="346" cy="25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Tahoma" pitchFamily="32" charset="0"/>
                  <a:ea typeface="Source Han Sans CN Regular" charset="0"/>
                  <a:cs typeface="Source Han Sans CN Regular" charset="0"/>
                </a:rPr>
                <a:t>top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010400" y="5105400"/>
            <a:ext cx="1903413" cy="1446213"/>
            <a:chOff x="4416" y="3216"/>
            <a:chExt cx="1199" cy="911"/>
          </a:xfrm>
        </p:grpSpPr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4416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4608" y="3216"/>
              <a:ext cx="0" cy="911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4608" y="4128"/>
              <a:ext cx="815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 flipV="1">
              <a:off x="5424" y="3215"/>
              <a:ext cx="0" cy="913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5424" y="3216"/>
              <a:ext cx="191" cy="0"/>
            </a:xfrm>
            <a:prstGeom prst="line">
              <a:avLst/>
            </a:prstGeom>
            <a:noFill/>
            <a:ln w="31680" cap="sq">
              <a:solidFill>
                <a:srgbClr val="D6009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493963" y="4572000"/>
            <a:ext cx="2066889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2" charset="0"/>
                <a:ea typeface="Source Han Sans CN Regular" charset="0"/>
                <a:cs typeface="Source Han Sans CN Regular" charset="0"/>
              </a:rPr>
              <a:t>push an element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852988" y="4572000"/>
            <a:ext cx="1675757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2" charset="0"/>
                <a:ea typeface="Source Han Sans CN Regular" charset="0"/>
                <a:cs typeface="Source Han Sans CN Regular" charset="0"/>
              </a:rPr>
              <a:t>push another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308600" y="6076950"/>
            <a:ext cx="912813" cy="334963"/>
            <a:chOff x="3344" y="3828"/>
            <a:chExt cx="575" cy="211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344" y="3848"/>
              <a:ext cx="575" cy="191"/>
            </a:xfrm>
            <a:prstGeom prst="rect">
              <a:avLst/>
            </a:prstGeom>
            <a:solidFill>
              <a:srgbClr val="FFCCFF"/>
            </a:solidFill>
            <a:ln w="2844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3518" y="3828"/>
              <a:ext cx="20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660066"/>
                  </a:solidFill>
                  <a:latin typeface="Tahoma" pitchFamily="32" charset="0"/>
                  <a:ea typeface="宋体" charset="-122"/>
                </a:rPr>
                <a:t>A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321300" y="5632450"/>
            <a:ext cx="912813" cy="334963"/>
            <a:chOff x="3352" y="3548"/>
            <a:chExt cx="575" cy="211"/>
          </a:xfrm>
        </p:grpSpPr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>
              <a:off x="3352" y="3568"/>
              <a:ext cx="575" cy="191"/>
            </a:xfrm>
            <a:prstGeom prst="rect">
              <a:avLst/>
            </a:prstGeom>
            <a:solidFill>
              <a:srgbClr val="FFCCFF"/>
            </a:solidFill>
            <a:ln w="2844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3526" y="3548"/>
              <a:ext cx="20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660066"/>
                  </a:solidFill>
                  <a:latin typeface="Tahoma" pitchFamily="32" charset="0"/>
                  <a:ea typeface="宋体" charset="-122"/>
                </a:rPr>
                <a:t>B</a:t>
              </a:r>
            </a:p>
          </p:txBody>
        </p:sp>
      </p:grp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7602538" y="4572000"/>
            <a:ext cx="603347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2" charset="0"/>
                <a:ea typeface="Source Han Sans CN Regular" charset="0"/>
                <a:cs typeface="Source Han Sans CN Regular" charset="0"/>
              </a:rPr>
              <a:t>pop</a:t>
            </a:r>
          </a:p>
        </p:txBody>
      </p: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7543800" y="6045200"/>
            <a:ext cx="912813" cy="334963"/>
            <a:chOff x="4752" y="3808"/>
            <a:chExt cx="575" cy="211"/>
          </a:xfrm>
        </p:grpSpPr>
        <p:sp>
          <p:nvSpPr>
            <p:cNvPr id="8244" name="Rectangle 52"/>
            <p:cNvSpPr>
              <a:spLocks noChangeArrowheads="1"/>
            </p:cNvSpPr>
            <p:nvPr/>
          </p:nvSpPr>
          <p:spPr bwMode="auto">
            <a:xfrm>
              <a:off x="4752" y="3828"/>
              <a:ext cx="575" cy="191"/>
            </a:xfrm>
            <a:prstGeom prst="rect">
              <a:avLst/>
            </a:prstGeom>
            <a:solidFill>
              <a:srgbClr val="FFCCFF"/>
            </a:solidFill>
            <a:ln w="2844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4926" y="3808"/>
              <a:ext cx="20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660066"/>
                  </a:solidFill>
                  <a:latin typeface="Tahoma" pitchFamily="32" charset="0"/>
                  <a:ea typeface="宋体" charset="-122"/>
                </a:rPr>
                <a:t>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Mergesort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676400"/>
            <a:ext cx="7848600" cy="4800600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Based on divide-and-conquer strategy</a:t>
            </a:r>
          </a:p>
          <a:p>
            <a:pPr marL="342900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Divide the list into two smaller lists of about equal sizes</a:t>
            </a:r>
          </a:p>
          <a:p>
            <a:pPr marL="341313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Sort each smaller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list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charset="-122"/>
                <a:cs typeface="+mn-cs"/>
              </a:rPr>
              <a:t>recursively</a:t>
            </a:r>
          </a:p>
          <a:p>
            <a:pPr marL="341313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Merge the two sorted lists to get one sorted list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Mergesort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676400"/>
            <a:ext cx="7848600" cy="48006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Divide-and-conquer strategy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recursively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mergesort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the first half and the second half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merge the two sorted halves together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3733800"/>
          <a:ext cx="61341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6133333" imgH="2723810" progId="PBrush">
                  <p:embed/>
                </p:oleObj>
              </mc:Choice>
              <mc:Fallback>
                <p:oleObj r:id="rId4" imgW="6133333" imgH="27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6134100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76400" y="304800"/>
          <a:ext cx="58467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4600000" imgH="4676190" progId="PBrush">
                  <p:embed/>
                </p:oleObj>
              </mc:Choice>
              <mc:Fallback>
                <p:oleObj r:id="rId4" imgW="4600000" imgH="46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"/>
                        <a:ext cx="5846763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宋体" charset="-122"/>
              </a:rPr>
              <a:t>How to merge?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宋体" charset="-122"/>
              </a:rPr>
              <a:t>Input: two sorted array A and B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宋体" charset="-122"/>
              </a:rPr>
              <a:t>Output: an output sorted array C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宋体" charset="-122"/>
              </a:rPr>
              <a:t>Three counters: </a:t>
            </a:r>
            <a:r>
              <a:rPr lang="en-US" sz="2400" dirty="0" err="1">
                <a:ea typeface="宋体" charset="-122"/>
              </a:rPr>
              <a:t>Actr</a:t>
            </a:r>
            <a:r>
              <a:rPr lang="en-US" sz="2400" dirty="0">
                <a:ea typeface="宋体" charset="-122"/>
              </a:rPr>
              <a:t>, </a:t>
            </a:r>
            <a:r>
              <a:rPr lang="en-US" sz="2400" dirty="0" err="1">
                <a:ea typeface="宋体" charset="-122"/>
              </a:rPr>
              <a:t>Bctr</a:t>
            </a:r>
            <a:r>
              <a:rPr lang="en-US" sz="2400" dirty="0">
                <a:ea typeface="宋体" charset="-122"/>
              </a:rPr>
              <a:t>, and </a:t>
            </a:r>
            <a:r>
              <a:rPr lang="en-US" sz="2400" dirty="0" err="1">
                <a:ea typeface="宋体" charset="-122"/>
              </a:rPr>
              <a:t>Cctr</a:t>
            </a:r>
            <a:endParaRPr lang="en-US" sz="2400" dirty="0">
              <a:ea typeface="宋体" charset="-122"/>
            </a:endParaRP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宋体" charset="-122"/>
              </a:rPr>
              <a:t>initially set to the beginning of their respective arrays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宋体" charset="-122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宋体" charset="-122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宋体" charset="-122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宋体" charset="-122"/>
            </a:endParaRPr>
          </a:p>
          <a:p>
            <a:pPr marL="341313" indent="-339725">
              <a:spcBef>
                <a:spcPts val="500"/>
              </a:spcBef>
              <a:buClrTx/>
              <a:buSzPct val="7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宋体" charset="-122"/>
              </a:rPr>
              <a:t>(1)   The smaller of A[</a:t>
            </a:r>
            <a:r>
              <a:rPr lang="en-US" sz="2000" dirty="0" err="1">
                <a:ea typeface="宋体" charset="-122"/>
              </a:rPr>
              <a:t>Actr</a:t>
            </a:r>
            <a:r>
              <a:rPr lang="en-US" sz="2000" dirty="0">
                <a:ea typeface="宋体" charset="-122"/>
              </a:rPr>
              <a:t>] and B[</a:t>
            </a:r>
            <a:r>
              <a:rPr lang="en-US" sz="2000" dirty="0" err="1">
                <a:ea typeface="宋体" charset="-122"/>
              </a:rPr>
              <a:t>Bctr</a:t>
            </a:r>
            <a:r>
              <a:rPr lang="en-US" sz="2000" dirty="0">
                <a:ea typeface="宋体" charset="-122"/>
              </a:rPr>
              <a:t>] is copied to the next entry in C, and the appropriate counters are advanced</a:t>
            </a:r>
          </a:p>
          <a:p>
            <a:pPr marL="341313" indent="-339725">
              <a:spcBef>
                <a:spcPts val="500"/>
              </a:spcBef>
              <a:buClrTx/>
              <a:buSzPct val="7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宋体" charset="-122"/>
              </a:rPr>
              <a:t>(2)   When either input list is exhausted, the remainder of the other list is copied to C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 l="1004" t="4916" r="3006" b="75418"/>
          <a:stretch>
            <a:fillRect/>
          </a:stretch>
        </p:blipFill>
        <p:spPr bwMode="auto">
          <a:xfrm>
            <a:off x="533400" y="3733800"/>
            <a:ext cx="7924800" cy="99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宋体" charset="-122"/>
              </a:rPr>
              <a:t>Example: Merge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t="42627" r="3508" b="36067"/>
          <a:stretch>
            <a:fillRect/>
          </a:stretch>
        </p:blipFill>
        <p:spPr bwMode="auto">
          <a:xfrm>
            <a:off x="762000" y="1524000"/>
            <a:ext cx="6899275" cy="93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 t="72134" r="3006" b="8192"/>
          <a:stretch>
            <a:fillRect/>
          </a:stretch>
        </p:blipFill>
        <p:spPr bwMode="auto">
          <a:xfrm>
            <a:off x="762000" y="2514600"/>
            <a:ext cx="69342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 l="3580" t="12868" r="4472" b="42896"/>
          <a:stretch>
            <a:fillRect/>
          </a:stretch>
        </p:blipFill>
        <p:spPr bwMode="auto">
          <a:xfrm>
            <a:off x="762000" y="3581400"/>
            <a:ext cx="7391400" cy="2967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宋体" charset="-122"/>
              </a:rPr>
              <a:t>Example: Merge...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 l="3580" t="64348" b="23593"/>
          <a:stretch>
            <a:fillRect/>
          </a:stretch>
        </p:blipFill>
        <p:spPr bwMode="auto">
          <a:xfrm>
            <a:off x="381000" y="2438400"/>
            <a:ext cx="8210550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l="3580" t="84724" b="2142"/>
          <a:stretch>
            <a:fillRect/>
          </a:stretch>
        </p:blipFill>
        <p:spPr bwMode="auto">
          <a:xfrm>
            <a:off x="381000" y="3429000"/>
            <a:ext cx="8210550" cy="933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4038600"/>
            <a:ext cx="7196138" cy="275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FFFFFF"/>
              </a:solidFill>
              <a:ea typeface="宋体" charset="-122"/>
            </a:endParaRPr>
          </a:p>
          <a:p>
            <a:pPr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Char char="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ea typeface="宋体" charset="-122"/>
              </a:rPr>
              <a:t>Running time analysis: </a:t>
            </a:r>
          </a:p>
          <a:p>
            <a:pPr marL="457200" lvl="1" indent="0">
              <a:spcBef>
                <a:spcPts val="500"/>
              </a:spcBef>
              <a:buClr>
                <a:srgbClr val="FFCCFF"/>
              </a:buClr>
              <a:buSzPct val="80000"/>
              <a:buFont typeface="Monotype Sorts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ea typeface="宋体" charset="-122"/>
              </a:rPr>
              <a:t> Clearly, </a:t>
            </a:r>
            <a:r>
              <a:rPr lang="en-US" sz="2000">
                <a:solidFill>
                  <a:srgbClr val="FFFFFF"/>
                </a:solidFill>
                <a:latin typeface="Courier New" pitchFamily="49" charset="0"/>
                <a:ea typeface="宋体" charset="-122"/>
              </a:rPr>
              <a:t>merge</a:t>
            </a:r>
            <a:r>
              <a:rPr lang="en-US" sz="2000">
                <a:solidFill>
                  <a:srgbClr val="FFFFFF"/>
                </a:solidFill>
                <a:ea typeface="宋体" charset="-122"/>
              </a:rPr>
              <a:t> takes O(m1 + m2) where m1 and m2 are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ea typeface="宋体" charset="-122"/>
              </a:rPr>
              <a:t>          the sizes of the two sublists.</a:t>
            </a:r>
          </a:p>
          <a:p>
            <a:pPr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Char char="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ea typeface="宋体" charset="-122"/>
              </a:rPr>
              <a:t>Space requirement:</a:t>
            </a:r>
          </a:p>
          <a:p>
            <a:pPr marL="457200" lvl="1" indent="0">
              <a:spcBef>
                <a:spcPts val="500"/>
              </a:spcBef>
              <a:buClr>
                <a:srgbClr val="FFCCFF"/>
              </a:buClr>
              <a:buSzPct val="80000"/>
              <a:buFont typeface="Monotype Sorts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ea typeface="宋体" charset="-122"/>
              </a:rPr>
              <a:t>merging two sorted lists requires linear extra memory</a:t>
            </a:r>
          </a:p>
          <a:p>
            <a:pPr marL="457200" lvl="1" indent="0">
              <a:spcBef>
                <a:spcPts val="500"/>
              </a:spcBef>
              <a:buClr>
                <a:srgbClr val="FFCCFF"/>
              </a:buClr>
              <a:buSzPct val="80000"/>
              <a:buFont typeface="Monotype Sorts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ea typeface="宋体" charset="-122"/>
              </a:rPr>
              <a:t>additional work to copy to the temporary array and back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 l="3580" t="43768" r="4472" b="42896"/>
          <a:stretch>
            <a:fillRect/>
          </a:stretch>
        </p:blipFill>
        <p:spPr bwMode="auto">
          <a:xfrm>
            <a:off x="381000" y="1447800"/>
            <a:ext cx="7772400" cy="83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762000" y="914400"/>
          <a:ext cx="7924800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6447619" imgH="4458322" progId="PBrush">
                  <p:embed/>
                </p:oleObj>
              </mc:Choice>
              <mc:Fallback>
                <p:oleObj r:id="rId5" imgW="6447619" imgH="445832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7924800" cy="548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宋体" charset="-122"/>
              </a:rPr>
              <a:t>Analysis of mergesort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zh-CN" sz="2400">
                <a:ea typeface="宋体" charset="-122"/>
              </a:rPr>
              <a:t>    </a:t>
            </a:r>
            <a:r>
              <a:rPr lang="en-US" sz="2400">
                <a:ea typeface="宋体" charset="-122"/>
              </a:rPr>
              <a:t>Let T(N) denote the worst-case running time of mergesort to sort N numbers. </a:t>
            </a: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宋体" charset="-122"/>
            </a:endParaRP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    Assume that N is a power of 2.</a:t>
            </a: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宋体" charset="-122"/>
            </a:endParaRP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Char char="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Divide step: O(1) time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Char char="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Conquer step: 2 T(N/2) time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Char char="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Combine step: O(N) time</a:t>
            </a: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 </a:t>
            </a:r>
          </a:p>
          <a:p>
            <a:pPr indent="-341313">
              <a:lnSpc>
                <a:spcPct val="9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ea typeface="宋体" charset="-122"/>
              </a:rPr>
              <a:t>   Recurrence equation: </a:t>
            </a:r>
          </a:p>
          <a:p>
            <a:pPr lvl="1" indent="-28416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ea typeface="宋体" charset="-122"/>
              </a:rPr>
              <a:t>    T(1) = 1</a:t>
            </a:r>
          </a:p>
          <a:p>
            <a:pPr lvl="1" indent="-28416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>
                <a:ea typeface="宋体" charset="-122"/>
              </a:rPr>
              <a:t>    T(N) = 2T(N/2) + N</a:t>
            </a:r>
          </a:p>
          <a:p>
            <a:pPr indent="-341313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宋体" charset="-122"/>
              </a:rPr>
              <a:t>Analysis: solving recurrence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14400" y="1600200"/>
          <a:ext cx="32924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1665360" imgH="2227680" progId="Equation.3">
                  <p:embed/>
                </p:oleObj>
              </mc:Choice>
              <mc:Fallback>
                <p:oleObj r:id="rId5" imgW="1665360" imgH="222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3292475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65725" y="1763713"/>
            <a:ext cx="3168794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ea typeface="宋体" charset="-122"/>
              </a:rPr>
              <a:t>Since N=2</a:t>
            </a:r>
            <a:r>
              <a:rPr lang="en-US" sz="2000" baseline="30000" dirty="0">
                <a:ea typeface="宋体" charset="-122"/>
              </a:rPr>
              <a:t>k</a:t>
            </a:r>
            <a:r>
              <a:rPr lang="en-US" sz="2000" dirty="0">
                <a:ea typeface="宋体" charset="-122"/>
              </a:rPr>
              <a:t>, we have k=log</a:t>
            </a:r>
            <a:r>
              <a:rPr lang="en-US" sz="2000" baseline="-25000" dirty="0">
                <a:ea typeface="宋体" charset="-122"/>
              </a:rPr>
              <a:t>2</a:t>
            </a:r>
            <a:r>
              <a:rPr lang="en-US" sz="2000" dirty="0">
                <a:ea typeface="宋体" charset="-122"/>
              </a:rPr>
              <a:t> n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486400" y="2743200"/>
          <a:ext cx="26146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1431360" imgH="774360" progId="Equation.3">
                  <p:embed/>
                </p:oleObj>
              </mc:Choice>
              <mc:Fallback>
                <p:oleObj r:id="rId7" imgW="1431360" imgH="77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2614613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114800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Any list implementation could be used to implement a stack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Arrays (static: the size of stack is given initially)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Linked lists (dynamic: never become full)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We will explore implementations based on array and linked list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Let’s see how to use an array to implement a stack first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Implementation of Stacks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7848600" cy="4114800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Need to declare an array size ahead of time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Associated with each stack is 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endParaRPr lang="en-US" dirty="0">
              <a:solidFill>
                <a:schemeClr val="tx1"/>
              </a:solidFill>
            </a:endParaRP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for an empty stack, set 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r>
              <a:rPr lang="en-US" dirty="0">
                <a:solidFill>
                  <a:schemeClr val="tx1"/>
                </a:solidFill>
              </a:rPr>
              <a:t> to -1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Push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(1)   Increment 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r>
              <a:rPr lang="en-US" dirty="0">
                <a:solidFill>
                  <a:schemeClr val="tx1"/>
                </a:solidFill>
              </a:rPr>
              <a:t> by 1.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(2)   Set Stack[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r>
              <a:rPr lang="en-US" dirty="0">
                <a:solidFill>
                  <a:schemeClr val="tx1"/>
                </a:solidFill>
              </a:rPr>
              <a:t>] = X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Pop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(1)   Set return value to Stack[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marL="741363" lvl="1" indent="-284163"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(2)   Decrement </a:t>
            </a:r>
            <a:r>
              <a:rPr lang="en-US" dirty="0" err="1">
                <a:solidFill>
                  <a:schemeClr val="tx1"/>
                </a:solidFill>
              </a:rPr>
              <a:t>TopOfStack</a:t>
            </a:r>
            <a:r>
              <a:rPr lang="en-US" dirty="0">
                <a:solidFill>
                  <a:schemeClr val="tx1"/>
                </a:solidFill>
              </a:rPr>
              <a:t> by 1</a:t>
            </a:r>
          </a:p>
          <a:p>
            <a:pPr marL="341313" indent="-341313"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</a:rPr>
              <a:t>These operations are performed in very fast constant time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Array Implementation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3733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Void push(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int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item,stack,n,top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{// insert item into the STACK of maximum size 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n;top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 is the number of elements currently in STACK)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If top&gt;=n then call STACKFULL() 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endif</a:t>
            </a:r>
            <a:endParaRPr lang="en-US" dirty="0" smtClean="0">
              <a:solidFill>
                <a:schemeClr val="tx1"/>
              </a:solidFill>
              <a:ea typeface="宋体" charset="-122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top</a:t>
            </a:r>
            <a:r>
              <a:rPr lang="en-US" dirty="0" smtClean="0">
                <a:solidFill>
                  <a:schemeClr val="tx1"/>
                </a:solidFill>
                <a:ea typeface="宋体" charset="-122"/>
                <a:sym typeface="Wingdings" pitchFamily="2" charset="2"/>
              </a:rPr>
              <a:t>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top+1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Stack(top)</a:t>
            </a:r>
            <a:r>
              <a:rPr lang="en-US" dirty="0" smtClean="0">
                <a:solidFill>
                  <a:schemeClr val="tx1"/>
                </a:solidFill>
                <a:ea typeface="宋体" charset="-122"/>
                <a:sym typeface="Wingdings" pitchFamily="2" charset="2"/>
              </a:rPr>
              <a:t>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item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  <a:ea typeface="宋体" charset="-122"/>
              </a:rPr>
              <a:t>}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  <a:latin typeface="+mn-lt"/>
              </a:rPr>
              <a:t>Push Stack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848600" cy="4191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Void pop(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int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item,stack,top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{// remove the top element of STACK and store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//it in item unless STACK is empty 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If top&lt;=0 then call STACKEMPTY() 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endif</a:t>
            </a:r>
            <a:endParaRPr lang="en-US" dirty="0" smtClean="0">
              <a:solidFill>
                <a:schemeClr val="tx1"/>
              </a:solidFill>
              <a:ea typeface="宋体" charset="-122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item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  <a:sym typeface="Wingdings" pitchFamily="2" charset="2"/>
              </a:rPr>
              <a:t></a:t>
            </a:r>
            <a:r>
              <a:rPr lang="en-US" dirty="0" err="1" smtClean="0">
                <a:solidFill>
                  <a:schemeClr val="tx1"/>
                </a:solidFill>
                <a:ea typeface="宋体" charset="-122"/>
              </a:rPr>
              <a:t>Stack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(top)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tx1"/>
                </a:solidFill>
                <a:ea typeface="宋体" charset="-122"/>
              </a:rPr>
              <a:t>t</a:t>
            </a: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op</a:t>
            </a:r>
            <a:r>
              <a:rPr lang="en-US" dirty="0" smtClean="0">
                <a:solidFill>
                  <a:schemeClr val="tx1"/>
                </a:solidFill>
                <a:ea typeface="宋体" charset="-122"/>
                <a:sym typeface="Wingdings" pitchFamily="2" charset="2"/>
              </a:rPr>
              <a:t>top-1</a:t>
            </a:r>
            <a:endParaRPr lang="en-US" dirty="0" smtClean="0">
              <a:solidFill>
                <a:schemeClr val="tx1"/>
              </a:solidFill>
              <a:ea typeface="宋体" charset="-122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1"/>
                </a:solidFill>
                <a:ea typeface="宋体" charset="-122"/>
              </a:rPr>
              <a:t>}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chemeClr val="tx1"/>
              </a:solidFill>
              <a:latin typeface="Courier New" pitchFamily="49" charset="0"/>
              <a:ea typeface="宋体" charset="-122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Pop Stack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2257</Words>
  <Application>Microsoft Office PowerPoint</Application>
  <PresentationFormat>On-screen Show (4:3)</PresentationFormat>
  <Paragraphs>626</Paragraphs>
  <Slides>58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Concourse</vt:lpstr>
      <vt:lpstr>Opulent</vt:lpstr>
      <vt:lpstr>Microsoft Equation 3.0</vt:lpstr>
      <vt:lpstr>PowerPoint Presentation</vt:lpstr>
      <vt:lpstr>PowerPoint Presentation</vt:lpstr>
      <vt:lpstr>The Stack ADT</vt:lpstr>
      <vt:lpstr>Stack ADT</vt:lpstr>
      <vt:lpstr>Push and Pop</vt:lpstr>
      <vt:lpstr>Implementation of Stacks</vt:lpstr>
      <vt:lpstr>Array Implementation</vt:lpstr>
      <vt:lpstr>Push Stack</vt:lpstr>
      <vt:lpstr>Pop Stack</vt:lpstr>
      <vt:lpstr>Postfix Expressions</vt:lpstr>
      <vt:lpstr>PowerPoint Presentation</vt:lpstr>
      <vt:lpstr>Queue</vt:lpstr>
      <vt:lpstr>Queue ADT</vt:lpstr>
      <vt:lpstr>The Queue ADT</vt:lpstr>
      <vt:lpstr>Enqueue and Dequeue</vt:lpstr>
      <vt:lpstr>Queue Implementation of Array</vt:lpstr>
      <vt:lpstr>PowerPoint Presentation</vt:lpstr>
      <vt:lpstr>Motivation</vt:lpstr>
      <vt:lpstr>PowerPoint Presentation</vt:lpstr>
      <vt:lpstr>Doubly Linked Lists</vt:lpstr>
      <vt:lpstr>Doubly Linked List Definition</vt:lpstr>
      <vt:lpstr>Doubly Linked List Operations</vt:lpstr>
      <vt:lpstr>Deleting a Node</vt:lpstr>
      <vt:lpstr>PowerPoint Presentation</vt:lpstr>
      <vt:lpstr>Inserting a Node</vt:lpstr>
      <vt:lpstr>PowerPoint Presentation</vt:lpstr>
      <vt:lpstr>Many different linked lists …</vt:lpstr>
      <vt:lpstr>PowerPoint Presentation</vt:lpstr>
      <vt:lpstr>Doubly Linked Lists  with Dummy Head Node</vt:lpstr>
      <vt:lpstr>Idea of ‘dummy’ object</vt:lpstr>
      <vt:lpstr>PowerPoint Presentation</vt:lpstr>
      <vt:lpstr>PowerPoint Presentation</vt:lpstr>
      <vt:lpstr>PowerPoint Presentation</vt:lpstr>
      <vt:lpstr>PowerPoint Presentation</vt:lpstr>
      <vt:lpstr>Deleting a Node</vt:lpstr>
      <vt:lpstr>PowerPoint Presentation</vt:lpstr>
      <vt:lpstr>PowerPoint Presentation</vt:lpstr>
      <vt:lpstr>PowerPoint Presentation</vt:lpstr>
      <vt:lpstr>Inserting a 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merge?</vt:lpstr>
      <vt:lpstr>Example: Merge</vt:lpstr>
      <vt:lpstr>Example: Merge...</vt:lpstr>
      <vt:lpstr>PowerPoint Presentation</vt:lpstr>
      <vt:lpstr>Analysis of mergesort</vt:lpstr>
      <vt:lpstr>Analysis: solving recurrence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MUTHU</cp:lastModifiedBy>
  <cp:revision>49</cp:revision>
  <dcterms:created xsi:type="dcterms:W3CDTF">2019-01-29T09:17:13Z</dcterms:created>
  <dcterms:modified xsi:type="dcterms:W3CDTF">2019-02-03T14:12:47Z</dcterms:modified>
</cp:coreProperties>
</file>