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6CB79-238B-43D0-8F33-A12CEAA724CD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1D6D-42A1-444A-BA00-649BD02F3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5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1B4DD-5036-4609-8602-EF3507EDEB03}" type="slidenum">
              <a:rPr lang="en-US"/>
              <a:pPr/>
              <a:t>2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A6F6E7-EB95-4164-B274-1F52C958EA64}" type="slidenum">
              <a:rPr lang="en-US"/>
              <a:pPr/>
              <a:t>11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5749FB-BF57-460B-B506-116F93C325D4}" type="slidenum">
              <a:rPr lang="en-US"/>
              <a:pPr/>
              <a:t>12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235417-26C2-4E10-960C-72928BFBDE40}" type="slidenum">
              <a:rPr lang="en-US"/>
              <a:pPr/>
              <a:t>13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F56BFC-6C49-443F-A1A4-0259E6EF184C}" type="slidenum">
              <a:rPr lang="en-US"/>
              <a:pPr/>
              <a:t>14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BD6447-D586-48C2-B3B9-7EF11E3FAA0D}" type="slidenum">
              <a:rPr lang="en-US"/>
              <a:pPr/>
              <a:t>15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EFB928-517C-49AA-B341-345D6C03C57B}" type="slidenum">
              <a:rPr lang="en-US"/>
              <a:pPr/>
              <a:t>16</a:t>
            </a:fld>
            <a:endParaRPr 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88F6CF-2155-4F0B-B5D1-D11E15012F1B}" type="slidenum">
              <a:rPr lang="en-US"/>
              <a:pPr/>
              <a:t>17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C7625C-CB90-4DE1-8961-5808C7DB574B}" type="slidenum">
              <a:rPr lang="en-US"/>
              <a:pPr/>
              <a:t>18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6D3824-221A-47BB-B530-2D432425D182}" type="slidenum">
              <a:rPr lang="en-US"/>
              <a:pPr/>
              <a:t>19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0F2985-1B6B-4711-94B0-AF6B433BCB05}" type="slidenum">
              <a:rPr lang="en-US"/>
              <a:pPr/>
              <a:t>20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1AC478-5384-40C4-B6F8-C02C442B03D2}" type="slidenum">
              <a:rPr lang="en-US"/>
              <a:pPr/>
              <a:t>3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22E095-DC6A-4710-A31A-04123C04E4C1}" type="slidenum">
              <a:rPr lang="en-US"/>
              <a:pPr/>
              <a:t>21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D1C9BF-53CB-475C-8116-53E73C27B2E2}" type="slidenum">
              <a:rPr lang="en-US"/>
              <a:pPr/>
              <a:t>22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DAD5D0-74B1-4DD1-8F6D-8F5149235E0E}" type="slidenum">
              <a:rPr lang="en-US"/>
              <a:pPr/>
              <a:t>23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13D62E-A80F-4ACE-B327-A4449136D9F2}" type="slidenum">
              <a:rPr lang="en-US"/>
              <a:pPr/>
              <a:t>24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B38DBC-6138-4470-ACE2-AE637AEB87D1}" type="slidenum">
              <a:rPr lang="en-US"/>
              <a:pPr/>
              <a:t>25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57467C-E365-42B3-AF64-BE4EC92F75DC}" type="slidenum">
              <a:rPr lang="en-US"/>
              <a:pPr/>
              <a:t>26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269993-DCBD-47FB-A7FA-F0FD92536785}" type="slidenum">
              <a:rPr lang="en-US"/>
              <a:pPr/>
              <a:t>27</a:t>
            </a:fld>
            <a:endParaRPr 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922D73-D2D3-47D3-8353-D6E46F73C413}" type="slidenum">
              <a:rPr lang="en-US"/>
              <a:pPr/>
              <a:t>28</a:t>
            </a:fld>
            <a:endParaRPr lang="en-US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DB4ED8E-3525-4710-BFAE-DEF31AA439E0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69D972-FDB4-4BCC-BF87-9A61CD722D3B}" type="slidenum">
              <a:rPr lang="en-US"/>
              <a:pPr/>
              <a:t>29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B87FC5-3050-4904-89F9-7392E392B0BF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460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D058-492B-4071-A9E6-E0C7C4616DA3}" type="slidenum">
              <a:rPr lang="en-US"/>
              <a:pPr/>
              <a:t>30</a:t>
            </a:fld>
            <a:endParaRPr lang="en-US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C12FD0-FDF4-43B1-AE8A-00BD66F6894D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19DD6E-07EC-487C-A5BC-DD93ECD92C8A}" type="slidenum">
              <a:rPr lang="en-US"/>
              <a:pPr/>
              <a:t>4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A79A19-5836-4F63-9A63-C81B126CD6AD}" type="slidenum">
              <a:rPr lang="en-US"/>
              <a:pPr/>
              <a:t>31</a:t>
            </a:fld>
            <a:endParaRPr lang="en-US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A42D4E-E1E3-41DE-B59E-4EE29D47372C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481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701C-7406-4EDA-AE84-8061B0C63C6B}" type="slidenum">
              <a:rPr lang="en-US"/>
              <a:pPr/>
              <a:t>32</a:t>
            </a:fld>
            <a:endParaRPr lang="en-US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1BC14F-247D-490C-867E-3F2F40BCC26F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491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9CB1D6-C8DF-4996-892D-24A82FC3B162}" type="slidenum">
              <a:rPr lang="en-US"/>
              <a:pPr/>
              <a:t>33</a:t>
            </a:fld>
            <a:endParaRPr lang="en-US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D22D74-C551-443B-AECF-413BD43F6F2B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01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39E505-37CE-47BC-8608-CC6F67084086}" type="slidenum">
              <a:rPr lang="en-US"/>
              <a:pPr/>
              <a:t>34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793A296-16DF-432D-8E59-4232C4FF3840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AFA197-DC4C-4DAE-A877-B2F4DAD5444D}" type="slidenum">
              <a:rPr lang="en-US"/>
              <a:pPr/>
              <a:t>35</a:t>
            </a:fld>
            <a:endParaRPr lang="en-US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916E2E-E7FE-4E5A-BD76-D14D58EE19E8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69FFC1-A947-4ECB-BD41-CDAC2FB1030A}" type="slidenum">
              <a:rPr lang="en-US"/>
              <a:pPr/>
              <a:t>36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8AECFCC-8C66-4197-8A2D-E8990C0D0A5A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1647B2-93A0-41AD-AF56-E60D74C08AEC}" type="slidenum">
              <a:rPr lang="en-US"/>
              <a:pPr/>
              <a:t>37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552102-2D1D-4165-AE6A-33959A43147D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4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EFEC30-180C-424B-8D42-104D4C7AC342}" type="slidenum">
              <a:rPr lang="en-US"/>
              <a:pPr/>
              <a:t>38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65656F-2583-4157-A330-D62209EF4BE9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38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A96213-6E1C-4D01-A7B4-C751F85D46BA}" type="slidenum">
              <a:rPr lang="en-US"/>
              <a:pPr/>
              <a:t>39</a:t>
            </a:fld>
            <a:endParaRPr lang="en-US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3BDF6C-4DB2-4080-8AA5-FCB94616AD19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39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A0647-C017-48AB-81F2-08B875DADB6C}" type="slidenum">
              <a:rPr lang="en-US"/>
              <a:pPr/>
              <a:t>40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85DDEDB-FC92-4ED4-BCF0-FC28DA1D318D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40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73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51278C-E3D7-4BDA-9782-2F73D6E7563D}" type="slidenum">
              <a:rPr lang="en-US"/>
              <a:pPr/>
              <a:t>5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E28B-957F-440E-85EE-3F332504257A}" type="slidenum">
              <a:rPr lang="en-US"/>
              <a:pPr/>
              <a:t>41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2A3135-96E1-4A20-BF8D-46B2B3F70477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41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83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1CDDDF-C074-4B24-ABEE-A0E65FE454F2}" type="slidenum">
              <a:rPr lang="en-US"/>
              <a:pPr/>
              <a:t>42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A9C192-974D-4BF4-AB7A-E528AF053349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42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F0B50F-995C-4CC6-B75B-8A70DE28F2E3}" type="slidenum">
              <a:rPr lang="en-US"/>
              <a:pPr/>
              <a:t>43</a:t>
            </a:fld>
            <a:endParaRPr lang="en-US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9165360-B3B9-4CD9-AB4A-548CDB981387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43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04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77AED4-B1FB-4482-9756-0A7A4AA95E40}" type="slidenum">
              <a:rPr lang="en-US"/>
              <a:pPr/>
              <a:t>44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E16071-CEC1-41BA-83EA-C20A624ACAA6}" type="slidenum">
              <a:rPr lang="en-US"/>
              <a:pPr/>
              <a:t>45</a:t>
            </a:fld>
            <a:endParaRPr lang="en-US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06D569-AFE9-42E2-AC9B-BE7BB67F8FF5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45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24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993843-06F0-4342-BB1F-EC38A71245E5}" type="slidenum">
              <a:rPr lang="en-US"/>
              <a:pPr/>
              <a:t>46</a:t>
            </a:fld>
            <a:endParaRPr lang="en-US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D924AE-F277-41E0-B6B0-D424B9E53A8A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46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3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BBCBD4-4626-45CF-9B25-27EBA5D71544}" type="slidenum">
              <a:rPr lang="en-US"/>
              <a:pPr/>
              <a:t>47</a:t>
            </a:fld>
            <a:endParaRPr lang="en-US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F2E5946-56E1-4D68-BEAF-05EF97FE2DCA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47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45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DEC2D1-D549-4AA8-A064-938B0F7C0ECE}" type="slidenum">
              <a:rPr lang="en-US"/>
              <a:pPr/>
              <a:t>48</a:t>
            </a:fld>
            <a:endParaRPr 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05A12C-867A-4AD1-B14A-7227F5864B4C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48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ACFC40-331A-4B3C-81E1-CAE407EB2B70}" type="slidenum">
              <a:rPr lang="en-US"/>
              <a:pPr/>
              <a:t>49</a:t>
            </a:fld>
            <a:endParaRPr lang="en-US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634E86-31BB-41FE-968F-19E8BAC5CD6A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49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65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0D0C5F-6396-43F9-B683-B03D66B4423E}" type="slidenum">
              <a:rPr lang="en-US"/>
              <a:pPr/>
              <a:t>50</a:t>
            </a:fld>
            <a:endParaRPr lang="en-US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EE121C5-118A-4E08-B24B-10C6DA0F7917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50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75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F8B83B-067A-4E2C-8443-397FD8FF284C}" type="slidenum">
              <a:rPr lang="en-US"/>
              <a:pPr/>
              <a:t>6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FEE886-D53F-4C7A-8121-D47AC03E2E44}" type="slidenum">
              <a:rPr lang="en-US"/>
              <a:pPr/>
              <a:t>51</a:t>
            </a:fld>
            <a:endParaRPr lang="en-US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750439-D11D-4912-98CD-14E42503AE2D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51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99A63E-80A9-4E7E-8694-9D79AFA33A95}" type="slidenum">
              <a:rPr lang="en-US"/>
              <a:pPr/>
              <a:t>52</a:t>
            </a:fld>
            <a:endParaRPr lang="en-US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286F285-205D-44EB-9E41-3D7D378E2A5B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52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96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CB3695-B174-4BA5-BFFC-DBD70F33B13B}" type="slidenum">
              <a:rPr lang="en-US"/>
              <a:pPr/>
              <a:t>53</a:t>
            </a:fld>
            <a:endParaRPr lang="en-US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B8E4457-C936-4893-BA3E-817C6D3F30C1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53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06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8A174B-A783-4482-8E0B-29B56BCCCB71}" type="slidenum">
              <a:rPr lang="en-US"/>
              <a:pPr/>
              <a:t>54</a:t>
            </a:fld>
            <a:endParaRPr lang="en-US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EF12874-7D80-464B-BF1D-E45D518976DE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54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16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E7ACD1-F980-45B7-AEC9-6E67ABB96950}" type="slidenum">
              <a:rPr lang="en-US"/>
              <a:pPr/>
              <a:t>55</a:t>
            </a:fld>
            <a:endParaRPr lang="en-US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A819B6-4079-4551-8B0B-C7F29E93D69D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55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27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12581A-22D6-4112-A454-01AA05CA8F10}" type="slidenum">
              <a:rPr lang="en-US"/>
              <a:pPr/>
              <a:t>56</a:t>
            </a:fld>
            <a:endParaRPr lang="en-US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BACA44-4B3B-4F23-BB30-683000295F34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56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7920F5-59D5-434A-A052-2E2F7D282863}" type="slidenum">
              <a:rPr lang="en-US"/>
              <a:pPr/>
              <a:t>57</a:t>
            </a:fld>
            <a:endParaRPr lang="en-US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8F93EE-E467-4CCB-9983-BBB42F8A68F9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57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19E2FE-6749-4FBB-8C11-BFC0377407F3}" type="slidenum">
              <a:rPr lang="en-US"/>
              <a:pPr/>
              <a:t>58</a:t>
            </a:fld>
            <a:endParaRPr lang="en-US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3777FC1-566A-4204-B115-AED2EF336C3B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58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57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6D99BC-13FD-4818-A728-8B6DA8115586}" type="slidenum">
              <a:rPr lang="en-US"/>
              <a:pPr/>
              <a:t>59</a:t>
            </a:fld>
            <a:endParaRPr lang="en-US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457402A-9067-48C2-AA2C-B3431AD7EDA4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59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6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143712-90A4-4BA4-BB94-73A989AB4334}" type="slidenum">
              <a:rPr lang="en-US"/>
              <a:pPr/>
              <a:t>60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36C7C3-397C-43CC-9B97-F71FFD00FAC9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60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78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683922-56CF-41F9-898D-84D31F369118}" type="slidenum">
              <a:rPr lang="en-US"/>
              <a:pPr/>
              <a:t>7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F4336D-26AE-4961-A31E-4CF4B5526BC4}" type="slidenum">
              <a:rPr lang="en-US"/>
              <a:pPr/>
              <a:t>61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E65E3FF-1D9B-4D10-B219-518A6E23B313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61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88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A3E629-5B11-4B3C-9460-F4CAD46F663C}" type="slidenum">
              <a:rPr lang="en-US"/>
              <a:pPr/>
              <a:t>62</a:t>
            </a:fld>
            <a:endParaRPr lang="en-US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96E1CD9-398A-439C-9E7E-0434F3183682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62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98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486EAC-C69E-43A2-886C-DEBD3B9EB2AD}" type="slidenum">
              <a:rPr lang="en-US"/>
              <a:pPr/>
              <a:t>63</a:t>
            </a:fld>
            <a:endParaRPr lang="en-US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0F5FF11-BEDA-4756-87F4-6941B633A74A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63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808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FFE678-2AC2-4148-AB30-EA82289C90F3}" type="slidenum">
              <a:rPr lang="en-US"/>
              <a:pPr/>
              <a:t>64</a:t>
            </a:fld>
            <a:endParaRPr lang="en-US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A9C41C1-2113-460E-8516-A91359D37265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64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819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25814C-41C4-4BAC-A3ED-FE6B09C2B52C}" type="slidenum">
              <a:rPr lang="en-US"/>
              <a:pPr/>
              <a:t>65</a:t>
            </a:fld>
            <a:endParaRPr lang="en-US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4AAF7EE-3EAF-447B-A973-AFE20D86B02C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65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829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C23FBF-7832-460B-B22E-FA22FF505400}" type="slidenum">
              <a:rPr lang="en-US"/>
              <a:pPr/>
              <a:t>8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6051FD-A47B-47B3-A796-CF5486712E4F}" type="slidenum">
              <a:rPr lang="en-US"/>
              <a:pPr/>
              <a:t>9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FAA3F6-773F-422B-AA76-AC1F7EA994CC}" type="slidenum">
              <a:rPr lang="en-US"/>
              <a:pPr/>
              <a:t>10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70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46513" cy="479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3848100" cy="2322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4151313"/>
            <a:ext cx="38481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7772400" y="6248400"/>
            <a:ext cx="1216025" cy="531813"/>
          </a:xfrm>
        </p:spPr>
        <p:txBody>
          <a:bodyPr/>
          <a:lstStyle>
            <a:lvl1pPr>
              <a:defRPr/>
            </a:lvl1pPr>
          </a:lstStyle>
          <a:p>
            <a:fld id="{2FE8C2C5-9BA0-4959-A98A-E95290A46C66}" type="slidenum">
              <a:rPr lang="en-US" altLang="zh-TW"/>
              <a:pPr/>
              <a:t>‹#›</a:t>
            </a:fld>
            <a:endParaRPr lang="zh-TW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6C2A8-6517-4E56-8AD3-5F5AFE91F3CB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0"/>
            <a:ext cx="6518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Book Antiqua" pitchFamily="18" charset="0"/>
              </a:rPr>
              <a:t>Data Structures and Algorithm</a:t>
            </a:r>
            <a:endParaRPr lang="en-US" sz="3600" dirty="0">
              <a:solidFill>
                <a:schemeClr val="bg2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586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Dr.B.Smitha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848600" cy="11430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ea typeface="PMingLiU" pitchFamily="16" charset="-120"/>
              </a:rPr>
              <a:t>Preorder, Postorder and Inorder Pseudo Code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2514600"/>
          <a:ext cx="3276600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2580952" imgH="1257476" progId="PBrush">
                  <p:embed/>
                </p:oleObj>
              </mc:Choice>
              <mc:Fallback>
                <p:oleObj r:id="rId5" imgW="2580952" imgH="125747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3276600" cy="159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048000" y="2514600"/>
          <a:ext cx="3352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7" imgW="2734057" imgH="1286055" progId="PBrush">
                  <p:embed/>
                </p:oleObj>
              </mc:Choice>
              <mc:Fallback>
                <p:oleObj r:id="rId7" imgW="2734057" imgH="1286055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14600"/>
                        <a:ext cx="3352800" cy="157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172200" y="2514600"/>
          <a:ext cx="2687638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9" imgW="2657846" imgH="1305107" progId="PBrush">
                  <p:embed/>
                </p:oleObj>
              </mc:Choice>
              <mc:Fallback>
                <p:oleObj name="Bitmap Image" r:id="rId9" imgW="2657846" imgH="1305107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14600"/>
                        <a:ext cx="2687638" cy="131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Binary Trees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029200"/>
          </a:xfrm>
          <a:ln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A tree in which no node can have more than two children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The depth of an “average” binary tree is considerably smaller than N, even though in the worst case, the depth can be as large as N – 1.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 b="10495"/>
          <a:stretch>
            <a:fillRect/>
          </a:stretch>
        </p:blipFill>
        <p:spPr bwMode="auto">
          <a:xfrm>
            <a:off x="2743200" y="4495800"/>
            <a:ext cx="2819400" cy="1914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667000" y="2239963"/>
          <a:ext cx="2895600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3952381" imgH="1828571" progId="PBrush">
                  <p:embed/>
                </p:oleObj>
              </mc:Choice>
              <mc:Fallback>
                <p:oleObj r:id="rId6" imgW="3952381" imgH="182857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39963"/>
                        <a:ext cx="2895600" cy="1338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781800" y="2514600"/>
            <a:ext cx="1482725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FF00"/>
                </a:solidFill>
                <a:ea typeface="PMingLiU" pitchFamily="16" charset="-120"/>
              </a:rPr>
              <a:t>Generic </a:t>
            </a:r>
            <a:br>
              <a:rPr lang="en-US" sz="2000" b="1">
                <a:solidFill>
                  <a:srgbClr val="00FF00"/>
                </a:solidFill>
                <a:ea typeface="PMingLiU" pitchFamily="16" charset="-120"/>
              </a:rPr>
            </a:br>
            <a:r>
              <a:rPr lang="en-US" sz="2000" b="1">
                <a:solidFill>
                  <a:srgbClr val="00FF00"/>
                </a:solidFill>
                <a:ea typeface="PMingLiU" pitchFamily="16" charset="-120"/>
              </a:rPr>
              <a:t>binary tree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781800" y="5105400"/>
            <a:ext cx="1549400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FF00"/>
                </a:solidFill>
                <a:ea typeface="PMingLiU" pitchFamily="16" charset="-120"/>
              </a:rPr>
              <a:t>Worst-case</a:t>
            </a:r>
            <a:br>
              <a:rPr lang="en-US" sz="2000" b="1">
                <a:solidFill>
                  <a:srgbClr val="00FF00"/>
                </a:solidFill>
                <a:ea typeface="PMingLiU" pitchFamily="16" charset="-120"/>
              </a:rPr>
            </a:br>
            <a:r>
              <a:rPr lang="en-US" sz="2000" b="1">
                <a:solidFill>
                  <a:srgbClr val="00FF00"/>
                </a:solidFill>
                <a:ea typeface="PMingLiU" pitchFamily="16" charset="-120"/>
              </a:rPr>
              <a:t>binary tree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ea typeface="PMingLiU" pitchFamily="16" charset="-120"/>
              </a:rPr>
              <a:t>Convert a Generic Tree to a Binary Tree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47800"/>
            <a:ext cx="6781800" cy="2554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19563"/>
            <a:ext cx="6324600" cy="2586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Binary Tree ADT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848600" cy="4800600"/>
          </a:xfrm>
          <a:ln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Possible operations on the Binary Tree ADT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Parent, </a:t>
            </a:r>
            <a:r>
              <a:rPr lang="en-US" sz="2000" dirty="0" err="1">
                <a:ea typeface="PMingLiU" pitchFamily="16" charset="-120"/>
              </a:rPr>
              <a:t>left_child</a:t>
            </a:r>
            <a:r>
              <a:rPr lang="en-US" sz="2000" dirty="0">
                <a:ea typeface="PMingLiU" pitchFamily="16" charset="-120"/>
              </a:rPr>
              <a:t>, </a:t>
            </a:r>
            <a:r>
              <a:rPr lang="en-US" sz="2000" dirty="0" err="1">
                <a:ea typeface="PMingLiU" pitchFamily="16" charset="-120"/>
              </a:rPr>
              <a:t>right_child</a:t>
            </a:r>
            <a:r>
              <a:rPr lang="en-US" sz="2000" dirty="0">
                <a:ea typeface="PMingLiU" pitchFamily="16" charset="-120"/>
              </a:rPr>
              <a:t>, sibling, root, etc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Implementation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Because a binary tree has at most two children, we can keep direct pointers to them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a linked list is physically a pointer, so is a tree.</a:t>
            </a: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Define a Binary Tree ADT later …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822325" y="1916113"/>
            <a:ext cx="4744930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ea typeface="Source Han Sans CN Regular" charset="0"/>
                <a:cs typeface="Source Han Sans CN Regular" charset="0"/>
              </a:rPr>
              <a:t>A drawing of  linked list with one pointer …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3352800"/>
            <a:ext cx="5009105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ea typeface="Source Han Sans CN Regular" charset="0"/>
                <a:cs typeface="Source Han Sans CN Regular" charset="0"/>
              </a:rPr>
              <a:t>A drawing of  binary tree with two pointers …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90600" y="4572000"/>
            <a:ext cx="6019800" cy="1622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lnSpc>
                <a:spcPct val="80000"/>
              </a:lnSpc>
              <a:spcBef>
                <a:spcPts val="10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600" dirty="0" err="1">
                <a:latin typeface="Courier New" pitchFamily="49" charset="0"/>
                <a:ea typeface="SimSun" charset="-122"/>
              </a:rPr>
              <a:t>Struct</a:t>
            </a:r>
            <a:r>
              <a:rPr lang="fr-FR" sz="1600" dirty="0">
                <a:latin typeface="Courier New" pitchFamily="49" charset="0"/>
                <a:ea typeface="SimSun" charset="-122"/>
              </a:rPr>
              <a:t>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BinaryNode</a:t>
            </a:r>
            <a:r>
              <a:rPr lang="fr-FR" sz="1600" dirty="0">
                <a:latin typeface="Courier New" pitchFamily="49" charset="0"/>
                <a:ea typeface="SimSun" charset="-122"/>
              </a:rPr>
              <a:t> {</a:t>
            </a:r>
          </a:p>
          <a:p>
            <a:pPr marL="342900" indent="-341313">
              <a:lnSpc>
                <a:spcPct val="80000"/>
              </a:lnSpc>
              <a:spcBef>
                <a:spcPts val="10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600" dirty="0">
                <a:latin typeface="Courier New" pitchFamily="49" charset="0"/>
                <a:ea typeface="SimSun" charset="-122"/>
              </a:rPr>
              <a:t>	double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element</a:t>
            </a:r>
            <a:r>
              <a:rPr lang="fr-FR" sz="1600" dirty="0">
                <a:latin typeface="Courier New" pitchFamily="49" charset="0"/>
                <a:ea typeface="SimSun" charset="-122"/>
              </a:rPr>
              <a:t>; // the data </a:t>
            </a:r>
          </a:p>
          <a:p>
            <a:pPr marL="342900" indent="-341313">
              <a:lnSpc>
                <a:spcPct val="80000"/>
              </a:lnSpc>
              <a:spcBef>
                <a:spcPts val="10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600" dirty="0">
                <a:latin typeface="Courier New" pitchFamily="49" charset="0"/>
                <a:ea typeface="SimSun" charset="-122"/>
              </a:rPr>
              <a:t>	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BinaryNode</a:t>
            </a:r>
            <a:r>
              <a:rPr lang="fr-FR" sz="1600" dirty="0">
                <a:latin typeface="Courier New" pitchFamily="49" charset="0"/>
                <a:ea typeface="SimSun" charset="-122"/>
              </a:rPr>
              <a:t>*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left</a:t>
            </a:r>
            <a:r>
              <a:rPr lang="fr-FR" sz="1600" dirty="0">
                <a:latin typeface="Courier New" pitchFamily="49" charset="0"/>
                <a:ea typeface="SimSun" charset="-122"/>
              </a:rPr>
              <a:t>; //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left</a:t>
            </a:r>
            <a:r>
              <a:rPr lang="fr-FR" sz="1600" dirty="0">
                <a:latin typeface="Courier New" pitchFamily="49" charset="0"/>
                <a:ea typeface="SimSun" charset="-122"/>
              </a:rPr>
              <a:t>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child</a:t>
            </a:r>
            <a:endParaRPr lang="fr-FR" sz="1600" dirty="0">
              <a:latin typeface="Courier New" pitchFamily="49" charset="0"/>
              <a:ea typeface="SimSun" charset="-122"/>
            </a:endParaRPr>
          </a:p>
          <a:p>
            <a:pPr marL="342900" indent="-341313">
              <a:lnSpc>
                <a:spcPct val="80000"/>
              </a:lnSpc>
              <a:spcBef>
                <a:spcPts val="10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600" dirty="0">
                <a:latin typeface="Courier New" pitchFamily="49" charset="0"/>
                <a:ea typeface="SimSun" charset="-122"/>
              </a:rPr>
              <a:t>	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BinaryNode</a:t>
            </a:r>
            <a:r>
              <a:rPr lang="fr-FR" sz="1600" dirty="0">
                <a:latin typeface="Courier New" pitchFamily="49" charset="0"/>
                <a:ea typeface="SimSun" charset="-122"/>
              </a:rPr>
              <a:t>* right; // right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child</a:t>
            </a:r>
            <a:endParaRPr lang="fr-FR" sz="1600" dirty="0">
              <a:latin typeface="Courier New" pitchFamily="49" charset="0"/>
              <a:ea typeface="SimSun" charset="-122"/>
            </a:endParaRPr>
          </a:p>
          <a:p>
            <a:pPr marL="342900" indent="-341313">
              <a:lnSpc>
                <a:spcPct val="80000"/>
              </a:lnSpc>
              <a:spcBef>
                <a:spcPts val="10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600" dirty="0">
                <a:latin typeface="Courier New" pitchFamily="49" charset="0"/>
                <a:ea typeface="SimSun" charset="-122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Binary Search Trees (BST)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0292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A data structure for efficient searching, </a:t>
            </a:r>
            <a:r>
              <a:rPr lang="en-US" dirty="0" err="1">
                <a:ea typeface="PMingLiU" pitchFamily="16" charset="-120"/>
              </a:rPr>
              <a:t>inser-tion</a:t>
            </a:r>
            <a:r>
              <a:rPr lang="en-US" dirty="0">
                <a:ea typeface="PMingLiU" pitchFamily="16" charset="-120"/>
              </a:rPr>
              <a:t> and deletion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Binary search tree property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For every node X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All the keys in its left </a:t>
            </a:r>
            <a:br>
              <a:rPr lang="en-US" dirty="0">
                <a:ea typeface="PMingLiU" pitchFamily="16" charset="-120"/>
              </a:rPr>
            </a:br>
            <a:r>
              <a:rPr lang="en-US" dirty="0" err="1">
                <a:ea typeface="PMingLiU" pitchFamily="16" charset="-120"/>
              </a:rPr>
              <a:t>subtree</a:t>
            </a:r>
            <a:r>
              <a:rPr lang="en-US" dirty="0">
                <a:ea typeface="PMingLiU" pitchFamily="16" charset="-120"/>
              </a:rPr>
              <a:t> are smaller than </a:t>
            </a:r>
            <a:br>
              <a:rPr lang="en-US" dirty="0">
                <a:ea typeface="PMingLiU" pitchFamily="16" charset="-120"/>
              </a:rPr>
            </a:br>
            <a:r>
              <a:rPr lang="en-US" dirty="0">
                <a:ea typeface="PMingLiU" pitchFamily="16" charset="-120"/>
              </a:rPr>
              <a:t>the key value in X 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All the keys in its right </a:t>
            </a:r>
            <a:br>
              <a:rPr lang="en-US" dirty="0">
                <a:ea typeface="PMingLiU" pitchFamily="16" charset="-120"/>
              </a:rPr>
            </a:br>
            <a:r>
              <a:rPr lang="en-US" dirty="0" err="1">
                <a:ea typeface="PMingLiU" pitchFamily="16" charset="-120"/>
              </a:rPr>
              <a:t>subtree</a:t>
            </a:r>
            <a:r>
              <a:rPr lang="en-US" dirty="0">
                <a:ea typeface="PMingLiU" pitchFamily="16" charset="-120"/>
              </a:rPr>
              <a:t> are larger than the </a:t>
            </a:r>
            <a:br>
              <a:rPr lang="en-US" dirty="0">
                <a:ea typeface="PMingLiU" pitchFamily="16" charset="-120"/>
              </a:rPr>
            </a:br>
            <a:r>
              <a:rPr lang="en-US" dirty="0">
                <a:ea typeface="PMingLiU" pitchFamily="16" charset="-120"/>
              </a:rPr>
              <a:t>key value in X</a:t>
            </a:r>
          </a:p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562600" y="3505200"/>
          <a:ext cx="2897188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3304762" imgH="2476190" progId="PBrush">
                  <p:embed/>
                </p:oleObj>
              </mc:Choice>
              <mc:Fallback>
                <p:oleObj r:id="rId5" imgW="3304762" imgH="247619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05200"/>
                        <a:ext cx="2897188" cy="226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Binary Search Trees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/>
          <a:lstStyle/>
          <a:p>
            <a:pPr indent="-341313"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>
                <a:ea typeface="PMingLiU" pitchFamily="16" charset="-120"/>
              </a:rPr>
              <a:t> </a:t>
            </a: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>
              <a:ea typeface="PMingLiU" pitchFamily="16" charset="-12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>
              <a:ea typeface="PMingLiU" pitchFamily="16" charset="-12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>
              <a:ea typeface="PMingLiU" pitchFamily="16" charset="-12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>
              <a:ea typeface="PMingLiU" pitchFamily="16" charset="-12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>
              <a:ea typeface="PMingLiU" pitchFamily="16" charset="-120"/>
            </a:endParaRPr>
          </a:p>
          <a:p>
            <a:pPr marL="341313" indent="-339725"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ea typeface="PMingLiU" pitchFamily="16" charset="-120"/>
            </a:endParaRPr>
          </a:p>
          <a:p>
            <a:pPr marL="341313" indent="-339725"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ea typeface="PMingLiU" pitchFamily="16" charset="-12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b="7993"/>
          <a:stretch>
            <a:fillRect/>
          </a:stretch>
        </p:blipFill>
        <p:spPr bwMode="auto">
          <a:xfrm>
            <a:off x="990600" y="1828800"/>
            <a:ext cx="7086600" cy="2743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43000" y="4648200"/>
            <a:ext cx="2617788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FF"/>
                </a:solidFill>
                <a:ea typeface="PMingLiU" pitchFamily="16" charset="-120"/>
              </a:rPr>
              <a:t>A binary search tree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105400" y="4724400"/>
            <a:ext cx="3081338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FF"/>
                </a:solidFill>
                <a:ea typeface="PMingLiU" pitchFamily="16" charset="-120"/>
              </a:rPr>
              <a:t>Not a binary search tree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7010400" y="4038600"/>
            <a:ext cx="381000" cy="381000"/>
          </a:xfrm>
          <a:prstGeom prst="ellips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PMingLiU" pitchFamily="16" charset="-120"/>
              </a:rPr>
              <a:t>Binary Search Trees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>
            <a:normAutofit fontScale="92500" lnSpcReduction="10000"/>
          </a:bodyPr>
          <a:lstStyle/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accent1"/>
                </a:solidFill>
                <a:ea typeface="PMingLiU" pitchFamily="16" charset="-120"/>
              </a:rPr>
              <a:t>Average depth of a node is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PMingLiU" pitchFamily="16" charset="-120"/>
              </a:rPr>
              <a:t>O(log N)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accent1"/>
                </a:solidFill>
                <a:ea typeface="PMingLiU" pitchFamily="16" charset="-120"/>
              </a:rPr>
              <a:t>Maximum depth of a node is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PMingLiU" pitchFamily="16" charset="-120"/>
              </a:rPr>
              <a:t>O(N)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chemeClr val="accent1"/>
              </a:solidFill>
              <a:ea typeface="PMingLiU" pitchFamily="16" charset="-120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447800" y="1600200"/>
          <a:ext cx="5715000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5" imgW="3809524" imgH="2429214" progId="PBrush">
                  <p:embed/>
                </p:oleObj>
              </mc:Choice>
              <mc:Fallback>
                <p:oleObj r:id="rId5" imgW="3809524" imgH="242921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00200"/>
                        <a:ext cx="5715000" cy="364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47800" y="1660525"/>
            <a:ext cx="4979803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chemeClr val="accent2"/>
                </a:solidFill>
                <a:ea typeface="PMingLiU" pitchFamily="16" charset="-120"/>
              </a:rPr>
              <a:t>The same set of keys may have different BSTs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Searching BST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If we are searching for 15, then we are done.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If we are searching for a key &lt; 15, then we should search in the left </a:t>
            </a:r>
            <a:r>
              <a:rPr lang="en-US" dirty="0" err="1">
                <a:ea typeface="PMingLiU" pitchFamily="16" charset="-120"/>
              </a:rPr>
              <a:t>subtree</a:t>
            </a:r>
            <a:r>
              <a:rPr lang="en-US" dirty="0">
                <a:ea typeface="PMingLiU" pitchFamily="16" charset="-120"/>
              </a:rPr>
              <a:t>.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If we are searching for a key &gt; 15, then we should search in the right </a:t>
            </a:r>
            <a:r>
              <a:rPr lang="en-US" dirty="0" err="1">
                <a:ea typeface="PMingLiU" pitchFamily="16" charset="-120"/>
              </a:rPr>
              <a:t>subtree</a:t>
            </a:r>
            <a:r>
              <a:rPr lang="en-US" dirty="0">
                <a:ea typeface="PMingLiU" pitchFamily="16" charset="-120"/>
              </a:rPr>
              <a:t>.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667000" y="4267200"/>
          <a:ext cx="2705100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 Image" r:id="rId5" imgW="1609524" imgH="1419048" progId="PBrush">
                  <p:embed/>
                </p:oleObj>
              </mc:Choice>
              <mc:Fallback>
                <p:oleObj name="Bitmap Image" r:id="rId5" imgW="1609524" imgH="14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2705100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905000" y="457200"/>
          <a:ext cx="5410200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5" imgW="3780952" imgH="2905531" progId="PBrush">
                  <p:embed/>
                </p:oleObj>
              </mc:Choice>
              <mc:Fallback>
                <p:oleObj r:id="rId5" imgW="3780952" imgH="290553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"/>
                        <a:ext cx="5410200" cy="392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905000" y="4343400"/>
          <a:ext cx="5410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7" imgW="3696216" imgH="1647619" progId="PBrush">
                  <p:embed/>
                </p:oleObj>
              </mc:Choice>
              <mc:Fallback>
                <p:oleObj r:id="rId7" imgW="3696216" imgH="1647619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5410200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Trees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848600" cy="4800600"/>
          </a:xfrm>
          <a:ln/>
        </p:spPr>
        <p:txBody>
          <a:bodyPr>
            <a:normAutofit/>
          </a:bodyPr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Linear access time of linked lists is prohibitive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Does there exist any simple data structure for which the running time of most operations (search, insert, delete) is O(log N)?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Trees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Basic concepts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Tree traversal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Binary tree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Binary search tree and its operations</a:t>
            </a: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Searching (Find)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480060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Find X: return a pointer to the node that has key X, or NULL if there is no such node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Time complexity: O(height of the tree)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t="27402" b="9895"/>
          <a:stretch>
            <a:fillRect/>
          </a:stretch>
        </p:blipFill>
        <p:spPr bwMode="auto">
          <a:xfrm>
            <a:off x="1066800" y="2651125"/>
            <a:ext cx="7239000" cy="2911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733800" y="3505200"/>
            <a:ext cx="518795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0000"/>
                </a:solidFill>
                <a:ea typeface="Source Han Sans CN Regular" charset="0"/>
                <a:cs typeface="Source Han Sans CN Regular" charset="0"/>
              </a:rPr>
              <a:t>find(const double x, BinaryNode* t) const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ea typeface="PMingLiU" pitchFamily="16" charset="-120"/>
              </a:rPr>
              <a:t>Inorder Traversal of BST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ea typeface="PMingLiU" pitchFamily="16" charset="-120"/>
              </a:rPr>
              <a:t>Inorder</a:t>
            </a:r>
            <a:r>
              <a:rPr lang="en-US" dirty="0">
                <a:ea typeface="PMingLiU" pitchFamily="16" charset="-120"/>
              </a:rPr>
              <a:t> traversal of BST prints out all the keys in sorted order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362200" y="2362200"/>
          <a:ext cx="38862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5" imgW="2619048" imgH="2610214" progId="PBrush">
                  <p:embed/>
                </p:oleObj>
              </mc:Choice>
              <mc:Fallback>
                <p:oleObj r:id="rId5" imgW="2619048" imgH="261021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3886200" cy="387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87550" y="6308725"/>
            <a:ext cx="4413750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>
                <a:ea typeface="PMingLiU" pitchFamily="16" charset="-120"/>
              </a:rPr>
              <a:t>Inorder</a:t>
            </a:r>
            <a:r>
              <a:rPr lang="en-US" sz="2000" b="1" dirty="0">
                <a:ea typeface="PMingLiU" pitchFamily="16" charset="-120"/>
              </a:rPr>
              <a:t>: 2, 3, 4, 6, 7, 9, 13, 15, 17, 18, 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762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ea typeface="PMingLiU" pitchFamily="16" charset="-120"/>
              </a:rPr>
              <a:t>findMin</a:t>
            </a:r>
            <a:r>
              <a:rPr lang="en-US" dirty="0">
                <a:ea typeface="PMingLiU" pitchFamily="16" charset="-120"/>
              </a:rPr>
              <a:t>/ </a:t>
            </a:r>
            <a:r>
              <a:rPr lang="en-US" dirty="0" err="1">
                <a:ea typeface="PMingLiU" pitchFamily="16" charset="-120"/>
              </a:rPr>
              <a:t>findMax</a:t>
            </a:r>
            <a:endParaRPr lang="en-US" dirty="0">
              <a:ea typeface="PMingLiU" pitchFamily="16" charset="-12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480060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Goal: return the node containing the smallest (largest) key in the tree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Algorithm: Start at the root and go left (right) as long as there is a left (right) child. The stopping point is the smallest (largest) element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Time complexity = O(height of the tree)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 l="7637" t="27065" b="8121"/>
          <a:stretch>
            <a:fillRect/>
          </a:stretch>
        </p:blipFill>
        <p:spPr bwMode="auto">
          <a:xfrm>
            <a:off x="1143000" y="2971800"/>
            <a:ext cx="6553200" cy="2163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81400" y="3886200"/>
            <a:ext cx="5291138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0000"/>
                </a:solidFill>
                <a:ea typeface="Source Han Sans CN Regular" charset="0"/>
                <a:cs typeface="Source Han Sans CN Regular" charset="0"/>
              </a:rPr>
              <a:t>BinaryNode* findMin(BinaryNode* t) const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762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Insertion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53400" cy="502920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Proceed down the tree as you would with a find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If X is found, do nothing (or update something)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Otherwise, insert X at the last spot on the path traversed</a:t>
            </a:r>
          </a:p>
          <a:p>
            <a:pPr marL="341313" indent="-341313"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225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900" dirty="0">
              <a:ea typeface="PMingLiU" pitchFamily="16" charset="-120"/>
            </a:endParaRPr>
          </a:p>
          <a:p>
            <a:pPr marL="341313" indent="-341313">
              <a:spcBef>
                <a:spcPts val="225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9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Time complexity = O(height of the tree)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209800" y="2590800"/>
          <a:ext cx="335280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5" imgW="3076190" imgH="2685714" progId="PBrush">
                  <p:embed/>
                </p:oleObj>
              </mc:Choice>
              <mc:Fallback>
                <p:oleObj r:id="rId5" imgW="3076190" imgH="268571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3352800" cy="292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1524000"/>
            <a:ext cx="7391400" cy="2555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fr-FR" sz="1400" dirty="0">
              <a:latin typeface="Courier New" pitchFamily="49" charset="0"/>
              <a:ea typeface="SimSun" charset="-122"/>
            </a:endParaRP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 err="1">
                <a:latin typeface="Courier New" pitchFamily="49" charset="0"/>
                <a:ea typeface="SimSun" charset="-122"/>
              </a:rPr>
              <a:t>void</a:t>
            </a:r>
            <a:r>
              <a:rPr lang="fr-FR" sz="1400" dirty="0">
                <a:latin typeface="Courier New" pitchFamily="49" charset="0"/>
                <a:ea typeface="SimSun" charset="-122"/>
              </a:rPr>
              <a:t> insert(double x, 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BinaryNode</a:t>
            </a:r>
            <a:r>
              <a:rPr lang="fr-FR" sz="1400" dirty="0">
                <a:latin typeface="Courier New" pitchFamily="49" charset="0"/>
                <a:ea typeface="SimSun" charset="-122"/>
              </a:rPr>
              <a:t>*&amp; t)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{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	if (t==NULL) t = new 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BinaryNode</a:t>
            </a:r>
            <a:r>
              <a:rPr lang="fr-FR" sz="1400" dirty="0">
                <a:latin typeface="Courier New" pitchFamily="49" charset="0"/>
                <a:ea typeface="SimSun" charset="-122"/>
              </a:rPr>
              <a:t>(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x,NULL</a:t>
            </a:r>
            <a:r>
              <a:rPr lang="fr-FR" sz="1400" dirty="0">
                <a:latin typeface="Courier New" pitchFamily="49" charset="0"/>
                <a:ea typeface="SimSun" charset="-122"/>
              </a:rPr>
              <a:t>,NULL);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	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else</a:t>
            </a:r>
            <a:r>
              <a:rPr lang="fr-FR" sz="1400" dirty="0">
                <a:latin typeface="Courier New" pitchFamily="49" charset="0"/>
                <a:ea typeface="SimSun" charset="-122"/>
              </a:rPr>
              <a:t> if (x&lt;t-&gt;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element</a:t>
            </a:r>
            <a:r>
              <a:rPr lang="fr-FR" sz="1400" dirty="0">
                <a:latin typeface="Courier New" pitchFamily="49" charset="0"/>
                <a:ea typeface="SimSun" charset="-122"/>
              </a:rPr>
              <a:t>) insert(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x,t</a:t>
            </a:r>
            <a:r>
              <a:rPr lang="fr-FR" sz="1400" dirty="0">
                <a:latin typeface="Courier New" pitchFamily="49" charset="0"/>
                <a:ea typeface="SimSun" charset="-122"/>
              </a:rPr>
              <a:t>-&gt;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left</a:t>
            </a:r>
            <a:r>
              <a:rPr lang="fr-FR" sz="1400" dirty="0">
                <a:latin typeface="Courier New" pitchFamily="49" charset="0"/>
                <a:ea typeface="SimSun" charset="-122"/>
              </a:rPr>
              <a:t>);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	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else</a:t>
            </a:r>
            <a:r>
              <a:rPr lang="fr-FR" sz="1400" dirty="0">
                <a:latin typeface="Courier New" pitchFamily="49" charset="0"/>
                <a:ea typeface="SimSun" charset="-122"/>
              </a:rPr>
              <a:t> if (t-&gt;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element</a:t>
            </a:r>
            <a:r>
              <a:rPr lang="fr-FR" sz="1400" dirty="0">
                <a:latin typeface="Courier New" pitchFamily="49" charset="0"/>
                <a:ea typeface="SimSun" charset="-122"/>
              </a:rPr>
              <a:t>&lt;x) insert(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x,t</a:t>
            </a:r>
            <a:r>
              <a:rPr lang="fr-FR" sz="1400" dirty="0">
                <a:latin typeface="Courier New" pitchFamily="49" charset="0"/>
                <a:ea typeface="SimSun" charset="-122"/>
              </a:rPr>
              <a:t>-&gt;right);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	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else</a:t>
            </a:r>
            <a:r>
              <a:rPr lang="fr-FR" sz="1400" dirty="0">
                <a:latin typeface="Courier New" pitchFamily="49" charset="0"/>
                <a:ea typeface="SimSun" charset="-122"/>
              </a:rPr>
              <a:t> ; // do 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nothing</a:t>
            </a:r>
            <a:endParaRPr lang="fr-FR" sz="1400" dirty="0">
              <a:latin typeface="Courier New" pitchFamily="49" charset="0"/>
              <a:ea typeface="SimSun" charset="-122"/>
            </a:endParaRP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}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fr-FR" sz="1400" dirty="0">
              <a:latin typeface="Courier New" pitchFamily="49" charset="0"/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Deletion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When we delete a node, we need to consider how we take care of the children of the deleted node.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This has to be done such that the property of the search tree is maintained.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267200"/>
            <a:ext cx="1685925" cy="162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267200"/>
            <a:ext cx="1365250" cy="1609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PMingLiU" pitchFamily="16" charset="-120"/>
              </a:rPr>
              <a:t>Deletion under Different Cases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Case 1: the node is a leaf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Delete it immediately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Case 2: the node has one child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Adjust a pointer from the parent to bypass that node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657600"/>
            <a:ext cx="7010400" cy="3001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1524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PMingLiU" pitchFamily="16" charset="-120"/>
              </a:rPr>
              <a:t>Deletion Case 3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  <a:ln/>
        </p:spPr>
        <p:txBody>
          <a:bodyPr>
            <a:normAutofit fontScale="92500" lnSpcReduction="20000"/>
          </a:bodyPr>
          <a:lstStyle/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Case 3: the node has 2 children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Replace the key of that node with the minimum element at the right </a:t>
            </a:r>
            <a:r>
              <a:rPr lang="en-US" dirty="0" err="1">
                <a:ea typeface="PMingLiU" pitchFamily="16" charset="-120"/>
              </a:rPr>
              <a:t>subtree</a:t>
            </a:r>
            <a:r>
              <a:rPr lang="en-US" sz="2000" dirty="0">
                <a:ea typeface="PMingLiU" pitchFamily="16" charset="-120"/>
              </a:rPr>
              <a:t> </a:t>
            </a:r>
          </a:p>
          <a:p>
            <a:pPr marL="741363" lvl="1" indent="-284163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Delete that minimum element </a:t>
            </a:r>
          </a:p>
          <a:p>
            <a:pPr lvl="2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Has either no child or only right child because if it has a left child, that left child would be smaller and would have been chosen. So invoke case 1 or 2.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2575">
              <a:lnSpc>
                <a:spcPct val="90000"/>
              </a:lnSpc>
              <a:spcBef>
                <a:spcPts val="500"/>
              </a:spcBef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Time complexity = O(height of the tree)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3733800"/>
            <a:ext cx="4265613" cy="2284413"/>
            <a:chOff x="1536" y="2352"/>
            <a:chExt cx="2687" cy="1439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2352"/>
              <a:ext cx="2687" cy="143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33797" name="Oval 5"/>
            <p:cNvSpPr>
              <a:spLocks noChangeArrowheads="1"/>
            </p:cNvSpPr>
            <p:nvPr/>
          </p:nvSpPr>
          <p:spPr bwMode="auto">
            <a:xfrm>
              <a:off x="1813" y="2650"/>
              <a:ext cx="157" cy="148"/>
            </a:xfrm>
            <a:prstGeom prst="ellipse">
              <a:avLst/>
            </a:prstGeom>
            <a:noFill/>
            <a:ln w="3168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Oval 6"/>
            <p:cNvSpPr>
              <a:spLocks noChangeArrowheads="1"/>
            </p:cNvSpPr>
            <p:nvPr/>
          </p:nvSpPr>
          <p:spPr bwMode="auto">
            <a:xfrm>
              <a:off x="3512" y="3209"/>
              <a:ext cx="157" cy="148"/>
            </a:xfrm>
            <a:prstGeom prst="ellipse">
              <a:avLst/>
            </a:prstGeom>
            <a:noFill/>
            <a:ln w="3168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latin typeface="Times New Roman" pitchFamily="16" charset="0"/>
                <a:ea typeface="SimSun" charset="-122"/>
              </a:rPr>
              <a:t>Graphs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610600" cy="4686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>
                <a:ea typeface="SimSun" charset="-122"/>
              </a:rPr>
              <a:t>Extremely useful tool in modeling problems</a:t>
            </a:r>
          </a:p>
          <a:p>
            <a:pPr marL="341313" indent="-341313">
              <a:spcBef>
                <a:spcPts val="8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>
                <a:ea typeface="SimSun" charset="-122"/>
              </a:rPr>
              <a:t>Consist of:</a:t>
            </a:r>
          </a:p>
          <a:p>
            <a:pPr marL="741363" lvl="1" indent="-284163">
              <a:spcBef>
                <a:spcPts val="7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ea typeface="SimSun" charset="-122"/>
              </a:rPr>
              <a:t>Vertices</a:t>
            </a:r>
          </a:p>
          <a:p>
            <a:pPr marL="741363" lvl="1" indent="-284163">
              <a:spcBef>
                <a:spcPts val="7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ea typeface="SimSun" charset="-122"/>
              </a:rPr>
              <a:t>Edges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114800" y="33528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  <a:ea typeface="SimSun" charset="-122"/>
              </a:rPr>
              <a:t>D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562600" y="36576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  <a:ea typeface="SimSun" charset="-122"/>
              </a:rPr>
              <a:t>E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743200" y="44196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  <a:ea typeface="SimSun" charset="-122"/>
              </a:rPr>
              <a:t>A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343400" y="41148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  <a:ea typeface="SimSun" charset="-122"/>
              </a:rPr>
              <a:t>C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5638800" y="48006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  <a:ea typeface="SimSun" charset="-122"/>
              </a:rPr>
              <a:t>F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962400" y="50292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FFFFFF"/>
                </a:solidFill>
                <a:ea typeface="SimSun" charset="-122"/>
              </a:rPr>
              <a:t>B</a:t>
            </a:r>
          </a:p>
        </p:txBody>
      </p:sp>
      <p:cxnSp>
        <p:nvCxnSpPr>
          <p:cNvPr id="5129" name="AutoShape 9"/>
          <p:cNvCxnSpPr>
            <a:cxnSpLocks noChangeShapeType="1"/>
            <a:stCxn id="5125" idx="5"/>
            <a:endCxn id="5128" idx="1"/>
          </p:cNvCxnSpPr>
          <p:nvPr/>
        </p:nvCxnSpPr>
        <p:spPr bwMode="auto">
          <a:xfrm>
            <a:off x="3068638" y="4745038"/>
            <a:ext cx="950912" cy="34131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cxnSp>
        <p:nvCxnSpPr>
          <p:cNvPr id="5130" name="AutoShape 10"/>
          <p:cNvCxnSpPr>
            <a:cxnSpLocks noChangeShapeType="1"/>
            <a:stCxn id="5125" idx="7"/>
            <a:endCxn id="5126" idx="2"/>
          </p:cNvCxnSpPr>
          <p:nvPr/>
        </p:nvCxnSpPr>
        <p:spPr bwMode="auto">
          <a:xfrm flipV="1">
            <a:off x="3068638" y="4305300"/>
            <a:ext cx="1274762" cy="169863"/>
          </a:xfrm>
          <a:prstGeom prst="straightConnector1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</p:cxnSp>
      <p:cxnSp>
        <p:nvCxnSpPr>
          <p:cNvPr id="5131" name="AutoShape 11"/>
          <p:cNvCxnSpPr>
            <a:cxnSpLocks noChangeShapeType="1"/>
            <a:stCxn id="5123" idx="2"/>
            <a:endCxn id="5125" idx="0"/>
          </p:cNvCxnSpPr>
          <p:nvPr/>
        </p:nvCxnSpPr>
        <p:spPr bwMode="auto">
          <a:xfrm flipH="1">
            <a:off x="2933700" y="3543300"/>
            <a:ext cx="1181100" cy="8763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cxnSp>
        <p:nvCxnSpPr>
          <p:cNvPr id="5132" name="AutoShape 12"/>
          <p:cNvCxnSpPr>
            <a:cxnSpLocks noChangeShapeType="1"/>
            <a:stCxn id="5123" idx="4"/>
            <a:endCxn id="5126" idx="0"/>
          </p:cNvCxnSpPr>
          <p:nvPr/>
        </p:nvCxnSpPr>
        <p:spPr bwMode="auto">
          <a:xfrm>
            <a:off x="4305300" y="3733800"/>
            <a:ext cx="228600" cy="3810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cxnSp>
        <p:nvCxnSpPr>
          <p:cNvPr id="5133" name="AutoShape 13"/>
          <p:cNvCxnSpPr>
            <a:cxnSpLocks noChangeShapeType="1"/>
            <a:stCxn id="5123" idx="6"/>
            <a:endCxn id="5124" idx="1"/>
          </p:cNvCxnSpPr>
          <p:nvPr/>
        </p:nvCxnSpPr>
        <p:spPr bwMode="auto">
          <a:xfrm>
            <a:off x="4495800" y="3543300"/>
            <a:ext cx="1123950" cy="169863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cxnSp>
        <p:nvCxnSpPr>
          <p:cNvPr id="5134" name="AutoShape 14"/>
          <p:cNvCxnSpPr>
            <a:cxnSpLocks noChangeShapeType="1"/>
            <a:stCxn id="5126" idx="6"/>
            <a:endCxn id="5124" idx="3"/>
          </p:cNvCxnSpPr>
          <p:nvPr/>
        </p:nvCxnSpPr>
        <p:spPr bwMode="auto">
          <a:xfrm flipV="1">
            <a:off x="4724400" y="3983038"/>
            <a:ext cx="895350" cy="322262"/>
          </a:xfrm>
          <a:prstGeom prst="straightConnector1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</p:cxnSp>
      <p:cxnSp>
        <p:nvCxnSpPr>
          <p:cNvPr id="5135" name="AutoShape 15"/>
          <p:cNvCxnSpPr>
            <a:cxnSpLocks noChangeShapeType="1"/>
            <a:stCxn id="5127" idx="0"/>
            <a:endCxn id="5124" idx="5"/>
          </p:cNvCxnSpPr>
          <p:nvPr/>
        </p:nvCxnSpPr>
        <p:spPr bwMode="auto">
          <a:xfrm flipV="1">
            <a:off x="5829300" y="3983038"/>
            <a:ext cx="58738" cy="81756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cxnSp>
        <p:nvCxnSpPr>
          <p:cNvPr id="5136" name="AutoShape 16"/>
          <p:cNvCxnSpPr>
            <a:cxnSpLocks noChangeShapeType="1"/>
            <a:stCxn id="5124" idx="4"/>
            <a:endCxn id="5128" idx="7"/>
          </p:cNvCxnSpPr>
          <p:nvPr/>
        </p:nvCxnSpPr>
        <p:spPr bwMode="auto">
          <a:xfrm flipH="1">
            <a:off x="4287838" y="4038600"/>
            <a:ext cx="1465262" cy="1046163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2057400" y="4722813"/>
            <a:ext cx="685800" cy="61277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447800" y="5257800"/>
            <a:ext cx="86360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solidFill>
                  <a:srgbClr val="FFFFFF"/>
                </a:solidFill>
                <a:ea typeface="SimSun" charset="-122"/>
              </a:rPr>
              <a:t>Vertex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 flipV="1">
            <a:off x="4875213" y="4722813"/>
            <a:ext cx="307975" cy="99377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165725" y="5599113"/>
            <a:ext cx="739775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solidFill>
                  <a:srgbClr val="FFFFFF"/>
                </a:solidFill>
                <a:ea typeface="SimSun" charset="-122"/>
              </a:rPr>
              <a:t>Edge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248400" y="2971800"/>
            <a:ext cx="2586038" cy="2289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>
                <a:solidFill>
                  <a:srgbClr val="FFFFFF"/>
                </a:solidFill>
                <a:ea typeface="SimSun" charset="-122"/>
              </a:rPr>
              <a:t>Vertices</a:t>
            </a:r>
            <a:r>
              <a:rPr lang="en-US" sz="2400">
                <a:solidFill>
                  <a:srgbClr val="FFFFFF"/>
                </a:solidFill>
                <a:ea typeface="SimSun" charset="-122"/>
              </a:rPr>
              <a:t> can be</a:t>
            </a:r>
            <a:br>
              <a:rPr lang="en-US" sz="2400">
                <a:solidFill>
                  <a:srgbClr val="FFFFFF"/>
                </a:solidFill>
                <a:ea typeface="SimSun" charset="-122"/>
              </a:rPr>
            </a:br>
            <a:r>
              <a:rPr lang="en-US" sz="2400">
                <a:solidFill>
                  <a:srgbClr val="FFFFFF"/>
                </a:solidFill>
                <a:ea typeface="SimSun" charset="-122"/>
              </a:rPr>
              <a:t>considered “sites”</a:t>
            </a:r>
            <a:br>
              <a:rPr lang="en-US" sz="2400">
                <a:solidFill>
                  <a:srgbClr val="FFFFFF"/>
                </a:solidFill>
                <a:ea typeface="SimSun" charset="-122"/>
              </a:rPr>
            </a:br>
            <a:r>
              <a:rPr lang="en-US" sz="2400">
                <a:solidFill>
                  <a:srgbClr val="FFFFFF"/>
                </a:solidFill>
                <a:ea typeface="SimSun" charset="-122"/>
              </a:rPr>
              <a:t>or locations.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FFFFFF"/>
              </a:solidFill>
              <a:ea typeface="SimSun" charset="-122"/>
            </a:endParaRP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>
                <a:solidFill>
                  <a:srgbClr val="FFFFFF"/>
                </a:solidFill>
                <a:ea typeface="SimSun" charset="-122"/>
              </a:rPr>
              <a:t>Edges</a:t>
            </a:r>
            <a:r>
              <a:rPr lang="en-US" sz="2400">
                <a:solidFill>
                  <a:srgbClr val="FFFFFF"/>
                </a:solidFill>
                <a:ea typeface="SimSun" charset="-122"/>
              </a:rPr>
              <a:t> represent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ea typeface="SimSun" charset="-122"/>
              </a:rPr>
              <a:t>connections.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09600" y="762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latin typeface="Times New Roman" pitchFamily="16" charset="0"/>
                <a:ea typeface="SimSun" charset="-122"/>
              </a:rPr>
              <a:t>Application 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71600" y="1219200"/>
          <a:ext cx="4724400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5" imgW="9371429" imgH="5723810" progId="PBrush">
                  <p:embed/>
                </p:oleObj>
              </mc:Choice>
              <mc:Fallback>
                <p:oleObj r:id="rId5" imgW="9371429" imgH="572381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4724400" cy="288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400800" y="1447800"/>
            <a:ext cx="2183396" cy="4638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ea typeface="SimSun" charset="-122"/>
              </a:rPr>
              <a:t>Air flight system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4419600"/>
            <a:ext cx="7848600" cy="17565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buSzPct val="75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SimSun" charset="-122"/>
              </a:rPr>
              <a:t> Each vertex represents a city</a:t>
            </a:r>
          </a:p>
          <a:p>
            <a:pPr eaLnBrk="1" hangingPunct="1">
              <a:buClr>
                <a:srgbClr val="FFFFFF"/>
              </a:buClr>
              <a:buSzPct val="75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SimSun" charset="-122"/>
              </a:rPr>
              <a:t> Each edge represents a direct flight between two cities</a:t>
            </a:r>
          </a:p>
          <a:p>
            <a:pPr eaLnBrk="1" hangingPunct="1">
              <a:buClr>
                <a:srgbClr val="FFFFFF"/>
              </a:buClr>
              <a:buSzPct val="75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SimSun" charset="-122"/>
              </a:rPr>
              <a:t> A query on direct flights = a query on whether an edge exists</a:t>
            </a:r>
          </a:p>
          <a:p>
            <a:pPr eaLnBrk="1" hangingPunct="1">
              <a:buClr>
                <a:srgbClr val="FFFFFF"/>
              </a:buClr>
              <a:buSzPct val="75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SimSun" charset="-122"/>
              </a:rPr>
              <a:t> A query on how to get to a location = does a path exist from A to B</a:t>
            </a:r>
          </a:p>
          <a:p>
            <a:pPr eaLnBrk="1" hangingPunct="1">
              <a:buClr>
                <a:srgbClr val="FFFFFF"/>
              </a:buClr>
              <a:buSzPct val="75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SimSun" charset="-122"/>
              </a:rPr>
              <a:t> We can even associate costs to edges (weighted graphs), then ask “what is the cheapest path from A to B”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057400"/>
            <a:ext cx="2057400" cy="2016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PMingLiU" pitchFamily="16" charset="-120"/>
              </a:rPr>
              <a:t>Trees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848600" cy="563880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A tree T is a collection of nodes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T  can be empty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(recursive definition) If not empty, a tree T consists of </a:t>
            </a: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 a (distinguished) node r (the </a:t>
            </a:r>
            <a:r>
              <a:rPr lang="en-US" i="1" dirty="0">
                <a:ea typeface="PMingLiU" pitchFamily="16" charset="-120"/>
              </a:rPr>
              <a:t>root</a:t>
            </a:r>
            <a:r>
              <a:rPr lang="en-US" dirty="0">
                <a:ea typeface="PMingLiU" pitchFamily="16" charset="-120"/>
              </a:rPr>
              <a:t>), </a:t>
            </a: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 and zero or more nonempty </a:t>
            </a:r>
            <a:r>
              <a:rPr lang="en-US" i="1" dirty="0" err="1">
                <a:ea typeface="PMingLiU" pitchFamily="16" charset="-120"/>
              </a:rPr>
              <a:t>subtrees</a:t>
            </a:r>
            <a:r>
              <a:rPr lang="en-US" dirty="0">
                <a:ea typeface="PMingLiU" pitchFamily="16" charset="-120"/>
              </a:rPr>
              <a:t> T</a:t>
            </a:r>
            <a:r>
              <a:rPr lang="en-US" baseline="-25000" dirty="0">
                <a:ea typeface="PMingLiU" pitchFamily="16" charset="-120"/>
              </a:rPr>
              <a:t>1</a:t>
            </a:r>
            <a:r>
              <a:rPr lang="en-US" dirty="0">
                <a:ea typeface="PMingLiU" pitchFamily="16" charset="-120"/>
              </a:rPr>
              <a:t>, T</a:t>
            </a:r>
            <a:r>
              <a:rPr lang="en-US" baseline="-25000" dirty="0">
                <a:ea typeface="PMingLiU" pitchFamily="16" charset="-120"/>
              </a:rPr>
              <a:t>2</a:t>
            </a:r>
            <a:r>
              <a:rPr lang="en-US" dirty="0">
                <a:ea typeface="PMingLiU" pitchFamily="16" charset="-120"/>
              </a:rPr>
              <a:t>, ...., </a:t>
            </a:r>
            <a:r>
              <a:rPr lang="en-US" dirty="0" err="1" smtClean="0">
                <a:ea typeface="PMingLiU" pitchFamily="16" charset="-120"/>
              </a:rPr>
              <a:t>T</a:t>
            </a:r>
            <a:r>
              <a:rPr lang="en-US" baseline="-25000" dirty="0" err="1" smtClean="0">
                <a:ea typeface="PMingLiU" pitchFamily="16" charset="-120"/>
              </a:rPr>
              <a:t>k</a:t>
            </a:r>
            <a:endParaRPr lang="en-US" baseline="-25000" dirty="0" smtClean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 smtClean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 smtClean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 smtClean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>
              <a:ea typeface="PMingLiU" pitchFamily="16" charset="-120"/>
            </a:endParaRP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Tree can be viewed as a ‘nested’ lists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 Tree is also a graph …</a:t>
            </a: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>
              <a:ea typeface="PMingLiU" pitchFamily="16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7669213" cy="20208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09600" y="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Application 2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371600" y="1066800"/>
          <a:ext cx="2895600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5" imgW="3885714" imgH="3123810" progId="PBrush">
                  <p:embed/>
                </p:oleObj>
              </mc:Choice>
              <mc:Fallback>
                <p:oleObj r:id="rId5" imgW="3885714" imgH="312381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2895600" cy="232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48200" y="1219200"/>
            <a:ext cx="3340443" cy="4638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ea typeface="SimSun" charset="-122"/>
              </a:rPr>
              <a:t>Wireless communication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676400"/>
            <a:ext cx="1317625" cy="1820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9600" y="3657600"/>
            <a:ext cx="7848600" cy="2971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Represented by a weighted complete graph (every two vertices are connected by an edge)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Each edge represents the Euclidean distance </a:t>
            </a:r>
            <a:r>
              <a:rPr lang="en-US" i="1">
                <a:ea typeface="SimSun" charset="-122"/>
              </a:rPr>
              <a:t>dij</a:t>
            </a:r>
            <a:r>
              <a:rPr lang="en-US">
                <a:ea typeface="SimSun" charset="-122"/>
              </a:rPr>
              <a:t>   between two stations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Each station uses a certain power i to transmit messages. Given this power i, only a few nodes can be reached (bold edges).  A station reachable by i then uses its own power to relay the message to other stations not reachable by i.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 A typical wireless communication problem is: how to broadcast between </a:t>
            </a:r>
            <a:r>
              <a:rPr lang="en-US" i="1">
                <a:ea typeface="SimSun" charset="-122"/>
              </a:rPr>
              <a:t>all </a:t>
            </a:r>
            <a:r>
              <a:rPr lang="en-US">
                <a:ea typeface="SimSun" charset="-122"/>
              </a:rPr>
              <a:t>stations such that they are all connected and the power consumption  is minimized.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09600" y="15240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ource Han Sans CN Regular" charset="0"/>
                <a:cs typeface="Source Han Sans CN Regular" charset="0"/>
              </a:rPr>
              <a:t> Graph, also called network (particularly when a weight is assgned to an edge)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ource Han Sans CN Regular" charset="0"/>
                <a:cs typeface="Source Han Sans CN Regular" charset="0"/>
              </a:rPr>
              <a:t> A tree is a connected graph  with no loops.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ource Han Sans CN Regular" charset="0"/>
                <a:cs typeface="Source Han Sans CN Regular" charset="0"/>
              </a:rPr>
              <a:t> Graph algorithms might be very difficult!</a:t>
            </a:r>
          </a:p>
          <a:p>
            <a:pPr marL="741363" lvl="1" indent="-284163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four color problem for planar graph!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ource Han Sans CN Regular" charset="0"/>
                <a:cs typeface="Source Han Sans CN Regular" charset="0"/>
              </a:rPr>
              <a:t> 171 only handles the simplest ones</a:t>
            </a:r>
          </a:p>
          <a:p>
            <a:pPr marL="741363" lvl="1" indent="-284163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Traversal, BFS, DFS</a:t>
            </a:r>
          </a:p>
          <a:p>
            <a:pPr marL="741363" lvl="1" indent="-284163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((Minimum) spanning tree)</a:t>
            </a:r>
          </a:p>
          <a:p>
            <a:pPr marL="741363" lvl="1" indent="-284163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Shortest paths from the source</a:t>
            </a:r>
          </a:p>
          <a:p>
            <a:pPr marL="741363" lvl="1" indent="-284163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Connected components, topological sort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>
              <a:ea typeface="Source Han Sans CN Regular" charset="0"/>
              <a:cs typeface="Source Han Sans CN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09600" y="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Definition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8229600" cy="198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A graph G=(V, E) consists a set of vertices, V, and a set of edges, E.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Each edge is a pair of </a:t>
            </a:r>
            <a:r>
              <a:rPr lang="en-US" sz="2400" i="1">
                <a:ea typeface="SimSun" charset="-122"/>
              </a:rPr>
              <a:t>(v, w)</a:t>
            </a:r>
            <a:r>
              <a:rPr lang="en-US" sz="2400">
                <a:ea typeface="SimSun" charset="-122"/>
              </a:rPr>
              <a:t>, where v, w belongs to V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If the pair is unordered, the graph is undirected; otherwise it is directed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3200400"/>
            <a:ext cx="4418013" cy="3198813"/>
            <a:chOff x="1488" y="2016"/>
            <a:chExt cx="2783" cy="2015"/>
          </a:xfrm>
        </p:grpSpPr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1488" y="2016"/>
            <a:ext cx="2783" cy="2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r:id="rId5" imgW="7714286" imgH="5753903" progId="PBrush">
                    <p:embed/>
                  </p:oleObj>
                </mc:Choice>
                <mc:Fallback>
                  <p:oleObj r:id="rId5" imgW="7714286" imgH="5753903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016"/>
                          <a:ext cx="2783" cy="2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64" y="2119"/>
              <a:ext cx="1528" cy="1193"/>
              <a:chOff x="2464" y="2119"/>
              <a:chExt cx="1528" cy="1193"/>
            </a:xfrm>
          </p:grpSpPr>
          <p:sp>
            <p:nvSpPr>
              <p:cNvPr id="9222" name="Text Box 6"/>
              <p:cNvSpPr txBox="1">
                <a:spLocks noChangeArrowheads="1"/>
              </p:cNvSpPr>
              <p:nvPr/>
            </p:nvSpPr>
            <p:spPr bwMode="auto">
              <a:xfrm>
                <a:off x="3697" y="2832"/>
                <a:ext cx="295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{c,f}</a:t>
                </a:r>
              </a:p>
            </p:txBody>
          </p:sp>
          <p:sp>
            <p:nvSpPr>
              <p:cNvPr id="9223" name="Text Box 7"/>
              <p:cNvSpPr txBox="1">
                <a:spLocks noChangeArrowheads="1"/>
              </p:cNvSpPr>
              <p:nvPr/>
            </p:nvSpPr>
            <p:spPr bwMode="auto">
              <a:xfrm>
                <a:off x="3449" y="2119"/>
                <a:ext cx="315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{a,c}</a:t>
                </a:r>
              </a:p>
            </p:txBody>
          </p:sp>
          <p:sp>
            <p:nvSpPr>
              <p:cNvPr id="9224" name="Text Box 8"/>
              <p:cNvSpPr txBox="1">
                <a:spLocks noChangeArrowheads="1"/>
              </p:cNvSpPr>
              <p:nvPr/>
            </p:nvSpPr>
            <p:spPr bwMode="auto">
              <a:xfrm>
                <a:off x="2721" y="2119"/>
                <a:ext cx="328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{a,b}</a:t>
                </a:r>
              </a:p>
            </p:txBody>
          </p:sp>
          <p:sp>
            <p:nvSpPr>
              <p:cNvPr id="9225" name="Text Box 9"/>
              <p:cNvSpPr txBox="1">
                <a:spLocks noChangeArrowheads="1"/>
              </p:cNvSpPr>
              <p:nvPr/>
            </p:nvSpPr>
            <p:spPr bwMode="auto">
              <a:xfrm>
                <a:off x="2807" y="2493"/>
                <a:ext cx="333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{b,d}</a:t>
                </a:r>
              </a:p>
            </p:txBody>
          </p:sp>
          <p:sp>
            <p:nvSpPr>
              <p:cNvPr id="9226" name="Text Box 10"/>
              <p:cNvSpPr txBox="1">
                <a:spLocks noChangeArrowheads="1"/>
              </p:cNvSpPr>
              <p:nvPr/>
            </p:nvSpPr>
            <p:spPr bwMode="auto">
              <a:xfrm>
                <a:off x="3278" y="2535"/>
                <a:ext cx="320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{c,d}</a:t>
                </a:r>
              </a:p>
            </p:txBody>
          </p:sp>
          <p:sp>
            <p:nvSpPr>
              <p:cNvPr id="9227" name="Text Box 11"/>
              <p:cNvSpPr txBox="1">
                <a:spLocks noChangeArrowheads="1"/>
              </p:cNvSpPr>
              <p:nvPr/>
            </p:nvSpPr>
            <p:spPr bwMode="auto">
              <a:xfrm>
                <a:off x="3021" y="3117"/>
                <a:ext cx="304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{e,f}</a:t>
                </a:r>
              </a:p>
            </p:txBody>
          </p:sp>
          <p:sp>
            <p:nvSpPr>
              <p:cNvPr id="9228" name="Text Box 12"/>
              <p:cNvSpPr txBox="1">
                <a:spLocks noChangeArrowheads="1"/>
              </p:cNvSpPr>
              <p:nvPr/>
            </p:nvSpPr>
            <p:spPr bwMode="auto">
              <a:xfrm>
                <a:off x="2464" y="2784"/>
                <a:ext cx="330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{b,e}</a:t>
                </a:r>
              </a:p>
            </p:txBody>
          </p:sp>
        </p:grpSp>
      </p:grp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352800" y="6461125"/>
            <a:ext cx="2162428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>
                <a:ea typeface="Source Han Sans CN Regular" charset="0"/>
                <a:cs typeface="Source Han Sans CN Regular" charset="0"/>
              </a:rPr>
              <a:t>An undirected graph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Terminology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608013" indent="-608013">
              <a:spcBef>
                <a:spcPts val="7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800" dirty="0">
                <a:ea typeface="SimSun" charset="-122"/>
              </a:rPr>
              <a:t>If </a:t>
            </a:r>
            <a:r>
              <a:rPr lang="en-US" sz="2800" i="1" dirty="0">
                <a:ea typeface="SimSun" charset="-122"/>
              </a:rPr>
              <a:t>v</a:t>
            </a:r>
            <a:r>
              <a:rPr lang="en-US" sz="2800" i="1" baseline="-25000" dirty="0">
                <a:ea typeface="SimSun" charset="-122"/>
              </a:rPr>
              <a:t>1</a:t>
            </a:r>
            <a:r>
              <a:rPr lang="en-US" sz="2800" dirty="0">
                <a:ea typeface="SimSun" charset="-122"/>
              </a:rPr>
              <a:t> and </a:t>
            </a:r>
            <a:r>
              <a:rPr lang="en-US" sz="2800" i="1" dirty="0">
                <a:ea typeface="SimSun" charset="-122"/>
              </a:rPr>
              <a:t>v</a:t>
            </a:r>
            <a:r>
              <a:rPr lang="en-US" sz="2800" i="1" baseline="-25000" dirty="0">
                <a:ea typeface="SimSun" charset="-122"/>
              </a:rPr>
              <a:t>2</a:t>
            </a:r>
            <a:r>
              <a:rPr lang="en-US" sz="2800" dirty="0">
                <a:ea typeface="SimSun" charset="-122"/>
              </a:rPr>
              <a:t> are connected, they are said to be adjacent vertices</a:t>
            </a:r>
          </a:p>
          <a:p>
            <a:pPr marL="1371600" lvl="2" indent="-457200">
              <a:spcBef>
                <a:spcPts val="500"/>
              </a:spcBef>
              <a:buClr>
                <a:srgbClr val="FFCCFF"/>
              </a:buClr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b="0" i="1" dirty="0">
                <a:ea typeface="SimSun" charset="-122"/>
              </a:rPr>
              <a:t>v</a:t>
            </a:r>
            <a:r>
              <a:rPr lang="en-US" b="0" i="1" baseline="-25000" dirty="0">
                <a:ea typeface="SimSun" charset="-122"/>
              </a:rPr>
              <a:t>1</a:t>
            </a:r>
            <a:r>
              <a:rPr lang="en-US" dirty="0">
                <a:ea typeface="SimSun" charset="-122"/>
              </a:rPr>
              <a:t> and </a:t>
            </a:r>
            <a:r>
              <a:rPr lang="en-US" b="0" i="1" dirty="0">
                <a:ea typeface="SimSun" charset="-122"/>
              </a:rPr>
              <a:t>v</a:t>
            </a:r>
            <a:r>
              <a:rPr lang="en-US" b="0" i="1" baseline="-25000" dirty="0">
                <a:ea typeface="SimSun" charset="-122"/>
              </a:rPr>
              <a:t>2</a:t>
            </a:r>
            <a:r>
              <a:rPr lang="en-US" dirty="0">
                <a:ea typeface="SimSun" charset="-122"/>
              </a:rPr>
              <a:t> are </a:t>
            </a:r>
            <a:r>
              <a:rPr lang="en-US" u="sng" dirty="0">
                <a:ea typeface="SimSun" charset="-122"/>
              </a:rPr>
              <a:t>endpoints</a:t>
            </a:r>
            <a:r>
              <a:rPr lang="en-US" dirty="0">
                <a:ea typeface="SimSun" charset="-122"/>
              </a:rPr>
              <a:t> of the edge {</a:t>
            </a:r>
            <a:r>
              <a:rPr lang="en-US" b="0" i="1" dirty="0">
                <a:ea typeface="SimSun" charset="-122"/>
              </a:rPr>
              <a:t>v</a:t>
            </a:r>
            <a:r>
              <a:rPr lang="en-US" b="0" i="1" baseline="-25000" dirty="0">
                <a:ea typeface="SimSun" charset="-122"/>
              </a:rPr>
              <a:t>1</a:t>
            </a:r>
            <a:r>
              <a:rPr lang="en-US" i="1" dirty="0">
                <a:ea typeface="SimSun" charset="-122"/>
              </a:rPr>
              <a:t>, </a:t>
            </a:r>
            <a:r>
              <a:rPr lang="en-US" b="0" i="1" dirty="0">
                <a:ea typeface="SimSun" charset="-122"/>
              </a:rPr>
              <a:t>v</a:t>
            </a:r>
            <a:r>
              <a:rPr lang="en-US" b="0" i="1" baseline="-25000" dirty="0">
                <a:ea typeface="SimSun" charset="-122"/>
              </a:rPr>
              <a:t>2</a:t>
            </a:r>
            <a:r>
              <a:rPr lang="en-US" dirty="0">
                <a:ea typeface="SimSun" charset="-122"/>
              </a:rPr>
              <a:t>}</a:t>
            </a:r>
          </a:p>
          <a:p>
            <a:pPr marL="1371600" lvl="2" indent="-457200">
              <a:spcBef>
                <a:spcPts val="500"/>
              </a:spcBef>
              <a:buClr>
                <a:srgbClr val="FFCCFF"/>
              </a:buClr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dirty="0">
              <a:ea typeface="SimSun" charset="-122"/>
            </a:endParaRPr>
          </a:p>
          <a:p>
            <a:pPr marL="608013" indent="-608013">
              <a:spcBef>
                <a:spcPts val="7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800" dirty="0">
                <a:ea typeface="SimSun" charset="-122"/>
              </a:rPr>
              <a:t>If an edge </a:t>
            </a:r>
            <a:r>
              <a:rPr lang="en-US" sz="2800" i="1" dirty="0">
                <a:ea typeface="SimSun" charset="-122"/>
              </a:rPr>
              <a:t>e</a:t>
            </a:r>
            <a:r>
              <a:rPr lang="en-US" sz="2800" dirty="0">
                <a:ea typeface="SimSun" charset="-122"/>
              </a:rPr>
              <a:t> is connected to </a:t>
            </a:r>
            <a:r>
              <a:rPr lang="en-US" sz="2800" i="1" dirty="0">
                <a:ea typeface="SimSun" charset="-122"/>
              </a:rPr>
              <a:t>v</a:t>
            </a:r>
            <a:r>
              <a:rPr lang="en-US" sz="2800" dirty="0">
                <a:ea typeface="SimSun" charset="-122"/>
              </a:rPr>
              <a:t>, then </a:t>
            </a:r>
            <a:r>
              <a:rPr lang="en-US" sz="2800" i="1" dirty="0">
                <a:ea typeface="SimSun" charset="-122"/>
              </a:rPr>
              <a:t>v</a:t>
            </a:r>
            <a:r>
              <a:rPr lang="en-US" sz="2800" dirty="0">
                <a:ea typeface="SimSun" charset="-122"/>
              </a:rPr>
              <a:t> is said to be incident on </a:t>
            </a:r>
            <a:r>
              <a:rPr lang="en-US" sz="2800" i="1" dirty="0">
                <a:ea typeface="SimSun" charset="-122"/>
              </a:rPr>
              <a:t>e</a:t>
            </a:r>
            <a:r>
              <a:rPr lang="en-US" sz="2800" dirty="0">
                <a:ea typeface="SimSun" charset="-122"/>
              </a:rPr>
              <a:t>.  Also, the edge </a:t>
            </a:r>
            <a:r>
              <a:rPr lang="en-US" sz="2800" i="1" dirty="0">
                <a:ea typeface="SimSun" charset="-122"/>
              </a:rPr>
              <a:t>e</a:t>
            </a:r>
            <a:r>
              <a:rPr lang="en-US" sz="2800" dirty="0">
                <a:ea typeface="SimSun" charset="-122"/>
              </a:rPr>
              <a:t> is said to be incident on </a:t>
            </a:r>
            <a:r>
              <a:rPr lang="en-US" sz="2800" i="1" dirty="0">
                <a:ea typeface="SimSun" charset="-122"/>
              </a:rPr>
              <a:t>v</a:t>
            </a:r>
            <a:r>
              <a:rPr lang="en-US" sz="2800" dirty="0">
                <a:ea typeface="SimSun" charset="-122"/>
              </a:rPr>
              <a:t>.</a:t>
            </a:r>
          </a:p>
          <a:p>
            <a:pPr marL="608013" indent="-608013">
              <a:spcBef>
                <a:spcPts val="7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800" dirty="0">
              <a:ea typeface="SimSun" charset="-122"/>
            </a:endParaRPr>
          </a:p>
          <a:p>
            <a:pPr marL="608013" indent="-608013">
              <a:spcBef>
                <a:spcPts val="7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800" dirty="0">
                <a:ea typeface="SimSun" charset="-122"/>
              </a:rPr>
              <a:t>{</a:t>
            </a:r>
            <a:r>
              <a:rPr lang="en-US" sz="2800" b="0" i="1" dirty="0">
                <a:ea typeface="SimSun" charset="-122"/>
              </a:rPr>
              <a:t>v</a:t>
            </a:r>
            <a:r>
              <a:rPr lang="en-US" sz="2800" b="0" i="1" baseline="-25000" dirty="0">
                <a:ea typeface="SimSun" charset="-122"/>
              </a:rPr>
              <a:t>1</a:t>
            </a:r>
            <a:r>
              <a:rPr lang="en-US" sz="2800" i="1" dirty="0">
                <a:ea typeface="SimSun" charset="-122"/>
              </a:rPr>
              <a:t>, </a:t>
            </a:r>
            <a:r>
              <a:rPr lang="en-US" sz="2800" b="0" i="1" dirty="0">
                <a:ea typeface="SimSun" charset="-122"/>
              </a:rPr>
              <a:t>v</a:t>
            </a:r>
            <a:r>
              <a:rPr lang="en-US" sz="2800" b="0" i="1" baseline="-25000" dirty="0">
                <a:ea typeface="SimSun" charset="-122"/>
              </a:rPr>
              <a:t>2</a:t>
            </a:r>
            <a:r>
              <a:rPr lang="en-US" sz="2800" dirty="0">
                <a:ea typeface="SimSun" charset="-122"/>
              </a:rPr>
              <a:t>} = {</a:t>
            </a:r>
            <a:r>
              <a:rPr lang="en-US" sz="2800" b="0" i="1" dirty="0">
                <a:ea typeface="SimSun" charset="-122"/>
              </a:rPr>
              <a:t>v</a:t>
            </a:r>
            <a:r>
              <a:rPr lang="en-US" sz="2800" b="0" i="1" baseline="-25000" dirty="0">
                <a:ea typeface="SimSun" charset="-122"/>
              </a:rPr>
              <a:t>2</a:t>
            </a:r>
            <a:r>
              <a:rPr lang="en-US" sz="2800" i="1" dirty="0">
                <a:ea typeface="SimSun" charset="-122"/>
              </a:rPr>
              <a:t>, </a:t>
            </a:r>
            <a:r>
              <a:rPr lang="en-US" sz="2800" b="0" i="1" dirty="0">
                <a:ea typeface="SimSun" charset="-122"/>
              </a:rPr>
              <a:t>v</a:t>
            </a:r>
            <a:r>
              <a:rPr lang="en-US" sz="2800" b="0" i="1" baseline="-25000" dirty="0">
                <a:ea typeface="SimSun" charset="-122"/>
              </a:rPr>
              <a:t>1</a:t>
            </a:r>
            <a:r>
              <a:rPr lang="en-US" sz="2800" dirty="0">
                <a:ea typeface="SimSun" charset="-122"/>
              </a:rPr>
              <a:t>}</a:t>
            </a:r>
          </a:p>
          <a:p>
            <a:pPr marL="609600" indent="-608013">
              <a:spcBef>
                <a:spcPts val="700"/>
              </a:spcBef>
              <a:buClrTx/>
              <a:buSzPct val="75000"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800" dirty="0">
              <a:ea typeface="SimSun" charset="-122"/>
            </a:endParaRPr>
          </a:p>
          <a:p>
            <a:pPr marL="608013" indent="-608013">
              <a:spcBef>
                <a:spcPts val="600"/>
              </a:spcBef>
              <a:buClr>
                <a:srgbClr val="FFCCFF"/>
              </a:buClr>
              <a:buSzPct val="75000"/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400" dirty="0">
              <a:ea typeface="SimSun" charset="-122"/>
            </a:endParaRPr>
          </a:p>
          <a:p>
            <a:pPr marL="608013" indent="-608013">
              <a:spcBef>
                <a:spcPts val="600"/>
              </a:spcBef>
              <a:buClr>
                <a:srgbClr val="FFCCFF"/>
              </a:buClr>
              <a:buSzPct val="75000"/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400" dirty="0">
              <a:ea typeface="SimSun" charset="-122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5181600"/>
            <a:ext cx="8329613" cy="1228725"/>
          </a:xfrm>
          <a:prstGeom prst="rect">
            <a:avLst/>
          </a:prstGeom>
          <a:solidFill>
            <a:schemeClr val="accent3"/>
          </a:solidFill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If we are talking about directed graphs, where edges have direction.  This</a:t>
            </a:r>
            <a:br>
              <a:rPr lang="en-US" sz="1800" dirty="0">
                <a:ea typeface="SimSun" charset="-122"/>
              </a:rPr>
            </a:br>
            <a:r>
              <a:rPr lang="en-US" sz="1800" dirty="0">
                <a:ea typeface="SimSun" charset="-122"/>
              </a:rPr>
              <a:t>means that {v</a:t>
            </a:r>
            <a:r>
              <a:rPr lang="en-US" sz="1800" baseline="-25000" dirty="0">
                <a:ea typeface="SimSun" charset="-122"/>
              </a:rPr>
              <a:t>1</a:t>
            </a:r>
            <a:r>
              <a:rPr lang="en-US" sz="1800" dirty="0">
                <a:ea typeface="SimSun" charset="-122"/>
              </a:rPr>
              <a:t>,v</a:t>
            </a:r>
            <a:r>
              <a:rPr lang="en-US" sz="1800" baseline="-25000" dirty="0">
                <a:ea typeface="SimSun" charset="-122"/>
              </a:rPr>
              <a:t>2</a:t>
            </a:r>
            <a:r>
              <a:rPr lang="en-US" sz="1800" dirty="0">
                <a:ea typeface="SimSun" charset="-122"/>
              </a:rPr>
              <a:t>} ≠ {v</a:t>
            </a:r>
            <a:r>
              <a:rPr lang="en-US" sz="1800" baseline="-25000" dirty="0">
                <a:ea typeface="SimSun" charset="-122"/>
              </a:rPr>
              <a:t>2</a:t>
            </a:r>
            <a:r>
              <a:rPr lang="en-US" sz="1800" dirty="0">
                <a:ea typeface="SimSun" charset="-122"/>
              </a:rPr>
              <a:t>,v</a:t>
            </a:r>
            <a:r>
              <a:rPr lang="en-US" sz="1800" baseline="-25000" dirty="0">
                <a:ea typeface="SimSun" charset="-122"/>
              </a:rPr>
              <a:t>1</a:t>
            </a:r>
            <a:r>
              <a:rPr lang="en-US" sz="1800" dirty="0">
                <a:ea typeface="SimSun" charset="-122"/>
              </a:rPr>
              <a:t>} .  Directed graphs are drawn with arrows (called arcs) between edges.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ea typeface="SimSun" charset="-122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321050" y="5867400"/>
            <a:ext cx="228600" cy="228600"/>
          </a:xfrm>
          <a:prstGeom prst="ellipse">
            <a:avLst/>
          </a:prstGeom>
          <a:solidFill>
            <a:schemeClr val="accent4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A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692650" y="5867400"/>
            <a:ext cx="228600" cy="228600"/>
          </a:xfrm>
          <a:prstGeom prst="ellipse">
            <a:avLst/>
          </a:prstGeom>
          <a:solidFill>
            <a:schemeClr val="accent4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B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549650" y="5943600"/>
            <a:ext cx="11430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997450" y="5791200"/>
            <a:ext cx="3128077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This means {A,B} only, not {B,A}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Graph Representation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608013" indent="-608013">
              <a:spcBef>
                <a:spcPts val="8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3200" dirty="0">
                <a:ea typeface="SimSun" charset="-122"/>
              </a:rPr>
              <a:t>Two popular computer representations of a graph.  Both represent the vertex set and the edge set, but in different ways.</a:t>
            </a:r>
          </a:p>
          <a:p>
            <a:pPr marL="608013" indent="-608013">
              <a:spcBef>
                <a:spcPts val="8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3200" dirty="0">
              <a:ea typeface="SimSun" charset="-122"/>
            </a:endParaRPr>
          </a:p>
          <a:p>
            <a:pPr marL="989013" lvl="1" indent="-531813">
              <a:spcBef>
                <a:spcPts val="700"/>
              </a:spcBef>
              <a:buClr>
                <a:srgbClr val="FFCCFF"/>
              </a:buClr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800" dirty="0">
                <a:ea typeface="SimSun" charset="-122"/>
              </a:rPr>
              <a:t>Adjacency Matrix</a:t>
            </a:r>
          </a:p>
          <a:p>
            <a:pPr marL="1371600" lvl="2" indent="-455613">
              <a:spcBef>
                <a:spcPts val="600"/>
              </a:spcBef>
              <a:buClrTx/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>
                <a:ea typeface="SimSun" charset="-122"/>
              </a:rPr>
              <a:t>Use a 2D matrix to represent the graph</a:t>
            </a:r>
          </a:p>
          <a:p>
            <a:pPr marL="989013" lvl="1" indent="-531813">
              <a:spcBef>
                <a:spcPts val="700"/>
              </a:spcBef>
              <a:buClr>
                <a:srgbClr val="FFCCFF"/>
              </a:buClr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800" dirty="0">
              <a:ea typeface="SimSun" charset="-122"/>
            </a:endParaRPr>
          </a:p>
          <a:p>
            <a:pPr marL="989013" lvl="1" indent="-531813">
              <a:spcBef>
                <a:spcPts val="700"/>
              </a:spcBef>
              <a:buClr>
                <a:srgbClr val="FFCCFF"/>
              </a:buClr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800" dirty="0">
                <a:ea typeface="SimSun" charset="-122"/>
              </a:rPr>
              <a:t>Adjacency List</a:t>
            </a:r>
          </a:p>
          <a:p>
            <a:pPr marL="1371600" lvl="2" indent="-455613">
              <a:spcBef>
                <a:spcPts val="600"/>
              </a:spcBef>
              <a:buClrTx/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>
                <a:ea typeface="SimSun" charset="-122"/>
              </a:rPr>
              <a:t>Use a 1D array of linked lists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09600" y="-1524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Adjacency Matrix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447800" y="838200"/>
          <a:ext cx="6069013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5" imgW="7287642" imgH="3362794" progId="PBrush">
                  <p:embed/>
                </p:oleObj>
              </mc:Choice>
              <mc:Fallback>
                <p:oleObj r:id="rId5" imgW="7287642" imgH="336279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38200"/>
                        <a:ext cx="6069013" cy="280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3962400"/>
            <a:ext cx="7848600" cy="289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2D array A[0..n-1, 0..n-1], where </a:t>
            </a:r>
            <a:r>
              <a:rPr lang="en-US" sz="1800" b="0" i="1">
                <a:ea typeface="SimSun" charset="-122"/>
              </a:rPr>
              <a:t>n</a:t>
            </a:r>
            <a:r>
              <a:rPr lang="en-US" sz="1800">
                <a:ea typeface="SimSun" charset="-122"/>
              </a:rPr>
              <a:t> is the number of vertices in the graph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Each row and column is indexed by the vertex id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e,g a=0, b=1, c=2, d=3, e=4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A[i][j]=1 if there is an edge connecting vertices </a:t>
            </a:r>
            <a:r>
              <a:rPr lang="en-US" sz="1800" i="1">
                <a:ea typeface="SimSun" charset="-122"/>
              </a:rPr>
              <a:t>i</a:t>
            </a:r>
            <a:r>
              <a:rPr lang="en-US" sz="1800">
                <a:ea typeface="SimSun" charset="-122"/>
              </a:rPr>
              <a:t> and </a:t>
            </a:r>
            <a:r>
              <a:rPr lang="en-US" sz="1800" i="1">
                <a:ea typeface="SimSun" charset="-122"/>
              </a:rPr>
              <a:t>j</a:t>
            </a:r>
            <a:r>
              <a:rPr lang="en-US" sz="1800">
                <a:ea typeface="SimSun" charset="-122"/>
              </a:rPr>
              <a:t>; otherwise, A[i][j]=0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The storage requirement is </a:t>
            </a:r>
            <a:r>
              <a:rPr lang="el-GR" sz="1800">
                <a:ea typeface="Source Han Sans CN Regular" charset="0"/>
                <a:cs typeface="Source Han Sans CN Regular" charset="0"/>
              </a:rPr>
              <a:t>Θ</a:t>
            </a:r>
            <a:r>
              <a:rPr lang="en-US" sz="1800">
                <a:ea typeface="SimSun" charset="-122"/>
              </a:rPr>
              <a:t>(n</a:t>
            </a:r>
            <a:r>
              <a:rPr lang="en-US" sz="1800" baseline="30000">
                <a:ea typeface="SimSun" charset="-122"/>
              </a:rPr>
              <a:t>2</a:t>
            </a:r>
            <a:r>
              <a:rPr lang="en-US" sz="1800">
                <a:ea typeface="SimSun" charset="-122"/>
              </a:rPr>
              <a:t>). It is not efficient if the graph has few edges. An adjacency matrix is an appropriate representation if the graph is dense: |E|=</a:t>
            </a:r>
            <a:r>
              <a:rPr lang="el-GR" sz="1800">
                <a:cs typeface="Arial" charset="0"/>
              </a:rPr>
              <a:t>Θ</a:t>
            </a:r>
            <a:r>
              <a:rPr lang="en-US" sz="1800">
                <a:ea typeface="SimSun" charset="-122"/>
              </a:rPr>
              <a:t>(|V|</a:t>
            </a:r>
            <a:r>
              <a:rPr lang="en-US" sz="1800" baseline="30000">
                <a:ea typeface="SimSun" charset="-122"/>
              </a:rPr>
              <a:t>2</a:t>
            </a:r>
            <a:r>
              <a:rPr lang="en-US" sz="1800">
                <a:ea typeface="SimSun" charset="-122"/>
              </a:rPr>
              <a:t>)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We can detect in O(1) time whether two vertices are connected.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1800"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09600" y="1524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Adjacency List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447800" y="1295400"/>
          <a:ext cx="6075363" cy="28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5" imgW="7752381" imgH="3648584" progId="PBrush">
                  <p:embed/>
                </p:oleObj>
              </mc:Choice>
              <mc:Fallback>
                <p:oleObj r:id="rId5" imgW="7752381" imgH="364858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6075363" cy="285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4495800"/>
            <a:ext cx="7848600" cy="2362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If the graph is not dense, in other words, sparse, a better solution is an adjacency list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The adjacency list is an array A[0..n-1] of lists, where n is the number of vertices in the graph.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Each array entry is indexed by the vertex id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Each list </a:t>
            </a:r>
            <a:r>
              <a:rPr lang="en-US" i="1">
                <a:ea typeface="SimSun" charset="-122"/>
              </a:rPr>
              <a:t>A[i]</a:t>
            </a:r>
            <a:r>
              <a:rPr lang="en-US">
                <a:ea typeface="SimSun" charset="-122"/>
              </a:rPr>
              <a:t> stores the ids of the vertices adjacent to vertex </a:t>
            </a:r>
            <a:r>
              <a:rPr lang="en-US" i="1">
                <a:ea typeface="SimSun" charset="-122"/>
              </a:rPr>
              <a:t>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Adjacency Matrix Example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981200"/>
            <a:ext cx="3732213" cy="2894013"/>
            <a:chOff x="432" y="1248"/>
            <a:chExt cx="2351" cy="1823"/>
          </a:xfrm>
        </p:grpSpPr>
        <p:sp>
          <p:nvSpPr>
            <p:cNvPr id="14339" name="Oval 3"/>
            <p:cNvSpPr>
              <a:spLocks noChangeArrowheads="1"/>
            </p:cNvSpPr>
            <p:nvPr/>
          </p:nvSpPr>
          <p:spPr bwMode="auto">
            <a:xfrm>
              <a:off x="773" y="192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14340" name="Oval 4"/>
            <p:cNvSpPr>
              <a:spLocks noChangeArrowheads="1"/>
            </p:cNvSpPr>
            <p:nvPr/>
          </p:nvSpPr>
          <p:spPr bwMode="auto">
            <a:xfrm>
              <a:off x="432" y="2755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925" y="2477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>
              <a:off x="1304" y="283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1380" y="216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1</a:t>
              </a: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1798" y="243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2556" y="2636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6</a:t>
              </a: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2025" y="196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9</a:t>
              </a: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1646" y="1525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8</a:t>
              </a: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849" y="124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0</a:t>
              </a:r>
            </a:p>
          </p:txBody>
        </p:sp>
        <p:cxnSp>
          <p:nvCxnSpPr>
            <p:cNvPr id="14349" name="AutoShape 13"/>
            <p:cNvCxnSpPr>
              <a:cxnSpLocks noChangeShapeType="1"/>
              <a:stCxn id="14348" idx="6"/>
              <a:endCxn id="14347" idx="1"/>
            </p:cNvCxnSpPr>
            <p:nvPr/>
          </p:nvCxnSpPr>
          <p:spPr bwMode="auto">
            <a:xfrm>
              <a:off x="1077" y="1367"/>
              <a:ext cx="602" cy="192"/>
            </a:xfrm>
            <a:prstGeom prst="straightConnector1">
              <a:avLst/>
            </a:prstGeom>
            <a:noFill/>
            <a:ln w="9360" cap="flat">
              <a:solidFill>
                <a:srgbClr val="FFFFFF"/>
              </a:solidFill>
              <a:miter lim="800000"/>
              <a:headEnd w="sm" len="sm"/>
              <a:tailEnd w="sm" len="sm"/>
            </a:ln>
            <a:effectLst/>
          </p:spPr>
        </p:cxnSp>
        <p:cxnSp>
          <p:nvCxnSpPr>
            <p:cNvPr id="14350" name="AutoShape 14"/>
            <p:cNvCxnSpPr>
              <a:cxnSpLocks noChangeShapeType="1"/>
              <a:stCxn id="14347" idx="5"/>
              <a:endCxn id="14346" idx="1"/>
            </p:cNvCxnSpPr>
            <p:nvPr/>
          </p:nvCxnSpPr>
          <p:spPr bwMode="auto">
            <a:xfrm>
              <a:off x="1840" y="1729"/>
              <a:ext cx="218" cy="26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1" name="AutoShape 15"/>
            <p:cNvCxnSpPr>
              <a:cxnSpLocks noChangeShapeType="1"/>
              <a:stCxn id="14346" idx="2"/>
              <a:endCxn id="14343" idx="7"/>
            </p:cNvCxnSpPr>
            <p:nvPr/>
          </p:nvCxnSpPr>
          <p:spPr bwMode="auto">
            <a:xfrm flipH="1">
              <a:off x="1574" y="2081"/>
              <a:ext cx="450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2" name="AutoShape 16"/>
            <p:cNvCxnSpPr>
              <a:cxnSpLocks noChangeShapeType="1"/>
              <a:stCxn id="14347" idx="3"/>
              <a:endCxn id="14339" idx="6"/>
            </p:cNvCxnSpPr>
            <p:nvPr/>
          </p:nvCxnSpPr>
          <p:spPr bwMode="auto">
            <a:xfrm flipH="1">
              <a:off x="1001" y="1729"/>
              <a:ext cx="677" cy="31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3" name="AutoShape 17"/>
            <p:cNvCxnSpPr>
              <a:cxnSpLocks noChangeShapeType="1"/>
              <a:stCxn id="14339" idx="6"/>
              <a:endCxn id="14343" idx="1"/>
            </p:cNvCxnSpPr>
            <p:nvPr/>
          </p:nvCxnSpPr>
          <p:spPr bwMode="auto">
            <a:xfrm>
              <a:off x="1001" y="2041"/>
              <a:ext cx="412" cy="15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4" name="AutoShape 18"/>
            <p:cNvCxnSpPr>
              <a:cxnSpLocks noChangeShapeType="1"/>
              <a:stCxn id="14339" idx="3"/>
              <a:endCxn id="14340" idx="0"/>
            </p:cNvCxnSpPr>
            <p:nvPr/>
          </p:nvCxnSpPr>
          <p:spPr bwMode="auto">
            <a:xfrm flipH="1">
              <a:off x="546" y="2125"/>
              <a:ext cx="260" cy="629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5" name="AutoShape 19"/>
            <p:cNvCxnSpPr>
              <a:cxnSpLocks noChangeShapeType="1"/>
              <a:stCxn id="14340" idx="6"/>
              <a:endCxn id="14341" idx="3"/>
            </p:cNvCxnSpPr>
            <p:nvPr/>
          </p:nvCxnSpPr>
          <p:spPr bwMode="auto">
            <a:xfrm flipV="1">
              <a:off x="659" y="2680"/>
              <a:ext cx="298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6" name="AutoShape 20"/>
            <p:cNvCxnSpPr>
              <a:cxnSpLocks noChangeShapeType="1"/>
              <a:stCxn id="14341" idx="7"/>
              <a:endCxn id="14343" idx="3"/>
            </p:cNvCxnSpPr>
            <p:nvPr/>
          </p:nvCxnSpPr>
          <p:spPr bwMode="auto">
            <a:xfrm flipV="1">
              <a:off x="1119" y="2363"/>
              <a:ext cx="294" cy="148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7" name="AutoShape 21"/>
            <p:cNvCxnSpPr>
              <a:cxnSpLocks noChangeShapeType="1"/>
              <a:stCxn id="14341" idx="5"/>
              <a:endCxn id="14342" idx="1"/>
            </p:cNvCxnSpPr>
            <p:nvPr/>
          </p:nvCxnSpPr>
          <p:spPr bwMode="auto">
            <a:xfrm>
              <a:off x="1119" y="2680"/>
              <a:ext cx="218" cy="18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8" name="AutoShape 22"/>
            <p:cNvCxnSpPr>
              <a:cxnSpLocks noChangeShapeType="1"/>
              <a:stCxn id="14342" idx="6"/>
              <a:endCxn id="14345" idx="2"/>
            </p:cNvCxnSpPr>
            <p:nvPr/>
          </p:nvCxnSpPr>
          <p:spPr bwMode="auto">
            <a:xfrm flipV="1">
              <a:off x="1532" y="2755"/>
              <a:ext cx="1024" cy="19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9" name="AutoShape 23"/>
            <p:cNvCxnSpPr>
              <a:cxnSpLocks noChangeShapeType="1"/>
              <a:stCxn id="14343" idx="6"/>
              <a:endCxn id="14344" idx="1"/>
            </p:cNvCxnSpPr>
            <p:nvPr/>
          </p:nvCxnSpPr>
          <p:spPr bwMode="auto">
            <a:xfrm>
              <a:off x="1608" y="2279"/>
              <a:ext cx="223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60" name="AutoShape 24"/>
            <p:cNvCxnSpPr>
              <a:cxnSpLocks noChangeShapeType="1"/>
              <a:stCxn id="14344" idx="6"/>
              <a:endCxn id="14345" idx="1"/>
            </p:cNvCxnSpPr>
            <p:nvPr/>
          </p:nvCxnSpPr>
          <p:spPr bwMode="auto">
            <a:xfrm>
              <a:off x="2025" y="2557"/>
              <a:ext cx="564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14361" name="Group 25"/>
          <p:cNvGraphicFramePr>
            <a:graphicFrameLocks noGrp="1"/>
          </p:cNvGraphicFramePr>
          <p:nvPr/>
        </p:nvGraphicFramePr>
        <p:xfrm>
          <a:off x="4953000" y="1905000"/>
          <a:ext cx="3703638" cy="4051300"/>
        </p:xfrm>
        <a:graphic>
          <a:graphicData uri="http://schemas.openxmlformats.org/drawingml/2006/table">
            <a:tbl>
              <a:tblPr/>
              <a:tblGrid>
                <a:gridCol w="336550"/>
                <a:gridCol w="336550"/>
                <a:gridCol w="336550"/>
                <a:gridCol w="336550"/>
                <a:gridCol w="336550"/>
                <a:gridCol w="338138"/>
                <a:gridCol w="336550"/>
                <a:gridCol w="336550"/>
                <a:gridCol w="336550"/>
                <a:gridCol w="336550"/>
                <a:gridCol w="33655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>
            <a:stCxn id="14348" idx="6"/>
            <a:endCxn id="14347" idx="1"/>
          </p:cNvCxnSpPr>
          <p:nvPr/>
        </p:nvCxnSpPr>
        <p:spPr>
          <a:xfrm>
            <a:off x="1706563" y="2169319"/>
            <a:ext cx="959003" cy="306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347" idx="5"/>
            <a:endCxn id="14346" idx="1"/>
          </p:cNvCxnSpPr>
          <p:nvPr/>
        </p:nvCxnSpPr>
        <p:spPr>
          <a:xfrm>
            <a:off x="2919259" y="2742077"/>
            <a:ext cx="347970" cy="427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339" idx="7"/>
            <a:endCxn id="14347" idx="3"/>
          </p:cNvCxnSpPr>
          <p:nvPr/>
        </p:nvCxnSpPr>
        <p:spPr>
          <a:xfrm flipV="1">
            <a:off x="1533372" y="2742077"/>
            <a:ext cx="1132194" cy="364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339" idx="5"/>
            <a:endCxn id="14343" idx="2"/>
          </p:cNvCxnSpPr>
          <p:nvPr/>
        </p:nvCxnSpPr>
        <p:spPr>
          <a:xfrm>
            <a:off x="1533372" y="3372314"/>
            <a:ext cx="657378" cy="24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343" idx="6"/>
            <a:endCxn id="14346" idx="2"/>
          </p:cNvCxnSpPr>
          <p:nvPr/>
        </p:nvCxnSpPr>
        <p:spPr>
          <a:xfrm flipV="1">
            <a:off x="2549525" y="3302794"/>
            <a:ext cx="665163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343" idx="3"/>
            <a:endCxn id="14341" idx="6"/>
          </p:cNvCxnSpPr>
          <p:nvPr/>
        </p:nvCxnSpPr>
        <p:spPr>
          <a:xfrm flipH="1">
            <a:off x="1827213" y="3750139"/>
            <a:ext cx="416078" cy="370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339" idx="4"/>
            <a:endCxn id="14340" idx="7"/>
          </p:cNvCxnSpPr>
          <p:nvPr/>
        </p:nvCxnSpPr>
        <p:spPr>
          <a:xfrm flipH="1">
            <a:off x="992034" y="3427413"/>
            <a:ext cx="414492" cy="100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4340" idx="5"/>
            <a:endCxn id="14341" idx="3"/>
          </p:cNvCxnSpPr>
          <p:nvPr/>
        </p:nvCxnSpPr>
        <p:spPr>
          <a:xfrm flipV="1">
            <a:off x="992034" y="4253377"/>
            <a:ext cx="528945" cy="44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4341" idx="5"/>
            <a:endCxn id="14342" idx="1"/>
          </p:cNvCxnSpPr>
          <p:nvPr/>
        </p:nvCxnSpPr>
        <p:spPr>
          <a:xfrm>
            <a:off x="1774672" y="4253377"/>
            <a:ext cx="347969" cy="30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342" idx="6"/>
            <a:endCxn id="14345" idx="2"/>
          </p:cNvCxnSpPr>
          <p:nvPr/>
        </p:nvCxnSpPr>
        <p:spPr>
          <a:xfrm flipV="1">
            <a:off x="2428875" y="4372769"/>
            <a:ext cx="1628775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17709" y="4058444"/>
            <a:ext cx="897091" cy="18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4343" idx="5"/>
            <a:endCxn id="14344" idx="1"/>
          </p:cNvCxnSpPr>
          <p:nvPr/>
        </p:nvCxnSpPr>
        <p:spPr>
          <a:xfrm>
            <a:off x="2496984" y="3750139"/>
            <a:ext cx="409882" cy="175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Adjacency List Example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1981200"/>
            <a:ext cx="3732213" cy="2894013"/>
            <a:chOff x="432" y="1248"/>
            <a:chExt cx="2351" cy="1823"/>
          </a:xfrm>
        </p:grpSpPr>
        <p:sp>
          <p:nvSpPr>
            <p:cNvPr id="15363" name="Oval 3"/>
            <p:cNvSpPr>
              <a:spLocks noChangeArrowheads="1"/>
            </p:cNvSpPr>
            <p:nvPr/>
          </p:nvSpPr>
          <p:spPr bwMode="auto">
            <a:xfrm>
              <a:off x="773" y="192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>
              <a:off x="432" y="2755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925" y="2477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15366" name="Oval 6"/>
            <p:cNvSpPr>
              <a:spLocks noChangeArrowheads="1"/>
            </p:cNvSpPr>
            <p:nvPr/>
          </p:nvSpPr>
          <p:spPr bwMode="auto">
            <a:xfrm>
              <a:off x="1304" y="283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15367" name="Oval 7"/>
            <p:cNvSpPr>
              <a:spLocks noChangeArrowheads="1"/>
            </p:cNvSpPr>
            <p:nvPr/>
          </p:nvSpPr>
          <p:spPr bwMode="auto">
            <a:xfrm>
              <a:off x="1380" y="216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15368" name="Oval 8"/>
            <p:cNvSpPr>
              <a:spLocks noChangeArrowheads="1"/>
            </p:cNvSpPr>
            <p:nvPr/>
          </p:nvSpPr>
          <p:spPr bwMode="auto">
            <a:xfrm>
              <a:off x="1798" y="243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2556" y="2636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2025" y="196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1646" y="1525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8</a:t>
              </a: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849" y="124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0</a:t>
              </a:r>
            </a:p>
          </p:txBody>
        </p:sp>
        <p:cxnSp>
          <p:nvCxnSpPr>
            <p:cNvPr id="15373" name="AutoShape 13"/>
            <p:cNvCxnSpPr>
              <a:cxnSpLocks noChangeShapeType="1"/>
              <a:stCxn id="15372" idx="6"/>
              <a:endCxn id="15371" idx="1"/>
            </p:cNvCxnSpPr>
            <p:nvPr/>
          </p:nvCxnSpPr>
          <p:spPr bwMode="auto">
            <a:xfrm>
              <a:off x="1077" y="1367"/>
              <a:ext cx="602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4" name="AutoShape 14"/>
            <p:cNvCxnSpPr>
              <a:cxnSpLocks noChangeShapeType="1"/>
              <a:stCxn id="15371" idx="5"/>
              <a:endCxn id="15370" idx="1"/>
            </p:cNvCxnSpPr>
            <p:nvPr/>
          </p:nvCxnSpPr>
          <p:spPr bwMode="auto">
            <a:xfrm>
              <a:off x="1840" y="1729"/>
              <a:ext cx="218" cy="26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5" name="AutoShape 15"/>
            <p:cNvCxnSpPr>
              <a:cxnSpLocks noChangeShapeType="1"/>
              <a:stCxn id="15370" idx="2"/>
              <a:endCxn id="15367" idx="7"/>
            </p:cNvCxnSpPr>
            <p:nvPr/>
          </p:nvCxnSpPr>
          <p:spPr bwMode="auto">
            <a:xfrm flipH="1">
              <a:off x="1574" y="2081"/>
              <a:ext cx="450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6" name="AutoShape 16"/>
            <p:cNvCxnSpPr>
              <a:cxnSpLocks noChangeShapeType="1"/>
              <a:stCxn id="15371" idx="3"/>
              <a:endCxn id="15363" idx="6"/>
            </p:cNvCxnSpPr>
            <p:nvPr/>
          </p:nvCxnSpPr>
          <p:spPr bwMode="auto">
            <a:xfrm flipH="1">
              <a:off x="1001" y="1729"/>
              <a:ext cx="677" cy="31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7" name="AutoShape 17"/>
            <p:cNvCxnSpPr>
              <a:cxnSpLocks noChangeShapeType="1"/>
              <a:stCxn id="15363" idx="6"/>
              <a:endCxn id="15367" idx="1"/>
            </p:cNvCxnSpPr>
            <p:nvPr/>
          </p:nvCxnSpPr>
          <p:spPr bwMode="auto">
            <a:xfrm>
              <a:off x="1001" y="2041"/>
              <a:ext cx="412" cy="15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8" name="AutoShape 18"/>
            <p:cNvCxnSpPr>
              <a:cxnSpLocks noChangeShapeType="1"/>
              <a:stCxn id="15363" idx="3"/>
              <a:endCxn id="15364" idx="0"/>
            </p:cNvCxnSpPr>
            <p:nvPr/>
          </p:nvCxnSpPr>
          <p:spPr bwMode="auto">
            <a:xfrm flipH="1">
              <a:off x="546" y="2125"/>
              <a:ext cx="260" cy="629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9" name="AutoShape 19"/>
            <p:cNvCxnSpPr>
              <a:cxnSpLocks noChangeShapeType="1"/>
              <a:stCxn id="15364" idx="6"/>
              <a:endCxn id="15365" idx="3"/>
            </p:cNvCxnSpPr>
            <p:nvPr/>
          </p:nvCxnSpPr>
          <p:spPr bwMode="auto">
            <a:xfrm flipV="1">
              <a:off x="659" y="2680"/>
              <a:ext cx="298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80" name="AutoShape 20"/>
            <p:cNvCxnSpPr>
              <a:cxnSpLocks noChangeShapeType="1"/>
              <a:stCxn id="15365" idx="7"/>
              <a:endCxn id="15367" idx="3"/>
            </p:cNvCxnSpPr>
            <p:nvPr/>
          </p:nvCxnSpPr>
          <p:spPr bwMode="auto">
            <a:xfrm flipV="1">
              <a:off x="1119" y="2363"/>
              <a:ext cx="294" cy="148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81" name="AutoShape 21"/>
            <p:cNvCxnSpPr>
              <a:cxnSpLocks noChangeShapeType="1"/>
              <a:stCxn id="15365" idx="5"/>
              <a:endCxn id="15366" idx="1"/>
            </p:cNvCxnSpPr>
            <p:nvPr/>
          </p:nvCxnSpPr>
          <p:spPr bwMode="auto">
            <a:xfrm>
              <a:off x="1119" y="2680"/>
              <a:ext cx="218" cy="18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82" name="AutoShape 22"/>
            <p:cNvCxnSpPr>
              <a:cxnSpLocks noChangeShapeType="1"/>
              <a:stCxn id="15366" idx="6"/>
              <a:endCxn id="15369" idx="2"/>
            </p:cNvCxnSpPr>
            <p:nvPr/>
          </p:nvCxnSpPr>
          <p:spPr bwMode="auto">
            <a:xfrm flipV="1">
              <a:off x="1532" y="2755"/>
              <a:ext cx="1024" cy="19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83" name="AutoShape 23"/>
            <p:cNvCxnSpPr>
              <a:cxnSpLocks noChangeShapeType="1"/>
              <a:stCxn id="15367" idx="6"/>
              <a:endCxn id="15368" idx="1"/>
            </p:cNvCxnSpPr>
            <p:nvPr/>
          </p:nvCxnSpPr>
          <p:spPr bwMode="auto">
            <a:xfrm>
              <a:off x="1608" y="2279"/>
              <a:ext cx="223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84" name="AutoShape 24"/>
            <p:cNvCxnSpPr>
              <a:cxnSpLocks noChangeShapeType="1"/>
              <a:stCxn id="15368" idx="6"/>
              <a:endCxn id="15369" idx="1"/>
            </p:cNvCxnSpPr>
            <p:nvPr/>
          </p:nvCxnSpPr>
          <p:spPr bwMode="auto">
            <a:xfrm>
              <a:off x="2025" y="2557"/>
              <a:ext cx="564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15385" name="Group 25"/>
          <p:cNvGraphicFramePr>
            <a:graphicFrameLocks noGrp="1"/>
          </p:cNvGraphicFramePr>
          <p:nvPr/>
        </p:nvGraphicFramePr>
        <p:xfrm>
          <a:off x="5181600" y="1905000"/>
          <a:ext cx="338138" cy="3683000"/>
        </p:xfrm>
        <a:graphic>
          <a:graphicData uri="http://schemas.openxmlformats.org/drawingml/2006/table">
            <a:tbl>
              <a:tblPr/>
              <a:tblGrid>
                <a:gridCol w="338138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7" name="Line 67"/>
          <p:cNvSpPr>
            <a:spLocks noChangeShapeType="1"/>
          </p:cNvSpPr>
          <p:nvPr/>
        </p:nvSpPr>
        <p:spPr bwMode="auto">
          <a:xfrm>
            <a:off x="5562600" y="20574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28" name="Line 68"/>
          <p:cNvSpPr>
            <a:spLocks noChangeShapeType="1"/>
          </p:cNvSpPr>
          <p:nvPr/>
        </p:nvSpPr>
        <p:spPr bwMode="auto">
          <a:xfrm>
            <a:off x="5562600" y="24384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429" name="Line 69"/>
          <p:cNvSpPr>
            <a:spLocks noChangeShapeType="1"/>
          </p:cNvSpPr>
          <p:nvPr/>
        </p:nvSpPr>
        <p:spPr bwMode="auto">
          <a:xfrm>
            <a:off x="5562600" y="28194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0" name="Line 70"/>
          <p:cNvSpPr>
            <a:spLocks noChangeShapeType="1"/>
          </p:cNvSpPr>
          <p:nvPr/>
        </p:nvSpPr>
        <p:spPr bwMode="auto">
          <a:xfrm>
            <a:off x="5562600" y="32004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1" name="Line 71"/>
          <p:cNvSpPr>
            <a:spLocks noChangeShapeType="1"/>
          </p:cNvSpPr>
          <p:nvPr/>
        </p:nvSpPr>
        <p:spPr bwMode="auto">
          <a:xfrm>
            <a:off x="5562600" y="3505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2" name="Line 72"/>
          <p:cNvSpPr>
            <a:spLocks noChangeShapeType="1"/>
          </p:cNvSpPr>
          <p:nvPr/>
        </p:nvSpPr>
        <p:spPr bwMode="auto">
          <a:xfrm>
            <a:off x="5562600" y="3886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5562600" y="4267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4" name="Line 74"/>
          <p:cNvSpPr>
            <a:spLocks noChangeShapeType="1"/>
          </p:cNvSpPr>
          <p:nvPr/>
        </p:nvSpPr>
        <p:spPr bwMode="auto">
          <a:xfrm>
            <a:off x="5562600" y="4648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5" name="Line 75"/>
          <p:cNvSpPr>
            <a:spLocks noChangeShapeType="1"/>
          </p:cNvSpPr>
          <p:nvPr/>
        </p:nvSpPr>
        <p:spPr bwMode="auto">
          <a:xfrm>
            <a:off x="5562600" y="5029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6" name="Line 76"/>
          <p:cNvSpPr>
            <a:spLocks noChangeShapeType="1"/>
          </p:cNvSpPr>
          <p:nvPr/>
        </p:nvSpPr>
        <p:spPr bwMode="auto">
          <a:xfrm>
            <a:off x="5562600" y="5410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5437" name="Group 77"/>
          <p:cNvGraphicFramePr>
            <a:graphicFrameLocks noGrp="1"/>
          </p:cNvGraphicFramePr>
          <p:nvPr/>
        </p:nvGraphicFramePr>
        <p:xfrm>
          <a:off x="5867400" y="2255838"/>
          <a:ext cx="1158875" cy="334963"/>
        </p:xfrm>
        <a:graphic>
          <a:graphicData uri="http://schemas.openxmlformats.org/drawingml/2006/table">
            <a:tbl>
              <a:tblPr/>
              <a:tblGrid>
                <a:gridCol w="290513"/>
                <a:gridCol w="290512"/>
                <a:gridCol w="288925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55" name="Group 95"/>
          <p:cNvGraphicFramePr>
            <a:graphicFrameLocks noGrp="1"/>
          </p:cNvGraphicFramePr>
          <p:nvPr/>
        </p:nvGraphicFramePr>
        <p:xfrm>
          <a:off x="5867400" y="1951037"/>
          <a:ext cx="292100" cy="334963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61" name="Group 101"/>
          <p:cNvGraphicFramePr>
            <a:graphicFrameLocks noGrp="1"/>
          </p:cNvGraphicFramePr>
          <p:nvPr/>
        </p:nvGraphicFramePr>
        <p:xfrm>
          <a:off x="5867400" y="2667000"/>
          <a:ext cx="869950" cy="334963"/>
        </p:xfrm>
        <a:graphic>
          <a:graphicData uri="http://schemas.openxmlformats.org/drawingml/2006/table">
            <a:tbl>
              <a:tblPr/>
              <a:tblGrid>
                <a:gridCol w="290513"/>
                <a:gridCol w="290512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75" name="Group 115"/>
          <p:cNvGraphicFramePr>
            <a:graphicFrameLocks noGrp="1"/>
          </p:cNvGraphicFramePr>
          <p:nvPr/>
        </p:nvGraphicFramePr>
        <p:xfrm>
          <a:off x="5867400" y="3048000"/>
          <a:ext cx="869950" cy="334963"/>
        </p:xfrm>
        <a:graphic>
          <a:graphicData uri="http://schemas.openxmlformats.org/drawingml/2006/table">
            <a:tbl>
              <a:tblPr/>
              <a:tblGrid>
                <a:gridCol w="290513"/>
                <a:gridCol w="290512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89" name="Group 129"/>
          <p:cNvGraphicFramePr>
            <a:graphicFrameLocks noGrp="1"/>
          </p:cNvGraphicFramePr>
          <p:nvPr/>
        </p:nvGraphicFramePr>
        <p:xfrm>
          <a:off x="5867400" y="3398838"/>
          <a:ext cx="581025" cy="334963"/>
        </p:xfrm>
        <a:graphic>
          <a:graphicData uri="http://schemas.openxmlformats.org/drawingml/2006/table">
            <a:tbl>
              <a:tblPr/>
              <a:tblGrid>
                <a:gridCol w="292100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99" name="Group 139"/>
          <p:cNvGraphicFramePr>
            <a:graphicFrameLocks noGrp="1"/>
          </p:cNvGraphicFramePr>
          <p:nvPr/>
        </p:nvGraphicFramePr>
        <p:xfrm>
          <a:off x="5867400" y="3733800"/>
          <a:ext cx="581025" cy="334963"/>
        </p:xfrm>
        <a:graphic>
          <a:graphicData uri="http://schemas.openxmlformats.org/drawingml/2006/table">
            <a:tbl>
              <a:tblPr/>
              <a:tblGrid>
                <a:gridCol w="292100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09" name="Group 149"/>
          <p:cNvGraphicFramePr>
            <a:graphicFrameLocks noGrp="1"/>
          </p:cNvGraphicFramePr>
          <p:nvPr/>
        </p:nvGraphicFramePr>
        <p:xfrm>
          <a:off x="5867400" y="4084638"/>
          <a:ext cx="581025" cy="334963"/>
        </p:xfrm>
        <a:graphic>
          <a:graphicData uri="http://schemas.openxmlformats.org/drawingml/2006/table">
            <a:tbl>
              <a:tblPr/>
              <a:tblGrid>
                <a:gridCol w="292100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19" name="Group 159"/>
          <p:cNvGraphicFramePr>
            <a:graphicFrameLocks noGrp="1"/>
          </p:cNvGraphicFramePr>
          <p:nvPr/>
        </p:nvGraphicFramePr>
        <p:xfrm>
          <a:off x="5867400" y="4465638"/>
          <a:ext cx="581025" cy="334963"/>
        </p:xfrm>
        <a:graphic>
          <a:graphicData uri="http://schemas.openxmlformats.org/drawingml/2006/table">
            <a:tbl>
              <a:tblPr/>
              <a:tblGrid>
                <a:gridCol w="292100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29" name="Group 169"/>
          <p:cNvGraphicFramePr>
            <a:graphicFrameLocks noGrp="1"/>
          </p:cNvGraphicFramePr>
          <p:nvPr/>
        </p:nvGraphicFramePr>
        <p:xfrm>
          <a:off x="5867400" y="4846638"/>
          <a:ext cx="869950" cy="334963"/>
        </p:xfrm>
        <a:graphic>
          <a:graphicData uri="http://schemas.openxmlformats.org/drawingml/2006/table">
            <a:tbl>
              <a:tblPr/>
              <a:tblGrid>
                <a:gridCol w="290513"/>
                <a:gridCol w="290512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43" name="Group 183"/>
          <p:cNvGraphicFramePr>
            <a:graphicFrameLocks noGrp="1"/>
          </p:cNvGraphicFramePr>
          <p:nvPr/>
        </p:nvGraphicFramePr>
        <p:xfrm>
          <a:off x="5867400" y="5227638"/>
          <a:ext cx="581025" cy="334963"/>
        </p:xfrm>
        <a:graphic>
          <a:graphicData uri="http://schemas.openxmlformats.org/drawingml/2006/table">
            <a:tbl>
              <a:tblPr/>
              <a:tblGrid>
                <a:gridCol w="292100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0" name="Straight Connector 49"/>
          <p:cNvCxnSpPr>
            <a:stCxn id="15372" idx="6"/>
            <a:endCxn id="15371" idx="1"/>
          </p:cNvCxnSpPr>
          <p:nvPr/>
        </p:nvCxnSpPr>
        <p:spPr>
          <a:xfrm>
            <a:off x="1935163" y="2169319"/>
            <a:ext cx="959003" cy="306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363" idx="3"/>
            <a:endCxn id="15364" idx="7"/>
          </p:cNvCxnSpPr>
          <p:nvPr/>
        </p:nvCxnSpPr>
        <p:spPr>
          <a:xfrm flipH="1">
            <a:off x="1220634" y="3372314"/>
            <a:ext cx="287645" cy="1056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5364" idx="7"/>
            <a:endCxn id="15365" idx="3"/>
          </p:cNvCxnSpPr>
          <p:nvPr/>
        </p:nvCxnSpPr>
        <p:spPr>
          <a:xfrm flipV="1">
            <a:off x="1220634" y="4253377"/>
            <a:ext cx="528945" cy="175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5365" idx="6"/>
            <a:endCxn id="15367" idx="2"/>
          </p:cNvCxnSpPr>
          <p:nvPr/>
        </p:nvCxnSpPr>
        <p:spPr>
          <a:xfrm flipV="1">
            <a:off x="2055813" y="3617119"/>
            <a:ext cx="363537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5363" idx="6"/>
            <a:endCxn id="15367" idx="1"/>
          </p:cNvCxnSpPr>
          <p:nvPr/>
        </p:nvCxnSpPr>
        <p:spPr>
          <a:xfrm>
            <a:off x="1814513" y="3239294"/>
            <a:ext cx="657378" cy="24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5367" idx="6"/>
            <a:endCxn id="15370" idx="3"/>
          </p:cNvCxnSpPr>
          <p:nvPr/>
        </p:nvCxnSpPr>
        <p:spPr>
          <a:xfrm flipV="1">
            <a:off x="2778125" y="3435814"/>
            <a:ext cx="717704" cy="18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5371" idx="6"/>
            <a:endCxn id="15370" idx="0"/>
          </p:cNvCxnSpPr>
          <p:nvPr/>
        </p:nvCxnSpPr>
        <p:spPr>
          <a:xfrm>
            <a:off x="3200400" y="2609057"/>
            <a:ext cx="422276" cy="505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5363" idx="7"/>
            <a:endCxn id="15371" idx="3"/>
          </p:cNvCxnSpPr>
          <p:nvPr/>
        </p:nvCxnSpPr>
        <p:spPr>
          <a:xfrm flipV="1">
            <a:off x="1761972" y="2742077"/>
            <a:ext cx="1132194" cy="364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5365" idx="5"/>
            <a:endCxn id="15366" idx="0"/>
          </p:cNvCxnSpPr>
          <p:nvPr/>
        </p:nvCxnSpPr>
        <p:spPr>
          <a:xfrm>
            <a:off x="2003272" y="4253377"/>
            <a:ext cx="474816" cy="245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5366" idx="6"/>
            <a:endCxn id="15369" idx="5"/>
          </p:cNvCxnSpPr>
          <p:nvPr/>
        </p:nvCxnSpPr>
        <p:spPr>
          <a:xfrm flipV="1">
            <a:off x="2657475" y="4505789"/>
            <a:ext cx="1935009" cy="18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5368" idx="6"/>
            <a:endCxn id="15369" idx="1"/>
          </p:cNvCxnSpPr>
          <p:nvPr/>
        </p:nvCxnSpPr>
        <p:spPr>
          <a:xfrm>
            <a:off x="3441700" y="4058444"/>
            <a:ext cx="897091" cy="18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5367" idx="5"/>
            <a:endCxn id="15368" idx="1"/>
          </p:cNvCxnSpPr>
          <p:nvPr/>
        </p:nvCxnSpPr>
        <p:spPr>
          <a:xfrm>
            <a:off x="2725584" y="3750139"/>
            <a:ext cx="409882" cy="175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562600" y="2133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5428" idx="0"/>
          </p:cNvCxnSpPr>
          <p:nvPr/>
        </p:nvCxnSpPr>
        <p:spPr>
          <a:xfrm>
            <a:off x="5562600" y="2438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5430" idx="0"/>
          </p:cNvCxnSpPr>
          <p:nvPr/>
        </p:nvCxnSpPr>
        <p:spPr>
          <a:xfrm>
            <a:off x="5562600" y="3200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560252" y="2815888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588388" y="3547424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588388" y="3899124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5626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5562600" y="4648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562600" y="5029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562600" y="5410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09600" y="1143000"/>
            <a:ext cx="7848600" cy="5334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The array takes up </a:t>
            </a:r>
            <a:r>
              <a:rPr lang="el-GR">
                <a:cs typeface="Arial" charset="0"/>
              </a:rPr>
              <a:t>Θ</a:t>
            </a:r>
            <a:r>
              <a:rPr lang="en-US">
                <a:ea typeface="SimSun" charset="-122"/>
              </a:rPr>
              <a:t>(n) space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Define degree of </a:t>
            </a:r>
            <a:r>
              <a:rPr lang="en-US" i="1">
                <a:ea typeface="SimSun" charset="-122"/>
              </a:rPr>
              <a:t>v</a:t>
            </a:r>
            <a:r>
              <a:rPr lang="en-US">
                <a:ea typeface="SimSun" charset="-122"/>
              </a:rPr>
              <a:t>, deg(</a:t>
            </a:r>
            <a:r>
              <a:rPr lang="en-US" i="1">
                <a:ea typeface="SimSun" charset="-122"/>
              </a:rPr>
              <a:t>v</a:t>
            </a:r>
            <a:r>
              <a:rPr lang="en-US">
                <a:ea typeface="SimSun" charset="-122"/>
              </a:rPr>
              <a:t>), to be the number of edges incident to </a:t>
            </a:r>
            <a:r>
              <a:rPr lang="en-US" i="1">
                <a:ea typeface="SimSun" charset="-122"/>
              </a:rPr>
              <a:t>v</a:t>
            </a:r>
            <a:r>
              <a:rPr lang="en-US">
                <a:ea typeface="SimSun" charset="-122"/>
              </a:rPr>
              <a:t>.  Then, the total space to store the graph is proportional to: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/>
            </a:r>
            <a:br>
              <a:rPr lang="en-US">
                <a:ea typeface="SimSun" charset="-122"/>
              </a:rPr>
            </a:b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An edge </a:t>
            </a:r>
            <a:r>
              <a:rPr lang="en-US" i="1">
                <a:ea typeface="SimSun" charset="-122"/>
              </a:rPr>
              <a:t>e={u,v}</a:t>
            </a:r>
            <a:r>
              <a:rPr lang="en-US">
                <a:ea typeface="SimSun" charset="-122"/>
              </a:rPr>
              <a:t> of the graph contributes a count of 1 to deg(</a:t>
            </a:r>
            <a:r>
              <a:rPr lang="en-US" i="1">
                <a:ea typeface="SimSun" charset="-122"/>
              </a:rPr>
              <a:t>u</a:t>
            </a:r>
            <a:r>
              <a:rPr lang="en-US">
                <a:ea typeface="SimSun" charset="-122"/>
              </a:rPr>
              <a:t>) and contributes a count 1 to deg(</a:t>
            </a:r>
            <a:r>
              <a:rPr lang="en-US" i="1">
                <a:ea typeface="SimSun" charset="-122"/>
              </a:rPr>
              <a:t>v</a:t>
            </a:r>
            <a:r>
              <a:rPr lang="en-US">
                <a:ea typeface="SimSun" charset="-122"/>
              </a:rPr>
              <a:t>)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Therefore, </a:t>
            </a:r>
            <a:r>
              <a:rPr lang="el-GR">
                <a:cs typeface="Arial" charset="0"/>
              </a:rPr>
              <a:t>Σ</a:t>
            </a:r>
            <a:r>
              <a:rPr lang="en-US" baseline="-25000">
                <a:ea typeface="SimSun" charset="-122"/>
              </a:rPr>
              <a:t>vertex </a:t>
            </a:r>
            <a:r>
              <a:rPr lang="en-US" i="1" baseline="-25000">
                <a:ea typeface="SimSun" charset="-122"/>
              </a:rPr>
              <a:t>v</a:t>
            </a:r>
            <a:r>
              <a:rPr lang="en-US">
                <a:ea typeface="SimSun" charset="-122"/>
              </a:rPr>
              <a:t>deg</a:t>
            </a:r>
            <a:r>
              <a:rPr lang="en-US" i="1">
                <a:ea typeface="SimSun" charset="-122"/>
              </a:rPr>
              <a:t>(</a:t>
            </a:r>
            <a:r>
              <a:rPr lang="en-US">
                <a:ea typeface="SimSun" charset="-122"/>
              </a:rPr>
              <a:t>v</a:t>
            </a:r>
            <a:r>
              <a:rPr lang="en-US" i="1">
                <a:ea typeface="SimSun" charset="-122"/>
              </a:rPr>
              <a:t>) = </a:t>
            </a:r>
            <a:r>
              <a:rPr lang="en-US">
                <a:ea typeface="SimSun" charset="-122"/>
              </a:rPr>
              <a:t>2m, where </a:t>
            </a:r>
            <a:r>
              <a:rPr lang="en-US" i="1">
                <a:ea typeface="SimSun" charset="-122"/>
              </a:rPr>
              <a:t>m</a:t>
            </a:r>
            <a:r>
              <a:rPr lang="en-US">
                <a:ea typeface="SimSun" charset="-122"/>
              </a:rPr>
              <a:t> is the total number of edges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In all, the adjacency list takes up </a:t>
            </a:r>
            <a:r>
              <a:rPr lang="el-GR">
                <a:cs typeface="Arial" charset="0"/>
              </a:rPr>
              <a:t>Θ</a:t>
            </a:r>
            <a:r>
              <a:rPr lang="en-US">
                <a:ea typeface="SimSun" charset="-122"/>
              </a:rPr>
              <a:t>(</a:t>
            </a:r>
            <a:r>
              <a:rPr lang="en-US" i="1">
                <a:ea typeface="SimSun" charset="-122"/>
              </a:rPr>
              <a:t>n+m</a:t>
            </a:r>
            <a:r>
              <a:rPr lang="en-US">
                <a:ea typeface="SimSun" charset="-122"/>
              </a:rPr>
              <a:t>) space</a:t>
            </a:r>
          </a:p>
          <a:p>
            <a:pPr marL="741363" lvl="1" indent="-28416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If m = O(n</a:t>
            </a:r>
            <a:r>
              <a:rPr lang="en-US" sz="1800" baseline="30000">
                <a:ea typeface="SimSun" charset="-122"/>
              </a:rPr>
              <a:t>2</a:t>
            </a:r>
            <a:r>
              <a:rPr lang="en-US" sz="1800">
                <a:ea typeface="SimSun" charset="-122"/>
              </a:rPr>
              <a:t>) (i.e. dense graphs), both adjacent matrix and adjacent lists use </a:t>
            </a:r>
            <a:r>
              <a:rPr lang="el-GR" sz="1800">
                <a:cs typeface="Arial" charset="0"/>
              </a:rPr>
              <a:t>Θ</a:t>
            </a:r>
            <a:r>
              <a:rPr lang="en-US" sz="1800">
                <a:ea typeface="SimSun" charset="-122"/>
              </a:rPr>
              <a:t>(n</a:t>
            </a:r>
            <a:r>
              <a:rPr lang="en-US" sz="1800" baseline="30000">
                <a:ea typeface="SimSun" charset="-122"/>
              </a:rPr>
              <a:t>2</a:t>
            </a:r>
            <a:r>
              <a:rPr lang="en-US" sz="1800">
                <a:ea typeface="SimSun" charset="-122"/>
              </a:rPr>
              <a:t>) space.</a:t>
            </a:r>
          </a:p>
          <a:p>
            <a:pPr marL="741363" lvl="1" indent="-28416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If m = O(n), adjacent list outperforms adjacent matrix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However, one cannot tell in O(1) time whether two vertices are connected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581400" y="2209800"/>
            <a:ext cx="1676400" cy="83820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762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Storage of Adjacency List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733800" y="2286000"/>
          <a:ext cx="14192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5" imgW="900000" imgH="319680" progId="Equation.3">
                  <p:embed/>
                </p:oleObj>
              </mc:Choice>
              <mc:Fallback>
                <p:oleObj r:id="rId5" imgW="900000" imgH="31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86000"/>
                        <a:ext cx="1419225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Some Terminologies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>
              <a:ea typeface="PMingLiU" pitchFamily="16" charset="-120"/>
            </a:endParaRPr>
          </a:p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>
              <a:ea typeface="PMingLiU" pitchFamily="16" charset="-120"/>
            </a:endParaRPr>
          </a:p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>
              <a:ea typeface="PMingLiU" pitchFamily="16" charset="-120"/>
            </a:endParaRPr>
          </a:p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dirty="0">
                <a:ea typeface="PMingLiU" pitchFamily="16" charset="-120"/>
              </a:rPr>
              <a:t>Child</a:t>
            </a:r>
            <a:r>
              <a:rPr lang="en-US" sz="2400" dirty="0">
                <a:ea typeface="PMingLiU" pitchFamily="16" charset="-120"/>
              </a:rPr>
              <a:t> and </a:t>
            </a:r>
            <a:r>
              <a:rPr lang="en-US" sz="2400" i="1" dirty="0">
                <a:ea typeface="PMingLiU" pitchFamily="16" charset="-120"/>
              </a:rPr>
              <a:t>Parent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Every node except the root has one parent 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A node can have an zero or more children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dirty="0">
                <a:ea typeface="PMingLiU" pitchFamily="16" charset="-120"/>
              </a:rPr>
              <a:t>Leaves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Leaves are nodes with no children 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dirty="0">
                <a:ea typeface="PMingLiU" pitchFamily="16" charset="-120"/>
              </a:rPr>
              <a:t>Sibling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nodes with same parent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1371600"/>
            <a:ext cx="5667375" cy="213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Adjacency List vs. Matrix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610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0">
                <a:ea typeface="SimSun" charset="-122"/>
              </a:rPr>
              <a:t>Adjacency List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More compact than adjacency matrices if graph has few edges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Requires more time to find if an edge exists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0">
                <a:ea typeface="SimSun" charset="-122"/>
              </a:rPr>
              <a:t>Adjacency Matrix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Always require n</a:t>
            </a:r>
            <a:r>
              <a:rPr lang="en-US" baseline="30000">
                <a:ea typeface="SimSun" charset="-122"/>
              </a:rPr>
              <a:t>2</a:t>
            </a:r>
            <a:r>
              <a:rPr lang="en-US">
                <a:ea typeface="SimSun" charset="-122"/>
              </a:rPr>
              <a:t> space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This can waste a lot of space if the number of edges are sparse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Can quickly find if an edge exists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It’s a matrix, some algorithms can be solved by matrix computation!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09600" y="762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Path between Vertices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A path is a sequence of vertices (v</a:t>
            </a:r>
            <a:r>
              <a:rPr lang="en-US" sz="2400" baseline="-25000">
                <a:ea typeface="SimSun" charset="-122"/>
              </a:rPr>
              <a:t>0</a:t>
            </a:r>
            <a:r>
              <a:rPr lang="en-US" sz="2400">
                <a:ea typeface="SimSun" charset="-122"/>
              </a:rPr>
              <a:t>, v</a:t>
            </a:r>
            <a:r>
              <a:rPr lang="en-US" sz="2400" baseline="-25000">
                <a:ea typeface="SimSun" charset="-122"/>
              </a:rPr>
              <a:t>1</a:t>
            </a:r>
            <a:r>
              <a:rPr lang="en-US" sz="2400">
                <a:ea typeface="SimSun" charset="-122"/>
              </a:rPr>
              <a:t>, v</a:t>
            </a:r>
            <a:r>
              <a:rPr lang="en-US" sz="2400" baseline="-25000">
                <a:ea typeface="SimSun" charset="-122"/>
              </a:rPr>
              <a:t>2</a:t>
            </a:r>
            <a:r>
              <a:rPr lang="en-US" sz="2400">
                <a:ea typeface="SimSun" charset="-122"/>
              </a:rPr>
              <a:t>,… v</a:t>
            </a:r>
            <a:r>
              <a:rPr lang="en-US" sz="2400" baseline="-25000">
                <a:ea typeface="SimSun" charset="-122"/>
              </a:rPr>
              <a:t>k</a:t>
            </a:r>
            <a:r>
              <a:rPr lang="en-US" sz="2400">
                <a:ea typeface="SimSun" charset="-122"/>
              </a:rPr>
              <a:t>) such that: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For </a:t>
            </a:r>
            <a:r>
              <a:rPr lang="en-US" i="1">
                <a:ea typeface="SimSun" charset="-122"/>
              </a:rPr>
              <a:t>0 ≤ i &lt; k,  {v</a:t>
            </a:r>
            <a:r>
              <a:rPr lang="en-US" i="1" baseline="-25000">
                <a:ea typeface="SimSun" charset="-122"/>
              </a:rPr>
              <a:t>i</a:t>
            </a:r>
            <a:r>
              <a:rPr lang="en-US" i="1">
                <a:ea typeface="SimSun" charset="-122"/>
              </a:rPr>
              <a:t>, v</a:t>
            </a:r>
            <a:r>
              <a:rPr lang="en-US" i="1" baseline="-25000">
                <a:ea typeface="SimSun" charset="-122"/>
              </a:rPr>
              <a:t>i+1</a:t>
            </a:r>
            <a:r>
              <a:rPr lang="en-US" i="1">
                <a:ea typeface="SimSun" charset="-122"/>
              </a:rPr>
              <a:t>}</a:t>
            </a:r>
            <a:r>
              <a:rPr lang="en-US">
                <a:ea typeface="SimSun" charset="-122"/>
              </a:rPr>
              <a:t> is an edge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For </a:t>
            </a:r>
            <a:r>
              <a:rPr lang="en-US" i="1">
                <a:ea typeface="SimSun" charset="-122"/>
              </a:rPr>
              <a:t>0 ≤ i &lt; k-1, v</a:t>
            </a:r>
            <a:r>
              <a:rPr lang="en-US" i="1" baseline="-25000">
                <a:ea typeface="SimSun" charset="-122"/>
              </a:rPr>
              <a:t>i </a:t>
            </a:r>
            <a:r>
              <a:rPr lang="en-US" i="1">
                <a:ea typeface="SimSun" charset="-122"/>
              </a:rPr>
              <a:t>≠ v</a:t>
            </a:r>
            <a:r>
              <a:rPr lang="en-US" i="1" baseline="-25000">
                <a:ea typeface="SimSun" charset="-122"/>
              </a:rPr>
              <a:t>i+2  </a:t>
            </a:r>
            <a:r>
              <a:rPr lang="en-US" i="1">
                <a:ea typeface="SimSun" charset="-122"/>
              </a:rPr>
              <a:t>  </a:t>
            </a:r>
          </a:p>
          <a:p>
            <a:pPr lvl="2" indent="-227013">
              <a:lnSpc>
                <a:spcPct val="90000"/>
              </a:lnSpc>
              <a:spcBef>
                <a:spcPts val="400"/>
              </a:spcBef>
              <a:buClrTx/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i="1">
                <a:ea typeface="SimSun" charset="-122"/>
              </a:rPr>
              <a:t>That is, the edge {v</a:t>
            </a:r>
            <a:r>
              <a:rPr lang="en-US" sz="1600" i="1" baseline="-25000">
                <a:ea typeface="SimSun" charset="-122"/>
              </a:rPr>
              <a:t>i</a:t>
            </a:r>
            <a:r>
              <a:rPr lang="en-US" sz="1600" i="1">
                <a:ea typeface="SimSun" charset="-122"/>
              </a:rPr>
              <a:t>, v</a:t>
            </a:r>
            <a:r>
              <a:rPr lang="en-US" sz="1600" i="1" baseline="-25000">
                <a:ea typeface="SimSun" charset="-122"/>
              </a:rPr>
              <a:t>i+1</a:t>
            </a:r>
            <a:r>
              <a:rPr lang="en-US" sz="1600" i="1">
                <a:ea typeface="SimSun" charset="-122"/>
              </a:rPr>
              <a:t>} ≠ {v</a:t>
            </a:r>
            <a:r>
              <a:rPr lang="en-US" sz="1600" i="1" baseline="-25000">
                <a:ea typeface="SimSun" charset="-122"/>
              </a:rPr>
              <a:t>i+1</a:t>
            </a:r>
            <a:r>
              <a:rPr lang="en-US" sz="1600" i="1">
                <a:ea typeface="SimSun" charset="-122"/>
              </a:rPr>
              <a:t>, v</a:t>
            </a:r>
            <a:r>
              <a:rPr lang="en-US" sz="1600" i="1" baseline="-25000">
                <a:ea typeface="SimSun" charset="-122"/>
              </a:rPr>
              <a:t>i+2</a:t>
            </a:r>
            <a:r>
              <a:rPr lang="en-US" sz="1600" i="1">
                <a:ea typeface="SimSun" charset="-122"/>
              </a:rPr>
              <a:t>}</a:t>
            </a:r>
          </a:p>
          <a:p>
            <a:pPr lvl="2" indent="-227013">
              <a:lnSpc>
                <a:spcPct val="90000"/>
              </a:lnSpc>
              <a:spcBef>
                <a:spcPts val="400"/>
              </a:spcBef>
              <a:buClrTx/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i="1">
              <a:ea typeface="SimSun" charset="-122"/>
            </a:endParaRPr>
          </a:p>
          <a:p>
            <a:pPr marL="741363" lvl="1" indent="-282575">
              <a:lnSpc>
                <a:spcPct val="90000"/>
              </a:lnSpc>
              <a:spcBef>
                <a:spcPts val="400"/>
              </a:spcBef>
              <a:buClrTx/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i="1">
                <a:ea typeface="SimSun" charset="-122"/>
              </a:rPr>
              <a:t>Note: a path is allowed to go through the same vertex or the same edge any number of times!</a:t>
            </a:r>
          </a:p>
          <a:p>
            <a:pPr marL="741363" lvl="1" indent="-282575">
              <a:lnSpc>
                <a:spcPct val="90000"/>
              </a:lnSpc>
              <a:spcBef>
                <a:spcPts val="400"/>
              </a:spcBef>
              <a:buClrTx/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i="1">
              <a:ea typeface="SimSun" charset="-122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The length of a path is the number of edges on the path</a:t>
            </a:r>
          </a:p>
          <a:p>
            <a:pPr lvl="2" indent="-227013">
              <a:lnSpc>
                <a:spcPct val="90000"/>
              </a:lnSpc>
              <a:spcBef>
                <a:spcPts val="600"/>
              </a:spcBef>
              <a:buClrTx/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Types of paths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20574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imSun" charset="-122"/>
              </a:rPr>
              <a:t>A path is simple if and only if it does not contain a vertex more than once.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imSun" charset="-122"/>
              </a:rPr>
              <a:t>A path is a cycle if and only if </a:t>
            </a:r>
            <a:r>
              <a:rPr lang="en-US" sz="2400">
                <a:ea typeface="SimSun" charset="-122"/>
              </a:rPr>
              <a:t>v</a:t>
            </a:r>
            <a:r>
              <a:rPr lang="en-US" sz="2400" baseline="-25000">
                <a:ea typeface="SimSun" charset="-122"/>
              </a:rPr>
              <a:t>0</a:t>
            </a:r>
            <a:r>
              <a:rPr lang="en-US" sz="2400">
                <a:ea typeface="SimSun" charset="-122"/>
              </a:rPr>
              <a:t>= v</a:t>
            </a:r>
            <a:r>
              <a:rPr lang="en-US" sz="2400" baseline="-25000">
                <a:ea typeface="SimSun" charset="-122"/>
              </a:rPr>
              <a:t>k</a:t>
            </a:r>
          </a:p>
          <a:p>
            <a:pPr lvl="2"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The beginning and end are the same vertex!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A path contains a cycle as its sub-path if some vertex appears twice or more</a:t>
            </a:r>
          </a:p>
          <a:p>
            <a:pPr lvl="2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>
              <a:ea typeface="SimSun" charset="-122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1563" y="228600"/>
            <a:ext cx="1430337" cy="1447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Path Examples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57200" y="1981200"/>
          <a:ext cx="3514725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5" imgW="4505954" imgH="3914286" progId="PBrush">
                  <p:embed/>
                </p:oleObj>
              </mc:Choice>
              <mc:Fallback>
                <p:oleObj r:id="rId5" imgW="4505954" imgH="391428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3514725" cy="305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257800" y="3124200"/>
            <a:ext cx="3048000" cy="25875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1313" indent="-341313" eaLnBrk="1" hangingPunct="1">
              <a:buClr>
                <a:srgbClr val="FFFFFF"/>
              </a:buClr>
              <a:buSzPct val="75000"/>
              <a:buFont typeface="Times New Roman" pitchFamily="16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dirty="0" smtClean="0">
                <a:ea typeface="SimSun" charset="-122"/>
              </a:rPr>
              <a:t>1.         {</a:t>
            </a:r>
            <a:r>
              <a:rPr lang="en-US" sz="1800" dirty="0" err="1" smtClean="0">
                <a:ea typeface="SimSun" charset="-122"/>
              </a:rPr>
              <a:t>a,c,f,e</a:t>
            </a:r>
            <a:r>
              <a:rPr lang="en-US" sz="1800" dirty="0">
                <a:ea typeface="SimSun" charset="-122"/>
              </a:rPr>
              <a:t>}</a:t>
            </a:r>
          </a:p>
          <a:p>
            <a:pPr marL="341313" indent="-341313" eaLnBrk="1" hangingPunct="1">
              <a:buClr>
                <a:srgbClr val="FFFF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800" dirty="0">
              <a:ea typeface="SimSun" charset="-122"/>
            </a:endParaRPr>
          </a:p>
          <a:p>
            <a:pPr marL="341313" indent="-341313" eaLnBrk="1" hangingPunct="1">
              <a:buClr>
                <a:srgbClr val="FFFFFF"/>
              </a:buClr>
              <a:buSzPct val="75000"/>
              <a:buFont typeface="Times New Roman" pitchFamily="16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dirty="0" smtClean="0">
                <a:ea typeface="SimSun" charset="-122"/>
              </a:rPr>
              <a:t>1.         {</a:t>
            </a:r>
            <a:r>
              <a:rPr lang="en-US" sz="1800" dirty="0" err="1" smtClean="0">
                <a:ea typeface="SimSun" charset="-122"/>
              </a:rPr>
              <a:t>a,b,d,c,f,e</a:t>
            </a:r>
            <a:r>
              <a:rPr lang="en-US" sz="1800" dirty="0">
                <a:ea typeface="SimSun" charset="-122"/>
              </a:rPr>
              <a:t>}</a:t>
            </a:r>
          </a:p>
          <a:p>
            <a:pPr marL="341313" indent="-341313" eaLnBrk="1" hangingPunct="1">
              <a:buClr>
                <a:srgbClr val="FFFF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800" dirty="0">
              <a:ea typeface="SimSun" charset="-122"/>
            </a:endParaRPr>
          </a:p>
          <a:p>
            <a:pPr marL="341313" indent="-341313" eaLnBrk="1" hangingPunct="1">
              <a:buClr>
                <a:srgbClr val="FFFFFF"/>
              </a:buClr>
              <a:buSzPct val="75000"/>
              <a:buFont typeface="Times New Roman" pitchFamily="16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dirty="0" smtClean="0">
                <a:ea typeface="SimSun" charset="-122"/>
              </a:rPr>
              <a:t>1.         {a</a:t>
            </a:r>
            <a:r>
              <a:rPr lang="en-US" sz="1800" dirty="0">
                <a:ea typeface="SimSun" charset="-122"/>
              </a:rPr>
              <a:t>, c, d, b, d, c, f, e}</a:t>
            </a:r>
            <a:br>
              <a:rPr lang="en-US" sz="1800" dirty="0">
                <a:ea typeface="SimSun" charset="-122"/>
              </a:rPr>
            </a:br>
            <a:endParaRPr lang="en-US" sz="1800" dirty="0">
              <a:ea typeface="SimSun" charset="-122"/>
            </a:endParaRPr>
          </a:p>
          <a:p>
            <a:pPr marL="341313" indent="-341313" eaLnBrk="1" hangingPunct="1">
              <a:buClr>
                <a:srgbClr val="FFFFFF"/>
              </a:buClr>
              <a:buSzPct val="75000"/>
              <a:buFont typeface="Times New Roman" pitchFamily="16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dirty="0" smtClean="0">
                <a:ea typeface="SimSun" charset="-122"/>
              </a:rPr>
              <a:t>2.         {</a:t>
            </a:r>
            <a:r>
              <a:rPr lang="en-US" sz="1800" dirty="0" err="1" smtClean="0">
                <a:ea typeface="SimSun" charset="-122"/>
              </a:rPr>
              <a:t>a,c,d,b,a</a:t>
            </a:r>
            <a:r>
              <a:rPr lang="en-US" sz="1800" dirty="0">
                <a:ea typeface="SimSun" charset="-122"/>
              </a:rPr>
              <a:t>}</a:t>
            </a:r>
          </a:p>
          <a:p>
            <a:pPr marL="341313" indent="-341313" eaLnBrk="1" hangingPunct="1">
              <a:buClr>
                <a:srgbClr val="FFFF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800" dirty="0">
              <a:ea typeface="SimSun" charset="-122"/>
            </a:endParaRPr>
          </a:p>
          <a:p>
            <a:pPr marL="341313" indent="-341313" eaLnBrk="1" hangingPunct="1">
              <a:buClr>
                <a:srgbClr val="FFFFFF"/>
              </a:buClr>
              <a:buSzPct val="75000"/>
              <a:buFont typeface="Times New Roman" pitchFamily="16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dirty="0" smtClean="0">
                <a:ea typeface="SimSun" charset="-122"/>
              </a:rPr>
              <a:t>1.        {</a:t>
            </a:r>
            <a:r>
              <a:rPr lang="en-US" sz="1800" dirty="0" err="1" smtClean="0">
                <a:ea typeface="SimSun" charset="-122"/>
              </a:rPr>
              <a:t>a,c,f,e,b,d,c,a</a:t>
            </a:r>
            <a:r>
              <a:rPr lang="en-US" sz="1800" dirty="0">
                <a:ea typeface="SimSun" charset="-122"/>
              </a:rPr>
              <a:t>}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64100" y="877888"/>
            <a:ext cx="2626979" cy="1479509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Are these paths?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ea typeface="SimSun" charset="-122"/>
            </a:endParaRP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Any cycles?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ea typeface="SimSun" charset="-122"/>
            </a:endParaRP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What is the path’s length?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ource Han Sans CN Regular" charset="0"/>
                <a:cs typeface="Source Han Sans CN Regular" charset="0"/>
              </a:rPr>
              <a:t>Summary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</a:t>
            </a:r>
            <a:r>
              <a:rPr lang="en-US" sz="2400">
                <a:ea typeface="SimSun" charset="-122"/>
              </a:rPr>
              <a:t>A graph G=(V, E) consists a set of vertices, V, and a set of edges, E. Each edge is a pair of </a:t>
            </a:r>
            <a:r>
              <a:rPr lang="en-US" sz="2400" i="1">
                <a:ea typeface="SimSun" charset="-122"/>
              </a:rPr>
              <a:t>(v, w)</a:t>
            </a:r>
            <a:r>
              <a:rPr lang="en-US" sz="2400">
                <a:ea typeface="SimSun" charset="-122"/>
              </a:rPr>
              <a:t>, where v, w belongs to V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>
              <a:ea typeface="Source Han Sans CN Regular" charset="0"/>
              <a:cs typeface="Source Han Sans CN Regular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graph, directed and undirected graph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vertex, node, edge, arc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incident, adjacent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degree, in-degree, out-degree, isolated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path, simple path,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path of length k, subpath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cycle, simple cycle, acyclic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connected, connected component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neighbor, complete graph, planar graph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Graph Traversal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 Application example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Given a graph representation and a vertex </a:t>
            </a:r>
            <a:r>
              <a:rPr lang="en-US" b="0">
                <a:ea typeface="SimSun" charset="-122"/>
              </a:rPr>
              <a:t>s</a:t>
            </a:r>
            <a:r>
              <a:rPr lang="en-US">
                <a:ea typeface="SimSun" charset="-122"/>
              </a:rPr>
              <a:t> in the graph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Find all paths from </a:t>
            </a:r>
            <a:r>
              <a:rPr lang="en-US" b="0">
                <a:ea typeface="SimSun" charset="-122"/>
              </a:rPr>
              <a:t>s</a:t>
            </a:r>
            <a:r>
              <a:rPr lang="en-US">
                <a:ea typeface="SimSun" charset="-122"/>
              </a:rPr>
              <a:t> to other vertices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Two common graph traversal algorithms</a:t>
            </a:r>
          </a:p>
          <a:p>
            <a:pPr lvl="2"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 Breadth-First Search (BFS)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Find the shortest paths in an unweighted graph</a:t>
            </a:r>
          </a:p>
          <a:p>
            <a:pPr lvl="2"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 Depth-First Search (DFS)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Topological sort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Find strongly connected components</a:t>
            </a:r>
          </a:p>
          <a:p>
            <a:pPr marL="341313" indent="-341313">
              <a:spcBef>
                <a:spcPts val="4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Two common graph traversal algorithms</a:t>
            </a:r>
          </a:p>
          <a:p>
            <a:pPr lvl="2"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 Breadth-First Search (BFS) </a:t>
            </a:r>
            <a:r>
              <a:rPr lang="en-US" sz="1600">
                <a:latin typeface="Wingdings" charset="2"/>
                <a:ea typeface="Wingdings" charset="2"/>
                <a:cs typeface="Wingdings" charset="2"/>
              </a:rPr>
              <a:t></a:t>
            </a:r>
            <a:r>
              <a:rPr lang="en-US" sz="1600">
                <a:ea typeface="SimSun" charset="-122"/>
              </a:rPr>
              <a:t> breadth first traversal of a tree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Find the shortest paths in an unweighted graph</a:t>
            </a:r>
          </a:p>
          <a:p>
            <a:pPr lvl="2"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 Depth-First Search (DFS)  </a:t>
            </a:r>
            <a:r>
              <a:rPr lang="en-US" sz="1600">
                <a:latin typeface="Wingdings" charset="2"/>
                <a:ea typeface="Wingdings" charset="2"/>
                <a:cs typeface="Wingdings" charset="2"/>
              </a:rPr>
              <a:t></a:t>
            </a:r>
            <a:r>
              <a:rPr lang="en-US" sz="1600">
                <a:ea typeface="SimSun" charset="-122"/>
              </a:rPr>
              <a:t> depth first traversal of a tree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Topological sort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Find strongly connected components</a:t>
            </a:r>
          </a:p>
          <a:p>
            <a:pPr marL="341313" indent="-341313">
              <a:spcBef>
                <a:spcPts val="4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BFS and Shortest Path Problem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8229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ea typeface="SimSun" charset="-122"/>
              </a:rPr>
              <a:t>Given any source vertex </a:t>
            </a:r>
            <a:r>
              <a:rPr lang="en-US" sz="1800" b="0" i="1" dirty="0">
                <a:ea typeface="SimSun" charset="-122"/>
              </a:rPr>
              <a:t>s</a:t>
            </a:r>
            <a:r>
              <a:rPr lang="en-US" sz="1800" dirty="0">
                <a:ea typeface="SimSun" charset="-122"/>
              </a:rPr>
              <a:t>, BFS visits the other vertices at increasing distances away from s.  In doing so, BFS discovers paths from s to other vertices</a:t>
            </a:r>
          </a:p>
          <a:p>
            <a:pPr marL="341313" indent="-341313"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ea typeface="SimSun" charset="-122"/>
              </a:rPr>
              <a:t>What do we mean by “distance”?  The number of edges on a path from s</a:t>
            </a:r>
          </a:p>
          <a:p>
            <a:pPr marL="341313" indent="-341313"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ea typeface="SimSun" charset="-122"/>
              </a:rPr>
              <a:t>From ‘local’ to ‘global’, step by step.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3657600"/>
            <a:ext cx="3732213" cy="2894013"/>
            <a:chOff x="624" y="2304"/>
            <a:chExt cx="2351" cy="1823"/>
          </a:xfrm>
        </p:grpSpPr>
        <p:sp>
          <p:nvSpPr>
            <p:cNvPr id="24580" name="Oval 4"/>
            <p:cNvSpPr>
              <a:spLocks noChangeArrowheads="1"/>
            </p:cNvSpPr>
            <p:nvPr/>
          </p:nvSpPr>
          <p:spPr bwMode="auto">
            <a:xfrm>
              <a:off x="965" y="297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624" y="3811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4</a:t>
              </a: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1117" y="353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3</a:t>
              </a:r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1496" y="38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5</a:t>
              </a:r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1572" y="3216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1</a:t>
              </a:r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1990" y="349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7</a:t>
              </a:r>
            </a:p>
          </p:txBody>
        </p:sp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2748" y="36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2217" y="301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24588" name="Oval 12"/>
            <p:cNvSpPr>
              <a:spLocks noChangeArrowheads="1"/>
            </p:cNvSpPr>
            <p:nvPr/>
          </p:nvSpPr>
          <p:spPr bwMode="auto">
            <a:xfrm>
              <a:off x="1838" y="258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8</a:t>
              </a:r>
            </a:p>
          </p:txBody>
        </p:sp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1041" y="230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0</a:t>
              </a:r>
            </a:p>
          </p:txBody>
        </p:sp>
        <p:cxnSp>
          <p:nvCxnSpPr>
            <p:cNvPr id="24590" name="AutoShape 14"/>
            <p:cNvCxnSpPr>
              <a:cxnSpLocks noChangeShapeType="1"/>
              <a:stCxn id="24589" idx="6"/>
              <a:endCxn id="24588" idx="1"/>
            </p:cNvCxnSpPr>
            <p:nvPr/>
          </p:nvCxnSpPr>
          <p:spPr bwMode="auto">
            <a:xfrm>
              <a:off x="1269" y="24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1" name="AutoShape 15"/>
            <p:cNvCxnSpPr>
              <a:cxnSpLocks noChangeShapeType="1"/>
              <a:stCxn id="24588" idx="5"/>
              <a:endCxn id="24587" idx="1"/>
            </p:cNvCxnSpPr>
            <p:nvPr/>
          </p:nvCxnSpPr>
          <p:spPr bwMode="auto">
            <a:xfrm>
              <a:off x="2032" y="27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2" name="AutoShape 16"/>
            <p:cNvCxnSpPr>
              <a:cxnSpLocks noChangeShapeType="1"/>
              <a:stCxn id="24587" idx="2"/>
              <a:endCxn id="24584" idx="7"/>
            </p:cNvCxnSpPr>
            <p:nvPr/>
          </p:nvCxnSpPr>
          <p:spPr bwMode="auto">
            <a:xfrm flipH="1">
              <a:off x="1766" y="31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3" name="AutoShape 17"/>
            <p:cNvCxnSpPr>
              <a:cxnSpLocks noChangeShapeType="1"/>
              <a:stCxn id="24588" idx="3"/>
              <a:endCxn id="24580" idx="6"/>
            </p:cNvCxnSpPr>
            <p:nvPr/>
          </p:nvCxnSpPr>
          <p:spPr bwMode="auto">
            <a:xfrm flipH="1">
              <a:off x="1193" y="2785"/>
              <a:ext cx="677" cy="311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4" name="AutoShape 18"/>
            <p:cNvCxnSpPr>
              <a:cxnSpLocks noChangeShapeType="1"/>
              <a:stCxn id="24580" idx="6"/>
              <a:endCxn id="24584" idx="1"/>
            </p:cNvCxnSpPr>
            <p:nvPr/>
          </p:nvCxnSpPr>
          <p:spPr bwMode="auto">
            <a:xfrm>
              <a:off x="1193" y="30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5" name="AutoShape 19"/>
            <p:cNvCxnSpPr>
              <a:cxnSpLocks noChangeShapeType="1"/>
              <a:stCxn id="24580" idx="3"/>
              <a:endCxn id="24581" idx="0"/>
            </p:cNvCxnSpPr>
            <p:nvPr/>
          </p:nvCxnSpPr>
          <p:spPr bwMode="auto">
            <a:xfrm flipH="1">
              <a:off x="738" y="31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6" name="AutoShape 20"/>
            <p:cNvCxnSpPr>
              <a:cxnSpLocks noChangeShapeType="1"/>
              <a:stCxn id="24581" idx="6"/>
              <a:endCxn id="24582" idx="3"/>
            </p:cNvCxnSpPr>
            <p:nvPr/>
          </p:nvCxnSpPr>
          <p:spPr bwMode="auto">
            <a:xfrm flipV="1">
              <a:off x="852" y="37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7" name="AutoShape 21"/>
            <p:cNvCxnSpPr>
              <a:cxnSpLocks noChangeShapeType="1"/>
              <a:stCxn id="24582" idx="7"/>
              <a:endCxn id="24584" idx="3"/>
            </p:cNvCxnSpPr>
            <p:nvPr/>
          </p:nvCxnSpPr>
          <p:spPr bwMode="auto">
            <a:xfrm flipV="1">
              <a:off x="1311" y="3419"/>
              <a:ext cx="294" cy="14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8" name="AutoShape 22"/>
            <p:cNvCxnSpPr>
              <a:cxnSpLocks noChangeShapeType="1"/>
              <a:stCxn id="24582" idx="5"/>
              <a:endCxn id="24583" idx="1"/>
            </p:cNvCxnSpPr>
            <p:nvPr/>
          </p:nvCxnSpPr>
          <p:spPr bwMode="auto">
            <a:xfrm>
              <a:off x="1311" y="3736"/>
              <a:ext cx="218" cy="18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9" name="AutoShape 23"/>
            <p:cNvCxnSpPr>
              <a:cxnSpLocks noChangeShapeType="1"/>
              <a:stCxn id="24583" idx="6"/>
              <a:endCxn id="24586" idx="2"/>
            </p:cNvCxnSpPr>
            <p:nvPr/>
          </p:nvCxnSpPr>
          <p:spPr bwMode="auto">
            <a:xfrm flipV="1">
              <a:off x="1724" y="38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600" name="AutoShape 24"/>
            <p:cNvCxnSpPr>
              <a:cxnSpLocks noChangeShapeType="1"/>
              <a:stCxn id="24584" idx="6"/>
              <a:endCxn id="24585" idx="1"/>
            </p:cNvCxnSpPr>
            <p:nvPr/>
          </p:nvCxnSpPr>
          <p:spPr bwMode="auto">
            <a:xfrm>
              <a:off x="1800" y="33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601" name="AutoShape 25"/>
            <p:cNvCxnSpPr>
              <a:cxnSpLocks noChangeShapeType="1"/>
              <a:stCxn id="24585" idx="6"/>
              <a:endCxn id="24586" idx="1"/>
            </p:cNvCxnSpPr>
            <p:nvPr/>
          </p:nvCxnSpPr>
          <p:spPr bwMode="auto">
            <a:xfrm>
              <a:off x="2217" y="3612"/>
              <a:ext cx="564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5702300" y="3944938"/>
            <a:ext cx="208112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Consider s=vertex 1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5715000" y="4540250"/>
            <a:ext cx="2330450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Nodes at distance 1?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   2, 3, 7, 9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103313" y="4648201"/>
            <a:ext cx="3155950" cy="1681163"/>
            <a:chOff x="695" y="2928"/>
            <a:chExt cx="1988" cy="1059"/>
          </a:xfrm>
        </p:grpSpPr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839" y="2928"/>
              <a:ext cx="479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935" y="3456"/>
              <a:ext cx="479" cy="383"/>
            </a:xfrm>
            <a:prstGeom prst="ellipse">
              <a:avLst/>
            </a:prstGeom>
            <a:noFill/>
            <a:ln w="9360" cap="sq">
              <a:solidFill>
                <a:srgbClr val="FF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Oval 31"/>
            <p:cNvSpPr>
              <a:spLocks noChangeArrowheads="1"/>
            </p:cNvSpPr>
            <p:nvPr/>
          </p:nvSpPr>
          <p:spPr bwMode="auto">
            <a:xfrm>
              <a:off x="1847" y="3456"/>
              <a:ext cx="479" cy="383"/>
            </a:xfrm>
            <a:prstGeom prst="ellipse">
              <a:avLst/>
            </a:prstGeom>
            <a:noFill/>
            <a:ln w="9360" cap="sq">
              <a:solidFill>
                <a:srgbClr val="FF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Oval 32"/>
            <p:cNvSpPr>
              <a:spLocks noChangeArrowheads="1"/>
            </p:cNvSpPr>
            <p:nvPr/>
          </p:nvSpPr>
          <p:spPr bwMode="auto">
            <a:xfrm>
              <a:off x="2087" y="2928"/>
              <a:ext cx="479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Text Box 33"/>
            <p:cNvSpPr txBox="1">
              <a:spLocks noChangeArrowheads="1"/>
            </p:cNvSpPr>
            <p:nvPr/>
          </p:nvSpPr>
          <p:spPr bwMode="auto">
            <a:xfrm>
              <a:off x="2519" y="3072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1</a:t>
              </a:r>
            </a:p>
          </p:txBody>
        </p:sp>
        <p:sp>
          <p:nvSpPr>
            <p:cNvPr id="24610" name="Text Box 34"/>
            <p:cNvSpPr txBox="1">
              <a:spLocks noChangeArrowheads="1"/>
            </p:cNvSpPr>
            <p:nvPr/>
          </p:nvSpPr>
          <p:spPr bwMode="auto">
            <a:xfrm>
              <a:off x="2183" y="3427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1</a:t>
              </a:r>
            </a:p>
          </p:txBody>
        </p:sp>
        <p:sp>
          <p:nvSpPr>
            <p:cNvPr id="24611" name="Text Box 35"/>
            <p:cNvSpPr txBox="1">
              <a:spLocks noChangeArrowheads="1"/>
            </p:cNvSpPr>
            <p:nvPr/>
          </p:nvSpPr>
          <p:spPr bwMode="auto">
            <a:xfrm>
              <a:off x="695" y="3024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1</a:t>
              </a:r>
            </a:p>
          </p:txBody>
        </p:sp>
        <p:sp>
          <p:nvSpPr>
            <p:cNvPr id="24612" name="Text Box 36"/>
            <p:cNvSpPr txBox="1">
              <a:spLocks noChangeArrowheads="1"/>
            </p:cNvSpPr>
            <p:nvPr/>
          </p:nvSpPr>
          <p:spPr bwMode="auto">
            <a:xfrm>
              <a:off x="1079" y="3811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1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38200" y="4038600"/>
            <a:ext cx="4375150" cy="2665413"/>
            <a:chOff x="528" y="2544"/>
            <a:chExt cx="2756" cy="1679"/>
          </a:xfrm>
        </p:grpSpPr>
        <p:sp>
          <p:nvSpPr>
            <p:cNvPr id="24614" name="Oval 38"/>
            <p:cNvSpPr>
              <a:spLocks noChangeArrowheads="1"/>
            </p:cNvSpPr>
            <p:nvPr/>
          </p:nvSpPr>
          <p:spPr bwMode="auto">
            <a:xfrm>
              <a:off x="1632" y="2544"/>
              <a:ext cx="479" cy="383"/>
            </a:xfrm>
            <a:prstGeom prst="ellipse">
              <a:avLst/>
            </a:prstGeom>
            <a:noFill/>
            <a:ln w="9360" cap="sq">
              <a:solidFill>
                <a:srgbClr val="FFFFFF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>
              <a:off x="528" y="3792"/>
              <a:ext cx="479" cy="383"/>
            </a:xfrm>
            <a:prstGeom prst="ellipse">
              <a:avLst/>
            </a:prstGeom>
            <a:noFill/>
            <a:ln w="9360" cap="sq">
              <a:solidFill>
                <a:srgbClr val="FFFFFF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Oval 40"/>
            <p:cNvSpPr>
              <a:spLocks noChangeArrowheads="1"/>
            </p:cNvSpPr>
            <p:nvPr/>
          </p:nvSpPr>
          <p:spPr bwMode="auto">
            <a:xfrm>
              <a:off x="1440" y="3840"/>
              <a:ext cx="479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Oval 41"/>
            <p:cNvSpPr>
              <a:spLocks noChangeArrowheads="1"/>
            </p:cNvSpPr>
            <p:nvPr/>
          </p:nvSpPr>
          <p:spPr bwMode="auto">
            <a:xfrm>
              <a:off x="2688" y="3600"/>
              <a:ext cx="479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Text Box 42"/>
            <p:cNvSpPr txBox="1">
              <a:spLocks noChangeArrowheads="1"/>
            </p:cNvSpPr>
            <p:nvPr/>
          </p:nvSpPr>
          <p:spPr bwMode="auto">
            <a:xfrm>
              <a:off x="3120" y="3744"/>
              <a:ext cx="164" cy="17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ea typeface="SimSun" charset="-122"/>
                </a:rPr>
                <a:t>2</a:t>
              </a:r>
            </a:p>
          </p:txBody>
        </p:sp>
        <p:sp>
          <p:nvSpPr>
            <p:cNvPr id="24619" name="Text Box 43"/>
            <p:cNvSpPr txBox="1">
              <a:spLocks noChangeArrowheads="1"/>
            </p:cNvSpPr>
            <p:nvPr/>
          </p:nvSpPr>
          <p:spPr bwMode="auto">
            <a:xfrm>
              <a:off x="1824" y="4032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2</a:t>
              </a:r>
            </a:p>
          </p:txBody>
        </p:sp>
        <p:sp>
          <p:nvSpPr>
            <p:cNvPr id="24620" name="Text Box 44"/>
            <p:cNvSpPr txBox="1">
              <a:spLocks noChangeArrowheads="1"/>
            </p:cNvSpPr>
            <p:nvPr/>
          </p:nvSpPr>
          <p:spPr bwMode="auto">
            <a:xfrm>
              <a:off x="912" y="4032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2</a:t>
              </a:r>
            </a:p>
          </p:txBody>
        </p:sp>
        <p:sp>
          <p:nvSpPr>
            <p:cNvPr id="24621" name="Text Box 45"/>
            <p:cNvSpPr txBox="1">
              <a:spLocks noChangeArrowheads="1"/>
            </p:cNvSpPr>
            <p:nvPr/>
          </p:nvSpPr>
          <p:spPr bwMode="auto">
            <a:xfrm>
              <a:off x="1968" y="2832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2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438400" y="4760913"/>
            <a:ext cx="560388" cy="800100"/>
            <a:chOff x="1536" y="2999"/>
            <a:chExt cx="353" cy="504"/>
          </a:xfrm>
        </p:grpSpPr>
        <p:sp>
          <p:nvSpPr>
            <p:cNvPr id="24623" name="Oval 47"/>
            <p:cNvSpPr>
              <a:spLocks noChangeArrowheads="1"/>
            </p:cNvSpPr>
            <p:nvPr/>
          </p:nvSpPr>
          <p:spPr bwMode="auto">
            <a:xfrm>
              <a:off x="1536" y="3168"/>
              <a:ext cx="335" cy="335"/>
            </a:xfrm>
            <a:prstGeom prst="ellipse">
              <a:avLst/>
            </a:prstGeom>
            <a:noFill/>
            <a:ln w="2844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Text Box 48"/>
            <p:cNvSpPr txBox="1">
              <a:spLocks noChangeArrowheads="1"/>
            </p:cNvSpPr>
            <p:nvPr/>
          </p:nvSpPr>
          <p:spPr bwMode="auto">
            <a:xfrm>
              <a:off x="1718" y="2999"/>
              <a:ext cx="171" cy="234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s</a:t>
              </a:r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5715000" y="3473450"/>
            <a:ext cx="974282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Example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5715000" y="5257800"/>
            <a:ext cx="219083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Nodes at distance 2?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 8, 6, 5, 4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5715000" y="6064250"/>
            <a:ext cx="219083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Nodes at distance 3?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 0</a:t>
            </a:r>
          </a:p>
        </p:txBody>
      </p:sp>
      <p:cxnSp>
        <p:nvCxnSpPr>
          <p:cNvPr id="58" name="Straight Connector 57"/>
          <p:cNvCxnSpPr>
            <a:stCxn id="24589" idx="6"/>
            <a:endCxn id="24588" idx="1"/>
          </p:cNvCxnSpPr>
          <p:nvPr/>
        </p:nvCxnSpPr>
        <p:spPr>
          <a:xfrm>
            <a:off x="2011363" y="3845719"/>
            <a:ext cx="959003" cy="308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4588" idx="2"/>
            <a:endCxn id="24580" idx="7"/>
          </p:cNvCxnSpPr>
          <p:nvPr/>
        </p:nvCxnSpPr>
        <p:spPr>
          <a:xfrm flipH="1">
            <a:off x="1838172" y="4287044"/>
            <a:ext cx="1079653" cy="495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51213" y="4267200"/>
            <a:ext cx="347663" cy="448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4617" idx="3"/>
          </p:cNvCxnSpPr>
          <p:nvPr/>
        </p:nvCxnSpPr>
        <p:spPr>
          <a:xfrm>
            <a:off x="3429000" y="5943600"/>
            <a:ext cx="949560" cy="290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743200" y="5867400"/>
            <a:ext cx="443066" cy="363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4617" idx="1"/>
            <a:endCxn id="24608" idx="5"/>
          </p:cNvCxnSpPr>
          <p:nvPr/>
        </p:nvCxnSpPr>
        <p:spPr>
          <a:xfrm flipH="1" flipV="1">
            <a:off x="3962166" y="5167173"/>
            <a:ext cx="416394" cy="636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29"/>
          <p:cNvSpPr>
            <a:spLocks noChangeArrowheads="1"/>
          </p:cNvSpPr>
          <p:nvPr/>
        </p:nvSpPr>
        <p:spPr bwMode="auto">
          <a:xfrm>
            <a:off x="1484313" y="5486400"/>
            <a:ext cx="760413" cy="608013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762000" y="5945187"/>
            <a:ext cx="760413" cy="608013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29"/>
          <p:cNvSpPr>
            <a:spLocks noChangeArrowheads="1"/>
          </p:cNvSpPr>
          <p:nvPr/>
        </p:nvSpPr>
        <p:spPr bwMode="auto">
          <a:xfrm>
            <a:off x="2897187" y="5411787"/>
            <a:ext cx="760413" cy="608013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-1524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BFS Algorithm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00200" y="838200"/>
            <a:ext cx="7140575" cy="61705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Input: source vertex s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Output: all visited vertices from s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ea typeface="Source Han Sans CN Regular" charset="0"/>
              <a:cs typeface="Source Han Sans CN Regular" charset="0"/>
            </a:endParaRP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BFS (s)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FLAG: A ‘visited table’ to store the ‘visited’ information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ea typeface="Source Han Sans CN Regular" charset="0"/>
              <a:cs typeface="Source Han Sans CN Regular" charset="0"/>
            </a:endParaRP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Initialization: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s is visited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Q is empty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ea typeface="Source Han Sans CN Regular" charset="0"/>
              <a:cs typeface="Source Han Sans CN Regular" charset="0"/>
            </a:endParaRP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enqueue(Q,s)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while not-empty(Q) 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	v &lt;- dequeue(Q)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	W = {unvisited neighbors of v}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	for each w in W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		w is visited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		enqueue(Q,w)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ea typeface="Source Han Sans CN Regular" charset="0"/>
              <a:cs typeface="Source Han Sans CN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latin typeface="Times New Roman" pitchFamily="16" charset="0"/>
                <a:ea typeface="SimSun" charset="-122"/>
              </a:rPr>
              <a:t>BFS Algorithm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95400"/>
            <a:ext cx="7543800" cy="4721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495800" y="2895600"/>
            <a:ext cx="3616325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>
                <a:solidFill>
                  <a:srgbClr val="00CCCC"/>
                </a:solidFill>
                <a:ea typeface="Source Han Sans CN Regular" charset="0"/>
                <a:cs typeface="Source Han Sans CN Regular" charset="0"/>
              </a:rPr>
              <a:t>Why use queue? Need FIFO</a:t>
            </a:r>
            <a:r>
              <a:rPr lang="en-US" b="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48200" y="2590800"/>
            <a:ext cx="2708275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>
                <a:solidFill>
                  <a:srgbClr val="FF0000"/>
                </a:solidFill>
                <a:ea typeface="Source Han Sans CN Regular" charset="0"/>
                <a:cs typeface="Source Han Sans CN Regular" charset="0"/>
              </a:rPr>
              <a:t>// flag[ ]: visited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More Terminologies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5181600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ea typeface="PMingLiU" pitchFamily="16" charset="-120"/>
              </a:rPr>
              <a:t>Path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A sequence of edges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ea typeface="PMingLiU" pitchFamily="16" charset="-120"/>
              </a:rPr>
              <a:t>Length of a path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number of edges on the path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ea typeface="PMingLiU" pitchFamily="16" charset="-120"/>
              </a:rPr>
              <a:t>Depth</a:t>
            </a:r>
            <a:r>
              <a:rPr lang="en-US" sz="1800" dirty="0">
                <a:ea typeface="PMingLiU" pitchFamily="16" charset="-120"/>
              </a:rPr>
              <a:t> of a node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length of the unique path from the root to that node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ea typeface="PMingLiU" pitchFamily="16" charset="-120"/>
              </a:rPr>
              <a:t>Height</a:t>
            </a:r>
            <a:r>
              <a:rPr lang="en-US" sz="1800" dirty="0">
                <a:ea typeface="PMingLiU" pitchFamily="16" charset="-120"/>
              </a:rPr>
              <a:t> of a node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length of the longest path from that node to a leaf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all leaves are at height 0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ea typeface="PMingLiU" pitchFamily="16" charset="-120"/>
              </a:rPr>
              <a:t>The height of a tree = the height of the root</a:t>
            </a:r>
            <a:br>
              <a:rPr lang="en-US" sz="1800" dirty="0">
                <a:ea typeface="PMingLiU" pitchFamily="16" charset="-120"/>
              </a:rPr>
            </a:br>
            <a:r>
              <a:rPr lang="en-US" sz="1800" dirty="0">
                <a:ea typeface="PMingLiU" pitchFamily="16" charset="-120"/>
              </a:rPr>
              <a:t>			    = the depth of the deepest leaf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ea typeface="PMingLiU" pitchFamily="16" charset="-120"/>
              </a:rPr>
              <a:t>Ancestor</a:t>
            </a:r>
            <a:r>
              <a:rPr lang="en-US" sz="1800" dirty="0">
                <a:ea typeface="PMingLiU" pitchFamily="16" charset="-120"/>
              </a:rPr>
              <a:t> and </a:t>
            </a:r>
            <a:r>
              <a:rPr lang="en-US" sz="1800" i="1" dirty="0">
                <a:ea typeface="PMingLiU" pitchFamily="16" charset="-120"/>
              </a:rPr>
              <a:t>descendant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If there is a path from n1 to n2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n1 is an ancestor of n2, n2 is a descendant of n1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i="1" dirty="0">
                <a:ea typeface="PMingLiU" pitchFamily="16" charset="-120"/>
              </a:rPr>
              <a:t>Proper ancestor</a:t>
            </a:r>
            <a:r>
              <a:rPr lang="en-US" sz="1600" dirty="0">
                <a:ea typeface="PMingLiU" pitchFamily="16" charset="-120"/>
              </a:rPr>
              <a:t> and </a:t>
            </a:r>
            <a:r>
              <a:rPr lang="en-US" sz="1600" i="1" dirty="0">
                <a:ea typeface="PMingLiU" pitchFamily="16" charset="-120"/>
              </a:rPr>
              <a:t>proper descendant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28600" y="304800"/>
            <a:ext cx="82296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latin typeface="Times New Roman" pitchFamily="16" charset="0"/>
                <a:ea typeface="SimSun" charset="-122"/>
              </a:rPr>
              <a:t>BFS Example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27651" name="Oval 3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27652" name="Oval 4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27656" name="Oval 8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27659" name="Oval 11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8</a:t>
              </a:r>
            </a:p>
          </p:txBody>
        </p:sp>
        <p:sp>
          <p:nvSpPr>
            <p:cNvPr id="27660" name="Oval 12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0</a:t>
              </a:r>
            </a:p>
          </p:txBody>
        </p:sp>
        <p:cxnSp>
          <p:nvCxnSpPr>
            <p:cNvPr id="27661" name="AutoShape 13"/>
            <p:cNvCxnSpPr>
              <a:cxnSpLocks noChangeShapeType="1"/>
              <a:stCxn id="27660" idx="6"/>
              <a:endCxn id="27659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2" name="AutoShape 14"/>
            <p:cNvCxnSpPr>
              <a:cxnSpLocks noChangeShapeType="1"/>
              <a:stCxn id="27659" idx="5"/>
              <a:endCxn id="27658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3" name="AutoShape 15"/>
            <p:cNvCxnSpPr>
              <a:cxnSpLocks noChangeShapeType="1"/>
              <a:stCxn id="27658" idx="2"/>
              <a:endCxn id="27655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4" name="AutoShape 16"/>
            <p:cNvCxnSpPr>
              <a:cxnSpLocks noChangeShapeType="1"/>
              <a:stCxn id="27659" idx="3"/>
              <a:endCxn id="27651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5" name="AutoShape 17"/>
            <p:cNvCxnSpPr>
              <a:cxnSpLocks noChangeShapeType="1"/>
              <a:stCxn id="27651" idx="6"/>
              <a:endCxn id="27655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6" name="AutoShape 18"/>
            <p:cNvCxnSpPr>
              <a:cxnSpLocks noChangeShapeType="1"/>
              <a:stCxn id="27651" idx="3"/>
              <a:endCxn id="27652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7" name="AutoShape 19"/>
            <p:cNvCxnSpPr>
              <a:cxnSpLocks noChangeShapeType="1"/>
              <a:stCxn id="27652" idx="6"/>
              <a:endCxn id="27653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8" name="AutoShape 20"/>
            <p:cNvCxnSpPr>
              <a:cxnSpLocks noChangeShapeType="1"/>
              <a:stCxn id="27653" idx="7"/>
              <a:endCxn id="27655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9" name="AutoShape 21"/>
            <p:cNvCxnSpPr>
              <a:cxnSpLocks noChangeShapeType="1"/>
              <a:stCxn id="27653" idx="5"/>
              <a:endCxn id="27654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70" name="AutoShape 22"/>
            <p:cNvCxnSpPr>
              <a:cxnSpLocks noChangeShapeType="1"/>
              <a:stCxn id="27654" idx="6"/>
              <a:endCxn id="27657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71" name="AutoShape 23"/>
            <p:cNvCxnSpPr>
              <a:cxnSpLocks noChangeShapeType="1"/>
              <a:stCxn id="27655" idx="6"/>
              <a:endCxn id="27656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72" name="AutoShape 24"/>
            <p:cNvCxnSpPr>
              <a:cxnSpLocks noChangeShapeType="1"/>
              <a:stCxn id="27656" idx="6"/>
              <a:endCxn id="27657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27673" name="Object 25"/>
          <p:cNvGraphicFramePr>
            <a:graphicFrameLocks noChangeAspect="1"/>
          </p:cNvGraphicFramePr>
          <p:nvPr/>
        </p:nvGraphicFramePr>
        <p:xfrm>
          <a:off x="4619625" y="1371600"/>
          <a:ext cx="2159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1371600"/>
                        <a:ext cx="21590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Adjacency List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304800" y="2849563"/>
            <a:ext cx="597897" cy="2791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ea typeface="SimSun" charset="-122"/>
              </a:rPr>
              <a:t>source</a:t>
            </a:r>
          </a:p>
        </p:txBody>
      </p:sp>
      <p:graphicFrame>
        <p:nvGraphicFramePr>
          <p:cNvPr id="27676" name="Group 28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7080250" y="990600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Visited Table (T/F)</a:t>
            </a:r>
          </a:p>
        </p:txBody>
      </p:sp>
      <p:graphicFrame>
        <p:nvGraphicFramePr>
          <p:cNvPr id="27719" name="Group 71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61" name="Text Box 113"/>
          <p:cNvSpPr txBox="1">
            <a:spLocks noChangeArrowheads="1"/>
          </p:cNvSpPr>
          <p:nvPr/>
        </p:nvSpPr>
        <p:spPr bwMode="auto">
          <a:xfrm>
            <a:off x="1295400" y="5562600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ea typeface="SimSun" charset="-122"/>
              </a:rPr>
              <a:t>Q = </a:t>
            </a:r>
          </a:p>
        </p:txBody>
      </p:sp>
      <p:sp>
        <p:nvSpPr>
          <p:cNvPr id="27762" name="Text Box 114"/>
          <p:cNvSpPr txBox="1">
            <a:spLocks noChangeArrowheads="1"/>
          </p:cNvSpPr>
          <p:nvPr/>
        </p:nvSpPr>
        <p:spPr bwMode="auto">
          <a:xfrm>
            <a:off x="1771650" y="5500688"/>
            <a:ext cx="53762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{    }</a:t>
            </a:r>
          </a:p>
        </p:txBody>
      </p:sp>
      <p:sp>
        <p:nvSpPr>
          <p:cNvPr id="27763" name="Text Box 115"/>
          <p:cNvSpPr txBox="1">
            <a:spLocks noChangeArrowheads="1"/>
          </p:cNvSpPr>
          <p:nvPr/>
        </p:nvSpPr>
        <p:spPr bwMode="auto">
          <a:xfrm>
            <a:off x="7010400" y="4648200"/>
            <a:ext cx="162638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Initialize visited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table (all False)</a:t>
            </a:r>
          </a:p>
        </p:txBody>
      </p:sp>
      <p:sp>
        <p:nvSpPr>
          <p:cNvPr id="27764" name="Text Box 116"/>
          <p:cNvSpPr txBox="1">
            <a:spLocks noChangeArrowheads="1"/>
          </p:cNvSpPr>
          <p:nvPr/>
        </p:nvSpPr>
        <p:spPr bwMode="auto">
          <a:xfrm>
            <a:off x="838200" y="6019800"/>
            <a:ext cx="236459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Initialize </a:t>
            </a:r>
            <a:r>
              <a:rPr lang="en-US" sz="1800" b="0" dirty="0">
                <a:ea typeface="SimSun" charset="-122"/>
              </a:rPr>
              <a:t>Q </a:t>
            </a:r>
            <a:r>
              <a:rPr lang="en-US" sz="1800" dirty="0">
                <a:ea typeface="SimSun" charset="-122"/>
              </a:rPr>
              <a:t>to be empty</a:t>
            </a:r>
          </a:p>
        </p:txBody>
      </p:sp>
      <p:cxnSp>
        <p:nvCxnSpPr>
          <p:cNvPr id="37" name="Straight Connector 36"/>
          <p:cNvCxnSpPr>
            <a:stCxn id="27653" idx="4"/>
          </p:cNvCxnSpPr>
          <p:nvPr/>
        </p:nvCxnSpPr>
        <p:spPr>
          <a:xfrm>
            <a:off x="1419226" y="4079876"/>
            <a:ext cx="485774" cy="23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654" idx="7"/>
            <a:endCxn id="27657" idx="2"/>
          </p:cNvCxnSpPr>
          <p:nvPr/>
        </p:nvCxnSpPr>
        <p:spPr>
          <a:xfrm flipV="1">
            <a:off x="2147734" y="4144169"/>
            <a:ext cx="1681316" cy="181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655" idx="5"/>
            <a:endCxn id="27656" idx="1"/>
          </p:cNvCxnSpPr>
          <p:nvPr/>
        </p:nvCxnSpPr>
        <p:spPr>
          <a:xfrm>
            <a:off x="2268384" y="3521539"/>
            <a:ext cx="409882" cy="175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653" idx="7"/>
            <a:endCxn id="27655" idx="2"/>
          </p:cNvCxnSpPr>
          <p:nvPr/>
        </p:nvCxnSpPr>
        <p:spPr>
          <a:xfrm flipV="1">
            <a:off x="1546072" y="3388519"/>
            <a:ext cx="416078" cy="370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656" idx="6"/>
            <a:endCxn id="27657" idx="2"/>
          </p:cNvCxnSpPr>
          <p:nvPr/>
        </p:nvCxnSpPr>
        <p:spPr>
          <a:xfrm>
            <a:off x="2984500" y="3829844"/>
            <a:ext cx="844550" cy="314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7651" idx="0"/>
            <a:endCxn id="27659" idx="2"/>
          </p:cNvCxnSpPr>
          <p:nvPr/>
        </p:nvCxnSpPr>
        <p:spPr>
          <a:xfrm flipV="1">
            <a:off x="1177926" y="2380457"/>
            <a:ext cx="1206499" cy="442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651" idx="3"/>
            <a:endCxn id="27652" idx="0"/>
          </p:cNvCxnSpPr>
          <p:nvPr/>
        </p:nvCxnSpPr>
        <p:spPr>
          <a:xfrm flipH="1">
            <a:off x="636588" y="3143714"/>
            <a:ext cx="414491" cy="1001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6" name="Object 24"/>
          <p:cNvGraphicFramePr>
            <a:graphicFrameLocks noChangeAspect="1"/>
          </p:cNvGraphicFramePr>
          <p:nvPr/>
        </p:nvGraphicFramePr>
        <p:xfrm>
          <a:off x="4670425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228600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28699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28742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1295400" y="5562600"/>
            <a:ext cx="558464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1771650" y="5500688"/>
            <a:ext cx="707543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{  2   }</a:t>
            </a:r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6858000" y="4724400"/>
            <a:ext cx="1595093" cy="6485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Flag that 2 has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been visited</a:t>
            </a:r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838200" y="6019800"/>
            <a:ext cx="283613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Place source 2 on the queue</a:t>
            </a:r>
          </a:p>
        </p:txBody>
      </p: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7" name="Oval 3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47" name="AutoShape 13"/>
            <p:cNvCxnSpPr>
              <a:cxnSpLocks noChangeShapeType="1"/>
              <a:stCxn id="46" idx="6"/>
              <a:endCxn id="45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8" name="AutoShape 14"/>
            <p:cNvCxnSpPr>
              <a:cxnSpLocks noChangeShapeType="1"/>
              <a:stCxn id="45" idx="5"/>
              <a:endCxn id="44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9" name="AutoShape 15"/>
            <p:cNvCxnSpPr>
              <a:cxnSpLocks noChangeShapeType="1"/>
              <a:stCxn id="44" idx="2"/>
              <a:endCxn id="41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0" name="AutoShape 16"/>
            <p:cNvCxnSpPr>
              <a:cxnSpLocks noChangeShapeType="1"/>
              <a:stCxn id="45" idx="3"/>
              <a:endCxn id="37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1" name="AutoShape 17"/>
            <p:cNvCxnSpPr>
              <a:cxnSpLocks noChangeShapeType="1"/>
              <a:stCxn id="37" idx="6"/>
              <a:endCxn id="41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2" name="AutoShape 18"/>
            <p:cNvCxnSpPr>
              <a:cxnSpLocks noChangeShapeType="1"/>
              <a:stCxn id="37" idx="3"/>
              <a:endCxn id="38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3" name="AutoShape 19"/>
            <p:cNvCxnSpPr>
              <a:cxnSpLocks noChangeShapeType="1"/>
              <a:stCxn id="38" idx="6"/>
              <a:endCxn id="39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4" name="AutoShape 20"/>
            <p:cNvCxnSpPr>
              <a:cxnSpLocks noChangeShapeType="1"/>
              <a:stCxn id="39" idx="7"/>
              <a:endCxn id="41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5" name="AutoShape 21"/>
            <p:cNvCxnSpPr>
              <a:cxnSpLocks noChangeShapeType="1"/>
              <a:stCxn id="39" idx="5"/>
              <a:endCxn id="40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6" name="AutoShape 22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7" name="AutoShape 23"/>
            <p:cNvCxnSpPr>
              <a:cxnSpLocks noChangeShapeType="1"/>
              <a:stCxn id="41" idx="6"/>
              <a:endCxn id="42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8" name="AutoShape 24"/>
            <p:cNvCxnSpPr>
              <a:cxnSpLocks noChangeShapeType="1"/>
              <a:stCxn id="42" idx="6"/>
              <a:endCxn id="43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29698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29699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29700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29701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29706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29708" name="AutoShape 12"/>
            <p:cNvCxnSpPr>
              <a:cxnSpLocks noChangeShapeType="1"/>
              <a:stCxn id="29707" idx="6"/>
              <a:endCxn id="29706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09" name="AutoShape 13"/>
            <p:cNvCxnSpPr>
              <a:cxnSpLocks noChangeShapeType="1"/>
              <a:stCxn id="29706" idx="5"/>
              <a:endCxn id="29705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0" name="AutoShape 14"/>
            <p:cNvCxnSpPr>
              <a:cxnSpLocks noChangeShapeType="1"/>
              <a:stCxn id="29705" idx="2"/>
              <a:endCxn id="29702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1" name="AutoShape 15"/>
            <p:cNvCxnSpPr>
              <a:cxnSpLocks noChangeShapeType="1"/>
              <a:stCxn id="29706" idx="3"/>
              <a:endCxn id="29698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2" name="AutoShape 16"/>
            <p:cNvCxnSpPr>
              <a:cxnSpLocks noChangeShapeType="1"/>
              <a:stCxn id="29698" idx="6"/>
              <a:endCxn id="29702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3" name="AutoShape 17"/>
            <p:cNvCxnSpPr>
              <a:cxnSpLocks noChangeShapeType="1"/>
              <a:stCxn id="29698" idx="3"/>
              <a:endCxn id="29699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4" name="AutoShape 18"/>
            <p:cNvCxnSpPr>
              <a:cxnSpLocks noChangeShapeType="1"/>
              <a:stCxn id="29699" idx="6"/>
              <a:endCxn id="29700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5" name="AutoShape 19"/>
            <p:cNvCxnSpPr>
              <a:cxnSpLocks noChangeShapeType="1"/>
              <a:stCxn id="29700" idx="7"/>
              <a:endCxn id="29702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6" name="AutoShape 20"/>
            <p:cNvCxnSpPr>
              <a:cxnSpLocks noChangeShapeType="1"/>
              <a:stCxn id="29700" idx="5"/>
              <a:endCxn id="29701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7" name="AutoShape 21"/>
            <p:cNvCxnSpPr>
              <a:cxnSpLocks noChangeShapeType="1"/>
              <a:stCxn id="29701" idx="6"/>
              <a:endCxn id="29704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8" name="AutoShape 22"/>
            <p:cNvCxnSpPr>
              <a:cxnSpLocks noChangeShapeType="1"/>
              <a:stCxn id="29702" idx="6"/>
              <a:endCxn id="29703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9" name="AutoShape 23"/>
            <p:cNvCxnSpPr>
              <a:cxnSpLocks noChangeShapeType="1"/>
              <a:stCxn id="29703" idx="6"/>
              <a:endCxn id="29704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29720" name="Object 24"/>
          <p:cNvGraphicFramePr>
            <a:graphicFrameLocks noChangeAspect="1"/>
          </p:cNvGraphicFramePr>
          <p:nvPr/>
        </p:nvGraphicFramePr>
        <p:xfrm>
          <a:off x="4876800" y="1371600"/>
          <a:ext cx="20558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055813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52400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29723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29766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08" name="Text Box 112"/>
          <p:cNvSpPr txBox="1">
            <a:spLocks noChangeArrowheads="1"/>
          </p:cNvSpPr>
          <p:nvPr/>
        </p:nvSpPr>
        <p:spPr bwMode="auto">
          <a:xfrm>
            <a:off x="1295400" y="5472113"/>
            <a:ext cx="558464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29809" name="Text Box 113"/>
          <p:cNvSpPr txBox="1">
            <a:spLocks noChangeArrowheads="1"/>
          </p:cNvSpPr>
          <p:nvPr/>
        </p:nvSpPr>
        <p:spPr bwMode="auto">
          <a:xfrm>
            <a:off x="1771650" y="5468938"/>
            <a:ext cx="1685375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{2} →  {  8, 1, 4 }</a:t>
            </a: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>
            <a:off x="7086600" y="4495800"/>
            <a:ext cx="1671653" cy="6485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Mark neighbors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as visited 1, 4, 8</a:t>
            </a:r>
          </a:p>
        </p:txBody>
      </p:sp>
      <p:sp>
        <p:nvSpPr>
          <p:cNvPr id="29811" name="Line 115"/>
          <p:cNvSpPr>
            <a:spLocks noChangeShapeType="1"/>
          </p:cNvSpPr>
          <p:nvPr/>
        </p:nvSpPr>
        <p:spPr bwMode="auto">
          <a:xfrm>
            <a:off x="4648200" y="2263775"/>
            <a:ext cx="381000" cy="1588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812" name="Text Box 116"/>
          <p:cNvSpPr txBox="1">
            <a:spLocks noChangeArrowheads="1"/>
          </p:cNvSpPr>
          <p:nvPr/>
        </p:nvSpPr>
        <p:spPr bwMode="auto">
          <a:xfrm>
            <a:off x="3946525" y="2071688"/>
            <a:ext cx="184150" cy="3667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813" name="Text Box 117"/>
          <p:cNvSpPr txBox="1">
            <a:spLocks noChangeArrowheads="1"/>
          </p:cNvSpPr>
          <p:nvPr/>
        </p:nvSpPr>
        <p:spPr bwMode="auto">
          <a:xfrm>
            <a:off x="2209800" y="5911850"/>
            <a:ext cx="4562059" cy="648512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Dequeue 2.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Place all unvisited neighbors of 2 on the queue</a:t>
            </a:r>
          </a:p>
        </p:txBody>
      </p:sp>
      <p:sp>
        <p:nvSpPr>
          <p:cNvPr id="29814" name="Text Box 118"/>
          <p:cNvSpPr txBox="1">
            <a:spLocks noChangeArrowheads="1"/>
          </p:cNvSpPr>
          <p:nvPr/>
        </p:nvSpPr>
        <p:spPr bwMode="auto">
          <a:xfrm>
            <a:off x="3849688" y="2108200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  <a:ea typeface="SimSun" charset="-122"/>
              </a:rPr>
              <a:t>Neighbors</a:t>
            </a:r>
          </a:p>
        </p:txBody>
      </p: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304800" y="2057400"/>
            <a:ext cx="2589213" cy="2589213"/>
            <a:chOff x="192" y="1296"/>
            <a:chExt cx="1631" cy="1631"/>
          </a:xfrm>
        </p:grpSpPr>
        <p:sp>
          <p:nvSpPr>
            <p:cNvPr id="29816" name="Oval 120"/>
            <p:cNvSpPr>
              <a:spLocks noChangeArrowheads="1"/>
            </p:cNvSpPr>
            <p:nvPr/>
          </p:nvSpPr>
          <p:spPr bwMode="auto">
            <a:xfrm>
              <a:off x="192" y="2544"/>
              <a:ext cx="431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17" name="Oval 121"/>
            <p:cNvSpPr>
              <a:spLocks noChangeArrowheads="1"/>
            </p:cNvSpPr>
            <p:nvPr/>
          </p:nvSpPr>
          <p:spPr bwMode="auto">
            <a:xfrm>
              <a:off x="1152" y="1920"/>
              <a:ext cx="431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18" name="Oval 122"/>
            <p:cNvSpPr>
              <a:spLocks noChangeArrowheads="1"/>
            </p:cNvSpPr>
            <p:nvPr/>
          </p:nvSpPr>
          <p:spPr bwMode="auto">
            <a:xfrm>
              <a:off x="1392" y="1296"/>
              <a:ext cx="431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819" name="Oval 123"/>
          <p:cNvSpPr>
            <a:spLocks noChangeArrowheads="1"/>
          </p:cNvSpPr>
          <p:nvPr/>
        </p:nvSpPr>
        <p:spPr bwMode="auto">
          <a:xfrm>
            <a:off x="838200" y="26670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0722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0723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30731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30732" name="AutoShape 12"/>
            <p:cNvCxnSpPr>
              <a:cxnSpLocks noChangeShapeType="1"/>
              <a:stCxn id="30731" idx="6"/>
              <a:endCxn id="30730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3" name="AutoShape 13"/>
            <p:cNvCxnSpPr>
              <a:cxnSpLocks noChangeShapeType="1"/>
              <a:stCxn id="30730" idx="5"/>
              <a:endCxn id="30729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4" name="AutoShape 14"/>
            <p:cNvCxnSpPr>
              <a:cxnSpLocks noChangeShapeType="1"/>
              <a:stCxn id="30729" idx="2"/>
              <a:endCxn id="30726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5" name="AutoShape 15"/>
            <p:cNvCxnSpPr>
              <a:cxnSpLocks noChangeShapeType="1"/>
              <a:stCxn id="30730" idx="3"/>
              <a:endCxn id="30722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6" name="AutoShape 16"/>
            <p:cNvCxnSpPr>
              <a:cxnSpLocks noChangeShapeType="1"/>
              <a:stCxn id="30722" idx="6"/>
              <a:endCxn id="30726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7" name="AutoShape 17"/>
            <p:cNvCxnSpPr>
              <a:cxnSpLocks noChangeShapeType="1"/>
              <a:stCxn id="30722" idx="3"/>
              <a:endCxn id="30723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8" name="AutoShape 18"/>
            <p:cNvCxnSpPr>
              <a:cxnSpLocks noChangeShapeType="1"/>
              <a:stCxn id="30723" idx="6"/>
              <a:endCxn id="30724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9" name="AutoShape 19"/>
            <p:cNvCxnSpPr>
              <a:cxnSpLocks noChangeShapeType="1"/>
              <a:stCxn id="30724" idx="7"/>
              <a:endCxn id="30726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40" name="AutoShape 20"/>
            <p:cNvCxnSpPr>
              <a:cxnSpLocks noChangeShapeType="1"/>
              <a:stCxn id="30724" idx="5"/>
              <a:endCxn id="30725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41" name="AutoShape 21"/>
            <p:cNvCxnSpPr>
              <a:cxnSpLocks noChangeShapeType="1"/>
              <a:stCxn id="30725" idx="6"/>
              <a:endCxn id="30728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42" name="AutoShape 22"/>
            <p:cNvCxnSpPr>
              <a:cxnSpLocks noChangeShapeType="1"/>
              <a:stCxn id="30726" idx="6"/>
              <a:endCxn id="30727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43" name="AutoShape 23"/>
            <p:cNvCxnSpPr>
              <a:cxnSpLocks noChangeShapeType="1"/>
              <a:stCxn id="30727" idx="6"/>
              <a:endCxn id="30728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4876800" y="1004888"/>
            <a:ext cx="150647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0747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30790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2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30833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2474052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{  8, 1, 4 } → { 1, 4, 0, 9 } </a:t>
            </a:r>
          </a:p>
        </p:txBody>
      </p:sp>
      <p:sp>
        <p:nvSpPr>
          <p:cNvPr id="30834" name="Text Box 114"/>
          <p:cNvSpPr txBox="1">
            <a:spLocks noChangeArrowheads="1"/>
          </p:cNvSpPr>
          <p:nvPr/>
        </p:nvSpPr>
        <p:spPr bwMode="auto">
          <a:xfrm>
            <a:off x="7086600" y="4495800"/>
            <a:ext cx="1792327" cy="6485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Mark new visited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Neighbors 0, 9</a:t>
            </a:r>
          </a:p>
        </p:txBody>
      </p:sp>
      <p:sp>
        <p:nvSpPr>
          <p:cNvPr id="30835" name="Line 115"/>
          <p:cNvSpPr>
            <a:spLocks noChangeShapeType="1"/>
          </p:cNvSpPr>
          <p:nvPr/>
        </p:nvSpPr>
        <p:spPr bwMode="auto">
          <a:xfrm>
            <a:off x="4800600" y="39957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36" name="Text Box 116"/>
          <p:cNvSpPr txBox="1">
            <a:spLocks noChangeArrowheads="1"/>
          </p:cNvSpPr>
          <p:nvPr/>
        </p:nvSpPr>
        <p:spPr bwMode="auto">
          <a:xfrm>
            <a:off x="3946525" y="2017713"/>
            <a:ext cx="184150" cy="3667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37" name="Text Box 117"/>
          <p:cNvSpPr txBox="1">
            <a:spLocks noChangeArrowheads="1"/>
          </p:cNvSpPr>
          <p:nvPr/>
        </p:nvSpPr>
        <p:spPr bwMode="auto">
          <a:xfrm>
            <a:off x="1752600" y="5853113"/>
            <a:ext cx="6640962" cy="925511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Dequeue 8.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-- Place all unvisited neighbors of 8 on the queue.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-- Notice that 2 is not placed on the queue again, it has been visited!</a:t>
            </a:r>
          </a:p>
        </p:txBody>
      </p:sp>
      <p:sp>
        <p:nvSpPr>
          <p:cNvPr id="30838" name="Text Box 118"/>
          <p:cNvSpPr txBox="1">
            <a:spLocks noChangeArrowheads="1"/>
          </p:cNvSpPr>
          <p:nvPr/>
        </p:nvSpPr>
        <p:spPr bwMode="auto">
          <a:xfrm>
            <a:off x="4002088" y="38401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Neighbors</a:t>
            </a:r>
          </a:p>
        </p:txBody>
      </p:sp>
      <p:sp>
        <p:nvSpPr>
          <p:cNvPr id="30839" name="Oval 119"/>
          <p:cNvSpPr>
            <a:spLocks noChangeArrowheads="1"/>
          </p:cNvSpPr>
          <p:nvPr/>
        </p:nvSpPr>
        <p:spPr bwMode="auto">
          <a:xfrm>
            <a:off x="2895600" y="27432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40" name="Oval 120"/>
          <p:cNvSpPr>
            <a:spLocks noChangeArrowheads="1"/>
          </p:cNvSpPr>
          <p:nvPr/>
        </p:nvSpPr>
        <p:spPr bwMode="auto">
          <a:xfrm>
            <a:off x="914400" y="16002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41" name="Oval 121"/>
          <p:cNvSpPr>
            <a:spLocks noChangeArrowheads="1"/>
          </p:cNvSpPr>
          <p:nvPr/>
        </p:nvSpPr>
        <p:spPr bwMode="auto">
          <a:xfrm>
            <a:off x="2209800" y="20574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1746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1747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1748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31749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31750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31756" name="AutoShape 12"/>
            <p:cNvCxnSpPr>
              <a:cxnSpLocks noChangeShapeType="1"/>
              <a:stCxn id="31755" idx="6"/>
              <a:endCxn id="31754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57" name="AutoShape 13"/>
            <p:cNvCxnSpPr>
              <a:cxnSpLocks noChangeShapeType="1"/>
              <a:stCxn id="31754" idx="5"/>
              <a:endCxn id="31753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58" name="AutoShape 14"/>
            <p:cNvCxnSpPr>
              <a:cxnSpLocks noChangeShapeType="1"/>
              <a:stCxn id="31753" idx="2"/>
              <a:endCxn id="31750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59" name="AutoShape 15"/>
            <p:cNvCxnSpPr>
              <a:cxnSpLocks noChangeShapeType="1"/>
              <a:stCxn id="31754" idx="3"/>
              <a:endCxn id="31746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0" name="AutoShape 16"/>
            <p:cNvCxnSpPr>
              <a:cxnSpLocks noChangeShapeType="1"/>
              <a:stCxn id="31746" idx="6"/>
              <a:endCxn id="31750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1" name="AutoShape 17"/>
            <p:cNvCxnSpPr>
              <a:cxnSpLocks noChangeShapeType="1"/>
              <a:stCxn id="31746" idx="3"/>
              <a:endCxn id="31747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2" name="AutoShape 18"/>
            <p:cNvCxnSpPr>
              <a:cxnSpLocks noChangeShapeType="1"/>
              <a:stCxn id="31747" idx="6"/>
              <a:endCxn id="31748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3" name="AutoShape 19"/>
            <p:cNvCxnSpPr>
              <a:cxnSpLocks noChangeShapeType="1"/>
              <a:stCxn id="31748" idx="7"/>
              <a:endCxn id="31750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4" name="AutoShape 20"/>
            <p:cNvCxnSpPr>
              <a:cxnSpLocks noChangeShapeType="1"/>
              <a:stCxn id="31748" idx="5"/>
              <a:endCxn id="31749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5" name="AutoShape 21"/>
            <p:cNvCxnSpPr>
              <a:cxnSpLocks noChangeShapeType="1"/>
              <a:stCxn id="31749" idx="6"/>
              <a:endCxn id="31752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6" name="AutoShape 22"/>
            <p:cNvCxnSpPr>
              <a:cxnSpLocks noChangeShapeType="1"/>
              <a:stCxn id="31750" idx="6"/>
              <a:endCxn id="31751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7" name="AutoShape 23"/>
            <p:cNvCxnSpPr>
              <a:cxnSpLocks noChangeShapeType="1"/>
              <a:stCxn id="31751" idx="6"/>
              <a:endCxn id="31752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1768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1771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693420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31814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56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31857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2929305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{  1, 4, 0, 9 } → { 4, 0, 9, 3, 7 } </a:t>
            </a:r>
          </a:p>
        </p:txBody>
      </p:sp>
      <p:sp>
        <p:nvSpPr>
          <p:cNvPr id="31858" name="Text Box 114"/>
          <p:cNvSpPr txBox="1">
            <a:spLocks noChangeArrowheads="1"/>
          </p:cNvSpPr>
          <p:nvPr/>
        </p:nvSpPr>
        <p:spPr bwMode="auto">
          <a:xfrm>
            <a:off x="7086600" y="4495800"/>
            <a:ext cx="1792327" cy="6485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Mark new visited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Neighbors 3, 7</a:t>
            </a:r>
          </a:p>
        </p:txBody>
      </p:sp>
      <p:sp>
        <p:nvSpPr>
          <p:cNvPr id="31859" name="Line 115"/>
          <p:cNvSpPr>
            <a:spLocks noChangeShapeType="1"/>
          </p:cNvSpPr>
          <p:nvPr/>
        </p:nvSpPr>
        <p:spPr bwMode="auto">
          <a:xfrm>
            <a:off x="4648200" y="20145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860" name="Text Box 116"/>
          <p:cNvSpPr txBox="1">
            <a:spLocks noChangeArrowheads="1"/>
          </p:cNvSpPr>
          <p:nvPr/>
        </p:nvSpPr>
        <p:spPr bwMode="auto">
          <a:xfrm>
            <a:off x="3946525" y="2017713"/>
            <a:ext cx="184150" cy="3667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861" name="Text Box 117"/>
          <p:cNvSpPr txBox="1">
            <a:spLocks noChangeArrowheads="1"/>
          </p:cNvSpPr>
          <p:nvPr/>
        </p:nvSpPr>
        <p:spPr bwMode="auto">
          <a:xfrm>
            <a:off x="1752600" y="5853113"/>
            <a:ext cx="4866630" cy="925511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Dequeue 1.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-- Place all unvisited neighbors of 1 on the queue.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-- Only nodes 3 and 7 haven’t been visited yet.</a:t>
            </a:r>
          </a:p>
        </p:txBody>
      </p:sp>
      <p:sp>
        <p:nvSpPr>
          <p:cNvPr id="31862" name="Text Box 118"/>
          <p:cNvSpPr txBox="1">
            <a:spLocks noChangeArrowheads="1"/>
          </p:cNvSpPr>
          <p:nvPr/>
        </p:nvSpPr>
        <p:spPr bwMode="auto">
          <a:xfrm>
            <a:off x="3849688" y="18589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Neighbors</a:t>
            </a:r>
          </a:p>
        </p:txBody>
      </p:sp>
      <p:sp>
        <p:nvSpPr>
          <p:cNvPr id="31863" name="Oval 119"/>
          <p:cNvSpPr>
            <a:spLocks noChangeArrowheads="1"/>
          </p:cNvSpPr>
          <p:nvPr/>
        </p:nvSpPr>
        <p:spPr bwMode="auto">
          <a:xfrm>
            <a:off x="2438400" y="35052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864" name="Oval 120"/>
          <p:cNvSpPr>
            <a:spLocks noChangeArrowheads="1"/>
          </p:cNvSpPr>
          <p:nvPr/>
        </p:nvSpPr>
        <p:spPr bwMode="auto">
          <a:xfrm>
            <a:off x="1066800" y="35814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865" name="Oval 121"/>
          <p:cNvSpPr>
            <a:spLocks noChangeArrowheads="1"/>
          </p:cNvSpPr>
          <p:nvPr/>
        </p:nvSpPr>
        <p:spPr bwMode="auto">
          <a:xfrm>
            <a:off x="1828800" y="30480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2770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2771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2772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32773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32774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32776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32779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32780" name="AutoShape 12"/>
            <p:cNvCxnSpPr>
              <a:cxnSpLocks noChangeShapeType="1"/>
              <a:stCxn id="32779" idx="6"/>
              <a:endCxn id="32778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1" name="AutoShape 13"/>
            <p:cNvCxnSpPr>
              <a:cxnSpLocks noChangeShapeType="1"/>
              <a:stCxn id="32778" idx="5"/>
              <a:endCxn id="32777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2" name="AutoShape 14"/>
            <p:cNvCxnSpPr>
              <a:cxnSpLocks noChangeShapeType="1"/>
              <a:stCxn id="32777" idx="2"/>
              <a:endCxn id="32774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3" name="AutoShape 15"/>
            <p:cNvCxnSpPr>
              <a:cxnSpLocks noChangeShapeType="1"/>
              <a:stCxn id="32778" idx="3"/>
              <a:endCxn id="32770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4" name="AutoShape 16"/>
            <p:cNvCxnSpPr>
              <a:cxnSpLocks noChangeShapeType="1"/>
              <a:stCxn id="32770" idx="6"/>
              <a:endCxn id="32774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5" name="AutoShape 17"/>
            <p:cNvCxnSpPr>
              <a:cxnSpLocks noChangeShapeType="1"/>
              <a:stCxn id="32770" idx="3"/>
              <a:endCxn id="32771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6" name="AutoShape 18"/>
            <p:cNvCxnSpPr>
              <a:cxnSpLocks noChangeShapeType="1"/>
              <a:stCxn id="32771" idx="6"/>
              <a:endCxn id="32772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7" name="AutoShape 19"/>
            <p:cNvCxnSpPr>
              <a:cxnSpLocks noChangeShapeType="1"/>
              <a:stCxn id="32772" idx="7"/>
              <a:endCxn id="32774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8" name="AutoShape 20"/>
            <p:cNvCxnSpPr>
              <a:cxnSpLocks noChangeShapeType="1"/>
              <a:stCxn id="32772" idx="5"/>
              <a:endCxn id="32773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9" name="AutoShape 21"/>
            <p:cNvCxnSpPr>
              <a:cxnSpLocks noChangeShapeType="1"/>
              <a:stCxn id="32773" idx="6"/>
              <a:endCxn id="32776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90" name="AutoShape 22"/>
            <p:cNvCxnSpPr>
              <a:cxnSpLocks noChangeShapeType="1"/>
              <a:stCxn id="32774" idx="6"/>
              <a:endCxn id="32775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91" name="AutoShape 23"/>
            <p:cNvCxnSpPr>
              <a:cxnSpLocks noChangeShapeType="1"/>
              <a:stCxn id="32775" idx="6"/>
              <a:endCxn id="32776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2792" name="Object 24"/>
          <p:cNvGraphicFramePr>
            <a:graphicFrameLocks noChangeAspect="1"/>
          </p:cNvGraphicFramePr>
          <p:nvPr/>
        </p:nvGraphicFramePr>
        <p:xfrm>
          <a:off x="4876800" y="1371600"/>
          <a:ext cx="2159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590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4972050" y="990600"/>
            <a:ext cx="150647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2795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32838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80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32881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2876406" cy="648512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{ 4, 0, 9, 3, 7 } → { 0, 9, 3, 7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</a:t>
            </a:r>
          </a:p>
        </p:txBody>
      </p:sp>
      <p:sp>
        <p:nvSpPr>
          <p:cNvPr id="32882" name="Line 114"/>
          <p:cNvSpPr>
            <a:spLocks noChangeShapeType="1"/>
          </p:cNvSpPr>
          <p:nvPr/>
        </p:nvSpPr>
        <p:spPr bwMode="auto">
          <a:xfrm>
            <a:off x="4648200" y="29289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884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3180271" cy="6485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Dequeue 4.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-- 4 has no unvisited neighbors!</a:t>
            </a:r>
          </a:p>
        </p:txBody>
      </p:sp>
      <p:sp>
        <p:nvSpPr>
          <p:cNvPr id="32885" name="Text Box 117"/>
          <p:cNvSpPr txBox="1">
            <a:spLocks noChangeArrowheads="1"/>
          </p:cNvSpPr>
          <p:nvPr/>
        </p:nvSpPr>
        <p:spPr bwMode="auto">
          <a:xfrm>
            <a:off x="3849688" y="27733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Neighbors</a:t>
            </a:r>
          </a:p>
        </p:txBody>
      </p:sp>
      <p:sp>
        <p:nvSpPr>
          <p:cNvPr id="32886" name="Oval 118"/>
          <p:cNvSpPr>
            <a:spLocks noChangeArrowheads="1"/>
          </p:cNvSpPr>
          <p:nvPr/>
        </p:nvSpPr>
        <p:spPr bwMode="auto">
          <a:xfrm>
            <a:off x="304800" y="40386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3794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2</a:t>
              </a:r>
            </a:p>
          </p:txBody>
        </p:sp>
        <p:sp>
          <p:nvSpPr>
            <p:cNvPr id="33795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4</a:t>
              </a:r>
            </a:p>
          </p:txBody>
        </p:sp>
        <p:sp>
          <p:nvSpPr>
            <p:cNvPr id="33796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3</a:t>
              </a:r>
            </a:p>
          </p:txBody>
        </p:sp>
        <p:sp>
          <p:nvSpPr>
            <p:cNvPr id="33797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5</a:t>
              </a:r>
            </a:p>
          </p:txBody>
        </p:sp>
        <p:sp>
          <p:nvSpPr>
            <p:cNvPr id="33798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1</a:t>
              </a:r>
            </a:p>
          </p:txBody>
        </p:sp>
        <p:sp>
          <p:nvSpPr>
            <p:cNvPr id="33799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7</a:t>
              </a:r>
            </a:p>
          </p:txBody>
        </p:sp>
        <p:sp>
          <p:nvSpPr>
            <p:cNvPr id="33800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6</a:t>
              </a:r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FFFF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3802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8</a:t>
              </a:r>
            </a:p>
          </p:txBody>
        </p:sp>
        <p:sp>
          <p:nvSpPr>
            <p:cNvPr id="33803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0</a:t>
              </a:r>
            </a:p>
          </p:txBody>
        </p:sp>
        <p:cxnSp>
          <p:nvCxnSpPr>
            <p:cNvPr id="33804" name="AutoShape 12"/>
            <p:cNvCxnSpPr>
              <a:cxnSpLocks noChangeShapeType="1"/>
              <a:stCxn id="33803" idx="6"/>
              <a:endCxn id="33802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05" name="AutoShape 13"/>
            <p:cNvCxnSpPr>
              <a:cxnSpLocks noChangeShapeType="1"/>
              <a:stCxn id="33802" idx="5"/>
              <a:endCxn id="33801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06" name="AutoShape 14"/>
            <p:cNvCxnSpPr>
              <a:cxnSpLocks noChangeShapeType="1"/>
              <a:stCxn id="33801" idx="2"/>
              <a:endCxn id="33798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07" name="AutoShape 15"/>
            <p:cNvCxnSpPr>
              <a:cxnSpLocks noChangeShapeType="1"/>
              <a:stCxn id="33802" idx="3"/>
              <a:endCxn id="33794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08" name="AutoShape 16"/>
            <p:cNvCxnSpPr>
              <a:cxnSpLocks noChangeShapeType="1"/>
              <a:stCxn id="33794" idx="6"/>
              <a:endCxn id="33798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09" name="AutoShape 17"/>
            <p:cNvCxnSpPr>
              <a:cxnSpLocks noChangeShapeType="1"/>
              <a:stCxn id="33794" idx="3"/>
              <a:endCxn id="33795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0" name="AutoShape 18"/>
            <p:cNvCxnSpPr>
              <a:cxnSpLocks noChangeShapeType="1"/>
              <a:stCxn id="33795" idx="6"/>
              <a:endCxn id="33796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1" name="AutoShape 19"/>
            <p:cNvCxnSpPr>
              <a:cxnSpLocks noChangeShapeType="1"/>
              <a:stCxn id="33796" idx="7"/>
              <a:endCxn id="33798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2" name="AutoShape 20"/>
            <p:cNvCxnSpPr>
              <a:cxnSpLocks noChangeShapeType="1"/>
              <a:stCxn id="33796" idx="5"/>
              <a:endCxn id="33797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3" name="AutoShape 21"/>
            <p:cNvCxnSpPr>
              <a:cxnSpLocks noChangeShapeType="1"/>
              <a:stCxn id="33797" idx="6"/>
              <a:endCxn id="33800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4" name="AutoShape 22"/>
            <p:cNvCxnSpPr>
              <a:cxnSpLocks noChangeShapeType="1"/>
              <a:stCxn id="33798" idx="6"/>
              <a:endCxn id="33799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5" name="AutoShape 23"/>
            <p:cNvCxnSpPr>
              <a:cxnSpLocks noChangeShapeType="1"/>
              <a:stCxn id="33799" idx="6"/>
              <a:endCxn id="33800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3816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Adjacency List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304800" y="2849563"/>
            <a:ext cx="639762" cy="276225"/>
          </a:xfrm>
          <a:prstGeom prst="rect">
            <a:avLst/>
          </a:prstGeom>
          <a:solidFill>
            <a:schemeClr val="tx1"/>
          </a:solidFill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FFFFFF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3819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Visited Table (T/F)</a:t>
            </a:r>
          </a:p>
        </p:txBody>
      </p:sp>
      <p:graphicFrame>
        <p:nvGraphicFramePr>
          <p:cNvPr id="33862" name="Group 70"/>
          <p:cNvGraphicFramePr>
            <a:graphicFrameLocks noGrp="1"/>
          </p:cNvGraphicFramePr>
          <p:nvPr/>
        </p:nvGraphicFramePr>
        <p:xfrm>
          <a:off x="7875588" y="1447800"/>
          <a:ext cx="263525" cy="2971800"/>
        </p:xfrm>
        <a:graphic>
          <a:graphicData uri="http://schemas.openxmlformats.org/drawingml/2006/table">
            <a:tbl>
              <a:tblPr/>
              <a:tblGrid>
                <a:gridCol w="26352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3904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ea typeface="SimSun" charset="-122"/>
              </a:rPr>
              <a:t>Q = </a:t>
            </a:r>
          </a:p>
        </p:txBody>
      </p:sp>
      <p:sp>
        <p:nvSpPr>
          <p:cNvPr id="33905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2421153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FFFFFF"/>
                </a:solidFill>
                <a:ea typeface="SimSun" charset="-122"/>
              </a:rPr>
              <a:t>{ </a:t>
            </a:r>
            <a:r>
              <a:rPr lang="en-US" sz="1800" dirty="0">
                <a:ea typeface="SimSun" charset="-122"/>
              </a:rPr>
              <a:t>0, 9, 3, 7 } → { 9, 3, 7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FFFFFF"/>
                </a:solidFill>
                <a:ea typeface="SimSun" charset="-122"/>
              </a:rPr>
              <a:t> </a:t>
            </a:r>
          </a:p>
        </p:txBody>
      </p:sp>
      <p:sp>
        <p:nvSpPr>
          <p:cNvPr id="33906" name="Line 114"/>
          <p:cNvSpPr>
            <a:spLocks noChangeShapeType="1"/>
          </p:cNvSpPr>
          <p:nvPr/>
        </p:nvSpPr>
        <p:spPr bwMode="auto">
          <a:xfrm>
            <a:off x="4648200" y="17097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08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3180271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>
                <a:ea typeface="SimSun" charset="-122"/>
              </a:rPr>
              <a:t>Dequeue</a:t>
            </a:r>
            <a:r>
              <a:rPr lang="en-US" sz="1800" dirty="0">
                <a:ea typeface="SimSun" charset="-122"/>
              </a:rPr>
              <a:t> 0.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 -- 0 has no unvisited neighbors!</a:t>
            </a:r>
          </a:p>
        </p:txBody>
      </p:sp>
      <p:sp>
        <p:nvSpPr>
          <p:cNvPr id="33909" name="Text Box 117"/>
          <p:cNvSpPr txBox="1">
            <a:spLocks noChangeArrowheads="1"/>
          </p:cNvSpPr>
          <p:nvPr/>
        </p:nvSpPr>
        <p:spPr bwMode="auto">
          <a:xfrm>
            <a:off x="3849688" y="1554163"/>
            <a:ext cx="876300" cy="276225"/>
          </a:xfrm>
          <a:prstGeom prst="rect">
            <a:avLst/>
          </a:prstGeom>
          <a:solidFill>
            <a:schemeClr val="tx1"/>
          </a:solidFill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FFFFFF"/>
                </a:solidFill>
                <a:ea typeface="SimSun" charset="-122"/>
              </a:rPr>
              <a:t>Neighbors</a:t>
            </a:r>
          </a:p>
        </p:txBody>
      </p:sp>
      <p:sp>
        <p:nvSpPr>
          <p:cNvPr id="33910" name="Oval 118"/>
          <p:cNvSpPr>
            <a:spLocks noChangeArrowheads="1"/>
          </p:cNvSpPr>
          <p:nvPr/>
        </p:nvSpPr>
        <p:spPr bwMode="auto">
          <a:xfrm>
            <a:off x="914400" y="16002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4818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34819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34820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34821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34822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34826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8</a:t>
              </a:r>
            </a:p>
          </p:txBody>
        </p:sp>
        <p:sp>
          <p:nvSpPr>
            <p:cNvPr id="34827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0</a:t>
              </a:r>
            </a:p>
          </p:txBody>
        </p:sp>
        <p:cxnSp>
          <p:nvCxnSpPr>
            <p:cNvPr id="34828" name="AutoShape 12"/>
            <p:cNvCxnSpPr>
              <a:cxnSpLocks noChangeShapeType="1"/>
              <a:stCxn id="34827" idx="6"/>
              <a:endCxn id="34826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29" name="AutoShape 13"/>
            <p:cNvCxnSpPr>
              <a:cxnSpLocks noChangeShapeType="1"/>
              <a:stCxn id="34826" idx="5"/>
              <a:endCxn id="34825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0" name="AutoShape 14"/>
            <p:cNvCxnSpPr>
              <a:cxnSpLocks noChangeShapeType="1"/>
              <a:stCxn id="34825" idx="2"/>
              <a:endCxn id="34822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1" name="AutoShape 15"/>
            <p:cNvCxnSpPr>
              <a:cxnSpLocks noChangeShapeType="1"/>
              <a:stCxn id="34826" idx="3"/>
              <a:endCxn id="34818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2" name="AutoShape 16"/>
            <p:cNvCxnSpPr>
              <a:cxnSpLocks noChangeShapeType="1"/>
              <a:stCxn id="34818" idx="6"/>
              <a:endCxn id="34822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3" name="AutoShape 17"/>
            <p:cNvCxnSpPr>
              <a:cxnSpLocks noChangeShapeType="1"/>
              <a:stCxn id="34818" idx="3"/>
              <a:endCxn id="34819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4" name="AutoShape 18"/>
            <p:cNvCxnSpPr>
              <a:cxnSpLocks noChangeShapeType="1"/>
              <a:stCxn id="34819" idx="6"/>
              <a:endCxn id="34820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5" name="AutoShape 19"/>
            <p:cNvCxnSpPr>
              <a:cxnSpLocks noChangeShapeType="1"/>
              <a:stCxn id="34820" idx="7"/>
              <a:endCxn id="34822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6" name="AutoShape 20"/>
            <p:cNvCxnSpPr>
              <a:cxnSpLocks noChangeShapeType="1"/>
              <a:stCxn id="34820" idx="5"/>
              <a:endCxn id="34821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7" name="AutoShape 21"/>
            <p:cNvCxnSpPr>
              <a:cxnSpLocks noChangeShapeType="1"/>
              <a:stCxn id="34821" idx="6"/>
              <a:endCxn id="34824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8" name="AutoShape 22"/>
            <p:cNvCxnSpPr>
              <a:cxnSpLocks noChangeShapeType="1"/>
              <a:stCxn id="34822" idx="6"/>
              <a:endCxn id="34823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9" name="AutoShape 23"/>
            <p:cNvCxnSpPr>
              <a:cxnSpLocks noChangeShapeType="1"/>
              <a:stCxn id="34823" idx="6"/>
              <a:endCxn id="34824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4840" name="Object 24"/>
          <p:cNvGraphicFramePr>
            <a:graphicFrameLocks noChangeAspect="1"/>
          </p:cNvGraphicFramePr>
          <p:nvPr/>
        </p:nvGraphicFramePr>
        <p:xfrm>
          <a:off x="4876800" y="1371600"/>
          <a:ext cx="210661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6613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Adjacency List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381000" y="2819400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ea typeface="SimSun" charset="-122"/>
              </a:rPr>
              <a:t>source</a:t>
            </a:r>
          </a:p>
        </p:txBody>
      </p:sp>
      <p:graphicFrame>
        <p:nvGraphicFramePr>
          <p:cNvPr id="34843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</a:tbl>
          </a:graphicData>
        </a:graphic>
      </p:graphicFrame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Visited Table (T/F)</a:t>
            </a:r>
          </a:p>
        </p:txBody>
      </p:sp>
      <p:graphicFrame>
        <p:nvGraphicFramePr>
          <p:cNvPr id="34886" name="Group 70"/>
          <p:cNvGraphicFramePr>
            <a:graphicFrameLocks noGrp="1"/>
          </p:cNvGraphicFramePr>
          <p:nvPr/>
        </p:nvGraphicFramePr>
        <p:xfrm>
          <a:off x="7875588" y="1447800"/>
          <a:ext cx="263525" cy="2971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352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</a:tbl>
          </a:graphicData>
        </a:graphic>
      </p:graphicFrame>
      <p:sp>
        <p:nvSpPr>
          <p:cNvPr id="34928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ea typeface="SimSun" charset="-122"/>
              </a:rPr>
              <a:t>Q = </a:t>
            </a:r>
          </a:p>
        </p:txBody>
      </p:sp>
      <p:sp>
        <p:nvSpPr>
          <p:cNvPr id="34929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1965901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{ 9, 3, 7 } → { 3, 7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</a:t>
            </a:r>
          </a:p>
        </p:txBody>
      </p:sp>
      <p:sp>
        <p:nvSpPr>
          <p:cNvPr id="34930" name="Line 114"/>
          <p:cNvSpPr>
            <a:spLocks noChangeShapeType="1"/>
          </p:cNvSpPr>
          <p:nvPr/>
        </p:nvSpPr>
        <p:spPr bwMode="auto">
          <a:xfrm>
            <a:off x="4800600" y="43005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32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3180271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Dequeue 9.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-- 9 has no unvisited neighbors!</a:t>
            </a:r>
          </a:p>
        </p:txBody>
      </p:sp>
      <p:sp>
        <p:nvSpPr>
          <p:cNvPr id="34933" name="Text Box 117"/>
          <p:cNvSpPr txBox="1">
            <a:spLocks noChangeArrowheads="1"/>
          </p:cNvSpPr>
          <p:nvPr/>
        </p:nvSpPr>
        <p:spPr bwMode="auto">
          <a:xfrm>
            <a:off x="4002088" y="41449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Neighbors</a:t>
            </a:r>
          </a:p>
        </p:txBody>
      </p:sp>
      <p:sp>
        <p:nvSpPr>
          <p:cNvPr id="34934" name="Oval 118"/>
          <p:cNvSpPr>
            <a:spLocks noChangeArrowheads="1"/>
          </p:cNvSpPr>
          <p:nvPr/>
        </p:nvSpPr>
        <p:spPr bwMode="auto">
          <a:xfrm>
            <a:off x="2819400" y="27432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5842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35843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35844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35845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35846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8</a:t>
              </a:r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0</a:t>
              </a:r>
            </a:p>
          </p:txBody>
        </p:sp>
        <p:cxnSp>
          <p:nvCxnSpPr>
            <p:cNvPr id="35852" name="AutoShape 12"/>
            <p:cNvCxnSpPr>
              <a:cxnSpLocks noChangeShapeType="1"/>
              <a:stCxn id="35851" idx="6"/>
              <a:endCxn id="35850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3" name="AutoShape 13"/>
            <p:cNvCxnSpPr>
              <a:cxnSpLocks noChangeShapeType="1"/>
              <a:stCxn id="35850" idx="5"/>
              <a:endCxn id="35849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4" name="AutoShape 14"/>
            <p:cNvCxnSpPr>
              <a:cxnSpLocks noChangeShapeType="1"/>
              <a:stCxn id="35849" idx="2"/>
              <a:endCxn id="35846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5" name="AutoShape 15"/>
            <p:cNvCxnSpPr>
              <a:cxnSpLocks noChangeShapeType="1"/>
              <a:stCxn id="35850" idx="3"/>
              <a:endCxn id="35842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6" name="AutoShape 16"/>
            <p:cNvCxnSpPr>
              <a:cxnSpLocks noChangeShapeType="1"/>
              <a:stCxn id="35842" idx="6"/>
              <a:endCxn id="35846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7" name="AutoShape 17"/>
            <p:cNvCxnSpPr>
              <a:cxnSpLocks noChangeShapeType="1"/>
              <a:stCxn id="35842" idx="3"/>
              <a:endCxn id="35843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8" name="AutoShape 18"/>
            <p:cNvCxnSpPr>
              <a:cxnSpLocks noChangeShapeType="1"/>
              <a:stCxn id="35843" idx="6"/>
              <a:endCxn id="35844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9" name="AutoShape 19"/>
            <p:cNvCxnSpPr>
              <a:cxnSpLocks noChangeShapeType="1"/>
              <a:stCxn id="35844" idx="7"/>
              <a:endCxn id="35846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60" name="AutoShape 20"/>
            <p:cNvCxnSpPr>
              <a:cxnSpLocks noChangeShapeType="1"/>
              <a:stCxn id="35844" idx="5"/>
              <a:endCxn id="35845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61" name="AutoShape 21"/>
            <p:cNvCxnSpPr>
              <a:cxnSpLocks noChangeShapeType="1"/>
              <a:stCxn id="35845" idx="6"/>
              <a:endCxn id="35848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62" name="AutoShape 22"/>
            <p:cNvCxnSpPr>
              <a:cxnSpLocks noChangeShapeType="1"/>
              <a:stCxn id="35846" idx="6"/>
              <a:endCxn id="35847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63" name="AutoShape 23"/>
            <p:cNvCxnSpPr>
              <a:cxnSpLocks noChangeShapeType="1"/>
              <a:stCxn id="35847" idx="6"/>
              <a:endCxn id="35848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5864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Adjacency List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source</a:t>
            </a:r>
          </a:p>
        </p:txBody>
      </p:sp>
      <p:graphicFrame>
        <p:nvGraphicFramePr>
          <p:cNvPr id="35867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</a:tbl>
          </a:graphicData>
        </a:graphic>
      </p:graphicFrame>
      <p:sp>
        <p:nvSpPr>
          <p:cNvPr id="35909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Visited Table (T/F)</a:t>
            </a:r>
          </a:p>
        </p:txBody>
      </p:sp>
      <p:graphicFrame>
        <p:nvGraphicFramePr>
          <p:cNvPr id="35910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</a:tbl>
          </a:graphicData>
        </a:graphic>
      </p:graphicFrame>
      <p:sp>
        <p:nvSpPr>
          <p:cNvPr id="35952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ea typeface="SimSun" charset="-122"/>
              </a:rPr>
              <a:t>Q = </a:t>
            </a:r>
          </a:p>
        </p:txBody>
      </p:sp>
      <p:sp>
        <p:nvSpPr>
          <p:cNvPr id="35953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173827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{ 3, 7 } → { 7, 5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</a:t>
            </a:r>
          </a:p>
        </p:txBody>
      </p:sp>
      <p:sp>
        <p:nvSpPr>
          <p:cNvPr id="35954" name="Line 114"/>
          <p:cNvSpPr>
            <a:spLocks noChangeShapeType="1"/>
          </p:cNvSpPr>
          <p:nvPr/>
        </p:nvSpPr>
        <p:spPr bwMode="auto">
          <a:xfrm>
            <a:off x="4648200" y="25479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3365322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>
                <a:ea typeface="SimSun" charset="-122"/>
              </a:rPr>
              <a:t>Dequeue</a:t>
            </a:r>
            <a:r>
              <a:rPr lang="en-US" sz="1800" dirty="0">
                <a:ea typeface="SimSun" charset="-122"/>
              </a:rPr>
              <a:t> 3.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 -- place neighbor 5 on the queue.</a:t>
            </a:r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3849688" y="23923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Neighbors</a:t>
            </a:r>
          </a:p>
        </p:txBody>
      </p:sp>
      <p:sp>
        <p:nvSpPr>
          <p:cNvPr id="35958" name="Oval 118"/>
          <p:cNvSpPr>
            <a:spLocks noChangeArrowheads="1"/>
          </p:cNvSpPr>
          <p:nvPr/>
        </p:nvSpPr>
        <p:spPr bwMode="auto">
          <a:xfrm>
            <a:off x="1066800" y="35814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59" name="Text Box 119"/>
          <p:cNvSpPr txBox="1">
            <a:spLocks noChangeArrowheads="1"/>
          </p:cNvSpPr>
          <p:nvPr/>
        </p:nvSpPr>
        <p:spPr bwMode="auto">
          <a:xfrm>
            <a:off x="7086600" y="4495800"/>
            <a:ext cx="1792327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Mark new visited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Vertex 5</a:t>
            </a:r>
          </a:p>
        </p:txBody>
      </p:sp>
      <p:sp>
        <p:nvSpPr>
          <p:cNvPr id="35960" name="Oval 120"/>
          <p:cNvSpPr>
            <a:spLocks noChangeArrowheads="1"/>
          </p:cNvSpPr>
          <p:nvPr/>
        </p:nvSpPr>
        <p:spPr bwMode="auto">
          <a:xfrm>
            <a:off x="1676400" y="41148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6866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36867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8</a:t>
              </a:r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0</a:t>
              </a:r>
            </a:p>
          </p:txBody>
        </p:sp>
        <p:cxnSp>
          <p:nvCxnSpPr>
            <p:cNvPr id="36876" name="AutoShape 12"/>
            <p:cNvCxnSpPr>
              <a:cxnSpLocks noChangeShapeType="1"/>
              <a:stCxn id="36875" idx="6"/>
              <a:endCxn id="36874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77" name="AutoShape 13"/>
            <p:cNvCxnSpPr>
              <a:cxnSpLocks noChangeShapeType="1"/>
              <a:stCxn id="36874" idx="5"/>
              <a:endCxn id="36873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78" name="AutoShape 14"/>
            <p:cNvCxnSpPr>
              <a:cxnSpLocks noChangeShapeType="1"/>
              <a:stCxn id="36873" idx="2"/>
              <a:endCxn id="36870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79" name="AutoShape 15"/>
            <p:cNvCxnSpPr>
              <a:cxnSpLocks noChangeShapeType="1"/>
              <a:stCxn id="36874" idx="3"/>
              <a:endCxn id="36866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0" name="AutoShape 16"/>
            <p:cNvCxnSpPr>
              <a:cxnSpLocks noChangeShapeType="1"/>
              <a:stCxn id="36866" idx="6"/>
              <a:endCxn id="36870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1" name="AutoShape 17"/>
            <p:cNvCxnSpPr>
              <a:cxnSpLocks noChangeShapeType="1"/>
              <a:stCxn id="36866" idx="3"/>
              <a:endCxn id="36867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2" name="AutoShape 18"/>
            <p:cNvCxnSpPr>
              <a:cxnSpLocks noChangeShapeType="1"/>
              <a:stCxn id="36867" idx="6"/>
              <a:endCxn id="36868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3" name="AutoShape 19"/>
            <p:cNvCxnSpPr>
              <a:cxnSpLocks noChangeShapeType="1"/>
              <a:stCxn id="36868" idx="7"/>
              <a:endCxn id="36870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4" name="AutoShape 20"/>
            <p:cNvCxnSpPr>
              <a:cxnSpLocks noChangeShapeType="1"/>
              <a:stCxn id="36868" idx="5"/>
              <a:endCxn id="36869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5" name="AutoShape 21"/>
            <p:cNvCxnSpPr>
              <a:cxnSpLocks noChangeShapeType="1"/>
              <a:stCxn id="36869" idx="6"/>
              <a:endCxn id="36872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6" name="AutoShape 22"/>
            <p:cNvCxnSpPr>
              <a:cxnSpLocks noChangeShapeType="1"/>
              <a:stCxn id="36870" idx="6"/>
              <a:endCxn id="36871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7" name="AutoShape 23"/>
            <p:cNvCxnSpPr>
              <a:cxnSpLocks noChangeShapeType="1"/>
              <a:stCxn id="36871" idx="6"/>
              <a:endCxn id="36872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6888" name="Object 24"/>
          <p:cNvGraphicFramePr>
            <a:graphicFrameLocks noChangeAspect="1"/>
          </p:cNvGraphicFramePr>
          <p:nvPr/>
        </p:nvGraphicFramePr>
        <p:xfrm>
          <a:off x="4876800" y="1371600"/>
          <a:ext cx="20558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055813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Adjacency List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source</a:t>
            </a:r>
          </a:p>
        </p:txBody>
      </p:sp>
      <p:graphicFrame>
        <p:nvGraphicFramePr>
          <p:cNvPr id="36891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</a:tbl>
          </a:graphicData>
        </a:graphic>
      </p:graphicFrame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Visited Table (T/F)</a:t>
            </a:r>
          </a:p>
        </p:txBody>
      </p:sp>
      <p:graphicFrame>
        <p:nvGraphicFramePr>
          <p:cNvPr id="36934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</a:tbl>
          </a:graphicData>
        </a:graphic>
      </p:graphicFrame>
      <p:sp>
        <p:nvSpPr>
          <p:cNvPr id="36976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ea typeface="SimSun" charset="-122"/>
              </a:rPr>
              <a:t>Q = </a:t>
            </a:r>
          </a:p>
        </p:txBody>
      </p:sp>
      <p:sp>
        <p:nvSpPr>
          <p:cNvPr id="36977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173827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{ 7, 5 } → { 5, 6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</a:t>
            </a:r>
          </a:p>
        </p:txBody>
      </p:sp>
      <p:sp>
        <p:nvSpPr>
          <p:cNvPr id="36978" name="Line 114"/>
          <p:cNvSpPr>
            <a:spLocks noChangeShapeType="1"/>
          </p:cNvSpPr>
          <p:nvPr/>
        </p:nvSpPr>
        <p:spPr bwMode="auto">
          <a:xfrm>
            <a:off x="4724400" y="3660775"/>
            <a:ext cx="381000" cy="1588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80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330761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Dequeue 7.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-- place neighbor 6 on the queue</a:t>
            </a:r>
          </a:p>
        </p:txBody>
      </p:sp>
      <p:sp>
        <p:nvSpPr>
          <p:cNvPr id="36981" name="Text Box 117"/>
          <p:cNvSpPr txBox="1">
            <a:spLocks noChangeArrowheads="1"/>
          </p:cNvSpPr>
          <p:nvPr/>
        </p:nvSpPr>
        <p:spPr bwMode="auto">
          <a:xfrm>
            <a:off x="3925888" y="3505200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Neighbors</a:t>
            </a:r>
          </a:p>
        </p:txBody>
      </p:sp>
      <p:sp>
        <p:nvSpPr>
          <p:cNvPr id="36982" name="Oval 118"/>
          <p:cNvSpPr>
            <a:spLocks noChangeArrowheads="1"/>
          </p:cNvSpPr>
          <p:nvPr/>
        </p:nvSpPr>
        <p:spPr bwMode="auto">
          <a:xfrm>
            <a:off x="2438400" y="35052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83" name="Text Box 119"/>
          <p:cNvSpPr txBox="1">
            <a:spLocks noChangeArrowheads="1"/>
          </p:cNvSpPr>
          <p:nvPr/>
        </p:nvSpPr>
        <p:spPr bwMode="auto">
          <a:xfrm>
            <a:off x="7086600" y="4495800"/>
            <a:ext cx="1792327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Mark new visited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Vertex 6</a:t>
            </a:r>
          </a:p>
        </p:txBody>
      </p:sp>
      <p:sp>
        <p:nvSpPr>
          <p:cNvPr id="36984" name="Oval 120"/>
          <p:cNvSpPr>
            <a:spLocks noChangeArrowheads="1"/>
          </p:cNvSpPr>
          <p:nvPr/>
        </p:nvSpPr>
        <p:spPr bwMode="auto">
          <a:xfrm>
            <a:off x="3733800" y="38100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Example: Expression Trees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800600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Leaves are operands (constants or variables)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The internal nodes contain operators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Will not be a binary tree if some operators are not binary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65288"/>
            <a:ext cx="7097713" cy="3211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7890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37891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37892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8</a:t>
              </a:r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0</a:t>
              </a:r>
            </a:p>
          </p:txBody>
        </p:sp>
        <p:cxnSp>
          <p:nvCxnSpPr>
            <p:cNvPr id="37900" name="AutoShape 12"/>
            <p:cNvCxnSpPr>
              <a:cxnSpLocks noChangeShapeType="1"/>
              <a:stCxn id="37899" idx="6"/>
              <a:endCxn id="37898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1" name="AutoShape 13"/>
            <p:cNvCxnSpPr>
              <a:cxnSpLocks noChangeShapeType="1"/>
              <a:stCxn id="37898" idx="5"/>
              <a:endCxn id="37897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2" name="AutoShape 14"/>
            <p:cNvCxnSpPr>
              <a:cxnSpLocks noChangeShapeType="1"/>
              <a:stCxn id="37897" idx="2"/>
              <a:endCxn id="37894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3" name="AutoShape 15"/>
            <p:cNvCxnSpPr>
              <a:cxnSpLocks noChangeShapeType="1"/>
              <a:stCxn id="37898" idx="3"/>
              <a:endCxn id="37890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4" name="AutoShape 16"/>
            <p:cNvCxnSpPr>
              <a:cxnSpLocks noChangeShapeType="1"/>
              <a:stCxn id="37890" idx="6"/>
              <a:endCxn id="37894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5" name="AutoShape 17"/>
            <p:cNvCxnSpPr>
              <a:cxnSpLocks noChangeShapeType="1"/>
              <a:stCxn id="37890" idx="3"/>
              <a:endCxn id="37891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6" name="AutoShape 18"/>
            <p:cNvCxnSpPr>
              <a:cxnSpLocks noChangeShapeType="1"/>
              <a:stCxn id="37891" idx="6"/>
              <a:endCxn id="37892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7" name="AutoShape 19"/>
            <p:cNvCxnSpPr>
              <a:cxnSpLocks noChangeShapeType="1"/>
              <a:stCxn id="37892" idx="7"/>
              <a:endCxn id="37894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8" name="AutoShape 20"/>
            <p:cNvCxnSpPr>
              <a:cxnSpLocks noChangeShapeType="1"/>
              <a:stCxn id="37892" idx="5"/>
              <a:endCxn id="37893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9" name="AutoShape 21"/>
            <p:cNvCxnSpPr>
              <a:cxnSpLocks noChangeShapeType="1"/>
              <a:stCxn id="37893" idx="6"/>
              <a:endCxn id="37896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10" name="AutoShape 22"/>
            <p:cNvCxnSpPr>
              <a:cxnSpLocks noChangeShapeType="1"/>
              <a:stCxn id="37894" idx="6"/>
              <a:endCxn id="37895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11" name="AutoShape 23"/>
            <p:cNvCxnSpPr>
              <a:cxnSpLocks noChangeShapeType="1"/>
              <a:stCxn id="37895" idx="6"/>
              <a:endCxn id="37896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Adjacency List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304800" y="2895600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ea typeface="SimSun" charset="-122"/>
              </a:rPr>
              <a:t>source</a:t>
            </a:r>
          </a:p>
        </p:txBody>
      </p:sp>
      <p:graphicFrame>
        <p:nvGraphicFramePr>
          <p:cNvPr id="37915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57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Visited Table (T/F)</a:t>
            </a:r>
          </a:p>
        </p:txBody>
      </p:sp>
      <p:graphicFrame>
        <p:nvGraphicFramePr>
          <p:cNvPr id="37958" name="Group 70"/>
          <p:cNvGraphicFramePr>
            <a:graphicFrameLocks noGrp="1"/>
          </p:cNvGraphicFramePr>
          <p:nvPr/>
        </p:nvGraphicFramePr>
        <p:xfrm>
          <a:off x="7875588" y="1447800"/>
          <a:ext cx="263525" cy="2971800"/>
        </p:xfrm>
        <a:graphic>
          <a:graphicData uri="http://schemas.openxmlformats.org/drawingml/2006/table">
            <a:tbl>
              <a:tblPr/>
              <a:tblGrid>
                <a:gridCol w="26352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00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ea typeface="SimSun" charset="-122"/>
              </a:rPr>
              <a:t>Q = </a:t>
            </a:r>
          </a:p>
        </p:txBody>
      </p: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1457748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{ 5, 6} → { 6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</a:t>
            </a:r>
          </a:p>
        </p:txBody>
      </p:sp>
      <p:sp>
        <p:nvSpPr>
          <p:cNvPr id="38002" name="Line 114"/>
          <p:cNvSpPr>
            <a:spLocks noChangeShapeType="1"/>
          </p:cNvSpPr>
          <p:nvPr/>
        </p:nvSpPr>
        <p:spPr bwMode="auto">
          <a:xfrm>
            <a:off x="4648200" y="3127375"/>
            <a:ext cx="381000" cy="1588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2975087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Dequeue 5.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-- no unvisited neighbors of 5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3849688" y="2971800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Neighbors</a:t>
            </a:r>
          </a:p>
        </p:txBody>
      </p:sp>
      <p:sp>
        <p:nvSpPr>
          <p:cNvPr id="38006" name="Oval 118"/>
          <p:cNvSpPr>
            <a:spLocks noChangeArrowheads="1"/>
          </p:cNvSpPr>
          <p:nvPr/>
        </p:nvSpPr>
        <p:spPr bwMode="auto">
          <a:xfrm>
            <a:off x="1676400" y="41148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8914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8915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8916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38919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38920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38921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8922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38923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38924" name="AutoShape 12"/>
            <p:cNvCxnSpPr>
              <a:cxnSpLocks noChangeShapeType="1"/>
              <a:stCxn id="38923" idx="6"/>
              <a:endCxn id="38922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25" name="AutoShape 13"/>
            <p:cNvCxnSpPr>
              <a:cxnSpLocks noChangeShapeType="1"/>
              <a:stCxn id="38922" idx="5"/>
              <a:endCxn id="38921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26" name="AutoShape 14"/>
            <p:cNvCxnSpPr>
              <a:cxnSpLocks noChangeShapeType="1"/>
              <a:stCxn id="38921" idx="2"/>
              <a:endCxn id="38918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27" name="AutoShape 15"/>
            <p:cNvCxnSpPr>
              <a:cxnSpLocks noChangeShapeType="1"/>
              <a:stCxn id="38922" idx="3"/>
              <a:endCxn id="38914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28" name="AutoShape 16"/>
            <p:cNvCxnSpPr>
              <a:cxnSpLocks noChangeShapeType="1"/>
              <a:stCxn id="38914" idx="6"/>
              <a:endCxn id="38918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29" name="AutoShape 17"/>
            <p:cNvCxnSpPr>
              <a:cxnSpLocks noChangeShapeType="1"/>
              <a:stCxn id="38914" idx="3"/>
              <a:endCxn id="38915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0" name="AutoShape 18"/>
            <p:cNvCxnSpPr>
              <a:cxnSpLocks noChangeShapeType="1"/>
              <a:stCxn id="38915" idx="6"/>
              <a:endCxn id="38916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1" name="AutoShape 19"/>
            <p:cNvCxnSpPr>
              <a:cxnSpLocks noChangeShapeType="1"/>
              <a:stCxn id="38916" idx="7"/>
              <a:endCxn id="38918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2" name="AutoShape 20"/>
            <p:cNvCxnSpPr>
              <a:cxnSpLocks noChangeShapeType="1"/>
              <a:stCxn id="38916" idx="5"/>
              <a:endCxn id="38917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3" name="AutoShape 21"/>
            <p:cNvCxnSpPr>
              <a:cxnSpLocks noChangeShapeType="1"/>
              <a:stCxn id="38917" idx="6"/>
              <a:endCxn id="38920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4" name="AutoShape 22"/>
            <p:cNvCxnSpPr>
              <a:cxnSpLocks noChangeShapeType="1"/>
              <a:stCxn id="38918" idx="6"/>
              <a:endCxn id="38919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5" name="AutoShape 23"/>
            <p:cNvCxnSpPr>
              <a:cxnSpLocks noChangeShapeType="1"/>
              <a:stCxn id="38919" idx="6"/>
              <a:endCxn id="38920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8936" name="Object 24"/>
          <p:cNvGraphicFramePr>
            <a:graphicFrameLocks noChangeAspect="1"/>
          </p:cNvGraphicFramePr>
          <p:nvPr/>
        </p:nvGraphicFramePr>
        <p:xfrm>
          <a:off x="4876800" y="1371600"/>
          <a:ext cx="2159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590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SimSun" charset="-122"/>
              </a:rPr>
              <a:t>Adjacency </a:t>
            </a: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List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381000" y="2819400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8939" name="Group 27"/>
          <p:cNvGraphicFramePr>
            <a:graphicFrameLocks noGrp="1"/>
          </p:cNvGraphicFramePr>
          <p:nvPr/>
        </p:nvGraphicFramePr>
        <p:xfrm>
          <a:off x="7620000" y="1447800"/>
          <a:ext cx="255588" cy="3124202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81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38982" name="Group 70"/>
          <p:cNvGraphicFramePr>
            <a:graphicFrameLocks noGrp="1"/>
          </p:cNvGraphicFramePr>
          <p:nvPr/>
        </p:nvGraphicFramePr>
        <p:xfrm>
          <a:off x="7875588" y="1447800"/>
          <a:ext cx="279400" cy="3124202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24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39025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1166002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{ 6 } → { 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 </a:t>
            </a:r>
          </a:p>
        </p:txBody>
      </p:sp>
      <p:sp>
        <p:nvSpPr>
          <p:cNvPr id="39026" name="Line 114"/>
          <p:cNvSpPr>
            <a:spLocks noChangeShapeType="1"/>
          </p:cNvSpPr>
          <p:nvPr/>
        </p:nvSpPr>
        <p:spPr bwMode="auto">
          <a:xfrm>
            <a:off x="4648200" y="34623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028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2975087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>
                <a:solidFill>
                  <a:srgbClr val="000000"/>
                </a:solidFill>
                <a:ea typeface="SimSun" charset="-122"/>
              </a:rPr>
              <a:t>Dequeue</a:t>
            </a: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 6.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 -- no unvisited neighbors of 6</a:t>
            </a:r>
          </a:p>
        </p:txBody>
      </p:sp>
      <p:sp>
        <p:nvSpPr>
          <p:cNvPr id="39029" name="Text Box 117"/>
          <p:cNvSpPr txBox="1">
            <a:spLocks noChangeArrowheads="1"/>
          </p:cNvSpPr>
          <p:nvPr/>
        </p:nvSpPr>
        <p:spPr bwMode="auto">
          <a:xfrm>
            <a:off x="3849688" y="33067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Neighbors</a:t>
            </a:r>
          </a:p>
        </p:txBody>
      </p:sp>
      <p:sp>
        <p:nvSpPr>
          <p:cNvPr id="39030" name="Oval 118"/>
          <p:cNvSpPr>
            <a:spLocks noChangeArrowheads="1"/>
          </p:cNvSpPr>
          <p:nvPr/>
        </p:nvSpPr>
        <p:spPr bwMode="auto">
          <a:xfrm>
            <a:off x="3657600" y="38862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031" name="Text Box 119"/>
          <p:cNvSpPr txBox="1">
            <a:spLocks noChangeArrowheads="1"/>
          </p:cNvSpPr>
          <p:nvPr/>
        </p:nvSpPr>
        <p:spPr bwMode="auto">
          <a:xfrm>
            <a:off x="7696200" y="2209800"/>
            <a:ext cx="184150" cy="366713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9938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9939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39941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39942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39944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39945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39947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39948" name="AutoShape 12"/>
            <p:cNvCxnSpPr>
              <a:cxnSpLocks noChangeShapeType="1"/>
              <a:stCxn id="39947" idx="6"/>
              <a:endCxn id="39946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49" name="AutoShape 13"/>
            <p:cNvCxnSpPr>
              <a:cxnSpLocks noChangeShapeType="1"/>
              <a:stCxn id="39946" idx="5"/>
              <a:endCxn id="39945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0" name="AutoShape 14"/>
            <p:cNvCxnSpPr>
              <a:cxnSpLocks noChangeShapeType="1"/>
              <a:stCxn id="39945" idx="2"/>
              <a:endCxn id="39942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1" name="AutoShape 15"/>
            <p:cNvCxnSpPr>
              <a:cxnSpLocks noChangeShapeType="1"/>
              <a:stCxn id="39946" idx="3"/>
              <a:endCxn id="39938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2" name="AutoShape 16"/>
            <p:cNvCxnSpPr>
              <a:cxnSpLocks noChangeShapeType="1"/>
              <a:stCxn id="39938" idx="6"/>
              <a:endCxn id="39942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3" name="AutoShape 17"/>
            <p:cNvCxnSpPr>
              <a:cxnSpLocks noChangeShapeType="1"/>
              <a:stCxn id="39938" idx="3"/>
              <a:endCxn id="39939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4" name="AutoShape 18"/>
            <p:cNvCxnSpPr>
              <a:cxnSpLocks noChangeShapeType="1"/>
              <a:stCxn id="39939" idx="6"/>
              <a:endCxn id="39940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5" name="AutoShape 19"/>
            <p:cNvCxnSpPr>
              <a:cxnSpLocks noChangeShapeType="1"/>
              <a:stCxn id="39940" idx="7"/>
              <a:endCxn id="39942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6" name="AutoShape 20"/>
            <p:cNvCxnSpPr>
              <a:cxnSpLocks noChangeShapeType="1"/>
              <a:stCxn id="39940" idx="5"/>
              <a:endCxn id="39941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7" name="AutoShape 21"/>
            <p:cNvCxnSpPr>
              <a:cxnSpLocks noChangeShapeType="1"/>
              <a:stCxn id="39941" idx="6"/>
              <a:endCxn id="39944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8" name="AutoShape 22"/>
            <p:cNvCxnSpPr>
              <a:cxnSpLocks noChangeShapeType="1"/>
              <a:stCxn id="39942" idx="6"/>
              <a:endCxn id="39943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9" name="AutoShape 23"/>
            <p:cNvCxnSpPr>
              <a:cxnSpLocks noChangeShapeType="1"/>
              <a:stCxn id="39943" idx="6"/>
              <a:endCxn id="39944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9960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r:id="rId5" imgW="2762636" imgH="4095238" progId="PBrush">
                  <p:embed/>
                </p:oleObj>
              </mc:Choice>
              <mc:Fallback>
                <p:oleObj r:id="rId5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9963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05" name="Text Box 69"/>
          <p:cNvSpPr txBox="1">
            <a:spLocks noChangeArrowheads="1"/>
          </p:cNvSpPr>
          <p:nvPr/>
        </p:nvSpPr>
        <p:spPr bwMode="auto">
          <a:xfrm>
            <a:off x="6927850" y="990600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40006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48" name="Text Box 112"/>
          <p:cNvSpPr txBox="1">
            <a:spLocks noChangeArrowheads="1"/>
          </p:cNvSpPr>
          <p:nvPr/>
        </p:nvSpPr>
        <p:spPr bwMode="auto">
          <a:xfrm>
            <a:off x="361950" y="54721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40049" name="Text Box 113"/>
          <p:cNvSpPr txBox="1">
            <a:spLocks noChangeArrowheads="1"/>
          </p:cNvSpPr>
          <p:nvPr/>
        </p:nvSpPr>
        <p:spPr bwMode="auto">
          <a:xfrm>
            <a:off x="838200" y="5410200"/>
            <a:ext cx="484726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{ 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</a:t>
            </a:r>
          </a:p>
        </p:txBody>
      </p:sp>
      <p:sp>
        <p:nvSpPr>
          <p:cNvPr id="40051" name="Text Box 115"/>
          <p:cNvSpPr txBox="1">
            <a:spLocks noChangeArrowheads="1"/>
          </p:cNvSpPr>
          <p:nvPr/>
        </p:nvSpPr>
        <p:spPr bwMode="auto">
          <a:xfrm>
            <a:off x="1371600" y="5461000"/>
            <a:ext cx="197757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>
                <a:solidFill>
                  <a:srgbClr val="000000"/>
                </a:solidFill>
                <a:ea typeface="SimSun" charset="-122"/>
              </a:rPr>
              <a:t>STOP!   Q is empty!</a:t>
            </a:r>
          </a:p>
        </p:txBody>
      </p:sp>
      <p:sp>
        <p:nvSpPr>
          <p:cNvPr id="40053" name="Text Box 117"/>
          <p:cNvSpPr txBox="1">
            <a:spLocks noChangeArrowheads="1"/>
          </p:cNvSpPr>
          <p:nvPr/>
        </p:nvSpPr>
        <p:spPr bwMode="auto">
          <a:xfrm>
            <a:off x="5029200" y="4737100"/>
            <a:ext cx="3423223" cy="17565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What did we discover?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ea typeface="SimSun" charset="-122"/>
            </a:endParaRP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Look at “visited” tables.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ea typeface="SimSun" charset="-122"/>
            </a:endParaRP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There exists a path from source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vertex 2 to all vertices in the graph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Time Complexity of BFS</a:t>
            </a:r>
            <a:br>
              <a:rPr lang="en-US" sz="40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</a:br>
            <a:r>
              <a:rPr lang="en-US" sz="28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(Using Adjacency List)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  <a:ea typeface="SimSun" charset="-122"/>
              </a:rPr>
              <a:t>Assume adjacency list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  <a:ea typeface="SimSun" charset="-122"/>
              </a:rPr>
              <a:t>n = number of vertices   m = number of edges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90800"/>
            <a:ext cx="4648200" cy="3624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3198813" y="5257800"/>
            <a:ext cx="2060575" cy="1588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3198813" y="4724400"/>
            <a:ext cx="2060575" cy="1588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13363" y="4435475"/>
            <a:ext cx="2513486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ea typeface="SimSun" charset="-122"/>
              </a:rPr>
              <a:t>Each vertex will enter Q </a:t>
            </a:r>
            <a:br>
              <a:rPr lang="en-US">
                <a:solidFill>
                  <a:srgbClr val="000000"/>
                </a:solidFill>
                <a:ea typeface="SimSun" charset="-122"/>
              </a:rPr>
            </a:br>
            <a:r>
              <a:rPr lang="en-US">
                <a:solidFill>
                  <a:srgbClr val="000000"/>
                </a:solidFill>
                <a:ea typeface="SimSun" charset="-122"/>
              </a:rPr>
              <a:t>at most once.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257800" y="5257800"/>
            <a:ext cx="3886200" cy="12025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ea typeface="SimSun" charset="-122"/>
              </a:rPr>
              <a:t>Each iteration takes time proportional to deg(v) + 1  (the number 1 is to account for the case where deg(v) = 0 --- the work required is 1, not 0).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172200" y="2667000"/>
            <a:ext cx="1815218" cy="648512"/>
          </a:xfrm>
          <a:prstGeom prst="rect">
            <a:avLst/>
          </a:prstGeom>
          <a:solidFill>
            <a:srgbClr val="D60093"/>
          </a:solidFill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>
                <a:solidFill>
                  <a:srgbClr val="000000"/>
                </a:solidFill>
                <a:ea typeface="SimSun" charset="-122"/>
              </a:rPr>
              <a:t>O(n + 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itchFamily="16" charset="0"/>
                <a:ea typeface="Source Han Sans CN Regular" charset="0"/>
                <a:cs typeface="Source Han Sans CN Regular" charset="0"/>
              </a:rPr>
              <a:t>Running Time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ea typeface="SimSun" charset="-122"/>
              </a:rPr>
              <a:t>Recall: Given a graph with m edges, what is the total degree?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ea typeface="SimSun" charset="-122"/>
            </a:endParaRP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ea typeface="SimSun" charset="-122"/>
            </a:endParaRP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ea typeface="SimSun" charset="-122"/>
              </a:rPr>
              <a:t>The total running time of the while loop is: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ea typeface="SimSun" charset="-122"/>
            </a:endParaRP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ea typeface="SimSun" charset="-122"/>
            </a:endParaRPr>
          </a:p>
          <a:p>
            <a:pPr marL="342900" indent="-341313">
              <a:spcBef>
                <a:spcPts val="700"/>
              </a:spcBef>
              <a:buClrTx/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ea typeface="SimSun" charset="-122"/>
              </a:rPr>
              <a:t>    this is summing over all the iterations in the while loop!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ea typeface="SimSun" charset="-122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0" y="4267200"/>
            <a:ext cx="5943600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C00000"/>
                </a:solidFill>
                <a:ea typeface="Source Han Sans CN Regular" charset="0"/>
                <a:cs typeface="Source Han Sans CN Regular" charset="0"/>
              </a:rPr>
              <a:t>O( </a:t>
            </a:r>
            <a:r>
              <a:rPr lang="el-GR" sz="2800" dirty="0">
                <a:solidFill>
                  <a:srgbClr val="C00000"/>
                </a:solidFill>
                <a:ea typeface="Source Han Sans CN Regular" charset="0"/>
                <a:cs typeface="Source Han Sans CN Regular" charset="0"/>
              </a:rPr>
              <a:t>Σ</a:t>
            </a:r>
            <a:r>
              <a:rPr lang="en-US" sz="2800" baseline="-25000" dirty="0">
                <a:solidFill>
                  <a:srgbClr val="C00000"/>
                </a:solidFill>
                <a:ea typeface="SimSun" charset="-122"/>
              </a:rPr>
              <a:t>vertex </a:t>
            </a:r>
            <a:r>
              <a:rPr lang="en-US" sz="2800" i="1" baseline="-25000" dirty="0">
                <a:solidFill>
                  <a:srgbClr val="C00000"/>
                </a:solidFill>
                <a:ea typeface="SimSun" charset="-122"/>
              </a:rPr>
              <a:t>v  </a:t>
            </a:r>
            <a:r>
              <a:rPr lang="en-US" sz="2800" dirty="0">
                <a:solidFill>
                  <a:srgbClr val="C00000"/>
                </a:solidFill>
                <a:ea typeface="SimSun" charset="-122"/>
              </a:rPr>
              <a:t>(deg(v)</a:t>
            </a:r>
            <a:r>
              <a:rPr lang="en-US" sz="2800" i="1" dirty="0">
                <a:solidFill>
                  <a:srgbClr val="C00000"/>
                </a:solidFill>
                <a:ea typeface="SimSun" charset="-122"/>
              </a:rPr>
              <a:t> + </a:t>
            </a:r>
            <a:r>
              <a:rPr lang="en-US" sz="2800" dirty="0">
                <a:solidFill>
                  <a:srgbClr val="C00000"/>
                </a:solidFill>
                <a:ea typeface="SimSun" charset="-122"/>
              </a:rPr>
              <a:t>1) )</a:t>
            </a:r>
            <a:r>
              <a:rPr lang="en-US" sz="2800" i="1" dirty="0">
                <a:solidFill>
                  <a:srgbClr val="C00000"/>
                </a:solidFill>
                <a:ea typeface="SimSun" charset="-122"/>
              </a:rPr>
              <a:t> = </a:t>
            </a:r>
            <a:r>
              <a:rPr lang="en-US" sz="2800" dirty="0">
                <a:solidFill>
                  <a:srgbClr val="7030A0"/>
                </a:solidFill>
                <a:ea typeface="SimSun" charset="-122"/>
              </a:rPr>
              <a:t>O(</a:t>
            </a:r>
            <a:r>
              <a:rPr lang="en-US" sz="2800" dirty="0" err="1">
                <a:solidFill>
                  <a:srgbClr val="7030A0"/>
                </a:solidFill>
                <a:ea typeface="SimSun" charset="-122"/>
              </a:rPr>
              <a:t>n+m</a:t>
            </a:r>
            <a:r>
              <a:rPr lang="en-US" sz="2800" dirty="0">
                <a:solidFill>
                  <a:srgbClr val="7030A0"/>
                </a:solidFill>
                <a:ea typeface="SimSun" charset="-122"/>
              </a:rPr>
              <a:t>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676400" y="2362200"/>
            <a:ext cx="5943600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t> </a:t>
            </a:r>
            <a:r>
              <a:rPr lang="el-GR" sz="2800" dirty="0">
                <a:solidFill>
                  <a:srgbClr val="C00000"/>
                </a:solidFill>
                <a:ea typeface="Source Han Sans CN Regular" charset="0"/>
                <a:cs typeface="Source Han Sans CN Regular" charset="0"/>
              </a:rPr>
              <a:t>Σ</a:t>
            </a:r>
            <a:r>
              <a:rPr lang="en-US" sz="2800" baseline="-25000" dirty="0">
                <a:solidFill>
                  <a:srgbClr val="C00000"/>
                </a:solidFill>
                <a:ea typeface="SimSun" charset="-122"/>
              </a:rPr>
              <a:t>vertex </a:t>
            </a:r>
            <a:r>
              <a:rPr lang="en-US" sz="2800" i="1" baseline="-25000" dirty="0">
                <a:solidFill>
                  <a:srgbClr val="C00000"/>
                </a:solidFill>
                <a:ea typeface="SimSun" charset="-122"/>
              </a:rPr>
              <a:t>v  </a:t>
            </a:r>
            <a:r>
              <a:rPr lang="en-US" sz="2800" dirty="0">
                <a:solidFill>
                  <a:srgbClr val="C00000"/>
                </a:solidFill>
                <a:ea typeface="SimSun" charset="-122"/>
              </a:rPr>
              <a:t> deg(v)</a:t>
            </a:r>
            <a:r>
              <a:rPr lang="en-US" sz="2800" i="1" dirty="0">
                <a:solidFill>
                  <a:srgbClr val="C00000"/>
                </a:solidFill>
                <a:ea typeface="SimSun" charset="-122"/>
              </a:rPr>
              <a:t>  =</a:t>
            </a:r>
            <a:r>
              <a:rPr lang="en-US" sz="2800" dirty="0">
                <a:solidFill>
                  <a:srgbClr val="C00000"/>
                </a:solidFill>
                <a:ea typeface="SimSun" charset="-122"/>
              </a:rPr>
              <a:t>  2m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Time Complexity of BFS</a:t>
            </a:r>
            <a:br>
              <a:rPr lang="en-US" sz="40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</a:br>
            <a:r>
              <a:rPr lang="en-US" sz="28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(Using Adjacency Matrix)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  <a:ea typeface="SimSun" charset="-122"/>
              </a:rPr>
              <a:t>Assume adjacency list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  <a:ea typeface="SimSun" charset="-122"/>
              </a:rPr>
              <a:t>n = number of vertices   m = number of edges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90800"/>
            <a:ext cx="4648200" cy="3624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3198813" y="5257800"/>
            <a:ext cx="2060575" cy="1588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334000" y="4191000"/>
            <a:ext cx="3352800" cy="16026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SimSun" charset="-122"/>
              </a:rPr>
              <a:t>Finding the adjacent vertices of v requires checking all elements in the row. This takes linear time O(n).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>
              <a:solidFill>
                <a:srgbClr val="000000"/>
              </a:solidFill>
              <a:ea typeface="SimSun" charset="-122"/>
            </a:endParaRP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SimSun" charset="-122"/>
              </a:rPr>
              <a:t>Summing over all the n iterations, the total running time is O(n</a:t>
            </a:r>
            <a:r>
              <a:rPr lang="en-US" sz="1400" baseline="30000">
                <a:solidFill>
                  <a:srgbClr val="000000"/>
                </a:solidFill>
                <a:ea typeface="SimSun" charset="-122"/>
              </a:rPr>
              <a:t>2</a:t>
            </a:r>
            <a:r>
              <a:rPr lang="en-US" sz="1400">
                <a:solidFill>
                  <a:srgbClr val="000000"/>
                </a:solidFill>
                <a:ea typeface="SimSun" charset="-122"/>
              </a:rPr>
              <a:t>).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>
              <a:solidFill>
                <a:srgbClr val="000000"/>
              </a:solidFill>
              <a:ea typeface="SimSun" charset="-122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172200" y="2667000"/>
            <a:ext cx="1164399" cy="648512"/>
          </a:xfrm>
          <a:prstGeom prst="rect">
            <a:avLst/>
          </a:prstGeom>
          <a:solidFill>
            <a:srgbClr val="D60093"/>
          </a:solidFill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>
                <a:solidFill>
                  <a:srgbClr val="000000"/>
                </a:solidFill>
                <a:ea typeface="SimSun" charset="-122"/>
              </a:rPr>
              <a:t>O(n</a:t>
            </a:r>
            <a:r>
              <a:rPr lang="en-US" sz="3600" b="0" baseline="30000">
                <a:solidFill>
                  <a:srgbClr val="000000"/>
                </a:solidFill>
                <a:ea typeface="SimSun" charset="-122"/>
              </a:rPr>
              <a:t>2</a:t>
            </a:r>
            <a:r>
              <a:rPr lang="en-US" sz="3600" b="0">
                <a:solidFill>
                  <a:srgbClr val="000000"/>
                </a:solidFill>
                <a:ea typeface="SimSun" charset="-122"/>
              </a:rPr>
              <a:t>)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953000" y="5543550"/>
            <a:ext cx="4191000" cy="10793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ea typeface="SimSun" charset="-122"/>
              </a:rPr>
              <a:t>So, with adjacency matrix, BFS is O(n</a:t>
            </a:r>
            <a:r>
              <a:rPr lang="en-US" sz="1600" baseline="30000">
                <a:solidFill>
                  <a:srgbClr val="000000"/>
                </a:solidFill>
                <a:ea typeface="SimSun" charset="-122"/>
              </a:rPr>
              <a:t>2</a:t>
            </a:r>
            <a:r>
              <a:rPr lang="en-US" sz="1600">
                <a:solidFill>
                  <a:srgbClr val="000000"/>
                </a:solidFill>
                <a:ea typeface="SimSun" charset="-122"/>
              </a:rPr>
              <a:t>) independent of the number of edges m.  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ea typeface="SimSun" charset="-122"/>
              </a:rPr>
              <a:t>With adjacent lists, BFS is O(n+m); if m=O(n</a:t>
            </a:r>
            <a:r>
              <a:rPr lang="en-US" sz="1600" baseline="30000">
                <a:solidFill>
                  <a:srgbClr val="000000"/>
                </a:solidFill>
                <a:ea typeface="SimSun" charset="-122"/>
              </a:rPr>
              <a:t>2</a:t>
            </a:r>
            <a:r>
              <a:rPr lang="en-US" sz="1600">
                <a:solidFill>
                  <a:srgbClr val="000000"/>
                </a:solidFill>
                <a:ea typeface="SimSun" charset="-122"/>
              </a:rPr>
              <a:t>) like in a dense graph, O(n+m)=O(n</a:t>
            </a:r>
            <a:r>
              <a:rPr lang="en-US" sz="1600" baseline="30000">
                <a:solidFill>
                  <a:srgbClr val="000000"/>
                </a:solidFill>
                <a:ea typeface="SimSun" charset="-122"/>
              </a:rPr>
              <a:t>2</a:t>
            </a:r>
            <a:r>
              <a:rPr lang="en-US" sz="1600">
                <a:solidFill>
                  <a:srgbClr val="000000"/>
                </a:solidFill>
                <a:ea typeface="SimSun" charset="-122"/>
              </a:rPr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Tree Traversal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Used to print out the data in a tree in a certain order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Pre-order traversal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Print the data at the root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Recursively print out all data in the leftmost </a:t>
            </a:r>
            <a:r>
              <a:rPr lang="en-US" dirty="0" err="1">
                <a:ea typeface="PMingLiU" pitchFamily="16" charset="-120"/>
              </a:rPr>
              <a:t>subtree</a:t>
            </a:r>
            <a:endParaRPr lang="en-US" dirty="0">
              <a:ea typeface="PMingLiU" pitchFamily="16" charset="-120"/>
            </a:endParaRP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…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Recursively print out all data in the rightmost </a:t>
            </a:r>
            <a:r>
              <a:rPr lang="en-US" dirty="0" err="1">
                <a:ea typeface="PMingLiU" pitchFamily="16" charset="-120"/>
              </a:rPr>
              <a:t>subtree</a:t>
            </a:r>
            <a:endParaRPr lang="en-US" dirty="0">
              <a:ea typeface="PMingLiU" pitchFamily="16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ea typeface="PMingLiU" pitchFamily="16" charset="-120"/>
              </a:rPr>
              <a:t>Preorder, Postorder and Inorder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Preorder traversal</a:t>
            </a:r>
          </a:p>
          <a:p>
            <a:pPr marL="741363" lvl="1" indent="-284163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node, left, right</a:t>
            </a:r>
          </a:p>
          <a:p>
            <a:pPr marL="741363" lvl="1" indent="-284163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prefix expression</a:t>
            </a:r>
          </a:p>
          <a:p>
            <a:pPr lvl="2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 ++a*</a:t>
            </a:r>
            <a:r>
              <a:rPr lang="en-US" dirty="0" err="1">
                <a:ea typeface="PMingLiU" pitchFamily="16" charset="-120"/>
              </a:rPr>
              <a:t>bc</a:t>
            </a:r>
            <a:r>
              <a:rPr lang="en-US" dirty="0">
                <a:ea typeface="PMingLiU" pitchFamily="16" charset="-120"/>
              </a:rPr>
              <a:t>*+*</a:t>
            </a:r>
            <a:r>
              <a:rPr lang="en-US" dirty="0" err="1">
                <a:ea typeface="PMingLiU" pitchFamily="16" charset="-120"/>
              </a:rPr>
              <a:t>defg</a:t>
            </a:r>
            <a:endParaRPr lang="en-US" dirty="0">
              <a:ea typeface="PMingLiU" pitchFamily="16" charset="-12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05200"/>
            <a:ext cx="6096000" cy="2759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ea typeface="PMingLiU" pitchFamily="16" charset="-120"/>
              </a:rPr>
              <a:t>Preorder, Postorder and Inorder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848100" cy="48006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ea typeface="PMingLiU" pitchFamily="16" charset="-120"/>
              </a:rPr>
              <a:t>Postorder</a:t>
            </a:r>
            <a:r>
              <a:rPr lang="en-US" dirty="0">
                <a:ea typeface="PMingLiU" pitchFamily="16" charset="-120"/>
              </a:rPr>
              <a:t> traversal</a:t>
            </a:r>
          </a:p>
          <a:p>
            <a:pPr marL="741363" lvl="1" indent="-284163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left, right, node</a:t>
            </a:r>
          </a:p>
          <a:p>
            <a:pPr marL="741363" lvl="1" indent="-284163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postfix expression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>
                <a:ea typeface="PMingLiU" pitchFamily="16" charset="-120"/>
              </a:rPr>
              <a:t>abc</a:t>
            </a:r>
            <a:r>
              <a:rPr lang="en-US" sz="2400" dirty="0">
                <a:ea typeface="PMingLiU" pitchFamily="16" charset="-120"/>
              </a:rPr>
              <a:t>*+de*</a:t>
            </a:r>
            <a:r>
              <a:rPr lang="en-US" sz="2400" dirty="0" err="1">
                <a:ea typeface="PMingLiU" pitchFamily="16" charset="-120"/>
              </a:rPr>
              <a:t>f+g</a:t>
            </a:r>
            <a:r>
              <a:rPr lang="en-US" sz="2400" dirty="0">
                <a:ea typeface="PMingLiU" pitchFamily="16" charset="-120"/>
              </a:rPr>
              <a:t>*+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10100" y="1600200"/>
            <a:ext cx="38481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ea typeface="PMingLiU" pitchFamily="16" charset="-120"/>
              </a:rPr>
              <a:t>Inorder</a:t>
            </a:r>
            <a:r>
              <a:rPr lang="en-US" dirty="0">
                <a:ea typeface="PMingLiU" pitchFamily="16" charset="-120"/>
              </a:rPr>
              <a:t> traversal</a:t>
            </a: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left, node, right</a:t>
            </a: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infix expression</a:t>
            </a:r>
          </a:p>
          <a:p>
            <a:pPr lvl="2">
              <a:spcBef>
                <a:spcPts val="600"/>
              </a:spcBef>
              <a:buClr>
                <a:srgbClr val="FFCCFF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ea typeface="PMingLiU" pitchFamily="16" charset="-120"/>
              </a:rPr>
              <a:t>a+b</a:t>
            </a:r>
            <a:r>
              <a:rPr lang="en-US" dirty="0">
                <a:ea typeface="PMingLiU" pitchFamily="16" charset="-120"/>
              </a:rPr>
              <a:t>*</a:t>
            </a:r>
            <a:r>
              <a:rPr lang="en-US" dirty="0" err="1">
                <a:ea typeface="PMingLiU" pitchFamily="16" charset="-120"/>
              </a:rPr>
              <a:t>c+d</a:t>
            </a:r>
            <a:r>
              <a:rPr lang="en-US" dirty="0">
                <a:ea typeface="PMingLiU" pitchFamily="16" charset="-120"/>
              </a:rPr>
              <a:t>*</a:t>
            </a:r>
            <a:r>
              <a:rPr lang="en-US" dirty="0" err="1">
                <a:ea typeface="PMingLiU" pitchFamily="16" charset="-120"/>
              </a:rPr>
              <a:t>e+f</a:t>
            </a:r>
            <a:r>
              <a:rPr lang="en-US" dirty="0">
                <a:ea typeface="PMingLiU" pitchFamily="16" charset="-120"/>
              </a:rPr>
              <a:t>*g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733800"/>
            <a:ext cx="5410200" cy="244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3722</Words>
  <Application>Microsoft Office PowerPoint</Application>
  <PresentationFormat>On-screen Show (4:3)</PresentationFormat>
  <Paragraphs>1253</Paragraphs>
  <Slides>65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Office Theme</vt:lpstr>
      <vt:lpstr>Bitmap Image</vt:lpstr>
      <vt:lpstr>Microsoft Equation 3.0</vt:lpstr>
      <vt:lpstr>PowerPoint Presentation</vt:lpstr>
      <vt:lpstr>Trees</vt:lpstr>
      <vt:lpstr>Trees</vt:lpstr>
      <vt:lpstr>Some Terminologies</vt:lpstr>
      <vt:lpstr>More Terminologies</vt:lpstr>
      <vt:lpstr>Example: Expression Trees</vt:lpstr>
      <vt:lpstr>Tree Traversal</vt:lpstr>
      <vt:lpstr>Preorder, Postorder and Inorder</vt:lpstr>
      <vt:lpstr>Preorder, Postorder and Inorder</vt:lpstr>
      <vt:lpstr>Preorder, Postorder and Inorder Pseudo Code</vt:lpstr>
      <vt:lpstr>Binary Trees</vt:lpstr>
      <vt:lpstr>Convert a Generic Tree to a Binary Tree</vt:lpstr>
      <vt:lpstr>Binary Tree ADT</vt:lpstr>
      <vt:lpstr>PowerPoint Presentation</vt:lpstr>
      <vt:lpstr>Binary Search Trees (BST)</vt:lpstr>
      <vt:lpstr>Binary Search Trees</vt:lpstr>
      <vt:lpstr>Binary Search Trees</vt:lpstr>
      <vt:lpstr>Searching BST</vt:lpstr>
      <vt:lpstr>PowerPoint Presentation</vt:lpstr>
      <vt:lpstr>Searching (Find)</vt:lpstr>
      <vt:lpstr>Inorder Traversal of BST</vt:lpstr>
      <vt:lpstr>findMin/ findMax</vt:lpstr>
      <vt:lpstr>Insertion</vt:lpstr>
      <vt:lpstr>PowerPoint Presentation</vt:lpstr>
      <vt:lpstr>Deletion</vt:lpstr>
      <vt:lpstr>Deletion under Different Cases</vt:lpstr>
      <vt:lpstr>Deletion Case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MUTHU</cp:lastModifiedBy>
  <cp:revision>103</cp:revision>
  <dcterms:created xsi:type="dcterms:W3CDTF">2019-01-29T09:52:11Z</dcterms:created>
  <dcterms:modified xsi:type="dcterms:W3CDTF">2019-02-03T14:13:36Z</dcterms:modified>
</cp:coreProperties>
</file>