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2341D-0C0C-41D5-95D1-7D87D60272F7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0C822-E279-4531-8144-FA118CF99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5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CA56-55FC-4B55-9306-945A84D19FB1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1C91-C4F2-4318-9671-463D4AE8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F011-3E5D-4770-9B26-273DE4FADA7C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1C91-C4F2-4318-9671-463D4AE8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5832-B7AD-419A-860B-07979F623B84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1C91-C4F2-4318-9671-463D4AE8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DF04-DE24-4748-8A08-60C8548A7B4E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1C91-C4F2-4318-9671-463D4AE8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DEA-1DCE-4A66-9E94-9B96EEF9F9E1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1C91-C4F2-4318-9671-463D4AE8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CD63-BD13-4BA4-8398-032D65170C3A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1C91-C4F2-4318-9671-463D4AE8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406E-8419-41BD-B06D-76D095FAE9C8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1C91-C4F2-4318-9671-463D4AE8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A0F7-7929-4B46-9E76-DA2B5185DAC9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1C91-C4F2-4318-9671-463D4AE8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36F2-BB9E-498B-BDC3-5E79FBF636F5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1C91-C4F2-4318-9671-463D4AE8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17D-154B-4791-A60D-B5059BE3A87B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1C91-C4F2-4318-9671-463D4AE8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EBE0-DB94-4AA4-8933-EF3EFB08235F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1C91-C4F2-4318-9671-463D4AE8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B2855-3F4E-4BCC-97CA-043BCBBF72D3}" type="datetime1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A1C91-C4F2-4318-9671-463D4AE81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0398df269edca842e55ce781f30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0" y="2362200"/>
            <a:ext cx="6705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Book Antiqua" pitchFamily="18" charset="0"/>
              </a:rPr>
              <a:t>COMPUTER ORGANIZATION</a:t>
            </a:r>
          </a:p>
          <a:p>
            <a:r>
              <a:rPr lang="en-US" sz="3600" dirty="0">
                <a:solidFill>
                  <a:srgbClr val="C00000"/>
                </a:solidFill>
                <a:latin typeface="Book Antiqua" pitchFamily="18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Book Antiqua" pitchFamily="18" charset="0"/>
              </a:rPr>
              <a:t>	ARCHITECTURE </a:t>
            </a:r>
            <a:endParaRPr lang="en-US" sz="36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5638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Dr.B.Smitha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922896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20" dirty="0">
                <a:solidFill>
                  <a:srgbClr val="001F5F"/>
                </a:solidFill>
              </a:rPr>
              <a:t>3.</a:t>
            </a:r>
            <a:r>
              <a:rPr sz="4000" spc="-145" dirty="0">
                <a:solidFill>
                  <a:srgbClr val="001F5F"/>
                </a:solidFill>
              </a:rPr>
              <a:t> </a:t>
            </a:r>
            <a:r>
              <a:rPr sz="4000" spc="105" dirty="0">
                <a:solidFill>
                  <a:srgbClr val="001F5F"/>
                </a:solidFill>
              </a:rPr>
              <a:t>Register</a:t>
            </a:r>
            <a:r>
              <a:rPr sz="4000" spc="-145" dirty="0">
                <a:solidFill>
                  <a:srgbClr val="001F5F"/>
                </a:solidFill>
              </a:rPr>
              <a:t> </a:t>
            </a:r>
            <a:r>
              <a:rPr sz="4000" spc="150" dirty="0">
                <a:solidFill>
                  <a:srgbClr val="001F5F"/>
                </a:solidFill>
              </a:rPr>
              <a:t>Indirect</a:t>
            </a:r>
            <a:r>
              <a:rPr sz="4000" spc="-175" dirty="0">
                <a:solidFill>
                  <a:srgbClr val="001F5F"/>
                </a:solidFill>
              </a:rPr>
              <a:t> </a:t>
            </a:r>
            <a:r>
              <a:rPr sz="4000" spc="110" dirty="0">
                <a:solidFill>
                  <a:srgbClr val="001F5F"/>
                </a:solidFill>
              </a:rPr>
              <a:t>Addressing</a:t>
            </a:r>
            <a:r>
              <a:rPr sz="4000" spc="-190" dirty="0">
                <a:solidFill>
                  <a:srgbClr val="001F5F"/>
                </a:solidFill>
              </a:rPr>
              <a:t> </a:t>
            </a:r>
            <a:r>
              <a:rPr sz="4000" spc="60" dirty="0">
                <a:solidFill>
                  <a:srgbClr val="001F5F"/>
                </a:solidFill>
              </a:rPr>
              <a:t>Mode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09800" y="3276600"/>
          <a:ext cx="1371600" cy="3581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245"/>
                <a:gridCol w="829355"/>
              </a:tblGrid>
              <a:tr h="449952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6916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7523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A9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7523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7523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7523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6916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7523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39476" y="3772153"/>
            <a:ext cx="1056799" cy="335280"/>
          </a:xfrm>
          <a:custGeom>
            <a:avLst/>
            <a:gdLst/>
            <a:ahLst/>
            <a:cxnLst/>
            <a:rect l="l" t="t" r="r" b="b"/>
            <a:pathLst>
              <a:path w="1409064" h="335279">
                <a:moveTo>
                  <a:pt x="0" y="335280"/>
                </a:moveTo>
                <a:lnTo>
                  <a:pt x="1408684" y="335280"/>
                </a:lnTo>
                <a:lnTo>
                  <a:pt x="1408684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476" y="3765803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6046" y="3765803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4714" y="3765803"/>
            <a:ext cx="1066324" cy="12700"/>
          </a:xfrm>
          <a:custGeom>
            <a:avLst/>
            <a:gdLst/>
            <a:ahLst/>
            <a:cxnLst/>
            <a:rect l="l" t="t" r="r" b="b"/>
            <a:pathLst>
              <a:path w="1421764" h="12700">
                <a:moveTo>
                  <a:pt x="0" y="12700"/>
                </a:moveTo>
                <a:lnTo>
                  <a:pt x="1421460" y="12700"/>
                </a:lnTo>
                <a:lnTo>
                  <a:pt x="14214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4714" y="4107434"/>
            <a:ext cx="1066324" cy="0"/>
          </a:xfrm>
          <a:custGeom>
            <a:avLst/>
            <a:gdLst/>
            <a:ahLst/>
            <a:cxnLst/>
            <a:rect l="l" t="t" r="r" b="b"/>
            <a:pathLst>
              <a:path w="1421764">
                <a:moveTo>
                  <a:pt x="0" y="0"/>
                </a:moveTo>
                <a:lnTo>
                  <a:pt x="14214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69061" y="4308221"/>
          <a:ext cx="1330642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844"/>
                <a:gridCol w="1056798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H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95350" y="4832604"/>
          <a:ext cx="1304448" cy="334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650"/>
                <a:gridCol w="1056798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05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781800" y="2819400"/>
          <a:ext cx="1219200" cy="403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645"/>
                <a:gridCol w="737555"/>
              </a:tblGrid>
              <a:tr h="507392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3969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4654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A9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4654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4654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4654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3969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4654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027485" y="3765803"/>
          <a:ext cx="1319213" cy="334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90"/>
                <a:gridCol w="1056323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5" dirty="0">
                          <a:latin typeface="Times New Roman"/>
                          <a:cs typeface="Times New Roman"/>
                        </a:rPr>
                        <a:t>A9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020627" y="4308221"/>
          <a:ext cx="1330167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368"/>
                <a:gridCol w="1056799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H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046916" y="4832604"/>
          <a:ext cx="1303021" cy="334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698"/>
                <a:gridCol w="1056323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05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532873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13485" algn="ctr">
              <a:lnSpc>
                <a:spcPct val="100000"/>
              </a:lnSpc>
              <a:spcBef>
                <a:spcPts val="1175"/>
              </a:spcBef>
              <a:tabLst>
                <a:tab pos="3528695" algn="l"/>
              </a:tabLst>
            </a:pPr>
            <a:r>
              <a:rPr b="1" spc="-280" dirty="0">
                <a:latin typeface="Times New Roman"/>
                <a:cs typeface="Times New Roman"/>
              </a:rPr>
              <a:t>MOV  </a:t>
            </a:r>
            <a:r>
              <a:rPr b="1" spc="-20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b="1" spc="-2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b="1" spc="-55" dirty="0">
                <a:solidFill>
                  <a:srgbClr val="00AF50"/>
                </a:solidFill>
                <a:latin typeface="Times New Roman"/>
                <a:cs typeface="Times New Roman"/>
              </a:rPr>
              <a:t>,</a:t>
            </a:r>
            <a:r>
              <a:rPr b="1" spc="-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b="1" spc="-280" dirty="0">
                <a:solidFill>
                  <a:srgbClr val="00AF50"/>
                </a:solidFill>
                <a:latin typeface="Times New Roman"/>
                <a:cs typeface="Times New Roman"/>
              </a:rPr>
              <a:t>M	</a:t>
            </a:r>
            <a:r>
              <a:rPr spc="-280" dirty="0"/>
              <a:t>A  </a:t>
            </a:r>
            <a:r>
              <a:rPr spc="-459" dirty="0"/>
              <a:t>←</a:t>
            </a:r>
            <a:r>
              <a:rPr spc="-310" dirty="0"/>
              <a:t> </a:t>
            </a:r>
            <a:r>
              <a:rPr spc="-5" dirty="0"/>
              <a:t>[[H][L]]</a:t>
            </a:r>
          </a:p>
          <a:p>
            <a:pPr marL="1210945" algn="ctr">
              <a:lnSpc>
                <a:spcPct val="100000"/>
              </a:lnSpc>
              <a:spcBef>
                <a:spcPts val="775"/>
              </a:spcBef>
            </a:pPr>
            <a:r>
              <a:rPr sz="2000" spc="50" dirty="0"/>
              <a:t>It</a:t>
            </a:r>
            <a:r>
              <a:rPr sz="2000" spc="-60" dirty="0"/>
              <a:t> </a:t>
            </a:r>
            <a:r>
              <a:rPr sz="2000" spc="55" dirty="0"/>
              <a:t>moves</a:t>
            </a:r>
            <a:r>
              <a:rPr sz="2000" spc="-80" dirty="0"/>
              <a:t> </a:t>
            </a:r>
            <a:r>
              <a:rPr sz="2000" spc="105" dirty="0"/>
              <a:t>the</a:t>
            </a:r>
            <a:r>
              <a:rPr sz="2000" spc="-70" dirty="0"/>
              <a:t> </a:t>
            </a:r>
            <a:r>
              <a:rPr sz="2000" spc="105" dirty="0"/>
              <a:t>data</a:t>
            </a:r>
            <a:r>
              <a:rPr sz="2000" spc="-90" dirty="0"/>
              <a:t> </a:t>
            </a:r>
            <a:r>
              <a:rPr sz="2000" spc="60" dirty="0"/>
              <a:t>from</a:t>
            </a:r>
            <a:r>
              <a:rPr sz="2000" spc="-85" dirty="0"/>
              <a:t> </a:t>
            </a:r>
            <a:r>
              <a:rPr sz="2000" spc="85" dirty="0"/>
              <a:t>memory</a:t>
            </a:r>
            <a:r>
              <a:rPr sz="2000" spc="-85" dirty="0"/>
              <a:t> </a:t>
            </a:r>
            <a:r>
              <a:rPr sz="2000" spc="50" dirty="0"/>
              <a:t>location</a:t>
            </a:r>
            <a:r>
              <a:rPr sz="2000" spc="-110" dirty="0"/>
              <a:t> </a:t>
            </a:r>
            <a:r>
              <a:rPr sz="2000" spc="45" dirty="0"/>
              <a:t>specified</a:t>
            </a:r>
            <a:r>
              <a:rPr sz="2000" spc="-75" dirty="0"/>
              <a:t> </a:t>
            </a:r>
            <a:r>
              <a:rPr sz="2000" spc="35" dirty="0"/>
              <a:t>by</a:t>
            </a:r>
            <a:r>
              <a:rPr sz="2000" spc="-55" dirty="0"/>
              <a:t> </a:t>
            </a:r>
            <a:r>
              <a:rPr sz="2000" spc="-110" dirty="0"/>
              <a:t>HL</a:t>
            </a:r>
            <a:r>
              <a:rPr sz="2000" spc="-60" dirty="0"/>
              <a:t> </a:t>
            </a:r>
            <a:r>
              <a:rPr sz="2000" spc="80" dirty="0"/>
              <a:t>register</a:t>
            </a:r>
            <a:r>
              <a:rPr sz="2000" spc="-100" dirty="0"/>
              <a:t> </a:t>
            </a:r>
            <a:r>
              <a:rPr sz="2000" spc="90" dirty="0"/>
              <a:t>pair</a:t>
            </a:r>
            <a:r>
              <a:rPr sz="2000" spc="-80" dirty="0"/>
              <a:t> </a:t>
            </a:r>
            <a:r>
              <a:rPr sz="2000" spc="90"/>
              <a:t>to</a:t>
            </a:r>
            <a:r>
              <a:rPr sz="2000" spc="-80"/>
              <a:t> </a:t>
            </a:r>
            <a:r>
              <a:rPr sz="2000" spc="-150" smtClean="0"/>
              <a:t>A</a:t>
            </a:r>
            <a:endParaRPr sz="2000"/>
          </a:p>
          <a:p>
            <a:pPr marL="1604645">
              <a:lnSpc>
                <a:spcPct val="100000"/>
              </a:lnSpc>
              <a:tabLst>
                <a:tab pos="7623809" algn="l"/>
              </a:tabLst>
            </a:pPr>
            <a:r>
              <a:rPr sz="1800" b="1" spc="60" smtClean="0">
                <a:solidFill>
                  <a:srgbClr val="00AF50"/>
                </a:solidFill>
                <a:latin typeface="Times New Roman"/>
                <a:cs typeface="Times New Roman"/>
              </a:rPr>
              <a:t>Before</a:t>
            </a:r>
            <a:r>
              <a:rPr sz="1800" b="1" spc="60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1800" b="1" spc="15" dirty="0">
                <a:solidFill>
                  <a:srgbClr val="00AF50"/>
                </a:solidFill>
                <a:latin typeface="Times New Roman"/>
                <a:cs typeface="Times New Roman"/>
              </a:rPr>
              <a:t>After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/>
          </a:p>
          <a:p>
            <a:pPr marL="12700">
              <a:lnSpc>
                <a:spcPct val="100000"/>
              </a:lnSpc>
              <a:spcBef>
                <a:spcPts val="1630"/>
              </a:spcBef>
              <a:buNone/>
            </a:pPr>
            <a:r>
              <a:rPr lang="en-US" sz="1600" b="1" spc="-114" dirty="0" smtClean="0">
                <a:latin typeface="Times New Roman"/>
                <a:cs typeface="Times New Roman"/>
              </a:rPr>
              <a:t>      </a:t>
            </a:r>
            <a:r>
              <a:rPr sz="1600" b="1" spc="-114" smtClean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6815" y="5680354"/>
            <a:ext cx="8848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0" dirty="0">
                <a:latin typeface="Times New Roman"/>
                <a:cs typeface="Times New Roman"/>
              </a:rPr>
              <a:t>A </a:t>
            </a:r>
            <a:r>
              <a:rPr sz="1800" b="1" spc="-295" dirty="0">
                <a:latin typeface="Times New Roman"/>
                <a:cs typeface="Times New Roman"/>
              </a:rPr>
              <a:t>←</a:t>
            </a:r>
            <a:r>
              <a:rPr sz="1800" b="1" spc="-190" dirty="0">
                <a:latin typeface="Times New Roman"/>
                <a:cs typeface="Times New Roman"/>
              </a:rPr>
              <a:t> </a:t>
            </a:r>
            <a:r>
              <a:rPr sz="1800" b="1" spc="130" dirty="0">
                <a:latin typeface="Times New Roman"/>
                <a:cs typeface="Times New Roman"/>
              </a:rPr>
              <a:t>[2805]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38787" y="5680354"/>
            <a:ext cx="56483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0" dirty="0">
                <a:latin typeface="Times New Roman"/>
                <a:cs typeface="Times New Roman"/>
              </a:rPr>
              <a:t>A </a:t>
            </a:r>
            <a:r>
              <a:rPr sz="1800" b="1" spc="-295" dirty="0">
                <a:latin typeface="Times New Roman"/>
                <a:cs typeface="Times New Roman"/>
              </a:rPr>
              <a:t>←</a:t>
            </a:r>
            <a:r>
              <a:rPr sz="1800" b="1" spc="-195" dirty="0">
                <a:latin typeface="Times New Roman"/>
                <a:cs typeface="Times New Roman"/>
              </a:rPr>
              <a:t> </a:t>
            </a:r>
            <a:r>
              <a:rPr sz="1800" b="1" spc="15" dirty="0">
                <a:latin typeface="Times New Roman"/>
                <a:cs typeface="Times New Roman"/>
              </a:rPr>
              <a:t>A9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685609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0" dirty="0">
                <a:solidFill>
                  <a:srgbClr val="001F5F"/>
                </a:solidFill>
              </a:rPr>
              <a:t>4. </a:t>
            </a:r>
            <a:r>
              <a:rPr sz="4400" spc="80" dirty="0">
                <a:solidFill>
                  <a:srgbClr val="001F5F"/>
                </a:solidFill>
              </a:rPr>
              <a:t>Direct </a:t>
            </a:r>
            <a:r>
              <a:rPr sz="4400" spc="110" dirty="0">
                <a:solidFill>
                  <a:srgbClr val="001F5F"/>
                </a:solidFill>
              </a:rPr>
              <a:t>Addressing</a:t>
            </a:r>
            <a:r>
              <a:rPr sz="4400" spc="-620" dirty="0">
                <a:solidFill>
                  <a:srgbClr val="001F5F"/>
                </a:solidFill>
              </a:rPr>
              <a:t> </a:t>
            </a:r>
            <a:r>
              <a:rPr sz="4400" spc="60" dirty="0">
                <a:solidFill>
                  <a:srgbClr val="001F5F"/>
                </a:solidFill>
              </a:rPr>
              <a:t>Mode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7704" y="1447800"/>
            <a:ext cx="7618095" cy="5331588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70" dirty="0">
                <a:latin typeface="Times New Roman"/>
                <a:cs typeface="Times New Roman"/>
              </a:rPr>
              <a:t>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instruction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specifies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direct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address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operand.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70" dirty="0">
                <a:latin typeface="Times New Roman"/>
                <a:cs typeface="Times New Roman"/>
              </a:rPr>
              <a:t>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memory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address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is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specified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where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actual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operand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>
              <a:latin typeface="Times New Roman"/>
              <a:cs typeface="Times New Roman"/>
            </a:endParaRPr>
          </a:p>
          <a:p>
            <a:pPr marL="792480" algn="ctr">
              <a:lnSpc>
                <a:spcPct val="100000"/>
              </a:lnSpc>
            </a:pPr>
            <a:r>
              <a:rPr sz="2400" b="1" spc="15" dirty="0">
                <a:solidFill>
                  <a:srgbClr val="6F2F9F"/>
                </a:solidFill>
                <a:latin typeface="Times New Roman"/>
                <a:cs typeface="Times New Roman"/>
              </a:rPr>
              <a:t>Load</a:t>
            </a:r>
            <a:r>
              <a:rPr sz="2400" b="1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spc="55" dirty="0">
                <a:solidFill>
                  <a:srgbClr val="6F2F9F"/>
                </a:solidFill>
                <a:latin typeface="Times New Roman"/>
                <a:cs typeface="Times New Roman"/>
              </a:rPr>
              <a:t>Accumulator</a:t>
            </a:r>
            <a:endParaRPr sz="2400">
              <a:latin typeface="Times New Roman"/>
              <a:cs typeface="Times New Roman"/>
            </a:endParaRPr>
          </a:p>
          <a:p>
            <a:pPr marL="791210" algn="ctr">
              <a:lnSpc>
                <a:spcPts val="3250"/>
              </a:lnSpc>
              <a:spcBef>
                <a:spcPts val="645"/>
              </a:spcBef>
              <a:tabLst>
                <a:tab pos="3057525" algn="l"/>
              </a:tabLst>
            </a:pPr>
            <a:r>
              <a:rPr sz="2800" b="1" spc="-235" dirty="0">
                <a:latin typeface="Times New Roman"/>
                <a:cs typeface="Times New Roman"/>
              </a:rPr>
              <a:t>LDA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220" dirty="0">
                <a:solidFill>
                  <a:srgbClr val="00AF50"/>
                </a:solidFill>
                <a:latin typeface="Times New Roman"/>
                <a:cs typeface="Times New Roman"/>
              </a:rPr>
              <a:t>2805h	</a:t>
            </a:r>
            <a:r>
              <a:rPr sz="2800" spc="-280" dirty="0">
                <a:latin typeface="Times New Roman"/>
                <a:cs typeface="Times New Roman"/>
              </a:rPr>
              <a:t>A  </a:t>
            </a:r>
            <a:r>
              <a:rPr sz="2800" spc="-459" dirty="0">
                <a:latin typeface="Times New Roman"/>
                <a:cs typeface="Times New Roman"/>
              </a:rPr>
              <a:t>←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105" dirty="0">
                <a:latin typeface="Times New Roman"/>
                <a:cs typeface="Times New Roman"/>
              </a:rPr>
              <a:t>[2805]</a:t>
            </a:r>
            <a:endParaRPr sz="2800">
              <a:latin typeface="Times New Roman"/>
              <a:cs typeface="Times New Roman"/>
            </a:endParaRPr>
          </a:p>
          <a:p>
            <a:pPr marL="789305" algn="ctr">
              <a:lnSpc>
                <a:spcPts val="2290"/>
              </a:lnSpc>
            </a:pPr>
            <a:r>
              <a:rPr sz="2000" spc="50" dirty="0">
                <a:latin typeface="Times New Roman"/>
                <a:cs typeface="Times New Roman"/>
              </a:rPr>
              <a:t>It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65" dirty="0">
                <a:latin typeface="Times New Roman"/>
                <a:cs typeface="Times New Roman"/>
              </a:rPr>
              <a:t>loads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the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data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from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85" dirty="0">
                <a:latin typeface="Times New Roman"/>
                <a:cs typeface="Times New Roman"/>
              </a:rPr>
              <a:t>memory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location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2805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85" dirty="0">
                <a:latin typeface="Times New Roman"/>
                <a:cs typeface="Times New Roman"/>
              </a:rPr>
              <a:t>to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50" dirty="0">
                <a:latin typeface="Times New Roman"/>
                <a:cs typeface="Times New Roman"/>
              </a:rPr>
              <a:t>A.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50">
              <a:latin typeface="Times New Roman"/>
              <a:cs typeface="Times New Roman"/>
            </a:endParaRPr>
          </a:p>
          <a:p>
            <a:pPr marL="791845" algn="ctr">
              <a:lnSpc>
                <a:spcPct val="100000"/>
              </a:lnSpc>
            </a:pPr>
            <a:r>
              <a:rPr sz="2400" b="1" spc="60" dirty="0">
                <a:solidFill>
                  <a:srgbClr val="6F2F9F"/>
                </a:solidFill>
                <a:latin typeface="Times New Roman"/>
                <a:cs typeface="Times New Roman"/>
              </a:rPr>
              <a:t>Store</a:t>
            </a:r>
            <a:r>
              <a:rPr sz="2400" b="1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spc="55" dirty="0">
                <a:solidFill>
                  <a:srgbClr val="6F2F9F"/>
                </a:solidFill>
                <a:latin typeface="Times New Roman"/>
                <a:cs typeface="Times New Roman"/>
              </a:rPr>
              <a:t>Accumulator</a:t>
            </a:r>
            <a:endParaRPr sz="2400">
              <a:latin typeface="Times New Roman"/>
              <a:cs typeface="Times New Roman"/>
            </a:endParaRPr>
          </a:p>
          <a:p>
            <a:pPr marL="793115" algn="ctr">
              <a:lnSpc>
                <a:spcPts val="3250"/>
              </a:lnSpc>
              <a:spcBef>
                <a:spcPts val="645"/>
              </a:spcBef>
              <a:tabLst>
                <a:tab pos="2992120" algn="l"/>
              </a:tabLst>
            </a:pPr>
            <a:r>
              <a:rPr sz="2800" b="1" spc="-254" dirty="0">
                <a:latin typeface="Times New Roman"/>
                <a:cs typeface="Times New Roman"/>
              </a:rPr>
              <a:t>STA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220" dirty="0">
                <a:solidFill>
                  <a:srgbClr val="00AF50"/>
                </a:solidFill>
                <a:latin typeface="Times New Roman"/>
                <a:cs typeface="Times New Roman"/>
              </a:rPr>
              <a:t>2803h	</a:t>
            </a:r>
            <a:r>
              <a:rPr sz="2800" spc="110" dirty="0">
                <a:latin typeface="Times New Roman"/>
                <a:cs typeface="Times New Roman"/>
              </a:rPr>
              <a:t>[2803] </a:t>
            </a:r>
            <a:r>
              <a:rPr sz="2800" spc="-459" dirty="0">
                <a:latin typeface="Times New Roman"/>
                <a:cs typeface="Times New Roman"/>
              </a:rPr>
              <a:t>←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marL="793115" algn="ctr">
              <a:lnSpc>
                <a:spcPts val="2290"/>
              </a:lnSpc>
            </a:pPr>
            <a:r>
              <a:rPr sz="2000" spc="50" dirty="0">
                <a:latin typeface="Times New Roman"/>
                <a:cs typeface="Times New Roman"/>
              </a:rPr>
              <a:t>It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stores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data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from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200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90" dirty="0">
                <a:latin typeface="Times New Roman"/>
                <a:cs typeface="Times New Roman"/>
              </a:rPr>
              <a:t>to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85" dirty="0">
                <a:latin typeface="Times New Roman"/>
                <a:cs typeface="Times New Roman"/>
              </a:rPr>
              <a:t>memory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location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2803.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4721543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0" dirty="0">
                <a:solidFill>
                  <a:srgbClr val="001F5F"/>
                </a:solidFill>
              </a:rPr>
              <a:t>4. </a:t>
            </a:r>
            <a:r>
              <a:rPr sz="4400" spc="80" dirty="0">
                <a:solidFill>
                  <a:srgbClr val="001F5F"/>
                </a:solidFill>
              </a:rPr>
              <a:t>Direct </a:t>
            </a:r>
            <a:r>
              <a:rPr sz="4400" spc="110" dirty="0">
                <a:solidFill>
                  <a:srgbClr val="001F5F"/>
                </a:solidFill>
              </a:rPr>
              <a:t>Addressing</a:t>
            </a:r>
            <a:r>
              <a:rPr sz="4400" spc="-635" dirty="0">
                <a:solidFill>
                  <a:srgbClr val="001F5F"/>
                </a:solidFill>
              </a:rPr>
              <a:t> </a:t>
            </a:r>
            <a:r>
              <a:rPr sz="4400" spc="60" dirty="0">
                <a:solidFill>
                  <a:srgbClr val="001F5F"/>
                </a:solidFill>
              </a:rPr>
              <a:t>Mode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17336" y="3728974"/>
          <a:ext cx="1001078" cy="3745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764"/>
                <a:gridCol w="605314"/>
              </a:tblGrid>
              <a:tr h="307975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5C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39476" y="3772153"/>
            <a:ext cx="1056799" cy="335280"/>
          </a:xfrm>
          <a:custGeom>
            <a:avLst/>
            <a:gdLst/>
            <a:ahLst/>
            <a:cxnLst/>
            <a:rect l="l" t="t" r="r" b="b"/>
            <a:pathLst>
              <a:path w="1409064" h="335279">
                <a:moveTo>
                  <a:pt x="0" y="335280"/>
                </a:moveTo>
                <a:lnTo>
                  <a:pt x="1408684" y="335280"/>
                </a:lnTo>
                <a:lnTo>
                  <a:pt x="1408684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476" y="3765803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6046" y="3765803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4714" y="3765803"/>
            <a:ext cx="1066324" cy="12700"/>
          </a:xfrm>
          <a:custGeom>
            <a:avLst/>
            <a:gdLst/>
            <a:ahLst/>
            <a:cxnLst/>
            <a:rect l="l" t="t" r="r" b="b"/>
            <a:pathLst>
              <a:path w="1421764" h="12700">
                <a:moveTo>
                  <a:pt x="0" y="12700"/>
                </a:moveTo>
                <a:lnTo>
                  <a:pt x="1421460" y="12700"/>
                </a:lnTo>
                <a:lnTo>
                  <a:pt x="14214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4714" y="4107434"/>
            <a:ext cx="1066324" cy="0"/>
          </a:xfrm>
          <a:custGeom>
            <a:avLst/>
            <a:gdLst/>
            <a:ahLst/>
            <a:cxnLst/>
            <a:rect l="l" t="t" r="r" b="b"/>
            <a:pathLst>
              <a:path w="1421764">
                <a:moveTo>
                  <a:pt x="0" y="0"/>
                </a:moveTo>
                <a:lnTo>
                  <a:pt x="14214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1645" y="3800932"/>
            <a:ext cx="11858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4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768847" y="3728974"/>
          <a:ext cx="1000602" cy="3745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288"/>
                <a:gridCol w="605314"/>
              </a:tblGrid>
              <a:tr h="307975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5C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027485" y="3765803"/>
          <a:ext cx="1319213" cy="334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90"/>
                <a:gridCol w="1056323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5C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1740599" y="1807211"/>
            <a:ext cx="5661660" cy="2212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  <a:tabLst>
                <a:tab pos="2266315" algn="l"/>
              </a:tabLst>
            </a:pPr>
            <a:r>
              <a:rPr sz="2800" b="1" spc="-235" dirty="0">
                <a:latin typeface="Times New Roman"/>
                <a:cs typeface="Times New Roman"/>
              </a:rPr>
              <a:t>LDA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220" dirty="0">
                <a:solidFill>
                  <a:srgbClr val="00AF50"/>
                </a:solidFill>
                <a:latin typeface="Times New Roman"/>
                <a:cs typeface="Times New Roman"/>
              </a:rPr>
              <a:t>2805h	</a:t>
            </a:r>
            <a:r>
              <a:rPr sz="2800" spc="-280" dirty="0">
                <a:latin typeface="Times New Roman"/>
                <a:cs typeface="Times New Roman"/>
              </a:rPr>
              <a:t>A  </a:t>
            </a:r>
            <a:r>
              <a:rPr sz="2800" spc="-459" dirty="0">
                <a:latin typeface="Times New Roman"/>
                <a:cs typeface="Times New Roman"/>
              </a:rPr>
              <a:t>←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105" dirty="0">
                <a:latin typeface="Times New Roman"/>
                <a:cs typeface="Times New Roman"/>
              </a:rPr>
              <a:t>[2805]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ts val="3190"/>
              </a:lnSpc>
            </a:pPr>
            <a:r>
              <a:rPr sz="2800" spc="65" dirty="0">
                <a:latin typeface="Times New Roman"/>
                <a:cs typeface="Times New Roman"/>
              </a:rPr>
              <a:t>It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loads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data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80" dirty="0">
                <a:latin typeface="Times New Roman"/>
                <a:cs typeface="Times New Roman"/>
              </a:rPr>
              <a:t>from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120" dirty="0">
                <a:latin typeface="Times New Roman"/>
                <a:cs typeface="Times New Roman"/>
              </a:rPr>
              <a:t>memory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location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145" dirty="0">
                <a:latin typeface="Times New Roman"/>
                <a:cs typeface="Times New Roman"/>
              </a:rPr>
              <a:t>2805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to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10" dirty="0">
                <a:latin typeface="Times New Roman"/>
                <a:cs typeface="Times New Roman"/>
              </a:rPr>
              <a:t>A.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Times New Roman"/>
              <a:cs typeface="Times New Roman"/>
            </a:endParaRPr>
          </a:p>
          <a:p>
            <a:pPr marL="165735">
              <a:lnSpc>
                <a:spcPct val="100000"/>
              </a:lnSpc>
              <a:tabLst>
                <a:tab pos="6184900" algn="l"/>
              </a:tabLst>
            </a:pPr>
            <a:r>
              <a:rPr sz="1800" b="1" spc="60" dirty="0">
                <a:solidFill>
                  <a:srgbClr val="00AF50"/>
                </a:solidFill>
                <a:latin typeface="Times New Roman"/>
                <a:cs typeface="Times New Roman"/>
              </a:rPr>
              <a:t>Before	</a:t>
            </a:r>
            <a:r>
              <a:rPr sz="1800" b="1" spc="15" dirty="0">
                <a:solidFill>
                  <a:srgbClr val="00AF50"/>
                </a:solidFill>
                <a:latin typeface="Times New Roman"/>
                <a:cs typeface="Times New Roman"/>
              </a:rPr>
              <a:t>After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6815" y="4608957"/>
            <a:ext cx="8848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0" dirty="0">
                <a:latin typeface="Times New Roman"/>
                <a:cs typeface="Times New Roman"/>
              </a:rPr>
              <a:t>A </a:t>
            </a:r>
            <a:r>
              <a:rPr sz="1800" b="1" spc="-295" dirty="0">
                <a:latin typeface="Times New Roman"/>
                <a:cs typeface="Times New Roman"/>
              </a:rPr>
              <a:t>←</a:t>
            </a:r>
            <a:r>
              <a:rPr sz="1800" b="1" spc="-190" dirty="0">
                <a:latin typeface="Times New Roman"/>
                <a:cs typeface="Times New Roman"/>
              </a:rPr>
              <a:t> </a:t>
            </a:r>
            <a:r>
              <a:rPr sz="1800" b="1" spc="130" dirty="0">
                <a:latin typeface="Times New Roman"/>
                <a:cs typeface="Times New Roman"/>
              </a:rPr>
              <a:t>[2805]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45644" y="4608957"/>
            <a:ext cx="5514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0" dirty="0">
                <a:latin typeface="Times New Roman"/>
                <a:cs typeface="Times New Roman"/>
              </a:rPr>
              <a:t>A </a:t>
            </a:r>
            <a:r>
              <a:rPr sz="1800" b="1" spc="-295" dirty="0">
                <a:latin typeface="Times New Roman"/>
                <a:cs typeface="Times New Roman"/>
              </a:rPr>
              <a:t>←</a:t>
            </a:r>
            <a:r>
              <a:rPr sz="1800" b="1" spc="-195" dirty="0">
                <a:latin typeface="Times New Roman"/>
                <a:cs typeface="Times New Roman"/>
              </a:rPr>
              <a:t> </a:t>
            </a:r>
            <a:r>
              <a:rPr sz="1800" b="1" spc="-60" dirty="0">
                <a:latin typeface="Times New Roman"/>
                <a:cs typeface="Times New Roman"/>
              </a:rPr>
              <a:t>5C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4721543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0" dirty="0">
                <a:solidFill>
                  <a:srgbClr val="001F5F"/>
                </a:solidFill>
              </a:rPr>
              <a:t>4. </a:t>
            </a:r>
            <a:r>
              <a:rPr sz="4400" spc="80" dirty="0">
                <a:solidFill>
                  <a:srgbClr val="001F5F"/>
                </a:solidFill>
              </a:rPr>
              <a:t>Direct </a:t>
            </a:r>
            <a:r>
              <a:rPr sz="4400" spc="110" dirty="0">
                <a:solidFill>
                  <a:srgbClr val="001F5F"/>
                </a:solidFill>
              </a:rPr>
              <a:t>Addressing</a:t>
            </a:r>
            <a:r>
              <a:rPr sz="4400" spc="-635" dirty="0">
                <a:solidFill>
                  <a:srgbClr val="001F5F"/>
                </a:solidFill>
              </a:rPr>
              <a:t> </a:t>
            </a:r>
            <a:r>
              <a:rPr sz="4400" spc="60" dirty="0">
                <a:solidFill>
                  <a:srgbClr val="001F5F"/>
                </a:solidFill>
              </a:rPr>
              <a:t>Mode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712911" y="3732149"/>
            <a:ext cx="0" cy="2451735"/>
          </a:xfrm>
          <a:custGeom>
            <a:avLst/>
            <a:gdLst/>
            <a:ahLst/>
            <a:cxnLst/>
            <a:rect l="l" t="t" r="r" b="b"/>
            <a:pathLst>
              <a:path h="2451735">
                <a:moveTo>
                  <a:pt x="0" y="0"/>
                </a:moveTo>
                <a:lnTo>
                  <a:pt x="0" y="245116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08148" y="4043298"/>
            <a:ext cx="614839" cy="0"/>
          </a:xfrm>
          <a:custGeom>
            <a:avLst/>
            <a:gdLst/>
            <a:ahLst/>
            <a:cxnLst/>
            <a:rect l="l" t="t" r="r" b="b"/>
            <a:pathLst>
              <a:path w="819785">
                <a:moveTo>
                  <a:pt x="0" y="0"/>
                </a:moveTo>
                <a:lnTo>
                  <a:pt x="81953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8148" y="4348098"/>
            <a:ext cx="614839" cy="0"/>
          </a:xfrm>
          <a:custGeom>
            <a:avLst/>
            <a:gdLst/>
            <a:ahLst/>
            <a:cxnLst/>
            <a:rect l="l" t="t" r="r" b="b"/>
            <a:pathLst>
              <a:path w="819785">
                <a:moveTo>
                  <a:pt x="0" y="0"/>
                </a:moveTo>
                <a:lnTo>
                  <a:pt x="81953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08148" y="4652898"/>
            <a:ext cx="614839" cy="0"/>
          </a:xfrm>
          <a:custGeom>
            <a:avLst/>
            <a:gdLst/>
            <a:ahLst/>
            <a:cxnLst/>
            <a:rect l="l" t="t" r="r" b="b"/>
            <a:pathLst>
              <a:path w="819785">
                <a:moveTo>
                  <a:pt x="0" y="0"/>
                </a:moveTo>
                <a:lnTo>
                  <a:pt x="81953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08148" y="4957698"/>
            <a:ext cx="614839" cy="0"/>
          </a:xfrm>
          <a:custGeom>
            <a:avLst/>
            <a:gdLst/>
            <a:ahLst/>
            <a:cxnLst/>
            <a:rect l="l" t="t" r="r" b="b"/>
            <a:pathLst>
              <a:path w="819785">
                <a:moveTo>
                  <a:pt x="0" y="0"/>
                </a:moveTo>
                <a:lnTo>
                  <a:pt x="81953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08148" y="5262626"/>
            <a:ext cx="614839" cy="0"/>
          </a:xfrm>
          <a:custGeom>
            <a:avLst/>
            <a:gdLst/>
            <a:ahLst/>
            <a:cxnLst/>
            <a:rect l="l" t="t" r="r" b="b"/>
            <a:pathLst>
              <a:path w="819785">
                <a:moveTo>
                  <a:pt x="0" y="0"/>
                </a:moveTo>
                <a:lnTo>
                  <a:pt x="81953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08148" y="5567426"/>
            <a:ext cx="614839" cy="0"/>
          </a:xfrm>
          <a:custGeom>
            <a:avLst/>
            <a:gdLst/>
            <a:ahLst/>
            <a:cxnLst/>
            <a:rect l="l" t="t" r="r" b="b"/>
            <a:pathLst>
              <a:path w="819785">
                <a:moveTo>
                  <a:pt x="0" y="0"/>
                </a:moveTo>
                <a:lnTo>
                  <a:pt x="81953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8148" y="5872162"/>
            <a:ext cx="614839" cy="0"/>
          </a:xfrm>
          <a:custGeom>
            <a:avLst/>
            <a:gdLst/>
            <a:ahLst/>
            <a:cxnLst/>
            <a:rect l="l" t="t" r="r" b="b"/>
            <a:pathLst>
              <a:path w="819785">
                <a:moveTo>
                  <a:pt x="0" y="0"/>
                </a:moveTo>
                <a:lnTo>
                  <a:pt x="81953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8034" y="3732149"/>
            <a:ext cx="0" cy="2451735"/>
          </a:xfrm>
          <a:custGeom>
            <a:avLst/>
            <a:gdLst/>
            <a:ahLst/>
            <a:cxnLst/>
            <a:rect l="l" t="t" r="r" b="b"/>
            <a:pathLst>
              <a:path h="2451735">
                <a:moveTo>
                  <a:pt x="0" y="0"/>
                </a:moveTo>
                <a:lnTo>
                  <a:pt x="0" y="245116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08148" y="3738498"/>
            <a:ext cx="614839" cy="0"/>
          </a:xfrm>
          <a:custGeom>
            <a:avLst/>
            <a:gdLst/>
            <a:ahLst/>
            <a:cxnLst/>
            <a:rect l="l" t="t" r="r" b="b"/>
            <a:pathLst>
              <a:path w="819785">
                <a:moveTo>
                  <a:pt x="0" y="0"/>
                </a:moveTo>
                <a:lnTo>
                  <a:pt x="81953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08148" y="6176962"/>
            <a:ext cx="614839" cy="0"/>
          </a:xfrm>
          <a:custGeom>
            <a:avLst/>
            <a:gdLst/>
            <a:ahLst/>
            <a:cxnLst/>
            <a:rect l="l" t="t" r="r" b="b"/>
            <a:pathLst>
              <a:path w="819785">
                <a:moveTo>
                  <a:pt x="0" y="0"/>
                </a:moveTo>
                <a:lnTo>
                  <a:pt x="81953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233992" y="3787766"/>
          <a:ext cx="505778" cy="3648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778"/>
              </a:tblGrid>
              <a:tr h="256540">
                <a:tc>
                  <a:txBody>
                    <a:bodyPr/>
                    <a:lstStyle/>
                    <a:p>
                      <a:pPr marL="127000">
                        <a:lnSpc>
                          <a:spcPts val="1614"/>
                        </a:lnSpc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/>
                </a:tc>
              </a:tr>
              <a:tr h="30480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/>
                </a:tc>
              </a:tr>
              <a:tr h="30480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/>
                </a:tc>
              </a:tr>
              <a:tr h="30480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/>
                </a:tc>
              </a:tr>
              <a:tr h="30416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/>
                </a:tc>
              </a:tr>
              <a:tr h="30480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/>
                </a:tc>
              </a:tr>
              <a:tr h="256540">
                <a:tc>
                  <a:txBody>
                    <a:bodyPr/>
                    <a:lstStyle/>
                    <a:p>
                      <a:pPr marL="127000">
                        <a:lnSpc>
                          <a:spcPts val="1610"/>
                        </a:lnSpc>
                        <a:spcBef>
                          <a:spcPts val="31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/>
                </a:tc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75919" y="3765803"/>
          <a:ext cx="1319689" cy="334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366"/>
                <a:gridCol w="1056323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60" dirty="0">
                          <a:latin typeface="Times New Roman"/>
                          <a:cs typeface="Times New Roman"/>
                        </a:rPr>
                        <a:t>9B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768847" y="3728974"/>
          <a:ext cx="1000602" cy="3745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288"/>
                <a:gridCol w="605314"/>
              </a:tblGrid>
              <a:tr h="307975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50" dirty="0">
                          <a:latin typeface="Times New Roman"/>
                          <a:cs typeface="Times New Roman"/>
                        </a:rPr>
                        <a:t>9B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5027485" y="3765803"/>
          <a:ext cx="1319213" cy="334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90"/>
                <a:gridCol w="1056323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60" dirty="0">
                          <a:latin typeface="Times New Roman"/>
                          <a:cs typeface="Times New Roman"/>
                        </a:rPr>
                        <a:t>9B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1696021" y="1807211"/>
            <a:ext cx="5751194" cy="2212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  <a:tabLst>
                <a:tab pos="2199640" algn="l"/>
              </a:tabLst>
            </a:pPr>
            <a:r>
              <a:rPr sz="2800" b="1" spc="-254" dirty="0">
                <a:latin typeface="Times New Roman"/>
                <a:cs typeface="Times New Roman"/>
              </a:rPr>
              <a:t>STA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220" dirty="0">
                <a:solidFill>
                  <a:srgbClr val="00AF50"/>
                </a:solidFill>
                <a:latin typeface="Times New Roman"/>
                <a:cs typeface="Times New Roman"/>
              </a:rPr>
              <a:t>2803h	</a:t>
            </a:r>
            <a:r>
              <a:rPr sz="2800" spc="110" dirty="0">
                <a:latin typeface="Times New Roman"/>
                <a:cs typeface="Times New Roman"/>
              </a:rPr>
              <a:t>[2803] </a:t>
            </a:r>
            <a:r>
              <a:rPr sz="2800" spc="-459" dirty="0">
                <a:latin typeface="Times New Roman"/>
                <a:cs typeface="Times New Roman"/>
              </a:rPr>
              <a:t>←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ts val="3190"/>
              </a:lnSpc>
            </a:pPr>
            <a:r>
              <a:rPr sz="2800" spc="65" dirty="0">
                <a:latin typeface="Times New Roman"/>
                <a:cs typeface="Times New Roman"/>
              </a:rPr>
              <a:t>It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Times New Roman"/>
                <a:cs typeface="Times New Roman"/>
              </a:rPr>
              <a:t>stores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data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80" dirty="0">
                <a:latin typeface="Times New Roman"/>
                <a:cs typeface="Times New Roman"/>
              </a:rPr>
              <a:t>from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Times New Roman"/>
                <a:cs typeface="Times New Roman"/>
              </a:rPr>
              <a:t>A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to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120" dirty="0">
                <a:latin typeface="Times New Roman"/>
                <a:cs typeface="Times New Roman"/>
              </a:rPr>
              <a:t>memory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location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2803.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Times New Roman"/>
              <a:cs typeface="Times New Roman"/>
            </a:endParaRPr>
          </a:p>
          <a:p>
            <a:pPr marL="225425">
              <a:lnSpc>
                <a:spcPct val="100000"/>
              </a:lnSpc>
              <a:tabLst>
                <a:tab pos="6244590" algn="l"/>
              </a:tabLst>
            </a:pPr>
            <a:r>
              <a:rPr sz="1800" b="1" spc="60" dirty="0">
                <a:solidFill>
                  <a:srgbClr val="00AF50"/>
                </a:solidFill>
                <a:latin typeface="Times New Roman"/>
                <a:cs typeface="Times New Roman"/>
              </a:rPr>
              <a:t>Before	</a:t>
            </a:r>
            <a:r>
              <a:rPr sz="1800" b="1" spc="15" dirty="0">
                <a:solidFill>
                  <a:srgbClr val="00AF50"/>
                </a:solidFill>
                <a:latin typeface="Times New Roman"/>
                <a:cs typeface="Times New Roman"/>
              </a:rPr>
              <a:t>After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7958" y="4608957"/>
            <a:ext cx="8820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30" dirty="0">
                <a:latin typeface="Times New Roman"/>
                <a:cs typeface="Times New Roman"/>
              </a:rPr>
              <a:t>[2803] </a:t>
            </a:r>
            <a:r>
              <a:rPr sz="1800" b="1" spc="-295" dirty="0">
                <a:latin typeface="Times New Roman"/>
                <a:cs typeface="Times New Roman"/>
              </a:rPr>
              <a:t>←</a:t>
            </a:r>
            <a:r>
              <a:rPr sz="1800" b="1" spc="-325" dirty="0">
                <a:latin typeface="Times New Roman"/>
                <a:cs typeface="Times New Roman"/>
              </a:rPr>
              <a:t> </a:t>
            </a:r>
            <a:r>
              <a:rPr sz="1800" b="1" spc="-13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29618" y="4608957"/>
            <a:ext cx="98393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30" dirty="0">
                <a:latin typeface="Times New Roman"/>
                <a:cs typeface="Times New Roman"/>
              </a:rPr>
              <a:t>[2803] </a:t>
            </a:r>
            <a:r>
              <a:rPr sz="1800" b="1" spc="-295" dirty="0">
                <a:latin typeface="Times New Roman"/>
                <a:cs typeface="Times New Roman"/>
              </a:rPr>
              <a:t>←</a:t>
            </a:r>
            <a:r>
              <a:rPr sz="1800" b="1" spc="-320" dirty="0">
                <a:latin typeface="Times New Roman"/>
                <a:cs typeface="Times New Roman"/>
              </a:rPr>
              <a:t> </a:t>
            </a:r>
            <a:r>
              <a:rPr sz="1800" b="1" spc="65" dirty="0">
                <a:latin typeface="Times New Roman"/>
                <a:cs typeface="Times New Roman"/>
              </a:rPr>
              <a:t>9B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5047298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0" dirty="0">
                <a:solidFill>
                  <a:srgbClr val="001F5F"/>
                </a:solidFill>
              </a:rPr>
              <a:t>5. </a:t>
            </a:r>
            <a:r>
              <a:rPr sz="4400" spc="150" dirty="0">
                <a:solidFill>
                  <a:srgbClr val="001F5F"/>
                </a:solidFill>
              </a:rPr>
              <a:t>Indirect </a:t>
            </a:r>
            <a:r>
              <a:rPr sz="4400" spc="110" dirty="0">
                <a:solidFill>
                  <a:srgbClr val="001F5F"/>
                </a:solidFill>
              </a:rPr>
              <a:t>Addressing</a:t>
            </a:r>
            <a:r>
              <a:rPr sz="4400" spc="-710" dirty="0">
                <a:solidFill>
                  <a:srgbClr val="001F5F"/>
                </a:solidFill>
              </a:rPr>
              <a:t> </a:t>
            </a:r>
            <a:r>
              <a:rPr sz="4400" spc="60" dirty="0">
                <a:solidFill>
                  <a:srgbClr val="001F5F"/>
                </a:solidFill>
              </a:rPr>
              <a:t>Mode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7704" y="1807210"/>
            <a:ext cx="7519988" cy="41421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70" dirty="0">
                <a:latin typeface="Times New Roman"/>
                <a:cs typeface="Times New Roman"/>
              </a:rPr>
              <a:t>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instruction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specifies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95" dirty="0">
                <a:latin typeface="Times New Roman"/>
                <a:cs typeface="Times New Roman"/>
              </a:rPr>
              <a:t>indirect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address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where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effective  </a:t>
            </a:r>
            <a:r>
              <a:rPr sz="2800" spc="130" dirty="0">
                <a:latin typeface="Times New Roman"/>
                <a:cs typeface="Times New Roman"/>
              </a:rPr>
              <a:t>address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operand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is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placed.</a:t>
            </a:r>
            <a:endParaRPr sz="2800">
              <a:latin typeface="Times New Roman"/>
              <a:cs typeface="Times New Roman"/>
            </a:endParaRPr>
          </a:p>
          <a:p>
            <a:pPr marL="241300" marR="57658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70" dirty="0">
                <a:latin typeface="Times New Roman"/>
                <a:cs typeface="Times New Roman"/>
              </a:rPr>
              <a:t>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20" dirty="0">
                <a:latin typeface="Times New Roman"/>
                <a:cs typeface="Times New Roman"/>
              </a:rPr>
              <a:t>memory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address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is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specified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where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actual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address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  </a:t>
            </a:r>
            <a:r>
              <a:rPr sz="2800" spc="135" dirty="0">
                <a:latin typeface="Times New Roman"/>
                <a:cs typeface="Times New Roman"/>
              </a:rPr>
              <a:t>operand </a:t>
            </a:r>
            <a:r>
              <a:rPr sz="2800" spc="55" dirty="0">
                <a:latin typeface="Times New Roman"/>
                <a:cs typeface="Times New Roman"/>
              </a:rPr>
              <a:t>is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placed.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00">
              <a:latin typeface="Times New Roman"/>
              <a:cs typeface="Times New Roman"/>
            </a:endParaRPr>
          </a:p>
          <a:p>
            <a:pPr marL="332105" algn="ctr">
              <a:lnSpc>
                <a:spcPct val="100000"/>
              </a:lnSpc>
            </a:pPr>
            <a:r>
              <a:rPr sz="2400" b="1" spc="20" dirty="0">
                <a:solidFill>
                  <a:srgbClr val="6F2F9F"/>
                </a:solidFill>
                <a:latin typeface="Times New Roman"/>
                <a:cs typeface="Times New Roman"/>
              </a:rPr>
              <a:t>Move</a:t>
            </a:r>
            <a:endParaRPr sz="2400">
              <a:latin typeface="Times New Roman"/>
              <a:cs typeface="Times New Roman"/>
            </a:endParaRPr>
          </a:p>
          <a:p>
            <a:pPr marL="330835" algn="ctr">
              <a:lnSpc>
                <a:spcPts val="3250"/>
              </a:lnSpc>
              <a:spcBef>
                <a:spcPts val="645"/>
              </a:spcBef>
              <a:tabLst>
                <a:tab pos="3091180" algn="l"/>
              </a:tabLst>
            </a:pPr>
            <a:r>
              <a:rPr sz="2800" b="1" spc="-280" dirty="0">
                <a:latin typeface="Times New Roman"/>
                <a:cs typeface="Times New Roman"/>
              </a:rPr>
              <a:t>MOV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00AF50"/>
                </a:solidFill>
                <a:latin typeface="Times New Roman"/>
                <a:cs typeface="Times New Roman"/>
              </a:rPr>
              <a:t>A,</a:t>
            </a:r>
            <a:r>
              <a:rPr sz="2800" b="1" spc="-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220" dirty="0">
                <a:solidFill>
                  <a:srgbClr val="00AF50"/>
                </a:solidFill>
                <a:latin typeface="Times New Roman"/>
                <a:cs typeface="Times New Roman"/>
              </a:rPr>
              <a:t>2802h	</a:t>
            </a:r>
            <a:r>
              <a:rPr sz="2800" spc="-280" dirty="0">
                <a:latin typeface="Times New Roman"/>
                <a:cs typeface="Times New Roman"/>
              </a:rPr>
              <a:t>A  </a:t>
            </a:r>
            <a:r>
              <a:rPr sz="2800" spc="-459" dirty="0">
                <a:latin typeface="Times New Roman"/>
                <a:cs typeface="Times New Roman"/>
              </a:rPr>
              <a:t>←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95" dirty="0">
                <a:latin typeface="Times New Roman"/>
                <a:cs typeface="Times New Roman"/>
              </a:rPr>
              <a:t>[[2802]]</a:t>
            </a:r>
            <a:endParaRPr sz="2800">
              <a:latin typeface="Times New Roman"/>
              <a:cs typeface="Times New Roman"/>
            </a:endParaRPr>
          </a:p>
          <a:p>
            <a:pPr marL="328295" algn="ctr">
              <a:lnSpc>
                <a:spcPts val="2290"/>
              </a:lnSpc>
            </a:pPr>
            <a:r>
              <a:rPr sz="2000" spc="50" dirty="0">
                <a:latin typeface="Times New Roman"/>
                <a:cs typeface="Times New Roman"/>
              </a:rPr>
              <a:t>It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moves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the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data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from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85" dirty="0">
                <a:latin typeface="Times New Roman"/>
                <a:cs typeface="Times New Roman"/>
              </a:rPr>
              <a:t>memory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location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specified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35" dirty="0">
                <a:latin typeface="Times New Roman"/>
                <a:cs typeface="Times New Roman"/>
              </a:rPr>
              <a:t>by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the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location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2802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90" dirty="0">
                <a:latin typeface="Times New Roman"/>
                <a:cs typeface="Times New Roman"/>
              </a:rPr>
              <a:t>to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50" dirty="0">
                <a:latin typeface="Times New Roman"/>
                <a:cs typeface="Times New Roman"/>
              </a:rPr>
              <a:t>A.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631012"/>
            <a:ext cx="5046344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0" dirty="0">
                <a:solidFill>
                  <a:srgbClr val="001F5F"/>
                </a:solidFill>
              </a:rPr>
              <a:t>5. </a:t>
            </a:r>
            <a:r>
              <a:rPr sz="4400" spc="150" dirty="0">
                <a:solidFill>
                  <a:srgbClr val="001F5F"/>
                </a:solidFill>
              </a:rPr>
              <a:t>Indirect </a:t>
            </a:r>
            <a:r>
              <a:rPr sz="4400" spc="110" dirty="0">
                <a:solidFill>
                  <a:srgbClr val="001F5F"/>
                </a:solidFill>
              </a:rPr>
              <a:t>Addressing</a:t>
            </a:r>
            <a:r>
              <a:rPr sz="4400" spc="-720" dirty="0">
                <a:solidFill>
                  <a:srgbClr val="001F5F"/>
                </a:solidFill>
              </a:rPr>
              <a:t> </a:t>
            </a:r>
            <a:r>
              <a:rPr sz="4400" spc="60" dirty="0">
                <a:solidFill>
                  <a:srgbClr val="001F5F"/>
                </a:solidFill>
              </a:rPr>
              <a:t>Mode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33993" y="3728974"/>
          <a:ext cx="1084422" cy="2444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108"/>
                <a:gridCol w="605314"/>
              </a:tblGrid>
              <a:tr h="307975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39476" y="3772153"/>
            <a:ext cx="1056799" cy="335280"/>
          </a:xfrm>
          <a:custGeom>
            <a:avLst/>
            <a:gdLst/>
            <a:ahLst/>
            <a:cxnLst/>
            <a:rect l="l" t="t" r="r" b="b"/>
            <a:pathLst>
              <a:path w="1409064" h="335279">
                <a:moveTo>
                  <a:pt x="0" y="335280"/>
                </a:moveTo>
                <a:lnTo>
                  <a:pt x="1408684" y="335280"/>
                </a:lnTo>
                <a:lnTo>
                  <a:pt x="1408684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476" y="3765803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6046" y="3765803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4714" y="3765803"/>
            <a:ext cx="1066324" cy="12700"/>
          </a:xfrm>
          <a:custGeom>
            <a:avLst/>
            <a:gdLst/>
            <a:ahLst/>
            <a:cxnLst/>
            <a:rect l="l" t="t" r="r" b="b"/>
            <a:pathLst>
              <a:path w="1421764" h="12700">
                <a:moveTo>
                  <a:pt x="0" y="12700"/>
                </a:moveTo>
                <a:lnTo>
                  <a:pt x="1421460" y="12700"/>
                </a:lnTo>
                <a:lnTo>
                  <a:pt x="14214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4714" y="4107434"/>
            <a:ext cx="1066324" cy="0"/>
          </a:xfrm>
          <a:custGeom>
            <a:avLst/>
            <a:gdLst/>
            <a:ahLst/>
            <a:cxnLst/>
            <a:rect l="l" t="t" r="r" b="b"/>
            <a:pathLst>
              <a:path w="1421764">
                <a:moveTo>
                  <a:pt x="0" y="0"/>
                </a:moveTo>
                <a:lnTo>
                  <a:pt x="14214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1645" y="3800932"/>
            <a:ext cx="11858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4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685502" y="3728974"/>
          <a:ext cx="1083945" cy="2444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631"/>
                <a:gridCol w="605314"/>
              </a:tblGrid>
              <a:tr h="307975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027485" y="3765803"/>
          <a:ext cx="1319213" cy="334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90"/>
                <a:gridCol w="1056323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10" dirty="0">
                          <a:latin typeface="Times New Roman"/>
                          <a:cs typeface="Times New Roman"/>
                        </a:rPr>
                        <a:t>FF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879957" y="1807211"/>
            <a:ext cx="7380923" cy="20486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60955">
              <a:lnSpc>
                <a:spcPts val="3190"/>
              </a:lnSpc>
              <a:spcBef>
                <a:spcPts val="95"/>
              </a:spcBef>
              <a:tabLst>
                <a:tab pos="5321300" algn="l"/>
              </a:tabLst>
            </a:pPr>
            <a:r>
              <a:rPr sz="2800" b="1" spc="-280" dirty="0">
                <a:latin typeface="Times New Roman"/>
                <a:cs typeface="Times New Roman"/>
              </a:rPr>
              <a:t>MOV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00AF50"/>
                </a:solidFill>
                <a:latin typeface="Times New Roman"/>
                <a:cs typeface="Times New Roman"/>
              </a:rPr>
              <a:t>A,</a:t>
            </a:r>
            <a:r>
              <a:rPr sz="2800" b="1" spc="-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220" dirty="0">
                <a:solidFill>
                  <a:srgbClr val="00AF50"/>
                </a:solidFill>
                <a:latin typeface="Times New Roman"/>
                <a:cs typeface="Times New Roman"/>
              </a:rPr>
              <a:t>2802h	</a:t>
            </a:r>
            <a:r>
              <a:rPr sz="2800" spc="-280" dirty="0">
                <a:latin typeface="Times New Roman"/>
                <a:cs typeface="Times New Roman"/>
              </a:rPr>
              <a:t>A </a:t>
            </a:r>
            <a:r>
              <a:rPr sz="2800" spc="-459" dirty="0">
                <a:latin typeface="Times New Roman"/>
                <a:cs typeface="Times New Roman"/>
              </a:rPr>
              <a:t>←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95" dirty="0">
                <a:latin typeface="Times New Roman"/>
                <a:cs typeface="Times New Roman"/>
              </a:rPr>
              <a:t>[[2802]]</a:t>
            </a:r>
            <a:endParaRPr sz="2800">
              <a:latin typeface="Times New Roman"/>
              <a:cs typeface="Times New Roman"/>
            </a:endParaRPr>
          </a:p>
          <a:p>
            <a:pPr marL="12700" marR="5080" algn="ctr">
              <a:lnSpc>
                <a:spcPts val="3030"/>
              </a:lnSpc>
              <a:spcBef>
                <a:spcPts val="204"/>
              </a:spcBef>
            </a:pPr>
            <a:r>
              <a:rPr sz="2800" spc="65" dirty="0">
                <a:latin typeface="Times New Roman"/>
                <a:cs typeface="Times New Roman"/>
              </a:rPr>
              <a:t>It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moves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data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80" dirty="0">
                <a:latin typeface="Times New Roman"/>
                <a:cs typeface="Times New Roman"/>
              </a:rPr>
              <a:t>from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20" dirty="0">
                <a:latin typeface="Times New Roman"/>
                <a:cs typeface="Times New Roman"/>
              </a:rPr>
              <a:t>memory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location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specified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by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location  </a:t>
            </a:r>
            <a:r>
              <a:rPr sz="2800" spc="145" dirty="0">
                <a:latin typeface="Times New Roman"/>
                <a:cs typeface="Times New Roman"/>
              </a:rPr>
              <a:t>2802 </a:t>
            </a:r>
            <a:r>
              <a:rPr sz="2800" spc="114" dirty="0">
                <a:latin typeface="Times New Roman"/>
                <a:cs typeface="Times New Roman"/>
              </a:rPr>
              <a:t>to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210" dirty="0">
                <a:latin typeface="Times New Roman"/>
                <a:cs typeface="Times New Roman"/>
              </a:rPr>
              <a:t>A.</a:t>
            </a:r>
            <a:endParaRPr sz="2800">
              <a:latin typeface="Times New Roman"/>
              <a:cs typeface="Times New Roman"/>
            </a:endParaRPr>
          </a:p>
          <a:p>
            <a:pPr marL="1313815">
              <a:lnSpc>
                <a:spcPct val="100000"/>
              </a:lnSpc>
              <a:spcBef>
                <a:spcPts val="40"/>
              </a:spcBef>
              <a:tabLst>
                <a:tab pos="7332980" algn="l"/>
              </a:tabLst>
            </a:pPr>
            <a:r>
              <a:rPr sz="1800" b="1" spc="60" dirty="0">
                <a:solidFill>
                  <a:srgbClr val="00AF50"/>
                </a:solidFill>
                <a:latin typeface="Times New Roman"/>
                <a:cs typeface="Times New Roman"/>
              </a:rPr>
              <a:t>Before	</a:t>
            </a:r>
            <a:r>
              <a:rPr sz="1800" b="1" spc="15" dirty="0">
                <a:solidFill>
                  <a:srgbClr val="00AF50"/>
                </a:solidFill>
                <a:latin typeface="Times New Roman"/>
                <a:cs typeface="Times New Roman"/>
              </a:rPr>
              <a:t>After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3950" y="4608957"/>
            <a:ext cx="101060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0" dirty="0">
                <a:latin typeface="Times New Roman"/>
                <a:cs typeface="Times New Roman"/>
              </a:rPr>
              <a:t>A </a:t>
            </a:r>
            <a:r>
              <a:rPr sz="1800" b="1" spc="-295" dirty="0">
                <a:latin typeface="Times New Roman"/>
                <a:cs typeface="Times New Roman"/>
              </a:rPr>
              <a:t>←</a:t>
            </a:r>
            <a:r>
              <a:rPr sz="1800" b="1" spc="-175" dirty="0">
                <a:latin typeface="Times New Roman"/>
                <a:cs typeface="Times New Roman"/>
              </a:rPr>
              <a:t> </a:t>
            </a:r>
            <a:r>
              <a:rPr sz="1800" b="1" spc="110" dirty="0">
                <a:latin typeface="Times New Roman"/>
                <a:cs typeface="Times New Roman"/>
              </a:rPr>
              <a:t>[[2802]]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50218" y="4608957"/>
            <a:ext cx="54149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0" dirty="0">
                <a:latin typeface="Times New Roman"/>
                <a:cs typeface="Times New Roman"/>
              </a:rPr>
              <a:t>A </a:t>
            </a:r>
            <a:r>
              <a:rPr sz="1800" b="1" spc="-295" dirty="0">
                <a:latin typeface="Times New Roman"/>
                <a:cs typeface="Times New Roman"/>
              </a:rPr>
              <a:t>←</a:t>
            </a:r>
            <a:r>
              <a:rPr sz="1800" b="1" spc="-200" dirty="0">
                <a:latin typeface="Times New Roman"/>
                <a:cs typeface="Times New Roman"/>
              </a:rPr>
              <a:t> </a:t>
            </a:r>
            <a:r>
              <a:rPr sz="1800" b="1" spc="-110" dirty="0">
                <a:latin typeface="Times New Roman"/>
                <a:cs typeface="Times New Roman"/>
              </a:rPr>
              <a:t>FF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5015865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0" dirty="0">
                <a:solidFill>
                  <a:srgbClr val="001F5F"/>
                </a:solidFill>
              </a:rPr>
              <a:t>6. </a:t>
            </a:r>
            <a:r>
              <a:rPr sz="4400" spc="120" dirty="0">
                <a:solidFill>
                  <a:srgbClr val="001F5F"/>
                </a:solidFill>
              </a:rPr>
              <a:t>Implied </a:t>
            </a:r>
            <a:r>
              <a:rPr sz="4400" spc="110" dirty="0">
                <a:solidFill>
                  <a:srgbClr val="001F5F"/>
                </a:solidFill>
              </a:rPr>
              <a:t>Addressing</a:t>
            </a:r>
            <a:r>
              <a:rPr sz="4400" spc="-650" dirty="0">
                <a:solidFill>
                  <a:srgbClr val="001F5F"/>
                </a:solidFill>
              </a:rPr>
              <a:t> </a:t>
            </a:r>
            <a:r>
              <a:rPr sz="4400" spc="60" dirty="0">
                <a:solidFill>
                  <a:srgbClr val="001F5F"/>
                </a:solidFill>
              </a:rPr>
              <a:t>Mode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7705" y="1746250"/>
            <a:ext cx="6343174" cy="6281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55" dirty="0">
                <a:latin typeface="Times New Roman"/>
                <a:cs typeface="Times New Roman"/>
              </a:rPr>
              <a:t>It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45" dirty="0">
                <a:latin typeface="Times New Roman"/>
                <a:cs typeface="Times New Roman"/>
              </a:rPr>
              <a:t>is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also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called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inherent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addressing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mode.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60" dirty="0">
                <a:latin typeface="Times New Roman"/>
                <a:cs typeface="Times New Roman"/>
              </a:rPr>
              <a:t>The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120" dirty="0">
                <a:latin typeface="Times New Roman"/>
                <a:cs typeface="Times New Roman"/>
              </a:rPr>
              <a:t>operand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45" dirty="0">
                <a:latin typeface="Times New Roman"/>
                <a:cs typeface="Times New Roman"/>
              </a:rPr>
              <a:t>is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implied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by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12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instruction.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60" dirty="0">
                <a:latin typeface="Times New Roman"/>
                <a:cs typeface="Times New Roman"/>
              </a:rPr>
              <a:t>The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120" dirty="0">
                <a:latin typeface="Times New Roman"/>
                <a:cs typeface="Times New Roman"/>
              </a:rPr>
              <a:t>operand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45" dirty="0">
                <a:latin typeface="Times New Roman"/>
                <a:cs typeface="Times New Roman"/>
              </a:rPr>
              <a:t>is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hidden/fixed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inside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the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instruction.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Times New Roman"/>
              <a:cs typeface="Times New Roman"/>
            </a:endParaRPr>
          </a:p>
          <a:p>
            <a:pPr marL="1898650" algn="ctr">
              <a:lnSpc>
                <a:spcPts val="2450"/>
              </a:lnSpc>
              <a:tabLst>
                <a:tab pos="5742305" algn="l"/>
              </a:tabLst>
            </a:pPr>
            <a:r>
              <a:rPr sz="2400" b="1" spc="80" dirty="0">
                <a:solidFill>
                  <a:srgbClr val="6F2F9F"/>
                </a:solidFill>
                <a:latin typeface="Times New Roman"/>
                <a:cs typeface="Times New Roman"/>
              </a:rPr>
              <a:t>Complement</a:t>
            </a:r>
            <a:r>
              <a:rPr sz="2400" b="1" spc="-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spc="55" dirty="0">
                <a:solidFill>
                  <a:srgbClr val="6F2F9F"/>
                </a:solidFill>
                <a:latin typeface="Times New Roman"/>
                <a:cs typeface="Times New Roman"/>
              </a:rPr>
              <a:t>Accumulator	</a:t>
            </a:r>
            <a:r>
              <a:rPr sz="2400" b="1" spc="-260" dirty="0">
                <a:latin typeface="Times New Roman"/>
                <a:cs typeface="Times New Roman"/>
              </a:rPr>
              <a:t>CMA</a:t>
            </a:r>
            <a:endParaRPr sz="2400">
              <a:latin typeface="Times New Roman"/>
              <a:cs typeface="Times New Roman"/>
            </a:endParaRPr>
          </a:p>
          <a:p>
            <a:pPr marL="1898650" algn="ctr">
              <a:lnSpc>
                <a:spcPts val="2450"/>
              </a:lnSpc>
            </a:pPr>
            <a:r>
              <a:rPr sz="2400" spc="75" dirty="0">
                <a:latin typeface="Times New Roman"/>
                <a:cs typeface="Times New Roman"/>
              </a:rPr>
              <a:t>(Here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accumulator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40" dirty="0">
                <a:latin typeface="Times New Roman"/>
                <a:cs typeface="Times New Roman"/>
              </a:rPr>
              <a:t>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is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implied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by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120" dirty="0">
                <a:latin typeface="Times New Roman"/>
                <a:cs typeface="Times New Roman"/>
              </a:rPr>
              <a:t>the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instruction)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Times New Roman"/>
              <a:cs typeface="Times New Roman"/>
            </a:endParaRPr>
          </a:p>
          <a:p>
            <a:pPr marL="1899285" algn="ctr">
              <a:lnSpc>
                <a:spcPts val="2450"/>
              </a:lnSpc>
              <a:tabLst>
                <a:tab pos="5383530" algn="l"/>
              </a:tabLst>
            </a:pPr>
            <a:r>
              <a:rPr sz="2400" b="1" spc="80" dirty="0">
                <a:solidFill>
                  <a:srgbClr val="6F2F9F"/>
                </a:solidFill>
                <a:latin typeface="Times New Roman"/>
                <a:cs typeface="Times New Roman"/>
              </a:rPr>
              <a:t>Complement</a:t>
            </a:r>
            <a:r>
              <a:rPr sz="2400" b="1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Carry</a:t>
            </a:r>
            <a:r>
              <a:rPr sz="2400" b="1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6F2F9F"/>
                </a:solidFill>
                <a:latin typeface="Times New Roman"/>
                <a:cs typeface="Times New Roman"/>
              </a:rPr>
              <a:t>Flag	</a:t>
            </a:r>
            <a:r>
              <a:rPr sz="2400" b="1" spc="-325" dirty="0">
                <a:latin typeface="Times New Roman"/>
                <a:cs typeface="Times New Roman"/>
              </a:rPr>
              <a:t>CMC</a:t>
            </a:r>
            <a:endParaRPr sz="2400">
              <a:latin typeface="Times New Roman"/>
              <a:cs typeface="Times New Roman"/>
            </a:endParaRPr>
          </a:p>
          <a:p>
            <a:pPr marL="1901825" algn="ctr">
              <a:lnSpc>
                <a:spcPts val="2450"/>
              </a:lnSpc>
            </a:pPr>
            <a:r>
              <a:rPr sz="2400" spc="75" dirty="0">
                <a:latin typeface="Times New Roman"/>
                <a:cs typeface="Times New Roman"/>
              </a:rPr>
              <a:t>(Here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Flags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register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45" dirty="0">
                <a:latin typeface="Times New Roman"/>
                <a:cs typeface="Times New Roman"/>
              </a:rPr>
              <a:t>is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70" dirty="0">
                <a:latin typeface="Times New Roman"/>
                <a:cs typeface="Times New Roman"/>
              </a:rPr>
              <a:t>implied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by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the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instruction)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marL="1899920" algn="ctr">
              <a:lnSpc>
                <a:spcPts val="2450"/>
              </a:lnSpc>
              <a:tabLst>
                <a:tab pos="4032250" algn="l"/>
              </a:tabLst>
            </a:pPr>
            <a:r>
              <a:rPr sz="2400" b="1" spc="60" dirty="0">
                <a:solidFill>
                  <a:srgbClr val="6F2F9F"/>
                </a:solidFill>
                <a:latin typeface="Times New Roman"/>
                <a:cs typeface="Times New Roman"/>
              </a:rPr>
              <a:t>Set</a:t>
            </a:r>
            <a:r>
              <a:rPr sz="2400" b="1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Carry</a:t>
            </a:r>
            <a:r>
              <a:rPr sz="24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6F2F9F"/>
                </a:solidFill>
                <a:latin typeface="Times New Roman"/>
                <a:cs typeface="Times New Roman"/>
              </a:rPr>
              <a:t>Flag	</a:t>
            </a:r>
            <a:r>
              <a:rPr sz="2400" b="1" spc="-210" dirty="0">
                <a:latin typeface="Times New Roman"/>
                <a:cs typeface="Times New Roman"/>
              </a:rPr>
              <a:t>STC</a:t>
            </a:r>
            <a:endParaRPr sz="2400">
              <a:latin typeface="Times New Roman"/>
              <a:cs typeface="Times New Roman"/>
            </a:endParaRPr>
          </a:p>
          <a:p>
            <a:pPr marL="1899285" algn="ctr">
              <a:lnSpc>
                <a:spcPts val="2450"/>
              </a:lnSpc>
            </a:pPr>
            <a:r>
              <a:rPr sz="2400" spc="75" dirty="0">
                <a:latin typeface="Times New Roman"/>
                <a:cs typeface="Times New Roman"/>
              </a:rPr>
              <a:t>(Here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Flags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register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45" dirty="0">
                <a:latin typeface="Times New Roman"/>
                <a:cs typeface="Times New Roman"/>
              </a:rPr>
              <a:t>is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implied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by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120" dirty="0">
                <a:latin typeface="Times New Roman"/>
                <a:cs typeface="Times New Roman"/>
              </a:rPr>
              <a:t>the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instruction)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631012"/>
            <a:ext cx="5065871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0" dirty="0">
                <a:solidFill>
                  <a:srgbClr val="001F5F"/>
                </a:solidFill>
              </a:rPr>
              <a:t>7. </a:t>
            </a:r>
            <a:r>
              <a:rPr sz="4400" spc="50" dirty="0">
                <a:solidFill>
                  <a:srgbClr val="001F5F"/>
                </a:solidFill>
              </a:rPr>
              <a:t>Relative </a:t>
            </a:r>
            <a:r>
              <a:rPr sz="4400" spc="110" dirty="0">
                <a:solidFill>
                  <a:srgbClr val="001F5F"/>
                </a:solidFill>
              </a:rPr>
              <a:t>Addressing</a:t>
            </a:r>
            <a:r>
              <a:rPr sz="4400" spc="-580" dirty="0">
                <a:solidFill>
                  <a:srgbClr val="001F5F"/>
                </a:solidFill>
              </a:rPr>
              <a:t> </a:t>
            </a:r>
            <a:r>
              <a:rPr sz="4400" spc="60" dirty="0">
                <a:solidFill>
                  <a:srgbClr val="001F5F"/>
                </a:solidFill>
              </a:rPr>
              <a:t>Mode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7705" y="1807211"/>
            <a:ext cx="7730014" cy="447814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292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60" dirty="0">
                <a:latin typeface="Times New Roman"/>
                <a:cs typeface="Times New Roman"/>
              </a:rPr>
              <a:t>In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relative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105" dirty="0">
                <a:latin typeface="Times New Roman"/>
                <a:cs typeface="Times New Roman"/>
              </a:rPr>
              <a:t>addressing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mode,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contents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Program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80" dirty="0">
                <a:latin typeface="Times New Roman"/>
                <a:cs typeface="Times New Roman"/>
              </a:rPr>
              <a:t>Counter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PC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is  </a:t>
            </a:r>
            <a:r>
              <a:rPr sz="2800" spc="135" dirty="0">
                <a:latin typeface="Times New Roman"/>
                <a:cs typeface="Times New Roman"/>
              </a:rPr>
              <a:t>added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to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address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60" dirty="0">
                <a:latin typeface="Times New Roman"/>
                <a:cs typeface="Times New Roman"/>
              </a:rPr>
              <a:t>part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05" dirty="0">
                <a:latin typeface="Times New Roman"/>
                <a:cs typeface="Times New Roman"/>
              </a:rPr>
              <a:t>instruction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5" dirty="0">
                <a:latin typeface="Times New Roman"/>
                <a:cs typeface="Times New Roman"/>
              </a:rPr>
              <a:t>obtain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effective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address.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70" dirty="0">
                <a:latin typeface="Times New Roman"/>
                <a:cs typeface="Times New Roman"/>
              </a:rPr>
              <a:t>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address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60" dirty="0">
                <a:latin typeface="Times New Roman"/>
                <a:cs typeface="Times New Roman"/>
              </a:rPr>
              <a:t>part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instruction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is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called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as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offset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and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80" dirty="0">
                <a:latin typeface="Times New Roman"/>
                <a:cs typeface="Times New Roman"/>
              </a:rPr>
              <a:t>it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can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+ve  </a:t>
            </a:r>
            <a:r>
              <a:rPr sz="2800" spc="150" dirty="0">
                <a:latin typeface="Times New Roman"/>
                <a:cs typeface="Times New Roman"/>
              </a:rPr>
              <a:t>or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–ve.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241300" marR="695325" indent="-228600">
              <a:lnSpc>
                <a:spcPts val="302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85" dirty="0">
                <a:latin typeface="Times New Roman"/>
                <a:cs typeface="Times New Roman"/>
              </a:rPr>
              <a:t>When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offset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is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added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to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PC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Times New Roman"/>
                <a:cs typeface="Times New Roman"/>
              </a:rPr>
              <a:t>resultant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150" dirty="0">
                <a:latin typeface="Times New Roman"/>
                <a:cs typeface="Times New Roman"/>
              </a:rPr>
              <a:t>number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is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the  </a:t>
            </a:r>
            <a:r>
              <a:rPr sz="2800" spc="120" dirty="0">
                <a:latin typeface="Times New Roman"/>
                <a:cs typeface="Times New Roman"/>
              </a:rPr>
              <a:t>memory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location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where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operand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will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Times New Roman"/>
                <a:cs typeface="Times New Roman"/>
              </a:rPr>
              <a:t>be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placed.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506349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0" dirty="0">
                <a:solidFill>
                  <a:srgbClr val="001F5F"/>
                </a:solidFill>
              </a:rPr>
              <a:t>7. </a:t>
            </a:r>
            <a:r>
              <a:rPr sz="4400" spc="50" dirty="0">
                <a:solidFill>
                  <a:srgbClr val="001F5F"/>
                </a:solidFill>
              </a:rPr>
              <a:t>Relative </a:t>
            </a:r>
            <a:r>
              <a:rPr sz="4400" spc="110" dirty="0">
                <a:solidFill>
                  <a:srgbClr val="001F5F"/>
                </a:solidFill>
              </a:rPr>
              <a:t>Addressing</a:t>
            </a:r>
            <a:r>
              <a:rPr sz="4400" spc="-605" dirty="0">
                <a:solidFill>
                  <a:srgbClr val="001F5F"/>
                </a:solidFill>
              </a:rPr>
              <a:t> </a:t>
            </a:r>
            <a:r>
              <a:rPr sz="4400" spc="60" dirty="0">
                <a:solidFill>
                  <a:srgbClr val="001F5F"/>
                </a:solidFill>
              </a:rPr>
              <a:t>Mode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05443" y="2612898"/>
          <a:ext cx="1084422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108"/>
                <a:gridCol w="605314"/>
              </a:tblGrid>
              <a:tr h="307975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6840" y="3827271"/>
          <a:ext cx="1400652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853"/>
                <a:gridCol w="1056799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30" dirty="0">
                          <a:latin typeface="Times New Roman"/>
                          <a:cs typeface="Times New Roman"/>
                        </a:rPr>
                        <a:t>PC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32511" y="3087701"/>
            <a:ext cx="96440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" dirty="0">
                <a:latin typeface="Times New Roman"/>
                <a:cs typeface="Times New Roman"/>
              </a:rPr>
              <a:t>Offset </a:t>
            </a:r>
            <a:r>
              <a:rPr sz="1800" b="1" spc="40" dirty="0">
                <a:latin typeface="Times New Roman"/>
                <a:cs typeface="Times New Roman"/>
              </a:rPr>
              <a:t>=</a:t>
            </a:r>
            <a:r>
              <a:rPr sz="1800" b="1" spc="-204" dirty="0">
                <a:latin typeface="Times New Roman"/>
                <a:cs typeface="Times New Roman"/>
              </a:rPr>
              <a:t> </a:t>
            </a:r>
            <a:r>
              <a:rPr sz="1800" b="1" spc="130" dirty="0">
                <a:latin typeface="Times New Roman"/>
                <a:cs typeface="Times New Roman"/>
              </a:rPr>
              <a:t>04h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705" y="5325236"/>
            <a:ext cx="3463766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Effective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address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operand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=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spc="-140" dirty="0">
                <a:latin typeface="Times New Roman"/>
                <a:cs typeface="Times New Roman"/>
              </a:rPr>
              <a:t>PC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40" dirty="0">
                <a:latin typeface="Times New Roman"/>
                <a:cs typeface="Times New Roman"/>
              </a:rPr>
              <a:t>+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160" dirty="0">
                <a:latin typeface="Times New Roman"/>
                <a:cs typeface="Times New Roman"/>
              </a:rPr>
              <a:t>01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40" dirty="0">
                <a:latin typeface="Times New Roman"/>
                <a:cs typeface="Times New Roman"/>
              </a:rPr>
              <a:t>+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70" dirty="0">
                <a:latin typeface="Times New Roman"/>
                <a:cs typeface="Times New Roman"/>
              </a:rPr>
              <a:t>offset  </a:t>
            </a:r>
            <a:r>
              <a:rPr sz="1800" spc="-5" dirty="0">
                <a:latin typeface="Times New Roman"/>
                <a:cs typeface="Times New Roman"/>
              </a:rPr>
              <a:t>Effective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address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operand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=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spc="165" dirty="0">
                <a:latin typeface="Times New Roman"/>
                <a:cs typeface="Times New Roman"/>
              </a:rPr>
              <a:t>2801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40" dirty="0">
                <a:latin typeface="Times New Roman"/>
                <a:cs typeface="Times New Roman"/>
              </a:rPr>
              <a:t>+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165" dirty="0">
                <a:latin typeface="Times New Roman"/>
                <a:cs typeface="Times New Roman"/>
              </a:rPr>
              <a:t>01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40" dirty="0">
                <a:latin typeface="Times New Roman"/>
                <a:cs typeface="Times New Roman"/>
              </a:rPr>
              <a:t>+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165" dirty="0">
                <a:latin typeface="Times New Roman"/>
                <a:cs typeface="Times New Roman"/>
              </a:rPr>
              <a:t>04  </a:t>
            </a:r>
            <a:r>
              <a:rPr sz="1800" spc="-5" dirty="0">
                <a:latin typeface="Times New Roman"/>
                <a:cs typeface="Times New Roman"/>
              </a:rPr>
              <a:t>Effective </a:t>
            </a:r>
            <a:r>
              <a:rPr sz="1800" spc="80" dirty="0">
                <a:latin typeface="Times New Roman"/>
                <a:cs typeface="Times New Roman"/>
              </a:rPr>
              <a:t>address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85" dirty="0">
                <a:latin typeface="Times New Roman"/>
                <a:cs typeface="Times New Roman"/>
              </a:rPr>
              <a:t>operand</a:t>
            </a:r>
            <a:r>
              <a:rPr sz="1800" spc="-29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= </a:t>
            </a:r>
            <a:r>
              <a:rPr sz="1800" b="1" spc="145" dirty="0">
                <a:solidFill>
                  <a:srgbClr val="00AF50"/>
                </a:solidFill>
                <a:latin typeface="Times New Roman"/>
                <a:cs typeface="Times New Roman"/>
              </a:rPr>
              <a:t>2806h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212842" y="2625725"/>
          <a:ext cx="1083945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631"/>
                <a:gridCol w="605314"/>
              </a:tblGrid>
              <a:tr h="307975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B08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390799" y="2930397"/>
            <a:ext cx="12439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Actual</a:t>
            </a:r>
            <a:r>
              <a:rPr sz="18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Operand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506349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0" dirty="0">
                <a:solidFill>
                  <a:srgbClr val="001F5F"/>
                </a:solidFill>
              </a:rPr>
              <a:t>7. </a:t>
            </a:r>
            <a:r>
              <a:rPr sz="4400" spc="50" dirty="0">
                <a:solidFill>
                  <a:srgbClr val="001F5F"/>
                </a:solidFill>
              </a:rPr>
              <a:t>Relative </a:t>
            </a:r>
            <a:r>
              <a:rPr sz="4400" spc="110" dirty="0">
                <a:solidFill>
                  <a:srgbClr val="001F5F"/>
                </a:solidFill>
              </a:rPr>
              <a:t>Addressing</a:t>
            </a:r>
            <a:r>
              <a:rPr sz="4400" spc="-605" dirty="0">
                <a:solidFill>
                  <a:srgbClr val="001F5F"/>
                </a:solidFill>
              </a:rPr>
              <a:t> </a:t>
            </a:r>
            <a:r>
              <a:rPr sz="4400" spc="60" dirty="0">
                <a:solidFill>
                  <a:srgbClr val="001F5F"/>
                </a:solidFill>
              </a:rPr>
              <a:t>Mode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05443" y="2612898"/>
          <a:ext cx="1084422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108"/>
                <a:gridCol w="605314"/>
              </a:tblGrid>
              <a:tr h="307975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6840" y="3827271"/>
          <a:ext cx="1400652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853"/>
                <a:gridCol w="1056799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30" dirty="0">
                          <a:latin typeface="Times New Roman"/>
                          <a:cs typeface="Times New Roman"/>
                        </a:rPr>
                        <a:t>PC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32511" y="3087701"/>
            <a:ext cx="96440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" dirty="0">
                <a:latin typeface="Times New Roman"/>
                <a:cs typeface="Times New Roman"/>
              </a:rPr>
              <a:t>Offset </a:t>
            </a:r>
            <a:r>
              <a:rPr sz="1800" b="1" spc="40" dirty="0">
                <a:latin typeface="Times New Roman"/>
                <a:cs typeface="Times New Roman"/>
              </a:rPr>
              <a:t>=</a:t>
            </a:r>
            <a:r>
              <a:rPr sz="1800" b="1" spc="-204" dirty="0">
                <a:latin typeface="Times New Roman"/>
                <a:cs typeface="Times New Roman"/>
              </a:rPr>
              <a:t> </a:t>
            </a:r>
            <a:r>
              <a:rPr sz="1800" b="1" spc="130" dirty="0">
                <a:latin typeface="Times New Roman"/>
                <a:cs typeface="Times New Roman"/>
              </a:rPr>
              <a:t>03h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705" y="5325236"/>
            <a:ext cx="3463766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Effective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address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operand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=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spc="-140" dirty="0">
                <a:latin typeface="Times New Roman"/>
                <a:cs typeface="Times New Roman"/>
              </a:rPr>
              <a:t>PC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40" dirty="0">
                <a:latin typeface="Times New Roman"/>
                <a:cs typeface="Times New Roman"/>
              </a:rPr>
              <a:t>+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160" dirty="0">
                <a:latin typeface="Times New Roman"/>
                <a:cs typeface="Times New Roman"/>
              </a:rPr>
              <a:t>01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40" dirty="0">
                <a:latin typeface="Times New Roman"/>
                <a:cs typeface="Times New Roman"/>
              </a:rPr>
              <a:t>+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70" dirty="0">
                <a:latin typeface="Times New Roman"/>
                <a:cs typeface="Times New Roman"/>
              </a:rPr>
              <a:t>offset  </a:t>
            </a:r>
            <a:r>
              <a:rPr sz="1800" spc="-5" dirty="0">
                <a:latin typeface="Times New Roman"/>
                <a:cs typeface="Times New Roman"/>
              </a:rPr>
              <a:t>Effective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address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operand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=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spc="165" dirty="0">
                <a:latin typeface="Times New Roman"/>
                <a:cs typeface="Times New Roman"/>
              </a:rPr>
              <a:t>2803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40" dirty="0">
                <a:latin typeface="Times New Roman"/>
                <a:cs typeface="Times New Roman"/>
              </a:rPr>
              <a:t>+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165" dirty="0">
                <a:latin typeface="Times New Roman"/>
                <a:cs typeface="Times New Roman"/>
              </a:rPr>
              <a:t>01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40" dirty="0">
                <a:latin typeface="Times New Roman"/>
                <a:cs typeface="Times New Roman"/>
              </a:rPr>
              <a:t>+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165" dirty="0">
                <a:latin typeface="Times New Roman"/>
                <a:cs typeface="Times New Roman"/>
              </a:rPr>
              <a:t>03  </a:t>
            </a:r>
            <a:r>
              <a:rPr sz="1800" spc="-5" dirty="0">
                <a:latin typeface="Times New Roman"/>
                <a:cs typeface="Times New Roman"/>
              </a:rPr>
              <a:t>Effective </a:t>
            </a:r>
            <a:r>
              <a:rPr sz="1800" spc="80" dirty="0">
                <a:latin typeface="Times New Roman"/>
                <a:cs typeface="Times New Roman"/>
              </a:rPr>
              <a:t>address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85" dirty="0">
                <a:latin typeface="Times New Roman"/>
                <a:cs typeface="Times New Roman"/>
              </a:rPr>
              <a:t>operand</a:t>
            </a:r>
            <a:r>
              <a:rPr sz="1800" spc="-29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= </a:t>
            </a:r>
            <a:r>
              <a:rPr sz="1800" b="1" spc="145" dirty="0">
                <a:solidFill>
                  <a:srgbClr val="00AF50"/>
                </a:solidFill>
                <a:latin typeface="Times New Roman"/>
                <a:cs typeface="Times New Roman"/>
              </a:rPr>
              <a:t>2807h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212842" y="2625725"/>
          <a:ext cx="1083945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631"/>
                <a:gridCol w="605314"/>
              </a:tblGrid>
              <a:tr h="307975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B08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390799" y="2594228"/>
            <a:ext cx="12439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Actual</a:t>
            </a:r>
            <a:r>
              <a:rPr sz="18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Operand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756856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0" smtClean="0">
                <a:solidFill>
                  <a:srgbClr val="001F5F"/>
                </a:solidFill>
              </a:rPr>
              <a:t>CPU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034219" y="1641475"/>
            <a:ext cx="3158014" cy="5221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1735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700" spc="35" dirty="0">
                <a:solidFill>
                  <a:srgbClr val="6F2F9F"/>
                </a:solidFill>
                <a:latin typeface="Times New Roman"/>
                <a:cs typeface="Times New Roman"/>
              </a:rPr>
              <a:t>Arithmetic </a:t>
            </a:r>
            <a:r>
              <a:rPr sz="1700" spc="85" dirty="0">
                <a:solidFill>
                  <a:srgbClr val="6F2F9F"/>
                </a:solidFill>
                <a:latin typeface="Times New Roman"/>
                <a:cs typeface="Times New Roman"/>
              </a:rPr>
              <a:t>and </a:t>
            </a:r>
            <a:r>
              <a:rPr sz="1700" spc="-25" dirty="0">
                <a:solidFill>
                  <a:srgbClr val="6F2F9F"/>
                </a:solidFill>
                <a:latin typeface="Times New Roman"/>
                <a:cs typeface="Times New Roman"/>
              </a:rPr>
              <a:t>Logic </a:t>
            </a:r>
            <a:r>
              <a:rPr sz="1700" spc="15" dirty="0">
                <a:solidFill>
                  <a:srgbClr val="6F2F9F"/>
                </a:solidFill>
                <a:latin typeface="Times New Roman"/>
                <a:cs typeface="Times New Roman"/>
              </a:rPr>
              <a:t>Unit</a:t>
            </a:r>
            <a:r>
              <a:rPr sz="1700" spc="-3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700" spc="-65" dirty="0">
                <a:solidFill>
                  <a:srgbClr val="6F2F9F"/>
                </a:solidFill>
                <a:latin typeface="Times New Roman"/>
                <a:cs typeface="Times New Roman"/>
              </a:rPr>
              <a:t>(ALU)</a:t>
            </a:r>
            <a:endParaRPr sz="1700">
              <a:latin typeface="Times New Roman"/>
              <a:cs typeface="Times New Roman"/>
            </a:endParaRPr>
          </a:p>
          <a:p>
            <a:pPr marL="241300" marR="259079">
              <a:lnSpc>
                <a:spcPct val="70000"/>
              </a:lnSpc>
              <a:spcBef>
                <a:spcPts val="305"/>
              </a:spcBef>
            </a:pPr>
            <a:r>
              <a:rPr sz="1700" spc="40" dirty="0">
                <a:latin typeface="Times New Roman"/>
                <a:cs typeface="Times New Roman"/>
              </a:rPr>
              <a:t>It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70" dirty="0">
                <a:latin typeface="Times New Roman"/>
                <a:cs typeface="Times New Roman"/>
              </a:rPr>
              <a:t>performs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Times New Roman"/>
                <a:cs typeface="Times New Roman"/>
              </a:rPr>
              <a:t>all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85" dirty="0">
                <a:latin typeface="Times New Roman"/>
                <a:cs typeface="Times New Roman"/>
              </a:rPr>
              <a:t>the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60" dirty="0">
                <a:latin typeface="Times New Roman"/>
                <a:cs typeface="Times New Roman"/>
              </a:rPr>
              <a:t>arithmetic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85" dirty="0">
                <a:latin typeface="Times New Roman"/>
                <a:cs typeface="Times New Roman"/>
              </a:rPr>
              <a:t>and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10" dirty="0">
                <a:latin typeface="Times New Roman"/>
                <a:cs typeface="Times New Roman"/>
              </a:rPr>
              <a:t>logical  </a:t>
            </a:r>
            <a:r>
              <a:rPr sz="1700" spc="50" dirty="0">
                <a:latin typeface="Times New Roman"/>
                <a:cs typeface="Times New Roman"/>
              </a:rPr>
              <a:t>micro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55" dirty="0">
                <a:latin typeface="Times New Roman"/>
                <a:cs typeface="Times New Roman"/>
              </a:rPr>
              <a:t>operations.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241300" indent="-228600">
              <a:lnSpc>
                <a:spcPts val="1735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700" spc="30" dirty="0">
                <a:solidFill>
                  <a:srgbClr val="6F2F9F"/>
                </a:solidFill>
                <a:latin typeface="Times New Roman"/>
                <a:cs typeface="Times New Roman"/>
              </a:rPr>
              <a:t>Floating </a:t>
            </a:r>
            <a:r>
              <a:rPr sz="1700" spc="45" dirty="0">
                <a:solidFill>
                  <a:srgbClr val="6F2F9F"/>
                </a:solidFill>
                <a:latin typeface="Times New Roman"/>
                <a:cs typeface="Times New Roman"/>
              </a:rPr>
              <a:t>Point </a:t>
            </a:r>
            <a:r>
              <a:rPr sz="1700" spc="15" dirty="0">
                <a:solidFill>
                  <a:srgbClr val="6F2F9F"/>
                </a:solidFill>
                <a:latin typeface="Times New Roman"/>
                <a:cs typeface="Times New Roman"/>
              </a:rPr>
              <a:t>Unit</a:t>
            </a:r>
            <a:r>
              <a:rPr sz="1700" spc="-2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srgbClr val="6F2F9F"/>
                </a:solidFill>
                <a:latin typeface="Times New Roman"/>
                <a:cs typeface="Times New Roman"/>
              </a:rPr>
              <a:t>(FPU)</a:t>
            </a:r>
            <a:endParaRPr sz="1700">
              <a:latin typeface="Times New Roman"/>
              <a:cs typeface="Times New Roman"/>
            </a:endParaRPr>
          </a:p>
          <a:p>
            <a:pPr marL="241300" marR="311785">
              <a:lnSpc>
                <a:spcPct val="70000"/>
              </a:lnSpc>
              <a:spcBef>
                <a:spcPts val="305"/>
              </a:spcBef>
            </a:pPr>
            <a:r>
              <a:rPr sz="1700" spc="40" dirty="0">
                <a:latin typeface="Times New Roman"/>
                <a:cs typeface="Times New Roman"/>
              </a:rPr>
              <a:t>It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70" dirty="0">
                <a:latin typeface="Times New Roman"/>
                <a:cs typeface="Times New Roman"/>
              </a:rPr>
              <a:t>performs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spc="70" dirty="0">
                <a:latin typeface="Times New Roman"/>
                <a:cs typeface="Times New Roman"/>
              </a:rPr>
              <a:t>operations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75" dirty="0">
                <a:latin typeface="Times New Roman"/>
                <a:cs typeface="Times New Roman"/>
              </a:rPr>
              <a:t>on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30" dirty="0">
                <a:latin typeface="Times New Roman"/>
                <a:cs typeface="Times New Roman"/>
              </a:rPr>
              <a:t>floating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60" dirty="0">
                <a:latin typeface="Times New Roman"/>
                <a:cs typeface="Times New Roman"/>
              </a:rPr>
              <a:t>point  </a:t>
            </a:r>
            <a:r>
              <a:rPr sz="1700" spc="65" dirty="0">
                <a:latin typeface="Times New Roman"/>
                <a:cs typeface="Times New Roman"/>
              </a:rPr>
              <a:t>numbers.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241300" indent="-228600">
              <a:lnSpc>
                <a:spcPts val="1735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700" spc="35" dirty="0">
                <a:solidFill>
                  <a:srgbClr val="6F2F9F"/>
                </a:solidFill>
                <a:latin typeface="Times New Roman"/>
                <a:cs typeface="Times New Roman"/>
              </a:rPr>
              <a:t>Memory </a:t>
            </a:r>
            <a:r>
              <a:rPr sz="1700" spc="15" dirty="0">
                <a:solidFill>
                  <a:srgbClr val="6F2F9F"/>
                </a:solidFill>
                <a:latin typeface="Times New Roman"/>
                <a:cs typeface="Times New Roman"/>
              </a:rPr>
              <a:t>Unit</a:t>
            </a:r>
            <a:r>
              <a:rPr sz="1700" spc="-1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6F2F9F"/>
                </a:solidFill>
                <a:latin typeface="Times New Roman"/>
                <a:cs typeface="Times New Roman"/>
              </a:rPr>
              <a:t>(MU)</a:t>
            </a:r>
            <a:endParaRPr sz="1700">
              <a:latin typeface="Times New Roman"/>
              <a:cs typeface="Times New Roman"/>
            </a:endParaRPr>
          </a:p>
          <a:p>
            <a:pPr marL="241300">
              <a:lnSpc>
                <a:spcPts val="1735"/>
              </a:lnSpc>
            </a:pPr>
            <a:r>
              <a:rPr sz="1700" spc="40" dirty="0">
                <a:latin typeface="Times New Roman"/>
                <a:cs typeface="Times New Roman"/>
              </a:rPr>
              <a:t>It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75" dirty="0">
                <a:latin typeface="Times New Roman"/>
                <a:cs typeface="Times New Roman"/>
              </a:rPr>
              <a:t>stores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spc="85" dirty="0">
                <a:latin typeface="Times New Roman"/>
                <a:cs typeface="Times New Roman"/>
              </a:rPr>
              <a:t>the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80" dirty="0">
                <a:latin typeface="Times New Roman"/>
                <a:cs typeface="Times New Roman"/>
              </a:rPr>
              <a:t>set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50" dirty="0">
                <a:latin typeface="Times New Roman"/>
                <a:cs typeface="Times New Roman"/>
              </a:rPr>
              <a:t>instructions.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ts val="1735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700" spc="30" dirty="0">
                <a:solidFill>
                  <a:srgbClr val="6F2F9F"/>
                </a:solidFill>
                <a:latin typeface="Times New Roman"/>
                <a:cs typeface="Times New Roman"/>
              </a:rPr>
              <a:t>Control </a:t>
            </a:r>
            <a:r>
              <a:rPr sz="1700" spc="15" dirty="0">
                <a:solidFill>
                  <a:srgbClr val="6F2F9F"/>
                </a:solidFill>
                <a:latin typeface="Times New Roman"/>
                <a:cs typeface="Times New Roman"/>
              </a:rPr>
              <a:t>Unit</a:t>
            </a:r>
            <a:r>
              <a:rPr sz="1700" spc="-1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700" spc="-35" dirty="0">
                <a:solidFill>
                  <a:srgbClr val="6F2F9F"/>
                </a:solidFill>
                <a:latin typeface="Times New Roman"/>
                <a:cs typeface="Times New Roman"/>
              </a:rPr>
              <a:t>(CU)</a:t>
            </a:r>
            <a:endParaRPr sz="1700">
              <a:latin typeface="Times New Roman"/>
              <a:cs typeface="Times New Roman"/>
            </a:endParaRPr>
          </a:p>
          <a:p>
            <a:pPr marL="241300" marR="724535">
              <a:lnSpc>
                <a:spcPct val="70000"/>
              </a:lnSpc>
              <a:spcBef>
                <a:spcPts val="305"/>
              </a:spcBef>
            </a:pPr>
            <a:r>
              <a:rPr sz="1700" spc="40" dirty="0">
                <a:latin typeface="Times New Roman"/>
                <a:cs typeface="Times New Roman"/>
              </a:rPr>
              <a:t>It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65" dirty="0">
                <a:latin typeface="Times New Roman"/>
                <a:cs typeface="Times New Roman"/>
              </a:rPr>
              <a:t>supervises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spc="85" dirty="0">
                <a:latin typeface="Times New Roman"/>
                <a:cs typeface="Times New Roman"/>
              </a:rPr>
              <a:t>the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65" dirty="0">
                <a:latin typeface="Times New Roman"/>
                <a:cs typeface="Times New Roman"/>
              </a:rPr>
              <a:t>sequence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45" dirty="0">
                <a:latin typeface="Times New Roman"/>
                <a:cs typeface="Times New Roman"/>
              </a:rPr>
              <a:t>micro  </a:t>
            </a:r>
            <a:r>
              <a:rPr sz="1700" spc="55" dirty="0">
                <a:latin typeface="Times New Roman"/>
                <a:cs typeface="Times New Roman"/>
              </a:rPr>
              <a:t>operations.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Times New Roman"/>
              <a:cs typeface="Times New Roman"/>
            </a:endParaRPr>
          </a:p>
          <a:p>
            <a:pPr marL="241300" indent="-228600">
              <a:lnSpc>
                <a:spcPts val="1735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700" spc="40" dirty="0">
                <a:solidFill>
                  <a:srgbClr val="6F2F9F"/>
                </a:solidFill>
                <a:latin typeface="Times New Roman"/>
                <a:cs typeface="Times New Roman"/>
              </a:rPr>
              <a:t>Registers</a:t>
            </a:r>
            <a:endParaRPr sz="1700">
              <a:latin typeface="Times New Roman"/>
              <a:cs typeface="Times New Roman"/>
            </a:endParaRPr>
          </a:p>
          <a:p>
            <a:pPr marL="241300" marR="5080">
              <a:lnSpc>
                <a:spcPct val="70000"/>
              </a:lnSpc>
              <a:spcBef>
                <a:spcPts val="305"/>
              </a:spcBef>
            </a:pPr>
            <a:r>
              <a:rPr sz="1700" spc="50" dirty="0">
                <a:latin typeface="Times New Roman"/>
                <a:cs typeface="Times New Roman"/>
              </a:rPr>
              <a:t>Temporary </a:t>
            </a:r>
            <a:r>
              <a:rPr sz="1700" spc="60" dirty="0">
                <a:latin typeface="Times New Roman"/>
                <a:cs typeface="Times New Roman"/>
              </a:rPr>
              <a:t>storage </a:t>
            </a:r>
            <a:r>
              <a:rPr sz="1700" spc="45" dirty="0">
                <a:latin typeface="Times New Roman"/>
                <a:cs typeface="Times New Roman"/>
              </a:rPr>
              <a:t>area, which </a:t>
            </a:r>
            <a:r>
              <a:rPr sz="1700" spc="55" dirty="0">
                <a:latin typeface="Times New Roman"/>
                <a:cs typeface="Times New Roman"/>
              </a:rPr>
              <a:t>holds </a:t>
            </a:r>
            <a:r>
              <a:rPr sz="1700" spc="85" dirty="0">
                <a:latin typeface="Times New Roman"/>
                <a:cs typeface="Times New Roman"/>
              </a:rPr>
              <a:t>the  data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spc="65" dirty="0">
                <a:latin typeface="Times New Roman"/>
                <a:cs typeface="Times New Roman"/>
              </a:rPr>
              <a:t>during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85" dirty="0">
                <a:latin typeface="Times New Roman"/>
                <a:cs typeface="Times New Roman"/>
              </a:rPr>
              <a:t>the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40" dirty="0">
                <a:latin typeface="Times New Roman"/>
                <a:cs typeface="Times New Roman"/>
              </a:rPr>
              <a:t>execution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of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80" dirty="0">
                <a:latin typeface="Times New Roman"/>
                <a:cs typeface="Times New Roman"/>
              </a:rPr>
              <a:t>an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50" dirty="0">
                <a:latin typeface="Times New Roman"/>
                <a:cs typeface="Times New Roman"/>
              </a:rPr>
              <a:t>instruction.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4420" y="1688592"/>
            <a:ext cx="2426970" cy="4349750"/>
          </a:xfrm>
          <a:custGeom>
            <a:avLst/>
            <a:gdLst/>
            <a:ahLst/>
            <a:cxnLst/>
            <a:rect l="l" t="t" r="r" b="b"/>
            <a:pathLst>
              <a:path w="3235960" h="4349750">
                <a:moveTo>
                  <a:pt x="0" y="4349496"/>
                </a:moveTo>
                <a:lnTo>
                  <a:pt x="3235452" y="4349496"/>
                </a:lnTo>
                <a:lnTo>
                  <a:pt x="3235452" y="0"/>
                </a:lnTo>
                <a:lnTo>
                  <a:pt x="0" y="0"/>
                </a:lnTo>
                <a:lnTo>
                  <a:pt x="0" y="434949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73874" y="1998726"/>
            <a:ext cx="1111091" cy="622606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128905" rIns="0" bIns="0" rtlCol="0">
            <a:spAutoFit/>
          </a:bodyPr>
          <a:lstStyle/>
          <a:p>
            <a:pPr marL="484505">
              <a:lnSpc>
                <a:spcPct val="100000"/>
              </a:lnSpc>
              <a:spcBef>
                <a:spcPts val="1015"/>
              </a:spcBef>
            </a:pPr>
            <a:r>
              <a:rPr sz="3200" b="1" spc="-310" dirty="0">
                <a:solidFill>
                  <a:srgbClr val="FFFFFF"/>
                </a:solidFill>
                <a:latin typeface="Times New Roman"/>
                <a:cs typeface="Times New Roman"/>
              </a:rPr>
              <a:t>CU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0445" y="3964686"/>
            <a:ext cx="1111091" cy="62388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30175" rIns="0" bIns="0" rtlCol="0">
            <a:spAutoFit/>
          </a:bodyPr>
          <a:lstStyle/>
          <a:p>
            <a:pPr marL="363855">
              <a:lnSpc>
                <a:spcPct val="100000"/>
              </a:lnSpc>
              <a:spcBef>
                <a:spcPts val="1025"/>
              </a:spcBef>
            </a:pPr>
            <a:r>
              <a:rPr sz="32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FPU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3874" y="4926330"/>
            <a:ext cx="1111091" cy="623889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130175" rIns="0" bIns="0" rtlCol="0">
            <a:spAutoFit/>
          </a:bodyPr>
          <a:lstStyle/>
          <a:p>
            <a:pPr marL="429895">
              <a:lnSpc>
                <a:spcPct val="100000"/>
              </a:lnSpc>
              <a:spcBef>
                <a:spcPts val="1025"/>
              </a:spcBef>
            </a:pPr>
            <a:r>
              <a:rPr sz="3200" b="1" spc="-229" dirty="0">
                <a:solidFill>
                  <a:srgbClr val="FFFFFF"/>
                </a:solidFill>
                <a:latin typeface="Times New Roman"/>
                <a:cs typeface="Times New Roman"/>
              </a:rPr>
              <a:t>MU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3180" y="1997964"/>
            <a:ext cx="492443" cy="3728085"/>
          </a:xfrm>
          <a:prstGeom prst="rect">
            <a:avLst/>
          </a:prstGeom>
          <a:solidFill>
            <a:srgbClr val="6FAC46"/>
          </a:solidFill>
          <a:ln w="12192">
            <a:solidFill>
              <a:srgbClr val="507D31"/>
            </a:solidFill>
          </a:ln>
        </p:spPr>
        <p:txBody>
          <a:bodyPr vert="vert270" wrap="square" lIns="0" tIns="224154" rIns="0" bIns="0" rtlCol="0">
            <a:spAutoFit/>
          </a:bodyPr>
          <a:lstStyle/>
          <a:p>
            <a:pPr marL="822325">
              <a:lnSpc>
                <a:spcPct val="100000"/>
              </a:lnSpc>
              <a:spcBef>
                <a:spcPts val="1764"/>
              </a:spcBef>
            </a:pPr>
            <a:r>
              <a:rPr sz="3200" b="1" spc="-220" dirty="0">
                <a:solidFill>
                  <a:srgbClr val="FFFFFF"/>
                </a:solidFill>
                <a:latin typeface="Times New Roman"/>
                <a:cs typeface="Times New Roman"/>
              </a:rPr>
              <a:t>REGISTERS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0445" y="2998470"/>
            <a:ext cx="1111091" cy="1115049"/>
          </a:xfrm>
          <a:prstGeom prst="rect">
            <a:avLst/>
          </a:prstGeom>
          <a:solidFill>
            <a:srgbClr val="A4A4A4"/>
          </a:solidFill>
        </p:spPr>
        <p:txBody>
          <a:bodyPr vert="horz" wrap="square" lIns="0" tIns="128905" rIns="0" bIns="0" rtlCol="0">
            <a:spAutoFit/>
          </a:bodyPr>
          <a:lstStyle/>
          <a:p>
            <a:pPr marL="362585">
              <a:lnSpc>
                <a:spcPct val="100000"/>
              </a:lnSpc>
              <a:spcBef>
                <a:spcPts val="1015"/>
              </a:spcBef>
            </a:pPr>
            <a:r>
              <a:rPr sz="3200" b="1" spc="-280" dirty="0">
                <a:solidFill>
                  <a:srgbClr val="FFFFFF"/>
                </a:solidFill>
                <a:latin typeface="Times New Roman"/>
                <a:cs typeface="Times New Roman"/>
              </a:rPr>
              <a:t>ALU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5062538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0" dirty="0">
                <a:solidFill>
                  <a:srgbClr val="001F5F"/>
                </a:solidFill>
              </a:rPr>
              <a:t>8. </a:t>
            </a:r>
            <a:r>
              <a:rPr sz="4400" spc="120" dirty="0">
                <a:solidFill>
                  <a:srgbClr val="001F5F"/>
                </a:solidFill>
              </a:rPr>
              <a:t>Indexed </a:t>
            </a:r>
            <a:r>
              <a:rPr sz="4400" spc="110" dirty="0">
                <a:solidFill>
                  <a:srgbClr val="001F5F"/>
                </a:solidFill>
              </a:rPr>
              <a:t>Addressing</a:t>
            </a:r>
            <a:r>
              <a:rPr sz="4400" spc="-645" dirty="0">
                <a:solidFill>
                  <a:srgbClr val="001F5F"/>
                </a:solidFill>
              </a:rPr>
              <a:t> </a:t>
            </a:r>
            <a:r>
              <a:rPr sz="4400" spc="60" dirty="0">
                <a:solidFill>
                  <a:srgbClr val="001F5F"/>
                </a:solidFill>
              </a:rPr>
              <a:t>Mode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7704" y="1737107"/>
            <a:ext cx="7761923" cy="5013167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1146175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60" dirty="0">
                <a:latin typeface="Times New Roman"/>
                <a:cs typeface="Times New Roman"/>
              </a:rPr>
              <a:t>In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index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addressing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mode,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contents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Index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register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is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added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to  </a:t>
            </a:r>
            <a:r>
              <a:rPr sz="2600" spc="125" dirty="0">
                <a:latin typeface="Times New Roman"/>
                <a:cs typeface="Times New Roman"/>
              </a:rPr>
              <a:t>address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part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of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instruction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to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obtain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effective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address.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70000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65" dirty="0">
                <a:latin typeface="Times New Roman"/>
                <a:cs typeface="Times New Roman"/>
              </a:rPr>
              <a:t>The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address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part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of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instruction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holds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the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beginning/base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address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is  </a:t>
            </a:r>
            <a:r>
              <a:rPr sz="2600" spc="55" dirty="0">
                <a:latin typeface="Times New Roman"/>
                <a:cs typeface="Times New Roman"/>
              </a:rPr>
              <a:t>called </a:t>
            </a:r>
            <a:r>
              <a:rPr sz="2600" spc="105" dirty="0">
                <a:latin typeface="Times New Roman"/>
                <a:cs typeface="Times New Roman"/>
              </a:rPr>
              <a:t>as</a:t>
            </a:r>
            <a:r>
              <a:rPr sz="2600" spc="-24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base.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600" spc="70" dirty="0">
                <a:latin typeface="Times New Roman"/>
                <a:cs typeface="Times New Roman"/>
              </a:rPr>
              <a:t>The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index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register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hold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the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index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value,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which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is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+ve.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600" spc="45" dirty="0">
                <a:latin typeface="Times New Roman"/>
                <a:cs typeface="Times New Roman"/>
              </a:rPr>
              <a:t>Base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remains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same,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the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index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changes.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241300" marR="504190" indent="-228600">
              <a:lnSpc>
                <a:spcPct val="70000"/>
              </a:lnSpc>
              <a:buFont typeface="Arial"/>
              <a:buChar char="•"/>
              <a:tabLst>
                <a:tab pos="241935" algn="l"/>
              </a:tabLst>
            </a:pPr>
            <a:r>
              <a:rPr sz="2600" spc="80" dirty="0">
                <a:latin typeface="Times New Roman"/>
                <a:cs typeface="Times New Roman"/>
              </a:rPr>
              <a:t>When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base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added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the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index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register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the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resultant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number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is  </a:t>
            </a:r>
            <a:r>
              <a:rPr sz="2600" spc="135" dirty="0">
                <a:latin typeface="Times New Roman"/>
                <a:cs typeface="Times New Roman"/>
              </a:rPr>
              <a:t>the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memory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location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where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the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operand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will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be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placed.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5062538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0" dirty="0">
                <a:solidFill>
                  <a:srgbClr val="001F5F"/>
                </a:solidFill>
              </a:rPr>
              <a:t>8. </a:t>
            </a:r>
            <a:r>
              <a:rPr sz="4400" spc="120" dirty="0">
                <a:solidFill>
                  <a:srgbClr val="001F5F"/>
                </a:solidFill>
              </a:rPr>
              <a:t>Indexed </a:t>
            </a:r>
            <a:r>
              <a:rPr sz="4400" spc="110" dirty="0">
                <a:solidFill>
                  <a:srgbClr val="001F5F"/>
                </a:solidFill>
              </a:rPr>
              <a:t>Addressing</a:t>
            </a:r>
            <a:r>
              <a:rPr sz="4400" spc="-645" dirty="0">
                <a:solidFill>
                  <a:srgbClr val="001F5F"/>
                </a:solidFill>
              </a:rPr>
              <a:t> </a:t>
            </a:r>
            <a:r>
              <a:rPr sz="4400" spc="60" dirty="0">
                <a:solidFill>
                  <a:srgbClr val="001F5F"/>
                </a:solidFill>
              </a:rPr>
              <a:t>Mode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7199" y="2821939"/>
          <a:ext cx="1083946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108"/>
                <a:gridCol w="604838"/>
              </a:tblGrid>
              <a:tr h="307975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29869" y="5535040"/>
          <a:ext cx="1367314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515"/>
                <a:gridCol w="1056799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30" dirty="0">
                          <a:latin typeface="Times New Roman"/>
                          <a:cs typeface="Times New Roman"/>
                        </a:rPr>
                        <a:t>IX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35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0000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72973" y="1890141"/>
            <a:ext cx="2979420" cy="1041951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800" b="1" spc="75" dirty="0">
                <a:latin typeface="Times New Roman"/>
                <a:cs typeface="Times New Roman"/>
              </a:rPr>
              <a:t>Base </a:t>
            </a:r>
            <a:r>
              <a:rPr sz="1800" b="1" spc="40" dirty="0">
                <a:latin typeface="Times New Roman"/>
                <a:cs typeface="Times New Roman"/>
              </a:rPr>
              <a:t>=</a:t>
            </a:r>
            <a:r>
              <a:rPr sz="1800" b="1" spc="-200" dirty="0">
                <a:latin typeface="Times New Roman"/>
                <a:cs typeface="Times New Roman"/>
              </a:rPr>
              <a:t> </a:t>
            </a:r>
            <a:r>
              <a:rPr sz="1800" b="1" spc="140" dirty="0">
                <a:latin typeface="Times New Roman"/>
                <a:cs typeface="Times New Roman"/>
              </a:rPr>
              <a:t>2800h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800" spc="-5" dirty="0">
                <a:latin typeface="Times New Roman"/>
                <a:cs typeface="Times New Roman"/>
              </a:rPr>
              <a:t>Effective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address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operand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=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spc="75" dirty="0">
                <a:latin typeface="Times New Roman"/>
                <a:cs typeface="Times New Roman"/>
              </a:rPr>
              <a:t>Base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40" dirty="0">
                <a:latin typeface="Times New Roman"/>
                <a:cs typeface="Times New Roman"/>
              </a:rPr>
              <a:t>+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130" dirty="0">
                <a:latin typeface="Times New Roman"/>
                <a:cs typeface="Times New Roman"/>
              </a:rPr>
              <a:t>IX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8167" y="5968086"/>
            <a:ext cx="147827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0" dirty="0">
                <a:latin typeface="Times New Roman"/>
                <a:cs typeface="Times New Roman"/>
              </a:rPr>
              <a:t>2800h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+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0000h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=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2800h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39366" y="2819400"/>
          <a:ext cx="1084422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108"/>
                <a:gridCol w="605314"/>
              </a:tblGrid>
              <a:tr h="307975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50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411825" y="5532502"/>
          <a:ext cx="1366361" cy="529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038"/>
                <a:gridCol w="1056323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130" dirty="0">
                          <a:latin typeface="Times New Roman"/>
                          <a:cs typeface="Times New Roman"/>
                        </a:rPr>
                        <a:t>IX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0001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510123" y="5965343"/>
            <a:ext cx="147827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0" dirty="0">
                <a:latin typeface="Times New Roman"/>
                <a:cs typeface="Times New Roman"/>
              </a:rPr>
              <a:t>2800h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+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0001h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=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2801h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381881" y="2819400"/>
          <a:ext cx="1083945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631"/>
                <a:gridCol w="605314"/>
              </a:tblGrid>
              <a:tr h="307975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50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254341" y="5532502"/>
          <a:ext cx="1366837" cy="529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038"/>
                <a:gridCol w="1056799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130" dirty="0">
                          <a:latin typeface="Times New Roman"/>
                          <a:cs typeface="Times New Roman"/>
                        </a:rPr>
                        <a:t>IX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0002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4352640" y="5965343"/>
            <a:ext cx="147827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0" dirty="0">
                <a:latin typeface="Times New Roman"/>
                <a:cs typeface="Times New Roman"/>
              </a:rPr>
              <a:t>2800h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+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0002h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=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2802h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6284786" y="2831974"/>
          <a:ext cx="1083945" cy="2444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631"/>
                <a:gridCol w="605314"/>
              </a:tblGrid>
              <a:tr h="307975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157436" y="5544946"/>
          <a:ext cx="1365886" cy="529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563"/>
                <a:gridCol w="1056323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130" dirty="0">
                          <a:latin typeface="Times New Roman"/>
                          <a:cs typeface="Times New Roman"/>
                        </a:rPr>
                        <a:t>IX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0003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6255735" y="5978145"/>
            <a:ext cx="147827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0" dirty="0">
                <a:latin typeface="Times New Roman"/>
                <a:cs typeface="Times New Roman"/>
              </a:rPr>
              <a:t>2800h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+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0003h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=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2803h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5062538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0" dirty="0">
                <a:solidFill>
                  <a:srgbClr val="001F5F"/>
                </a:solidFill>
              </a:rPr>
              <a:t>8. </a:t>
            </a:r>
            <a:r>
              <a:rPr sz="4400" spc="120" dirty="0">
                <a:solidFill>
                  <a:srgbClr val="001F5F"/>
                </a:solidFill>
              </a:rPr>
              <a:t>Indexed </a:t>
            </a:r>
            <a:r>
              <a:rPr sz="4400" spc="110" dirty="0">
                <a:solidFill>
                  <a:srgbClr val="001F5F"/>
                </a:solidFill>
              </a:rPr>
              <a:t>Addressing</a:t>
            </a:r>
            <a:r>
              <a:rPr sz="4400" spc="-645" dirty="0">
                <a:solidFill>
                  <a:srgbClr val="001F5F"/>
                </a:solidFill>
              </a:rPr>
              <a:t> </a:t>
            </a:r>
            <a:r>
              <a:rPr sz="4400" spc="60" dirty="0">
                <a:solidFill>
                  <a:srgbClr val="001F5F"/>
                </a:solidFill>
              </a:rPr>
              <a:t>Mode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7199" y="2821939"/>
          <a:ext cx="1083946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108"/>
                <a:gridCol w="604838"/>
              </a:tblGrid>
              <a:tr h="307975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29869" y="5535040"/>
          <a:ext cx="1367314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515"/>
                <a:gridCol w="1056799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30" dirty="0">
                          <a:latin typeface="Times New Roman"/>
                          <a:cs typeface="Times New Roman"/>
                        </a:rPr>
                        <a:t>IX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35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0000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72973" y="1890141"/>
            <a:ext cx="2979420" cy="1041951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800" b="1" spc="75" dirty="0">
                <a:latin typeface="Times New Roman"/>
                <a:cs typeface="Times New Roman"/>
              </a:rPr>
              <a:t>Base </a:t>
            </a:r>
            <a:r>
              <a:rPr sz="1800" b="1" spc="40" dirty="0">
                <a:latin typeface="Times New Roman"/>
                <a:cs typeface="Times New Roman"/>
              </a:rPr>
              <a:t>=</a:t>
            </a:r>
            <a:r>
              <a:rPr sz="1800" b="1" spc="-200" dirty="0">
                <a:latin typeface="Times New Roman"/>
                <a:cs typeface="Times New Roman"/>
              </a:rPr>
              <a:t> </a:t>
            </a:r>
            <a:r>
              <a:rPr sz="1800" b="1" spc="140" dirty="0">
                <a:latin typeface="Times New Roman"/>
                <a:cs typeface="Times New Roman"/>
              </a:rPr>
              <a:t>2802h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800" spc="-5" dirty="0">
                <a:latin typeface="Times New Roman"/>
                <a:cs typeface="Times New Roman"/>
              </a:rPr>
              <a:t>Effective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address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operand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=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spc="75" dirty="0">
                <a:latin typeface="Times New Roman"/>
                <a:cs typeface="Times New Roman"/>
              </a:rPr>
              <a:t>Base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40" dirty="0">
                <a:latin typeface="Times New Roman"/>
                <a:cs typeface="Times New Roman"/>
              </a:rPr>
              <a:t>+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130" dirty="0">
                <a:latin typeface="Times New Roman"/>
                <a:cs typeface="Times New Roman"/>
              </a:rPr>
              <a:t>IX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8167" y="5968086"/>
            <a:ext cx="147827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0" dirty="0">
                <a:latin typeface="Times New Roman"/>
                <a:cs typeface="Times New Roman"/>
              </a:rPr>
              <a:t>2802h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+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0000h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=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2802h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39366" y="2819400"/>
          <a:ext cx="1084422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108"/>
                <a:gridCol w="605314"/>
              </a:tblGrid>
              <a:tr h="307975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50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411825" y="5532502"/>
          <a:ext cx="1366361" cy="529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038"/>
                <a:gridCol w="1056323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130" dirty="0">
                          <a:latin typeface="Times New Roman"/>
                          <a:cs typeface="Times New Roman"/>
                        </a:rPr>
                        <a:t>IX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0001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510123" y="5965343"/>
            <a:ext cx="147827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0" dirty="0">
                <a:latin typeface="Times New Roman"/>
                <a:cs typeface="Times New Roman"/>
              </a:rPr>
              <a:t>2802h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+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0001h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=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2803h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381881" y="2819400"/>
          <a:ext cx="1083945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631"/>
                <a:gridCol w="605314"/>
              </a:tblGrid>
              <a:tr h="307975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50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254341" y="5532502"/>
          <a:ext cx="1366837" cy="529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038"/>
                <a:gridCol w="1056799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130" dirty="0">
                          <a:latin typeface="Times New Roman"/>
                          <a:cs typeface="Times New Roman"/>
                        </a:rPr>
                        <a:t>IX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0002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4352640" y="5965343"/>
            <a:ext cx="147827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0" dirty="0">
                <a:latin typeface="Times New Roman"/>
                <a:cs typeface="Times New Roman"/>
              </a:rPr>
              <a:t>2802h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+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0002h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=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2804h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6284786" y="2831974"/>
          <a:ext cx="1083945" cy="2444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631"/>
                <a:gridCol w="605314"/>
              </a:tblGrid>
              <a:tr h="307975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157436" y="5544946"/>
          <a:ext cx="1365886" cy="529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563"/>
                <a:gridCol w="1056323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130" dirty="0">
                          <a:latin typeface="Times New Roman"/>
                          <a:cs typeface="Times New Roman"/>
                        </a:rPr>
                        <a:t>IX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0003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6255735" y="5978145"/>
            <a:ext cx="147827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0" dirty="0">
                <a:latin typeface="Times New Roman"/>
                <a:cs typeface="Times New Roman"/>
              </a:rPr>
              <a:t>2802h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+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0003h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=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2805h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631012"/>
            <a:ext cx="6045994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0" dirty="0">
                <a:solidFill>
                  <a:srgbClr val="001F5F"/>
                </a:solidFill>
              </a:rPr>
              <a:t>9.</a:t>
            </a:r>
            <a:r>
              <a:rPr sz="4400" spc="-150" dirty="0">
                <a:solidFill>
                  <a:srgbClr val="001F5F"/>
                </a:solidFill>
              </a:rPr>
              <a:t> </a:t>
            </a:r>
            <a:r>
              <a:rPr sz="4400" spc="80" dirty="0">
                <a:solidFill>
                  <a:srgbClr val="001F5F"/>
                </a:solidFill>
              </a:rPr>
              <a:t>Base</a:t>
            </a:r>
            <a:r>
              <a:rPr sz="4400" spc="-155" dirty="0">
                <a:solidFill>
                  <a:srgbClr val="001F5F"/>
                </a:solidFill>
              </a:rPr>
              <a:t> </a:t>
            </a:r>
            <a:r>
              <a:rPr sz="4400" spc="105" dirty="0">
                <a:solidFill>
                  <a:srgbClr val="001F5F"/>
                </a:solidFill>
              </a:rPr>
              <a:t>Register</a:t>
            </a:r>
            <a:r>
              <a:rPr sz="4400" spc="-145" dirty="0">
                <a:solidFill>
                  <a:srgbClr val="001F5F"/>
                </a:solidFill>
              </a:rPr>
              <a:t> </a:t>
            </a:r>
            <a:r>
              <a:rPr sz="4400" spc="110" dirty="0">
                <a:solidFill>
                  <a:srgbClr val="001F5F"/>
                </a:solidFill>
              </a:rPr>
              <a:t>Addressing</a:t>
            </a:r>
            <a:r>
              <a:rPr sz="4400" spc="-195" dirty="0">
                <a:solidFill>
                  <a:srgbClr val="001F5F"/>
                </a:solidFill>
              </a:rPr>
              <a:t> </a:t>
            </a:r>
            <a:r>
              <a:rPr sz="4400" spc="60" dirty="0">
                <a:solidFill>
                  <a:srgbClr val="001F5F"/>
                </a:solidFill>
              </a:rPr>
              <a:t>Mode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7705" y="1756918"/>
            <a:ext cx="7693819" cy="5284652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97155" indent="-228600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50" dirty="0">
                <a:latin typeface="Times New Roman"/>
                <a:cs typeface="Times New Roman"/>
              </a:rPr>
              <a:t>In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90" dirty="0">
                <a:latin typeface="Times New Roman"/>
                <a:cs typeface="Times New Roman"/>
              </a:rPr>
              <a:t>base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80" dirty="0">
                <a:latin typeface="Times New Roman"/>
                <a:cs typeface="Times New Roman"/>
              </a:rPr>
              <a:t>register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80" dirty="0">
                <a:latin typeface="Times New Roman"/>
                <a:cs typeface="Times New Roman"/>
              </a:rPr>
              <a:t>addressing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50" dirty="0">
                <a:latin typeface="Times New Roman"/>
                <a:cs typeface="Times New Roman"/>
              </a:rPr>
              <a:t>mode,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90" dirty="0">
                <a:latin typeface="Times New Roman"/>
                <a:cs typeface="Times New Roman"/>
              </a:rPr>
              <a:t>contents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90" dirty="0">
                <a:latin typeface="Times New Roman"/>
                <a:cs typeface="Times New Roman"/>
              </a:rPr>
              <a:t>base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80" dirty="0">
                <a:latin typeface="Times New Roman"/>
                <a:cs typeface="Times New Roman"/>
              </a:rPr>
              <a:t>register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40" dirty="0">
                <a:latin typeface="Times New Roman"/>
                <a:cs typeface="Times New Roman"/>
              </a:rPr>
              <a:t>is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added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85" dirty="0">
                <a:latin typeface="Times New Roman"/>
                <a:cs typeface="Times New Roman"/>
              </a:rPr>
              <a:t>to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100" dirty="0">
                <a:latin typeface="Times New Roman"/>
                <a:cs typeface="Times New Roman"/>
              </a:rPr>
              <a:t>address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125" dirty="0">
                <a:latin typeface="Times New Roman"/>
                <a:cs typeface="Times New Roman"/>
              </a:rPr>
              <a:t>part 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85" dirty="0">
                <a:latin typeface="Times New Roman"/>
                <a:cs typeface="Times New Roman"/>
              </a:rPr>
              <a:t>instruction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85" dirty="0">
                <a:latin typeface="Times New Roman"/>
                <a:cs typeface="Times New Roman"/>
              </a:rPr>
              <a:t>to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85" dirty="0">
                <a:latin typeface="Times New Roman"/>
                <a:cs typeface="Times New Roman"/>
              </a:rPr>
              <a:t>obtain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15" dirty="0">
                <a:latin typeface="Times New Roman"/>
                <a:cs typeface="Times New Roman"/>
              </a:rPr>
              <a:t>effective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75" dirty="0">
                <a:latin typeface="Times New Roman"/>
                <a:cs typeface="Times New Roman"/>
              </a:rPr>
              <a:t>address.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7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50" dirty="0">
                <a:latin typeface="Times New Roman"/>
                <a:cs typeface="Times New Roman"/>
              </a:rPr>
              <a:t>It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40" dirty="0">
                <a:latin typeface="Times New Roman"/>
                <a:cs typeface="Times New Roman"/>
              </a:rPr>
              <a:t>is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65" dirty="0">
                <a:latin typeface="Times New Roman"/>
                <a:cs typeface="Times New Roman"/>
              </a:rPr>
              <a:t>similar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85" dirty="0">
                <a:latin typeface="Times New Roman"/>
                <a:cs typeface="Times New Roman"/>
              </a:rPr>
              <a:t>to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the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60" dirty="0">
                <a:latin typeface="Times New Roman"/>
                <a:cs typeface="Times New Roman"/>
              </a:rPr>
              <a:t>indexed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80" dirty="0">
                <a:latin typeface="Times New Roman"/>
                <a:cs typeface="Times New Roman"/>
              </a:rPr>
              <a:t>addressing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90" dirty="0">
                <a:latin typeface="Times New Roman"/>
                <a:cs typeface="Times New Roman"/>
              </a:rPr>
              <a:t>mode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50" dirty="0">
                <a:latin typeface="Times New Roman"/>
                <a:cs typeface="Times New Roman"/>
              </a:rPr>
              <a:t>except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the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80" dirty="0">
                <a:latin typeface="Times New Roman"/>
                <a:cs typeface="Times New Roman"/>
              </a:rPr>
              <a:t>register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90" dirty="0">
                <a:latin typeface="Times New Roman"/>
                <a:cs typeface="Times New Roman"/>
              </a:rPr>
              <a:t>now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40" dirty="0">
                <a:latin typeface="Times New Roman"/>
                <a:cs typeface="Times New Roman"/>
              </a:rPr>
              <a:t>is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45" dirty="0">
                <a:latin typeface="Times New Roman"/>
                <a:cs typeface="Times New Roman"/>
              </a:rPr>
              <a:t>called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85" dirty="0">
                <a:latin typeface="Times New Roman"/>
                <a:cs typeface="Times New Roman"/>
              </a:rPr>
              <a:t>as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90" dirty="0">
                <a:latin typeface="Times New Roman"/>
                <a:cs typeface="Times New Roman"/>
              </a:rPr>
              <a:t>base  </a:t>
            </a:r>
            <a:r>
              <a:rPr sz="2200" spc="85" dirty="0">
                <a:latin typeface="Times New Roman"/>
                <a:cs typeface="Times New Roman"/>
              </a:rPr>
              <a:t>instead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-195" dirty="0">
                <a:latin typeface="Times New Roman"/>
                <a:cs typeface="Times New Roman"/>
              </a:rPr>
              <a:t> </a:t>
            </a:r>
            <a:r>
              <a:rPr sz="2200" spc="25" dirty="0">
                <a:latin typeface="Times New Roman"/>
                <a:cs typeface="Times New Roman"/>
              </a:rPr>
              <a:t>index.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50" dirty="0">
                <a:latin typeface="Times New Roman"/>
                <a:cs typeface="Times New Roman"/>
              </a:rPr>
              <a:t>The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90" dirty="0">
                <a:latin typeface="Times New Roman"/>
                <a:cs typeface="Times New Roman"/>
              </a:rPr>
              <a:t>base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80" dirty="0">
                <a:latin typeface="Times New Roman"/>
                <a:cs typeface="Times New Roman"/>
              </a:rPr>
              <a:t>register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70" dirty="0">
                <a:latin typeface="Times New Roman"/>
                <a:cs typeface="Times New Roman"/>
              </a:rPr>
              <a:t>hold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the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95" dirty="0">
                <a:latin typeface="Times New Roman"/>
                <a:cs typeface="Times New Roman"/>
              </a:rPr>
              <a:t>beginning/base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80" dirty="0">
                <a:latin typeface="Times New Roman"/>
                <a:cs typeface="Times New Roman"/>
              </a:rPr>
              <a:t>address.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50" dirty="0">
                <a:latin typeface="Times New Roman"/>
                <a:cs typeface="Times New Roman"/>
              </a:rPr>
              <a:t>The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100" dirty="0">
                <a:latin typeface="Times New Roman"/>
                <a:cs typeface="Times New Roman"/>
              </a:rPr>
              <a:t>address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125" dirty="0">
                <a:latin typeface="Times New Roman"/>
                <a:cs typeface="Times New Roman"/>
              </a:rPr>
              <a:t>part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85" dirty="0">
                <a:latin typeface="Times New Roman"/>
                <a:cs typeface="Times New Roman"/>
              </a:rPr>
              <a:t>instruction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70" dirty="0">
                <a:latin typeface="Times New Roman"/>
                <a:cs typeface="Times New Roman"/>
              </a:rPr>
              <a:t>holds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the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20" dirty="0">
                <a:latin typeface="Times New Roman"/>
                <a:cs typeface="Times New Roman"/>
              </a:rPr>
              <a:t>offset.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Times New Roman"/>
                <a:cs typeface="Times New Roman"/>
              </a:rPr>
              <a:t>Offset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90" dirty="0">
                <a:latin typeface="Times New Roman"/>
                <a:cs typeface="Times New Roman"/>
              </a:rPr>
              <a:t>remains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55" dirty="0">
                <a:latin typeface="Times New Roman"/>
                <a:cs typeface="Times New Roman"/>
              </a:rPr>
              <a:t>same,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the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90" dirty="0">
                <a:latin typeface="Times New Roman"/>
                <a:cs typeface="Times New Roman"/>
              </a:rPr>
              <a:t>base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45" dirty="0">
                <a:latin typeface="Times New Roman"/>
                <a:cs typeface="Times New Roman"/>
              </a:rPr>
              <a:t>changes.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241300" marR="351155" indent="-228600">
              <a:lnSpc>
                <a:spcPct val="7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65" dirty="0">
                <a:latin typeface="Times New Roman"/>
                <a:cs typeface="Times New Roman"/>
              </a:rPr>
              <a:t>When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the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35" dirty="0">
                <a:latin typeface="Times New Roman"/>
                <a:cs typeface="Times New Roman"/>
              </a:rPr>
              <a:t>offset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40" dirty="0">
                <a:latin typeface="Times New Roman"/>
                <a:cs typeface="Times New Roman"/>
              </a:rPr>
              <a:t>is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added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85" dirty="0">
                <a:latin typeface="Times New Roman"/>
                <a:cs typeface="Times New Roman"/>
              </a:rPr>
              <a:t>to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the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90" dirty="0">
                <a:latin typeface="Times New Roman"/>
                <a:cs typeface="Times New Roman"/>
              </a:rPr>
              <a:t>base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80" dirty="0">
                <a:latin typeface="Times New Roman"/>
                <a:cs typeface="Times New Roman"/>
              </a:rPr>
              <a:t>register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the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100" dirty="0">
                <a:latin typeface="Times New Roman"/>
                <a:cs typeface="Times New Roman"/>
              </a:rPr>
              <a:t>resultant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114" dirty="0">
                <a:latin typeface="Times New Roman"/>
                <a:cs typeface="Times New Roman"/>
              </a:rPr>
              <a:t>number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40" dirty="0">
                <a:latin typeface="Times New Roman"/>
                <a:cs typeface="Times New Roman"/>
              </a:rPr>
              <a:t>is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the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85" dirty="0">
                <a:latin typeface="Times New Roman"/>
                <a:cs typeface="Times New Roman"/>
              </a:rPr>
              <a:t>memory  </a:t>
            </a:r>
            <a:r>
              <a:rPr sz="2200" spc="50" dirty="0">
                <a:latin typeface="Times New Roman"/>
                <a:cs typeface="Times New Roman"/>
              </a:rPr>
              <a:t>location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100" dirty="0">
                <a:latin typeface="Times New Roman"/>
                <a:cs typeface="Times New Roman"/>
              </a:rPr>
              <a:t>where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the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operand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15" dirty="0">
                <a:latin typeface="Times New Roman"/>
                <a:cs typeface="Times New Roman"/>
              </a:rPr>
              <a:t>will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95" dirty="0">
                <a:latin typeface="Times New Roman"/>
                <a:cs typeface="Times New Roman"/>
              </a:rPr>
              <a:t>be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40" dirty="0">
                <a:latin typeface="Times New Roman"/>
                <a:cs typeface="Times New Roman"/>
              </a:rPr>
              <a:t>placed.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7694296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0" dirty="0">
                <a:solidFill>
                  <a:srgbClr val="001F5F"/>
                </a:solidFill>
              </a:rPr>
              <a:t>9.</a:t>
            </a:r>
            <a:r>
              <a:rPr sz="4400" spc="-150" dirty="0">
                <a:solidFill>
                  <a:srgbClr val="001F5F"/>
                </a:solidFill>
              </a:rPr>
              <a:t> </a:t>
            </a:r>
            <a:r>
              <a:rPr sz="4400" spc="80" dirty="0">
                <a:solidFill>
                  <a:srgbClr val="001F5F"/>
                </a:solidFill>
              </a:rPr>
              <a:t>Base</a:t>
            </a:r>
            <a:r>
              <a:rPr sz="4400" spc="-155" dirty="0">
                <a:solidFill>
                  <a:srgbClr val="001F5F"/>
                </a:solidFill>
              </a:rPr>
              <a:t> </a:t>
            </a:r>
            <a:r>
              <a:rPr sz="4400" spc="105" dirty="0">
                <a:solidFill>
                  <a:srgbClr val="001F5F"/>
                </a:solidFill>
              </a:rPr>
              <a:t>Register</a:t>
            </a:r>
            <a:r>
              <a:rPr sz="4400" spc="-145" dirty="0">
                <a:solidFill>
                  <a:srgbClr val="001F5F"/>
                </a:solidFill>
              </a:rPr>
              <a:t> </a:t>
            </a:r>
            <a:r>
              <a:rPr sz="4400" spc="110" dirty="0">
                <a:solidFill>
                  <a:srgbClr val="001F5F"/>
                </a:solidFill>
              </a:rPr>
              <a:t>Addressing</a:t>
            </a:r>
            <a:r>
              <a:rPr sz="4400" spc="-195" dirty="0">
                <a:solidFill>
                  <a:srgbClr val="001F5F"/>
                </a:solidFill>
              </a:rPr>
              <a:t> </a:t>
            </a:r>
            <a:r>
              <a:rPr sz="4400" spc="60" dirty="0">
                <a:solidFill>
                  <a:srgbClr val="001F5F"/>
                </a:solidFill>
              </a:rPr>
              <a:t>Mode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7199" y="2821939"/>
          <a:ext cx="1083946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108"/>
                <a:gridCol w="604838"/>
              </a:tblGrid>
              <a:tr h="307975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84149" y="5535040"/>
          <a:ext cx="1412558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824"/>
                <a:gridCol w="917734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60" dirty="0">
                          <a:latin typeface="Times New Roman"/>
                          <a:cs typeface="Times New Roman"/>
                        </a:rPr>
                        <a:t>Base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73429" y="1890141"/>
            <a:ext cx="5627371" cy="764952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800" b="1" spc="25" dirty="0">
                <a:latin typeface="Times New Roman"/>
                <a:cs typeface="Times New Roman"/>
              </a:rPr>
              <a:t>Offset=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140" dirty="0">
                <a:latin typeface="Times New Roman"/>
                <a:cs typeface="Times New Roman"/>
              </a:rPr>
              <a:t>0001h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800" spc="-5" dirty="0">
                <a:latin typeface="Times New Roman"/>
                <a:cs typeface="Times New Roman"/>
              </a:rPr>
              <a:t>Effective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address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operand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=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b="1" spc="75" dirty="0">
                <a:latin typeface="Times New Roman"/>
                <a:cs typeface="Times New Roman"/>
              </a:rPr>
              <a:t>Base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55" dirty="0">
                <a:latin typeface="Times New Roman"/>
                <a:cs typeface="Times New Roman"/>
              </a:rPr>
              <a:t>Register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40" dirty="0">
                <a:latin typeface="Times New Roman"/>
                <a:cs typeface="Times New Roman"/>
              </a:rPr>
              <a:t>+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70" dirty="0">
                <a:latin typeface="Times New Roman"/>
                <a:cs typeface="Times New Roman"/>
              </a:rPr>
              <a:t>offset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8167" y="5968086"/>
            <a:ext cx="147827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0" dirty="0">
                <a:latin typeface="Times New Roman"/>
                <a:cs typeface="Times New Roman"/>
              </a:rPr>
              <a:t>2800h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+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0001h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=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2801h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39366" y="2819400"/>
          <a:ext cx="1084422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108"/>
                <a:gridCol w="605314"/>
              </a:tblGrid>
              <a:tr h="307975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50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510123" y="5965343"/>
            <a:ext cx="147827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0" dirty="0">
                <a:latin typeface="Times New Roman"/>
                <a:cs typeface="Times New Roman"/>
              </a:rPr>
              <a:t>2801h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+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0001h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=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2802h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381881" y="2819400"/>
          <a:ext cx="1083945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631"/>
                <a:gridCol w="605314"/>
              </a:tblGrid>
              <a:tr h="307975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50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4352640" y="5965343"/>
            <a:ext cx="147827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0" dirty="0">
                <a:latin typeface="Times New Roman"/>
                <a:cs typeface="Times New Roman"/>
              </a:rPr>
              <a:t>2802h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+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0001h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=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2803h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284786" y="2831974"/>
          <a:ext cx="1083945" cy="2444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631"/>
                <a:gridCol w="605314"/>
              </a:tblGrid>
              <a:tr h="307975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6255735" y="5978145"/>
            <a:ext cx="147827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0" dirty="0">
                <a:latin typeface="Times New Roman"/>
                <a:cs typeface="Times New Roman"/>
              </a:rPr>
              <a:t>2803h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+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0001h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=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2804h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356009" y="5480940"/>
          <a:ext cx="1412558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824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60" dirty="0">
                          <a:latin typeface="Times New Roman"/>
                          <a:cs typeface="Times New Roman"/>
                        </a:rPr>
                        <a:t>Base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208622" y="5472303"/>
          <a:ext cx="1412082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348"/>
                <a:gridCol w="917734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60" dirty="0">
                          <a:latin typeface="Times New Roman"/>
                          <a:cs typeface="Times New Roman"/>
                        </a:rPr>
                        <a:t>Base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172295" y="5449952"/>
          <a:ext cx="1411605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3871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60" dirty="0">
                          <a:latin typeface="Times New Roman"/>
                          <a:cs typeface="Times New Roman"/>
                        </a:rPr>
                        <a:t>Base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7389495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0" dirty="0">
                <a:solidFill>
                  <a:srgbClr val="001F5F"/>
                </a:solidFill>
              </a:rPr>
              <a:t>9.</a:t>
            </a:r>
            <a:r>
              <a:rPr sz="4400" spc="-150" dirty="0">
                <a:solidFill>
                  <a:srgbClr val="001F5F"/>
                </a:solidFill>
              </a:rPr>
              <a:t> </a:t>
            </a:r>
            <a:r>
              <a:rPr sz="4400" spc="80" dirty="0">
                <a:solidFill>
                  <a:srgbClr val="001F5F"/>
                </a:solidFill>
              </a:rPr>
              <a:t>Base</a:t>
            </a:r>
            <a:r>
              <a:rPr sz="4400" spc="-155" dirty="0">
                <a:solidFill>
                  <a:srgbClr val="001F5F"/>
                </a:solidFill>
              </a:rPr>
              <a:t> </a:t>
            </a:r>
            <a:r>
              <a:rPr sz="4400" spc="105" dirty="0">
                <a:solidFill>
                  <a:srgbClr val="001F5F"/>
                </a:solidFill>
              </a:rPr>
              <a:t>Register</a:t>
            </a:r>
            <a:r>
              <a:rPr sz="4400" spc="-145" dirty="0">
                <a:solidFill>
                  <a:srgbClr val="001F5F"/>
                </a:solidFill>
              </a:rPr>
              <a:t> </a:t>
            </a:r>
            <a:r>
              <a:rPr sz="4400" spc="110" dirty="0">
                <a:solidFill>
                  <a:srgbClr val="001F5F"/>
                </a:solidFill>
              </a:rPr>
              <a:t>Addressing</a:t>
            </a:r>
            <a:r>
              <a:rPr sz="4400" spc="-195" dirty="0">
                <a:solidFill>
                  <a:srgbClr val="001F5F"/>
                </a:solidFill>
              </a:rPr>
              <a:t> </a:t>
            </a:r>
            <a:r>
              <a:rPr sz="4400" spc="60" dirty="0">
                <a:solidFill>
                  <a:srgbClr val="001F5F"/>
                </a:solidFill>
              </a:rPr>
              <a:t>Mode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7199" y="2821939"/>
          <a:ext cx="1083946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108"/>
                <a:gridCol w="604838"/>
              </a:tblGrid>
              <a:tr h="307975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84149" y="5535040"/>
          <a:ext cx="1412558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824"/>
                <a:gridCol w="917734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60" dirty="0">
                          <a:latin typeface="Times New Roman"/>
                          <a:cs typeface="Times New Roman"/>
                        </a:rPr>
                        <a:t>Base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73429" y="1890141"/>
            <a:ext cx="5398771" cy="764952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800" b="1" spc="25" dirty="0">
                <a:latin typeface="Times New Roman"/>
                <a:cs typeface="Times New Roman"/>
              </a:rPr>
              <a:t>Offset=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140" dirty="0">
                <a:latin typeface="Times New Roman"/>
                <a:cs typeface="Times New Roman"/>
              </a:rPr>
              <a:t>0003h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800" spc="-5" dirty="0">
                <a:latin typeface="Times New Roman"/>
                <a:cs typeface="Times New Roman"/>
              </a:rPr>
              <a:t>Effective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address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operand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=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b="1" spc="75" dirty="0">
                <a:latin typeface="Times New Roman"/>
                <a:cs typeface="Times New Roman"/>
              </a:rPr>
              <a:t>Base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55" dirty="0">
                <a:latin typeface="Times New Roman"/>
                <a:cs typeface="Times New Roman"/>
              </a:rPr>
              <a:t>Register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40" dirty="0">
                <a:latin typeface="Times New Roman"/>
                <a:cs typeface="Times New Roman"/>
              </a:rPr>
              <a:t>+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70" dirty="0">
                <a:latin typeface="Times New Roman"/>
                <a:cs typeface="Times New Roman"/>
              </a:rPr>
              <a:t>offset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8167" y="5968086"/>
            <a:ext cx="147827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0" dirty="0">
                <a:latin typeface="Times New Roman"/>
                <a:cs typeface="Times New Roman"/>
              </a:rPr>
              <a:t>2800h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+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0003h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=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2803h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39366" y="2819400"/>
          <a:ext cx="1084422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108"/>
                <a:gridCol w="605314"/>
              </a:tblGrid>
              <a:tr h="307975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50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510123" y="5965343"/>
            <a:ext cx="147827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0" dirty="0">
                <a:latin typeface="Times New Roman"/>
                <a:cs typeface="Times New Roman"/>
              </a:rPr>
              <a:t>2801h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+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0003h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=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2804h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381881" y="2819400"/>
          <a:ext cx="1083945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631"/>
                <a:gridCol w="605314"/>
              </a:tblGrid>
              <a:tr h="307975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50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4352640" y="5965343"/>
            <a:ext cx="147827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0" dirty="0">
                <a:latin typeface="Times New Roman"/>
                <a:cs typeface="Times New Roman"/>
              </a:rPr>
              <a:t>2802h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+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0003h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=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2805h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284786" y="2831974"/>
          <a:ext cx="1083945" cy="2444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631"/>
                <a:gridCol w="605314"/>
              </a:tblGrid>
              <a:tr h="307975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6255735" y="5978145"/>
            <a:ext cx="147827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0" dirty="0">
                <a:latin typeface="Times New Roman"/>
                <a:cs typeface="Times New Roman"/>
              </a:rPr>
              <a:t>2803h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+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0003h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Times New Roman"/>
                <a:cs typeface="Times New Roman"/>
              </a:rPr>
              <a:t>=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110" dirty="0">
                <a:latin typeface="Times New Roman"/>
                <a:cs typeface="Times New Roman"/>
              </a:rPr>
              <a:t>2806h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356009" y="5480940"/>
          <a:ext cx="1412558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824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60" dirty="0">
                          <a:latin typeface="Times New Roman"/>
                          <a:cs typeface="Times New Roman"/>
                        </a:rPr>
                        <a:t>Base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208622" y="5472303"/>
          <a:ext cx="1412082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348"/>
                <a:gridCol w="917734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60" dirty="0">
                          <a:latin typeface="Times New Roman"/>
                          <a:cs typeface="Times New Roman"/>
                        </a:rPr>
                        <a:t>Base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172295" y="5449952"/>
          <a:ext cx="1411605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3871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60" dirty="0">
                          <a:latin typeface="Times New Roman"/>
                          <a:cs typeface="Times New Roman"/>
                        </a:rPr>
                        <a:t>Base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734950"/>
            <a:ext cx="7205663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65" dirty="0">
                <a:solidFill>
                  <a:srgbClr val="001F5F"/>
                </a:solidFill>
              </a:rPr>
              <a:t>10.</a:t>
            </a:r>
            <a:r>
              <a:rPr sz="3200" spc="-90" dirty="0">
                <a:solidFill>
                  <a:srgbClr val="001F5F"/>
                </a:solidFill>
              </a:rPr>
              <a:t> </a:t>
            </a:r>
            <a:r>
              <a:rPr sz="3200" spc="95" dirty="0">
                <a:solidFill>
                  <a:srgbClr val="001F5F"/>
                </a:solidFill>
              </a:rPr>
              <a:t>Autoincrement</a:t>
            </a:r>
            <a:r>
              <a:rPr sz="3200" spc="-85" dirty="0">
                <a:solidFill>
                  <a:srgbClr val="001F5F"/>
                </a:solidFill>
              </a:rPr>
              <a:t> </a:t>
            </a:r>
            <a:r>
              <a:rPr sz="3200" spc="180" dirty="0">
                <a:solidFill>
                  <a:srgbClr val="001F5F"/>
                </a:solidFill>
              </a:rPr>
              <a:t>or</a:t>
            </a:r>
            <a:r>
              <a:rPr sz="3200" spc="-90" dirty="0">
                <a:solidFill>
                  <a:srgbClr val="001F5F"/>
                </a:solidFill>
              </a:rPr>
              <a:t> </a:t>
            </a:r>
            <a:r>
              <a:rPr sz="3200" spc="105" dirty="0">
                <a:solidFill>
                  <a:srgbClr val="001F5F"/>
                </a:solidFill>
              </a:rPr>
              <a:t>Autodecrement</a:t>
            </a:r>
            <a:r>
              <a:rPr sz="3200" spc="-85" dirty="0">
                <a:solidFill>
                  <a:srgbClr val="001F5F"/>
                </a:solidFill>
              </a:rPr>
              <a:t> </a:t>
            </a:r>
            <a:r>
              <a:rPr sz="3200" spc="75" dirty="0">
                <a:solidFill>
                  <a:srgbClr val="001F5F"/>
                </a:solidFill>
              </a:rPr>
              <a:t>Addressing</a:t>
            </a:r>
            <a:r>
              <a:rPr sz="3200" spc="-80" dirty="0">
                <a:solidFill>
                  <a:srgbClr val="001F5F"/>
                </a:solidFill>
              </a:rPr>
              <a:t> </a:t>
            </a:r>
            <a:r>
              <a:rPr sz="3200" spc="40" dirty="0">
                <a:solidFill>
                  <a:srgbClr val="001F5F"/>
                </a:solidFill>
              </a:rPr>
              <a:t>Mode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87705" y="1807211"/>
            <a:ext cx="7760494" cy="1889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65" dirty="0">
                <a:latin typeface="Times New Roman"/>
                <a:cs typeface="Times New Roman"/>
              </a:rPr>
              <a:t>It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is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80" dirty="0">
                <a:latin typeface="Times New Roman"/>
                <a:cs typeface="Times New Roman"/>
              </a:rPr>
              <a:t>similar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to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register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indirect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05" dirty="0">
                <a:latin typeface="Times New Roman"/>
                <a:cs typeface="Times New Roman"/>
              </a:rPr>
              <a:t>addressing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mode.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44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80" dirty="0">
                <a:latin typeface="Times New Roman"/>
                <a:cs typeface="Times New Roman"/>
              </a:rPr>
              <a:t>Here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register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is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incremented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50" dirty="0">
                <a:latin typeface="Times New Roman"/>
                <a:cs typeface="Times New Roman"/>
              </a:rPr>
              <a:t>or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Times New Roman"/>
                <a:cs typeface="Times New Roman"/>
              </a:rPr>
              <a:t>decremented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before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150" dirty="0">
                <a:latin typeface="Times New Roman"/>
                <a:cs typeface="Times New Roman"/>
              </a:rPr>
              <a:t>or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05" dirty="0">
                <a:latin typeface="Times New Roman"/>
                <a:cs typeface="Times New Roman"/>
              </a:rPr>
              <a:t>after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its  </a:t>
            </a:r>
            <a:r>
              <a:rPr sz="2800" spc="55" dirty="0">
                <a:latin typeface="Times New Roman"/>
                <a:cs typeface="Times New Roman"/>
              </a:rPr>
              <a:t>value is</a:t>
            </a:r>
            <a:r>
              <a:rPr sz="2800" spc="-235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used.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174433" y="5979705"/>
            <a:ext cx="630079" cy="49436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b="1" spc="95" dirty="0">
                <a:solidFill>
                  <a:srgbClr val="6F2F9F"/>
                </a:solidFill>
                <a:latin typeface="Times New Roman"/>
                <a:cs typeface="Times New Roman"/>
              </a:rPr>
              <a:t>1st</a:t>
            </a:r>
            <a:r>
              <a:rPr sz="1600" b="1" spc="-9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50" dirty="0">
                <a:solidFill>
                  <a:srgbClr val="6F2F9F"/>
                </a:solidFill>
                <a:latin typeface="Times New Roman"/>
                <a:cs typeface="Times New Roman"/>
              </a:rPr>
              <a:t>Time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27795" y="5976962"/>
            <a:ext cx="686276" cy="49436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b="1" spc="90" dirty="0">
                <a:solidFill>
                  <a:srgbClr val="6F2F9F"/>
                </a:solidFill>
                <a:latin typeface="Times New Roman"/>
                <a:cs typeface="Times New Roman"/>
              </a:rPr>
              <a:t>2nd</a:t>
            </a:r>
            <a:r>
              <a:rPr sz="1600" b="1" spc="-11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50" dirty="0">
                <a:solidFill>
                  <a:srgbClr val="6F2F9F"/>
                </a:solidFill>
                <a:latin typeface="Times New Roman"/>
                <a:cs typeface="Times New Roman"/>
              </a:rPr>
              <a:t>Time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82884" y="5976962"/>
            <a:ext cx="662464" cy="49436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b="1" spc="65" dirty="0">
                <a:solidFill>
                  <a:srgbClr val="6F2F9F"/>
                </a:solidFill>
                <a:latin typeface="Times New Roman"/>
                <a:cs typeface="Times New Roman"/>
              </a:rPr>
              <a:t>3rd</a:t>
            </a:r>
            <a:r>
              <a:rPr sz="1600" b="1" spc="-10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50" dirty="0">
                <a:solidFill>
                  <a:srgbClr val="6F2F9F"/>
                </a:solidFill>
                <a:latin typeface="Times New Roman"/>
                <a:cs typeface="Times New Roman"/>
              </a:rPr>
              <a:t>Time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91693" y="5989764"/>
            <a:ext cx="650081" cy="49436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b="1" spc="85" dirty="0">
                <a:solidFill>
                  <a:srgbClr val="6F2F9F"/>
                </a:solidFill>
                <a:latin typeface="Times New Roman"/>
                <a:cs typeface="Times New Roman"/>
              </a:rPr>
              <a:t>4th</a:t>
            </a:r>
            <a:r>
              <a:rPr sz="1600" b="1" spc="-11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50" dirty="0">
                <a:solidFill>
                  <a:srgbClr val="6F2F9F"/>
                </a:solidFill>
                <a:latin typeface="Times New Roman"/>
                <a:cs typeface="Times New Roman"/>
              </a:rPr>
              <a:t>Time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734950"/>
            <a:ext cx="720661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65" dirty="0">
                <a:solidFill>
                  <a:srgbClr val="001F5F"/>
                </a:solidFill>
              </a:rPr>
              <a:t>10.</a:t>
            </a:r>
            <a:r>
              <a:rPr sz="3200" spc="-90" dirty="0">
                <a:solidFill>
                  <a:srgbClr val="001F5F"/>
                </a:solidFill>
              </a:rPr>
              <a:t> </a:t>
            </a:r>
            <a:r>
              <a:rPr sz="3200" spc="95" dirty="0">
                <a:solidFill>
                  <a:srgbClr val="001F5F"/>
                </a:solidFill>
              </a:rPr>
              <a:t>Autoincrement</a:t>
            </a:r>
            <a:r>
              <a:rPr sz="3200" spc="-85" dirty="0">
                <a:solidFill>
                  <a:srgbClr val="001F5F"/>
                </a:solidFill>
              </a:rPr>
              <a:t> </a:t>
            </a:r>
            <a:r>
              <a:rPr sz="3200" spc="180" dirty="0">
                <a:solidFill>
                  <a:srgbClr val="001F5F"/>
                </a:solidFill>
              </a:rPr>
              <a:t>or</a:t>
            </a:r>
            <a:r>
              <a:rPr sz="3200" spc="-90" dirty="0">
                <a:solidFill>
                  <a:srgbClr val="001F5F"/>
                </a:solidFill>
              </a:rPr>
              <a:t> </a:t>
            </a:r>
            <a:r>
              <a:rPr sz="3200" spc="105" dirty="0">
                <a:solidFill>
                  <a:srgbClr val="001F5F"/>
                </a:solidFill>
              </a:rPr>
              <a:t>Autodecrement</a:t>
            </a:r>
            <a:r>
              <a:rPr sz="3200" spc="-85" dirty="0">
                <a:solidFill>
                  <a:srgbClr val="001F5F"/>
                </a:solidFill>
              </a:rPr>
              <a:t> </a:t>
            </a:r>
            <a:r>
              <a:rPr sz="3200" spc="75" dirty="0">
                <a:solidFill>
                  <a:srgbClr val="001F5F"/>
                </a:solidFill>
              </a:rPr>
              <a:t>Addressing</a:t>
            </a:r>
            <a:r>
              <a:rPr sz="3200" spc="-80" dirty="0">
                <a:solidFill>
                  <a:srgbClr val="001F5F"/>
                </a:solidFill>
              </a:rPr>
              <a:t> </a:t>
            </a:r>
            <a:r>
              <a:rPr sz="3200" spc="45" dirty="0">
                <a:solidFill>
                  <a:srgbClr val="001F5F"/>
                </a:solidFill>
              </a:rPr>
              <a:t>Mode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7199" y="2821939"/>
          <a:ext cx="1083946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108"/>
                <a:gridCol w="604838"/>
              </a:tblGrid>
              <a:tr h="307975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79137" y="1957452"/>
          <a:ext cx="1273969" cy="52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235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45" dirty="0">
                          <a:latin typeface="Times New Roman"/>
                          <a:cs typeface="Times New Roman"/>
                        </a:rPr>
                        <a:t>HL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28167" y="1956639"/>
            <a:ext cx="6515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latin typeface="Times New Roman"/>
                <a:cs typeface="Times New Roman"/>
              </a:rPr>
              <a:t>At</a:t>
            </a:r>
            <a:r>
              <a:rPr sz="1800" b="1" spc="-130" dirty="0">
                <a:latin typeface="Times New Roman"/>
                <a:cs typeface="Times New Roman"/>
              </a:rPr>
              <a:t> </a:t>
            </a:r>
            <a:r>
              <a:rPr sz="1800" b="1" spc="40" dirty="0">
                <a:latin typeface="Times New Roman"/>
                <a:cs typeface="Times New Roman"/>
              </a:rPr>
              <a:t>start: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539366" y="2819400"/>
          <a:ext cx="1084422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108"/>
                <a:gridCol w="605314"/>
              </a:tblGrid>
              <a:tr h="307975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50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381881" y="2819400"/>
          <a:ext cx="1083945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631"/>
                <a:gridCol w="605314"/>
              </a:tblGrid>
              <a:tr h="307975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50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284786" y="2831974"/>
          <a:ext cx="1083945" cy="2444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631"/>
                <a:gridCol w="605314"/>
              </a:tblGrid>
              <a:tr h="307975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494311" y="5480940"/>
          <a:ext cx="1273969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235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45" dirty="0">
                          <a:latin typeface="Times New Roman"/>
                          <a:cs typeface="Times New Roman"/>
                        </a:rPr>
                        <a:t>HL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346924" y="5472303"/>
          <a:ext cx="1273969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235"/>
                <a:gridCol w="917734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45" dirty="0">
                          <a:latin typeface="Times New Roman"/>
                          <a:cs typeface="Times New Roman"/>
                        </a:rPr>
                        <a:t>HL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256591" y="5473320"/>
          <a:ext cx="1273493" cy="529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759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145" dirty="0">
                          <a:latin typeface="Times New Roman"/>
                          <a:cs typeface="Times New Roman"/>
                        </a:rPr>
                        <a:t>HL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3352800" y="1828800"/>
            <a:ext cx="370713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70" dirty="0">
                <a:solidFill>
                  <a:srgbClr val="FF0000"/>
                </a:solidFill>
                <a:latin typeface="Times New Roman"/>
                <a:cs typeface="Times New Roman"/>
              </a:rPr>
              <a:t>HL</a:t>
            </a:r>
            <a:r>
              <a:rPr sz="2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pair</a:t>
            </a:r>
            <a:r>
              <a:rPr sz="20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incremented</a:t>
            </a:r>
            <a:r>
              <a:rPr sz="20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after</a:t>
            </a:r>
            <a:r>
              <a:rPr sz="2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its</a:t>
            </a:r>
            <a:r>
              <a:rPr sz="20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value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20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120" dirty="0">
                <a:solidFill>
                  <a:srgbClr val="FF0000"/>
                </a:solidFill>
                <a:latin typeface="Times New Roman"/>
                <a:cs typeface="Times New Roman"/>
              </a:rPr>
              <a:t>used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665302" y="5460747"/>
          <a:ext cx="1274445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711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45" dirty="0">
                          <a:latin typeface="Times New Roman"/>
                          <a:cs typeface="Times New Roman"/>
                        </a:rPr>
                        <a:t>HL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174433" y="5979705"/>
            <a:ext cx="630079" cy="49436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b="1" spc="95" dirty="0">
                <a:solidFill>
                  <a:srgbClr val="6F2F9F"/>
                </a:solidFill>
                <a:latin typeface="Times New Roman"/>
                <a:cs typeface="Times New Roman"/>
              </a:rPr>
              <a:t>1st</a:t>
            </a:r>
            <a:r>
              <a:rPr sz="1600" b="1" spc="-9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50" dirty="0">
                <a:solidFill>
                  <a:srgbClr val="6F2F9F"/>
                </a:solidFill>
                <a:latin typeface="Times New Roman"/>
                <a:cs typeface="Times New Roman"/>
              </a:rPr>
              <a:t>Time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27795" y="5976962"/>
            <a:ext cx="686276" cy="49436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b="1" spc="90" dirty="0">
                <a:solidFill>
                  <a:srgbClr val="6F2F9F"/>
                </a:solidFill>
                <a:latin typeface="Times New Roman"/>
                <a:cs typeface="Times New Roman"/>
              </a:rPr>
              <a:t>2nd</a:t>
            </a:r>
            <a:r>
              <a:rPr sz="1600" b="1" spc="-11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50" dirty="0">
                <a:solidFill>
                  <a:srgbClr val="6F2F9F"/>
                </a:solidFill>
                <a:latin typeface="Times New Roman"/>
                <a:cs typeface="Times New Roman"/>
              </a:rPr>
              <a:t>Time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82884" y="5976962"/>
            <a:ext cx="662464" cy="49436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b="1" spc="65" dirty="0">
                <a:solidFill>
                  <a:srgbClr val="6F2F9F"/>
                </a:solidFill>
                <a:latin typeface="Times New Roman"/>
                <a:cs typeface="Times New Roman"/>
              </a:rPr>
              <a:t>3rd</a:t>
            </a:r>
            <a:r>
              <a:rPr sz="1600" b="1" spc="-10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50" dirty="0">
                <a:solidFill>
                  <a:srgbClr val="6F2F9F"/>
                </a:solidFill>
                <a:latin typeface="Times New Roman"/>
                <a:cs typeface="Times New Roman"/>
              </a:rPr>
              <a:t>Time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91693" y="5989764"/>
            <a:ext cx="650081" cy="49436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b="1" spc="85" dirty="0">
                <a:solidFill>
                  <a:srgbClr val="6F2F9F"/>
                </a:solidFill>
                <a:latin typeface="Times New Roman"/>
                <a:cs typeface="Times New Roman"/>
              </a:rPr>
              <a:t>4th</a:t>
            </a:r>
            <a:r>
              <a:rPr sz="1600" b="1" spc="-11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spc="50" dirty="0">
                <a:solidFill>
                  <a:srgbClr val="6F2F9F"/>
                </a:solidFill>
                <a:latin typeface="Times New Roman"/>
                <a:cs typeface="Times New Roman"/>
              </a:rPr>
              <a:t>Time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734950"/>
            <a:ext cx="720661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65" dirty="0">
                <a:solidFill>
                  <a:srgbClr val="001F5F"/>
                </a:solidFill>
              </a:rPr>
              <a:t>10.</a:t>
            </a:r>
            <a:r>
              <a:rPr sz="3200" spc="-90" dirty="0">
                <a:solidFill>
                  <a:srgbClr val="001F5F"/>
                </a:solidFill>
              </a:rPr>
              <a:t> </a:t>
            </a:r>
            <a:r>
              <a:rPr sz="3200" spc="95" dirty="0">
                <a:solidFill>
                  <a:srgbClr val="001F5F"/>
                </a:solidFill>
              </a:rPr>
              <a:t>Autoincrement</a:t>
            </a:r>
            <a:r>
              <a:rPr sz="3200" spc="-85" dirty="0">
                <a:solidFill>
                  <a:srgbClr val="001F5F"/>
                </a:solidFill>
              </a:rPr>
              <a:t> </a:t>
            </a:r>
            <a:r>
              <a:rPr sz="3200" spc="180" dirty="0">
                <a:solidFill>
                  <a:srgbClr val="001F5F"/>
                </a:solidFill>
              </a:rPr>
              <a:t>or</a:t>
            </a:r>
            <a:r>
              <a:rPr sz="3200" spc="-90" dirty="0">
                <a:solidFill>
                  <a:srgbClr val="001F5F"/>
                </a:solidFill>
              </a:rPr>
              <a:t> </a:t>
            </a:r>
            <a:r>
              <a:rPr sz="3200" spc="105" dirty="0">
                <a:solidFill>
                  <a:srgbClr val="001F5F"/>
                </a:solidFill>
              </a:rPr>
              <a:t>Autodecrement</a:t>
            </a:r>
            <a:r>
              <a:rPr sz="3200" spc="-85" dirty="0">
                <a:solidFill>
                  <a:srgbClr val="001F5F"/>
                </a:solidFill>
              </a:rPr>
              <a:t> </a:t>
            </a:r>
            <a:r>
              <a:rPr sz="3200" spc="75" dirty="0">
                <a:solidFill>
                  <a:srgbClr val="001F5F"/>
                </a:solidFill>
              </a:rPr>
              <a:t>Addressing</a:t>
            </a:r>
            <a:r>
              <a:rPr sz="3200" spc="-80" dirty="0">
                <a:solidFill>
                  <a:srgbClr val="001F5F"/>
                </a:solidFill>
              </a:rPr>
              <a:t> </a:t>
            </a:r>
            <a:r>
              <a:rPr sz="3200" spc="45" dirty="0">
                <a:solidFill>
                  <a:srgbClr val="001F5F"/>
                </a:solidFill>
              </a:rPr>
              <a:t>Mode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7199" y="2821939"/>
          <a:ext cx="1083946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108"/>
                <a:gridCol w="604838"/>
              </a:tblGrid>
              <a:tr h="307975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79137" y="1957452"/>
          <a:ext cx="1273969" cy="52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235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45" dirty="0">
                          <a:latin typeface="Times New Roman"/>
                          <a:cs typeface="Times New Roman"/>
                        </a:rPr>
                        <a:t>HL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28167" y="1956639"/>
            <a:ext cx="6515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latin typeface="Times New Roman"/>
                <a:cs typeface="Times New Roman"/>
              </a:rPr>
              <a:t>At</a:t>
            </a:r>
            <a:r>
              <a:rPr sz="1800" b="1" spc="-130" dirty="0">
                <a:latin typeface="Times New Roman"/>
                <a:cs typeface="Times New Roman"/>
              </a:rPr>
              <a:t> </a:t>
            </a:r>
            <a:r>
              <a:rPr sz="1800" b="1" spc="40" dirty="0">
                <a:latin typeface="Times New Roman"/>
                <a:cs typeface="Times New Roman"/>
              </a:rPr>
              <a:t>start: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539366" y="2819400"/>
          <a:ext cx="1084422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108"/>
                <a:gridCol w="605314"/>
              </a:tblGrid>
              <a:tr h="307975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50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381881" y="2819400"/>
          <a:ext cx="1083945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631"/>
                <a:gridCol w="605314"/>
              </a:tblGrid>
              <a:tr h="307975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50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284786" y="2831974"/>
          <a:ext cx="1083945" cy="2444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631"/>
                <a:gridCol w="605314"/>
              </a:tblGrid>
              <a:tr h="307975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95" dirty="0">
                          <a:latin typeface="Times New Roman"/>
                          <a:cs typeface="Times New Roman"/>
                        </a:rPr>
                        <a:t>FF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6D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2E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F3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125" dirty="0">
                          <a:latin typeface="Times New Roman"/>
                          <a:cs typeface="Times New Roman"/>
                        </a:rPr>
                        <a:t>2800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9F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494311" y="5480940"/>
          <a:ext cx="1273969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235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45" dirty="0">
                          <a:latin typeface="Times New Roman"/>
                          <a:cs typeface="Times New Roman"/>
                        </a:rPr>
                        <a:t>HL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2805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346924" y="5472303"/>
          <a:ext cx="1273969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235"/>
                <a:gridCol w="917734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45" dirty="0">
                          <a:latin typeface="Times New Roman"/>
                          <a:cs typeface="Times New Roman"/>
                        </a:rPr>
                        <a:t>HL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2806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256591" y="5473320"/>
          <a:ext cx="1273493" cy="529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759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145" dirty="0">
                          <a:latin typeface="Times New Roman"/>
                          <a:cs typeface="Times New Roman"/>
                        </a:rPr>
                        <a:t>HL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2807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3124200" y="1828800"/>
            <a:ext cx="385810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70" dirty="0">
                <a:solidFill>
                  <a:srgbClr val="FF0000"/>
                </a:solidFill>
                <a:latin typeface="Times New Roman"/>
                <a:cs typeface="Times New Roman"/>
              </a:rPr>
              <a:t>HL</a:t>
            </a:r>
            <a:r>
              <a:rPr sz="2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pair</a:t>
            </a:r>
            <a:r>
              <a:rPr sz="20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incremented</a:t>
            </a:r>
            <a:r>
              <a:rPr sz="20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before</a:t>
            </a:r>
            <a:r>
              <a:rPr sz="2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its</a:t>
            </a:r>
            <a:r>
              <a:rPr sz="20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value</a:t>
            </a:r>
            <a:r>
              <a:rPr sz="20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20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120" dirty="0">
                <a:solidFill>
                  <a:srgbClr val="FF0000"/>
                </a:solidFill>
                <a:latin typeface="Times New Roman"/>
                <a:cs typeface="Times New Roman"/>
              </a:rPr>
              <a:t>used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665302" y="5460747"/>
          <a:ext cx="1274445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711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45" dirty="0">
                          <a:latin typeface="Times New Roman"/>
                          <a:cs typeface="Times New Roman"/>
                        </a:rPr>
                        <a:t>HL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2804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434149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75" dirty="0">
                <a:solidFill>
                  <a:srgbClr val="001F5F"/>
                </a:solidFill>
              </a:rPr>
              <a:t>Example</a:t>
            </a:r>
            <a:r>
              <a:rPr sz="4400" spc="-190" dirty="0">
                <a:solidFill>
                  <a:srgbClr val="001F5F"/>
                </a:solidFill>
              </a:rPr>
              <a:t> </a:t>
            </a:r>
            <a:r>
              <a:rPr sz="4400" spc="185" dirty="0">
                <a:solidFill>
                  <a:srgbClr val="001F5F"/>
                </a:solidFill>
              </a:rPr>
              <a:t>problem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224213" y="1493013"/>
            <a:ext cx="81438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35" dirty="0">
                <a:latin typeface="Times New Roman"/>
                <a:cs typeface="Times New Roman"/>
              </a:rPr>
              <a:t>Memory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1200" y="1411767"/>
            <a:ext cx="734187" cy="131831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b="1" spc="-120" dirty="0">
                <a:latin typeface="Times New Roman"/>
                <a:cs typeface="Times New Roman"/>
              </a:rPr>
              <a:t>A</a:t>
            </a:r>
            <a:r>
              <a:rPr sz="1400" b="1" spc="45" dirty="0">
                <a:latin typeface="Times New Roman"/>
                <a:cs typeface="Times New Roman"/>
              </a:rPr>
              <a:t>dd</a:t>
            </a:r>
            <a:r>
              <a:rPr sz="1400" b="1" spc="20" dirty="0">
                <a:latin typeface="Times New Roman"/>
                <a:cs typeface="Times New Roman"/>
              </a:rPr>
              <a:t>r</a:t>
            </a:r>
            <a:r>
              <a:rPr sz="1400" b="1" spc="105" dirty="0">
                <a:latin typeface="Times New Roman"/>
                <a:cs typeface="Times New Roman"/>
              </a:rPr>
              <a:t>ess</a:t>
            </a:r>
            <a:endParaRPr sz="14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5"/>
              </a:spcBef>
            </a:pPr>
            <a:r>
              <a:rPr sz="1600" spc="80" dirty="0">
                <a:latin typeface="Times New Roman"/>
                <a:cs typeface="Times New Roman"/>
              </a:rPr>
              <a:t>200</a:t>
            </a:r>
            <a:endParaRPr sz="16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0"/>
              </a:spcBef>
            </a:pPr>
            <a:r>
              <a:rPr sz="1600" spc="80" dirty="0">
                <a:latin typeface="Times New Roman"/>
                <a:cs typeface="Times New Roman"/>
              </a:rPr>
              <a:t>201</a:t>
            </a:r>
            <a:endParaRPr sz="16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5"/>
              </a:spcBef>
            </a:pPr>
            <a:r>
              <a:rPr sz="1600" spc="80" dirty="0">
                <a:latin typeface="Times New Roman"/>
                <a:cs typeface="Times New Roman"/>
              </a:rPr>
              <a:t>202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2210" y="3048661"/>
            <a:ext cx="529590" cy="351377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600" spc="80" smtClean="0">
                <a:latin typeface="Times New Roman"/>
                <a:cs typeface="Times New Roman"/>
              </a:rPr>
              <a:t>399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2210" y="4146930"/>
            <a:ext cx="2728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500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2210" y="4817490"/>
            <a:ext cx="2728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600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2210" y="5488330"/>
            <a:ext cx="2728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702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895600" y="1752601"/>
          <a:ext cx="1143000" cy="51220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4496"/>
                <a:gridCol w="418504"/>
              </a:tblGrid>
              <a:tr h="523520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20" dirty="0">
                          <a:latin typeface="Times New Roman"/>
                          <a:cs typeface="Times New Roman"/>
                        </a:rPr>
                        <a:t>Load </a:t>
                      </a:r>
                      <a:r>
                        <a:rPr sz="1600" spc="6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80" dirty="0">
                          <a:latin typeface="Times New Roman"/>
                          <a:cs typeface="Times New Roman"/>
                        </a:rPr>
                        <a:t>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Mode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3520">
                <a:tc gridSpan="2"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40" dirty="0">
                          <a:latin typeface="Times New Roman"/>
                          <a:cs typeface="Times New Roman"/>
                        </a:rPr>
                        <a:t>Address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6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85" dirty="0">
                          <a:latin typeface="Times New Roman"/>
                          <a:cs typeface="Times New Roman"/>
                        </a:rPr>
                        <a:t>500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65775">
                <a:tc gridSpan="2"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Next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Instruction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891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        400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94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450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8914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700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94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94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800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891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94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900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94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94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325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94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94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300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74776" y="1684402"/>
          <a:ext cx="1260634" cy="52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30" dirty="0">
                          <a:latin typeface="Times New Roman"/>
                          <a:cs typeface="Times New Roman"/>
                        </a:rPr>
                        <a:t>PC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56717" y="2213229"/>
          <a:ext cx="1272064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330"/>
                <a:gridCol w="917734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R1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400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53288" y="2751202"/>
          <a:ext cx="1275396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663"/>
                <a:gridCol w="917733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40" dirty="0">
                          <a:latin typeface="Times New Roman"/>
                          <a:cs typeface="Times New Roman"/>
                        </a:rPr>
                        <a:t>XR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914400" y="3367151"/>
            <a:ext cx="918210" cy="335280"/>
          </a:xfrm>
          <a:custGeom>
            <a:avLst/>
            <a:gdLst/>
            <a:ahLst/>
            <a:cxnLst/>
            <a:rect l="l" t="t" r="r" b="b"/>
            <a:pathLst>
              <a:path w="1224280" h="335279">
                <a:moveTo>
                  <a:pt x="0" y="335280"/>
                </a:moveTo>
                <a:lnTo>
                  <a:pt x="1223683" y="335280"/>
                </a:lnTo>
                <a:lnTo>
                  <a:pt x="1223683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4400" y="336080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32134" y="336080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9638" y="3360801"/>
            <a:ext cx="927259" cy="12700"/>
          </a:xfrm>
          <a:custGeom>
            <a:avLst/>
            <a:gdLst/>
            <a:ahLst/>
            <a:cxnLst/>
            <a:rect l="l" t="t" r="r" b="b"/>
            <a:pathLst>
              <a:path w="1236345" h="12700">
                <a:moveTo>
                  <a:pt x="0" y="12700"/>
                </a:moveTo>
                <a:lnTo>
                  <a:pt x="1236345" y="12700"/>
                </a:lnTo>
                <a:lnTo>
                  <a:pt x="123634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9638" y="3702430"/>
            <a:ext cx="927259" cy="0"/>
          </a:xfrm>
          <a:custGeom>
            <a:avLst/>
            <a:gdLst/>
            <a:ahLst/>
            <a:cxnLst/>
            <a:rect l="l" t="t" r="r" b="b"/>
            <a:pathLst>
              <a:path w="1236345">
                <a:moveTo>
                  <a:pt x="0" y="0"/>
                </a:moveTo>
                <a:lnTo>
                  <a:pt x="123634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3872" y="3396234"/>
            <a:ext cx="19954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latin typeface="Times New Roman"/>
                <a:cs typeface="Times New Roman"/>
              </a:rPr>
              <a:t>AC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42210" y="6168986"/>
            <a:ext cx="272891" cy="49436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spc="80" dirty="0">
                <a:latin typeface="Times New Roman"/>
                <a:cs typeface="Times New Roman"/>
              </a:rPr>
              <a:t>800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97132" y="1717929"/>
            <a:ext cx="220846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Times New Roman"/>
                <a:cs typeface="Times New Roman"/>
              </a:rPr>
              <a:t>PC </a:t>
            </a:r>
            <a:r>
              <a:rPr sz="1800" spc="-20" dirty="0">
                <a:latin typeface="Times New Roman"/>
                <a:cs typeface="Times New Roman"/>
              </a:rPr>
              <a:t>= </a:t>
            </a:r>
            <a:r>
              <a:rPr sz="1800" spc="65" dirty="0">
                <a:latin typeface="Times New Roman"/>
                <a:cs typeface="Times New Roman"/>
              </a:rPr>
              <a:t>Program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Counter  </a:t>
            </a:r>
            <a:r>
              <a:rPr sz="1800" dirty="0">
                <a:latin typeface="Times New Roman"/>
                <a:cs typeface="Times New Roman"/>
              </a:rPr>
              <a:t>R1 </a:t>
            </a:r>
            <a:r>
              <a:rPr sz="1800" spc="-20" dirty="0">
                <a:latin typeface="Times New Roman"/>
                <a:cs typeface="Times New Roman"/>
              </a:rPr>
              <a:t>=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spc="40" dirty="0">
                <a:latin typeface="Times New Roman"/>
                <a:cs typeface="Times New Roman"/>
              </a:rPr>
              <a:t>Register</a:t>
            </a:r>
            <a:endParaRPr sz="1800">
              <a:latin typeface="Times New Roman"/>
              <a:cs typeface="Times New Roman"/>
            </a:endParaRPr>
          </a:p>
          <a:p>
            <a:pPr marL="12700" marR="273685">
              <a:lnSpc>
                <a:spcPct val="100000"/>
              </a:lnSpc>
            </a:pPr>
            <a:r>
              <a:rPr sz="1800" spc="-180" dirty="0">
                <a:latin typeface="Times New Roman"/>
                <a:cs typeface="Times New Roman"/>
              </a:rPr>
              <a:t>XR </a:t>
            </a:r>
            <a:r>
              <a:rPr sz="1800" spc="-20" dirty="0">
                <a:latin typeface="Times New Roman"/>
                <a:cs typeface="Times New Roman"/>
              </a:rPr>
              <a:t>= </a:t>
            </a:r>
            <a:r>
              <a:rPr sz="1800" spc="40" dirty="0">
                <a:latin typeface="Times New Roman"/>
                <a:cs typeface="Times New Roman"/>
              </a:rPr>
              <a:t>Index</a:t>
            </a:r>
            <a:r>
              <a:rPr sz="1800" spc="-305" dirty="0">
                <a:latin typeface="Times New Roman"/>
                <a:cs typeface="Times New Roman"/>
              </a:rPr>
              <a:t> </a:t>
            </a:r>
            <a:r>
              <a:rPr sz="1800" spc="40" dirty="0">
                <a:latin typeface="Times New Roman"/>
                <a:cs typeface="Times New Roman"/>
              </a:rPr>
              <a:t>Register  </a:t>
            </a:r>
            <a:r>
              <a:rPr sz="1800" spc="-200" dirty="0">
                <a:latin typeface="Times New Roman"/>
                <a:cs typeface="Times New Roman"/>
              </a:rPr>
              <a:t>AC </a:t>
            </a:r>
            <a:r>
              <a:rPr sz="1800" spc="-20" dirty="0">
                <a:latin typeface="Times New Roman"/>
                <a:cs typeface="Times New Roman"/>
              </a:rPr>
              <a:t>=</a:t>
            </a:r>
            <a:r>
              <a:rPr sz="1800" spc="-185" dirty="0">
                <a:latin typeface="Times New Roman"/>
                <a:cs typeface="Times New Roman"/>
              </a:rPr>
              <a:t> </a:t>
            </a:r>
            <a:r>
              <a:rPr sz="1800" spc="40" dirty="0">
                <a:latin typeface="Times New Roman"/>
                <a:cs typeface="Times New Roman"/>
              </a:rPr>
              <a:t>Accumulator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97134" y="3089909"/>
            <a:ext cx="4202430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n-US" sz="1800" spc="35" dirty="0" smtClean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35" smtClean="0">
                <a:latin typeface="Times New Roman"/>
                <a:cs typeface="Times New Roman"/>
              </a:rPr>
              <a:t>Memory</a:t>
            </a:r>
            <a:r>
              <a:rPr sz="1800" spc="-55" smtClean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is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having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first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instruction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to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load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0" dirty="0">
                <a:latin typeface="Times New Roman"/>
                <a:cs typeface="Times New Roman"/>
              </a:rPr>
              <a:t>AC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20" dirty="0">
                <a:latin typeface="Times New Roman"/>
                <a:cs typeface="Times New Roman"/>
              </a:rPr>
              <a:t>Mode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will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specify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addressing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mode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to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get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operand.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45" dirty="0">
                <a:latin typeface="Times New Roman"/>
                <a:cs typeface="Times New Roman"/>
              </a:rPr>
              <a:t>Address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field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instruction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is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500.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97134" y="4734560"/>
            <a:ext cx="3949541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Find</a:t>
            </a:r>
            <a:r>
              <a:rPr sz="2000" b="1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90" dirty="0">
                <a:solidFill>
                  <a:srgbClr val="6F2F9F"/>
                </a:solidFill>
                <a:latin typeface="Times New Roman"/>
                <a:cs typeface="Times New Roman"/>
              </a:rPr>
              <a:t>out</a:t>
            </a:r>
            <a:r>
              <a:rPr sz="2000" b="1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6F2F9F"/>
                </a:solidFill>
                <a:latin typeface="Times New Roman"/>
                <a:cs typeface="Times New Roman"/>
              </a:rPr>
              <a:t>the</a:t>
            </a:r>
            <a:r>
              <a:rPr sz="2000" b="1" spc="-10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70" dirty="0">
                <a:solidFill>
                  <a:srgbClr val="6F2F9F"/>
                </a:solidFill>
                <a:latin typeface="Times New Roman"/>
                <a:cs typeface="Times New Roman"/>
              </a:rPr>
              <a:t>effective</a:t>
            </a:r>
            <a:r>
              <a:rPr sz="2000" b="1" spc="-9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100" dirty="0">
                <a:solidFill>
                  <a:srgbClr val="6F2F9F"/>
                </a:solidFill>
                <a:latin typeface="Times New Roman"/>
                <a:cs typeface="Times New Roman"/>
              </a:rPr>
              <a:t>address</a:t>
            </a:r>
            <a:r>
              <a:rPr sz="2000" b="1" spc="-9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60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2000" b="1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90" dirty="0">
                <a:solidFill>
                  <a:srgbClr val="6F2F9F"/>
                </a:solidFill>
                <a:latin typeface="Times New Roman"/>
                <a:cs typeface="Times New Roman"/>
              </a:rPr>
              <a:t>operand</a:t>
            </a:r>
            <a:r>
              <a:rPr sz="2000" b="1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6F2F9F"/>
                </a:solidFill>
                <a:latin typeface="Times New Roman"/>
                <a:cs typeface="Times New Roman"/>
              </a:rPr>
              <a:t>and  </a:t>
            </a:r>
            <a:r>
              <a:rPr sz="2000" b="1" spc="90" dirty="0">
                <a:solidFill>
                  <a:srgbClr val="6F2F9F"/>
                </a:solidFill>
                <a:latin typeface="Times New Roman"/>
                <a:cs typeface="Times New Roman"/>
              </a:rPr>
              <a:t>operand </a:t>
            </a:r>
            <a:r>
              <a:rPr sz="2000" b="1" spc="75" dirty="0">
                <a:solidFill>
                  <a:srgbClr val="6F2F9F"/>
                </a:solidFill>
                <a:latin typeface="Times New Roman"/>
                <a:cs typeface="Times New Roman"/>
              </a:rPr>
              <a:t>value </a:t>
            </a:r>
            <a:r>
              <a:rPr sz="2000" b="1" spc="45" dirty="0">
                <a:solidFill>
                  <a:srgbClr val="6F2F9F"/>
                </a:solidFill>
                <a:latin typeface="Times New Roman"/>
                <a:cs typeface="Times New Roman"/>
              </a:rPr>
              <a:t>by </a:t>
            </a:r>
            <a:r>
              <a:rPr sz="2000" b="1" spc="85" dirty="0">
                <a:solidFill>
                  <a:srgbClr val="6F2F9F"/>
                </a:solidFill>
                <a:latin typeface="Times New Roman"/>
                <a:cs typeface="Times New Roman"/>
              </a:rPr>
              <a:t>considering </a:t>
            </a:r>
            <a:r>
              <a:rPr sz="2000" b="1" spc="70" dirty="0">
                <a:solidFill>
                  <a:srgbClr val="6F2F9F"/>
                </a:solidFill>
                <a:latin typeface="Times New Roman"/>
                <a:cs typeface="Times New Roman"/>
              </a:rPr>
              <a:t>different  </a:t>
            </a:r>
            <a:r>
              <a:rPr sz="2000" b="1" spc="90" dirty="0">
                <a:solidFill>
                  <a:srgbClr val="6F2F9F"/>
                </a:solidFill>
                <a:latin typeface="Times New Roman"/>
                <a:cs typeface="Times New Roman"/>
              </a:rPr>
              <a:t>addressing</a:t>
            </a:r>
            <a:r>
              <a:rPr sz="2000" b="1" spc="-10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100" dirty="0">
                <a:solidFill>
                  <a:srgbClr val="6F2F9F"/>
                </a:solidFill>
                <a:latin typeface="Times New Roman"/>
                <a:cs typeface="Times New Roman"/>
              </a:rPr>
              <a:t>modes.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631012"/>
            <a:ext cx="621744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10" smtClean="0">
                <a:solidFill>
                  <a:srgbClr val="001F5F"/>
                </a:solidFill>
              </a:rPr>
              <a:t>Registers </a:t>
            </a:r>
            <a:r>
              <a:rPr sz="4400" spc="145" dirty="0">
                <a:solidFill>
                  <a:srgbClr val="001F5F"/>
                </a:solidFill>
              </a:rPr>
              <a:t>inside </a:t>
            </a:r>
            <a:r>
              <a:rPr sz="4400" spc="-250" dirty="0">
                <a:solidFill>
                  <a:srgbClr val="001F5F"/>
                </a:solidFill>
              </a:rPr>
              <a:t>CPU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668779" y="2202179"/>
            <a:ext cx="1731645" cy="393056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114935" rIns="0" bIns="0" rtlCol="0">
            <a:spAutoFit/>
          </a:bodyPr>
          <a:lstStyle/>
          <a:p>
            <a:pPr marL="709930">
              <a:lnSpc>
                <a:spcPct val="100000"/>
              </a:lnSpc>
              <a:spcBef>
                <a:spcPts val="905"/>
              </a:spcBef>
            </a:pPr>
            <a:r>
              <a:rPr sz="18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(8-bit)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8779" y="2830067"/>
            <a:ext cx="1731645" cy="392415"/>
          </a:xfrm>
          <a:prstGeom prst="rect">
            <a:avLst/>
          </a:prstGeom>
          <a:solidFill>
            <a:srgbClr val="6FAC46"/>
          </a:solidFill>
          <a:ln w="12192">
            <a:solidFill>
              <a:srgbClr val="507D31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709930">
              <a:lnSpc>
                <a:spcPct val="100000"/>
              </a:lnSpc>
              <a:spcBef>
                <a:spcPts val="900"/>
              </a:spcBef>
            </a:pP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8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(8-bit)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3864" y="2830067"/>
            <a:ext cx="1730693" cy="392415"/>
          </a:xfrm>
          <a:prstGeom prst="rect">
            <a:avLst/>
          </a:prstGeom>
          <a:solidFill>
            <a:srgbClr val="6FAC46"/>
          </a:solidFill>
          <a:ln w="12192">
            <a:solidFill>
              <a:srgbClr val="507D31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716915">
              <a:lnSpc>
                <a:spcPct val="100000"/>
              </a:lnSpc>
              <a:spcBef>
                <a:spcPts val="900"/>
              </a:spcBef>
            </a:pPr>
            <a:r>
              <a:rPr sz="1800" b="1" spc="-27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800" b="1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(8-bit)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8779" y="3442715"/>
            <a:ext cx="1731645" cy="393698"/>
          </a:xfrm>
          <a:prstGeom prst="rect">
            <a:avLst/>
          </a:prstGeom>
          <a:solidFill>
            <a:srgbClr val="EC7C30"/>
          </a:solidFill>
          <a:ln w="12192">
            <a:solidFill>
              <a:srgbClr val="AD5A20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03580">
              <a:lnSpc>
                <a:spcPct val="100000"/>
              </a:lnSpc>
              <a:spcBef>
                <a:spcPts val="910"/>
              </a:spcBef>
            </a:pP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(8-bit)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83864" y="3442715"/>
            <a:ext cx="1730693" cy="393698"/>
          </a:xfrm>
          <a:prstGeom prst="rect">
            <a:avLst/>
          </a:prstGeom>
          <a:solidFill>
            <a:srgbClr val="EC7C30"/>
          </a:solidFill>
          <a:ln w="12192">
            <a:solidFill>
              <a:srgbClr val="AD5A20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6915">
              <a:lnSpc>
                <a:spcPct val="100000"/>
              </a:lnSpc>
              <a:spcBef>
                <a:spcPts val="910"/>
              </a:spcBef>
            </a:pPr>
            <a:r>
              <a:rPr sz="18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(8-bit)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8779" y="4038600"/>
            <a:ext cx="1731645" cy="392415"/>
          </a:xfrm>
          <a:prstGeom prst="rect">
            <a:avLst/>
          </a:prstGeom>
          <a:solidFill>
            <a:srgbClr val="A4A4A4"/>
          </a:solidFill>
          <a:ln w="12192">
            <a:solidFill>
              <a:srgbClr val="787878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701040">
              <a:lnSpc>
                <a:spcPct val="100000"/>
              </a:lnSpc>
              <a:spcBef>
                <a:spcPts val="900"/>
              </a:spcBef>
            </a:pPr>
            <a:r>
              <a:rPr sz="18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(8-bit)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83864" y="4038600"/>
            <a:ext cx="1730693" cy="392415"/>
          </a:xfrm>
          <a:prstGeom prst="rect">
            <a:avLst/>
          </a:prstGeom>
          <a:solidFill>
            <a:srgbClr val="A4A4A4"/>
          </a:solidFill>
          <a:ln w="12192">
            <a:solidFill>
              <a:srgbClr val="787878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720090">
              <a:lnSpc>
                <a:spcPct val="100000"/>
              </a:lnSpc>
              <a:spcBef>
                <a:spcPts val="900"/>
              </a:spcBef>
            </a:pPr>
            <a:r>
              <a:rPr sz="1800" b="1" spc="-2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(8-bit)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69351" y="4633721"/>
            <a:ext cx="3545681" cy="392415"/>
          </a:xfrm>
          <a:prstGeom prst="rect">
            <a:avLst/>
          </a:prstGeom>
          <a:solidFill>
            <a:srgbClr val="6FAC46"/>
          </a:solidFill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18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PC</a:t>
            </a:r>
            <a:r>
              <a:rPr sz="18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(16-bit)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68780" y="5227320"/>
            <a:ext cx="3545681" cy="393698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0"/>
              </a:spcBef>
            </a:pP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SP</a:t>
            </a:r>
            <a:r>
              <a:rPr sz="18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(16-bit)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479292" y="2206752"/>
          <a:ext cx="1731645" cy="678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218"/>
                <a:gridCol w="216218"/>
                <a:gridCol w="217170"/>
                <a:gridCol w="216218"/>
                <a:gridCol w="216218"/>
                <a:gridCol w="217169"/>
                <a:gridCol w="216217"/>
                <a:gridCol w="216217"/>
              </a:tblGrid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AD5A20"/>
                      </a:solidFill>
                      <a:prstDash val="solid"/>
                    </a:lnL>
                    <a:lnR w="12700">
                      <a:solidFill>
                        <a:srgbClr val="AD5A20"/>
                      </a:solidFill>
                      <a:prstDash val="solid"/>
                    </a:lnR>
                    <a:lnT w="12700">
                      <a:solidFill>
                        <a:srgbClr val="AD5A20"/>
                      </a:solidFill>
                      <a:prstDash val="solid"/>
                    </a:lnT>
                    <a:lnB w="12700">
                      <a:solidFill>
                        <a:srgbClr val="AD5A2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Z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AD5A20"/>
                      </a:solidFill>
                      <a:prstDash val="solid"/>
                    </a:lnL>
                    <a:lnR w="12700">
                      <a:solidFill>
                        <a:srgbClr val="AD5A20"/>
                      </a:solidFill>
                      <a:prstDash val="solid"/>
                    </a:lnR>
                    <a:lnT w="12700">
                      <a:solidFill>
                        <a:srgbClr val="AD5A20"/>
                      </a:solidFill>
                      <a:prstDash val="solid"/>
                    </a:lnT>
                    <a:lnB w="12700">
                      <a:solidFill>
                        <a:srgbClr val="AD5A2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5A20"/>
                      </a:solidFill>
                      <a:prstDash val="solid"/>
                    </a:lnL>
                    <a:lnR w="12700">
                      <a:solidFill>
                        <a:srgbClr val="AD5A20"/>
                      </a:solidFill>
                      <a:prstDash val="solid"/>
                    </a:lnR>
                    <a:lnT w="12700">
                      <a:solidFill>
                        <a:srgbClr val="AD5A20"/>
                      </a:solidFill>
                      <a:prstDash val="solid"/>
                    </a:lnT>
                    <a:lnB w="12700">
                      <a:solidFill>
                        <a:srgbClr val="AD5A2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71755" indent="-19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  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D5A20"/>
                      </a:solidFill>
                      <a:prstDash val="solid"/>
                    </a:lnL>
                    <a:lnR w="12700">
                      <a:solidFill>
                        <a:srgbClr val="AD5A20"/>
                      </a:solidFill>
                      <a:prstDash val="solid"/>
                    </a:lnR>
                    <a:lnT w="12700">
                      <a:solidFill>
                        <a:srgbClr val="AD5A20"/>
                      </a:solidFill>
                      <a:prstDash val="solid"/>
                    </a:lnT>
                    <a:lnB w="12700">
                      <a:solidFill>
                        <a:srgbClr val="AD5A2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5A20"/>
                      </a:solidFill>
                      <a:prstDash val="solid"/>
                    </a:lnL>
                    <a:lnR w="12700">
                      <a:solidFill>
                        <a:srgbClr val="AD5A20"/>
                      </a:solidFill>
                      <a:prstDash val="solid"/>
                    </a:lnR>
                    <a:lnT w="12700">
                      <a:solidFill>
                        <a:srgbClr val="AD5A20"/>
                      </a:solidFill>
                      <a:prstDash val="solid"/>
                    </a:lnT>
                    <a:lnB w="12700">
                      <a:solidFill>
                        <a:srgbClr val="AD5A2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AD5A20"/>
                      </a:solidFill>
                      <a:prstDash val="solid"/>
                    </a:lnL>
                    <a:lnR w="12700">
                      <a:solidFill>
                        <a:srgbClr val="AD5A20"/>
                      </a:solidFill>
                      <a:prstDash val="solid"/>
                    </a:lnR>
                    <a:lnT w="12700">
                      <a:solidFill>
                        <a:srgbClr val="AD5A20"/>
                      </a:solidFill>
                      <a:prstDash val="solid"/>
                    </a:lnT>
                    <a:lnB w="12700">
                      <a:solidFill>
                        <a:srgbClr val="AD5A2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5A20"/>
                      </a:solidFill>
                      <a:prstDash val="solid"/>
                    </a:lnL>
                    <a:lnR w="12700">
                      <a:solidFill>
                        <a:srgbClr val="AD5A20"/>
                      </a:solidFill>
                      <a:prstDash val="solid"/>
                    </a:lnR>
                    <a:lnT w="12700">
                      <a:solidFill>
                        <a:srgbClr val="AD5A20"/>
                      </a:solidFill>
                      <a:prstDash val="solid"/>
                    </a:lnT>
                    <a:lnB w="12700">
                      <a:solidFill>
                        <a:srgbClr val="AD5A2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76835" indent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  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D5A20"/>
                      </a:solidFill>
                      <a:prstDash val="solid"/>
                    </a:lnL>
                    <a:lnR w="12700">
                      <a:solidFill>
                        <a:srgbClr val="AD5A20"/>
                      </a:solidFill>
                      <a:prstDash val="solid"/>
                    </a:lnR>
                    <a:lnT w="12700">
                      <a:solidFill>
                        <a:srgbClr val="AD5A20"/>
                      </a:solidFill>
                      <a:prstDash val="solid"/>
                    </a:lnT>
                    <a:lnB w="12700">
                      <a:solidFill>
                        <a:srgbClr val="AD5A2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5298377" y="2824734"/>
            <a:ext cx="212884" cy="1729739"/>
          </a:xfrm>
          <a:custGeom>
            <a:avLst/>
            <a:gdLst/>
            <a:ahLst/>
            <a:cxnLst/>
            <a:rect l="l" t="t" r="r" b="b"/>
            <a:pathLst>
              <a:path w="283845" h="1729739">
                <a:moveTo>
                  <a:pt x="0" y="1729739"/>
                </a:moveTo>
                <a:lnTo>
                  <a:pt x="55149" y="1720534"/>
                </a:lnTo>
                <a:lnTo>
                  <a:pt x="100202" y="1695434"/>
                </a:lnTo>
                <a:lnTo>
                  <a:pt x="130587" y="1658213"/>
                </a:lnTo>
                <a:lnTo>
                  <a:pt x="141731" y="1612645"/>
                </a:lnTo>
                <a:lnTo>
                  <a:pt x="141731" y="981963"/>
                </a:lnTo>
                <a:lnTo>
                  <a:pt x="152876" y="936396"/>
                </a:lnTo>
                <a:lnTo>
                  <a:pt x="183261" y="899175"/>
                </a:lnTo>
                <a:lnTo>
                  <a:pt x="228314" y="874075"/>
                </a:lnTo>
                <a:lnTo>
                  <a:pt x="283464" y="864869"/>
                </a:lnTo>
                <a:lnTo>
                  <a:pt x="228314" y="855664"/>
                </a:lnTo>
                <a:lnTo>
                  <a:pt x="183260" y="830564"/>
                </a:lnTo>
                <a:lnTo>
                  <a:pt x="152876" y="793343"/>
                </a:lnTo>
                <a:lnTo>
                  <a:pt x="141731" y="747776"/>
                </a:lnTo>
                <a:lnTo>
                  <a:pt x="141731" y="117093"/>
                </a:lnTo>
                <a:lnTo>
                  <a:pt x="130587" y="71526"/>
                </a:lnTo>
                <a:lnTo>
                  <a:pt x="100202" y="34305"/>
                </a:lnTo>
                <a:lnTo>
                  <a:pt x="55149" y="9205"/>
                </a:ln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98377" y="4633721"/>
            <a:ext cx="212884" cy="1109980"/>
          </a:xfrm>
          <a:custGeom>
            <a:avLst/>
            <a:gdLst/>
            <a:ahLst/>
            <a:cxnLst/>
            <a:rect l="l" t="t" r="r" b="b"/>
            <a:pathLst>
              <a:path w="283845" h="1109979">
                <a:moveTo>
                  <a:pt x="0" y="1109471"/>
                </a:moveTo>
                <a:lnTo>
                  <a:pt x="55149" y="1100274"/>
                </a:lnTo>
                <a:lnTo>
                  <a:pt x="100202" y="1075191"/>
                </a:lnTo>
                <a:lnTo>
                  <a:pt x="130587" y="1037988"/>
                </a:lnTo>
                <a:lnTo>
                  <a:pt x="141731" y="992428"/>
                </a:lnTo>
                <a:lnTo>
                  <a:pt x="141731" y="671829"/>
                </a:lnTo>
                <a:lnTo>
                  <a:pt x="152876" y="626262"/>
                </a:lnTo>
                <a:lnTo>
                  <a:pt x="183261" y="589041"/>
                </a:lnTo>
                <a:lnTo>
                  <a:pt x="228314" y="563941"/>
                </a:lnTo>
                <a:lnTo>
                  <a:pt x="283464" y="554735"/>
                </a:lnTo>
                <a:lnTo>
                  <a:pt x="228314" y="545530"/>
                </a:lnTo>
                <a:lnTo>
                  <a:pt x="183260" y="520430"/>
                </a:lnTo>
                <a:lnTo>
                  <a:pt x="152876" y="483209"/>
                </a:lnTo>
                <a:lnTo>
                  <a:pt x="141731" y="437641"/>
                </a:lnTo>
                <a:lnTo>
                  <a:pt x="141731" y="117093"/>
                </a:lnTo>
                <a:lnTo>
                  <a:pt x="130587" y="71526"/>
                </a:lnTo>
                <a:lnTo>
                  <a:pt x="100202" y="34305"/>
                </a:lnTo>
                <a:lnTo>
                  <a:pt x="55149" y="9205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53088" y="3529329"/>
            <a:ext cx="194452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6F2F9F"/>
                </a:solidFill>
                <a:latin typeface="Times New Roman"/>
                <a:cs typeface="Times New Roman"/>
              </a:rPr>
              <a:t>General </a:t>
            </a:r>
            <a:r>
              <a:rPr sz="1800" spc="75" dirty="0">
                <a:solidFill>
                  <a:srgbClr val="6F2F9F"/>
                </a:solidFill>
                <a:latin typeface="Times New Roman"/>
                <a:cs typeface="Times New Roman"/>
              </a:rPr>
              <a:t>Purpose</a:t>
            </a:r>
            <a:r>
              <a:rPr sz="1800" spc="-1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6F2F9F"/>
                </a:solidFill>
                <a:latin typeface="Times New Roman"/>
                <a:cs typeface="Times New Roman"/>
              </a:rPr>
              <a:t>Registers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53087" y="4989067"/>
            <a:ext cx="11458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solidFill>
                  <a:srgbClr val="6F2F9F"/>
                </a:solidFill>
                <a:latin typeface="Times New Roman"/>
                <a:cs typeface="Times New Roman"/>
              </a:rPr>
              <a:t>Index</a:t>
            </a:r>
            <a:r>
              <a:rPr sz="1800" spc="-1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6F2F9F"/>
                </a:solidFill>
                <a:latin typeface="Times New Roman"/>
                <a:cs typeface="Times New Roman"/>
              </a:rPr>
              <a:t>Registers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28502" y="1828291"/>
            <a:ext cx="95726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0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1800" spc="45" dirty="0">
                <a:solidFill>
                  <a:srgbClr val="6F2F9F"/>
                </a:solidFill>
                <a:latin typeface="Times New Roman"/>
                <a:cs typeface="Times New Roman"/>
              </a:rPr>
              <a:t>ccumu</a:t>
            </a:r>
            <a:r>
              <a:rPr sz="1800" spc="25" dirty="0">
                <a:solidFill>
                  <a:srgbClr val="6F2F9F"/>
                </a:solidFill>
                <a:latin typeface="Times New Roman"/>
                <a:cs typeface="Times New Roman"/>
              </a:rPr>
              <a:t>l</a:t>
            </a:r>
            <a:r>
              <a:rPr sz="1800" spc="110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1800" spc="55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r>
              <a:rPr sz="1800" spc="100" dirty="0">
                <a:solidFill>
                  <a:srgbClr val="6F2F9F"/>
                </a:solidFill>
                <a:latin typeface="Times New Roman"/>
                <a:cs typeface="Times New Roman"/>
              </a:rPr>
              <a:t>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59956" y="1824609"/>
            <a:ext cx="423624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Flag</a:t>
            </a:r>
            <a:r>
              <a:rPr sz="1800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6F2F9F"/>
                </a:solidFill>
                <a:latin typeface="Times New Roman"/>
                <a:cs typeface="Times New Roman"/>
              </a:rPr>
              <a:t>Register</a:t>
            </a:r>
            <a:r>
              <a:rPr sz="18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380" dirty="0">
                <a:solidFill>
                  <a:srgbClr val="6F2F9F"/>
                </a:solidFill>
                <a:latin typeface="Times New Roman"/>
                <a:cs typeface="Times New Roman"/>
              </a:rPr>
              <a:t>/</a:t>
            </a:r>
            <a:r>
              <a:rPr sz="1800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65" dirty="0">
                <a:solidFill>
                  <a:srgbClr val="6F2F9F"/>
                </a:solidFill>
                <a:latin typeface="Times New Roman"/>
                <a:cs typeface="Times New Roman"/>
              </a:rPr>
              <a:t>Program</a:t>
            </a:r>
            <a:r>
              <a:rPr sz="18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6F2F9F"/>
                </a:solidFill>
                <a:latin typeface="Times New Roman"/>
                <a:cs typeface="Times New Roman"/>
              </a:rPr>
              <a:t>Status</a:t>
            </a:r>
            <a:r>
              <a:rPr sz="18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6F2F9F"/>
                </a:solidFill>
                <a:latin typeface="Times New Roman"/>
                <a:cs typeface="Times New Roman"/>
              </a:rPr>
              <a:t>Word</a:t>
            </a:r>
            <a:r>
              <a:rPr sz="18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(PSW)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7526" y="2229105"/>
            <a:ext cx="2178368" cy="6937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S </a:t>
            </a:r>
            <a:r>
              <a:rPr sz="16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= </a:t>
            </a:r>
            <a:r>
              <a:rPr sz="16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Sign, </a:t>
            </a:r>
            <a:r>
              <a:rPr sz="1600" b="1" spc="-165" dirty="0">
                <a:solidFill>
                  <a:srgbClr val="FF0000"/>
                </a:solidFill>
                <a:latin typeface="Times New Roman"/>
                <a:cs typeface="Times New Roman"/>
              </a:rPr>
              <a:t>Z </a:t>
            </a:r>
            <a:r>
              <a:rPr sz="16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= </a:t>
            </a:r>
            <a:r>
              <a:rPr sz="16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Zero, </a:t>
            </a:r>
            <a:r>
              <a:rPr sz="1600" b="1" spc="-220" dirty="0">
                <a:solidFill>
                  <a:srgbClr val="FF0000"/>
                </a:solidFill>
                <a:latin typeface="Times New Roman"/>
                <a:cs typeface="Times New Roman"/>
              </a:rPr>
              <a:t>CY </a:t>
            </a:r>
            <a:r>
              <a:rPr sz="16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= </a:t>
            </a:r>
            <a:r>
              <a:rPr sz="16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Carry,  </a:t>
            </a:r>
            <a:r>
              <a:rPr sz="1600" b="1" spc="-200" dirty="0">
                <a:solidFill>
                  <a:srgbClr val="FF0000"/>
                </a:solidFill>
                <a:latin typeface="Times New Roman"/>
                <a:cs typeface="Times New Roman"/>
              </a:rPr>
              <a:t>AC </a:t>
            </a:r>
            <a:r>
              <a:rPr sz="16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= </a:t>
            </a:r>
            <a:r>
              <a:rPr sz="1600" b="1" spc="20" dirty="0">
                <a:solidFill>
                  <a:srgbClr val="6F2F9F"/>
                </a:solidFill>
                <a:latin typeface="Times New Roman"/>
                <a:cs typeface="Times New Roman"/>
              </a:rPr>
              <a:t>Auxiliary </a:t>
            </a:r>
            <a:r>
              <a:rPr sz="16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Carry,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P </a:t>
            </a:r>
            <a:r>
              <a:rPr sz="16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=</a:t>
            </a:r>
            <a:r>
              <a:rPr sz="1600" b="1" spc="-9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2F9F"/>
                </a:solidFill>
                <a:latin typeface="Times New Roman"/>
                <a:cs typeface="Times New Roman"/>
              </a:rPr>
              <a:t>Parity,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487489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75" dirty="0">
                <a:solidFill>
                  <a:srgbClr val="001F5F"/>
                </a:solidFill>
              </a:rPr>
              <a:t>Example</a:t>
            </a:r>
            <a:r>
              <a:rPr sz="4400" spc="-190" dirty="0">
                <a:solidFill>
                  <a:srgbClr val="001F5F"/>
                </a:solidFill>
              </a:rPr>
              <a:t> </a:t>
            </a:r>
            <a:r>
              <a:rPr sz="4400" spc="185" dirty="0">
                <a:solidFill>
                  <a:srgbClr val="001F5F"/>
                </a:solidFill>
              </a:rPr>
              <a:t>problem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078736" y="2105786"/>
            <a:ext cx="694849" cy="335280"/>
          </a:xfrm>
          <a:custGeom>
            <a:avLst/>
            <a:gdLst/>
            <a:ahLst/>
            <a:cxnLst/>
            <a:rect l="l" t="t" r="r" b="b"/>
            <a:pathLst>
              <a:path w="926464" h="335280">
                <a:moveTo>
                  <a:pt x="0" y="335279"/>
                </a:moveTo>
                <a:lnTo>
                  <a:pt x="926350" y="335279"/>
                </a:lnTo>
                <a:lnTo>
                  <a:pt x="926350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96275" y="1411767"/>
            <a:ext cx="1559242" cy="1077218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  <a:tabLst>
                <a:tab pos="1383030" algn="l"/>
              </a:tabLst>
            </a:pPr>
            <a:r>
              <a:rPr sz="1400" b="1" spc="-120" dirty="0">
                <a:latin typeface="Times New Roman"/>
                <a:cs typeface="Times New Roman"/>
              </a:rPr>
              <a:t>A</a:t>
            </a:r>
            <a:r>
              <a:rPr sz="1400" b="1" spc="45" dirty="0">
                <a:latin typeface="Times New Roman"/>
                <a:cs typeface="Times New Roman"/>
              </a:rPr>
              <a:t>dd</a:t>
            </a:r>
            <a:r>
              <a:rPr sz="1400" b="1" spc="20" dirty="0">
                <a:latin typeface="Times New Roman"/>
                <a:cs typeface="Times New Roman"/>
              </a:rPr>
              <a:t>r</a:t>
            </a:r>
            <a:r>
              <a:rPr sz="1400" b="1" spc="105" dirty="0">
                <a:latin typeface="Times New Roman"/>
                <a:cs typeface="Times New Roman"/>
              </a:rPr>
              <a:t>ess</a:t>
            </a:r>
            <a:r>
              <a:rPr sz="1400" b="1" dirty="0">
                <a:latin typeface="Times New Roman"/>
                <a:cs typeface="Times New Roman"/>
              </a:rPr>
              <a:t>	</a:t>
            </a:r>
            <a:r>
              <a:rPr sz="1400" b="1" spc="35" dirty="0">
                <a:latin typeface="Times New Roman"/>
                <a:cs typeface="Times New Roman"/>
              </a:rPr>
              <a:t>Memory</a:t>
            </a:r>
            <a:endParaRPr sz="14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5"/>
              </a:spcBef>
            </a:pPr>
            <a:r>
              <a:rPr sz="1600" spc="80" dirty="0">
                <a:latin typeface="Times New Roman"/>
                <a:cs typeface="Times New Roman"/>
              </a:rPr>
              <a:t>200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2210" y="2134616"/>
            <a:ext cx="2728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201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2210" y="2470149"/>
            <a:ext cx="2728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202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2210" y="3048660"/>
            <a:ext cx="272891" cy="1179809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600" spc="80" dirty="0">
                <a:latin typeface="Times New Roman"/>
                <a:cs typeface="Times New Roman"/>
              </a:rPr>
              <a:t>399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spc="80" dirty="0">
                <a:latin typeface="Times New Roman"/>
                <a:cs typeface="Times New Roman"/>
              </a:rPr>
              <a:t>400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2210" y="4146930"/>
            <a:ext cx="272891" cy="23769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500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600" spc="80" dirty="0">
                <a:latin typeface="Times New Roman"/>
                <a:cs typeface="Times New Roman"/>
              </a:rPr>
              <a:t>600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600" spc="80" dirty="0">
                <a:latin typeface="Times New Roman"/>
                <a:cs typeface="Times New Roman"/>
              </a:rPr>
              <a:t>702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768727" y="1764158"/>
          <a:ext cx="1432084" cy="5271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733"/>
                <a:gridCol w="524351"/>
              </a:tblGrid>
              <a:tr h="334645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20" dirty="0">
                          <a:latin typeface="Times New Roman"/>
                          <a:cs typeface="Times New Roman"/>
                        </a:rPr>
                        <a:t>Load </a:t>
                      </a:r>
                      <a:r>
                        <a:rPr sz="1600" spc="6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80" dirty="0">
                          <a:latin typeface="Times New Roman"/>
                          <a:cs typeface="Times New Roman"/>
                        </a:rPr>
                        <a:t>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Mode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4645">
                <a:tc gridSpan="2"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40" dirty="0">
                          <a:latin typeface="Times New Roman"/>
                          <a:cs typeface="Times New Roman"/>
                        </a:rPr>
                        <a:t>Address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6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85" dirty="0">
                          <a:latin typeface="Times New Roman"/>
                          <a:cs typeface="Times New Roman"/>
                        </a:rPr>
                        <a:t>500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Next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Instruction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450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700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800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900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325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300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74776" y="1684402"/>
          <a:ext cx="1260634" cy="52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30" dirty="0">
                          <a:latin typeface="Times New Roman"/>
                          <a:cs typeface="Times New Roman"/>
                        </a:rPr>
                        <a:t>PC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56717" y="2213229"/>
          <a:ext cx="1272064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330"/>
                <a:gridCol w="917734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R1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400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53288" y="2751202"/>
          <a:ext cx="1275396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663"/>
                <a:gridCol w="917733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40" dirty="0">
                          <a:latin typeface="Times New Roman"/>
                          <a:cs typeface="Times New Roman"/>
                        </a:rPr>
                        <a:t>XR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914400" y="3367151"/>
            <a:ext cx="918210" cy="335280"/>
          </a:xfrm>
          <a:custGeom>
            <a:avLst/>
            <a:gdLst/>
            <a:ahLst/>
            <a:cxnLst/>
            <a:rect l="l" t="t" r="r" b="b"/>
            <a:pathLst>
              <a:path w="1224280" h="335279">
                <a:moveTo>
                  <a:pt x="0" y="335280"/>
                </a:moveTo>
                <a:lnTo>
                  <a:pt x="1223683" y="335280"/>
                </a:lnTo>
                <a:lnTo>
                  <a:pt x="1223683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4400" y="336080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32134" y="336080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9638" y="3360801"/>
            <a:ext cx="927259" cy="12700"/>
          </a:xfrm>
          <a:custGeom>
            <a:avLst/>
            <a:gdLst/>
            <a:ahLst/>
            <a:cxnLst/>
            <a:rect l="l" t="t" r="r" b="b"/>
            <a:pathLst>
              <a:path w="1236345" h="12700">
                <a:moveTo>
                  <a:pt x="0" y="12700"/>
                </a:moveTo>
                <a:lnTo>
                  <a:pt x="1236345" y="12700"/>
                </a:lnTo>
                <a:lnTo>
                  <a:pt x="123634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9638" y="3702430"/>
            <a:ext cx="927259" cy="0"/>
          </a:xfrm>
          <a:custGeom>
            <a:avLst/>
            <a:gdLst/>
            <a:ahLst/>
            <a:cxnLst/>
            <a:rect l="l" t="t" r="r" b="b"/>
            <a:pathLst>
              <a:path w="1236345">
                <a:moveTo>
                  <a:pt x="0" y="0"/>
                </a:moveTo>
                <a:lnTo>
                  <a:pt x="123634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3872" y="3396234"/>
            <a:ext cx="19954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latin typeface="Times New Roman"/>
                <a:cs typeface="Times New Roman"/>
              </a:rPr>
              <a:t>AC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42210" y="6168986"/>
            <a:ext cx="272891" cy="49436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spc="80" dirty="0">
                <a:latin typeface="Times New Roman"/>
                <a:cs typeface="Times New Roman"/>
              </a:rPr>
              <a:t>800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97134" y="1716406"/>
            <a:ext cx="271986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70" dirty="0">
                <a:solidFill>
                  <a:srgbClr val="00AF50"/>
                </a:solidFill>
                <a:latin typeface="Times New Roman"/>
                <a:cs typeface="Times New Roman"/>
              </a:rPr>
              <a:t>1.</a:t>
            </a:r>
            <a:r>
              <a:rPr sz="2000" b="1" spc="-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80" dirty="0">
                <a:solidFill>
                  <a:srgbClr val="00AF50"/>
                </a:solidFill>
                <a:latin typeface="Times New Roman"/>
                <a:cs typeface="Times New Roman"/>
              </a:rPr>
              <a:t>Immediate</a:t>
            </a:r>
            <a:r>
              <a:rPr sz="2000" b="1" spc="-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00AF50"/>
                </a:solidFill>
                <a:latin typeface="Times New Roman"/>
                <a:cs typeface="Times New Roman"/>
              </a:rPr>
              <a:t>Addressing</a:t>
            </a:r>
            <a:r>
              <a:rPr sz="2000" b="1" spc="-1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00AF50"/>
                </a:solidFill>
                <a:latin typeface="Times New Roman"/>
                <a:cs typeface="Times New Roman"/>
              </a:rPr>
              <a:t>Mode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97134" y="2297429"/>
            <a:ext cx="371617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60" dirty="0">
                <a:latin typeface="Times New Roman"/>
                <a:cs typeface="Times New Roman"/>
              </a:rPr>
              <a:t>As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instruction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contains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immediate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number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500.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40" dirty="0">
                <a:latin typeface="Times New Roman"/>
                <a:cs typeface="Times New Roman"/>
              </a:rPr>
              <a:t>It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is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stored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as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address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201.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97134" y="3393185"/>
            <a:ext cx="2051209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Effective</a:t>
            </a:r>
            <a:r>
              <a:rPr sz="2000" b="1" spc="-1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6F2F9F"/>
                </a:solidFill>
                <a:latin typeface="Times New Roman"/>
                <a:cs typeface="Times New Roman"/>
              </a:rPr>
              <a:t>Address</a:t>
            </a:r>
            <a:r>
              <a:rPr sz="2000" b="1" spc="-11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6F2F9F"/>
                </a:solidFill>
                <a:latin typeface="Times New Roman"/>
                <a:cs typeface="Times New Roman"/>
              </a:rPr>
              <a:t>=</a:t>
            </a:r>
            <a:r>
              <a:rPr sz="2000" b="1" spc="-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180" dirty="0">
                <a:solidFill>
                  <a:srgbClr val="6F2F9F"/>
                </a:solidFill>
                <a:latin typeface="Times New Roman"/>
                <a:cs typeface="Times New Roman"/>
              </a:rPr>
              <a:t>201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45" dirty="0">
                <a:solidFill>
                  <a:srgbClr val="6F2F9F"/>
                </a:solidFill>
                <a:latin typeface="Times New Roman"/>
                <a:cs typeface="Times New Roman"/>
              </a:rPr>
              <a:t>Operand =</a:t>
            </a:r>
            <a:r>
              <a:rPr sz="2000" b="1" spc="-1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180" dirty="0">
                <a:solidFill>
                  <a:srgbClr val="6F2F9F"/>
                </a:solidFill>
                <a:latin typeface="Times New Roman"/>
                <a:cs typeface="Times New Roman"/>
              </a:rPr>
              <a:t>500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4394263" y="4535170"/>
          <a:ext cx="1263490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757"/>
                <a:gridCol w="917733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15" dirty="0">
                          <a:latin typeface="Times New Roman"/>
                          <a:cs typeface="Times New Roman"/>
                        </a:rPr>
                        <a:t>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500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472249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75" dirty="0">
                <a:solidFill>
                  <a:srgbClr val="001F5F"/>
                </a:solidFill>
              </a:rPr>
              <a:t>Example</a:t>
            </a:r>
            <a:r>
              <a:rPr sz="4400" spc="-190" dirty="0">
                <a:solidFill>
                  <a:srgbClr val="001F5F"/>
                </a:solidFill>
              </a:rPr>
              <a:t> </a:t>
            </a:r>
            <a:r>
              <a:rPr sz="4400" spc="185" dirty="0">
                <a:solidFill>
                  <a:srgbClr val="001F5F"/>
                </a:solidFill>
              </a:rPr>
              <a:t>problem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224213" y="1493013"/>
            <a:ext cx="53101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35" dirty="0">
                <a:latin typeface="Times New Roman"/>
                <a:cs typeface="Times New Roman"/>
              </a:rPr>
              <a:t>Memory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6274" y="1411767"/>
            <a:ext cx="519113" cy="3011081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b="1" spc="-120" dirty="0">
                <a:latin typeface="Times New Roman"/>
                <a:cs typeface="Times New Roman"/>
              </a:rPr>
              <a:t>A</a:t>
            </a:r>
            <a:r>
              <a:rPr sz="1400" b="1" spc="45" dirty="0">
                <a:latin typeface="Times New Roman"/>
                <a:cs typeface="Times New Roman"/>
              </a:rPr>
              <a:t>dd</a:t>
            </a:r>
            <a:r>
              <a:rPr sz="1400" b="1" spc="20" dirty="0">
                <a:latin typeface="Times New Roman"/>
                <a:cs typeface="Times New Roman"/>
              </a:rPr>
              <a:t>r</a:t>
            </a:r>
            <a:r>
              <a:rPr sz="1400" b="1" spc="105" dirty="0">
                <a:latin typeface="Times New Roman"/>
                <a:cs typeface="Times New Roman"/>
              </a:rPr>
              <a:t>ess</a:t>
            </a:r>
            <a:endParaRPr sz="14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5"/>
              </a:spcBef>
            </a:pPr>
            <a:r>
              <a:rPr sz="1600" spc="80" dirty="0">
                <a:latin typeface="Times New Roman"/>
                <a:cs typeface="Times New Roman"/>
              </a:rPr>
              <a:t>200</a:t>
            </a:r>
            <a:endParaRPr sz="16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0"/>
              </a:spcBef>
            </a:pPr>
            <a:r>
              <a:rPr sz="1600" spc="80" dirty="0">
                <a:latin typeface="Times New Roman"/>
                <a:cs typeface="Times New Roman"/>
              </a:rPr>
              <a:t>201</a:t>
            </a:r>
            <a:endParaRPr sz="16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5"/>
              </a:spcBef>
            </a:pPr>
            <a:r>
              <a:rPr sz="1600" spc="80" dirty="0">
                <a:latin typeface="Times New Roman"/>
                <a:cs typeface="Times New Roman"/>
              </a:rPr>
              <a:t>202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2210" y="3048660"/>
            <a:ext cx="272891" cy="1179809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600" spc="80" dirty="0">
                <a:latin typeface="Times New Roman"/>
                <a:cs typeface="Times New Roman"/>
              </a:rPr>
              <a:t>399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spc="80" dirty="0">
                <a:latin typeface="Times New Roman"/>
                <a:cs typeface="Times New Roman"/>
              </a:rPr>
              <a:t>400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2210" y="4146930"/>
            <a:ext cx="272891" cy="23769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500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600" spc="80" dirty="0">
                <a:latin typeface="Times New Roman"/>
                <a:cs typeface="Times New Roman"/>
              </a:rPr>
              <a:t>600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600" spc="80" dirty="0">
                <a:latin typeface="Times New Roman"/>
                <a:cs typeface="Times New Roman"/>
              </a:rPr>
              <a:t>702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768727" y="1764158"/>
          <a:ext cx="1432084" cy="5271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733"/>
                <a:gridCol w="524351"/>
              </a:tblGrid>
              <a:tr h="334645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20" dirty="0">
                          <a:latin typeface="Times New Roman"/>
                          <a:cs typeface="Times New Roman"/>
                        </a:rPr>
                        <a:t>Load </a:t>
                      </a:r>
                      <a:r>
                        <a:rPr sz="1600" spc="6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80" dirty="0">
                          <a:latin typeface="Times New Roman"/>
                          <a:cs typeface="Times New Roman"/>
                        </a:rPr>
                        <a:t>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Mode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4645">
                <a:tc gridSpan="2"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40" dirty="0">
                          <a:latin typeface="Times New Roman"/>
                          <a:cs typeface="Times New Roman"/>
                        </a:rPr>
                        <a:t>Address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6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85" dirty="0">
                          <a:latin typeface="Times New Roman"/>
                          <a:cs typeface="Times New Roman"/>
                        </a:rPr>
                        <a:t>500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Next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Instruction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450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700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800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900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325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300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74776" y="1684401"/>
          <a:ext cx="1260634" cy="52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30" dirty="0">
                          <a:latin typeface="Times New Roman"/>
                          <a:cs typeface="Times New Roman"/>
                        </a:rPr>
                        <a:t>PC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56717" y="2213229"/>
          <a:ext cx="1272064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330"/>
                <a:gridCol w="917734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R1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400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B08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53288" y="2751201"/>
          <a:ext cx="1275396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663"/>
                <a:gridCol w="917733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40" dirty="0">
                          <a:latin typeface="Times New Roman"/>
                          <a:cs typeface="Times New Roman"/>
                        </a:rPr>
                        <a:t>XR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914400" y="3367151"/>
            <a:ext cx="918210" cy="335280"/>
          </a:xfrm>
          <a:custGeom>
            <a:avLst/>
            <a:gdLst/>
            <a:ahLst/>
            <a:cxnLst/>
            <a:rect l="l" t="t" r="r" b="b"/>
            <a:pathLst>
              <a:path w="1224280" h="335279">
                <a:moveTo>
                  <a:pt x="0" y="335280"/>
                </a:moveTo>
                <a:lnTo>
                  <a:pt x="1223683" y="335280"/>
                </a:lnTo>
                <a:lnTo>
                  <a:pt x="1223683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400" y="336080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2134" y="336080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9638" y="3360801"/>
            <a:ext cx="927259" cy="12700"/>
          </a:xfrm>
          <a:custGeom>
            <a:avLst/>
            <a:gdLst/>
            <a:ahLst/>
            <a:cxnLst/>
            <a:rect l="l" t="t" r="r" b="b"/>
            <a:pathLst>
              <a:path w="1236345" h="12700">
                <a:moveTo>
                  <a:pt x="0" y="12700"/>
                </a:moveTo>
                <a:lnTo>
                  <a:pt x="1236345" y="12700"/>
                </a:lnTo>
                <a:lnTo>
                  <a:pt x="123634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638" y="3702430"/>
            <a:ext cx="927259" cy="0"/>
          </a:xfrm>
          <a:custGeom>
            <a:avLst/>
            <a:gdLst/>
            <a:ahLst/>
            <a:cxnLst/>
            <a:rect l="l" t="t" r="r" b="b"/>
            <a:pathLst>
              <a:path w="1236345">
                <a:moveTo>
                  <a:pt x="0" y="0"/>
                </a:moveTo>
                <a:lnTo>
                  <a:pt x="123634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3872" y="3396234"/>
            <a:ext cx="19954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latin typeface="Times New Roman"/>
                <a:cs typeface="Times New Roman"/>
              </a:rPr>
              <a:t>AC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42210" y="6168986"/>
            <a:ext cx="272891" cy="49436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spc="80" dirty="0">
                <a:latin typeface="Times New Roman"/>
                <a:cs typeface="Times New Roman"/>
              </a:rPr>
              <a:t>800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97134" y="1716406"/>
            <a:ext cx="249459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70" dirty="0">
                <a:solidFill>
                  <a:srgbClr val="00AF50"/>
                </a:solidFill>
                <a:latin typeface="Times New Roman"/>
                <a:cs typeface="Times New Roman"/>
              </a:rPr>
              <a:t>2.</a:t>
            </a:r>
            <a:r>
              <a:rPr sz="2000" b="1" spc="-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00AF50"/>
                </a:solidFill>
                <a:latin typeface="Times New Roman"/>
                <a:cs typeface="Times New Roman"/>
              </a:rPr>
              <a:t>Register</a:t>
            </a:r>
            <a:r>
              <a:rPr sz="2000" b="1" spc="-1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00AF50"/>
                </a:solidFill>
                <a:latin typeface="Times New Roman"/>
                <a:cs typeface="Times New Roman"/>
              </a:rPr>
              <a:t>Addressing</a:t>
            </a:r>
            <a:r>
              <a:rPr sz="2000" b="1" spc="-1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00AF50"/>
                </a:solidFill>
                <a:latin typeface="Times New Roman"/>
                <a:cs typeface="Times New Roman"/>
              </a:rPr>
              <a:t>Mode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7134" y="2297429"/>
            <a:ext cx="405907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40" dirty="0">
                <a:latin typeface="Times New Roman"/>
                <a:cs typeface="Times New Roman"/>
              </a:rPr>
              <a:t>Register </a:t>
            </a:r>
            <a:r>
              <a:rPr sz="1800" dirty="0">
                <a:latin typeface="Times New Roman"/>
                <a:cs typeface="Times New Roman"/>
              </a:rPr>
              <a:t>R1 </a:t>
            </a:r>
            <a:r>
              <a:rPr sz="1800" spc="60" dirty="0">
                <a:latin typeface="Times New Roman"/>
                <a:cs typeface="Times New Roman"/>
              </a:rPr>
              <a:t>contains</a:t>
            </a:r>
            <a:r>
              <a:rPr sz="1800" spc="-23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400.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60" dirty="0">
                <a:latin typeface="Times New Roman"/>
                <a:cs typeface="Times New Roman"/>
              </a:rPr>
              <a:t>As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operand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is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in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register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so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no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any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memory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location.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97134" y="3393185"/>
            <a:ext cx="196072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Effective</a:t>
            </a:r>
            <a:r>
              <a:rPr sz="2000" b="1" spc="-1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6F2F9F"/>
                </a:solidFill>
                <a:latin typeface="Times New Roman"/>
                <a:cs typeface="Times New Roman"/>
              </a:rPr>
              <a:t>Address</a:t>
            </a:r>
            <a:r>
              <a:rPr sz="2000" b="1" spc="-11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6F2F9F"/>
                </a:solidFill>
                <a:latin typeface="Times New Roman"/>
                <a:cs typeface="Times New Roman"/>
              </a:rPr>
              <a:t>=</a:t>
            </a:r>
            <a:r>
              <a:rPr sz="2000" b="1" spc="-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10" dirty="0">
                <a:solidFill>
                  <a:srgbClr val="6F2F9F"/>
                </a:solidFill>
                <a:latin typeface="Times New Roman"/>
                <a:cs typeface="Times New Roman"/>
              </a:rPr>
              <a:t>Nil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45" dirty="0">
                <a:solidFill>
                  <a:srgbClr val="6F2F9F"/>
                </a:solidFill>
                <a:latin typeface="Times New Roman"/>
                <a:cs typeface="Times New Roman"/>
              </a:rPr>
              <a:t>Operand =</a:t>
            </a:r>
            <a:r>
              <a:rPr sz="2000" b="1" spc="-1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180" dirty="0">
                <a:solidFill>
                  <a:srgbClr val="6F2F9F"/>
                </a:solidFill>
                <a:latin typeface="Times New Roman"/>
                <a:cs typeface="Times New Roman"/>
              </a:rPr>
              <a:t>400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4394263" y="4535170"/>
          <a:ext cx="1263490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757"/>
                <a:gridCol w="917733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15" dirty="0">
                          <a:latin typeface="Times New Roman"/>
                          <a:cs typeface="Times New Roman"/>
                        </a:rPr>
                        <a:t>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400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434149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75" dirty="0">
                <a:solidFill>
                  <a:srgbClr val="001F5F"/>
                </a:solidFill>
              </a:rPr>
              <a:t>Example</a:t>
            </a:r>
            <a:r>
              <a:rPr sz="4400" spc="-190" dirty="0">
                <a:solidFill>
                  <a:srgbClr val="001F5F"/>
                </a:solidFill>
              </a:rPr>
              <a:t> </a:t>
            </a:r>
            <a:r>
              <a:rPr sz="4400" spc="185" dirty="0">
                <a:solidFill>
                  <a:srgbClr val="001F5F"/>
                </a:solidFill>
              </a:rPr>
              <a:t>problem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078736" y="3446907"/>
            <a:ext cx="694849" cy="335280"/>
          </a:xfrm>
          <a:custGeom>
            <a:avLst/>
            <a:gdLst/>
            <a:ahLst/>
            <a:cxnLst/>
            <a:rect l="l" t="t" r="r" b="b"/>
            <a:pathLst>
              <a:path w="926464" h="335279">
                <a:moveTo>
                  <a:pt x="0" y="335279"/>
                </a:moveTo>
                <a:lnTo>
                  <a:pt x="926350" y="335279"/>
                </a:lnTo>
                <a:lnTo>
                  <a:pt x="926350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24213" y="1493013"/>
            <a:ext cx="53101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35" dirty="0">
                <a:latin typeface="Times New Roman"/>
                <a:cs typeface="Times New Roman"/>
              </a:rPr>
              <a:t>Memory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6274" y="1411767"/>
            <a:ext cx="519113" cy="3011081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b="1" spc="-120" dirty="0">
                <a:latin typeface="Times New Roman"/>
                <a:cs typeface="Times New Roman"/>
              </a:rPr>
              <a:t>A</a:t>
            </a:r>
            <a:r>
              <a:rPr sz="1400" b="1" spc="45" dirty="0">
                <a:latin typeface="Times New Roman"/>
                <a:cs typeface="Times New Roman"/>
              </a:rPr>
              <a:t>dd</a:t>
            </a:r>
            <a:r>
              <a:rPr sz="1400" b="1" spc="20" dirty="0">
                <a:latin typeface="Times New Roman"/>
                <a:cs typeface="Times New Roman"/>
              </a:rPr>
              <a:t>r</a:t>
            </a:r>
            <a:r>
              <a:rPr sz="1400" b="1" spc="105" dirty="0">
                <a:latin typeface="Times New Roman"/>
                <a:cs typeface="Times New Roman"/>
              </a:rPr>
              <a:t>ess</a:t>
            </a:r>
            <a:endParaRPr sz="14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5"/>
              </a:spcBef>
            </a:pPr>
            <a:r>
              <a:rPr sz="1600" spc="80" dirty="0">
                <a:latin typeface="Times New Roman"/>
                <a:cs typeface="Times New Roman"/>
              </a:rPr>
              <a:t>200</a:t>
            </a:r>
            <a:endParaRPr sz="16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0"/>
              </a:spcBef>
            </a:pPr>
            <a:r>
              <a:rPr sz="1600" spc="80" dirty="0">
                <a:latin typeface="Times New Roman"/>
                <a:cs typeface="Times New Roman"/>
              </a:rPr>
              <a:t>201</a:t>
            </a:r>
            <a:endParaRPr sz="16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5"/>
              </a:spcBef>
            </a:pPr>
            <a:r>
              <a:rPr sz="1600" spc="80" dirty="0">
                <a:latin typeface="Times New Roman"/>
                <a:cs typeface="Times New Roman"/>
              </a:rPr>
              <a:t>202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2210" y="3140710"/>
            <a:ext cx="2728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399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2210" y="3475990"/>
            <a:ext cx="2728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400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2210" y="4146930"/>
            <a:ext cx="2728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500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42210" y="4817490"/>
            <a:ext cx="272891" cy="14407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600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600" spc="80" dirty="0">
                <a:latin typeface="Times New Roman"/>
                <a:cs typeface="Times New Roman"/>
              </a:rPr>
              <a:t>702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68727" y="1764158"/>
          <a:ext cx="1432084" cy="5271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733"/>
                <a:gridCol w="524351"/>
              </a:tblGrid>
              <a:tr h="334645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20" dirty="0">
                          <a:latin typeface="Times New Roman"/>
                          <a:cs typeface="Times New Roman"/>
                        </a:rPr>
                        <a:t>Load </a:t>
                      </a:r>
                      <a:r>
                        <a:rPr sz="1600" spc="6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80" dirty="0">
                          <a:latin typeface="Times New Roman"/>
                          <a:cs typeface="Times New Roman"/>
                        </a:rPr>
                        <a:t>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Mode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4645">
                <a:tc gridSpan="2"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40" dirty="0">
                          <a:latin typeface="Times New Roman"/>
                          <a:cs typeface="Times New Roman"/>
                        </a:rPr>
                        <a:t>Address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6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85" dirty="0">
                          <a:latin typeface="Times New Roman"/>
                          <a:cs typeface="Times New Roman"/>
                        </a:rPr>
                        <a:t>500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Next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Instruction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450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700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800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900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325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300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74776" y="1684401"/>
          <a:ext cx="1260634" cy="52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30" dirty="0">
                          <a:latin typeface="Times New Roman"/>
                          <a:cs typeface="Times New Roman"/>
                        </a:rPr>
                        <a:t>PC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56717" y="2213229"/>
          <a:ext cx="1272064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330"/>
                <a:gridCol w="917734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R1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400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53288" y="2751201"/>
          <a:ext cx="1275396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663"/>
                <a:gridCol w="917733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40" dirty="0">
                          <a:latin typeface="Times New Roman"/>
                          <a:cs typeface="Times New Roman"/>
                        </a:rPr>
                        <a:t>XR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914400" y="3367151"/>
            <a:ext cx="918210" cy="335280"/>
          </a:xfrm>
          <a:custGeom>
            <a:avLst/>
            <a:gdLst/>
            <a:ahLst/>
            <a:cxnLst/>
            <a:rect l="l" t="t" r="r" b="b"/>
            <a:pathLst>
              <a:path w="1224280" h="335279">
                <a:moveTo>
                  <a:pt x="0" y="335280"/>
                </a:moveTo>
                <a:lnTo>
                  <a:pt x="1223683" y="335280"/>
                </a:lnTo>
                <a:lnTo>
                  <a:pt x="1223683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400" y="336080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32134" y="336080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9638" y="3360801"/>
            <a:ext cx="927259" cy="12700"/>
          </a:xfrm>
          <a:custGeom>
            <a:avLst/>
            <a:gdLst/>
            <a:ahLst/>
            <a:cxnLst/>
            <a:rect l="l" t="t" r="r" b="b"/>
            <a:pathLst>
              <a:path w="1236345" h="12700">
                <a:moveTo>
                  <a:pt x="0" y="12700"/>
                </a:moveTo>
                <a:lnTo>
                  <a:pt x="1236345" y="12700"/>
                </a:lnTo>
                <a:lnTo>
                  <a:pt x="123634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9638" y="3702430"/>
            <a:ext cx="927259" cy="0"/>
          </a:xfrm>
          <a:custGeom>
            <a:avLst/>
            <a:gdLst/>
            <a:ahLst/>
            <a:cxnLst/>
            <a:rect l="l" t="t" r="r" b="b"/>
            <a:pathLst>
              <a:path w="1236345">
                <a:moveTo>
                  <a:pt x="0" y="0"/>
                </a:moveTo>
                <a:lnTo>
                  <a:pt x="123634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3872" y="3396234"/>
            <a:ext cx="19954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latin typeface="Times New Roman"/>
                <a:cs typeface="Times New Roman"/>
              </a:rPr>
              <a:t>AC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42210" y="6168986"/>
            <a:ext cx="272891" cy="49436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spc="80" dirty="0">
                <a:latin typeface="Times New Roman"/>
                <a:cs typeface="Times New Roman"/>
              </a:rPr>
              <a:t>800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97134" y="1716406"/>
            <a:ext cx="32385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70" dirty="0">
                <a:solidFill>
                  <a:srgbClr val="00AF50"/>
                </a:solidFill>
                <a:latin typeface="Times New Roman"/>
                <a:cs typeface="Times New Roman"/>
              </a:rPr>
              <a:t>3.</a:t>
            </a:r>
            <a:r>
              <a:rPr sz="2000" b="1" spc="-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00AF50"/>
                </a:solidFill>
                <a:latin typeface="Times New Roman"/>
                <a:cs typeface="Times New Roman"/>
              </a:rPr>
              <a:t>Register</a:t>
            </a:r>
            <a:r>
              <a:rPr sz="2000" b="1" spc="-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60" dirty="0">
                <a:solidFill>
                  <a:srgbClr val="00AF50"/>
                </a:solidFill>
                <a:latin typeface="Times New Roman"/>
                <a:cs typeface="Times New Roman"/>
              </a:rPr>
              <a:t>Indirect</a:t>
            </a:r>
            <a:r>
              <a:rPr sz="2000" b="1" spc="-1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00AF50"/>
                </a:solidFill>
                <a:latin typeface="Times New Roman"/>
                <a:cs typeface="Times New Roman"/>
              </a:rPr>
              <a:t>Addressing</a:t>
            </a:r>
            <a:r>
              <a:rPr sz="2000" b="1" spc="-1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00AF50"/>
                </a:solidFill>
                <a:latin typeface="Times New Roman"/>
                <a:cs typeface="Times New Roman"/>
              </a:rPr>
              <a:t>Mode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97133" y="2297429"/>
            <a:ext cx="3020378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40" dirty="0">
                <a:latin typeface="Times New Roman"/>
                <a:cs typeface="Times New Roman"/>
              </a:rPr>
              <a:t>Register </a:t>
            </a:r>
            <a:r>
              <a:rPr sz="1800" dirty="0">
                <a:latin typeface="Times New Roman"/>
                <a:cs typeface="Times New Roman"/>
              </a:rPr>
              <a:t>R1 </a:t>
            </a:r>
            <a:r>
              <a:rPr sz="1800" spc="60" dirty="0">
                <a:latin typeface="Times New Roman"/>
                <a:cs typeface="Times New Roman"/>
              </a:rPr>
              <a:t>contains</a:t>
            </a:r>
            <a:r>
              <a:rPr sz="1800" spc="-23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400.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latin typeface="Times New Roman"/>
                <a:cs typeface="Times New Roman"/>
              </a:rPr>
              <a:t>So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effective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address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operand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is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400.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45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data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stored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at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400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is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700.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97134" y="3667201"/>
            <a:ext cx="205216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Effective </a:t>
            </a:r>
            <a:r>
              <a:rPr sz="2000" b="1" spc="65" dirty="0">
                <a:solidFill>
                  <a:srgbClr val="6F2F9F"/>
                </a:solidFill>
                <a:latin typeface="Times New Roman"/>
                <a:cs typeface="Times New Roman"/>
              </a:rPr>
              <a:t>Address</a:t>
            </a:r>
            <a:r>
              <a:rPr sz="2000" b="1" spc="-3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6F2F9F"/>
                </a:solidFill>
                <a:latin typeface="Times New Roman"/>
                <a:cs typeface="Times New Roman"/>
              </a:rPr>
              <a:t>= </a:t>
            </a:r>
            <a:r>
              <a:rPr sz="2000" b="1" spc="180" dirty="0">
                <a:solidFill>
                  <a:srgbClr val="6F2F9F"/>
                </a:solidFill>
                <a:latin typeface="Times New Roman"/>
                <a:cs typeface="Times New Roman"/>
              </a:rPr>
              <a:t>400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45" dirty="0">
                <a:solidFill>
                  <a:srgbClr val="6F2F9F"/>
                </a:solidFill>
                <a:latin typeface="Times New Roman"/>
                <a:cs typeface="Times New Roman"/>
              </a:rPr>
              <a:t>Operand =</a:t>
            </a:r>
            <a:r>
              <a:rPr sz="2000" b="1" spc="-1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180" dirty="0">
                <a:solidFill>
                  <a:srgbClr val="6F2F9F"/>
                </a:solidFill>
                <a:latin typeface="Times New Roman"/>
                <a:cs typeface="Times New Roman"/>
              </a:rPr>
              <a:t>700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4394263" y="4535170"/>
          <a:ext cx="1263490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757"/>
                <a:gridCol w="917733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15" dirty="0">
                          <a:latin typeface="Times New Roman"/>
                          <a:cs typeface="Times New Roman"/>
                        </a:rPr>
                        <a:t>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700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418909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75" dirty="0">
                <a:solidFill>
                  <a:srgbClr val="001F5F"/>
                </a:solidFill>
              </a:rPr>
              <a:t>Example</a:t>
            </a:r>
            <a:r>
              <a:rPr sz="4400" spc="-190" dirty="0">
                <a:solidFill>
                  <a:srgbClr val="001F5F"/>
                </a:solidFill>
              </a:rPr>
              <a:t> </a:t>
            </a:r>
            <a:r>
              <a:rPr sz="4400" spc="185" dirty="0">
                <a:solidFill>
                  <a:srgbClr val="001F5F"/>
                </a:solidFill>
              </a:rPr>
              <a:t>problem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224213" y="1493013"/>
            <a:ext cx="53101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35" dirty="0">
                <a:latin typeface="Times New Roman"/>
                <a:cs typeface="Times New Roman"/>
              </a:rPr>
              <a:t>Memory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6274" y="1411767"/>
            <a:ext cx="519113" cy="3011081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b="1" spc="-120" dirty="0">
                <a:latin typeface="Times New Roman"/>
                <a:cs typeface="Times New Roman"/>
              </a:rPr>
              <a:t>A</a:t>
            </a:r>
            <a:r>
              <a:rPr sz="1400" b="1" spc="45" dirty="0">
                <a:latin typeface="Times New Roman"/>
                <a:cs typeface="Times New Roman"/>
              </a:rPr>
              <a:t>dd</a:t>
            </a:r>
            <a:r>
              <a:rPr sz="1400" b="1" spc="20" dirty="0">
                <a:latin typeface="Times New Roman"/>
                <a:cs typeface="Times New Roman"/>
              </a:rPr>
              <a:t>r</a:t>
            </a:r>
            <a:r>
              <a:rPr sz="1400" b="1" spc="105" dirty="0">
                <a:latin typeface="Times New Roman"/>
                <a:cs typeface="Times New Roman"/>
              </a:rPr>
              <a:t>ess</a:t>
            </a:r>
            <a:endParaRPr sz="14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5"/>
              </a:spcBef>
            </a:pPr>
            <a:r>
              <a:rPr sz="1600" spc="80" dirty="0">
                <a:latin typeface="Times New Roman"/>
                <a:cs typeface="Times New Roman"/>
              </a:rPr>
              <a:t>200</a:t>
            </a:r>
            <a:endParaRPr sz="16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0"/>
              </a:spcBef>
            </a:pPr>
            <a:r>
              <a:rPr sz="1600" spc="80" dirty="0">
                <a:latin typeface="Times New Roman"/>
                <a:cs typeface="Times New Roman"/>
              </a:rPr>
              <a:t>201</a:t>
            </a:r>
            <a:endParaRPr sz="16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5"/>
              </a:spcBef>
            </a:pPr>
            <a:r>
              <a:rPr sz="1600" spc="80" dirty="0">
                <a:latin typeface="Times New Roman"/>
                <a:cs typeface="Times New Roman"/>
              </a:rPr>
              <a:t>202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2210" y="3048660"/>
            <a:ext cx="272891" cy="1179809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600" spc="80" dirty="0">
                <a:latin typeface="Times New Roman"/>
                <a:cs typeface="Times New Roman"/>
              </a:rPr>
              <a:t>399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spc="80" dirty="0">
                <a:latin typeface="Times New Roman"/>
                <a:cs typeface="Times New Roman"/>
              </a:rPr>
              <a:t>400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78736" y="4117466"/>
            <a:ext cx="694849" cy="780342"/>
          </a:xfrm>
          <a:prstGeom prst="rect">
            <a:avLst/>
          </a:prstGeom>
          <a:solidFill>
            <a:srgbClr val="9DC3E6"/>
          </a:solidFill>
        </p:spPr>
        <p:txBody>
          <a:bodyPr vert="horz" wrap="square" lIns="0" tIns="41275" rIns="0" bIns="0" rtlCol="0">
            <a:spAutoFit/>
          </a:bodyPr>
          <a:lstStyle/>
          <a:p>
            <a:pPr marL="497205">
              <a:lnSpc>
                <a:spcPct val="100000"/>
              </a:lnSpc>
              <a:spcBef>
                <a:spcPts val="325"/>
              </a:spcBef>
            </a:pPr>
            <a:r>
              <a:rPr sz="1600" spc="80" dirty="0">
                <a:latin typeface="Times New Roman"/>
                <a:cs typeface="Times New Roman"/>
              </a:rPr>
              <a:t>500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2210" y="4817490"/>
            <a:ext cx="272891" cy="14407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600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600" spc="80" dirty="0">
                <a:latin typeface="Times New Roman"/>
                <a:cs typeface="Times New Roman"/>
              </a:rPr>
              <a:t>702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768727" y="1764158"/>
          <a:ext cx="1432084" cy="5271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733"/>
                <a:gridCol w="524351"/>
              </a:tblGrid>
              <a:tr h="334645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20" dirty="0">
                          <a:latin typeface="Times New Roman"/>
                          <a:cs typeface="Times New Roman"/>
                        </a:rPr>
                        <a:t>Load </a:t>
                      </a:r>
                      <a:r>
                        <a:rPr sz="1600" spc="6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80" dirty="0">
                          <a:latin typeface="Times New Roman"/>
                          <a:cs typeface="Times New Roman"/>
                        </a:rPr>
                        <a:t>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Mode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4645">
                <a:tc gridSpan="2"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40" dirty="0">
                          <a:latin typeface="Times New Roman"/>
                          <a:cs typeface="Times New Roman"/>
                        </a:rPr>
                        <a:t>Address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6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85" dirty="0">
                          <a:latin typeface="Times New Roman"/>
                          <a:cs typeface="Times New Roman"/>
                        </a:rPr>
                        <a:t>500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Next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Instruction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450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700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800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900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325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300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74776" y="1684401"/>
          <a:ext cx="1260634" cy="52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30" dirty="0">
                          <a:latin typeface="Times New Roman"/>
                          <a:cs typeface="Times New Roman"/>
                        </a:rPr>
                        <a:t>PC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56717" y="2213229"/>
          <a:ext cx="1272064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330"/>
                <a:gridCol w="917734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R1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400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53288" y="2751201"/>
          <a:ext cx="1275396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663"/>
                <a:gridCol w="917733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40" dirty="0">
                          <a:latin typeface="Times New Roman"/>
                          <a:cs typeface="Times New Roman"/>
                        </a:rPr>
                        <a:t>XR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914400" y="3367151"/>
            <a:ext cx="918210" cy="335280"/>
          </a:xfrm>
          <a:custGeom>
            <a:avLst/>
            <a:gdLst/>
            <a:ahLst/>
            <a:cxnLst/>
            <a:rect l="l" t="t" r="r" b="b"/>
            <a:pathLst>
              <a:path w="1224280" h="335279">
                <a:moveTo>
                  <a:pt x="0" y="335280"/>
                </a:moveTo>
                <a:lnTo>
                  <a:pt x="1223683" y="335280"/>
                </a:lnTo>
                <a:lnTo>
                  <a:pt x="1223683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4400" y="336080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32134" y="336080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638" y="3360801"/>
            <a:ext cx="927259" cy="12700"/>
          </a:xfrm>
          <a:custGeom>
            <a:avLst/>
            <a:gdLst/>
            <a:ahLst/>
            <a:cxnLst/>
            <a:rect l="l" t="t" r="r" b="b"/>
            <a:pathLst>
              <a:path w="1236345" h="12700">
                <a:moveTo>
                  <a:pt x="0" y="12700"/>
                </a:moveTo>
                <a:lnTo>
                  <a:pt x="1236345" y="12700"/>
                </a:lnTo>
                <a:lnTo>
                  <a:pt x="123634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9638" y="3702430"/>
            <a:ext cx="927259" cy="0"/>
          </a:xfrm>
          <a:custGeom>
            <a:avLst/>
            <a:gdLst/>
            <a:ahLst/>
            <a:cxnLst/>
            <a:rect l="l" t="t" r="r" b="b"/>
            <a:pathLst>
              <a:path w="1236345">
                <a:moveTo>
                  <a:pt x="0" y="0"/>
                </a:moveTo>
                <a:lnTo>
                  <a:pt x="123634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3872" y="3396234"/>
            <a:ext cx="19954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latin typeface="Times New Roman"/>
                <a:cs typeface="Times New Roman"/>
              </a:rPr>
              <a:t>AC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42210" y="6168986"/>
            <a:ext cx="272891" cy="49436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spc="80" dirty="0">
                <a:latin typeface="Times New Roman"/>
                <a:cs typeface="Times New Roman"/>
              </a:rPr>
              <a:t>800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7134" y="1716406"/>
            <a:ext cx="2309336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70" dirty="0">
                <a:solidFill>
                  <a:srgbClr val="00AF50"/>
                </a:solidFill>
                <a:latin typeface="Times New Roman"/>
                <a:cs typeface="Times New Roman"/>
              </a:rPr>
              <a:t>4.</a:t>
            </a:r>
            <a:r>
              <a:rPr sz="2000" b="1" spc="-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00AF50"/>
                </a:solidFill>
                <a:latin typeface="Times New Roman"/>
                <a:cs typeface="Times New Roman"/>
              </a:rPr>
              <a:t>Direct</a:t>
            </a:r>
            <a:r>
              <a:rPr sz="2000" b="1" spc="-1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00AF50"/>
                </a:solidFill>
                <a:latin typeface="Times New Roman"/>
                <a:cs typeface="Times New Roman"/>
              </a:rPr>
              <a:t>Addressing</a:t>
            </a:r>
            <a:r>
              <a:rPr sz="20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00AF50"/>
                </a:solidFill>
                <a:latin typeface="Times New Roman"/>
                <a:cs typeface="Times New Roman"/>
              </a:rPr>
              <a:t>Mode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97133" y="2297429"/>
            <a:ext cx="3020378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65" dirty="0">
                <a:latin typeface="Times New Roman"/>
                <a:cs typeface="Times New Roman"/>
              </a:rPr>
              <a:t>Instruction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contains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address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500.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latin typeface="Times New Roman"/>
                <a:cs typeface="Times New Roman"/>
              </a:rPr>
              <a:t>So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effective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address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operand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is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500.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45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data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stored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at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500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is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800.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97134" y="3667201"/>
            <a:ext cx="205216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Effective </a:t>
            </a:r>
            <a:r>
              <a:rPr sz="2000" b="1" spc="65" dirty="0">
                <a:solidFill>
                  <a:srgbClr val="6F2F9F"/>
                </a:solidFill>
                <a:latin typeface="Times New Roman"/>
                <a:cs typeface="Times New Roman"/>
              </a:rPr>
              <a:t>Address</a:t>
            </a:r>
            <a:r>
              <a:rPr sz="2000" b="1" spc="-3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6F2F9F"/>
                </a:solidFill>
                <a:latin typeface="Times New Roman"/>
                <a:cs typeface="Times New Roman"/>
              </a:rPr>
              <a:t>= </a:t>
            </a:r>
            <a:r>
              <a:rPr sz="2000" b="1" spc="180" dirty="0">
                <a:solidFill>
                  <a:srgbClr val="6F2F9F"/>
                </a:solidFill>
                <a:latin typeface="Times New Roman"/>
                <a:cs typeface="Times New Roman"/>
              </a:rPr>
              <a:t>500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45" dirty="0">
                <a:solidFill>
                  <a:srgbClr val="6F2F9F"/>
                </a:solidFill>
                <a:latin typeface="Times New Roman"/>
                <a:cs typeface="Times New Roman"/>
              </a:rPr>
              <a:t>Operand =</a:t>
            </a:r>
            <a:r>
              <a:rPr sz="2000" b="1" spc="-1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180" dirty="0">
                <a:solidFill>
                  <a:srgbClr val="6F2F9F"/>
                </a:solidFill>
                <a:latin typeface="Times New Roman"/>
                <a:cs typeface="Times New Roman"/>
              </a:rPr>
              <a:t>800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4394263" y="4535170"/>
          <a:ext cx="1263490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757"/>
                <a:gridCol w="917733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15" dirty="0">
                          <a:latin typeface="Times New Roman"/>
                          <a:cs typeface="Times New Roman"/>
                        </a:rPr>
                        <a:t>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800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517969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75" dirty="0">
                <a:solidFill>
                  <a:srgbClr val="001F5F"/>
                </a:solidFill>
              </a:rPr>
              <a:t>Example</a:t>
            </a:r>
            <a:r>
              <a:rPr sz="4400" spc="-190" dirty="0">
                <a:solidFill>
                  <a:srgbClr val="001F5F"/>
                </a:solidFill>
              </a:rPr>
              <a:t> </a:t>
            </a:r>
            <a:r>
              <a:rPr sz="4400" spc="185" dirty="0">
                <a:solidFill>
                  <a:srgbClr val="001F5F"/>
                </a:solidFill>
              </a:rPr>
              <a:t>problem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078736" y="6129172"/>
            <a:ext cx="694849" cy="335280"/>
          </a:xfrm>
          <a:custGeom>
            <a:avLst/>
            <a:gdLst/>
            <a:ahLst/>
            <a:cxnLst/>
            <a:rect l="l" t="t" r="r" b="b"/>
            <a:pathLst>
              <a:path w="926464" h="335279">
                <a:moveTo>
                  <a:pt x="0" y="335279"/>
                </a:moveTo>
                <a:lnTo>
                  <a:pt x="926350" y="335279"/>
                </a:lnTo>
                <a:lnTo>
                  <a:pt x="926350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24213" y="1493013"/>
            <a:ext cx="53101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35" dirty="0">
                <a:latin typeface="Times New Roman"/>
                <a:cs typeface="Times New Roman"/>
              </a:rPr>
              <a:t>Memory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6274" y="1411767"/>
            <a:ext cx="519113" cy="3011081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b="1" spc="-120" dirty="0">
                <a:latin typeface="Times New Roman"/>
                <a:cs typeface="Times New Roman"/>
              </a:rPr>
              <a:t>A</a:t>
            </a:r>
            <a:r>
              <a:rPr sz="1400" b="1" spc="45" dirty="0">
                <a:latin typeface="Times New Roman"/>
                <a:cs typeface="Times New Roman"/>
              </a:rPr>
              <a:t>dd</a:t>
            </a:r>
            <a:r>
              <a:rPr sz="1400" b="1" spc="20" dirty="0">
                <a:latin typeface="Times New Roman"/>
                <a:cs typeface="Times New Roman"/>
              </a:rPr>
              <a:t>r</a:t>
            </a:r>
            <a:r>
              <a:rPr sz="1400" b="1" spc="105" dirty="0">
                <a:latin typeface="Times New Roman"/>
                <a:cs typeface="Times New Roman"/>
              </a:rPr>
              <a:t>ess</a:t>
            </a:r>
            <a:endParaRPr sz="14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5"/>
              </a:spcBef>
            </a:pPr>
            <a:r>
              <a:rPr sz="1600" spc="80" dirty="0">
                <a:latin typeface="Times New Roman"/>
                <a:cs typeface="Times New Roman"/>
              </a:rPr>
              <a:t>200</a:t>
            </a:r>
            <a:endParaRPr sz="16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0"/>
              </a:spcBef>
            </a:pPr>
            <a:r>
              <a:rPr sz="1600" spc="80" dirty="0">
                <a:latin typeface="Times New Roman"/>
                <a:cs typeface="Times New Roman"/>
              </a:rPr>
              <a:t>201</a:t>
            </a:r>
            <a:endParaRPr sz="16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5"/>
              </a:spcBef>
            </a:pPr>
            <a:r>
              <a:rPr sz="1600" spc="80" dirty="0">
                <a:latin typeface="Times New Roman"/>
                <a:cs typeface="Times New Roman"/>
              </a:rPr>
              <a:t>202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2210" y="3048660"/>
            <a:ext cx="272891" cy="1179809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600" spc="80" dirty="0">
                <a:latin typeface="Times New Roman"/>
                <a:cs typeface="Times New Roman"/>
              </a:rPr>
              <a:t>399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spc="80" dirty="0">
                <a:latin typeface="Times New Roman"/>
                <a:cs typeface="Times New Roman"/>
              </a:rPr>
              <a:t>400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2210" y="4146930"/>
            <a:ext cx="2728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500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2210" y="4817490"/>
            <a:ext cx="272891" cy="14407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600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600" spc="80" dirty="0">
                <a:latin typeface="Times New Roman"/>
                <a:cs typeface="Times New Roman"/>
              </a:rPr>
              <a:t>702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768727" y="1764158"/>
          <a:ext cx="1432084" cy="5271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733"/>
                <a:gridCol w="524351"/>
              </a:tblGrid>
              <a:tr h="334645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20" dirty="0">
                          <a:latin typeface="Times New Roman"/>
                          <a:cs typeface="Times New Roman"/>
                        </a:rPr>
                        <a:t>Load </a:t>
                      </a:r>
                      <a:r>
                        <a:rPr sz="1600" spc="6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80" dirty="0">
                          <a:latin typeface="Times New Roman"/>
                          <a:cs typeface="Times New Roman"/>
                        </a:rPr>
                        <a:t>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Mode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4645">
                <a:tc gridSpan="2"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40" dirty="0">
                          <a:latin typeface="Times New Roman"/>
                          <a:cs typeface="Times New Roman"/>
                        </a:rPr>
                        <a:t>Address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6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85" dirty="0">
                          <a:latin typeface="Times New Roman"/>
                          <a:cs typeface="Times New Roman"/>
                        </a:rPr>
                        <a:t>500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Next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Instruction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450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700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800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900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325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300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74776" y="1684401"/>
          <a:ext cx="1260634" cy="52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30" dirty="0">
                          <a:latin typeface="Times New Roman"/>
                          <a:cs typeface="Times New Roman"/>
                        </a:rPr>
                        <a:t>PC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56717" y="2213229"/>
          <a:ext cx="1272064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330"/>
                <a:gridCol w="917734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R1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400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53288" y="2751201"/>
          <a:ext cx="1275396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663"/>
                <a:gridCol w="917733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40" dirty="0">
                          <a:latin typeface="Times New Roman"/>
                          <a:cs typeface="Times New Roman"/>
                        </a:rPr>
                        <a:t>XR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914400" y="3367151"/>
            <a:ext cx="918210" cy="335280"/>
          </a:xfrm>
          <a:custGeom>
            <a:avLst/>
            <a:gdLst/>
            <a:ahLst/>
            <a:cxnLst/>
            <a:rect l="l" t="t" r="r" b="b"/>
            <a:pathLst>
              <a:path w="1224280" h="335279">
                <a:moveTo>
                  <a:pt x="0" y="335280"/>
                </a:moveTo>
                <a:lnTo>
                  <a:pt x="1223683" y="335280"/>
                </a:lnTo>
                <a:lnTo>
                  <a:pt x="1223683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4400" y="336080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32134" y="336080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9638" y="3360801"/>
            <a:ext cx="927259" cy="12700"/>
          </a:xfrm>
          <a:custGeom>
            <a:avLst/>
            <a:gdLst/>
            <a:ahLst/>
            <a:cxnLst/>
            <a:rect l="l" t="t" r="r" b="b"/>
            <a:pathLst>
              <a:path w="1236345" h="12700">
                <a:moveTo>
                  <a:pt x="0" y="12700"/>
                </a:moveTo>
                <a:lnTo>
                  <a:pt x="1236345" y="12700"/>
                </a:lnTo>
                <a:lnTo>
                  <a:pt x="123634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9638" y="3702430"/>
            <a:ext cx="927259" cy="0"/>
          </a:xfrm>
          <a:custGeom>
            <a:avLst/>
            <a:gdLst/>
            <a:ahLst/>
            <a:cxnLst/>
            <a:rect l="l" t="t" r="r" b="b"/>
            <a:pathLst>
              <a:path w="1236345">
                <a:moveTo>
                  <a:pt x="0" y="0"/>
                </a:moveTo>
                <a:lnTo>
                  <a:pt x="123634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3872" y="3396234"/>
            <a:ext cx="19954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latin typeface="Times New Roman"/>
                <a:cs typeface="Times New Roman"/>
              </a:rPr>
              <a:t>AC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42210" y="6168986"/>
            <a:ext cx="272891" cy="49436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spc="80" dirty="0">
                <a:latin typeface="Times New Roman"/>
                <a:cs typeface="Times New Roman"/>
              </a:rPr>
              <a:t>800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97134" y="1716406"/>
            <a:ext cx="247126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70" dirty="0">
                <a:solidFill>
                  <a:srgbClr val="00AF50"/>
                </a:solidFill>
                <a:latin typeface="Times New Roman"/>
                <a:cs typeface="Times New Roman"/>
              </a:rPr>
              <a:t>5.</a:t>
            </a:r>
            <a:r>
              <a:rPr sz="2000" b="1" spc="-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60" dirty="0">
                <a:solidFill>
                  <a:srgbClr val="00AF50"/>
                </a:solidFill>
                <a:latin typeface="Times New Roman"/>
                <a:cs typeface="Times New Roman"/>
              </a:rPr>
              <a:t>Indirect</a:t>
            </a:r>
            <a:r>
              <a:rPr sz="2000" b="1" spc="-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00AF50"/>
                </a:solidFill>
                <a:latin typeface="Times New Roman"/>
                <a:cs typeface="Times New Roman"/>
              </a:rPr>
              <a:t>Addressing</a:t>
            </a:r>
            <a:r>
              <a:rPr sz="2000" b="1" spc="-1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00AF50"/>
                </a:solidFill>
                <a:latin typeface="Times New Roman"/>
                <a:cs typeface="Times New Roman"/>
              </a:rPr>
              <a:t>Mode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97133" y="2297429"/>
            <a:ext cx="3020378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65" dirty="0">
                <a:latin typeface="Times New Roman"/>
                <a:cs typeface="Times New Roman"/>
              </a:rPr>
              <a:t>Instruction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contains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the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address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500.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45" dirty="0">
                <a:latin typeface="Times New Roman"/>
                <a:cs typeface="Times New Roman"/>
              </a:rPr>
              <a:t>Address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at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500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is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800.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latin typeface="Times New Roman"/>
                <a:cs typeface="Times New Roman"/>
              </a:rPr>
              <a:t>So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effective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address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operand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is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800.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45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data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stored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at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800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is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300.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97134" y="3942080"/>
            <a:ext cx="205120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Effective</a:t>
            </a:r>
            <a:r>
              <a:rPr sz="2000" b="1" spc="-1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6F2F9F"/>
                </a:solidFill>
                <a:latin typeface="Times New Roman"/>
                <a:cs typeface="Times New Roman"/>
              </a:rPr>
              <a:t>Address</a:t>
            </a:r>
            <a:r>
              <a:rPr sz="2000" b="1" spc="-1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6F2F9F"/>
                </a:solidFill>
                <a:latin typeface="Times New Roman"/>
                <a:cs typeface="Times New Roman"/>
              </a:rPr>
              <a:t>=</a:t>
            </a:r>
            <a:r>
              <a:rPr sz="2000" b="1" spc="-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180" dirty="0">
                <a:solidFill>
                  <a:srgbClr val="6F2F9F"/>
                </a:solidFill>
                <a:latin typeface="Times New Roman"/>
                <a:cs typeface="Times New Roman"/>
              </a:rPr>
              <a:t>800  </a:t>
            </a:r>
            <a:r>
              <a:rPr sz="2000" b="1" spc="45" dirty="0">
                <a:solidFill>
                  <a:srgbClr val="6F2F9F"/>
                </a:solidFill>
                <a:latin typeface="Times New Roman"/>
                <a:cs typeface="Times New Roman"/>
              </a:rPr>
              <a:t>Operand =</a:t>
            </a:r>
            <a:r>
              <a:rPr sz="2000" b="1" spc="-1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180" dirty="0">
                <a:solidFill>
                  <a:srgbClr val="6F2F9F"/>
                </a:solidFill>
                <a:latin typeface="Times New Roman"/>
                <a:cs typeface="Times New Roman"/>
              </a:rPr>
              <a:t>300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4394263" y="4992370"/>
          <a:ext cx="1263490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757"/>
                <a:gridCol w="917733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15" dirty="0">
                          <a:latin typeface="Times New Roman"/>
                          <a:cs typeface="Times New Roman"/>
                        </a:rPr>
                        <a:t>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300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434149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75" dirty="0">
                <a:solidFill>
                  <a:srgbClr val="001F5F"/>
                </a:solidFill>
              </a:rPr>
              <a:t>Example</a:t>
            </a:r>
            <a:r>
              <a:rPr sz="4400" spc="-190" dirty="0">
                <a:solidFill>
                  <a:srgbClr val="001F5F"/>
                </a:solidFill>
              </a:rPr>
              <a:t> </a:t>
            </a:r>
            <a:r>
              <a:rPr sz="4400" spc="185" dirty="0">
                <a:solidFill>
                  <a:srgbClr val="001F5F"/>
                </a:solidFill>
              </a:rPr>
              <a:t>problem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224213" y="1493013"/>
            <a:ext cx="53101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35" dirty="0">
                <a:latin typeface="Times New Roman"/>
                <a:cs typeface="Times New Roman"/>
              </a:rPr>
              <a:t>Memory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6274" y="1411767"/>
            <a:ext cx="519113" cy="3011081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b="1" spc="-120" dirty="0">
                <a:latin typeface="Times New Roman"/>
                <a:cs typeface="Times New Roman"/>
              </a:rPr>
              <a:t>A</a:t>
            </a:r>
            <a:r>
              <a:rPr sz="1400" b="1" spc="45" dirty="0">
                <a:latin typeface="Times New Roman"/>
                <a:cs typeface="Times New Roman"/>
              </a:rPr>
              <a:t>dd</a:t>
            </a:r>
            <a:r>
              <a:rPr sz="1400" b="1" spc="20" dirty="0">
                <a:latin typeface="Times New Roman"/>
                <a:cs typeface="Times New Roman"/>
              </a:rPr>
              <a:t>r</a:t>
            </a:r>
            <a:r>
              <a:rPr sz="1400" b="1" spc="105" dirty="0">
                <a:latin typeface="Times New Roman"/>
                <a:cs typeface="Times New Roman"/>
              </a:rPr>
              <a:t>ess</a:t>
            </a:r>
            <a:endParaRPr sz="14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5"/>
              </a:spcBef>
            </a:pPr>
            <a:r>
              <a:rPr sz="1600" spc="80" dirty="0">
                <a:latin typeface="Times New Roman"/>
                <a:cs typeface="Times New Roman"/>
              </a:rPr>
              <a:t>200</a:t>
            </a:r>
            <a:endParaRPr sz="16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0"/>
              </a:spcBef>
            </a:pPr>
            <a:r>
              <a:rPr sz="1600" spc="80" dirty="0">
                <a:latin typeface="Times New Roman"/>
                <a:cs typeface="Times New Roman"/>
              </a:rPr>
              <a:t>201</a:t>
            </a:r>
            <a:endParaRPr sz="16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5"/>
              </a:spcBef>
            </a:pPr>
            <a:r>
              <a:rPr sz="1600" spc="80" dirty="0">
                <a:latin typeface="Times New Roman"/>
                <a:cs typeface="Times New Roman"/>
              </a:rPr>
              <a:t>202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2210" y="3048660"/>
            <a:ext cx="272891" cy="1179809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600" spc="80" dirty="0">
                <a:latin typeface="Times New Roman"/>
                <a:cs typeface="Times New Roman"/>
              </a:rPr>
              <a:t>399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spc="80" dirty="0">
                <a:latin typeface="Times New Roman"/>
                <a:cs typeface="Times New Roman"/>
              </a:rPr>
              <a:t>400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2210" y="4146930"/>
            <a:ext cx="2728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500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2210" y="4817490"/>
            <a:ext cx="2728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600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78736" y="5458612"/>
            <a:ext cx="694849" cy="780983"/>
          </a:xfrm>
          <a:prstGeom prst="rect">
            <a:avLst/>
          </a:prstGeom>
          <a:solidFill>
            <a:srgbClr val="9DC3E6"/>
          </a:solidFill>
        </p:spPr>
        <p:txBody>
          <a:bodyPr vert="horz" wrap="square" lIns="0" tIns="41910" rIns="0" bIns="0" rtlCol="0">
            <a:spAutoFit/>
          </a:bodyPr>
          <a:lstStyle/>
          <a:p>
            <a:pPr marL="497205">
              <a:lnSpc>
                <a:spcPct val="100000"/>
              </a:lnSpc>
              <a:spcBef>
                <a:spcPts val="330"/>
              </a:spcBef>
            </a:pPr>
            <a:r>
              <a:rPr sz="1600" spc="80" dirty="0">
                <a:latin typeface="Times New Roman"/>
                <a:cs typeface="Times New Roman"/>
              </a:rPr>
              <a:t>702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768727" y="1764158"/>
          <a:ext cx="1432084" cy="5271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733"/>
                <a:gridCol w="524351"/>
              </a:tblGrid>
              <a:tr h="334645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20" dirty="0">
                          <a:latin typeface="Times New Roman"/>
                          <a:cs typeface="Times New Roman"/>
                        </a:rPr>
                        <a:t>Load </a:t>
                      </a:r>
                      <a:r>
                        <a:rPr sz="1600" spc="6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80" dirty="0">
                          <a:latin typeface="Times New Roman"/>
                          <a:cs typeface="Times New Roman"/>
                        </a:rPr>
                        <a:t>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Mode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4645">
                <a:tc gridSpan="2"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40" dirty="0">
                          <a:latin typeface="Times New Roman"/>
                          <a:cs typeface="Times New Roman"/>
                        </a:rPr>
                        <a:t>Address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6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85" dirty="0">
                          <a:latin typeface="Times New Roman"/>
                          <a:cs typeface="Times New Roman"/>
                        </a:rPr>
                        <a:t>500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Next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Instruction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450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700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800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900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325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300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74776" y="1684401"/>
          <a:ext cx="1260634" cy="52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30" dirty="0">
                          <a:latin typeface="Times New Roman"/>
                          <a:cs typeface="Times New Roman"/>
                        </a:rPr>
                        <a:t>PC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56717" y="2213229"/>
          <a:ext cx="1272064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330"/>
                <a:gridCol w="917734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R1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400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53288" y="2751201"/>
          <a:ext cx="1275396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663"/>
                <a:gridCol w="917733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40" dirty="0">
                          <a:latin typeface="Times New Roman"/>
                          <a:cs typeface="Times New Roman"/>
                        </a:rPr>
                        <a:t>XR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914400" y="3367151"/>
            <a:ext cx="918210" cy="335280"/>
          </a:xfrm>
          <a:custGeom>
            <a:avLst/>
            <a:gdLst/>
            <a:ahLst/>
            <a:cxnLst/>
            <a:rect l="l" t="t" r="r" b="b"/>
            <a:pathLst>
              <a:path w="1224280" h="335279">
                <a:moveTo>
                  <a:pt x="0" y="335280"/>
                </a:moveTo>
                <a:lnTo>
                  <a:pt x="1223683" y="335280"/>
                </a:lnTo>
                <a:lnTo>
                  <a:pt x="1223683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4400" y="336080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32134" y="336080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9638" y="3360801"/>
            <a:ext cx="927259" cy="12700"/>
          </a:xfrm>
          <a:custGeom>
            <a:avLst/>
            <a:gdLst/>
            <a:ahLst/>
            <a:cxnLst/>
            <a:rect l="l" t="t" r="r" b="b"/>
            <a:pathLst>
              <a:path w="1236345" h="12700">
                <a:moveTo>
                  <a:pt x="0" y="12700"/>
                </a:moveTo>
                <a:lnTo>
                  <a:pt x="1236345" y="12700"/>
                </a:lnTo>
                <a:lnTo>
                  <a:pt x="123634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9638" y="3702430"/>
            <a:ext cx="927259" cy="0"/>
          </a:xfrm>
          <a:custGeom>
            <a:avLst/>
            <a:gdLst/>
            <a:ahLst/>
            <a:cxnLst/>
            <a:rect l="l" t="t" r="r" b="b"/>
            <a:pathLst>
              <a:path w="1236345">
                <a:moveTo>
                  <a:pt x="0" y="0"/>
                </a:moveTo>
                <a:lnTo>
                  <a:pt x="123634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3872" y="3396234"/>
            <a:ext cx="19954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latin typeface="Times New Roman"/>
                <a:cs typeface="Times New Roman"/>
              </a:rPr>
              <a:t>AC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42210" y="6168986"/>
            <a:ext cx="272891" cy="49436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spc="80" dirty="0">
                <a:latin typeface="Times New Roman"/>
                <a:cs typeface="Times New Roman"/>
              </a:rPr>
              <a:t>800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97133" y="1716406"/>
            <a:ext cx="24765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70" dirty="0">
                <a:solidFill>
                  <a:srgbClr val="00AF50"/>
                </a:solidFill>
                <a:latin typeface="Times New Roman"/>
                <a:cs typeface="Times New Roman"/>
              </a:rPr>
              <a:t>6.</a:t>
            </a:r>
            <a:r>
              <a:rPr sz="2000" b="1" spc="-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50" dirty="0">
                <a:solidFill>
                  <a:srgbClr val="00AF50"/>
                </a:solidFill>
                <a:latin typeface="Times New Roman"/>
                <a:cs typeface="Times New Roman"/>
              </a:rPr>
              <a:t>Relative</a:t>
            </a:r>
            <a:r>
              <a:rPr sz="2000" b="1" spc="-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00AF50"/>
                </a:solidFill>
                <a:latin typeface="Times New Roman"/>
                <a:cs typeface="Times New Roman"/>
              </a:rPr>
              <a:t>Addressing</a:t>
            </a:r>
            <a:r>
              <a:rPr sz="2000" b="1" spc="-1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00AF50"/>
                </a:solidFill>
                <a:latin typeface="Times New Roman"/>
                <a:cs typeface="Times New Roman"/>
              </a:rPr>
              <a:t>Mode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97134" y="2297430"/>
            <a:ext cx="41624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85" dirty="0">
                <a:latin typeface="Times New Roman"/>
                <a:cs typeface="Times New Roman"/>
              </a:rPr>
              <a:t>PC </a:t>
            </a:r>
            <a:r>
              <a:rPr sz="1800" spc="-20" dirty="0">
                <a:latin typeface="Times New Roman"/>
                <a:cs typeface="Times New Roman"/>
              </a:rPr>
              <a:t>= </a:t>
            </a:r>
            <a:r>
              <a:rPr sz="1800" spc="50" dirty="0">
                <a:latin typeface="Times New Roman"/>
                <a:cs typeface="Times New Roman"/>
              </a:rPr>
              <a:t>200.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Offset </a:t>
            </a:r>
            <a:r>
              <a:rPr sz="1800" spc="-20" dirty="0">
                <a:latin typeface="Times New Roman"/>
                <a:cs typeface="Times New Roman"/>
              </a:rPr>
              <a:t>=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500.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65" dirty="0">
                <a:latin typeface="Times New Roman"/>
                <a:cs typeface="Times New Roman"/>
              </a:rPr>
              <a:t>Instruction </a:t>
            </a:r>
            <a:r>
              <a:rPr sz="1800" spc="3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95" dirty="0">
                <a:latin typeface="Times New Roman"/>
                <a:cs typeface="Times New Roman"/>
              </a:rPr>
              <a:t>2</a:t>
            </a:r>
            <a:r>
              <a:rPr sz="1800" spc="-32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bytes.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latin typeface="Times New Roman"/>
                <a:cs typeface="Times New Roman"/>
              </a:rPr>
              <a:t>So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effective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address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=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85" dirty="0">
                <a:latin typeface="Times New Roman"/>
                <a:cs typeface="Times New Roman"/>
              </a:rPr>
              <a:t>PC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+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2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+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offset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=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200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+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500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+2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=  </a:t>
            </a:r>
            <a:r>
              <a:rPr sz="1800" spc="95" dirty="0">
                <a:latin typeface="Times New Roman"/>
                <a:cs typeface="Times New Roman"/>
              </a:rPr>
              <a:t>702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8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45" dirty="0">
                <a:latin typeface="Times New Roman"/>
                <a:cs typeface="Times New Roman"/>
              </a:rPr>
              <a:t>The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data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stored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at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702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is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325.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97134" y="4490721"/>
            <a:ext cx="205120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Effective</a:t>
            </a:r>
            <a:r>
              <a:rPr sz="2000" b="1" spc="-1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6F2F9F"/>
                </a:solidFill>
                <a:latin typeface="Times New Roman"/>
                <a:cs typeface="Times New Roman"/>
              </a:rPr>
              <a:t>Address</a:t>
            </a:r>
            <a:r>
              <a:rPr sz="2000" b="1" spc="-1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6F2F9F"/>
                </a:solidFill>
                <a:latin typeface="Times New Roman"/>
                <a:cs typeface="Times New Roman"/>
              </a:rPr>
              <a:t>=</a:t>
            </a:r>
            <a:r>
              <a:rPr sz="2000" b="1" spc="-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180" dirty="0">
                <a:solidFill>
                  <a:srgbClr val="6F2F9F"/>
                </a:solidFill>
                <a:latin typeface="Times New Roman"/>
                <a:cs typeface="Times New Roman"/>
              </a:rPr>
              <a:t>702  </a:t>
            </a:r>
            <a:r>
              <a:rPr sz="2000" b="1" spc="45" dirty="0">
                <a:solidFill>
                  <a:srgbClr val="6F2F9F"/>
                </a:solidFill>
                <a:latin typeface="Times New Roman"/>
                <a:cs typeface="Times New Roman"/>
              </a:rPr>
              <a:t>Operand =</a:t>
            </a:r>
            <a:r>
              <a:rPr sz="2000" b="1" spc="-1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180" dirty="0">
                <a:solidFill>
                  <a:srgbClr val="6F2F9F"/>
                </a:solidFill>
                <a:latin typeface="Times New Roman"/>
                <a:cs typeface="Times New Roman"/>
              </a:rPr>
              <a:t>325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4394263" y="5570474"/>
          <a:ext cx="1263490" cy="529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757"/>
                <a:gridCol w="917733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215" dirty="0">
                          <a:latin typeface="Times New Roman"/>
                          <a:cs typeface="Times New Roman"/>
                        </a:rPr>
                        <a:t>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325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434149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75" dirty="0">
                <a:solidFill>
                  <a:srgbClr val="001F5F"/>
                </a:solidFill>
              </a:rPr>
              <a:t>Example</a:t>
            </a:r>
            <a:r>
              <a:rPr sz="4400" spc="-190" dirty="0">
                <a:solidFill>
                  <a:srgbClr val="001F5F"/>
                </a:solidFill>
              </a:rPr>
              <a:t> </a:t>
            </a:r>
            <a:r>
              <a:rPr sz="4400" spc="185" dirty="0">
                <a:solidFill>
                  <a:srgbClr val="001F5F"/>
                </a:solidFill>
              </a:rPr>
              <a:t>problem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224213" y="1493013"/>
            <a:ext cx="53101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35" dirty="0">
                <a:latin typeface="Times New Roman"/>
                <a:cs typeface="Times New Roman"/>
              </a:rPr>
              <a:t>Memory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6274" y="1411767"/>
            <a:ext cx="519113" cy="3011081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b="1" spc="-120" dirty="0">
                <a:latin typeface="Times New Roman"/>
                <a:cs typeface="Times New Roman"/>
              </a:rPr>
              <a:t>A</a:t>
            </a:r>
            <a:r>
              <a:rPr sz="1400" b="1" spc="45" dirty="0">
                <a:latin typeface="Times New Roman"/>
                <a:cs typeface="Times New Roman"/>
              </a:rPr>
              <a:t>dd</a:t>
            </a:r>
            <a:r>
              <a:rPr sz="1400" b="1" spc="20" dirty="0">
                <a:latin typeface="Times New Roman"/>
                <a:cs typeface="Times New Roman"/>
              </a:rPr>
              <a:t>r</a:t>
            </a:r>
            <a:r>
              <a:rPr sz="1400" b="1" spc="105" dirty="0">
                <a:latin typeface="Times New Roman"/>
                <a:cs typeface="Times New Roman"/>
              </a:rPr>
              <a:t>ess</a:t>
            </a:r>
            <a:endParaRPr sz="14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5"/>
              </a:spcBef>
            </a:pPr>
            <a:r>
              <a:rPr sz="1600" spc="80" dirty="0">
                <a:latin typeface="Times New Roman"/>
                <a:cs typeface="Times New Roman"/>
              </a:rPr>
              <a:t>200</a:t>
            </a:r>
            <a:endParaRPr sz="16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0"/>
              </a:spcBef>
            </a:pPr>
            <a:r>
              <a:rPr sz="1600" spc="80" dirty="0">
                <a:latin typeface="Times New Roman"/>
                <a:cs typeface="Times New Roman"/>
              </a:rPr>
              <a:t>201</a:t>
            </a:r>
            <a:endParaRPr sz="16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5"/>
              </a:spcBef>
            </a:pPr>
            <a:r>
              <a:rPr sz="1600" spc="80" dirty="0">
                <a:latin typeface="Times New Roman"/>
                <a:cs typeface="Times New Roman"/>
              </a:rPr>
              <a:t>202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2210" y="3048660"/>
            <a:ext cx="272891" cy="1179809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600" spc="80" dirty="0">
                <a:latin typeface="Times New Roman"/>
                <a:cs typeface="Times New Roman"/>
              </a:rPr>
              <a:t>399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spc="80" dirty="0">
                <a:latin typeface="Times New Roman"/>
                <a:cs typeface="Times New Roman"/>
              </a:rPr>
              <a:t>400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2210" y="4146930"/>
            <a:ext cx="2728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500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8736" y="4788027"/>
            <a:ext cx="694849" cy="780342"/>
          </a:xfrm>
          <a:prstGeom prst="rect">
            <a:avLst/>
          </a:prstGeom>
          <a:solidFill>
            <a:srgbClr val="9DC3E6"/>
          </a:solidFill>
        </p:spPr>
        <p:txBody>
          <a:bodyPr vert="horz" wrap="square" lIns="0" tIns="41275" rIns="0" bIns="0" rtlCol="0">
            <a:spAutoFit/>
          </a:bodyPr>
          <a:lstStyle/>
          <a:p>
            <a:pPr marL="497205">
              <a:lnSpc>
                <a:spcPct val="100000"/>
              </a:lnSpc>
              <a:spcBef>
                <a:spcPts val="325"/>
              </a:spcBef>
            </a:pPr>
            <a:r>
              <a:rPr sz="1600" spc="80" dirty="0">
                <a:latin typeface="Times New Roman"/>
                <a:cs typeface="Times New Roman"/>
              </a:rPr>
              <a:t>600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2210" y="5488330"/>
            <a:ext cx="2728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702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768727" y="1764158"/>
          <a:ext cx="1432084" cy="5271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733"/>
                <a:gridCol w="524351"/>
              </a:tblGrid>
              <a:tr h="334645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20" dirty="0">
                          <a:latin typeface="Times New Roman"/>
                          <a:cs typeface="Times New Roman"/>
                        </a:rPr>
                        <a:t>Load </a:t>
                      </a:r>
                      <a:r>
                        <a:rPr sz="1600" spc="6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80" dirty="0">
                          <a:latin typeface="Times New Roman"/>
                          <a:cs typeface="Times New Roman"/>
                        </a:rPr>
                        <a:t>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Mode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4645">
                <a:tc gridSpan="2"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40" dirty="0">
                          <a:latin typeface="Times New Roman"/>
                          <a:cs typeface="Times New Roman"/>
                        </a:rPr>
                        <a:t>Address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6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85" dirty="0">
                          <a:latin typeface="Times New Roman"/>
                          <a:cs typeface="Times New Roman"/>
                        </a:rPr>
                        <a:t>500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Next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Instruction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450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700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800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900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325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300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74776" y="1684401"/>
          <a:ext cx="1260634" cy="52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30" dirty="0">
                          <a:latin typeface="Times New Roman"/>
                          <a:cs typeface="Times New Roman"/>
                        </a:rPr>
                        <a:t>PC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56717" y="2213229"/>
          <a:ext cx="1272064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330"/>
                <a:gridCol w="917734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R1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400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53288" y="2751201"/>
          <a:ext cx="1275396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663"/>
                <a:gridCol w="917733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40" dirty="0">
                          <a:latin typeface="Times New Roman"/>
                          <a:cs typeface="Times New Roman"/>
                        </a:rPr>
                        <a:t>XR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914400" y="3367151"/>
            <a:ext cx="918210" cy="335280"/>
          </a:xfrm>
          <a:custGeom>
            <a:avLst/>
            <a:gdLst/>
            <a:ahLst/>
            <a:cxnLst/>
            <a:rect l="l" t="t" r="r" b="b"/>
            <a:pathLst>
              <a:path w="1224280" h="335279">
                <a:moveTo>
                  <a:pt x="0" y="335280"/>
                </a:moveTo>
                <a:lnTo>
                  <a:pt x="1223683" y="335280"/>
                </a:lnTo>
                <a:lnTo>
                  <a:pt x="1223683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4400" y="336080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32134" y="336080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9638" y="3360801"/>
            <a:ext cx="927259" cy="12700"/>
          </a:xfrm>
          <a:custGeom>
            <a:avLst/>
            <a:gdLst/>
            <a:ahLst/>
            <a:cxnLst/>
            <a:rect l="l" t="t" r="r" b="b"/>
            <a:pathLst>
              <a:path w="1236345" h="12700">
                <a:moveTo>
                  <a:pt x="0" y="12700"/>
                </a:moveTo>
                <a:lnTo>
                  <a:pt x="1236345" y="12700"/>
                </a:lnTo>
                <a:lnTo>
                  <a:pt x="123634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9638" y="3702430"/>
            <a:ext cx="927259" cy="0"/>
          </a:xfrm>
          <a:custGeom>
            <a:avLst/>
            <a:gdLst/>
            <a:ahLst/>
            <a:cxnLst/>
            <a:rect l="l" t="t" r="r" b="b"/>
            <a:pathLst>
              <a:path w="1236345">
                <a:moveTo>
                  <a:pt x="0" y="0"/>
                </a:moveTo>
                <a:lnTo>
                  <a:pt x="123634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3872" y="3396234"/>
            <a:ext cx="19954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latin typeface="Times New Roman"/>
                <a:cs typeface="Times New Roman"/>
              </a:rPr>
              <a:t>AC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42210" y="6168986"/>
            <a:ext cx="272891" cy="49436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spc="80" dirty="0">
                <a:latin typeface="Times New Roman"/>
                <a:cs typeface="Times New Roman"/>
              </a:rPr>
              <a:t>800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97133" y="1716406"/>
            <a:ext cx="226409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70" dirty="0">
                <a:solidFill>
                  <a:srgbClr val="00AF50"/>
                </a:solidFill>
                <a:latin typeface="Times New Roman"/>
                <a:cs typeface="Times New Roman"/>
              </a:rPr>
              <a:t>7.</a:t>
            </a:r>
            <a:r>
              <a:rPr sz="2000" b="1" spc="-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00AF50"/>
                </a:solidFill>
                <a:latin typeface="Times New Roman"/>
                <a:cs typeface="Times New Roman"/>
              </a:rPr>
              <a:t>Index</a:t>
            </a:r>
            <a:r>
              <a:rPr sz="2000" b="1" spc="-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00AF50"/>
                </a:solidFill>
                <a:latin typeface="Times New Roman"/>
                <a:cs typeface="Times New Roman"/>
              </a:rPr>
              <a:t>Addressing</a:t>
            </a:r>
            <a:r>
              <a:rPr sz="2000" b="1" spc="-1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00AF50"/>
                </a:solidFill>
                <a:latin typeface="Times New Roman"/>
                <a:cs typeface="Times New Roman"/>
              </a:rPr>
              <a:t>Mode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97134" y="2297429"/>
            <a:ext cx="400812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80" dirty="0">
                <a:latin typeface="Times New Roman"/>
                <a:cs typeface="Times New Roman"/>
              </a:rPr>
              <a:t>XR </a:t>
            </a:r>
            <a:r>
              <a:rPr sz="1800" spc="-20" dirty="0">
                <a:latin typeface="Times New Roman"/>
                <a:cs typeface="Times New Roman"/>
              </a:rPr>
              <a:t>=</a:t>
            </a:r>
            <a:r>
              <a:rPr sz="1800" spc="-204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100.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25" dirty="0">
                <a:latin typeface="Times New Roman"/>
                <a:cs typeface="Times New Roman"/>
              </a:rPr>
              <a:t>Base </a:t>
            </a:r>
            <a:r>
              <a:rPr sz="1800" spc="-20" dirty="0">
                <a:latin typeface="Times New Roman"/>
                <a:cs typeface="Times New Roman"/>
              </a:rPr>
              <a:t>=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500.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latin typeface="Times New Roman"/>
                <a:cs typeface="Times New Roman"/>
              </a:rPr>
              <a:t>So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effective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address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=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Base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+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80" dirty="0">
                <a:latin typeface="Times New Roman"/>
                <a:cs typeface="Times New Roman"/>
              </a:rPr>
              <a:t>XR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=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500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+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100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=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600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8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45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data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stored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at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600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is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900.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97134" y="3942080"/>
            <a:ext cx="205120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Effective</a:t>
            </a:r>
            <a:r>
              <a:rPr sz="2000" b="1" spc="-1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6F2F9F"/>
                </a:solidFill>
                <a:latin typeface="Times New Roman"/>
                <a:cs typeface="Times New Roman"/>
              </a:rPr>
              <a:t>Address</a:t>
            </a:r>
            <a:r>
              <a:rPr sz="2000" b="1" spc="-1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6F2F9F"/>
                </a:solidFill>
                <a:latin typeface="Times New Roman"/>
                <a:cs typeface="Times New Roman"/>
              </a:rPr>
              <a:t>=</a:t>
            </a:r>
            <a:r>
              <a:rPr sz="2000" b="1" spc="-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180" dirty="0">
                <a:solidFill>
                  <a:srgbClr val="6F2F9F"/>
                </a:solidFill>
                <a:latin typeface="Times New Roman"/>
                <a:cs typeface="Times New Roman"/>
              </a:rPr>
              <a:t>600  </a:t>
            </a:r>
            <a:r>
              <a:rPr sz="2000" b="1" spc="45" dirty="0">
                <a:solidFill>
                  <a:srgbClr val="6F2F9F"/>
                </a:solidFill>
                <a:latin typeface="Times New Roman"/>
                <a:cs typeface="Times New Roman"/>
              </a:rPr>
              <a:t>Operand =</a:t>
            </a:r>
            <a:r>
              <a:rPr sz="2000" b="1" spc="-1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180" dirty="0">
                <a:solidFill>
                  <a:srgbClr val="6F2F9F"/>
                </a:solidFill>
                <a:latin typeface="Times New Roman"/>
                <a:cs typeface="Times New Roman"/>
              </a:rPr>
              <a:t>900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4394263" y="4992370"/>
          <a:ext cx="1263490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757"/>
                <a:gridCol w="917733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15" dirty="0">
                          <a:latin typeface="Times New Roman"/>
                          <a:cs typeface="Times New Roman"/>
                        </a:rPr>
                        <a:t>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900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631012"/>
            <a:ext cx="3177064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75" dirty="0">
                <a:solidFill>
                  <a:srgbClr val="001F5F"/>
                </a:solidFill>
              </a:rPr>
              <a:t>Example</a:t>
            </a:r>
            <a:r>
              <a:rPr sz="4400" spc="-190" dirty="0">
                <a:solidFill>
                  <a:srgbClr val="001F5F"/>
                </a:solidFill>
              </a:rPr>
              <a:t> </a:t>
            </a:r>
            <a:r>
              <a:rPr sz="4400" spc="185" dirty="0">
                <a:solidFill>
                  <a:srgbClr val="001F5F"/>
                </a:solidFill>
              </a:rPr>
              <a:t>problem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078736" y="3446907"/>
            <a:ext cx="694849" cy="335280"/>
          </a:xfrm>
          <a:custGeom>
            <a:avLst/>
            <a:gdLst/>
            <a:ahLst/>
            <a:cxnLst/>
            <a:rect l="l" t="t" r="r" b="b"/>
            <a:pathLst>
              <a:path w="926464" h="335279">
                <a:moveTo>
                  <a:pt x="0" y="335279"/>
                </a:moveTo>
                <a:lnTo>
                  <a:pt x="926350" y="335279"/>
                </a:lnTo>
                <a:lnTo>
                  <a:pt x="926350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24213" y="1493013"/>
            <a:ext cx="53101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35" dirty="0">
                <a:latin typeface="Times New Roman"/>
                <a:cs typeface="Times New Roman"/>
              </a:rPr>
              <a:t>Memory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6274" y="1411767"/>
            <a:ext cx="519113" cy="3011081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b="1" spc="-120" dirty="0">
                <a:latin typeface="Times New Roman"/>
                <a:cs typeface="Times New Roman"/>
              </a:rPr>
              <a:t>A</a:t>
            </a:r>
            <a:r>
              <a:rPr sz="1400" b="1" spc="45" dirty="0">
                <a:latin typeface="Times New Roman"/>
                <a:cs typeface="Times New Roman"/>
              </a:rPr>
              <a:t>dd</a:t>
            </a:r>
            <a:r>
              <a:rPr sz="1400" b="1" spc="20" dirty="0">
                <a:latin typeface="Times New Roman"/>
                <a:cs typeface="Times New Roman"/>
              </a:rPr>
              <a:t>r</a:t>
            </a:r>
            <a:r>
              <a:rPr sz="1400" b="1" spc="105" dirty="0">
                <a:latin typeface="Times New Roman"/>
                <a:cs typeface="Times New Roman"/>
              </a:rPr>
              <a:t>ess</a:t>
            </a:r>
            <a:endParaRPr sz="14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5"/>
              </a:spcBef>
            </a:pPr>
            <a:r>
              <a:rPr sz="1600" spc="80" dirty="0">
                <a:latin typeface="Times New Roman"/>
                <a:cs typeface="Times New Roman"/>
              </a:rPr>
              <a:t>200</a:t>
            </a:r>
            <a:endParaRPr sz="16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0"/>
              </a:spcBef>
            </a:pPr>
            <a:r>
              <a:rPr sz="1600" spc="80" dirty="0">
                <a:latin typeface="Times New Roman"/>
                <a:cs typeface="Times New Roman"/>
              </a:rPr>
              <a:t>201</a:t>
            </a:r>
            <a:endParaRPr sz="16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5"/>
              </a:spcBef>
            </a:pPr>
            <a:r>
              <a:rPr sz="1600" spc="80" dirty="0">
                <a:latin typeface="Times New Roman"/>
                <a:cs typeface="Times New Roman"/>
              </a:rPr>
              <a:t>202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2210" y="3140710"/>
            <a:ext cx="2728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399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2210" y="3475990"/>
            <a:ext cx="2728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400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2210" y="4146930"/>
            <a:ext cx="2728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500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42210" y="4817490"/>
            <a:ext cx="272891" cy="14407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600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600" spc="80" dirty="0">
                <a:latin typeface="Times New Roman"/>
                <a:cs typeface="Times New Roman"/>
              </a:rPr>
              <a:t>702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68727" y="1764158"/>
          <a:ext cx="1432084" cy="5271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733"/>
                <a:gridCol w="524351"/>
              </a:tblGrid>
              <a:tr h="334645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20" dirty="0">
                          <a:latin typeface="Times New Roman"/>
                          <a:cs typeface="Times New Roman"/>
                        </a:rPr>
                        <a:t>Load </a:t>
                      </a:r>
                      <a:r>
                        <a:rPr sz="1600" spc="6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80" dirty="0">
                          <a:latin typeface="Times New Roman"/>
                          <a:cs typeface="Times New Roman"/>
                        </a:rPr>
                        <a:t>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Mode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4645">
                <a:tc gridSpan="2"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40" dirty="0">
                          <a:latin typeface="Times New Roman"/>
                          <a:cs typeface="Times New Roman"/>
                        </a:rPr>
                        <a:t>Address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6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85" dirty="0">
                          <a:latin typeface="Times New Roman"/>
                          <a:cs typeface="Times New Roman"/>
                        </a:rPr>
                        <a:t>500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Next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Instruction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450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700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800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6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900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325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300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74776" y="1684401"/>
          <a:ext cx="1260634" cy="52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30" dirty="0">
                          <a:latin typeface="Times New Roman"/>
                          <a:cs typeface="Times New Roman"/>
                        </a:rPr>
                        <a:t>PC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56717" y="2213229"/>
          <a:ext cx="1272064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330"/>
                <a:gridCol w="917734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R1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400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53288" y="2751201"/>
          <a:ext cx="1275396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663"/>
                <a:gridCol w="917733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40" dirty="0">
                          <a:latin typeface="Times New Roman"/>
                          <a:cs typeface="Times New Roman"/>
                        </a:rPr>
                        <a:t>XR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914400" y="3367151"/>
            <a:ext cx="918210" cy="335280"/>
          </a:xfrm>
          <a:custGeom>
            <a:avLst/>
            <a:gdLst/>
            <a:ahLst/>
            <a:cxnLst/>
            <a:rect l="l" t="t" r="r" b="b"/>
            <a:pathLst>
              <a:path w="1224280" h="335279">
                <a:moveTo>
                  <a:pt x="0" y="335280"/>
                </a:moveTo>
                <a:lnTo>
                  <a:pt x="1223683" y="335280"/>
                </a:lnTo>
                <a:lnTo>
                  <a:pt x="1223683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400" y="336080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32134" y="336080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9638" y="3360801"/>
            <a:ext cx="927259" cy="12700"/>
          </a:xfrm>
          <a:custGeom>
            <a:avLst/>
            <a:gdLst/>
            <a:ahLst/>
            <a:cxnLst/>
            <a:rect l="l" t="t" r="r" b="b"/>
            <a:pathLst>
              <a:path w="1236345" h="12700">
                <a:moveTo>
                  <a:pt x="0" y="12700"/>
                </a:moveTo>
                <a:lnTo>
                  <a:pt x="1236345" y="12700"/>
                </a:lnTo>
                <a:lnTo>
                  <a:pt x="123634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9638" y="3702430"/>
            <a:ext cx="927259" cy="0"/>
          </a:xfrm>
          <a:custGeom>
            <a:avLst/>
            <a:gdLst/>
            <a:ahLst/>
            <a:cxnLst/>
            <a:rect l="l" t="t" r="r" b="b"/>
            <a:pathLst>
              <a:path w="1236345">
                <a:moveTo>
                  <a:pt x="0" y="0"/>
                </a:moveTo>
                <a:lnTo>
                  <a:pt x="123634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3872" y="3396234"/>
            <a:ext cx="19954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latin typeface="Times New Roman"/>
                <a:cs typeface="Times New Roman"/>
              </a:rPr>
              <a:t>AC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42210" y="6168986"/>
            <a:ext cx="272891" cy="49436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spc="80" dirty="0">
                <a:latin typeface="Times New Roman"/>
                <a:cs typeface="Times New Roman"/>
              </a:rPr>
              <a:t>800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97134" y="1716406"/>
            <a:ext cx="308514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70" dirty="0">
                <a:solidFill>
                  <a:srgbClr val="00AF50"/>
                </a:solidFill>
                <a:latin typeface="Times New Roman"/>
                <a:cs typeface="Times New Roman"/>
              </a:rPr>
              <a:t>8.</a:t>
            </a:r>
            <a:r>
              <a:rPr sz="2000" b="1" spc="-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70" dirty="0">
                <a:solidFill>
                  <a:srgbClr val="00AF50"/>
                </a:solidFill>
                <a:latin typeface="Times New Roman"/>
                <a:cs typeface="Times New Roman"/>
              </a:rPr>
              <a:t>Autoincrement</a:t>
            </a:r>
            <a:r>
              <a:rPr sz="2000" b="1" spc="-1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00AF50"/>
                </a:solidFill>
                <a:latin typeface="Times New Roman"/>
                <a:cs typeface="Times New Roman"/>
              </a:rPr>
              <a:t>Addressing</a:t>
            </a:r>
            <a:r>
              <a:rPr sz="2000" b="1" spc="-1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00AF50"/>
                </a:solidFill>
                <a:latin typeface="Times New Roman"/>
                <a:cs typeface="Times New Roman"/>
              </a:rPr>
              <a:t>Mode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97133" y="2297429"/>
            <a:ext cx="4235768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40" dirty="0">
                <a:latin typeface="Times New Roman"/>
                <a:cs typeface="Times New Roman"/>
              </a:rPr>
              <a:t>It </a:t>
            </a:r>
            <a:r>
              <a:rPr sz="1800" spc="35" dirty="0">
                <a:latin typeface="Times New Roman"/>
                <a:cs typeface="Times New Roman"/>
              </a:rPr>
              <a:t>is </a:t>
            </a:r>
            <a:r>
              <a:rPr sz="1800" spc="75" dirty="0">
                <a:latin typeface="Times New Roman"/>
                <a:cs typeface="Times New Roman"/>
              </a:rPr>
              <a:t>same </a:t>
            </a:r>
            <a:r>
              <a:rPr sz="1800" spc="70" dirty="0">
                <a:latin typeface="Times New Roman"/>
                <a:cs typeface="Times New Roman"/>
              </a:rPr>
              <a:t>as register </a:t>
            </a:r>
            <a:r>
              <a:rPr sz="1800" spc="60" dirty="0">
                <a:latin typeface="Times New Roman"/>
                <a:cs typeface="Times New Roman"/>
              </a:rPr>
              <a:t>indirect </a:t>
            </a:r>
            <a:r>
              <a:rPr sz="1800" spc="65" dirty="0">
                <a:latin typeface="Times New Roman"/>
                <a:cs typeface="Times New Roman"/>
              </a:rPr>
              <a:t>addressing </a:t>
            </a:r>
            <a:r>
              <a:rPr sz="1800" spc="80" dirty="0">
                <a:latin typeface="Times New Roman"/>
                <a:cs typeface="Times New Roman"/>
              </a:rPr>
              <a:t>mode </a:t>
            </a:r>
            <a:r>
              <a:rPr sz="1800" spc="40" dirty="0">
                <a:latin typeface="Times New Roman"/>
                <a:cs typeface="Times New Roman"/>
              </a:rPr>
              <a:t>except  </a:t>
            </a:r>
            <a:r>
              <a:rPr sz="1800" spc="90" dirty="0">
                <a:latin typeface="Times New Roman"/>
                <a:cs typeface="Times New Roman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contents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R1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are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incremented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after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the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execution.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R1 </a:t>
            </a:r>
            <a:r>
              <a:rPr sz="1800" spc="60" dirty="0">
                <a:latin typeface="Times New Roman"/>
                <a:cs typeface="Times New Roman"/>
              </a:rPr>
              <a:t>contains</a:t>
            </a:r>
            <a:r>
              <a:rPr sz="1800" spc="-14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400.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latin typeface="Times New Roman"/>
                <a:cs typeface="Times New Roman"/>
              </a:rPr>
              <a:t>So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effective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address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operand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is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400.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45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data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stored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at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400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is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700.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97134" y="4216401"/>
            <a:ext cx="205120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Effective</a:t>
            </a:r>
            <a:r>
              <a:rPr sz="2000" b="1" spc="-1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6F2F9F"/>
                </a:solidFill>
                <a:latin typeface="Times New Roman"/>
                <a:cs typeface="Times New Roman"/>
              </a:rPr>
              <a:t>Address</a:t>
            </a:r>
            <a:r>
              <a:rPr sz="2000" b="1" spc="-1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6F2F9F"/>
                </a:solidFill>
                <a:latin typeface="Times New Roman"/>
                <a:cs typeface="Times New Roman"/>
              </a:rPr>
              <a:t>=</a:t>
            </a:r>
            <a:r>
              <a:rPr sz="2000" b="1" spc="-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180" dirty="0">
                <a:solidFill>
                  <a:srgbClr val="6F2F9F"/>
                </a:solidFill>
                <a:latin typeface="Times New Roman"/>
                <a:cs typeface="Times New Roman"/>
              </a:rPr>
              <a:t>400  </a:t>
            </a:r>
            <a:r>
              <a:rPr sz="2000" b="1" spc="45" dirty="0">
                <a:solidFill>
                  <a:srgbClr val="6F2F9F"/>
                </a:solidFill>
                <a:latin typeface="Times New Roman"/>
                <a:cs typeface="Times New Roman"/>
              </a:rPr>
              <a:t>Operand =</a:t>
            </a:r>
            <a:r>
              <a:rPr sz="2000" b="1" spc="-1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180" dirty="0">
                <a:solidFill>
                  <a:srgbClr val="6F2F9F"/>
                </a:solidFill>
                <a:latin typeface="Times New Roman"/>
                <a:cs typeface="Times New Roman"/>
              </a:rPr>
              <a:t>700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4394263" y="5812574"/>
          <a:ext cx="1263490" cy="529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757"/>
                <a:gridCol w="917733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215" dirty="0">
                          <a:latin typeface="Times New Roman"/>
                          <a:cs typeface="Times New Roman"/>
                        </a:rPr>
                        <a:t>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700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4382834" y="5202935"/>
          <a:ext cx="1271588" cy="529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854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R1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401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457009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75" dirty="0">
                <a:solidFill>
                  <a:srgbClr val="001F5F"/>
                </a:solidFill>
              </a:rPr>
              <a:t>Example</a:t>
            </a:r>
            <a:r>
              <a:rPr sz="4400" spc="-190" dirty="0">
                <a:solidFill>
                  <a:srgbClr val="001F5F"/>
                </a:solidFill>
              </a:rPr>
              <a:t> </a:t>
            </a:r>
            <a:r>
              <a:rPr sz="4400" spc="185" dirty="0">
                <a:solidFill>
                  <a:srgbClr val="001F5F"/>
                </a:solidFill>
              </a:rPr>
              <a:t>problem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057400" y="2971800"/>
            <a:ext cx="694849" cy="335280"/>
          </a:xfrm>
          <a:custGeom>
            <a:avLst/>
            <a:gdLst/>
            <a:ahLst/>
            <a:cxnLst/>
            <a:rect l="l" t="t" r="r" b="b"/>
            <a:pathLst>
              <a:path w="926464" h="335279">
                <a:moveTo>
                  <a:pt x="0" y="335279"/>
                </a:moveTo>
                <a:lnTo>
                  <a:pt x="926350" y="335279"/>
                </a:lnTo>
                <a:lnTo>
                  <a:pt x="926350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24213" y="1493013"/>
            <a:ext cx="81438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35" dirty="0">
                <a:latin typeface="Times New Roman"/>
                <a:cs typeface="Times New Roman"/>
              </a:rPr>
              <a:t>Memory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1200" y="1411767"/>
            <a:ext cx="734187" cy="131831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b="1" spc="-120" dirty="0">
                <a:latin typeface="Times New Roman"/>
                <a:cs typeface="Times New Roman"/>
              </a:rPr>
              <a:t>A</a:t>
            </a:r>
            <a:r>
              <a:rPr sz="1400" b="1" spc="45" dirty="0">
                <a:latin typeface="Times New Roman"/>
                <a:cs typeface="Times New Roman"/>
              </a:rPr>
              <a:t>dd</a:t>
            </a:r>
            <a:r>
              <a:rPr sz="1400" b="1" spc="20" dirty="0">
                <a:latin typeface="Times New Roman"/>
                <a:cs typeface="Times New Roman"/>
              </a:rPr>
              <a:t>r</a:t>
            </a:r>
            <a:r>
              <a:rPr sz="1400" b="1" spc="105" dirty="0">
                <a:latin typeface="Times New Roman"/>
                <a:cs typeface="Times New Roman"/>
              </a:rPr>
              <a:t>ess</a:t>
            </a:r>
            <a:endParaRPr sz="14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5"/>
              </a:spcBef>
            </a:pPr>
            <a:r>
              <a:rPr sz="1600" spc="80" dirty="0">
                <a:latin typeface="Times New Roman"/>
                <a:cs typeface="Times New Roman"/>
              </a:rPr>
              <a:t>200</a:t>
            </a:r>
            <a:endParaRPr sz="16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0"/>
              </a:spcBef>
            </a:pPr>
            <a:r>
              <a:rPr sz="1600" spc="80" dirty="0">
                <a:latin typeface="Times New Roman"/>
                <a:cs typeface="Times New Roman"/>
              </a:rPr>
              <a:t>201</a:t>
            </a:r>
            <a:endParaRPr sz="160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  <a:spcBef>
                <a:spcPts val="725"/>
              </a:spcBef>
            </a:pPr>
            <a:r>
              <a:rPr sz="1600" spc="80" dirty="0">
                <a:latin typeface="Times New Roman"/>
                <a:cs typeface="Times New Roman"/>
              </a:rPr>
              <a:t>202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3600" y="2971800"/>
            <a:ext cx="58150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399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2210" y="3475990"/>
            <a:ext cx="2728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400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2210" y="4146930"/>
            <a:ext cx="2728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500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42210" y="4817490"/>
            <a:ext cx="2728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600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42210" y="5488330"/>
            <a:ext cx="2728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Times New Roman"/>
                <a:cs typeface="Times New Roman"/>
              </a:rPr>
              <a:t>702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768727" y="1764158"/>
          <a:ext cx="1432084" cy="50407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733"/>
                <a:gridCol w="524351"/>
              </a:tblGrid>
              <a:tr h="495216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20" dirty="0">
                          <a:latin typeface="Times New Roman"/>
                          <a:cs typeface="Times New Roman"/>
                        </a:rPr>
                        <a:t>Load </a:t>
                      </a:r>
                      <a:r>
                        <a:rPr sz="1600" spc="6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80" dirty="0">
                          <a:latin typeface="Times New Roman"/>
                          <a:cs typeface="Times New Roman"/>
                        </a:rPr>
                        <a:t>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10" dirty="0">
                          <a:latin typeface="Times New Roman"/>
                          <a:cs typeface="Times New Roman"/>
                        </a:rPr>
                        <a:t>Mode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5216">
                <a:tc gridSpan="2"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40" dirty="0">
                          <a:latin typeface="Times New Roman"/>
                          <a:cs typeface="Times New Roman"/>
                        </a:rPr>
                        <a:t>Address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6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85" dirty="0">
                          <a:latin typeface="Times New Roman"/>
                          <a:cs typeface="Times New Roman"/>
                        </a:rPr>
                        <a:t>500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95811">
                <a:tc gridSpan="2"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Next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Instruction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367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4271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450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3676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700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427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4271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800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367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4271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900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427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4271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325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427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4271">
                <a:tc grid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80" dirty="0">
                          <a:latin typeface="Times New Roman"/>
                          <a:cs typeface="Times New Roman"/>
                        </a:rPr>
                        <a:t>300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74776" y="1684401"/>
          <a:ext cx="1260634" cy="52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30" dirty="0">
                          <a:latin typeface="Times New Roman"/>
                          <a:cs typeface="Times New Roman"/>
                        </a:rPr>
                        <a:t>PC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200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56717" y="2213229"/>
          <a:ext cx="1272064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330"/>
                <a:gridCol w="917734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R1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400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53288" y="2751201"/>
          <a:ext cx="1275396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663"/>
                <a:gridCol w="917733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40" dirty="0">
                          <a:latin typeface="Times New Roman"/>
                          <a:cs typeface="Times New Roman"/>
                        </a:rPr>
                        <a:t>XR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914400" y="3367151"/>
            <a:ext cx="918210" cy="335280"/>
          </a:xfrm>
          <a:custGeom>
            <a:avLst/>
            <a:gdLst/>
            <a:ahLst/>
            <a:cxnLst/>
            <a:rect l="l" t="t" r="r" b="b"/>
            <a:pathLst>
              <a:path w="1224280" h="335279">
                <a:moveTo>
                  <a:pt x="0" y="335280"/>
                </a:moveTo>
                <a:lnTo>
                  <a:pt x="1223683" y="335280"/>
                </a:lnTo>
                <a:lnTo>
                  <a:pt x="1223683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4400" y="336080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32134" y="336080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9638" y="3360801"/>
            <a:ext cx="927259" cy="12700"/>
          </a:xfrm>
          <a:custGeom>
            <a:avLst/>
            <a:gdLst/>
            <a:ahLst/>
            <a:cxnLst/>
            <a:rect l="l" t="t" r="r" b="b"/>
            <a:pathLst>
              <a:path w="1236345" h="12700">
                <a:moveTo>
                  <a:pt x="0" y="12700"/>
                </a:moveTo>
                <a:lnTo>
                  <a:pt x="1236345" y="12700"/>
                </a:lnTo>
                <a:lnTo>
                  <a:pt x="123634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9638" y="3702430"/>
            <a:ext cx="927259" cy="0"/>
          </a:xfrm>
          <a:custGeom>
            <a:avLst/>
            <a:gdLst/>
            <a:ahLst/>
            <a:cxnLst/>
            <a:rect l="l" t="t" r="r" b="b"/>
            <a:pathLst>
              <a:path w="1236345">
                <a:moveTo>
                  <a:pt x="0" y="0"/>
                </a:moveTo>
                <a:lnTo>
                  <a:pt x="123634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3872" y="3396234"/>
            <a:ext cx="19954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latin typeface="Times New Roman"/>
                <a:cs typeface="Times New Roman"/>
              </a:rPr>
              <a:t>AC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42210" y="6168986"/>
            <a:ext cx="272891" cy="49436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spc="80" dirty="0">
                <a:latin typeface="Times New Roman"/>
                <a:cs typeface="Times New Roman"/>
              </a:rPr>
              <a:t>800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97133" y="1716406"/>
            <a:ext cx="312515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75" dirty="0">
                <a:solidFill>
                  <a:srgbClr val="00AF50"/>
                </a:solidFill>
                <a:latin typeface="Times New Roman"/>
                <a:cs typeface="Times New Roman"/>
              </a:rPr>
              <a:t>9.</a:t>
            </a:r>
            <a:r>
              <a:rPr sz="2000" b="1" spc="-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00AF50"/>
                </a:solidFill>
                <a:latin typeface="Times New Roman"/>
                <a:cs typeface="Times New Roman"/>
              </a:rPr>
              <a:t>Autodecrement</a:t>
            </a:r>
            <a:r>
              <a:rPr sz="2000" b="1" spc="-1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00AF50"/>
                </a:solidFill>
                <a:latin typeface="Times New Roman"/>
                <a:cs typeface="Times New Roman"/>
              </a:rPr>
              <a:t>Addressing</a:t>
            </a:r>
            <a:r>
              <a:rPr sz="20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00AF50"/>
                </a:solidFill>
                <a:latin typeface="Times New Roman"/>
                <a:cs typeface="Times New Roman"/>
              </a:rPr>
              <a:t>Mode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97134" y="2297430"/>
            <a:ext cx="414147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40" dirty="0">
                <a:latin typeface="Times New Roman"/>
                <a:cs typeface="Times New Roman"/>
              </a:rPr>
              <a:t>It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is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same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as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register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indirect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addressing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mode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40" dirty="0">
                <a:latin typeface="Times New Roman"/>
                <a:cs typeface="Times New Roman"/>
              </a:rPr>
              <a:t>except  </a:t>
            </a:r>
            <a:r>
              <a:rPr sz="1800" spc="90" dirty="0">
                <a:latin typeface="Times New Roman"/>
                <a:cs typeface="Times New Roman"/>
              </a:rPr>
              <a:t>the </a:t>
            </a:r>
            <a:r>
              <a:rPr sz="1800" spc="75" dirty="0">
                <a:latin typeface="Times New Roman"/>
                <a:cs typeface="Times New Roman"/>
              </a:rPr>
              <a:t>contents </a:t>
            </a:r>
            <a:r>
              <a:rPr sz="1800" dirty="0">
                <a:latin typeface="Times New Roman"/>
                <a:cs typeface="Times New Roman"/>
              </a:rPr>
              <a:t>of R1 </a:t>
            </a:r>
            <a:r>
              <a:rPr sz="1800" spc="85" dirty="0">
                <a:latin typeface="Times New Roman"/>
                <a:cs typeface="Times New Roman"/>
              </a:rPr>
              <a:t>are </a:t>
            </a:r>
            <a:r>
              <a:rPr sz="1800" spc="80" dirty="0">
                <a:latin typeface="Times New Roman"/>
                <a:cs typeface="Times New Roman"/>
              </a:rPr>
              <a:t>decremented </a:t>
            </a:r>
            <a:r>
              <a:rPr sz="1800" spc="50" dirty="0">
                <a:latin typeface="Times New Roman"/>
                <a:cs typeface="Times New Roman"/>
              </a:rPr>
              <a:t>before </a:t>
            </a:r>
            <a:r>
              <a:rPr sz="1800" spc="90" dirty="0">
                <a:latin typeface="Times New Roman"/>
                <a:cs typeface="Times New Roman"/>
              </a:rPr>
              <a:t>the  </a:t>
            </a:r>
            <a:r>
              <a:rPr sz="1800" spc="35" dirty="0">
                <a:latin typeface="Times New Roman"/>
                <a:cs typeface="Times New Roman"/>
              </a:rPr>
              <a:t>execution.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R1 </a:t>
            </a:r>
            <a:r>
              <a:rPr sz="1800" spc="60" dirty="0">
                <a:latin typeface="Times New Roman"/>
                <a:cs typeface="Times New Roman"/>
              </a:rPr>
              <a:t>contains</a:t>
            </a:r>
            <a:r>
              <a:rPr sz="1800" spc="-14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400.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R1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is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first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decremented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to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399.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35" dirty="0">
                <a:latin typeface="Times New Roman"/>
                <a:cs typeface="Times New Roman"/>
              </a:rPr>
              <a:t>So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effective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address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operand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is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399.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45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data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stored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at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399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is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450.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97134" y="4765041"/>
            <a:ext cx="205120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Effective</a:t>
            </a:r>
            <a:r>
              <a:rPr sz="2000" b="1" spc="-1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6F2F9F"/>
                </a:solidFill>
                <a:latin typeface="Times New Roman"/>
                <a:cs typeface="Times New Roman"/>
              </a:rPr>
              <a:t>Address</a:t>
            </a:r>
            <a:r>
              <a:rPr sz="2000" b="1" spc="-1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6F2F9F"/>
                </a:solidFill>
                <a:latin typeface="Times New Roman"/>
                <a:cs typeface="Times New Roman"/>
              </a:rPr>
              <a:t>=</a:t>
            </a:r>
            <a:r>
              <a:rPr sz="2000" b="1" spc="-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180" dirty="0">
                <a:solidFill>
                  <a:srgbClr val="6F2F9F"/>
                </a:solidFill>
                <a:latin typeface="Times New Roman"/>
                <a:cs typeface="Times New Roman"/>
              </a:rPr>
              <a:t>399  </a:t>
            </a:r>
            <a:r>
              <a:rPr sz="2000" b="1" spc="45" dirty="0">
                <a:solidFill>
                  <a:srgbClr val="6F2F9F"/>
                </a:solidFill>
                <a:latin typeface="Times New Roman"/>
                <a:cs typeface="Times New Roman"/>
              </a:rPr>
              <a:t>Operand =</a:t>
            </a:r>
            <a:r>
              <a:rPr sz="2000" b="1" spc="-1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180" dirty="0">
                <a:solidFill>
                  <a:srgbClr val="6F2F9F"/>
                </a:solidFill>
                <a:latin typeface="Times New Roman"/>
                <a:cs typeface="Times New Roman"/>
              </a:rPr>
              <a:t>450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5410200" y="6096000"/>
          <a:ext cx="1263490" cy="529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757"/>
                <a:gridCol w="917733"/>
              </a:tblGrid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215" dirty="0">
                          <a:latin typeface="Times New Roman"/>
                          <a:cs typeface="Times New Roman"/>
                        </a:rPr>
                        <a:t>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450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5334000" y="5486400"/>
          <a:ext cx="1271588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854"/>
                <a:gridCol w="917734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R1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145" dirty="0">
                          <a:latin typeface="Times New Roman"/>
                          <a:cs typeface="Times New Roman"/>
                        </a:rPr>
                        <a:t>399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838200"/>
            <a:ext cx="7269956" cy="442428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70" dirty="0">
                <a:latin typeface="Times New Roman"/>
                <a:cs typeface="Times New Roman"/>
              </a:rPr>
              <a:t>Microprocessor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executes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the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instructions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stored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in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memory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(RAM).</a:t>
            </a:r>
            <a:endParaRPr sz="26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65" dirty="0">
                <a:latin typeface="Times New Roman"/>
                <a:cs typeface="Times New Roman"/>
              </a:rPr>
              <a:t>It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executes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one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instruction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at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time.</a:t>
            </a:r>
            <a:endParaRPr sz="26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35" dirty="0">
                <a:latin typeface="Times New Roman"/>
                <a:cs typeface="Times New Roman"/>
              </a:rPr>
              <a:t>Each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instruction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contains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operations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operands.</a:t>
            </a:r>
            <a:endParaRPr sz="26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80" dirty="0">
                <a:latin typeface="Times New Roman"/>
                <a:cs typeface="Times New Roman"/>
              </a:rPr>
              <a:t>Operation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specifies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the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type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action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to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be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performed.</a:t>
            </a:r>
            <a:endParaRPr sz="26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spc="35" dirty="0">
                <a:latin typeface="Times New Roman"/>
                <a:cs typeface="Times New Roman"/>
              </a:rPr>
              <a:t>For </a:t>
            </a:r>
            <a:r>
              <a:rPr sz="2200" spc="40" dirty="0">
                <a:latin typeface="Times New Roman"/>
                <a:cs typeface="Times New Roman"/>
              </a:rPr>
              <a:t>example: </a:t>
            </a:r>
            <a:r>
              <a:rPr sz="2200" spc="-165" dirty="0">
                <a:latin typeface="Times New Roman"/>
                <a:cs typeface="Times New Roman"/>
              </a:rPr>
              <a:t>ADD, </a:t>
            </a:r>
            <a:r>
              <a:rPr sz="2200" spc="-135" dirty="0">
                <a:latin typeface="Times New Roman"/>
                <a:cs typeface="Times New Roman"/>
              </a:rPr>
              <a:t>SUB, </a:t>
            </a:r>
            <a:r>
              <a:rPr sz="2200" spc="-245" dirty="0">
                <a:latin typeface="Times New Roman"/>
                <a:cs typeface="Times New Roman"/>
              </a:rPr>
              <a:t>MOV, </a:t>
            </a:r>
            <a:r>
              <a:rPr sz="2200" spc="-120" dirty="0">
                <a:latin typeface="Times New Roman"/>
                <a:cs typeface="Times New Roman"/>
              </a:rPr>
              <a:t>INC, </a:t>
            </a:r>
            <a:r>
              <a:rPr sz="2200" spc="-185" dirty="0">
                <a:latin typeface="Times New Roman"/>
                <a:cs typeface="Times New Roman"/>
              </a:rPr>
              <a:t>LOAD,</a:t>
            </a:r>
            <a:r>
              <a:rPr sz="2200" spc="-155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STORE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90" dirty="0">
                <a:latin typeface="Times New Roman"/>
                <a:cs typeface="Times New Roman"/>
              </a:rPr>
              <a:t>Operands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are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the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data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on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which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the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operation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is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to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be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performed.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3200" y="5410200"/>
            <a:ext cx="495300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45" dirty="0">
                <a:latin typeface="Times New Roman"/>
                <a:cs typeface="Times New Roman"/>
              </a:rPr>
              <a:t>Here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-155" dirty="0">
                <a:latin typeface="Times New Roman"/>
                <a:cs typeface="Times New Roman"/>
              </a:rPr>
              <a:t>MOV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spc="30" dirty="0">
                <a:latin typeface="Times New Roman"/>
                <a:cs typeface="Times New Roman"/>
              </a:rPr>
              <a:t>is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70" dirty="0">
                <a:latin typeface="Times New Roman"/>
                <a:cs typeface="Times New Roman"/>
              </a:rPr>
              <a:t>operation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85" dirty="0">
                <a:latin typeface="Times New Roman"/>
                <a:cs typeface="Times New Roman"/>
              </a:rPr>
              <a:t>and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(B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155" dirty="0">
                <a:latin typeface="Times New Roman"/>
                <a:cs typeface="Times New Roman"/>
              </a:rPr>
              <a:t>&amp;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Times New Roman"/>
                <a:cs typeface="Times New Roman"/>
              </a:rPr>
              <a:t>A)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85" dirty="0">
                <a:latin typeface="Times New Roman"/>
                <a:cs typeface="Times New Roman"/>
              </a:rPr>
              <a:t>are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65" dirty="0">
                <a:latin typeface="Times New Roman"/>
                <a:cs typeface="Times New Roman"/>
              </a:rPr>
              <a:t>operands.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5334000"/>
            <a:ext cx="2496883" cy="9574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9734" marR="5080" indent="-407670">
              <a:lnSpc>
                <a:spcPct val="122300"/>
              </a:lnSpc>
              <a:spcBef>
                <a:spcPts val="95"/>
              </a:spcBef>
            </a:pPr>
            <a:r>
              <a:rPr sz="2600" b="1" spc="-250" dirty="0">
                <a:latin typeface="Times New Roman"/>
                <a:cs typeface="Times New Roman"/>
              </a:rPr>
              <a:t>MOV </a:t>
            </a:r>
            <a:r>
              <a:rPr sz="26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B, </a:t>
            </a:r>
            <a:r>
              <a:rPr sz="2600" b="1" spc="-185">
                <a:solidFill>
                  <a:srgbClr val="00AF50"/>
                </a:solidFill>
                <a:latin typeface="Times New Roman"/>
                <a:cs typeface="Times New Roman"/>
              </a:rPr>
              <a:t>A  </a:t>
            </a:r>
            <a:endParaRPr lang="en-US" sz="2600" b="1" spc="-185" dirty="0" smtClean="0">
              <a:solidFill>
                <a:srgbClr val="00AF50"/>
              </a:solidFill>
              <a:latin typeface="Times New Roman"/>
              <a:cs typeface="Times New Roman"/>
            </a:endParaRPr>
          </a:p>
          <a:p>
            <a:pPr marL="419734" marR="5080" indent="-407670">
              <a:lnSpc>
                <a:spcPct val="122300"/>
              </a:lnSpc>
              <a:spcBef>
                <a:spcPts val="95"/>
              </a:spcBef>
            </a:pPr>
            <a:r>
              <a:rPr sz="2600" b="1" spc="-95" smtClean="0">
                <a:latin typeface="Times New Roman"/>
                <a:cs typeface="Times New Roman"/>
              </a:rPr>
              <a:t>ADD</a:t>
            </a:r>
            <a:r>
              <a:rPr sz="2600" b="1" spc="-145" smtClean="0">
                <a:latin typeface="Times New Roman"/>
                <a:cs typeface="Times New Roman"/>
              </a:rPr>
              <a:t> </a:t>
            </a:r>
            <a:r>
              <a:rPr sz="26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9400" y="5943600"/>
            <a:ext cx="4343400" cy="275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45" dirty="0">
                <a:latin typeface="Times New Roman"/>
                <a:cs typeface="Times New Roman"/>
              </a:rPr>
              <a:t>Here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-125" dirty="0">
                <a:latin typeface="Times New Roman"/>
                <a:cs typeface="Times New Roman"/>
              </a:rPr>
              <a:t>ADD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30" dirty="0">
                <a:latin typeface="Times New Roman"/>
                <a:cs typeface="Times New Roman"/>
              </a:rPr>
              <a:t>is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70" dirty="0">
                <a:latin typeface="Times New Roman"/>
                <a:cs typeface="Times New Roman"/>
              </a:rPr>
              <a:t>operation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85" dirty="0">
                <a:latin typeface="Times New Roman"/>
                <a:cs typeface="Times New Roman"/>
              </a:rPr>
              <a:t>and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spc="25" dirty="0">
                <a:latin typeface="Times New Roman"/>
                <a:cs typeface="Times New Roman"/>
              </a:rPr>
              <a:t>(B)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30" dirty="0">
                <a:latin typeface="Times New Roman"/>
                <a:cs typeface="Times New Roman"/>
              </a:rPr>
              <a:t>is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60" dirty="0">
                <a:latin typeface="Times New Roman"/>
                <a:cs typeface="Times New Roman"/>
              </a:rPr>
              <a:t>operand.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7705" y="1807211"/>
            <a:ext cx="7678579" cy="4128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90" dirty="0">
                <a:latin typeface="Times New Roman"/>
                <a:cs typeface="Times New Roman"/>
              </a:rPr>
              <a:t>Operand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can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Times New Roman"/>
                <a:cs typeface="Times New Roman"/>
              </a:rPr>
              <a:t>be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place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either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in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20" dirty="0">
                <a:latin typeface="Times New Roman"/>
                <a:cs typeface="Times New Roman"/>
              </a:rPr>
              <a:t>one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processor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b="1" spc="114" dirty="0">
                <a:solidFill>
                  <a:srgbClr val="00AF50"/>
                </a:solidFill>
                <a:latin typeface="Times New Roman"/>
                <a:cs typeface="Times New Roman"/>
              </a:rPr>
              <a:t>register</a:t>
            </a:r>
            <a:r>
              <a:rPr sz="2800" b="1" spc="-1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150" dirty="0">
                <a:latin typeface="Times New Roman"/>
                <a:cs typeface="Times New Roman"/>
              </a:rPr>
              <a:t>or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80" dirty="0">
                <a:latin typeface="Times New Roman"/>
                <a:cs typeface="Times New Roman"/>
              </a:rPr>
              <a:t>in</a:t>
            </a:r>
            <a:endParaRPr sz="2800">
              <a:latin typeface="Times New Roman"/>
              <a:cs typeface="Times New Roman"/>
            </a:endParaRPr>
          </a:p>
          <a:p>
            <a:pPr marL="241300">
              <a:lnSpc>
                <a:spcPts val="3190"/>
              </a:lnSpc>
            </a:pPr>
            <a:r>
              <a:rPr sz="2800" b="1" spc="100" dirty="0">
                <a:solidFill>
                  <a:srgbClr val="00AF50"/>
                </a:solidFill>
                <a:latin typeface="Times New Roman"/>
                <a:cs typeface="Times New Roman"/>
              </a:rPr>
              <a:t>memory</a:t>
            </a:r>
            <a:r>
              <a:rPr sz="2800" spc="1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100" dirty="0">
                <a:latin typeface="Times New Roman"/>
                <a:cs typeface="Times New Roman"/>
              </a:rPr>
              <a:t>There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are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different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ways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to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get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operands.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4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70" dirty="0">
                <a:latin typeface="Times New Roman"/>
                <a:cs typeface="Times New Roman"/>
              </a:rPr>
              <a:t>The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way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in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which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operand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is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taken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80" dirty="0">
                <a:latin typeface="Times New Roman"/>
                <a:cs typeface="Times New Roman"/>
              </a:rPr>
              <a:t>from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register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55" dirty="0">
                <a:latin typeface="Times New Roman"/>
                <a:cs typeface="Times New Roman"/>
              </a:rPr>
              <a:t>or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20" dirty="0">
                <a:latin typeface="Times New Roman"/>
                <a:cs typeface="Times New Roman"/>
              </a:rPr>
              <a:t>memory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is  </a:t>
            </a:r>
            <a:r>
              <a:rPr sz="2800" spc="135" dirty="0">
                <a:latin typeface="Times New Roman"/>
                <a:cs typeface="Times New Roman"/>
              </a:rPr>
              <a:t>named</a:t>
            </a:r>
            <a:r>
              <a:rPr sz="2800" spc="-509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as </a:t>
            </a:r>
            <a:r>
              <a:rPr sz="2800" b="1" spc="120" dirty="0">
                <a:solidFill>
                  <a:srgbClr val="00AF50"/>
                </a:solidFill>
                <a:latin typeface="Times New Roman"/>
                <a:cs typeface="Times New Roman"/>
              </a:rPr>
              <a:t>addressing </a:t>
            </a:r>
            <a:r>
              <a:rPr sz="2800" b="1" spc="110" dirty="0">
                <a:solidFill>
                  <a:srgbClr val="00AF50"/>
                </a:solidFill>
                <a:latin typeface="Times New Roman"/>
                <a:cs typeface="Times New Roman"/>
              </a:rPr>
              <a:t>mode</a:t>
            </a:r>
            <a:r>
              <a:rPr sz="2800" spc="1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7705" y="1737107"/>
            <a:ext cx="5855969" cy="45300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95" dirty="0">
                <a:latin typeface="Times New Roman"/>
                <a:cs typeface="Times New Roman"/>
              </a:rPr>
              <a:t>Immediate </a:t>
            </a:r>
            <a:r>
              <a:rPr sz="2600" spc="60" dirty="0">
                <a:latin typeface="Times New Roman"/>
                <a:cs typeface="Times New Roman"/>
              </a:rPr>
              <a:t>Addressing</a:t>
            </a:r>
            <a:r>
              <a:rPr sz="2600" spc="-30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Mode</a:t>
            </a:r>
            <a:endParaRPr sz="26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5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60" dirty="0">
                <a:latin typeface="Times New Roman"/>
                <a:cs typeface="Times New Roman"/>
              </a:rPr>
              <a:t>Register Addressing</a:t>
            </a:r>
            <a:r>
              <a:rPr sz="2600" spc="-254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Mode</a:t>
            </a:r>
            <a:endParaRPr sz="26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60" dirty="0">
                <a:latin typeface="Times New Roman"/>
                <a:cs typeface="Times New Roman"/>
              </a:rPr>
              <a:t>Register </a:t>
            </a:r>
            <a:r>
              <a:rPr sz="2600" spc="85" dirty="0">
                <a:latin typeface="Times New Roman"/>
                <a:cs typeface="Times New Roman"/>
              </a:rPr>
              <a:t>Indirect </a:t>
            </a:r>
            <a:r>
              <a:rPr sz="2600" spc="60" dirty="0">
                <a:latin typeface="Times New Roman"/>
                <a:cs typeface="Times New Roman"/>
              </a:rPr>
              <a:t>Addressing</a:t>
            </a:r>
            <a:r>
              <a:rPr sz="2600" spc="-45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Mode</a:t>
            </a:r>
            <a:endParaRPr sz="26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45" dirty="0">
                <a:latin typeface="Times New Roman"/>
                <a:cs typeface="Times New Roman"/>
              </a:rPr>
              <a:t>Direct </a:t>
            </a:r>
            <a:r>
              <a:rPr sz="2600" spc="60" dirty="0">
                <a:latin typeface="Times New Roman"/>
                <a:cs typeface="Times New Roman"/>
              </a:rPr>
              <a:t>Addressing</a:t>
            </a:r>
            <a:r>
              <a:rPr sz="2600" spc="-24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Mode</a:t>
            </a:r>
            <a:endParaRPr sz="26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85" dirty="0">
                <a:latin typeface="Times New Roman"/>
                <a:cs typeface="Times New Roman"/>
              </a:rPr>
              <a:t>Indirect </a:t>
            </a:r>
            <a:r>
              <a:rPr sz="2600" spc="60" dirty="0">
                <a:latin typeface="Times New Roman"/>
                <a:cs typeface="Times New Roman"/>
              </a:rPr>
              <a:t>Addressing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Mode</a:t>
            </a:r>
            <a:endParaRPr sz="26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70" dirty="0">
                <a:latin typeface="Times New Roman"/>
                <a:cs typeface="Times New Roman"/>
              </a:rPr>
              <a:t>Implied </a:t>
            </a:r>
            <a:r>
              <a:rPr sz="2600" spc="60" dirty="0">
                <a:latin typeface="Times New Roman"/>
                <a:cs typeface="Times New Roman"/>
              </a:rPr>
              <a:t>Addressing</a:t>
            </a:r>
            <a:r>
              <a:rPr sz="2600" spc="-29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Mode</a:t>
            </a:r>
            <a:endParaRPr sz="26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25" dirty="0">
                <a:latin typeface="Times New Roman"/>
                <a:cs typeface="Times New Roman"/>
              </a:rPr>
              <a:t>Relative </a:t>
            </a:r>
            <a:r>
              <a:rPr sz="2600" spc="60" dirty="0">
                <a:latin typeface="Times New Roman"/>
                <a:cs typeface="Times New Roman"/>
              </a:rPr>
              <a:t>Addressing</a:t>
            </a:r>
            <a:r>
              <a:rPr sz="2600" spc="-254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Mode</a:t>
            </a:r>
            <a:endParaRPr sz="26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70" dirty="0">
                <a:latin typeface="Times New Roman"/>
                <a:cs typeface="Times New Roman"/>
              </a:rPr>
              <a:t>Indexed </a:t>
            </a:r>
            <a:r>
              <a:rPr sz="2600" spc="60" dirty="0">
                <a:latin typeface="Times New Roman"/>
                <a:cs typeface="Times New Roman"/>
              </a:rPr>
              <a:t>Addressing</a:t>
            </a:r>
            <a:r>
              <a:rPr sz="2600" spc="-33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Mode</a:t>
            </a:r>
            <a:endParaRPr sz="26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45" dirty="0">
                <a:latin typeface="Times New Roman"/>
                <a:cs typeface="Times New Roman"/>
              </a:rPr>
              <a:t>Base </a:t>
            </a:r>
            <a:r>
              <a:rPr sz="2600" spc="60" dirty="0">
                <a:latin typeface="Times New Roman"/>
                <a:cs typeface="Times New Roman"/>
              </a:rPr>
              <a:t>Register Addressing</a:t>
            </a:r>
            <a:r>
              <a:rPr sz="2600" spc="-40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Mode</a:t>
            </a:r>
            <a:endParaRPr sz="26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75"/>
              </a:spcBef>
              <a:buAutoNum type="arabicPeriod"/>
              <a:tabLst>
                <a:tab pos="528320" algn="l"/>
              </a:tabLst>
            </a:pPr>
            <a:r>
              <a:rPr sz="2600" spc="80" dirty="0">
                <a:latin typeface="Times New Roman"/>
                <a:cs typeface="Times New Roman"/>
              </a:rPr>
              <a:t>Autoincrement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or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Autodecrement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Addressing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Mode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762000"/>
            <a:ext cx="5300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Types of Addressing Modes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631012"/>
            <a:ext cx="5564981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0" dirty="0">
                <a:solidFill>
                  <a:srgbClr val="001F5F"/>
                </a:solidFill>
              </a:rPr>
              <a:t>1. </a:t>
            </a:r>
            <a:r>
              <a:rPr sz="4400" spc="160" dirty="0">
                <a:solidFill>
                  <a:srgbClr val="001F5F"/>
                </a:solidFill>
              </a:rPr>
              <a:t>Immediate </a:t>
            </a:r>
            <a:r>
              <a:rPr sz="4400" spc="110" dirty="0">
                <a:solidFill>
                  <a:srgbClr val="001F5F"/>
                </a:solidFill>
              </a:rPr>
              <a:t>Addressing</a:t>
            </a:r>
            <a:r>
              <a:rPr sz="4400" spc="-665" dirty="0">
                <a:solidFill>
                  <a:srgbClr val="001F5F"/>
                </a:solidFill>
              </a:rPr>
              <a:t> </a:t>
            </a:r>
            <a:r>
              <a:rPr sz="4400" spc="60" dirty="0">
                <a:solidFill>
                  <a:srgbClr val="001F5F"/>
                </a:solidFill>
              </a:rPr>
              <a:t>Mode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7704" y="1723158"/>
            <a:ext cx="6835140" cy="231537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70" dirty="0">
                <a:latin typeface="Times New Roman"/>
                <a:cs typeface="Times New Roman"/>
              </a:rPr>
              <a:t>The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operand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is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specified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105" dirty="0">
                <a:latin typeface="Times New Roman"/>
                <a:cs typeface="Times New Roman"/>
              </a:rPr>
              <a:t>with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in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instruction.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95" dirty="0">
                <a:latin typeface="Times New Roman"/>
                <a:cs typeface="Times New Roman"/>
              </a:rPr>
              <a:t>Operand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itself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is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provided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80" dirty="0">
                <a:latin typeface="Times New Roman"/>
                <a:cs typeface="Times New Roman"/>
              </a:rPr>
              <a:t>in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instruction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55" dirty="0">
                <a:latin typeface="Times New Roman"/>
                <a:cs typeface="Times New Roman"/>
              </a:rPr>
              <a:t>rather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145" dirty="0">
                <a:latin typeface="Times New Roman"/>
                <a:cs typeface="Times New Roman"/>
              </a:rPr>
              <a:t>than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its  </a:t>
            </a:r>
            <a:r>
              <a:rPr sz="2800" spc="100" dirty="0">
                <a:latin typeface="Times New Roman"/>
                <a:cs typeface="Times New Roman"/>
              </a:rPr>
              <a:t>address.</a:t>
            </a:r>
            <a:endParaRPr sz="2800">
              <a:latin typeface="Times New Roman"/>
              <a:cs typeface="Times New Roman"/>
            </a:endParaRPr>
          </a:p>
          <a:p>
            <a:pPr marL="4015104">
              <a:lnSpc>
                <a:spcPct val="100000"/>
              </a:lnSpc>
              <a:spcBef>
                <a:spcPts val="675"/>
              </a:spcBef>
            </a:pPr>
            <a:r>
              <a:rPr sz="2400" b="1" spc="20" dirty="0">
                <a:solidFill>
                  <a:srgbClr val="6F2F9F"/>
                </a:solidFill>
                <a:latin typeface="Times New Roman"/>
                <a:cs typeface="Times New Roman"/>
              </a:rPr>
              <a:t>Move</a:t>
            </a:r>
            <a:r>
              <a:rPr sz="2400" b="1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spc="95" dirty="0">
                <a:solidFill>
                  <a:srgbClr val="6F2F9F"/>
                </a:solidFill>
                <a:latin typeface="Times New Roman"/>
                <a:cs typeface="Times New Roman"/>
              </a:rPr>
              <a:t>Immediate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425" y="3669919"/>
            <a:ext cx="286893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46985" algn="l"/>
              </a:tabLst>
            </a:pPr>
            <a:r>
              <a:rPr sz="2800" b="1" spc="-220" dirty="0">
                <a:latin typeface="Times New Roman"/>
                <a:cs typeface="Times New Roman"/>
              </a:rPr>
              <a:t>MVI  </a:t>
            </a:r>
            <a:r>
              <a:rPr sz="2800" b="1" spc="-20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5" dirty="0">
                <a:solidFill>
                  <a:srgbClr val="00AF50"/>
                </a:solidFill>
                <a:latin typeface="Times New Roman"/>
                <a:cs typeface="Times New Roman"/>
              </a:rPr>
              <a:t>,</a:t>
            </a:r>
            <a:r>
              <a:rPr sz="2800" b="1" spc="-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200" dirty="0">
                <a:solidFill>
                  <a:srgbClr val="00AF50"/>
                </a:solidFill>
                <a:latin typeface="Times New Roman"/>
                <a:cs typeface="Times New Roman"/>
              </a:rPr>
              <a:t>15h	</a:t>
            </a:r>
            <a:r>
              <a:rPr sz="2800" spc="-280" dirty="0">
                <a:latin typeface="Times New Roman"/>
                <a:cs typeface="Times New Roman"/>
              </a:rPr>
              <a:t>A </a:t>
            </a:r>
            <a:r>
              <a:rPr sz="2800" spc="-459" dirty="0">
                <a:latin typeface="Times New Roman"/>
                <a:cs typeface="Times New Roman"/>
              </a:rPr>
              <a:t>←</a:t>
            </a:r>
            <a:r>
              <a:rPr sz="2800" spc="-400" dirty="0">
                <a:latin typeface="Times New Roman"/>
                <a:cs typeface="Times New Roman"/>
              </a:rPr>
              <a:t> </a:t>
            </a:r>
            <a:r>
              <a:rPr sz="2800" spc="145" dirty="0">
                <a:latin typeface="Times New Roman"/>
                <a:cs typeface="Times New Roman"/>
              </a:rPr>
              <a:t>15h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6800" y="4114800"/>
            <a:ext cx="288512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60" dirty="0">
                <a:latin typeface="Times New Roman"/>
                <a:cs typeface="Times New Roman"/>
              </a:rPr>
              <a:t>Here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15h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40" dirty="0">
                <a:latin typeface="Times New Roman"/>
                <a:cs typeface="Times New Roman"/>
              </a:rPr>
              <a:t>is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the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80" dirty="0">
                <a:latin typeface="Times New Roman"/>
                <a:cs typeface="Times New Roman"/>
              </a:rPr>
              <a:t>immediate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operand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0600" y="4724400"/>
            <a:ext cx="2438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Add</a:t>
            </a:r>
            <a:r>
              <a:rPr sz="2400" b="1" spc="-11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spc="95" dirty="0">
                <a:solidFill>
                  <a:srgbClr val="6F2F9F"/>
                </a:solidFill>
                <a:latin typeface="Times New Roman"/>
                <a:cs typeface="Times New Roman"/>
              </a:rPr>
              <a:t>Immediate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5422" y="5093589"/>
            <a:ext cx="1002506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25" dirty="0">
                <a:latin typeface="Times New Roman"/>
                <a:cs typeface="Times New Roman"/>
              </a:rPr>
              <a:t>ADI</a:t>
            </a:r>
            <a:r>
              <a:rPr sz="2800" b="1" spc="-155" dirty="0">
                <a:latin typeface="Times New Roman"/>
                <a:cs typeface="Times New Roman"/>
              </a:rPr>
              <a:t> </a:t>
            </a:r>
            <a:r>
              <a:rPr sz="2800" b="1" spc="30" dirty="0">
                <a:solidFill>
                  <a:srgbClr val="00AF50"/>
                </a:solidFill>
                <a:latin typeface="Times New Roman"/>
                <a:cs typeface="Times New Roman"/>
              </a:rPr>
              <a:t>3Eh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85612" y="5093589"/>
            <a:ext cx="140541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80" dirty="0">
                <a:latin typeface="Times New Roman"/>
                <a:cs typeface="Times New Roman"/>
              </a:rPr>
              <a:t>A </a:t>
            </a:r>
            <a:r>
              <a:rPr sz="2800" spc="-459" dirty="0">
                <a:latin typeface="Times New Roman"/>
                <a:cs typeface="Times New Roman"/>
              </a:rPr>
              <a:t>← </a:t>
            </a:r>
            <a:r>
              <a:rPr sz="2800" spc="-280" dirty="0">
                <a:latin typeface="Times New Roman"/>
                <a:cs typeface="Times New Roman"/>
              </a:rPr>
              <a:t>A </a:t>
            </a:r>
            <a:r>
              <a:rPr sz="2800" spc="-35" dirty="0">
                <a:latin typeface="Times New Roman"/>
                <a:cs typeface="Times New Roman"/>
              </a:rPr>
              <a:t>+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3Eh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1454" y="5194173"/>
            <a:ext cx="288702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60" dirty="0">
                <a:latin typeface="Times New Roman"/>
                <a:cs typeface="Times New Roman"/>
              </a:rPr>
              <a:t>Here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40" dirty="0">
                <a:latin typeface="Times New Roman"/>
                <a:cs typeface="Times New Roman"/>
              </a:rPr>
              <a:t>3Eh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40" dirty="0">
                <a:latin typeface="Times New Roman"/>
                <a:cs typeface="Times New Roman"/>
              </a:rPr>
              <a:t>is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the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80" dirty="0">
                <a:latin typeface="Times New Roman"/>
                <a:cs typeface="Times New Roman"/>
              </a:rPr>
              <a:t>immediate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operand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631012"/>
            <a:ext cx="5109686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0" dirty="0">
                <a:solidFill>
                  <a:srgbClr val="001F5F"/>
                </a:solidFill>
              </a:rPr>
              <a:t>2. </a:t>
            </a:r>
            <a:r>
              <a:rPr sz="4400" spc="105" dirty="0">
                <a:solidFill>
                  <a:srgbClr val="001F5F"/>
                </a:solidFill>
              </a:rPr>
              <a:t>Register </a:t>
            </a:r>
            <a:r>
              <a:rPr sz="4400" spc="110" dirty="0">
                <a:solidFill>
                  <a:srgbClr val="001F5F"/>
                </a:solidFill>
              </a:rPr>
              <a:t>Addressing</a:t>
            </a:r>
            <a:r>
              <a:rPr sz="4400" spc="-615" dirty="0">
                <a:solidFill>
                  <a:srgbClr val="001F5F"/>
                </a:solidFill>
              </a:rPr>
              <a:t> </a:t>
            </a:r>
            <a:r>
              <a:rPr sz="4400" spc="60" dirty="0">
                <a:solidFill>
                  <a:srgbClr val="001F5F"/>
                </a:solidFill>
              </a:rPr>
              <a:t>Mode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7704" y="1723157"/>
            <a:ext cx="7427595" cy="1910138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70" dirty="0">
                <a:latin typeface="Times New Roman"/>
                <a:cs typeface="Times New Roman"/>
              </a:rPr>
              <a:t>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operand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is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specified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105" dirty="0">
                <a:latin typeface="Times New Roman"/>
                <a:cs typeface="Times New Roman"/>
              </a:rPr>
              <a:t>with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in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20" dirty="0">
                <a:latin typeface="Times New Roman"/>
                <a:cs typeface="Times New Roman"/>
              </a:rPr>
              <a:t>one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processor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register.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100" dirty="0">
                <a:latin typeface="Times New Roman"/>
                <a:cs typeface="Times New Roman"/>
              </a:rPr>
              <a:t>Instruction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specifies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register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80" dirty="0">
                <a:latin typeface="Times New Roman"/>
                <a:cs typeface="Times New Roman"/>
              </a:rPr>
              <a:t>in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which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operand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is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95" dirty="0">
                <a:latin typeface="Times New Roman"/>
                <a:cs typeface="Times New Roman"/>
              </a:rPr>
              <a:t>stored.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8283" y="3741547"/>
            <a:ext cx="1156811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80" dirty="0">
                <a:latin typeface="Times New Roman"/>
                <a:cs typeface="Times New Roman"/>
              </a:rPr>
              <a:t>MOV </a:t>
            </a:r>
            <a:r>
              <a:rPr sz="2800" b="1" spc="-420" dirty="0">
                <a:solidFill>
                  <a:srgbClr val="00AF50"/>
                </a:solidFill>
                <a:latin typeface="Times New Roman"/>
                <a:cs typeface="Times New Roman"/>
              </a:rPr>
              <a:t>C </a:t>
            </a:r>
            <a:r>
              <a:rPr sz="2800" b="1" spc="-55" dirty="0">
                <a:solidFill>
                  <a:srgbClr val="00AF50"/>
                </a:solidFill>
                <a:latin typeface="Times New Roman"/>
                <a:cs typeface="Times New Roman"/>
              </a:rPr>
              <a:t>,</a:t>
            </a:r>
            <a:r>
              <a:rPr sz="2800" b="1" spc="-3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20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61633" y="3222850"/>
            <a:ext cx="4484846" cy="1268937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510665">
              <a:lnSpc>
                <a:spcPct val="100000"/>
              </a:lnSpc>
              <a:spcBef>
                <a:spcPts val="655"/>
              </a:spcBef>
            </a:pPr>
            <a:r>
              <a:rPr sz="2400" b="1" spc="20" dirty="0">
                <a:solidFill>
                  <a:srgbClr val="6F2F9F"/>
                </a:solidFill>
                <a:latin typeface="Times New Roman"/>
                <a:cs typeface="Times New Roman"/>
              </a:rPr>
              <a:t>Move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  <a:tabLst>
                <a:tab pos="1432560" algn="l"/>
              </a:tabLst>
            </a:pPr>
            <a:r>
              <a:rPr sz="2800" spc="-295" dirty="0">
                <a:latin typeface="Times New Roman"/>
                <a:cs typeface="Times New Roman"/>
              </a:rPr>
              <a:t>C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459" dirty="0">
                <a:latin typeface="Times New Roman"/>
                <a:cs typeface="Times New Roman"/>
              </a:rPr>
              <a:t>← 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Times New Roman"/>
                <a:cs typeface="Times New Roman"/>
              </a:rPr>
              <a:t>A	</a:t>
            </a:r>
            <a:r>
              <a:rPr sz="2000" spc="60" dirty="0">
                <a:latin typeface="Times New Roman"/>
                <a:cs typeface="Times New Roman"/>
              </a:rPr>
              <a:t>Here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0" dirty="0">
                <a:latin typeface="Times New Roman"/>
                <a:cs typeface="Times New Roman"/>
              </a:rPr>
              <a:t>A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40" dirty="0">
                <a:latin typeface="Times New Roman"/>
                <a:cs typeface="Times New Roman"/>
              </a:rPr>
              <a:t>is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the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operand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specified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in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80" dirty="0">
                <a:latin typeface="Times New Roman"/>
                <a:cs typeface="Times New Roman"/>
              </a:rPr>
              <a:t>register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4848" y="5165216"/>
            <a:ext cx="801053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5" dirty="0">
                <a:latin typeface="Times New Roman"/>
                <a:cs typeface="Times New Roman"/>
              </a:rPr>
              <a:t>ADD</a:t>
            </a:r>
            <a:r>
              <a:rPr sz="2800" b="1" spc="-155" dirty="0"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00AF50"/>
                </a:solidFill>
                <a:latin typeface="Times New Roman"/>
                <a:cs typeface="Times New Roman"/>
              </a:rPr>
              <a:t>B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62726" y="5165216"/>
            <a:ext cx="112014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80" dirty="0">
                <a:latin typeface="Times New Roman"/>
                <a:cs typeface="Times New Roman"/>
              </a:rPr>
              <a:t>A </a:t>
            </a:r>
            <a:r>
              <a:rPr sz="2800" spc="-459" dirty="0">
                <a:latin typeface="Times New Roman"/>
                <a:cs typeface="Times New Roman"/>
              </a:rPr>
              <a:t>← </a:t>
            </a:r>
            <a:r>
              <a:rPr sz="2800" spc="-280" dirty="0">
                <a:latin typeface="Times New Roman"/>
                <a:cs typeface="Times New Roman"/>
              </a:rPr>
              <a:t>A </a:t>
            </a:r>
            <a:r>
              <a:rPr sz="2800" spc="-35" dirty="0">
                <a:latin typeface="Times New Roman"/>
                <a:cs typeface="Times New Roman"/>
              </a:rPr>
              <a:t>+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Times New Roman"/>
                <a:cs typeface="Times New Roman"/>
              </a:rPr>
              <a:t>B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2819" y="4717161"/>
            <a:ext cx="3415665" cy="1177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00"/>
              </a:spcBef>
            </a:pPr>
            <a:r>
              <a:rPr lang="en-US" sz="2400" b="1" spc="-10" dirty="0" smtClean="0">
                <a:solidFill>
                  <a:srgbClr val="6F2F9F"/>
                </a:solidFill>
                <a:latin typeface="Times New Roman"/>
                <a:cs typeface="Times New Roman"/>
              </a:rPr>
              <a:t>    </a:t>
            </a:r>
            <a:r>
              <a:rPr sz="2400" b="1" spc="-10" smtClean="0">
                <a:solidFill>
                  <a:srgbClr val="6F2F9F"/>
                </a:solidFill>
                <a:latin typeface="Times New Roman"/>
                <a:cs typeface="Times New Roman"/>
              </a:rPr>
              <a:t>Add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000" spc="60" dirty="0">
                <a:latin typeface="Times New Roman"/>
                <a:cs typeface="Times New Roman"/>
              </a:rPr>
              <a:t>Here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B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40" dirty="0">
                <a:latin typeface="Times New Roman"/>
                <a:cs typeface="Times New Roman"/>
              </a:rPr>
              <a:t>is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operand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specified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in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80" dirty="0">
                <a:latin typeface="Times New Roman"/>
                <a:cs typeface="Times New Roman"/>
              </a:rPr>
              <a:t>register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31012"/>
            <a:ext cx="6618923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0" dirty="0">
                <a:solidFill>
                  <a:srgbClr val="001F5F"/>
                </a:solidFill>
              </a:rPr>
              <a:t>3.</a:t>
            </a:r>
            <a:r>
              <a:rPr sz="4400" spc="-145" dirty="0">
                <a:solidFill>
                  <a:srgbClr val="001F5F"/>
                </a:solidFill>
              </a:rPr>
              <a:t> </a:t>
            </a:r>
            <a:r>
              <a:rPr sz="4400" spc="105" dirty="0">
                <a:solidFill>
                  <a:srgbClr val="001F5F"/>
                </a:solidFill>
              </a:rPr>
              <a:t>Register</a:t>
            </a:r>
            <a:r>
              <a:rPr sz="4400" spc="-145" dirty="0">
                <a:solidFill>
                  <a:srgbClr val="001F5F"/>
                </a:solidFill>
              </a:rPr>
              <a:t> </a:t>
            </a:r>
            <a:r>
              <a:rPr sz="4400" spc="150" dirty="0">
                <a:solidFill>
                  <a:srgbClr val="001F5F"/>
                </a:solidFill>
              </a:rPr>
              <a:t>Indirect</a:t>
            </a:r>
            <a:r>
              <a:rPr sz="4400" spc="-175" dirty="0">
                <a:solidFill>
                  <a:srgbClr val="001F5F"/>
                </a:solidFill>
              </a:rPr>
              <a:t> </a:t>
            </a:r>
            <a:r>
              <a:rPr sz="4400" spc="110" dirty="0">
                <a:solidFill>
                  <a:srgbClr val="001F5F"/>
                </a:solidFill>
              </a:rPr>
              <a:t>Addressing</a:t>
            </a:r>
            <a:r>
              <a:rPr sz="4400" spc="-190" dirty="0">
                <a:solidFill>
                  <a:srgbClr val="001F5F"/>
                </a:solidFill>
              </a:rPr>
              <a:t> </a:t>
            </a:r>
            <a:r>
              <a:rPr sz="4400" spc="60" dirty="0">
                <a:solidFill>
                  <a:srgbClr val="001F5F"/>
                </a:solidFill>
              </a:rPr>
              <a:t>Mode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7704" y="1807210"/>
            <a:ext cx="7105650" cy="24981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375285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70" dirty="0">
                <a:latin typeface="Times New Roman"/>
                <a:cs typeface="Times New Roman"/>
              </a:rPr>
              <a:t>The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instruction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specifies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register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80" dirty="0">
                <a:latin typeface="Times New Roman"/>
                <a:cs typeface="Times New Roman"/>
              </a:rPr>
              <a:t>in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which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120" dirty="0">
                <a:latin typeface="Times New Roman"/>
                <a:cs typeface="Times New Roman"/>
              </a:rPr>
              <a:t>memory  </a:t>
            </a:r>
            <a:r>
              <a:rPr sz="2800" spc="130" dirty="0">
                <a:latin typeface="Times New Roman"/>
                <a:cs typeface="Times New Roman"/>
              </a:rPr>
              <a:t>address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operand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is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placed.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65" dirty="0">
                <a:latin typeface="Times New Roman"/>
                <a:cs typeface="Times New Roman"/>
              </a:rPr>
              <a:t>It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do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not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Times New Roman"/>
                <a:cs typeface="Times New Roman"/>
              </a:rPr>
              <a:t>specify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the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operand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itself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45" dirty="0">
                <a:latin typeface="Times New Roman"/>
                <a:cs typeface="Times New Roman"/>
              </a:rPr>
              <a:t>but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its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location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105" dirty="0">
                <a:latin typeface="Times New Roman"/>
                <a:cs typeface="Times New Roman"/>
              </a:rPr>
              <a:t>with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in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the  </a:t>
            </a:r>
            <a:r>
              <a:rPr sz="2800" spc="120" dirty="0">
                <a:latin typeface="Times New Roman"/>
                <a:cs typeface="Times New Roman"/>
              </a:rPr>
              <a:t>memory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where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operand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is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placed.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7041" y="4509897"/>
            <a:ext cx="123062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80" dirty="0">
                <a:latin typeface="Times New Roman"/>
                <a:cs typeface="Times New Roman"/>
              </a:rPr>
              <a:t>MOV </a:t>
            </a:r>
            <a:r>
              <a:rPr sz="2800" b="1" spc="-200" dirty="0">
                <a:solidFill>
                  <a:srgbClr val="00AF50"/>
                </a:solidFill>
                <a:latin typeface="Times New Roman"/>
                <a:cs typeface="Times New Roman"/>
              </a:rPr>
              <a:t>A </a:t>
            </a:r>
            <a:r>
              <a:rPr sz="2800" b="1" spc="-55" dirty="0">
                <a:solidFill>
                  <a:srgbClr val="00AF50"/>
                </a:solidFill>
                <a:latin typeface="Times New Roman"/>
                <a:cs typeface="Times New Roman"/>
              </a:rPr>
              <a:t>,</a:t>
            </a:r>
            <a:r>
              <a:rPr sz="2800" b="1" spc="-2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280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5393" y="3990405"/>
            <a:ext cx="1862138" cy="1392689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400" b="1" spc="20" dirty="0">
                <a:solidFill>
                  <a:srgbClr val="6F2F9F"/>
                </a:solidFill>
                <a:latin typeface="Times New Roman"/>
                <a:cs typeface="Times New Roman"/>
              </a:rPr>
              <a:t>Move</a:t>
            </a:r>
            <a:endParaRPr sz="240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spcBef>
                <a:spcPts val="645"/>
              </a:spcBef>
            </a:pPr>
            <a:r>
              <a:rPr sz="2800" spc="-280" dirty="0">
                <a:latin typeface="Times New Roman"/>
                <a:cs typeface="Times New Roman"/>
              </a:rPr>
              <a:t>A </a:t>
            </a:r>
            <a:r>
              <a:rPr sz="2800" spc="-459" dirty="0">
                <a:latin typeface="Times New Roman"/>
                <a:cs typeface="Times New Roman"/>
              </a:rPr>
              <a:t>←</a:t>
            </a:r>
            <a:r>
              <a:rPr sz="2800" spc="-3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[[H][L]]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0292" y="5491379"/>
            <a:ext cx="600217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0" dirty="0">
                <a:latin typeface="Times New Roman"/>
                <a:cs typeface="Times New Roman"/>
              </a:rPr>
              <a:t>It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moves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the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data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from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85" dirty="0">
                <a:latin typeface="Times New Roman"/>
                <a:cs typeface="Times New Roman"/>
              </a:rPr>
              <a:t>memory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location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specified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35" dirty="0">
                <a:latin typeface="Times New Roman"/>
                <a:cs typeface="Times New Roman"/>
              </a:rPr>
              <a:t>by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HL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80" dirty="0">
                <a:latin typeface="Times New Roman"/>
                <a:cs typeface="Times New Roman"/>
              </a:rPr>
              <a:t>register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90" dirty="0">
                <a:latin typeface="Times New Roman"/>
                <a:cs typeface="Times New Roman"/>
              </a:rPr>
              <a:t>pair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90" dirty="0">
                <a:latin typeface="Times New Roman"/>
                <a:cs typeface="Times New Roman"/>
              </a:rPr>
              <a:t>to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50" dirty="0">
                <a:latin typeface="Times New Roman"/>
                <a:cs typeface="Times New Roman"/>
              </a:rPr>
              <a:t>A.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2620</Words>
  <Application>Microsoft Office PowerPoint</Application>
  <PresentationFormat>On-screen Show (4:3)</PresentationFormat>
  <Paragraphs>1217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CPU</vt:lpstr>
      <vt:lpstr>Registers inside CPU</vt:lpstr>
      <vt:lpstr>PowerPoint Presentation</vt:lpstr>
      <vt:lpstr>PowerPoint Presentation</vt:lpstr>
      <vt:lpstr>PowerPoint Presentation</vt:lpstr>
      <vt:lpstr>1. Immediate Addressing Mode</vt:lpstr>
      <vt:lpstr>2. Register Addressing Mode</vt:lpstr>
      <vt:lpstr>3. Register Indirect Addressing Mode</vt:lpstr>
      <vt:lpstr>3. Register Indirect Addressing Mode</vt:lpstr>
      <vt:lpstr>4. Direct Addressing Mode</vt:lpstr>
      <vt:lpstr>4. Direct Addressing Mode</vt:lpstr>
      <vt:lpstr>4. Direct Addressing Mode</vt:lpstr>
      <vt:lpstr>5. Indirect Addressing Mode</vt:lpstr>
      <vt:lpstr>5. Indirect Addressing Mode</vt:lpstr>
      <vt:lpstr>6. Implied Addressing Mode</vt:lpstr>
      <vt:lpstr>7. Relative Addressing Mode</vt:lpstr>
      <vt:lpstr>7. Relative Addressing Mode</vt:lpstr>
      <vt:lpstr>7. Relative Addressing Mode</vt:lpstr>
      <vt:lpstr>8. Indexed Addressing Mode</vt:lpstr>
      <vt:lpstr>8. Indexed Addressing Mode</vt:lpstr>
      <vt:lpstr>8. Indexed Addressing Mode</vt:lpstr>
      <vt:lpstr>9. Base Register Addressing Mode</vt:lpstr>
      <vt:lpstr>9. Base Register Addressing Mode</vt:lpstr>
      <vt:lpstr>9. Base Register Addressing Mode</vt:lpstr>
      <vt:lpstr>10. Autoincrement or Autodecrement Addressing Mode</vt:lpstr>
      <vt:lpstr>10. Autoincrement or Autodecrement Addressing Mode</vt:lpstr>
      <vt:lpstr>10. Autoincrement or Autodecrement Addressing Mode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MUTHU</cp:lastModifiedBy>
  <cp:revision>32</cp:revision>
  <dcterms:created xsi:type="dcterms:W3CDTF">2019-01-30T06:20:56Z</dcterms:created>
  <dcterms:modified xsi:type="dcterms:W3CDTF">2019-02-03T14:09:05Z</dcterms:modified>
</cp:coreProperties>
</file>