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2" r:id="rId16"/>
    <p:sldId id="271"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702"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909B41-1EC3-44E0-B8E6-4103A4FC5F2A}" type="datetimeFigureOut">
              <a:rPr lang="en-US" smtClean="0"/>
              <a:pPr/>
              <a:t>2/1/2019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88B4F-867E-4FB4-8306-A1F212B96958}" type="slidenum">
              <a:rPr lang="en-US" smtClean="0"/>
              <a:pPr/>
              <a:t>‹#›</a:t>
            </a:fld>
            <a:endParaRPr lang="en-US"/>
          </a:p>
        </p:txBody>
      </p:sp>
    </p:spTree>
    <p:extLst>
      <p:ext uri="{BB962C8B-B14F-4D97-AF65-F5344CB8AC3E}">
        <p14:creationId xmlns:p14="http://schemas.microsoft.com/office/powerpoint/2010/main" val="4282004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88B4F-867E-4FB4-8306-A1F212B96958}" type="slidenum">
              <a:rPr lang="en-US" smtClean="0"/>
              <a:pPr/>
              <a:t>8</a:t>
            </a:fld>
            <a:endParaRPr lang="en-US"/>
          </a:p>
        </p:txBody>
      </p:sp>
    </p:spTree>
    <p:extLst>
      <p:ext uri="{BB962C8B-B14F-4D97-AF65-F5344CB8AC3E}">
        <p14:creationId xmlns:p14="http://schemas.microsoft.com/office/powerpoint/2010/main" val="969801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88B4F-867E-4FB4-8306-A1F212B96958}" type="slidenum">
              <a:rPr lang="en-US" smtClean="0"/>
              <a:pPr/>
              <a:t>11</a:t>
            </a:fld>
            <a:endParaRPr lang="en-US"/>
          </a:p>
        </p:txBody>
      </p:sp>
    </p:spTree>
    <p:extLst>
      <p:ext uri="{BB962C8B-B14F-4D97-AF65-F5344CB8AC3E}">
        <p14:creationId xmlns:p14="http://schemas.microsoft.com/office/powerpoint/2010/main" val="697195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88B4F-867E-4FB4-8306-A1F212B96958}" type="slidenum">
              <a:rPr lang="en-US" smtClean="0"/>
              <a:pPr/>
              <a:t>13</a:t>
            </a:fld>
            <a:endParaRPr lang="en-US"/>
          </a:p>
        </p:txBody>
      </p:sp>
    </p:spTree>
    <p:extLst>
      <p:ext uri="{BB962C8B-B14F-4D97-AF65-F5344CB8AC3E}">
        <p14:creationId xmlns:p14="http://schemas.microsoft.com/office/powerpoint/2010/main" val="28978223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88B4F-867E-4FB4-8306-A1F212B96958}" type="slidenum">
              <a:rPr lang="en-US" smtClean="0"/>
              <a:pPr/>
              <a:t>15</a:t>
            </a:fld>
            <a:endParaRPr lang="en-US"/>
          </a:p>
        </p:txBody>
      </p:sp>
    </p:spTree>
    <p:extLst>
      <p:ext uri="{BB962C8B-B14F-4D97-AF65-F5344CB8AC3E}">
        <p14:creationId xmlns:p14="http://schemas.microsoft.com/office/powerpoint/2010/main" val="3629773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444EB2-EF77-45B3-B804-C87483260906}"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880175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444EB2-EF77-45B3-B804-C87483260906}"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1180022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444EB2-EF77-45B3-B804-C87483260906}"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3600871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444EB2-EF77-45B3-B804-C87483260906}"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180100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444EB2-EF77-45B3-B804-C87483260906}"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613133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8444EB2-EF77-45B3-B804-C87483260906}"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1043802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444EB2-EF77-45B3-B804-C87483260906}" type="datetimeFigureOut">
              <a:rPr lang="en-US" smtClean="0"/>
              <a:pPr/>
              <a:t>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21958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444EB2-EF77-45B3-B804-C87483260906}" type="datetimeFigureOut">
              <a:rPr lang="en-US" smtClean="0"/>
              <a:pPr/>
              <a:t>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2399052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444EB2-EF77-45B3-B804-C87483260906}"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389597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444EB2-EF77-45B3-B804-C87483260906}"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2733762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444EB2-EF77-45B3-B804-C87483260906}"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421B1B-9D9A-4089-80CA-6CC2E901A2E0}" type="slidenum">
              <a:rPr lang="en-US" smtClean="0"/>
              <a:pPr/>
              <a:t>‹#›</a:t>
            </a:fld>
            <a:endParaRPr lang="en-US"/>
          </a:p>
        </p:txBody>
      </p:sp>
    </p:spTree>
    <p:extLst>
      <p:ext uri="{BB962C8B-B14F-4D97-AF65-F5344CB8AC3E}">
        <p14:creationId xmlns:p14="http://schemas.microsoft.com/office/powerpoint/2010/main" val="3602833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444EB2-EF77-45B3-B804-C87483260906}" type="datetimeFigureOut">
              <a:rPr lang="en-US" smtClean="0"/>
              <a:pPr/>
              <a:t>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421B1B-9D9A-4089-80CA-6CC2E901A2E0}" type="slidenum">
              <a:rPr lang="en-US" smtClean="0"/>
              <a:pPr/>
              <a:t>‹#›</a:t>
            </a:fld>
            <a:endParaRPr lang="en-US"/>
          </a:p>
        </p:txBody>
      </p:sp>
    </p:spTree>
    <p:extLst>
      <p:ext uri="{BB962C8B-B14F-4D97-AF65-F5344CB8AC3E}">
        <p14:creationId xmlns:p14="http://schemas.microsoft.com/office/powerpoint/2010/main" val="1973548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1130" y="379413"/>
            <a:ext cx="9144000" cy="2387600"/>
          </a:xfrm>
        </p:spPr>
        <p:txBody>
          <a:bodyPr>
            <a:normAutofit/>
          </a:bodyPr>
          <a:lstStyle/>
          <a:p>
            <a:r>
              <a:rPr lang="en-US" b="1" dirty="0"/>
              <a:t>OBJECT ORIENTED ASPECTS OF C#</a:t>
            </a:r>
            <a:endParaRPr lang="en-US" dirty="0"/>
          </a:p>
        </p:txBody>
      </p:sp>
      <p:sp>
        <p:nvSpPr>
          <p:cNvPr id="3" name="Subtitle 2"/>
          <p:cNvSpPr>
            <a:spLocks noGrp="1"/>
          </p:cNvSpPr>
          <p:nvPr>
            <p:ph type="subTitle" idx="1"/>
          </p:nvPr>
        </p:nvSpPr>
        <p:spPr>
          <a:xfrm>
            <a:off x="2586990" y="4836478"/>
            <a:ext cx="9144000" cy="1655762"/>
          </a:xfrm>
        </p:spPr>
        <p:txBody>
          <a:bodyPr>
            <a:normAutofit fontScale="77500" lnSpcReduction="20000"/>
          </a:bodyPr>
          <a:lstStyle/>
          <a:p>
            <a:endParaRPr lang="en-US" b="1" dirty="0" smtClean="0"/>
          </a:p>
          <a:p>
            <a:pPr algn="r"/>
            <a:r>
              <a:rPr lang="en-US" b="1" dirty="0" smtClean="0"/>
              <a:t>Dr.P.Sumathy</a:t>
            </a:r>
          </a:p>
          <a:p>
            <a:pPr algn="r"/>
            <a:r>
              <a:rPr lang="en-US" b="1" dirty="0" smtClean="0"/>
              <a:t>Assistant Professor</a:t>
            </a:r>
          </a:p>
          <a:p>
            <a:pPr algn="r"/>
            <a:r>
              <a:rPr lang="en-US" b="1" dirty="0" smtClean="0"/>
              <a:t>Department of Computer Science</a:t>
            </a:r>
          </a:p>
          <a:p>
            <a:pPr algn="r"/>
            <a:r>
              <a:rPr lang="en-US" b="1" dirty="0" smtClean="0"/>
              <a:t>Bharathidasan University</a:t>
            </a:r>
            <a:endParaRPr lang="en-US" dirty="0"/>
          </a:p>
        </p:txBody>
      </p:sp>
    </p:spTree>
    <p:extLst>
      <p:ext uri="{BB962C8B-B14F-4D97-AF65-F5344CB8AC3E}">
        <p14:creationId xmlns:p14="http://schemas.microsoft.com/office/powerpoint/2010/main" val="274601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60375"/>
          </a:xfrm>
        </p:spPr>
        <p:txBody>
          <a:bodyPr>
            <a:normAutofit fontScale="90000"/>
          </a:bodyPr>
          <a:lstStyle/>
          <a:p>
            <a:r>
              <a:rPr lang="en-US" b="1" dirty="0"/>
              <a:t>Internal Access </a:t>
            </a:r>
            <a:r>
              <a:rPr lang="en-US" b="1" dirty="0" err="1"/>
              <a:t>Specifier</a:t>
            </a:r>
            <a:r>
              <a:rPr lang="en-US" b="1" dirty="0"/>
              <a:t/>
            </a:r>
            <a:br>
              <a:rPr lang="en-US" b="1" dirty="0"/>
            </a:br>
            <a:endParaRPr lang="en-US" b="1" dirty="0"/>
          </a:p>
        </p:txBody>
      </p:sp>
      <p:sp>
        <p:nvSpPr>
          <p:cNvPr id="3" name="Content Placeholder 2"/>
          <p:cNvSpPr>
            <a:spLocks noGrp="1"/>
          </p:cNvSpPr>
          <p:nvPr>
            <p:ph idx="1"/>
          </p:nvPr>
        </p:nvSpPr>
        <p:spPr>
          <a:xfrm>
            <a:off x="381000" y="733425"/>
            <a:ext cx="10515600" cy="4351338"/>
          </a:xfrm>
        </p:spPr>
        <p:txBody>
          <a:bodyPr/>
          <a:lstStyle/>
          <a:p>
            <a:pPr algn="just"/>
            <a:r>
              <a:rPr lang="en-US" dirty="0" smtClean="0"/>
              <a:t>Internal </a:t>
            </a:r>
            <a:r>
              <a:rPr lang="en-US" dirty="0"/>
              <a:t>access </a:t>
            </a:r>
            <a:r>
              <a:rPr lang="en-US" dirty="0" err="1"/>
              <a:t>specifier</a:t>
            </a:r>
            <a:r>
              <a:rPr lang="en-US" dirty="0"/>
              <a:t> allows a class to expose its member variables and member functions to other functions and objects in the current assembly. </a:t>
            </a:r>
            <a:endParaRPr lang="en-US" dirty="0" smtClean="0"/>
          </a:p>
          <a:p>
            <a:pPr algn="just"/>
            <a:r>
              <a:rPr lang="en-US" dirty="0" smtClean="0"/>
              <a:t>In </a:t>
            </a:r>
            <a:r>
              <a:rPr lang="en-US" dirty="0"/>
              <a:t>other words, any member with internal access </a:t>
            </a:r>
            <a:r>
              <a:rPr lang="en-US" dirty="0" err="1"/>
              <a:t>specifier</a:t>
            </a:r>
            <a:r>
              <a:rPr lang="en-US" dirty="0"/>
              <a:t> can be accessed from any class or method defined within the application in which the member is defined.</a:t>
            </a:r>
          </a:p>
          <a:p>
            <a:pPr algn="just"/>
            <a:endParaRPr lang="en-US" dirty="0"/>
          </a:p>
        </p:txBody>
      </p:sp>
    </p:spTree>
    <p:extLst>
      <p:ext uri="{BB962C8B-B14F-4D97-AF65-F5344CB8AC3E}">
        <p14:creationId xmlns:p14="http://schemas.microsoft.com/office/powerpoint/2010/main" val="426324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702049631"/>
              </p:ext>
            </p:extLst>
          </p:nvPr>
        </p:nvGraphicFramePr>
        <p:xfrm>
          <a:off x="203200" y="317500"/>
          <a:ext cx="11176000" cy="4754880"/>
        </p:xfrm>
        <a:graphic>
          <a:graphicData uri="http://schemas.openxmlformats.org/drawingml/2006/table">
            <a:tbl>
              <a:tblPr firstRow="1" bandRow="1">
                <a:tableStyleId>{5C22544A-7EE6-4342-B048-85BDC9FD1C3A}</a:tableStyleId>
              </a:tblPr>
              <a:tblGrid>
                <a:gridCol w="5245100"/>
                <a:gridCol w="5930900"/>
              </a:tblGrid>
              <a:tr h="3568699">
                <a:tc>
                  <a:txBody>
                    <a:bodyPr/>
                    <a:lstStyle/>
                    <a:p>
                      <a:r>
                        <a:rPr lang="en-US" dirty="0" smtClean="0">
                          <a:solidFill>
                            <a:schemeClr val="tx1"/>
                          </a:solidFill>
                        </a:rPr>
                        <a:t>using System;</a:t>
                      </a:r>
                    </a:p>
                    <a:p>
                      <a:endParaRPr lang="en-US" dirty="0" smtClean="0">
                        <a:solidFill>
                          <a:schemeClr val="tx1"/>
                        </a:solidFill>
                      </a:endParaRPr>
                    </a:p>
                    <a:p>
                      <a:r>
                        <a:rPr lang="en-US" dirty="0" smtClean="0">
                          <a:solidFill>
                            <a:schemeClr val="tx1"/>
                          </a:solidFill>
                        </a:rPr>
                        <a:t>namespace </a:t>
                      </a:r>
                      <a:r>
                        <a:rPr lang="en-US" dirty="0" err="1" smtClean="0">
                          <a:solidFill>
                            <a:schemeClr val="tx1"/>
                          </a:solidFill>
                        </a:rPr>
                        <a:t>RectangleApplication</a:t>
                      </a:r>
                      <a:r>
                        <a:rPr lang="en-US" dirty="0" smtClean="0">
                          <a:solidFill>
                            <a:schemeClr val="tx1"/>
                          </a:solidFill>
                        </a:rPr>
                        <a:t> {</a:t>
                      </a:r>
                    </a:p>
                    <a:p>
                      <a:r>
                        <a:rPr lang="en-US" dirty="0" smtClean="0">
                          <a:solidFill>
                            <a:schemeClr val="tx1"/>
                          </a:solidFill>
                        </a:rPr>
                        <a:t>   class Rectangle {</a:t>
                      </a:r>
                    </a:p>
                    <a:p>
                      <a:r>
                        <a:rPr lang="en-US" dirty="0" smtClean="0">
                          <a:solidFill>
                            <a:schemeClr val="tx1"/>
                          </a:solidFill>
                        </a:rPr>
                        <a:t>      //member variables</a:t>
                      </a:r>
                    </a:p>
                    <a:p>
                      <a:r>
                        <a:rPr lang="en-US" dirty="0" smtClean="0">
                          <a:solidFill>
                            <a:schemeClr val="tx1"/>
                          </a:solidFill>
                        </a:rPr>
                        <a:t>      internal double length;</a:t>
                      </a:r>
                    </a:p>
                    <a:p>
                      <a:r>
                        <a:rPr lang="en-US" dirty="0" smtClean="0">
                          <a:solidFill>
                            <a:schemeClr val="tx1"/>
                          </a:solidFill>
                        </a:rPr>
                        <a:t>      internal double width;</a:t>
                      </a:r>
                    </a:p>
                    <a:p>
                      <a:r>
                        <a:rPr lang="en-US" dirty="0" smtClean="0">
                          <a:solidFill>
                            <a:schemeClr val="tx1"/>
                          </a:solidFill>
                        </a:rPr>
                        <a:t>      </a:t>
                      </a:r>
                    </a:p>
                    <a:p>
                      <a:r>
                        <a:rPr lang="en-US" dirty="0" smtClean="0">
                          <a:solidFill>
                            <a:schemeClr val="tx1"/>
                          </a:solidFill>
                        </a:rPr>
                        <a:t>      double </a:t>
                      </a:r>
                      <a:r>
                        <a:rPr lang="en-US" dirty="0" err="1" smtClean="0">
                          <a:solidFill>
                            <a:schemeClr val="tx1"/>
                          </a:solidFill>
                        </a:rPr>
                        <a:t>GetArea</a:t>
                      </a:r>
                      <a:r>
                        <a:rPr lang="en-US" dirty="0" smtClean="0">
                          <a:solidFill>
                            <a:schemeClr val="tx1"/>
                          </a:solidFill>
                        </a:rPr>
                        <a:t>() {</a:t>
                      </a:r>
                    </a:p>
                    <a:p>
                      <a:r>
                        <a:rPr lang="en-US" dirty="0" smtClean="0">
                          <a:solidFill>
                            <a:schemeClr val="tx1"/>
                          </a:solidFill>
                        </a:rPr>
                        <a:t>         return length * width;</a:t>
                      </a:r>
                    </a:p>
                    <a:p>
                      <a:r>
                        <a:rPr lang="en-US" dirty="0" smtClean="0">
                          <a:solidFill>
                            <a:schemeClr val="tx1"/>
                          </a:solidFill>
                        </a:rPr>
                        <a:t>      }</a:t>
                      </a:r>
                    </a:p>
                    <a:p>
                      <a:r>
                        <a:rPr lang="en-US" dirty="0" smtClean="0">
                          <a:solidFill>
                            <a:schemeClr val="tx1"/>
                          </a:solidFill>
                        </a:rPr>
                        <a:t>      public void Display() {</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("Length: {0}", length);</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("Width: {0}", width);</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("Area: {0}", </a:t>
                      </a:r>
                      <a:r>
                        <a:rPr lang="en-US" dirty="0" err="1" smtClean="0">
                          <a:solidFill>
                            <a:schemeClr val="tx1"/>
                          </a:solidFill>
                        </a:rPr>
                        <a:t>GetArea</a:t>
                      </a:r>
                      <a:r>
                        <a:rPr lang="en-US" dirty="0" smtClean="0">
                          <a:solidFill>
                            <a:schemeClr val="tx1"/>
                          </a:solidFill>
                        </a:rPr>
                        <a:t>());</a:t>
                      </a:r>
                    </a:p>
                    <a:p>
                      <a:r>
                        <a:rPr lang="en-US" dirty="0" smtClean="0">
                          <a:solidFill>
                            <a:schemeClr val="tx1"/>
                          </a:solidFill>
                        </a:rPr>
                        <a:t>      }</a:t>
                      </a:r>
                    </a:p>
                    <a:p>
                      <a:r>
                        <a:rPr lang="en-US" dirty="0" smtClean="0">
                          <a:solidFill>
                            <a:schemeClr val="tx1"/>
                          </a:solidFill>
                        </a:rPr>
                        <a:t>   }//e</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 class </a:t>
                      </a:r>
                      <a:r>
                        <a:rPr lang="en-US" dirty="0" err="1" smtClean="0">
                          <a:solidFill>
                            <a:schemeClr val="tx1"/>
                          </a:solidFill>
                        </a:rPr>
                        <a:t>ExecuteRectangle</a:t>
                      </a:r>
                      <a:r>
                        <a:rPr lang="en-US" dirty="0" smtClean="0">
                          <a:solidFill>
                            <a:schemeClr val="tx1"/>
                          </a:solidFill>
                        </a:rPr>
                        <a:t> {</a:t>
                      </a:r>
                    </a:p>
                    <a:p>
                      <a:r>
                        <a:rPr lang="en-US" dirty="0" smtClean="0">
                          <a:solidFill>
                            <a:schemeClr val="tx1"/>
                          </a:solidFill>
                        </a:rPr>
                        <a:t>      static void Main(string[] </a:t>
                      </a:r>
                      <a:r>
                        <a:rPr lang="en-US" dirty="0" err="1" smtClean="0">
                          <a:solidFill>
                            <a:schemeClr val="tx1"/>
                          </a:solidFill>
                        </a:rPr>
                        <a:t>args</a:t>
                      </a:r>
                      <a:r>
                        <a:rPr lang="en-US" dirty="0" smtClean="0">
                          <a:solidFill>
                            <a:schemeClr val="tx1"/>
                          </a:solidFill>
                        </a:rPr>
                        <a:t>) {</a:t>
                      </a:r>
                    </a:p>
                    <a:p>
                      <a:r>
                        <a:rPr lang="en-US" dirty="0" smtClean="0">
                          <a:solidFill>
                            <a:schemeClr val="tx1"/>
                          </a:solidFill>
                        </a:rPr>
                        <a:t>         Rectangle r = new Rectangle();</a:t>
                      </a:r>
                    </a:p>
                    <a:p>
                      <a:r>
                        <a:rPr lang="en-US" dirty="0" smtClean="0">
                          <a:solidFill>
                            <a:schemeClr val="tx1"/>
                          </a:solidFill>
                        </a:rPr>
                        <a:t>         </a:t>
                      </a:r>
                      <a:r>
                        <a:rPr lang="en-US" dirty="0" err="1" smtClean="0">
                          <a:solidFill>
                            <a:schemeClr val="tx1"/>
                          </a:solidFill>
                        </a:rPr>
                        <a:t>r.length</a:t>
                      </a:r>
                      <a:r>
                        <a:rPr lang="en-US" dirty="0" smtClean="0">
                          <a:solidFill>
                            <a:schemeClr val="tx1"/>
                          </a:solidFill>
                        </a:rPr>
                        <a:t> = 4.5;</a:t>
                      </a:r>
                    </a:p>
                    <a:p>
                      <a:r>
                        <a:rPr lang="en-US" dirty="0" smtClean="0">
                          <a:solidFill>
                            <a:schemeClr val="tx1"/>
                          </a:solidFill>
                        </a:rPr>
                        <a:t>         </a:t>
                      </a:r>
                      <a:r>
                        <a:rPr lang="en-US" dirty="0" err="1" smtClean="0">
                          <a:solidFill>
                            <a:schemeClr val="tx1"/>
                          </a:solidFill>
                        </a:rPr>
                        <a:t>r.width</a:t>
                      </a:r>
                      <a:r>
                        <a:rPr lang="en-US" dirty="0" smtClean="0">
                          <a:solidFill>
                            <a:schemeClr val="tx1"/>
                          </a:solidFill>
                        </a:rPr>
                        <a:t> = 3.5;</a:t>
                      </a:r>
                    </a:p>
                    <a:p>
                      <a:r>
                        <a:rPr lang="en-US" dirty="0" smtClean="0">
                          <a:solidFill>
                            <a:schemeClr val="tx1"/>
                          </a:solidFill>
                        </a:rPr>
                        <a:t>         </a:t>
                      </a:r>
                      <a:r>
                        <a:rPr lang="en-US" dirty="0" err="1" smtClean="0">
                          <a:solidFill>
                            <a:schemeClr val="tx1"/>
                          </a:solidFill>
                        </a:rPr>
                        <a:t>r.Display</a:t>
                      </a:r>
                      <a:r>
                        <a:rPr lang="en-US" dirty="0" smtClean="0">
                          <a:solidFill>
                            <a:schemeClr val="tx1"/>
                          </a:solidFill>
                        </a:rPr>
                        <a:t>();</a:t>
                      </a:r>
                    </a:p>
                    <a:p>
                      <a:r>
                        <a:rPr lang="en-US" dirty="0" smtClean="0">
                          <a:solidFill>
                            <a:schemeClr val="tx1"/>
                          </a:solidFill>
                        </a:rPr>
                        <a:t>         </a:t>
                      </a:r>
                      <a:r>
                        <a:rPr lang="en-US" dirty="0" err="1" smtClean="0">
                          <a:solidFill>
                            <a:schemeClr val="tx1"/>
                          </a:solidFill>
                        </a:rPr>
                        <a:t>Console.ReadLine</a:t>
                      </a:r>
                      <a:r>
                        <a:rPr lang="en-US" dirty="0" smtClean="0">
                          <a:solidFill>
                            <a:schemeClr val="tx1"/>
                          </a:solidFill>
                        </a:rPr>
                        <a:t>();</a:t>
                      </a:r>
                    </a:p>
                    <a:p>
                      <a:r>
                        <a:rPr lang="en-US" dirty="0" smtClean="0">
                          <a:solidFill>
                            <a:schemeClr val="tx1"/>
                          </a:solidFill>
                        </a:rPr>
                        <a:t>      }</a:t>
                      </a:r>
                    </a:p>
                    <a:p>
                      <a:r>
                        <a:rPr lang="en-US" dirty="0" smtClean="0">
                          <a:solidFill>
                            <a:schemeClr val="tx1"/>
                          </a:solidFill>
                        </a:rPr>
                        <a:t>   }</a:t>
                      </a:r>
                    </a:p>
                    <a:p>
                      <a:r>
                        <a:rPr lang="en-US" dirty="0" smtClean="0">
                          <a:solidFill>
                            <a:schemeClr val="tx1"/>
                          </a:solidFill>
                        </a:rPr>
                        <a: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6921500" y="3114457"/>
            <a:ext cx="4152900" cy="954107"/>
          </a:xfrm>
          <a:prstGeom prst="rect">
            <a:avLst/>
          </a:prstGeom>
          <a:noFill/>
        </p:spPr>
        <p:txBody>
          <a:bodyPr wrap="square" rtlCol="0">
            <a:spAutoFit/>
          </a:bodyPr>
          <a:lstStyle/>
          <a:p>
            <a:pPr algn="just"/>
            <a:r>
              <a:rPr lang="en-US" sz="1400" dirty="0">
                <a:solidFill>
                  <a:srgbClr val="FF0000"/>
                </a:solidFill>
              </a:rPr>
              <a:t>In the </a:t>
            </a:r>
            <a:r>
              <a:rPr lang="en-US" sz="1400" dirty="0" smtClean="0">
                <a:solidFill>
                  <a:srgbClr val="FF0000"/>
                </a:solidFill>
              </a:rPr>
              <a:t>example</a:t>
            </a:r>
            <a:r>
              <a:rPr lang="en-US" sz="1400" dirty="0">
                <a:solidFill>
                  <a:srgbClr val="FF0000"/>
                </a:solidFill>
              </a:rPr>
              <a:t>, notice that the member function </a:t>
            </a:r>
            <a:r>
              <a:rPr lang="en-US" sz="1400" dirty="0" err="1">
                <a:solidFill>
                  <a:srgbClr val="FF0000"/>
                </a:solidFill>
              </a:rPr>
              <a:t>GetArea</a:t>
            </a:r>
            <a:r>
              <a:rPr lang="en-US" sz="1400" dirty="0">
                <a:solidFill>
                  <a:srgbClr val="FF0000"/>
                </a:solidFill>
              </a:rPr>
              <a:t>() is not declared with any access </a:t>
            </a:r>
            <a:r>
              <a:rPr lang="en-US" sz="1400" dirty="0" err="1">
                <a:solidFill>
                  <a:srgbClr val="FF0000"/>
                </a:solidFill>
              </a:rPr>
              <a:t>specifier</a:t>
            </a:r>
            <a:r>
              <a:rPr lang="en-US" sz="1400" dirty="0">
                <a:solidFill>
                  <a:srgbClr val="FF0000"/>
                </a:solidFill>
              </a:rPr>
              <a:t>. Then what would be the default access </a:t>
            </a:r>
            <a:r>
              <a:rPr lang="en-US" sz="1400" dirty="0" err="1">
                <a:solidFill>
                  <a:srgbClr val="FF0000"/>
                </a:solidFill>
              </a:rPr>
              <a:t>specifier</a:t>
            </a:r>
            <a:r>
              <a:rPr lang="en-US" sz="1400" dirty="0">
                <a:solidFill>
                  <a:srgbClr val="FF0000"/>
                </a:solidFill>
              </a:rPr>
              <a:t> of a class member if we don't mention any? It is private.</a:t>
            </a:r>
          </a:p>
        </p:txBody>
      </p:sp>
    </p:spTree>
    <p:extLst>
      <p:ext uri="{BB962C8B-B14F-4D97-AF65-F5344CB8AC3E}">
        <p14:creationId xmlns:p14="http://schemas.microsoft.com/office/powerpoint/2010/main" val="4206765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25475"/>
          </a:xfrm>
        </p:spPr>
        <p:txBody>
          <a:bodyPr>
            <a:normAutofit fontScale="90000"/>
          </a:bodyPr>
          <a:lstStyle/>
          <a:p>
            <a:r>
              <a:rPr lang="en-US" b="1" dirty="0"/>
              <a:t>C# Constructors </a:t>
            </a:r>
            <a:br>
              <a:rPr lang="en-US" b="1" dirty="0"/>
            </a:br>
            <a:endParaRPr lang="en-US" b="1" dirty="0"/>
          </a:p>
        </p:txBody>
      </p:sp>
      <p:sp>
        <p:nvSpPr>
          <p:cNvPr id="3" name="Content Placeholder 2"/>
          <p:cNvSpPr>
            <a:spLocks noGrp="1"/>
          </p:cNvSpPr>
          <p:nvPr>
            <p:ph idx="1"/>
          </p:nvPr>
        </p:nvSpPr>
        <p:spPr>
          <a:xfrm>
            <a:off x="838200" y="796925"/>
            <a:ext cx="10515600" cy="2073275"/>
          </a:xfrm>
        </p:spPr>
        <p:txBody>
          <a:bodyPr/>
          <a:lstStyle/>
          <a:p>
            <a:r>
              <a:rPr lang="en-US" dirty="0" smtClean="0"/>
              <a:t>A </a:t>
            </a:r>
            <a:r>
              <a:rPr lang="en-US" dirty="0"/>
              <a:t>class </a:t>
            </a:r>
            <a:r>
              <a:rPr lang="en-US" b="1" dirty="0"/>
              <a:t>constructor </a:t>
            </a:r>
            <a:r>
              <a:rPr lang="en-US" dirty="0"/>
              <a:t>is a special member function of a class that is executed whenever we create new objects of that class. </a:t>
            </a:r>
          </a:p>
          <a:p>
            <a:pPr>
              <a:buNone/>
            </a:pPr>
            <a:endParaRPr lang="en-US" dirty="0" smtClean="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32562426"/>
              </p:ext>
            </p:extLst>
          </p:nvPr>
        </p:nvGraphicFramePr>
        <p:xfrm>
          <a:off x="487218" y="1590098"/>
          <a:ext cx="11176000" cy="5029200"/>
        </p:xfrm>
        <a:graphic>
          <a:graphicData uri="http://schemas.openxmlformats.org/drawingml/2006/table">
            <a:tbl>
              <a:tblPr firstRow="1" bandRow="1">
                <a:tableStyleId>{5C22544A-7EE6-4342-B048-85BDC9FD1C3A}</a:tableStyleId>
              </a:tblPr>
              <a:tblGrid>
                <a:gridCol w="5245100"/>
                <a:gridCol w="5930900"/>
              </a:tblGrid>
              <a:tr h="3568699">
                <a:tc>
                  <a:txBody>
                    <a:bodyPr/>
                    <a:lstStyle/>
                    <a:p>
                      <a:r>
                        <a:rPr lang="en-US" sz="1800" b="0" i="0" u="none" strike="noStrike" kern="1200" baseline="0" dirty="0" smtClean="0">
                          <a:solidFill>
                            <a:schemeClr val="tx1"/>
                          </a:solidFill>
                          <a:latin typeface="+mn-lt"/>
                          <a:ea typeface="+mn-ea"/>
                          <a:cs typeface="+mn-cs"/>
                        </a:rPr>
                        <a:t>using System; </a:t>
                      </a:r>
                    </a:p>
                    <a:p>
                      <a:r>
                        <a:rPr lang="en-US" sz="1800" b="0" i="0" u="none" strike="noStrike" kern="1200" baseline="0" dirty="0" smtClean="0">
                          <a:solidFill>
                            <a:schemeClr val="tx1"/>
                          </a:solidFill>
                          <a:latin typeface="+mn-lt"/>
                          <a:ea typeface="+mn-ea"/>
                          <a:cs typeface="+mn-cs"/>
                        </a:rPr>
                        <a:t>namespace </a:t>
                      </a:r>
                      <a:r>
                        <a:rPr lang="en-US" sz="1800" b="0" i="0" u="none" strike="noStrike" kern="1200" baseline="0" dirty="0" err="1" smtClean="0">
                          <a:solidFill>
                            <a:schemeClr val="tx1"/>
                          </a:solidFill>
                          <a:latin typeface="+mn-lt"/>
                          <a:ea typeface="+mn-ea"/>
                          <a:cs typeface="+mn-cs"/>
                        </a:rPr>
                        <a:t>LineApplication</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class Line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private double length; // Length of a line </a:t>
                      </a:r>
                    </a:p>
                    <a:p>
                      <a:r>
                        <a:rPr lang="en-US" sz="1800" b="0" i="0" u="none" strike="noStrike" kern="1200" baseline="0" dirty="0" smtClean="0">
                          <a:solidFill>
                            <a:schemeClr val="tx1"/>
                          </a:solidFill>
                          <a:latin typeface="+mn-lt"/>
                          <a:ea typeface="+mn-ea"/>
                          <a:cs typeface="+mn-cs"/>
                        </a:rPr>
                        <a:t>public Line()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("Object is being created");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void </a:t>
                      </a:r>
                      <a:r>
                        <a:rPr lang="en-US" sz="1800" b="0" i="0" u="none" strike="noStrike" kern="1200" baseline="0" dirty="0" err="1" smtClean="0">
                          <a:solidFill>
                            <a:schemeClr val="tx1"/>
                          </a:solidFill>
                          <a:latin typeface="+mn-lt"/>
                          <a:ea typeface="+mn-ea"/>
                          <a:cs typeface="+mn-cs"/>
                        </a:rPr>
                        <a:t>setLength</a:t>
                      </a:r>
                      <a:r>
                        <a:rPr lang="en-US" sz="1800" b="0" i="0" u="none" strike="noStrike" kern="1200" baseline="0" dirty="0" smtClean="0">
                          <a:solidFill>
                            <a:schemeClr val="tx1"/>
                          </a:solidFill>
                          <a:latin typeface="+mn-lt"/>
                          <a:ea typeface="+mn-ea"/>
                          <a:cs typeface="+mn-cs"/>
                        </a:rPr>
                        <a:t>( double </a:t>
                      </a:r>
                      <a:r>
                        <a:rPr lang="en-US" sz="1800" b="0" i="0" u="none" strike="noStrike" kern="1200" baseline="0" dirty="0" err="1" smtClean="0">
                          <a:solidFill>
                            <a:schemeClr val="tx1"/>
                          </a:solidFill>
                          <a:latin typeface="+mn-lt"/>
                          <a:ea typeface="+mn-ea"/>
                          <a:cs typeface="+mn-cs"/>
                        </a:rPr>
                        <a:t>len</a:t>
                      </a:r>
                      <a:r>
                        <a:rPr lang="en-US" sz="1800" b="0" i="0" u="none" strike="noStrike" kern="1200" baseline="0" dirty="0" smtClean="0">
                          <a:solidFill>
                            <a:schemeClr val="tx1"/>
                          </a:solidFill>
                          <a:latin typeface="+mn-lt"/>
                          <a:ea typeface="+mn-ea"/>
                          <a:cs typeface="+mn-cs"/>
                        </a:rPr>
                        <a:t> )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length = </a:t>
                      </a:r>
                      <a:r>
                        <a:rPr lang="en-US" sz="1800" b="0" i="0" u="none" strike="noStrike" kern="1200" baseline="0" dirty="0" err="1" smtClean="0">
                          <a:solidFill>
                            <a:schemeClr val="tx1"/>
                          </a:solidFill>
                          <a:latin typeface="+mn-lt"/>
                          <a:ea typeface="+mn-ea"/>
                          <a:cs typeface="+mn-cs"/>
                        </a:rPr>
                        <a:t>len</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double </a:t>
                      </a:r>
                      <a:r>
                        <a:rPr lang="en-US" sz="1800" b="0" i="0" u="none" strike="noStrike" kern="1200" baseline="0" dirty="0" err="1" smtClean="0">
                          <a:solidFill>
                            <a:schemeClr val="tx1"/>
                          </a:solidFill>
                          <a:latin typeface="+mn-lt"/>
                          <a:ea typeface="+mn-ea"/>
                          <a:cs typeface="+mn-cs"/>
                        </a:rPr>
                        <a:t>getLength</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return length; </a:t>
                      </a:r>
                    </a:p>
                    <a:p>
                      <a:r>
                        <a:rPr lang="en-US" sz="1800" b="0" i="0" u="none" strike="noStrike" kern="1200" baseline="0" dirty="0" smtClean="0">
                          <a:solidFill>
                            <a:schemeClr val="tx1"/>
                          </a:solidFill>
                          <a:latin typeface="+mn-lt"/>
                          <a:ea typeface="+mn-ea"/>
                          <a:cs typeface="+mn-cs"/>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i="0" u="none" strike="noStrike" kern="1200" baseline="0" dirty="0" smtClean="0">
                          <a:solidFill>
                            <a:schemeClr val="tx1"/>
                          </a:solidFill>
                          <a:latin typeface="+mn-lt"/>
                          <a:ea typeface="+mn-ea"/>
                          <a:cs typeface="+mn-cs"/>
                        </a:rPr>
                        <a:t>static void Main(string[] </a:t>
                      </a:r>
                      <a:r>
                        <a:rPr lang="en-US" sz="1800" b="0" i="0" u="none" strike="noStrike" kern="1200" baseline="0" dirty="0" err="1" smtClean="0">
                          <a:solidFill>
                            <a:schemeClr val="tx1"/>
                          </a:solidFill>
                          <a:latin typeface="+mn-lt"/>
                          <a:ea typeface="+mn-ea"/>
                          <a:cs typeface="+mn-cs"/>
                        </a:rPr>
                        <a:t>args</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Line </a:t>
                      </a:r>
                      <a:r>
                        <a:rPr lang="en-US" sz="1800" b="0" i="0" u="none" strike="noStrike" kern="1200" baseline="0" dirty="0" err="1" smtClean="0">
                          <a:solidFill>
                            <a:schemeClr val="tx1"/>
                          </a:solidFill>
                          <a:latin typeface="+mn-lt"/>
                          <a:ea typeface="+mn-ea"/>
                          <a:cs typeface="+mn-cs"/>
                        </a:rPr>
                        <a:t>line</a:t>
                      </a:r>
                      <a:r>
                        <a:rPr lang="en-US" sz="1800" b="0" i="0" u="none" strike="noStrike" kern="1200" baseline="0" dirty="0" smtClean="0">
                          <a:solidFill>
                            <a:schemeClr val="tx1"/>
                          </a:solidFill>
                          <a:latin typeface="+mn-lt"/>
                          <a:ea typeface="+mn-ea"/>
                          <a:cs typeface="+mn-cs"/>
                        </a:rPr>
                        <a:t> = new Line(); </a:t>
                      </a:r>
                    </a:p>
                    <a:p>
                      <a:r>
                        <a:rPr lang="en-US" sz="1800" b="0" i="0" u="none" strike="noStrike" kern="1200" baseline="0" dirty="0" smtClean="0">
                          <a:solidFill>
                            <a:schemeClr val="tx1"/>
                          </a:solidFill>
                          <a:latin typeface="+mn-lt"/>
                          <a:ea typeface="+mn-ea"/>
                          <a:cs typeface="+mn-cs"/>
                        </a:rPr>
                        <a:t>// set line length </a:t>
                      </a:r>
                    </a:p>
                    <a:p>
                      <a:r>
                        <a:rPr lang="en-US" sz="1800" b="0" i="0" u="none" strike="noStrike" kern="1200" baseline="0" dirty="0" err="1" smtClean="0">
                          <a:solidFill>
                            <a:schemeClr val="tx1"/>
                          </a:solidFill>
                          <a:latin typeface="+mn-lt"/>
                          <a:ea typeface="+mn-ea"/>
                          <a:cs typeface="+mn-cs"/>
                        </a:rPr>
                        <a:t>line.setLength</a:t>
                      </a:r>
                      <a:r>
                        <a:rPr lang="en-US" sz="1800" b="0" i="0" u="none" strike="noStrike" kern="1200" baseline="0" dirty="0" smtClean="0">
                          <a:solidFill>
                            <a:schemeClr val="tx1"/>
                          </a:solidFill>
                          <a:latin typeface="+mn-lt"/>
                          <a:ea typeface="+mn-ea"/>
                          <a:cs typeface="+mn-cs"/>
                        </a:rPr>
                        <a:t>(6.0);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("Length of line : {0}", </a:t>
                      </a:r>
                      <a:r>
                        <a:rPr lang="en-US" sz="1800" b="0" i="0" u="none" strike="noStrike" kern="1200" baseline="0" dirty="0" err="1" smtClean="0">
                          <a:solidFill>
                            <a:schemeClr val="tx1"/>
                          </a:solidFill>
                          <a:latin typeface="+mn-lt"/>
                          <a:ea typeface="+mn-ea"/>
                          <a:cs typeface="+mn-cs"/>
                        </a:rPr>
                        <a:t>line.getLength</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Console.ReadKey</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6146800" y="5499100"/>
            <a:ext cx="4102100" cy="923330"/>
          </a:xfrm>
          <a:prstGeom prst="rect">
            <a:avLst/>
          </a:prstGeom>
          <a:noFill/>
        </p:spPr>
        <p:txBody>
          <a:bodyPr wrap="square" rtlCol="0">
            <a:spAutoFit/>
          </a:bodyPr>
          <a:lstStyle/>
          <a:p>
            <a:r>
              <a:rPr lang="en-US" b="1" dirty="0" err="1" smtClean="0"/>
              <a:t>Ouput</a:t>
            </a:r>
            <a:r>
              <a:rPr lang="en-US" dirty="0" smtClean="0"/>
              <a:t>:</a:t>
            </a:r>
          </a:p>
          <a:p>
            <a:r>
              <a:rPr lang="en-US" dirty="0" smtClean="0"/>
              <a:t>Object </a:t>
            </a:r>
            <a:r>
              <a:rPr lang="en-US" dirty="0"/>
              <a:t>is being created </a:t>
            </a:r>
          </a:p>
          <a:p>
            <a:r>
              <a:rPr lang="en-US" dirty="0"/>
              <a:t>Length of line : 6 </a:t>
            </a:r>
          </a:p>
        </p:txBody>
      </p:sp>
    </p:spTree>
    <p:extLst>
      <p:ext uri="{BB962C8B-B14F-4D97-AF65-F5344CB8AC3E}">
        <p14:creationId xmlns:p14="http://schemas.microsoft.com/office/powerpoint/2010/main" val="3261088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3075"/>
          </a:xfrm>
        </p:spPr>
        <p:txBody>
          <a:bodyPr>
            <a:normAutofit fontScale="90000"/>
          </a:bodyPr>
          <a:lstStyle/>
          <a:p>
            <a:r>
              <a:rPr lang="en-US" b="1" dirty="0" smtClean="0"/>
              <a:t>Default Constructor</a:t>
            </a:r>
            <a:endParaRPr lang="en-US" b="1" dirty="0"/>
          </a:p>
        </p:txBody>
      </p:sp>
      <p:sp>
        <p:nvSpPr>
          <p:cNvPr id="3" name="Content Placeholder 2"/>
          <p:cNvSpPr>
            <a:spLocks noGrp="1"/>
          </p:cNvSpPr>
          <p:nvPr>
            <p:ph idx="1"/>
          </p:nvPr>
        </p:nvSpPr>
        <p:spPr>
          <a:xfrm>
            <a:off x="838200" y="927100"/>
            <a:ext cx="10515600" cy="5249863"/>
          </a:xfrm>
        </p:spPr>
        <p:txBody>
          <a:bodyPr/>
          <a:lstStyle/>
          <a:p>
            <a:pPr algn="just"/>
            <a:r>
              <a:rPr lang="en-US" dirty="0"/>
              <a:t>A </a:t>
            </a:r>
            <a:r>
              <a:rPr lang="en-US" b="1" dirty="0">
                <a:solidFill>
                  <a:srgbClr val="C00000"/>
                </a:solidFill>
              </a:rPr>
              <a:t>default constructor </a:t>
            </a:r>
            <a:r>
              <a:rPr lang="en-US" dirty="0"/>
              <a:t>does not have any parameter but if you need, a constructor can have parameters. </a:t>
            </a:r>
            <a:endParaRPr lang="en-US" dirty="0" smtClean="0"/>
          </a:p>
          <a:p>
            <a:pPr algn="just"/>
            <a:r>
              <a:rPr lang="en-US" dirty="0" smtClean="0"/>
              <a:t>Such </a:t>
            </a:r>
            <a:r>
              <a:rPr lang="en-US" dirty="0"/>
              <a:t>constructors are called </a:t>
            </a:r>
            <a:r>
              <a:rPr lang="en-US" b="1" dirty="0">
                <a:solidFill>
                  <a:srgbClr val="C00000"/>
                </a:solidFill>
              </a:rPr>
              <a:t>parameterized constructors</a:t>
            </a:r>
            <a:r>
              <a:rPr lang="en-US" dirty="0"/>
              <a:t>. </a:t>
            </a:r>
          </a:p>
        </p:txBody>
      </p:sp>
      <p:graphicFrame>
        <p:nvGraphicFramePr>
          <p:cNvPr id="4" name="Table 3"/>
          <p:cNvGraphicFramePr>
            <a:graphicFrameLocks noGrp="1"/>
          </p:cNvGraphicFramePr>
          <p:nvPr>
            <p:extLst>
              <p:ext uri="{D42A27DB-BD31-4B8C-83A1-F6EECF244321}">
                <p14:modId xmlns:p14="http://schemas.microsoft.com/office/powerpoint/2010/main" val="2413398117"/>
              </p:ext>
            </p:extLst>
          </p:nvPr>
        </p:nvGraphicFramePr>
        <p:xfrm>
          <a:off x="680027" y="2319771"/>
          <a:ext cx="11099800" cy="4480560"/>
        </p:xfrm>
        <a:graphic>
          <a:graphicData uri="http://schemas.openxmlformats.org/drawingml/2006/table">
            <a:tbl>
              <a:tblPr firstRow="1" bandRow="1">
                <a:tableStyleId>{5C22544A-7EE6-4342-B048-85BDC9FD1C3A}</a:tableStyleId>
              </a:tblPr>
              <a:tblGrid>
                <a:gridCol w="5209338"/>
                <a:gridCol w="5890462"/>
              </a:tblGrid>
              <a:tr h="4403147">
                <a:tc>
                  <a:txBody>
                    <a:bodyPr/>
                    <a:lstStyle/>
                    <a:p>
                      <a:r>
                        <a:rPr lang="en-US" sz="1600" b="0" i="0" u="none" strike="noStrike" kern="1200" baseline="0" dirty="0" smtClean="0">
                          <a:solidFill>
                            <a:schemeClr val="tx1"/>
                          </a:solidFill>
                          <a:latin typeface="+mn-lt"/>
                          <a:ea typeface="+mn-ea"/>
                          <a:cs typeface="+mn-cs"/>
                        </a:rPr>
                        <a:t>using System; </a:t>
                      </a:r>
                    </a:p>
                    <a:p>
                      <a:r>
                        <a:rPr lang="en-US" sz="1600" b="0" i="0" u="none" strike="noStrike" kern="1200" baseline="0" dirty="0" smtClean="0">
                          <a:solidFill>
                            <a:schemeClr val="tx1"/>
                          </a:solidFill>
                          <a:latin typeface="+mn-lt"/>
                          <a:ea typeface="+mn-ea"/>
                          <a:cs typeface="+mn-cs"/>
                        </a:rPr>
                        <a:t>namespace </a:t>
                      </a:r>
                      <a:r>
                        <a:rPr lang="en-US" sz="1600" b="0" i="0" u="none" strike="noStrike" kern="1200" baseline="0" dirty="0" err="1" smtClean="0">
                          <a:solidFill>
                            <a:schemeClr val="tx1"/>
                          </a:solidFill>
                          <a:latin typeface="+mn-lt"/>
                          <a:ea typeface="+mn-ea"/>
                          <a:cs typeface="+mn-cs"/>
                        </a:rPr>
                        <a:t>LineApplication</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class Line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private double length; // Length of a line </a:t>
                      </a:r>
                    </a:p>
                    <a:p>
                      <a:r>
                        <a:rPr lang="en-US" sz="1600" b="0" i="0" u="none" strike="noStrike" kern="1200" baseline="0" dirty="0" smtClean="0">
                          <a:solidFill>
                            <a:schemeClr val="tx1"/>
                          </a:solidFill>
                          <a:latin typeface="+mn-lt"/>
                          <a:ea typeface="+mn-ea"/>
                          <a:cs typeface="+mn-cs"/>
                        </a:rPr>
                        <a:t>public Line(double </a:t>
                      </a:r>
                      <a:r>
                        <a:rPr lang="en-US" sz="1600" b="0" i="0" u="none" strike="noStrike" kern="1200" baseline="0" dirty="0" err="1" smtClean="0">
                          <a:solidFill>
                            <a:schemeClr val="tx1"/>
                          </a:solidFill>
                          <a:latin typeface="+mn-lt"/>
                          <a:ea typeface="+mn-ea"/>
                          <a:cs typeface="+mn-cs"/>
                        </a:rPr>
                        <a:t>len</a:t>
                      </a:r>
                      <a:r>
                        <a:rPr lang="en-US" sz="1600" b="0" i="0" u="none" strike="noStrike" kern="1200" baseline="0" dirty="0" smtClean="0">
                          <a:solidFill>
                            <a:schemeClr val="tx1"/>
                          </a:solidFill>
                          <a:latin typeface="+mn-lt"/>
                          <a:ea typeface="+mn-ea"/>
                          <a:cs typeface="+mn-cs"/>
                        </a:rPr>
                        <a:t>) //Parameterized constructor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err="1" smtClean="0">
                          <a:solidFill>
                            <a:schemeClr val="tx1"/>
                          </a:solidFill>
                          <a:latin typeface="+mn-lt"/>
                          <a:ea typeface="+mn-ea"/>
                          <a:cs typeface="+mn-cs"/>
                        </a:rPr>
                        <a:t>Console.WriteLine</a:t>
                      </a:r>
                      <a:r>
                        <a:rPr lang="en-US" sz="1600" b="0" i="0" u="none" strike="noStrike" kern="1200" baseline="0" dirty="0" smtClean="0">
                          <a:solidFill>
                            <a:schemeClr val="tx1"/>
                          </a:solidFill>
                          <a:latin typeface="+mn-lt"/>
                          <a:ea typeface="+mn-ea"/>
                          <a:cs typeface="+mn-cs"/>
                        </a:rPr>
                        <a:t>("Object is being created, length = {0}", </a:t>
                      </a:r>
                      <a:r>
                        <a:rPr lang="en-US" sz="1600" b="0" i="0" u="none" strike="noStrike" kern="1200" baseline="0" dirty="0" err="1" smtClean="0">
                          <a:solidFill>
                            <a:schemeClr val="tx1"/>
                          </a:solidFill>
                          <a:latin typeface="+mn-lt"/>
                          <a:ea typeface="+mn-ea"/>
                          <a:cs typeface="+mn-cs"/>
                        </a:rPr>
                        <a:t>len</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length = </a:t>
                      </a:r>
                      <a:r>
                        <a:rPr lang="en-US" sz="1600" b="0" i="0" u="none" strike="noStrike" kern="1200" baseline="0" dirty="0" err="1" smtClean="0">
                          <a:solidFill>
                            <a:schemeClr val="tx1"/>
                          </a:solidFill>
                          <a:latin typeface="+mn-lt"/>
                          <a:ea typeface="+mn-ea"/>
                          <a:cs typeface="+mn-cs"/>
                        </a:rPr>
                        <a:t>len</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b="0" i="0" u="none" strike="noStrike" kern="1200" baseline="0" dirty="0" smtClean="0">
                          <a:solidFill>
                            <a:schemeClr val="tx1"/>
                          </a:solidFill>
                          <a:latin typeface="+mn-lt"/>
                          <a:ea typeface="+mn-ea"/>
                          <a:cs typeface="+mn-cs"/>
                        </a:rPr>
                        <a:t>public void </a:t>
                      </a:r>
                      <a:r>
                        <a:rPr lang="en-US" sz="1600" b="0" i="0" u="none" strike="noStrike" kern="1200" baseline="0" dirty="0" err="1" smtClean="0">
                          <a:solidFill>
                            <a:schemeClr val="tx1"/>
                          </a:solidFill>
                          <a:latin typeface="+mn-lt"/>
                          <a:ea typeface="+mn-ea"/>
                          <a:cs typeface="+mn-cs"/>
                        </a:rPr>
                        <a:t>setLength</a:t>
                      </a:r>
                      <a:r>
                        <a:rPr lang="en-US" sz="1600" b="0" i="0" u="none" strike="noStrike" kern="1200" baseline="0" dirty="0" smtClean="0">
                          <a:solidFill>
                            <a:schemeClr val="tx1"/>
                          </a:solidFill>
                          <a:latin typeface="+mn-lt"/>
                          <a:ea typeface="+mn-ea"/>
                          <a:cs typeface="+mn-cs"/>
                        </a:rPr>
                        <a:t>( double </a:t>
                      </a:r>
                      <a:r>
                        <a:rPr lang="en-US" sz="1600" b="0" i="0" u="none" strike="noStrike" kern="1200" baseline="0" dirty="0" err="1" smtClean="0">
                          <a:solidFill>
                            <a:schemeClr val="tx1"/>
                          </a:solidFill>
                          <a:latin typeface="+mn-lt"/>
                          <a:ea typeface="+mn-ea"/>
                          <a:cs typeface="+mn-cs"/>
                        </a:rPr>
                        <a:t>len</a:t>
                      </a:r>
                      <a:r>
                        <a:rPr lang="en-US" sz="1600" b="0" i="0" u="none" strike="noStrike" kern="1200" baseline="0" dirty="0" smtClean="0">
                          <a:solidFill>
                            <a:schemeClr val="tx1"/>
                          </a:solidFill>
                          <a:latin typeface="+mn-lt"/>
                          <a:ea typeface="+mn-ea"/>
                          <a:cs typeface="+mn-cs"/>
                        </a:rPr>
                        <a:t> )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length = </a:t>
                      </a:r>
                      <a:r>
                        <a:rPr lang="en-US" sz="1600" b="0" i="0" u="none" strike="noStrike" kern="1200" baseline="0" dirty="0" err="1" smtClean="0">
                          <a:solidFill>
                            <a:schemeClr val="tx1"/>
                          </a:solidFill>
                          <a:latin typeface="+mn-lt"/>
                          <a:ea typeface="+mn-ea"/>
                          <a:cs typeface="+mn-cs"/>
                        </a:rPr>
                        <a:t>len</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public double </a:t>
                      </a:r>
                      <a:r>
                        <a:rPr lang="en-US" sz="1600" b="0" i="0" u="none" strike="noStrike" kern="1200" baseline="0" dirty="0" err="1" smtClean="0">
                          <a:solidFill>
                            <a:schemeClr val="tx1"/>
                          </a:solidFill>
                          <a:latin typeface="+mn-lt"/>
                          <a:ea typeface="+mn-ea"/>
                          <a:cs typeface="+mn-cs"/>
                        </a:rPr>
                        <a:t>getLength</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return length;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static void Main(string[] </a:t>
                      </a:r>
                      <a:r>
                        <a:rPr lang="en-US" sz="1600" b="0" i="0" u="none" strike="noStrike" kern="1200" baseline="0" dirty="0" err="1" smtClean="0">
                          <a:solidFill>
                            <a:schemeClr val="tx1"/>
                          </a:solidFill>
                          <a:latin typeface="+mn-lt"/>
                          <a:ea typeface="+mn-ea"/>
                          <a:cs typeface="+mn-cs"/>
                        </a:rPr>
                        <a:t>args</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Line </a:t>
                      </a:r>
                      <a:r>
                        <a:rPr lang="en-US" sz="1600" b="0" i="0" u="none" strike="noStrike" kern="1200" baseline="0" dirty="0" err="1" smtClean="0">
                          <a:solidFill>
                            <a:schemeClr val="tx1"/>
                          </a:solidFill>
                          <a:latin typeface="+mn-lt"/>
                          <a:ea typeface="+mn-ea"/>
                          <a:cs typeface="+mn-cs"/>
                        </a:rPr>
                        <a:t>line</a:t>
                      </a:r>
                      <a:r>
                        <a:rPr lang="en-US" sz="1600" b="0" i="0" u="none" strike="noStrike" kern="1200" baseline="0" dirty="0" smtClean="0">
                          <a:solidFill>
                            <a:schemeClr val="tx1"/>
                          </a:solidFill>
                          <a:latin typeface="+mn-lt"/>
                          <a:ea typeface="+mn-ea"/>
                          <a:cs typeface="+mn-cs"/>
                        </a:rPr>
                        <a:t> = new Line(10.0); </a:t>
                      </a:r>
                    </a:p>
                    <a:p>
                      <a:r>
                        <a:rPr lang="en-US" sz="1600" b="0" i="0" u="none" strike="noStrike" kern="1200" baseline="0" dirty="0" err="1" smtClean="0">
                          <a:solidFill>
                            <a:schemeClr val="tx1"/>
                          </a:solidFill>
                          <a:latin typeface="+mn-lt"/>
                          <a:ea typeface="+mn-ea"/>
                          <a:cs typeface="+mn-cs"/>
                        </a:rPr>
                        <a:t>Console.WriteLine</a:t>
                      </a:r>
                      <a:r>
                        <a:rPr lang="en-US" sz="1600" b="0" i="0" u="none" strike="noStrike" kern="1200" baseline="0" dirty="0" smtClean="0">
                          <a:solidFill>
                            <a:schemeClr val="tx1"/>
                          </a:solidFill>
                          <a:latin typeface="+mn-lt"/>
                          <a:ea typeface="+mn-ea"/>
                          <a:cs typeface="+mn-cs"/>
                        </a:rPr>
                        <a:t>("Length of line : {0}", </a:t>
                      </a:r>
                      <a:r>
                        <a:rPr lang="en-US" sz="1600" b="0" i="0" u="none" strike="noStrike" kern="1200" baseline="0" dirty="0" err="1" smtClean="0">
                          <a:solidFill>
                            <a:schemeClr val="tx1"/>
                          </a:solidFill>
                          <a:latin typeface="+mn-lt"/>
                          <a:ea typeface="+mn-ea"/>
                          <a:cs typeface="+mn-cs"/>
                        </a:rPr>
                        <a:t>line.getLength</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set line length </a:t>
                      </a:r>
                    </a:p>
                    <a:p>
                      <a:r>
                        <a:rPr lang="en-US" sz="1600" b="0" i="0" u="none" strike="noStrike" kern="1200" baseline="0" dirty="0" err="1" smtClean="0">
                          <a:solidFill>
                            <a:schemeClr val="tx1"/>
                          </a:solidFill>
                          <a:latin typeface="+mn-lt"/>
                          <a:ea typeface="+mn-ea"/>
                          <a:cs typeface="+mn-cs"/>
                        </a:rPr>
                        <a:t>line.setLength</a:t>
                      </a:r>
                      <a:r>
                        <a:rPr lang="en-US" sz="1600" b="0" i="0" u="none" strike="noStrike" kern="1200" baseline="0" dirty="0" smtClean="0">
                          <a:solidFill>
                            <a:schemeClr val="tx1"/>
                          </a:solidFill>
                          <a:latin typeface="+mn-lt"/>
                          <a:ea typeface="+mn-ea"/>
                          <a:cs typeface="+mn-cs"/>
                        </a:rPr>
                        <a:t>(6.0); </a:t>
                      </a:r>
                    </a:p>
                    <a:p>
                      <a:r>
                        <a:rPr lang="en-US" sz="1600" b="0" i="0" u="none" strike="noStrike" kern="1200" baseline="0" dirty="0" err="1" smtClean="0">
                          <a:solidFill>
                            <a:schemeClr val="tx1"/>
                          </a:solidFill>
                          <a:latin typeface="+mn-lt"/>
                          <a:ea typeface="+mn-ea"/>
                          <a:cs typeface="+mn-cs"/>
                        </a:rPr>
                        <a:t>Console.WriteLine</a:t>
                      </a:r>
                      <a:r>
                        <a:rPr lang="en-US" sz="1600" b="0" i="0" u="none" strike="noStrike" kern="1200" baseline="0" dirty="0" smtClean="0">
                          <a:solidFill>
                            <a:schemeClr val="tx1"/>
                          </a:solidFill>
                          <a:latin typeface="+mn-lt"/>
                          <a:ea typeface="+mn-ea"/>
                          <a:cs typeface="+mn-cs"/>
                        </a:rPr>
                        <a:t>("Length of line : {0}", </a:t>
                      </a:r>
                      <a:r>
                        <a:rPr lang="en-US" sz="1600" b="0" i="0" u="none" strike="noStrike" kern="1200" baseline="0" dirty="0" err="1" smtClean="0">
                          <a:solidFill>
                            <a:schemeClr val="tx1"/>
                          </a:solidFill>
                          <a:latin typeface="+mn-lt"/>
                          <a:ea typeface="+mn-ea"/>
                          <a:cs typeface="+mn-cs"/>
                        </a:rPr>
                        <a:t>line.getLength</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err="1" smtClean="0">
                          <a:solidFill>
                            <a:schemeClr val="tx1"/>
                          </a:solidFill>
                          <a:latin typeface="+mn-lt"/>
                          <a:ea typeface="+mn-ea"/>
                          <a:cs typeface="+mn-cs"/>
                        </a:rPr>
                        <a:t>Console.ReadKey</a:t>
                      </a:r>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p>
                    <a:p>
                      <a:r>
                        <a:rPr lang="en-US" sz="1600" b="0" i="0" u="none" strike="noStrike" kern="1200" baseline="0" dirty="0" smtClean="0">
                          <a:solidFill>
                            <a:schemeClr val="tx1"/>
                          </a:solidFill>
                          <a:latin typeface="+mn-lt"/>
                          <a:ea typeface="+mn-ea"/>
                          <a:cs typeface="+mn-cs"/>
                        </a:rPr>
                        <a:t>} </a:t>
                      </a:r>
                      <a:endParaRPr lang="en-US" sz="16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3331207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 Destructors </a:t>
            </a:r>
          </a:p>
        </p:txBody>
      </p:sp>
      <p:sp>
        <p:nvSpPr>
          <p:cNvPr id="3" name="Content Placeholder 2"/>
          <p:cNvSpPr>
            <a:spLocks noGrp="1"/>
          </p:cNvSpPr>
          <p:nvPr>
            <p:ph idx="1"/>
          </p:nvPr>
        </p:nvSpPr>
        <p:spPr/>
        <p:txBody>
          <a:bodyPr/>
          <a:lstStyle/>
          <a:p>
            <a:r>
              <a:rPr lang="en-US" dirty="0"/>
              <a:t>A </a:t>
            </a:r>
            <a:r>
              <a:rPr lang="en-US" b="1" dirty="0">
                <a:solidFill>
                  <a:srgbClr val="C00000"/>
                </a:solidFill>
              </a:rPr>
              <a:t>destructor</a:t>
            </a:r>
            <a:r>
              <a:rPr lang="en-US" b="1" dirty="0"/>
              <a:t> </a:t>
            </a:r>
            <a:r>
              <a:rPr lang="en-US" dirty="0"/>
              <a:t>is a special member function of a class that is executed whenever an object of its class goes out of scope. A </a:t>
            </a:r>
            <a:r>
              <a:rPr lang="en-US" b="1" dirty="0"/>
              <a:t>destructor </a:t>
            </a:r>
            <a:r>
              <a:rPr lang="en-US" dirty="0"/>
              <a:t>has exactly the same name as that of the class with a prefixed tilde (~) and it can neither return a value nor can it take any parameters. </a:t>
            </a:r>
            <a:endParaRPr lang="en-US" dirty="0" smtClean="0"/>
          </a:p>
          <a:p>
            <a:r>
              <a:rPr lang="en-US" dirty="0"/>
              <a:t>Destructor can be very useful for releasing memory resources before exiting the program. Destructors cannot be inherited or overloaded. </a:t>
            </a:r>
          </a:p>
        </p:txBody>
      </p:sp>
    </p:spTree>
    <p:extLst>
      <p:ext uri="{BB962C8B-B14F-4D97-AF65-F5344CB8AC3E}">
        <p14:creationId xmlns:p14="http://schemas.microsoft.com/office/powerpoint/2010/main" val="3048354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458084504"/>
              </p:ext>
            </p:extLst>
          </p:nvPr>
        </p:nvGraphicFramePr>
        <p:xfrm>
          <a:off x="203200" y="317500"/>
          <a:ext cx="11176000" cy="4754880"/>
        </p:xfrm>
        <a:graphic>
          <a:graphicData uri="http://schemas.openxmlformats.org/drawingml/2006/table">
            <a:tbl>
              <a:tblPr firstRow="1" bandRow="1">
                <a:tableStyleId>{5C22544A-7EE6-4342-B048-85BDC9FD1C3A}</a:tableStyleId>
              </a:tblPr>
              <a:tblGrid>
                <a:gridCol w="5245100"/>
                <a:gridCol w="5930900"/>
              </a:tblGrid>
              <a:tr h="3568699">
                <a:tc>
                  <a:txBody>
                    <a:bodyPr/>
                    <a:lstStyle/>
                    <a:p>
                      <a:r>
                        <a:rPr lang="en-US" sz="1800" b="0" i="0" u="none" strike="noStrike" kern="1200" baseline="0" dirty="0" smtClean="0">
                          <a:solidFill>
                            <a:schemeClr val="tx1"/>
                          </a:solidFill>
                          <a:latin typeface="+mn-lt"/>
                          <a:ea typeface="+mn-ea"/>
                          <a:cs typeface="+mn-cs"/>
                        </a:rPr>
                        <a:t>namespace </a:t>
                      </a:r>
                      <a:r>
                        <a:rPr lang="en-US" sz="1800" b="0" i="0" u="none" strike="noStrike" kern="1200" baseline="0" dirty="0" err="1" smtClean="0">
                          <a:solidFill>
                            <a:schemeClr val="tx1"/>
                          </a:solidFill>
                          <a:latin typeface="+mn-lt"/>
                          <a:ea typeface="+mn-ea"/>
                          <a:cs typeface="+mn-cs"/>
                        </a:rPr>
                        <a:t>LineApplication</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class Line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private double length; // Length of a line </a:t>
                      </a:r>
                    </a:p>
                    <a:p>
                      <a:r>
                        <a:rPr lang="en-US" sz="1800" b="0" i="0" u="none" strike="noStrike" kern="1200" baseline="0" dirty="0" smtClean="0">
                          <a:solidFill>
                            <a:schemeClr val="tx1"/>
                          </a:solidFill>
                          <a:latin typeface="+mn-lt"/>
                          <a:ea typeface="+mn-ea"/>
                          <a:cs typeface="+mn-cs"/>
                        </a:rPr>
                        <a:t>public Line() // constructor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("Object is being created");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~Line() //destructor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("Object is being deleted");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void </a:t>
                      </a:r>
                      <a:r>
                        <a:rPr lang="en-US" sz="1800" b="0" i="0" u="none" strike="noStrike" kern="1200" baseline="0" dirty="0" err="1" smtClean="0">
                          <a:solidFill>
                            <a:schemeClr val="tx1"/>
                          </a:solidFill>
                          <a:latin typeface="+mn-lt"/>
                          <a:ea typeface="+mn-ea"/>
                          <a:cs typeface="+mn-cs"/>
                        </a:rPr>
                        <a:t>setLength</a:t>
                      </a:r>
                      <a:r>
                        <a:rPr lang="en-US" sz="1800" b="0" i="0" u="none" strike="noStrike" kern="1200" baseline="0" dirty="0" smtClean="0">
                          <a:solidFill>
                            <a:schemeClr val="tx1"/>
                          </a:solidFill>
                          <a:latin typeface="+mn-lt"/>
                          <a:ea typeface="+mn-ea"/>
                          <a:cs typeface="+mn-cs"/>
                        </a:rPr>
                        <a:t>( double </a:t>
                      </a:r>
                      <a:r>
                        <a:rPr lang="en-US" sz="1800" b="0" i="0" u="none" strike="noStrike" kern="1200" baseline="0" dirty="0" err="1" smtClean="0">
                          <a:solidFill>
                            <a:schemeClr val="tx1"/>
                          </a:solidFill>
                          <a:latin typeface="+mn-lt"/>
                          <a:ea typeface="+mn-ea"/>
                          <a:cs typeface="+mn-cs"/>
                        </a:rPr>
                        <a:t>len</a:t>
                      </a:r>
                      <a:r>
                        <a:rPr lang="en-US" sz="1800" b="0" i="0" u="none" strike="noStrike" kern="1200" baseline="0" dirty="0" smtClean="0">
                          <a:solidFill>
                            <a:schemeClr val="tx1"/>
                          </a:solidFill>
                          <a:latin typeface="+mn-lt"/>
                          <a:ea typeface="+mn-ea"/>
                          <a:cs typeface="+mn-cs"/>
                        </a:rPr>
                        <a:t> )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length = </a:t>
                      </a:r>
                      <a:r>
                        <a:rPr lang="en-US" sz="1800" b="0" i="0" u="none" strike="noStrike" kern="1200" baseline="0" dirty="0" err="1" smtClean="0">
                          <a:solidFill>
                            <a:schemeClr val="tx1"/>
                          </a:solidFill>
                          <a:latin typeface="+mn-lt"/>
                          <a:ea typeface="+mn-ea"/>
                          <a:cs typeface="+mn-cs"/>
                        </a:rPr>
                        <a:t>len</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i="0" u="none" strike="noStrike" kern="1200" baseline="0" dirty="0" smtClean="0">
                          <a:solidFill>
                            <a:schemeClr val="tx1"/>
                          </a:solidFill>
                          <a:latin typeface="+mn-lt"/>
                          <a:ea typeface="+mn-ea"/>
                          <a:cs typeface="+mn-cs"/>
                        </a:rPr>
                        <a:t>public double </a:t>
                      </a:r>
                      <a:r>
                        <a:rPr lang="en-US" sz="1800" b="0" i="0" u="none" strike="noStrike" kern="1200" baseline="0" dirty="0" err="1" smtClean="0">
                          <a:solidFill>
                            <a:schemeClr val="tx1"/>
                          </a:solidFill>
                          <a:latin typeface="+mn-lt"/>
                          <a:ea typeface="+mn-ea"/>
                          <a:cs typeface="+mn-cs"/>
                        </a:rPr>
                        <a:t>getLength</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return length;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static void Main(string[] </a:t>
                      </a:r>
                      <a:r>
                        <a:rPr lang="en-US" sz="1800" b="0" i="0" u="none" strike="noStrike" kern="1200" baseline="0" dirty="0" err="1" smtClean="0">
                          <a:solidFill>
                            <a:schemeClr val="tx1"/>
                          </a:solidFill>
                          <a:latin typeface="+mn-lt"/>
                          <a:ea typeface="+mn-ea"/>
                          <a:cs typeface="+mn-cs"/>
                        </a:rPr>
                        <a:t>args</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Line </a:t>
                      </a:r>
                      <a:r>
                        <a:rPr lang="en-US" sz="1800" b="0" i="0" u="none" strike="noStrike" kern="1200" baseline="0" dirty="0" err="1" smtClean="0">
                          <a:solidFill>
                            <a:schemeClr val="tx1"/>
                          </a:solidFill>
                          <a:latin typeface="+mn-lt"/>
                          <a:ea typeface="+mn-ea"/>
                          <a:cs typeface="+mn-cs"/>
                        </a:rPr>
                        <a:t>line</a:t>
                      </a:r>
                      <a:r>
                        <a:rPr lang="en-US" sz="1800" b="0" i="0" u="none" strike="noStrike" kern="1200" baseline="0" dirty="0" smtClean="0">
                          <a:solidFill>
                            <a:schemeClr val="tx1"/>
                          </a:solidFill>
                          <a:latin typeface="+mn-lt"/>
                          <a:ea typeface="+mn-ea"/>
                          <a:cs typeface="+mn-cs"/>
                        </a:rPr>
                        <a:t> = new Line(); </a:t>
                      </a:r>
                    </a:p>
                    <a:p>
                      <a:r>
                        <a:rPr lang="en-US" sz="1800" b="0" i="0" u="none" strike="noStrike" kern="1200" baseline="0" dirty="0" smtClean="0">
                          <a:solidFill>
                            <a:schemeClr val="tx1"/>
                          </a:solidFill>
                          <a:latin typeface="+mn-lt"/>
                          <a:ea typeface="+mn-ea"/>
                          <a:cs typeface="+mn-cs"/>
                        </a:rPr>
                        <a:t>// set line length </a:t>
                      </a:r>
                    </a:p>
                    <a:p>
                      <a:r>
                        <a:rPr lang="en-US" sz="1800" b="0" i="0" u="none" strike="noStrike" kern="1200" baseline="0" dirty="0" err="1" smtClean="0">
                          <a:solidFill>
                            <a:schemeClr val="tx1"/>
                          </a:solidFill>
                          <a:latin typeface="+mn-lt"/>
                          <a:ea typeface="+mn-ea"/>
                          <a:cs typeface="+mn-cs"/>
                        </a:rPr>
                        <a:t>line.setLength</a:t>
                      </a:r>
                      <a:r>
                        <a:rPr lang="en-US" sz="1800" b="0" i="0" u="none" strike="noStrike" kern="1200" baseline="0" dirty="0" smtClean="0">
                          <a:solidFill>
                            <a:schemeClr val="tx1"/>
                          </a:solidFill>
                          <a:latin typeface="+mn-lt"/>
                          <a:ea typeface="+mn-ea"/>
                          <a:cs typeface="+mn-cs"/>
                        </a:rPr>
                        <a:t>(6.0);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("Length of line : {0}", </a:t>
                      </a:r>
                      <a:r>
                        <a:rPr lang="en-US" sz="1800" b="0" i="0" u="none" strike="noStrike" kern="1200" baseline="0" dirty="0" err="1" smtClean="0">
                          <a:solidFill>
                            <a:schemeClr val="tx1"/>
                          </a:solidFill>
                          <a:latin typeface="+mn-lt"/>
                          <a:ea typeface="+mn-ea"/>
                          <a:cs typeface="+mn-cs"/>
                        </a:rPr>
                        <a:t>line.getLength</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2" name="TextBox 1"/>
          <p:cNvSpPr txBox="1"/>
          <p:nvPr/>
        </p:nvSpPr>
        <p:spPr>
          <a:xfrm>
            <a:off x="5524500" y="3733800"/>
            <a:ext cx="3987800" cy="1200329"/>
          </a:xfrm>
          <a:prstGeom prst="rect">
            <a:avLst/>
          </a:prstGeom>
          <a:noFill/>
        </p:spPr>
        <p:txBody>
          <a:bodyPr wrap="square" rtlCol="0">
            <a:spAutoFit/>
          </a:bodyPr>
          <a:lstStyle/>
          <a:p>
            <a:r>
              <a:rPr lang="en-US" b="1" dirty="0" smtClean="0">
                <a:solidFill>
                  <a:srgbClr val="C00000"/>
                </a:solidFill>
              </a:rPr>
              <a:t>Output:</a:t>
            </a:r>
          </a:p>
          <a:p>
            <a:r>
              <a:rPr lang="en-US" dirty="0" smtClean="0">
                <a:solidFill>
                  <a:srgbClr val="C00000"/>
                </a:solidFill>
              </a:rPr>
              <a:t>Object </a:t>
            </a:r>
            <a:r>
              <a:rPr lang="en-US" dirty="0">
                <a:solidFill>
                  <a:srgbClr val="C00000"/>
                </a:solidFill>
              </a:rPr>
              <a:t>is being created </a:t>
            </a:r>
          </a:p>
          <a:p>
            <a:r>
              <a:rPr lang="en-US" dirty="0">
                <a:solidFill>
                  <a:srgbClr val="C00000"/>
                </a:solidFill>
              </a:rPr>
              <a:t>Length of line : 6 </a:t>
            </a:r>
          </a:p>
          <a:p>
            <a:r>
              <a:rPr lang="en-US" dirty="0">
                <a:solidFill>
                  <a:srgbClr val="C00000"/>
                </a:solidFill>
              </a:rPr>
              <a:t>Object is being deleted </a:t>
            </a:r>
          </a:p>
        </p:txBody>
      </p:sp>
    </p:spTree>
    <p:extLst>
      <p:ext uri="{BB962C8B-B14F-4D97-AF65-F5344CB8AC3E}">
        <p14:creationId xmlns:p14="http://schemas.microsoft.com/office/powerpoint/2010/main" val="32083680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28675"/>
          </a:xfrm>
        </p:spPr>
        <p:txBody>
          <a:bodyPr/>
          <a:lstStyle/>
          <a:p>
            <a:r>
              <a:rPr lang="en-US" dirty="0"/>
              <a:t>Static Members of a C# Class </a:t>
            </a:r>
          </a:p>
        </p:txBody>
      </p:sp>
      <p:sp>
        <p:nvSpPr>
          <p:cNvPr id="3" name="Content Placeholder 2"/>
          <p:cNvSpPr>
            <a:spLocks noGrp="1"/>
          </p:cNvSpPr>
          <p:nvPr>
            <p:ph idx="1"/>
          </p:nvPr>
        </p:nvSpPr>
        <p:spPr>
          <a:xfrm>
            <a:off x="838200" y="1193800"/>
            <a:ext cx="10515600" cy="4983163"/>
          </a:xfrm>
        </p:spPr>
        <p:txBody>
          <a:bodyPr/>
          <a:lstStyle/>
          <a:p>
            <a:pPr algn="just"/>
            <a:r>
              <a:rPr lang="en-US" dirty="0"/>
              <a:t>We can define class members as static using the </a:t>
            </a:r>
            <a:r>
              <a:rPr lang="en-US" b="1" dirty="0"/>
              <a:t>static </a:t>
            </a:r>
            <a:r>
              <a:rPr lang="en-US" dirty="0"/>
              <a:t>keyword. When we declare a member of a class as static, it means no matter how many objects of the class are created, there is only one copy of the static member. </a:t>
            </a:r>
          </a:p>
          <a:p>
            <a:pPr algn="just"/>
            <a:r>
              <a:rPr lang="en-US" dirty="0"/>
              <a:t>The keyword </a:t>
            </a:r>
            <a:r>
              <a:rPr lang="en-US" b="1" dirty="0"/>
              <a:t>static </a:t>
            </a:r>
            <a:r>
              <a:rPr lang="en-US" dirty="0"/>
              <a:t>implies that only one instance of the member exists for a class. Static variables are used for defining constants because their values can be retrieved by invoking the class without creating an instance of it. Static variables can be initialized outside the member function or class definition. You can also initialize static variables inside the class definition. </a:t>
            </a:r>
          </a:p>
        </p:txBody>
      </p:sp>
    </p:spTree>
    <p:extLst>
      <p:ext uri="{BB962C8B-B14F-4D97-AF65-F5344CB8AC3E}">
        <p14:creationId xmlns:p14="http://schemas.microsoft.com/office/powerpoint/2010/main" val="2922074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35768355"/>
              </p:ext>
            </p:extLst>
          </p:nvPr>
        </p:nvGraphicFramePr>
        <p:xfrm>
          <a:off x="630382" y="724189"/>
          <a:ext cx="11176000" cy="5029200"/>
        </p:xfrm>
        <a:graphic>
          <a:graphicData uri="http://schemas.openxmlformats.org/drawingml/2006/table">
            <a:tbl>
              <a:tblPr firstRow="1" bandRow="1">
                <a:tableStyleId>{5C22544A-7EE6-4342-B048-85BDC9FD1C3A}</a:tableStyleId>
              </a:tblPr>
              <a:tblGrid>
                <a:gridCol w="5245100"/>
                <a:gridCol w="5930900"/>
              </a:tblGrid>
              <a:tr h="3568699">
                <a:tc>
                  <a:txBody>
                    <a:bodyPr/>
                    <a:lstStyle/>
                    <a:p>
                      <a:r>
                        <a:rPr lang="en-US" sz="1800" b="0" i="0" u="none" strike="noStrike" kern="1200" baseline="0" dirty="0" smtClean="0">
                          <a:solidFill>
                            <a:schemeClr val="tx1"/>
                          </a:solidFill>
                          <a:latin typeface="+mn-lt"/>
                          <a:ea typeface="+mn-ea"/>
                          <a:cs typeface="+mn-cs"/>
                        </a:rPr>
                        <a:t>using System; </a:t>
                      </a:r>
                    </a:p>
                    <a:p>
                      <a:r>
                        <a:rPr lang="en-US" sz="1800" b="0" i="0" u="none" strike="noStrike" kern="1200" baseline="0" dirty="0" smtClean="0">
                          <a:solidFill>
                            <a:schemeClr val="tx1"/>
                          </a:solidFill>
                          <a:latin typeface="+mn-lt"/>
                          <a:ea typeface="+mn-ea"/>
                          <a:cs typeface="+mn-cs"/>
                        </a:rPr>
                        <a:t>namespace </a:t>
                      </a:r>
                      <a:r>
                        <a:rPr lang="en-US" sz="1800" b="0" i="0" u="none" strike="noStrike" kern="1200" baseline="0" dirty="0" err="1" smtClean="0">
                          <a:solidFill>
                            <a:schemeClr val="tx1"/>
                          </a:solidFill>
                          <a:latin typeface="+mn-lt"/>
                          <a:ea typeface="+mn-ea"/>
                          <a:cs typeface="+mn-cs"/>
                        </a:rPr>
                        <a:t>StaticVarApplication</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class </a:t>
                      </a:r>
                      <a:r>
                        <a:rPr lang="en-US" sz="1800" b="0" i="0" u="none" strike="noStrike" kern="1200" baseline="0" dirty="0" err="1" smtClean="0">
                          <a:solidFill>
                            <a:schemeClr val="tx1"/>
                          </a:solidFill>
                          <a:latin typeface="+mn-lt"/>
                          <a:ea typeface="+mn-ea"/>
                          <a:cs typeface="+mn-cs"/>
                        </a:rPr>
                        <a:t>StaticVar</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static </a:t>
                      </a:r>
                      <a:r>
                        <a:rPr lang="en-US" sz="1800" b="0" i="0" u="none" strike="noStrike" kern="1200" baseline="0" dirty="0" err="1" smtClean="0">
                          <a:solidFill>
                            <a:schemeClr val="tx1"/>
                          </a:solidFill>
                          <a:latin typeface="+mn-lt"/>
                          <a:ea typeface="+mn-ea"/>
                          <a:cs typeface="+mn-cs"/>
                        </a:rPr>
                        <a:t>int</a:t>
                      </a:r>
                      <a:r>
                        <a:rPr lang="en-US" sz="1800" b="0" i="0" u="none" strike="noStrike" kern="1200" baseline="0" dirty="0" smtClean="0">
                          <a:solidFill>
                            <a:schemeClr val="tx1"/>
                          </a:solidFill>
                          <a:latin typeface="+mn-lt"/>
                          <a:ea typeface="+mn-ea"/>
                          <a:cs typeface="+mn-cs"/>
                        </a:rPr>
                        <a:t> </a:t>
                      </a:r>
                      <a:r>
                        <a:rPr lang="en-US" sz="1800" b="0" i="0" u="none" strike="noStrike" kern="1200" baseline="0" dirty="0" err="1" smtClean="0">
                          <a:solidFill>
                            <a:schemeClr val="tx1"/>
                          </a:solidFill>
                          <a:latin typeface="+mn-lt"/>
                          <a:ea typeface="+mn-ea"/>
                          <a:cs typeface="+mn-cs"/>
                        </a:rPr>
                        <a:t>num</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void count()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num</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a:t>
                      </a:r>
                      <a:r>
                        <a:rPr lang="en-US" sz="1800" b="0" i="0" u="none" strike="noStrike" kern="1200" baseline="0" dirty="0" err="1" smtClean="0">
                          <a:solidFill>
                            <a:schemeClr val="tx1"/>
                          </a:solidFill>
                          <a:latin typeface="+mn-lt"/>
                          <a:ea typeface="+mn-ea"/>
                          <a:cs typeface="+mn-cs"/>
                        </a:rPr>
                        <a:t>int</a:t>
                      </a:r>
                      <a:r>
                        <a:rPr lang="en-US" sz="1800" b="0" i="0" u="none" strike="noStrike" kern="1200" baseline="0" dirty="0" smtClean="0">
                          <a:solidFill>
                            <a:schemeClr val="tx1"/>
                          </a:solidFill>
                          <a:latin typeface="+mn-lt"/>
                          <a:ea typeface="+mn-ea"/>
                          <a:cs typeface="+mn-cs"/>
                        </a:rPr>
                        <a:t> </a:t>
                      </a:r>
                      <a:r>
                        <a:rPr lang="en-US" sz="1800" b="0" i="0" u="none" strike="noStrike" kern="1200" baseline="0" dirty="0" err="1" smtClean="0">
                          <a:solidFill>
                            <a:schemeClr val="tx1"/>
                          </a:solidFill>
                          <a:latin typeface="+mn-lt"/>
                          <a:ea typeface="+mn-ea"/>
                          <a:cs typeface="+mn-cs"/>
                        </a:rPr>
                        <a:t>getNum</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return </a:t>
                      </a:r>
                      <a:r>
                        <a:rPr lang="en-US" sz="1800" b="0" i="0" u="none" strike="noStrike" kern="1200" baseline="0" dirty="0" err="1" smtClean="0">
                          <a:solidFill>
                            <a:schemeClr val="tx1"/>
                          </a:solidFill>
                          <a:latin typeface="+mn-lt"/>
                          <a:ea typeface="+mn-ea"/>
                          <a:cs typeface="+mn-cs"/>
                        </a:rPr>
                        <a:t>num</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i="0" u="none" strike="noStrike" kern="1200" baseline="0" dirty="0" smtClean="0">
                          <a:solidFill>
                            <a:schemeClr val="tx1"/>
                          </a:solidFill>
                          <a:latin typeface="+mn-lt"/>
                          <a:ea typeface="+mn-ea"/>
                          <a:cs typeface="+mn-cs"/>
                        </a:rPr>
                        <a:t>class </a:t>
                      </a:r>
                      <a:r>
                        <a:rPr lang="en-US" sz="1800" b="0" i="0" u="none" strike="noStrike" kern="1200" baseline="0" dirty="0" err="1" smtClean="0">
                          <a:solidFill>
                            <a:schemeClr val="tx1"/>
                          </a:solidFill>
                          <a:latin typeface="+mn-lt"/>
                          <a:ea typeface="+mn-ea"/>
                          <a:cs typeface="+mn-cs"/>
                        </a:rPr>
                        <a:t>StaticTester</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static void Main(string[] </a:t>
                      </a:r>
                      <a:r>
                        <a:rPr lang="en-US" sz="1800" b="0" i="0" u="none" strike="noStrike" kern="1200" baseline="0" dirty="0" err="1" smtClean="0">
                          <a:solidFill>
                            <a:schemeClr val="tx1"/>
                          </a:solidFill>
                          <a:latin typeface="+mn-lt"/>
                          <a:ea typeface="+mn-ea"/>
                          <a:cs typeface="+mn-cs"/>
                        </a:rPr>
                        <a:t>args</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StaticVar</a:t>
                      </a:r>
                      <a:r>
                        <a:rPr lang="en-US" sz="1800" b="0" i="0" u="none" strike="noStrike" kern="1200" baseline="0" dirty="0" smtClean="0">
                          <a:solidFill>
                            <a:schemeClr val="tx1"/>
                          </a:solidFill>
                          <a:latin typeface="+mn-lt"/>
                          <a:ea typeface="+mn-ea"/>
                          <a:cs typeface="+mn-cs"/>
                        </a:rPr>
                        <a:t> s1 = new </a:t>
                      </a:r>
                      <a:r>
                        <a:rPr lang="en-US" sz="1800" b="0" i="0" u="none" strike="noStrike" kern="1200" baseline="0" dirty="0" err="1" smtClean="0">
                          <a:solidFill>
                            <a:schemeClr val="tx1"/>
                          </a:solidFill>
                          <a:latin typeface="+mn-lt"/>
                          <a:ea typeface="+mn-ea"/>
                          <a:cs typeface="+mn-cs"/>
                        </a:rPr>
                        <a:t>StaticVar</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err="1" smtClean="0">
                          <a:solidFill>
                            <a:schemeClr val="tx1"/>
                          </a:solidFill>
                          <a:latin typeface="+mn-lt"/>
                          <a:ea typeface="+mn-ea"/>
                          <a:cs typeface="+mn-cs"/>
                        </a:rPr>
                        <a:t>StaticVar</a:t>
                      </a:r>
                      <a:r>
                        <a:rPr lang="en-US" sz="1800" b="0" i="0" u="none" strike="noStrike" kern="1200" baseline="0" dirty="0" smtClean="0">
                          <a:solidFill>
                            <a:schemeClr val="tx1"/>
                          </a:solidFill>
                          <a:latin typeface="+mn-lt"/>
                          <a:ea typeface="+mn-ea"/>
                          <a:cs typeface="+mn-cs"/>
                        </a:rPr>
                        <a:t> s2 = new </a:t>
                      </a:r>
                      <a:r>
                        <a:rPr lang="en-US" sz="1800" b="0" i="0" u="none" strike="noStrike" kern="1200" baseline="0" dirty="0" err="1" smtClean="0">
                          <a:solidFill>
                            <a:schemeClr val="tx1"/>
                          </a:solidFill>
                          <a:latin typeface="+mn-lt"/>
                          <a:ea typeface="+mn-ea"/>
                          <a:cs typeface="+mn-cs"/>
                        </a:rPr>
                        <a:t>StaticVar</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s1.count(); </a:t>
                      </a:r>
                    </a:p>
                    <a:p>
                      <a:r>
                        <a:rPr lang="en-US" sz="1800" b="0" i="0" u="none" strike="noStrike" kern="1200" baseline="0" dirty="0" smtClean="0">
                          <a:solidFill>
                            <a:schemeClr val="tx1"/>
                          </a:solidFill>
                          <a:latin typeface="+mn-lt"/>
                          <a:ea typeface="+mn-ea"/>
                          <a:cs typeface="+mn-cs"/>
                        </a:rPr>
                        <a:t>s1.count(); </a:t>
                      </a:r>
                    </a:p>
                    <a:p>
                      <a:r>
                        <a:rPr lang="en-US" sz="1800" b="0" i="0" u="none" strike="noStrike" kern="1200" baseline="0" dirty="0" smtClean="0">
                          <a:solidFill>
                            <a:schemeClr val="tx1"/>
                          </a:solidFill>
                          <a:latin typeface="+mn-lt"/>
                          <a:ea typeface="+mn-ea"/>
                          <a:cs typeface="+mn-cs"/>
                        </a:rPr>
                        <a:t>s1.count(); </a:t>
                      </a:r>
                    </a:p>
                    <a:p>
                      <a:r>
                        <a:rPr lang="en-US" sz="1800" b="0" i="0" u="none" strike="noStrike" kern="1200" baseline="0" dirty="0" smtClean="0">
                          <a:solidFill>
                            <a:schemeClr val="tx1"/>
                          </a:solidFill>
                          <a:latin typeface="+mn-lt"/>
                          <a:ea typeface="+mn-ea"/>
                          <a:cs typeface="+mn-cs"/>
                        </a:rPr>
                        <a:t>s2.count(); </a:t>
                      </a:r>
                    </a:p>
                    <a:p>
                      <a:r>
                        <a:rPr lang="en-US" sz="1800" b="0" i="0" u="none" strike="noStrike" kern="1200" baseline="0" dirty="0" smtClean="0">
                          <a:solidFill>
                            <a:schemeClr val="tx1"/>
                          </a:solidFill>
                          <a:latin typeface="+mn-lt"/>
                          <a:ea typeface="+mn-ea"/>
                          <a:cs typeface="+mn-cs"/>
                        </a:rPr>
                        <a:t>s2.count(); </a:t>
                      </a:r>
                    </a:p>
                    <a:p>
                      <a:r>
                        <a:rPr lang="en-US" sz="1800" b="0" i="0" u="none" strike="noStrike" kern="1200" baseline="0" dirty="0" smtClean="0">
                          <a:solidFill>
                            <a:schemeClr val="tx1"/>
                          </a:solidFill>
                          <a:latin typeface="+mn-lt"/>
                          <a:ea typeface="+mn-ea"/>
                          <a:cs typeface="+mn-cs"/>
                        </a:rPr>
                        <a:t>s2.count();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("Variable </a:t>
                      </a:r>
                      <a:r>
                        <a:rPr lang="en-US" sz="1800" b="0" i="0" u="none" strike="noStrike" kern="1200" baseline="0" dirty="0" err="1" smtClean="0">
                          <a:solidFill>
                            <a:schemeClr val="tx1"/>
                          </a:solidFill>
                          <a:latin typeface="+mn-lt"/>
                          <a:ea typeface="+mn-ea"/>
                          <a:cs typeface="+mn-cs"/>
                        </a:rPr>
                        <a:t>num</a:t>
                      </a:r>
                      <a:r>
                        <a:rPr lang="en-US" sz="1800" b="0" i="0" u="none" strike="noStrike" kern="1200" baseline="0" dirty="0" smtClean="0">
                          <a:solidFill>
                            <a:schemeClr val="tx1"/>
                          </a:solidFill>
                          <a:latin typeface="+mn-lt"/>
                          <a:ea typeface="+mn-ea"/>
                          <a:cs typeface="+mn-cs"/>
                        </a:rPr>
                        <a:t> for s1: {0}", s1.getNum());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("Variable </a:t>
                      </a:r>
                      <a:r>
                        <a:rPr lang="en-US" sz="1800" b="0" i="0" u="none" strike="noStrike" kern="1200" baseline="0" dirty="0" err="1" smtClean="0">
                          <a:solidFill>
                            <a:schemeClr val="tx1"/>
                          </a:solidFill>
                          <a:latin typeface="+mn-lt"/>
                          <a:ea typeface="+mn-ea"/>
                          <a:cs typeface="+mn-cs"/>
                        </a:rPr>
                        <a:t>num</a:t>
                      </a:r>
                      <a:r>
                        <a:rPr lang="en-US" sz="1800" b="0" i="0" u="none" strike="noStrike" kern="1200" baseline="0" dirty="0" smtClean="0">
                          <a:solidFill>
                            <a:schemeClr val="tx1"/>
                          </a:solidFill>
                          <a:latin typeface="+mn-lt"/>
                          <a:ea typeface="+mn-ea"/>
                          <a:cs typeface="+mn-cs"/>
                        </a:rPr>
                        <a:t> for s2: {0}", s2.getNum()); </a:t>
                      </a:r>
                    </a:p>
                    <a:p>
                      <a:r>
                        <a:rPr lang="en-US" sz="1800" b="0" i="0" u="none" strike="noStrike" kern="1200" baseline="0" dirty="0" err="1" smtClean="0">
                          <a:solidFill>
                            <a:schemeClr val="tx1"/>
                          </a:solidFill>
                          <a:latin typeface="+mn-lt"/>
                          <a:ea typeface="+mn-ea"/>
                          <a:cs typeface="+mn-cs"/>
                        </a:rPr>
                        <a:t>Console.ReadKey</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825500" y="5952837"/>
            <a:ext cx="2933700" cy="646331"/>
          </a:xfrm>
          <a:prstGeom prst="rect">
            <a:avLst/>
          </a:prstGeom>
          <a:noFill/>
        </p:spPr>
        <p:txBody>
          <a:bodyPr wrap="square" rtlCol="0">
            <a:spAutoFit/>
          </a:bodyPr>
          <a:lstStyle/>
          <a:p>
            <a:r>
              <a:rPr lang="pt-BR" dirty="0"/>
              <a:t>Variable num for s1: 6 </a:t>
            </a:r>
          </a:p>
          <a:p>
            <a:r>
              <a:rPr lang="pt-BR" dirty="0"/>
              <a:t>Variable num for s2: 6 </a:t>
            </a:r>
            <a:endParaRPr lang="en-US" dirty="0"/>
          </a:p>
        </p:txBody>
      </p:sp>
    </p:spTree>
    <p:extLst>
      <p:ext uri="{BB962C8B-B14F-4D97-AF65-F5344CB8AC3E}">
        <p14:creationId xmlns:p14="http://schemas.microsoft.com/office/powerpoint/2010/main" val="3724778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0"/>
            <a:ext cx="10515600" cy="6176963"/>
          </a:xfrm>
        </p:spPr>
        <p:txBody>
          <a:bodyPr/>
          <a:lstStyle/>
          <a:p>
            <a:r>
              <a:rPr lang="en-US" dirty="0"/>
              <a:t>You can also declare a </a:t>
            </a:r>
            <a:r>
              <a:rPr lang="en-US" b="1" dirty="0"/>
              <a:t>member function </a:t>
            </a:r>
            <a:r>
              <a:rPr lang="en-US" dirty="0"/>
              <a:t>as </a:t>
            </a:r>
            <a:r>
              <a:rPr lang="en-US" b="1" dirty="0"/>
              <a:t>static</a:t>
            </a:r>
            <a:r>
              <a:rPr lang="en-US" dirty="0"/>
              <a:t>. Such functions can access only static variables. The static functions exist even before the object is created. The following example demonstrates the use of </a:t>
            </a:r>
            <a:r>
              <a:rPr lang="en-US" b="1" dirty="0"/>
              <a:t>static functions</a:t>
            </a:r>
            <a:r>
              <a:rPr lang="en-US" dirty="0"/>
              <a:t>: </a:t>
            </a:r>
            <a:endParaRPr lang="en-US" dirty="0" smtClean="0"/>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223440222"/>
              </p:ext>
            </p:extLst>
          </p:nvPr>
        </p:nvGraphicFramePr>
        <p:xfrm>
          <a:off x="2343727" y="1778384"/>
          <a:ext cx="8128000" cy="420624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US" sz="1800" b="0" i="0" u="none" strike="noStrike" kern="1200" baseline="0" dirty="0" smtClean="0">
                          <a:solidFill>
                            <a:schemeClr val="lt1"/>
                          </a:solidFill>
                          <a:latin typeface="+mn-lt"/>
                          <a:ea typeface="+mn-ea"/>
                          <a:cs typeface="+mn-cs"/>
                        </a:rPr>
                        <a:t>using System; </a:t>
                      </a:r>
                    </a:p>
                    <a:p>
                      <a:r>
                        <a:rPr lang="en-US" sz="1800" b="0" i="0" u="none" strike="noStrike" kern="1200" baseline="0" dirty="0" smtClean="0">
                          <a:solidFill>
                            <a:schemeClr val="lt1"/>
                          </a:solidFill>
                          <a:latin typeface="+mn-lt"/>
                          <a:ea typeface="+mn-ea"/>
                          <a:cs typeface="+mn-cs"/>
                        </a:rPr>
                        <a:t>namespace </a:t>
                      </a:r>
                      <a:r>
                        <a:rPr lang="en-US" sz="1800" b="0" i="0" u="none" strike="noStrike" kern="1200" baseline="0" dirty="0" err="1" smtClean="0">
                          <a:solidFill>
                            <a:schemeClr val="lt1"/>
                          </a:solidFill>
                          <a:latin typeface="+mn-lt"/>
                          <a:ea typeface="+mn-ea"/>
                          <a:cs typeface="+mn-cs"/>
                        </a:rPr>
                        <a:t>StaticVarApplication</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a:t>
                      </a:r>
                    </a:p>
                    <a:p>
                      <a:r>
                        <a:rPr lang="en-US" sz="1800" b="0" i="0" u="none" strike="noStrike" kern="1200" baseline="0" dirty="0" smtClean="0">
                          <a:solidFill>
                            <a:schemeClr val="lt1"/>
                          </a:solidFill>
                          <a:latin typeface="+mn-lt"/>
                          <a:ea typeface="+mn-ea"/>
                          <a:cs typeface="+mn-cs"/>
                        </a:rPr>
                        <a:t>class </a:t>
                      </a:r>
                      <a:r>
                        <a:rPr lang="en-US" sz="1800" b="0" i="0" u="none" strike="noStrike" kern="1200" baseline="0" dirty="0" err="1" smtClean="0">
                          <a:solidFill>
                            <a:schemeClr val="lt1"/>
                          </a:solidFill>
                          <a:latin typeface="+mn-lt"/>
                          <a:ea typeface="+mn-ea"/>
                          <a:cs typeface="+mn-cs"/>
                        </a:rPr>
                        <a:t>StaticVar</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public static </a:t>
                      </a:r>
                      <a:r>
                        <a:rPr lang="en-US" sz="1800" b="0" i="0" u="none" strike="noStrike" kern="1200" baseline="0" dirty="0" err="1" smtClean="0">
                          <a:solidFill>
                            <a:schemeClr val="lt1"/>
                          </a:solidFill>
                          <a:latin typeface="+mn-lt"/>
                          <a:ea typeface="+mn-ea"/>
                          <a:cs typeface="+mn-cs"/>
                        </a:rPr>
                        <a:t>int</a:t>
                      </a:r>
                      <a:r>
                        <a:rPr lang="en-US" sz="1800" b="0" i="0" u="none" strike="noStrike" kern="1200" baseline="0" dirty="0" smtClean="0">
                          <a:solidFill>
                            <a:schemeClr val="lt1"/>
                          </a:solidFill>
                          <a:latin typeface="+mn-lt"/>
                          <a:ea typeface="+mn-ea"/>
                          <a:cs typeface="+mn-cs"/>
                        </a:rPr>
                        <a:t> </a:t>
                      </a:r>
                      <a:r>
                        <a:rPr lang="en-US" sz="1800" b="0" i="0" u="none" strike="noStrike" kern="1200" baseline="0" dirty="0" err="1" smtClean="0">
                          <a:solidFill>
                            <a:schemeClr val="lt1"/>
                          </a:solidFill>
                          <a:latin typeface="+mn-lt"/>
                          <a:ea typeface="+mn-ea"/>
                          <a:cs typeface="+mn-cs"/>
                        </a:rPr>
                        <a:t>num</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public void count()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num</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public static </a:t>
                      </a:r>
                      <a:r>
                        <a:rPr lang="en-US" sz="1800" b="0" i="0" u="none" strike="noStrike" kern="1200" baseline="0" dirty="0" err="1" smtClean="0">
                          <a:solidFill>
                            <a:schemeClr val="lt1"/>
                          </a:solidFill>
                          <a:latin typeface="+mn-lt"/>
                          <a:ea typeface="+mn-ea"/>
                          <a:cs typeface="+mn-cs"/>
                        </a:rPr>
                        <a:t>int</a:t>
                      </a:r>
                      <a:r>
                        <a:rPr lang="en-US" sz="1800" b="0" i="0" u="none" strike="noStrike" kern="1200" baseline="0" dirty="0" smtClean="0">
                          <a:solidFill>
                            <a:schemeClr val="lt1"/>
                          </a:solidFill>
                          <a:latin typeface="+mn-lt"/>
                          <a:ea typeface="+mn-ea"/>
                          <a:cs typeface="+mn-cs"/>
                        </a:rPr>
                        <a:t> </a:t>
                      </a:r>
                      <a:r>
                        <a:rPr lang="en-US" sz="1800" b="0" i="0" u="none" strike="noStrike" kern="1200" baseline="0" dirty="0" err="1" smtClean="0">
                          <a:solidFill>
                            <a:schemeClr val="lt1"/>
                          </a:solidFill>
                          <a:latin typeface="+mn-lt"/>
                          <a:ea typeface="+mn-ea"/>
                          <a:cs typeface="+mn-cs"/>
                        </a:rPr>
                        <a:t>getNum</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return </a:t>
                      </a:r>
                      <a:r>
                        <a:rPr lang="en-US" sz="1800" b="0" i="0" u="none" strike="noStrike" kern="1200" baseline="0" dirty="0" err="1" smtClean="0">
                          <a:solidFill>
                            <a:schemeClr val="lt1"/>
                          </a:solidFill>
                          <a:latin typeface="+mn-lt"/>
                          <a:ea typeface="+mn-ea"/>
                          <a:cs typeface="+mn-cs"/>
                        </a:rPr>
                        <a:t>num</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endParaRPr lang="en-US" dirty="0"/>
                    </a:p>
                  </a:txBody>
                  <a:tcPr/>
                </a:tc>
                <a:tc>
                  <a:txBody>
                    <a:bodyPr/>
                    <a:lstStyle/>
                    <a:p>
                      <a:r>
                        <a:rPr lang="en-US" sz="1800" b="0" i="0" u="none" strike="noStrike" kern="1200" baseline="0" dirty="0" smtClean="0">
                          <a:solidFill>
                            <a:schemeClr val="lt1"/>
                          </a:solidFill>
                          <a:latin typeface="+mn-lt"/>
                          <a:ea typeface="+mn-ea"/>
                          <a:cs typeface="+mn-cs"/>
                        </a:rPr>
                        <a:t>class </a:t>
                      </a:r>
                      <a:r>
                        <a:rPr lang="en-US" sz="1800" b="0" i="0" u="none" strike="noStrike" kern="1200" baseline="0" dirty="0" err="1" smtClean="0">
                          <a:solidFill>
                            <a:schemeClr val="lt1"/>
                          </a:solidFill>
                          <a:latin typeface="+mn-lt"/>
                          <a:ea typeface="+mn-ea"/>
                          <a:cs typeface="+mn-cs"/>
                        </a:rPr>
                        <a:t>StaticTester</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static void Main(string[] </a:t>
                      </a:r>
                      <a:r>
                        <a:rPr lang="en-US" sz="1800" b="0" i="0" u="none" strike="noStrike" kern="1200" baseline="0" dirty="0" err="1" smtClean="0">
                          <a:solidFill>
                            <a:schemeClr val="lt1"/>
                          </a:solidFill>
                          <a:latin typeface="+mn-lt"/>
                          <a:ea typeface="+mn-ea"/>
                          <a:cs typeface="+mn-cs"/>
                        </a:rPr>
                        <a:t>args</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StaticVar</a:t>
                      </a:r>
                      <a:r>
                        <a:rPr lang="en-US" sz="1800" b="0" i="0" u="none" strike="noStrike" kern="1200" baseline="0" dirty="0" smtClean="0">
                          <a:solidFill>
                            <a:schemeClr val="lt1"/>
                          </a:solidFill>
                          <a:latin typeface="+mn-lt"/>
                          <a:ea typeface="+mn-ea"/>
                          <a:cs typeface="+mn-cs"/>
                        </a:rPr>
                        <a:t> s = new </a:t>
                      </a:r>
                      <a:r>
                        <a:rPr lang="en-US" sz="1800" b="0" i="0" u="none" strike="noStrike" kern="1200" baseline="0" dirty="0" err="1" smtClean="0">
                          <a:solidFill>
                            <a:schemeClr val="lt1"/>
                          </a:solidFill>
                          <a:latin typeface="+mn-lt"/>
                          <a:ea typeface="+mn-ea"/>
                          <a:cs typeface="+mn-cs"/>
                        </a:rPr>
                        <a:t>StaticVar</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s.count</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s.count</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s.count</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Console.WriteLine</a:t>
                      </a:r>
                      <a:r>
                        <a:rPr lang="en-US" sz="1800" b="0" i="0" u="none" strike="noStrike" kern="1200" baseline="0" dirty="0" smtClean="0">
                          <a:solidFill>
                            <a:schemeClr val="lt1"/>
                          </a:solidFill>
                          <a:latin typeface="+mn-lt"/>
                          <a:ea typeface="+mn-ea"/>
                          <a:cs typeface="+mn-cs"/>
                        </a:rPr>
                        <a:t>("Variable </a:t>
                      </a:r>
                      <a:r>
                        <a:rPr lang="en-US" sz="1800" b="0" i="0" u="none" strike="noStrike" kern="1200" baseline="0" dirty="0" err="1" smtClean="0">
                          <a:solidFill>
                            <a:schemeClr val="lt1"/>
                          </a:solidFill>
                          <a:latin typeface="+mn-lt"/>
                          <a:ea typeface="+mn-ea"/>
                          <a:cs typeface="+mn-cs"/>
                        </a:rPr>
                        <a:t>num</a:t>
                      </a:r>
                      <a:r>
                        <a:rPr lang="en-US" sz="1800" b="0" i="0" u="none" strike="noStrike" kern="1200" baseline="0" dirty="0" smtClean="0">
                          <a:solidFill>
                            <a:schemeClr val="lt1"/>
                          </a:solidFill>
                          <a:latin typeface="+mn-lt"/>
                          <a:ea typeface="+mn-ea"/>
                          <a:cs typeface="+mn-cs"/>
                        </a:rPr>
                        <a:t>: {0}", </a:t>
                      </a:r>
                      <a:r>
                        <a:rPr lang="en-US" sz="1800" b="0" i="0" u="none" strike="noStrike" kern="1200" baseline="0" dirty="0" err="1" smtClean="0">
                          <a:solidFill>
                            <a:schemeClr val="lt1"/>
                          </a:solidFill>
                          <a:latin typeface="+mn-lt"/>
                          <a:ea typeface="+mn-ea"/>
                          <a:cs typeface="+mn-cs"/>
                        </a:rPr>
                        <a:t>StaticVar.getNum</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err="1" smtClean="0">
                          <a:solidFill>
                            <a:schemeClr val="lt1"/>
                          </a:solidFill>
                          <a:latin typeface="+mn-lt"/>
                          <a:ea typeface="+mn-ea"/>
                          <a:cs typeface="+mn-cs"/>
                        </a:rPr>
                        <a:t>Console.ReadKey</a:t>
                      </a:r>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p>
                    <a:p>
                      <a:r>
                        <a:rPr lang="en-US" sz="1800" b="0" i="0" u="none" strike="noStrike" kern="1200" baseline="0" dirty="0" smtClean="0">
                          <a:solidFill>
                            <a:schemeClr val="lt1"/>
                          </a:solidFill>
                          <a:latin typeface="+mn-lt"/>
                          <a:ea typeface="+mn-ea"/>
                          <a:cs typeface="+mn-cs"/>
                        </a:rPr>
                        <a:t>} </a:t>
                      </a:r>
                      <a:endParaRPr lang="en-US" dirty="0"/>
                    </a:p>
                  </a:txBody>
                  <a:tcPr/>
                </a:tc>
              </a:tr>
            </a:tbl>
          </a:graphicData>
        </a:graphic>
      </p:graphicFrame>
      <p:sp>
        <p:nvSpPr>
          <p:cNvPr id="5" name="TextBox 4"/>
          <p:cNvSpPr txBox="1"/>
          <p:nvPr/>
        </p:nvSpPr>
        <p:spPr>
          <a:xfrm>
            <a:off x="5603009" y="6210300"/>
            <a:ext cx="1816100" cy="369332"/>
          </a:xfrm>
          <a:prstGeom prst="rect">
            <a:avLst/>
          </a:prstGeom>
          <a:noFill/>
        </p:spPr>
        <p:txBody>
          <a:bodyPr wrap="square" rtlCol="0">
            <a:spAutoFit/>
          </a:bodyPr>
          <a:lstStyle/>
          <a:p>
            <a:r>
              <a:rPr lang="en-US" dirty="0"/>
              <a:t>Variable </a:t>
            </a:r>
            <a:r>
              <a:rPr lang="en-US" dirty="0" err="1"/>
              <a:t>num</a:t>
            </a:r>
            <a:r>
              <a:rPr lang="en-US" dirty="0"/>
              <a:t>: 3 </a:t>
            </a:r>
          </a:p>
        </p:txBody>
      </p:sp>
    </p:spTree>
    <p:extLst>
      <p:ext uri="{BB962C8B-B14F-4D97-AF65-F5344CB8AC3E}">
        <p14:creationId xmlns:p14="http://schemas.microsoft.com/office/powerpoint/2010/main" val="872586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Key Concepts of Object Orientation</a:t>
            </a:r>
          </a:p>
        </p:txBody>
      </p:sp>
      <p:sp>
        <p:nvSpPr>
          <p:cNvPr id="3" name="Content Placeholder 2"/>
          <p:cNvSpPr>
            <a:spLocks noGrp="1"/>
          </p:cNvSpPr>
          <p:nvPr>
            <p:ph idx="1"/>
          </p:nvPr>
        </p:nvSpPr>
        <p:spPr>
          <a:xfrm>
            <a:off x="838200" y="1435100"/>
            <a:ext cx="10515600" cy="4741863"/>
          </a:xfrm>
        </p:spPr>
        <p:txBody>
          <a:bodyPr>
            <a:normAutofit fontScale="77500" lnSpcReduction="20000"/>
          </a:bodyPr>
          <a:lstStyle/>
          <a:p>
            <a:pPr algn="just"/>
            <a:endParaRPr lang="en-US" dirty="0"/>
          </a:p>
          <a:p>
            <a:pPr algn="just"/>
            <a:r>
              <a:rPr lang="en-US" b="1" dirty="0">
                <a:solidFill>
                  <a:srgbClr val="FF0000"/>
                </a:solidFill>
              </a:rPr>
              <a:t>Abstraction</a:t>
            </a:r>
            <a:r>
              <a:rPr lang="en-US" dirty="0"/>
              <a:t> </a:t>
            </a:r>
            <a:r>
              <a:rPr lang="en-US" dirty="0" smtClean="0"/>
              <a:t>ability </a:t>
            </a:r>
            <a:r>
              <a:rPr lang="en-US" dirty="0"/>
              <a:t>to generalize an object as a data type that has a specific set of characteristics and is able to perform a set of actions</a:t>
            </a:r>
            <a:r>
              <a:rPr lang="en-US" dirty="0" smtClean="0"/>
              <a:t>.(Dog Example)</a:t>
            </a:r>
            <a:endParaRPr lang="en-US" dirty="0"/>
          </a:p>
          <a:p>
            <a:pPr algn="just"/>
            <a:r>
              <a:rPr lang="en-US" b="1" dirty="0" smtClean="0">
                <a:solidFill>
                  <a:srgbClr val="FF0000"/>
                </a:solidFill>
              </a:rPr>
              <a:t>Encapsulation</a:t>
            </a:r>
            <a:r>
              <a:rPr lang="en-US" dirty="0"/>
              <a:t> </a:t>
            </a:r>
            <a:r>
              <a:rPr lang="en-US" dirty="0" smtClean="0"/>
              <a:t>is </a:t>
            </a:r>
            <a:r>
              <a:rPr lang="en-US" dirty="0"/>
              <a:t>defined 'as the process of enclosing one or more items within a physical or logical </a:t>
            </a:r>
            <a:r>
              <a:rPr lang="en-US" dirty="0" smtClean="0"/>
              <a:t>package‘, </a:t>
            </a:r>
            <a:r>
              <a:rPr lang="en-US" dirty="0"/>
              <a:t>in object oriented programming methodology, prevents access to implementation details.</a:t>
            </a:r>
          </a:p>
          <a:p>
            <a:pPr algn="just"/>
            <a:r>
              <a:rPr lang="en-US" dirty="0">
                <a:solidFill>
                  <a:srgbClr val="FF0000"/>
                </a:solidFill>
              </a:rPr>
              <a:t>Abstraction</a:t>
            </a:r>
            <a:r>
              <a:rPr lang="en-US" dirty="0"/>
              <a:t> and </a:t>
            </a:r>
            <a:r>
              <a:rPr lang="en-US" dirty="0">
                <a:solidFill>
                  <a:srgbClr val="FF0000"/>
                </a:solidFill>
              </a:rPr>
              <a:t>encapsulation</a:t>
            </a:r>
            <a:r>
              <a:rPr lang="en-US" dirty="0"/>
              <a:t> are related features in object oriented programming. Abstraction allows making relevant information visible and </a:t>
            </a:r>
            <a:r>
              <a:rPr lang="en-US" dirty="0">
                <a:solidFill>
                  <a:srgbClr val="FF0000"/>
                </a:solidFill>
              </a:rPr>
              <a:t>encapsulation </a:t>
            </a:r>
            <a:r>
              <a:rPr lang="en-US" dirty="0"/>
              <a:t>enables a programmer to </a:t>
            </a:r>
            <a:r>
              <a:rPr lang="en-US" i="1" dirty="0"/>
              <a:t>implement the desired level of abstraction</a:t>
            </a:r>
            <a:r>
              <a:rPr lang="en-US" dirty="0" smtClean="0"/>
              <a:t>.</a:t>
            </a:r>
            <a:endParaRPr lang="en-US" b="1" dirty="0">
              <a:solidFill>
                <a:srgbClr val="FF0000"/>
              </a:solidFill>
            </a:endParaRPr>
          </a:p>
          <a:p>
            <a:pPr algn="just"/>
            <a:r>
              <a:rPr lang="en-US" b="1" dirty="0" smtClean="0">
                <a:solidFill>
                  <a:srgbClr val="FF0000"/>
                </a:solidFill>
              </a:rPr>
              <a:t>Polymorphism </a:t>
            </a:r>
            <a:r>
              <a:rPr lang="en-US" dirty="0" smtClean="0"/>
              <a:t>is </a:t>
            </a:r>
            <a:r>
              <a:rPr lang="en-US" dirty="0"/>
              <a:t>often expressed as 'one interface, multiple functions</a:t>
            </a:r>
            <a:r>
              <a:rPr lang="en-US" dirty="0" smtClean="0"/>
              <a:t>'. It </a:t>
            </a:r>
            <a:r>
              <a:rPr lang="en-US" dirty="0"/>
              <a:t>can be static or dynamic. In </a:t>
            </a:r>
            <a:r>
              <a:rPr lang="en-US" b="1" dirty="0"/>
              <a:t>static polymorphism</a:t>
            </a:r>
            <a:r>
              <a:rPr lang="en-US" dirty="0"/>
              <a:t>, the response to a function is determined at the compile time. In </a:t>
            </a:r>
            <a:r>
              <a:rPr lang="en-US" b="1" dirty="0"/>
              <a:t>dynamic polymorphism</a:t>
            </a:r>
            <a:r>
              <a:rPr lang="en-US" dirty="0"/>
              <a:t>, it is decided at run-time.</a:t>
            </a:r>
          </a:p>
          <a:p>
            <a:pPr algn="just"/>
            <a:r>
              <a:rPr lang="en-US" b="1" dirty="0" smtClean="0">
                <a:solidFill>
                  <a:srgbClr val="FF0000"/>
                </a:solidFill>
              </a:rPr>
              <a:t>Inheritance </a:t>
            </a:r>
            <a:r>
              <a:rPr lang="en-US" dirty="0" smtClean="0"/>
              <a:t>allows </a:t>
            </a:r>
            <a:r>
              <a:rPr lang="en-US" dirty="0"/>
              <a:t>us to define a class in terms of another class, which makes it easier to create and maintain an application. This also provides an opportunity to reuse the code functionality and speeds up implementation time.</a:t>
            </a:r>
            <a:endParaRPr lang="en-US" b="1" dirty="0">
              <a:solidFill>
                <a:srgbClr val="FF0000"/>
              </a:solidFill>
            </a:endParaRPr>
          </a:p>
          <a:p>
            <a:pPr marL="0" indent="0" algn="just">
              <a:buNone/>
            </a:pPr>
            <a:endParaRPr lang="en-US" dirty="0"/>
          </a:p>
        </p:txBody>
      </p:sp>
    </p:spTree>
    <p:extLst>
      <p:ext uri="{BB962C8B-B14F-4D97-AF65-F5344CB8AC3E}">
        <p14:creationId xmlns:p14="http://schemas.microsoft.com/office/powerpoint/2010/main" val="3436759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Defining a Class</a:t>
            </a:r>
          </a:p>
        </p:txBody>
      </p:sp>
      <p:sp>
        <p:nvSpPr>
          <p:cNvPr id="3" name="Content Placeholder 2"/>
          <p:cNvSpPr>
            <a:spLocks noGrp="1"/>
          </p:cNvSpPr>
          <p:nvPr>
            <p:ph idx="1"/>
          </p:nvPr>
        </p:nvSpPr>
        <p:spPr/>
        <p:txBody>
          <a:bodyPr>
            <a:normAutofit/>
          </a:bodyPr>
          <a:lstStyle/>
          <a:p>
            <a:r>
              <a:rPr lang="en-US" dirty="0" smtClean="0">
                <a:solidFill>
                  <a:srgbClr val="FF0000"/>
                </a:solidFill>
              </a:rPr>
              <a:t>Class</a:t>
            </a:r>
            <a:r>
              <a:rPr lang="en-US" dirty="0" smtClean="0"/>
              <a:t> is a </a:t>
            </a:r>
            <a:r>
              <a:rPr lang="en-US" dirty="0"/>
              <a:t>blueprint for a data type. </a:t>
            </a:r>
            <a:endParaRPr lang="en-US" dirty="0" smtClean="0"/>
          </a:p>
          <a:p>
            <a:r>
              <a:rPr lang="en-US" dirty="0"/>
              <a:t>N</a:t>
            </a:r>
            <a:r>
              <a:rPr lang="en-US" dirty="0" smtClean="0"/>
              <a:t>ot </a:t>
            </a:r>
            <a:r>
              <a:rPr lang="en-US" dirty="0"/>
              <a:t>actually define any data, but it does define what the class name means. </a:t>
            </a:r>
            <a:endParaRPr lang="en-US" dirty="0" smtClean="0"/>
          </a:p>
          <a:p>
            <a:r>
              <a:rPr lang="en-US" dirty="0" smtClean="0">
                <a:solidFill>
                  <a:srgbClr val="FF0000"/>
                </a:solidFill>
              </a:rPr>
              <a:t>Object</a:t>
            </a:r>
            <a:r>
              <a:rPr lang="en-US" dirty="0" smtClean="0"/>
              <a:t> </a:t>
            </a:r>
            <a:r>
              <a:rPr lang="en-US" dirty="0"/>
              <a:t>of the class consists of and what operations can be performed on that object. </a:t>
            </a:r>
            <a:endParaRPr lang="en-US" dirty="0" smtClean="0"/>
          </a:p>
          <a:p>
            <a:r>
              <a:rPr lang="en-US" dirty="0" smtClean="0">
                <a:solidFill>
                  <a:srgbClr val="FF0000"/>
                </a:solidFill>
              </a:rPr>
              <a:t>Objects</a:t>
            </a:r>
            <a:r>
              <a:rPr lang="en-US" dirty="0" smtClean="0"/>
              <a:t> </a:t>
            </a:r>
            <a:r>
              <a:rPr lang="en-US" dirty="0"/>
              <a:t>are instances of a class. </a:t>
            </a:r>
            <a:endParaRPr lang="en-US" dirty="0" smtClean="0"/>
          </a:p>
          <a:p>
            <a:r>
              <a:rPr lang="en-US" dirty="0" smtClean="0"/>
              <a:t>The </a:t>
            </a:r>
            <a:r>
              <a:rPr lang="en-US" dirty="0"/>
              <a:t>methods and variables that constitute a class are called</a:t>
            </a:r>
            <a:r>
              <a:rPr lang="en-US" dirty="0">
                <a:solidFill>
                  <a:srgbClr val="FF0000"/>
                </a:solidFill>
              </a:rPr>
              <a:t> members </a:t>
            </a:r>
            <a:r>
              <a:rPr lang="en-US" dirty="0"/>
              <a:t>of the class</a:t>
            </a:r>
            <a:r>
              <a:rPr lang="en-US" dirty="0" smtClean="0"/>
              <a:t>.</a:t>
            </a:r>
          </a:p>
        </p:txBody>
      </p:sp>
    </p:spTree>
    <p:extLst>
      <p:ext uri="{BB962C8B-B14F-4D97-AF65-F5344CB8AC3E}">
        <p14:creationId xmlns:p14="http://schemas.microsoft.com/office/powerpoint/2010/main" val="2377586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2100" y="365125"/>
            <a:ext cx="9474200" cy="1325563"/>
          </a:xfrm>
        </p:spPr>
        <p:txBody>
          <a:bodyPr>
            <a:normAutofit fontScale="90000"/>
          </a:bodyPr>
          <a:lstStyle/>
          <a:p>
            <a:r>
              <a:rPr lang="en-US" b="1" dirty="0" smtClean="0"/>
              <a:t>Syntax</a:t>
            </a:r>
            <a:r>
              <a:rPr lang="en-US" dirty="0" smtClean="0"/>
              <a:t> is </a:t>
            </a:r>
            <a:br>
              <a:rPr lang="en-US" dirty="0" smtClean="0"/>
            </a:br>
            <a:r>
              <a:rPr lang="en-US" dirty="0" smtClean="0">
                <a:solidFill>
                  <a:srgbClr val="FF0000"/>
                </a:solidFill>
              </a:rPr>
              <a:t>&lt;access </a:t>
            </a:r>
            <a:r>
              <a:rPr lang="en-US" dirty="0" err="1" smtClean="0">
                <a:solidFill>
                  <a:srgbClr val="FF0000"/>
                </a:solidFill>
              </a:rPr>
              <a:t>specifier</a:t>
            </a:r>
            <a:r>
              <a:rPr lang="en-US" dirty="0" smtClean="0">
                <a:solidFill>
                  <a:srgbClr val="FF0000"/>
                </a:solidFill>
              </a:rPr>
              <a:t>&gt; </a:t>
            </a:r>
            <a:r>
              <a:rPr lang="en-US" dirty="0" smtClean="0"/>
              <a:t>class</a:t>
            </a:r>
            <a:r>
              <a:rPr lang="en-US" dirty="0" smtClean="0">
                <a:solidFill>
                  <a:srgbClr val="FF0000"/>
                </a:solidFill>
              </a:rPr>
              <a:t> </a:t>
            </a:r>
            <a:r>
              <a:rPr lang="en-US" dirty="0" err="1" smtClean="0">
                <a:solidFill>
                  <a:srgbClr val="FF0000"/>
                </a:solidFill>
              </a:rPr>
              <a:t>class_name</a:t>
            </a:r>
            <a:r>
              <a:rPr lang="en-US" dirty="0" smtClean="0">
                <a:solidFill>
                  <a:srgbClr val="FF0000"/>
                </a:solidFill>
              </a:rPr>
              <a:t/>
            </a:r>
            <a:br>
              <a:rPr lang="en-US" dirty="0" smtClean="0">
                <a:solidFill>
                  <a:srgbClr val="FF0000"/>
                </a:solidFill>
              </a:rPr>
            </a:br>
            <a:endParaRPr lang="en-US" dirty="0"/>
          </a:p>
        </p:txBody>
      </p:sp>
      <p:sp>
        <p:nvSpPr>
          <p:cNvPr id="3" name="Content Placeholder 2"/>
          <p:cNvSpPr>
            <a:spLocks noGrp="1"/>
          </p:cNvSpPr>
          <p:nvPr>
            <p:ph idx="1"/>
          </p:nvPr>
        </p:nvSpPr>
        <p:spPr/>
        <p:txBody>
          <a:bodyPr/>
          <a:lstStyle/>
          <a:p>
            <a:r>
              <a:rPr lang="en-US" dirty="0" smtClean="0"/>
              <a:t>Access </a:t>
            </a:r>
            <a:r>
              <a:rPr lang="en-US" dirty="0" err="1"/>
              <a:t>specifiers</a:t>
            </a:r>
            <a:r>
              <a:rPr lang="en-US" dirty="0"/>
              <a:t> specify the access rules for the members as well as the class itself. </a:t>
            </a:r>
            <a:endParaRPr lang="en-US" dirty="0" smtClean="0"/>
          </a:p>
          <a:p>
            <a:r>
              <a:rPr lang="en-US" dirty="0" smtClean="0"/>
              <a:t>Default </a:t>
            </a:r>
            <a:r>
              <a:rPr lang="en-US" dirty="0"/>
              <a:t>access </a:t>
            </a:r>
            <a:r>
              <a:rPr lang="en-US" dirty="0" err="1"/>
              <a:t>specifier</a:t>
            </a:r>
            <a:r>
              <a:rPr lang="en-US" dirty="0"/>
              <a:t> for a class type is </a:t>
            </a:r>
            <a:r>
              <a:rPr lang="en-US" b="1" dirty="0"/>
              <a:t>internal</a:t>
            </a:r>
            <a:r>
              <a:rPr lang="en-US" dirty="0"/>
              <a:t>. Default access for the members is </a:t>
            </a:r>
            <a:r>
              <a:rPr lang="en-US" b="1" dirty="0"/>
              <a:t>private</a:t>
            </a:r>
            <a:r>
              <a:rPr lang="en-US" dirty="0"/>
              <a:t>. </a:t>
            </a:r>
          </a:p>
          <a:p>
            <a:r>
              <a:rPr lang="en-US" dirty="0" smtClean="0"/>
              <a:t>Data </a:t>
            </a:r>
            <a:r>
              <a:rPr lang="en-US" dirty="0"/>
              <a:t>type specifies the type of variable, and return type specifies the data type of the data the method returns, if any. </a:t>
            </a:r>
          </a:p>
          <a:p>
            <a:r>
              <a:rPr lang="en-US" dirty="0" smtClean="0"/>
              <a:t>To </a:t>
            </a:r>
            <a:r>
              <a:rPr lang="en-US" dirty="0"/>
              <a:t>access the class members, you use the dot (.) operator. </a:t>
            </a:r>
          </a:p>
          <a:p>
            <a:r>
              <a:rPr lang="en-US" dirty="0" smtClean="0"/>
              <a:t>The </a:t>
            </a:r>
            <a:r>
              <a:rPr lang="en-US" dirty="0"/>
              <a:t>dot operator links the name of an object with the name of a member. </a:t>
            </a:r>
          </a:p>
          <a:p>
            <a:endParaRPr lang="en-US" dirty="0"/>
          </a:p>
        </p:txBody>
      </p:sp>
    </p:spTree>
    <p:extLst>
      <p:ext uri="{BB962C8B-B14F-4D97-AF65-F5344CB8AC3E}">
        <p14:creationId xmlns:p14="http://schemas.microsoft.com/office/powerpoint/2010/main" val="4220388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88975"/>
          </a:xfrm>
        </p:spPr>
        <p:txBody>
          <a:bodyPr>
            <a:normAutofit fontScale="90000"/>
          </a:bodyPr>
          <a:lstStyle/>
          <a:p>
            <a:r>
              <a:rPr lang="en-US" sz="3200" b="1" dirty="0"/>
              <a:t>The following example illustrates the concepts </a:t>
            </a:r>
            <a:r>
              <a:rPr lang="en-US" sz="3200" b="1" dirty="0" smtClean="0"/>
              <a:t>of class </a:t>
            </a:r>
            <a:endParaRPr lang="en-US" sz="32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41916363"/>
              </p:ext>
            </p:extLst>
          </p:nvPr>
        </p:nvGraphicFramePr>
        <p:xfrm>
          <a:off x="838200" y="1054100"/>
          <a:ext cx="10515600" cy="5303520"/>
        </p:xfrm>
        <a:graphic>
          <a:graphicData uri="http://schemas.openxmlformats.org/drawingml/2006/table">
            <a:tbl>
              <a:tblPr firstRow="1" bandRow="1">
                <a:tableStyleId>{5C22544A-7EE6-4342-B048-85BDC9FD1C3A}</a:tableStyleId>
              </a:tblPr>
              <a:tblGrid>
                <a:gridCol w="5257800"/>
                <a:gridCol w="5257800"/>
              </a:tblGrid>
              <a:tr h="370840">
                <a:tc>
                  <a:txBody>
                    <a:bodyPr/>
                    <a:lstStyle/>
                    <a:p>
                      <a:r>
                        <a:rPr lang="en-US" sz="1800" b="0" i="0" u="none" strike="noStrike" kern="1200" baseline="0" dirty="0" smtClean="0">
                          <a:solidFill>
                            <a:schemeClr val="tx1"/>
                          </a:solidFill>
                          <a:latin typeface="+mn-lt"/>
                          <a:ea typeface="+mn-ea"/>
                          <a:cs typeface="+mn-cs"/>
                        </a:rPr>
                        <a:t>using System; </a:t>
                      </a:r>
                    </a:p>
                    <a:p>
                      <a:r>
                        <a:rPr lang="en-US" sz="1800" b="0" i="0" u="none" strike="noStrike" kern="1200" baseline="0" dirty="0" smtClean="0">
                          <a:solidFill>
                            <a:schemeClr val="tx1"/>
                          </a:solidFill>
                          <a:latin typeface="+mn-lt"/>
                          <a:ea typeface="+mn-ea"/>
                          <a:cs typeface="+mn-cs"/>
                        </a:rPr>
                        <a:t>namespace </a:t>
                      </a:r>
                      <a:r>
                        <a:rPr lang="en-US" sz="1800" b="0" i="0" u="none" strike="noStrike" kern="1200" baseline="0" dirty="0" err="1" smtClean="0">
                          <a:solidFill>
                            <a:schemeClr val="tx1"/>
                          </a:solidFill>
                          <a:latin typeface="+mn-lt"/>
                          <a:ea typeface="+mn-ea"/>
                          <a:cs typeface="+mn-cs"/>
                        </a:rPr>
                        <a:t>BoxApplication</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class Box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public double length; // Length of a box </a:t>
                      </a:r>
                    </a:p>
                    <a:p>
                      <a:r>
                        <a:rPr lang="en-US" sz="1800" b="0" i="0" u="none" strike="noStrike" kern="1200" baseline="0" dirty="0" smtClean="0">
                          <a:solidFill>
                            <a:schemeClr val="tx1"/>
                          </a:solidFill>
                          <a:latin typeface="+mn-lt"/>
                          <a:ea typeface="+mn-ea"/>
                          <a:cs typeface="+mn-cs"/>
                        </a:rPr>
                        <a:t>public double breadth; // Breadth of a box </a:t>
                      </a:r>
                    </a:p>
                    <a:p>
                      <a:r>
                        <a:rPr lang="en-US" sz="1800" b="0" i="0" u="none" strike="noStrike" kern="1200" baseline="0" dirty="0" smtClean="0">
                          <a:solidFill>
                            <a:schemeClr val="tx1"/>
                          </a:solidFill>
                          <a:latin typeface="+mn-lt"/>
                          <a:ea typeface="+mn-ea"/>
                          <a:cs typeface="+mn-cs"/>
                        </a:rPr>
                        <a:t>public double height; // Height of a box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class </a:t>
                      </a:r>
                      <a:r>
                        <a:rPr lang="en-US" sz="1800" b="0" i="0" u="none" strike="noStrike" kern="1200" baseline="0" dirty="0" err="1" smtClean="0">
                          <a:solidFill>
                            <a:schemeClr val="tx1"/>
                          </a:solidFill>
                          <a:latin typeface="+mn-lt"/>
                          <a:ea typeface="+mn-ea"/>
                          <a:cs typeface="+mn-cs"/>
                        </a:rPr>
                        <a:t>Boxtester</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static void Main(string[] </a:t>
                      </a:r>
                      <a:r>
                        <a:rPr lang="en-US" sz="1800" b="0" i="0" u="none" strike="noStrike" kern="1200" baseline="0" dirty="0" err="1" smtClean="0">
                          <a:solidFill>
                            <a:schemeClr val="tx1"/>
                          </a:solidFill>
                          <a:latin typeface="+mn-lt"/>
                          <a:ea typeface="+mn-ea"/>
                          <a:cs typeface="+mn-cs"/>
                        </a:rPr>
                        <a:t>args</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Box Box1 = new Box(); // Declare Box1 of type Box </a:t>
                      </a:r>
                    </a:p>
                    <a:p>
                      <a:r>
                        <a:rPr lang="en-US" sz="1800" b="0" i="0" u="none" strike="noStrike" kern="1200" baseline="0" dirty="0" smtClean="0">
                          <a:solidFill>
                            <a:schemeClr val="tx1"/>
                          </a:solidFill>
                          <a:latin typeface="+mn-lt"/>
                          <a:ea typeface="+mn-ea"/>
                          <a:cs typeface="+mn-cs"/>
                        </a:rPr>
                        <a:t>Box Box2 = new Box(); // Declare Box2 of type Box </a:t>
                      </a:r>
                    </a:p>
                    <a:p>
                      <a:r>
                        <a:rPr lang="en-US" sz="1800" b="0" i="0" u="none" strike="noStrike" kern="1200" baseline="0" dirty="0" smtClean="0">
                          <a:solidFill>
                            <a:schemeClr val="tx1"/>
                          </a:solidFill>
                          <a:latin typeface="+mn-lt"/>
                          <a:ea typeface="+mn-ea"/>
                          <a:cs typeface="+mn-cs"/>
                        </a:rPr>
                        <a:t>double volume = 0.0; // Store the volume of a box here </a:t>
                      </a:r>
                    </a:p>
                    <a:p>
                      <a:r>
                        <a:rPr lang="en-US" sz="1800" b="0" i="0" u="none" strike="noStrike" kern="1200" baseline="0" dirty="0" smtClean="0">
                          <a:solidFill>
                            <a:schemeClr val="tx1"/>
                          </a:solidFill>
                          <a:latin typeface="+mn-lt"/>
                          <a:ea typeface="+mn-ea"/>
                          <a:cs typeface="+mn-cs"/>
                        </a:rPr>
                        <a:t>// box 1 specification </a:t>
                      </a:r>
                    </a:p>
                    <a:p>
                      <a:r>
                        <a:rPr lang="en-US" sz="1800" b="0" i="0" u="none" strike="noStrike" kern="1200" baseline="0" dirty="0" smtClean="0">
                          <a:solidFill>
                            <a:schemeClr val="tx1"/>
                          </a:solidFill>
                          <a:latin typeface="+mn-lt"/>
                          <a:ea typeface="+mn-ea"/>
                          <a:cs typeface="+mn-cs"/>
                        </a:rPr>
                        <a:t>Box1.height = 5.0;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0" i="0" u="none" strike="noStrike" kern="1200" baseline="0" dirty="0" smtClean="0">
                          <a:solidFill>
                            <a:schemeClr val="tx1"/>
                          </a:solidFill>
                          <a:latin typeface="+mn-lt"/>
                          <a:ea typeface="+mn-ea"/>
                          <a:cs typeface="+mn-cs"/>
                        </a:rPr>
                        <a:t>Box1.length = 6.0; </a:t>
                      </a:r>
                    </a:p>
                    <a:p>
                      <a:r>
                        <a:rPr lang="en-US" sz="1800" b="0" i="0" u="none" strike="noStrike" kern="1200" baseline="0" dirty="0" smtClean="0">
                          <a:solidFill>
                            <a:schemeClr val="tx1"/>
                          </a:solidFill>
                          <a:latin typeface="+mn-lt"/>
                          <a:ea typeface="+mn-ea"/>
                          <a:cs typeface="+mn-cs"/>
                        </a:rPr>
                        <a:t>Box1.breadth = 7.0; </a:t>
                      </a:r>
                    </a:p>
                    <a:p>
                      <a:r>
                        <a:rPr lang="en-US" sz="1800" b="0" i="0" u="none" strike="noStrike" kern="1200" baseline="0" dirty="0" smtClean="0">
                          <a:solidFill>
                            <a:schemeClr val="tx1"/>
                          </a:solidFill>
                          <a:latin typeface="+mn-lt"/>
                          <a:ea typeface="+mn-ea"/>
                          <a:cs typeface="+mn-cs"/>
                        </a:rPr>
                        <a:t>// box 2 specification </a:t>
                      </a:r>
                    </a:p>
                    <a:p>
                      <a:r>
                        <a:rPr lang="en-US" sz="1800" b="0" i="0" u="none" strike="noStrike" kern="1200" baseline="0" dirty="0" smtClean="0">
                          <a:solidFill>
                            <a:schemeClr val="tx1"/>
                          </a:solidFill>
                          <a:latin typeface="+mn-lt"/>
                          <a:ea typeface="+mn-ea"/>
                          <a:cs typeface="+mn-cs"/>
                        </a:rPr>
                        <a:t>Box2.height = 10.0; </a:t>
                      </a:r>
                    </a:p>
                    <a:p>
                      <a:r>
                        <a:rPr lang="en-US" sz="1800" b="0" i="0" u="none" strike="noStrike" kern="1200" baseline="0" dirty="0" smtClean="0">
                          <a:solidFill>
                            <a:schemeClr val="tx1"/>
                          </a:solidFill>
                          <a:latin typeface="+mn-lt"/>
                          <a:ea typeface="+mn-ea"/>
                          <a:cs typeface="+mn-cs"/>
                        </a:rPr>
                        <a:t>Box2.length = 12.0; </a:t>
                      </a:r>
                    </a:p>
                    <a:p>
                      <a:r>
                        <a:rPr lang="en-US" sz="1800" b="0" i="0" u="none" strike="noStrike" kern="1200" baseline="0" dirty="0" smtClean="0">
                          <a:solidFill>
                            <a:schemeClr val="tx1"/>
                          </a:solidFill>
                          <a:latin typeface="+mn-lt"/>
                          <a:ea typeface="+mn-ea"/>
                          <a:cs typeface="+mn-cs"/>
                        </a:rPr>
                        <a:t>Box2.breadth = 13.0; </a:t>
                      </a:r>
                    </a:p>
                    <a:p>
                      <a:r>
                        <a:rPr lang="en-US" sz="1800" b="0" i="0" u="none" strike="noStrike" kern="1200" baseline="0" dirty="0" smtClean="0">
                          <a:solidFill>
                            <a:schemeClr val="tx1"/>
                          </a:solidFill>
                          <a:latin typeface="+mn-lt"/>
                          <a:ea typeface="+mn-ea"/>
                          <a:cs typeface="+mn-cs"/>
                        </a:rPr>
                        <a:t>// volume of box 1 </a:t>
                      </a:r>
                    </a:p>
                    <a:p>
                      <a:r>
                        <a:rPr lang="en-US" sz="1800" b="0" i="0" u="none" strike="noStrike" kern="1200" baseline="0" dirty="0" smtClean="0">
                          <a:solidFill>
                            <a:schemeClr val="tx1"/>
                          </a:solidFill>
                          <a:latin typeface="+mn-lt"/>
                          <a:ea typeface="+mn-ea"/>
                          <a:cs typeface="+mn-cs"/>
                        </a:rPr>
                        <a:t>volume = Box1.height * Box1.length * Box1.breadth;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("Volume of Box1 : {0}", volume); </a:t>
                      </a:r>
                    </a:p>
                    <a:p>
                      <a:r>
                        <a:rPr lang="en-US" sz="1800" b="0" i="0" u="none" strike="noStrike" kern="1200" baseline="0" dirty="0" smtClean="0">
                          <a:solidFill>
                            <a:schemeClr val="tx1"/>
                          </a:solidFill>
                          <a:latin typeface="+mn-lt"/>
                          <a:ea typeface="+mn-ea"/>
                          <a:cs typeface="+mn-cs"/>
                        </a:rPr>
                        <a:t>// volume of box 2 </a:t>
                      </a:r>
                    </a:p>
                    <a:p>
                      <a:r>
                        <a:rPr lang="en-US" sz="1800" b="0" i="0" u="none" strike="noStrike" kern="1200" baseline="0" dirty="0" smtClean="0">
                          <a:solidFill>
                            <a:schemeClr val="tx1"/>
                          </a:solidFill>
                          <a:latin typeface="+mn-lt"/>
                          <a:ea typeface="+mn-ea"/>
                          <a:cs typeface="+mn-cs"/>
                        </a:rPr>
                        <a:t>volume = Box2.height * Box2.length * Box2.breadth; </a:t>
                      </a:r>
                    </a:p>
                    <a:p>
                      <a:r>
                        <a:rPr lang="en-US" sz="1800" b="0" i="0" u="none" strike="noStrike" kern="1200" baseline="0" dirty="0" err="1" smtClean="0">
                          <a:solidFill>
                            <a:schemeClr val="tx1"/>
                          </a:solidFill>
                          <a:latin typeface="+mn-lt"/>
                          <a:ea typeface="+mn-ea"/>
                          <a:cs typeface="+mn-cs"/>
                        </a:rPr>
                        <a:t>Console.WriteLine</a:t>
                      </a:r>
                      <a:r>
                        <a:rPr lang="en-US" sz="1800" b="0" i="0" u="none" strike="noStrike" kern="1200" baseline="0" dirty="0" smtClean="0">
                          <a:solidFill>
                            <a:schemeClr val="tx1"/>
                          </a:solidFill>
                          <a:latin typeface="+mn-lt"/>
                          <a:ea typeface="+mn-ea"/>
                          <a:cs typeface="+mn-cs"/>
                        </a:rPr>
                        <a:t>("Volume of Box2 : {0}", volume); </a:t>
                      </a:r>
                    </a:p>
                    <a:p>
                      <a:r>
                        <a:rPr lang="en-US" sz="1800" b="0" i="0" u="none" strike="noStrike" kern="1200" baseline="0" dirty="0" err="1" smtClean="0">
                          <a:solidFill>
                            <a:schemeClr val="tx1"/>
                          </a:solidFill>
                          <a:latin typeface="+mn-lt"/>
                          <a:ea typeface="+mn-ea"/>
                          <a:cs typeface="+mn-cs"/>
                        </a:rPr>
                        <a:t>Console.ReadKey</a:t>
                      </a:r>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p>
                    <a:p>
                      <a:r>
                        <a:rPr lang="en-US" sz="1800" b="0" i="0" u="none" strike="noStrike" kern="1200" baseline="0" dirty="0" smtClean="0">
                          <a:solidFill>
                            <a:schemeClr val="tx1"/>
                          </a:solidFill>
                          <a:latin typeface="+mn-lt"/>
                          <a:ea typeface="+mn-ea"/>
                          <a:cs typeface="+mn-cs"/>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7645400" y="5105400"/>
            <a:ext cx="3327400" cy="923330"/>
          </a:xfrm>
          <a:prstGeom prst="rect">
            <a:avLst/>
          </a:prstGeom>
          <a:noFill/>
        </p:spPr>
        <p:txBody>
          <a:bodyPr wrap="square" rtlCol="0">
            <a:spAutoFit/>
          </a:bodyPr>
          <a:lstStyle/>
          <a:p>
            <a:r>
              <a:rPr lang="en-US" dirty="0" smtClean="0">
                <a:solidFill>
                  <a:srgbClr val="FF0000"/>
                </a:solidFill>
              </a:rPr>
              <a:t>Output:</a:t>
            </a:r>
          </a:p>
          <a:p>
            <a:r>
              <a:rPr lang="en-US" dirty="0" smtClean="0"/>
              <a:t>Volume </a:t>
            </a:r>
            <a:r>
              <a:rPr lang="en-US" dirty="0"/>
              <a:t>of Box1 : 210 </a:t>
            </a:r>
          </a:p>
          <a:p>
            <a:r>
              <a:rPr lang="en-US" dirty="0"/>
              <a:t>Volume of Box2 : 1560 </a:t>
            </a:r>
          </a:p>
        </p:txBody>
      </p:sp>
    </p:spTree>
    <p:extLst>
      <p:ext uri="{BB962C8B-B14F-4D97-AF65-F5344CB8AC3E}">
        <p14:creationId xmlns:p14="http://schemas.microsoft.com/office/powerpoint/2010/main" val="737937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2200" y="111125"/>
            <a:ext cx="10261600" cy="777875"/>
          </a:xfrm>
        </p:spPr>
        <p:txBody>
          <a:bodyPr/>
          <a:lstStyle/>
          <a:p>
            <a:pPr algn="ctr"/>
            <a:r>
              <a:rPr lang="en-US" b="1" dirty="0" smtClean="0">
                <a:effectLst>
                  <a:outerShdw blurRad="38100" dist="38100" dir="2700000" algn="tl">
                    <a:srgbClr val="000000">
                      <a:alpha val="43137"/>
                    </a:srgbClr>
                  </a:outerShdw>
                </a:effectLst>
              </a:rPr>
              <a:t>Encapsulation </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838200" y="762000"/>
            <a:ext cx="10515600" cy="5414963"/>
          </a:xfrm>
        </p:spPr>
        <p:txBody>
          <a:bodyPr>
            <a:normAutofit fontScale="92500"/>
          </a:bodyPr>
          <a:lstStyle/>
          <a:p>
            <a:pPr algn="just"/>
            <a:r>
              <a:rPr lang="en-US" b="1" dirty="0">
                <a:solidFill>
                  <a:srgbClr val="FF0000"/>
                </a:solidFill>
              </a:rPr>
              <a:t>Encapsulation</a:t>
            </a:r>
            <a:r>
              <a:rPr lang="en-US" dirty="0"/>
              <a:t> is defined 'as the process of enclosing one or more items within a physical or logical package'. Encapsulation, in object oriented programming methodology, prevents access to implementation details.</a:t>
            </a:r>
          </a:p>
          <a:p>
            <a:pPr algn="just"/>
            <a:r>
              <a:rPr lang="en-US" b="1" dirty="0">
                <a:solidFill>
                  <a:srgbClr val="FF0000"/>
                </a:solidFill>
              </a:rPr>
              <a:t>Abstraction</a:t>
            </a:r>
            <a:r>
              <a:rPr lang="en-US" dirty="0"/>
              <a:t> and </a:t>
            </a:r>
            <a:r>
              <a:rPr lang="en-US" b="1" dirty="0">
                <a:solidFill>
                  <a:srgbClr val="FF0000"/>
                </a:solidFill>
              </a:rPr>
              <a:t>encapsulation</a:t>
            </a:r>
            <a:r>
              <a:rPr lang="en-US" dirty="0"/>
              <a:t> are related features in object oriented programming. Abstraction allows making relevant information visible and encapsulation enables a programmer to </a:t>
            </a:r>
            <a:r>
              <a:rPr lang="en-US" i="1" dirty="0"/>
              <a:t>implement the desired level of abstraction</a:t>
            </a:r>
            <a:r>
              <a:rPr lang="en-US" dirty="0"/>
              <a:t>.</a:t>
            </a:r>
          </a:p>
          <a:p>
            <a:pPr algn="just"/>
            <a:r>
              <a:rPr lang="en-US" dirty="0"/>
              <a:t>Encapsulation is implemented by using </a:t>
            </a:r>
            <a:r>
              <a:rPr lang="en-US" b="1" dirty="0"/>
              <a:t>access </a:t>
            </a:r>
            <a:r>
              <a:rPr lang="en-US" b="1" dirty="0" err="1"/>
              <a:t>specifiers</a:t>
            </a:r>
            <a:r>
              <a:rPr lang="en-US" dirty="0"/>
              <a:t>. An </a:t>
            </a:r>
            <a:r>
              <a:rPr lang="en-US" b="1" dirty="0"/>
              <a:t>access </a:t>
            </a:r>
            <a:r>
              <a:rPr lang="en-US" b="1" dirty="0" err="1"/>
              <a:t>specifier</a:t>
            </a:r>
            <a:r>
              <a:rPr lang="en-US" dirty="0"/>
              <a:t> defines the scope and visibility of a class member. C# supports the following access </a:t>
            </a:r>
            <a:r>
              <a:rPr lang="en-US" dirty="0" err="1"/>
              <a:t>specifiers</a:t>
            </a:r>
            <a:r>
              <a:rPr lang="en-US" dirty="0"/>
              <a:t> −</a:t>
            </a:r>
          </a:p>
          <a:p>
            <a:pPr marL="971550" lvl="1" indent="-514350" algn="just">
              <a:buFont typeface="+mj-lt"/>
              <a:buAutoNum type="arabicPeriod"/>
            </a:pPr>
            <a:r>
              <a:rPr lang="en-US" dirty="0"/>
              <a:t>Public</a:t>
            </a:r>
          </a:p>
          <a:p>
            <a:pPr marL="971550" lvl="1" indent="-514350" algn="just">
              <a:buFont typeface="+mj-lt"/>
              <a:buAutoNum type="arabicPeriod"/>
            </a:pPr>
            <a:r>
              <a:rPr lang="en-US" dirty="0"/>
              <a:t>Private</a:t>
            </a:r>
          </a:p>
          <a:p>
            <a:pPr marL="971550" lvl="1" indent="-514350" algn="just">
              <a:buFont typeface="+mj-lt"/>
              <a:buAutoNum type="arabicPeriod"/>
            </a:pPr>
            <a:r>
              <a:rPr lang="en-US" dirty="0"/>
              <a:t>Protected</a:t>
            </a:r>
          </a:p>
          <a:p>
            <a:pPr marL="971550" lvl="1" indent="-514350" algn="just">
              <a:buFont typeface="+mj-lt"/>
              <a:buAutoNum type="arabicPeriod"/>
            </a:pPr>
            <a:r>
              <a:rPr lang="en-US" dirty="0"/>
              <a:t>Internal</a:t>
            </a:r>
          </a:p>
          <a:p>
            <a:pPr algn="just"/>
            <a:endParaRPr lang="en-US" dirty="0"/>
          </a:p>
        </p:txBody>
      </p:sp>
    </p:spTree>
    <p:extLst>
      <p:ext uri="{BB962C8B-B14F-4D97-AF65-F5344CB8AC3E}">
        <p14:creationId xmlns:p14="http://schemas.microsoft.com/office/powerpoint/2010/main" val="2770470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12775"/>
          </a:xfrm>
        </p:spPr>
        <p:txBody>
          <a:bodyPr>
            <a:normAutofit fontScale="90000"/>
          </a:bodyPr>
          <a:lstStyle/>
          <a:p>
            <a:pPr algn="ctr"/>
            <a:r>
              <a:rPr lang="en-US" b="1" dirty="0"/>
              <a:t>Public Access </a:t>
            </a:r>
            <a:r>
              <a:rPr lang="en-US" b="1" dirty="0" err="1"/>
              <a:t>Specifier</a:t>
            </a:r>
            <a:r>
              <a:rPr lang="en-US" b="1" dirty="0"/>
              <a:t/>
            </a:r>
            <a:br>
              <a:rPr lang="en-US" b="1" dirty="0"/>
            </a:br>
            <a:endParaRPr lang="en-US" b="1" dirty="0"/>
          </a:p>
        </p:txBody>
      </p:sp>
      <p:sp>
        <p:nvSpPr>
          <p:cNvPr id="3" name="Content Placeholder 2"/>
          <p:cNvSpPr>
            <a:spLocks noGrp="1"/>
          </p:cNvSpPr>
          <p:nvPr>
            <p:ph idx="1"/>
          </p:nvPr>
        </p:nvSpPr>
        <p:spPr>
          <a:xfrm>
            <a:off x="1003300" y="671512"/>
            <a:ext cx="10515600" cy="4894263"/>
          </a:xfrm>
        </p:spPr>
        <p:txBody>
          <a:bodyPr/>
          <a:lstStyle/>
          <a:p>
            <a:r>
              <a:rPr lang="en-US" dirty="0"/>
              <a:t>Public access </a:t>
            </a:r>
            <a:r>
              <a:rPr lang="en-US" dirty="0" err="1"/>
              <a:t>specifier</a:t>
            </a:r>
            <a:r>
              <a:rPr lang="en-US" dirty="0"/>
              <a:t> allows a class to expose its member variables and member functions to other functions and objects. Any public </a:t>
            </a:r>
            <a:r>
              <a:rPr lang="en-US" dirty="0" smtClean="0"/>
              <a:t>member </a:t>
            </a:r>
            <a:r>
              <a:rPr lang="en-US" dirty="0"/>
              <a:t>can be accessed from outside the class</a:t>
            </a:r>
            <a:r>
              <a:rPr lang="en-US" dirty="0" smtClean="0"/>
              <a:t>.</a:t>
            </a:r>
          </a:p>
          <a:p>
            <a:pPr marL="0" indent="0">
              <a:buNone/>
            </a:pP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23518703"/>
              </p:ext>
            </p:extLst>
          </p:nvPr>
        </p:nvGraphicFramePr>
        <p:xfrm>
          <a:off x="838200" y="1825624"/>
          <a:ext cx="11176000" cy="5029200"/>
        </p:xfrm>
        <a:graphic>
          <a:graphicData uri="http://schemas.openxmlformats.org/drawingml/2006/table">
            <a:tbl>
              <a:tblPr firstRow="1" bandRow="1">
                <a:tableStyleId>{5C22544A-7EE6-4342-B048-85BDC9FD1C3A}</a:tableStyleId>
              </a:tblPr>
              <a:tblGrid>
                <a:gridCol w="4775200"/>
                <a:gridCol w="6400800"/>
              </a:tblGrid>
              <a:tr h="4435475">
                <a:tc>
                  <a:txBody>
                    <a:bodyPr/>
                    <a:lstStyle/>
                    <a:p>
                      <a:r>
                        <a:rPr lang="en-US" sz="1800" b="1" kern="1200" dirty="0" smtClean="0">
                          <a:solidFill>
                            <a:schemeClr val="tx1"/>
                          </a:solidFill>
                          <a:effectLst/>
                          <a:latin typeface="+mn-lt"/>
                          <a:ea typeface="+mn-ea"/>
                          <a:cs typeface="+mn-cs"/>
                        </a:rPr>
                        <a:t>using</a:t>
                      </a:r>
                      <a:r>
                        <a:rPr lang="en-US" dirty="0" smtClean="0">
                          <a:solidFill>
                            <a:schemeClr val="tx1"/>
                          </a:solidFill>
                          <a:effectLst/>
                        </a:rPr>
                        <a:t> </a:t>
                      </a:r>
                      <a:r>
                        <a:rPr lang="en-US" sz="1800" b="1" kern="1200" dirty="0" smtClean="0">
                          <a:solidFill>
                            <a:schemeClr val="tx1"/>
                          </a:solidFill>
                          <a:effectLst/>
                          <a:latin typeface="+mn-lt"/>
                          <a:ea typeface="+mn-ea"/>
                          <a:cs typeface="+mn-cs"/>
                        </a:rPr>
                        <a:t>System;</a:t>
                      </a:r>
                      <a:r>
                        <a:rPr lang="en-US" dirty="0" smtClean="0">
                          <a:solidFill>
                            <a:schemeClr val="tx1"/>
                          </a:solidFill>
                          <a:effectLst/>
                        </a:rPr>
                        <a:t> </a:t>
                      </a:r>
                    </a:p>
                    <a:p>
                      <a:r>
                        <a:rPr lang="en-US" sz="1800" b="1" kern="1200" dirty="0" smtClean="0">
                          <a:solidFill>
                            <a:schemeClr val="tx1"/>
                          </a:solidFill>
                          <a:effectLst/>
                          <a:latin typeface="+mn-lt"/>
                          <a:ea typeface="+mn-ea"/>
                          <a:cs typeface="+mn-cs"/>
                        </a:rPr>
                        <a:t>namespace</a:t>
                      </a:r>
                      <a:r>
                        <a:rPr lang="en-US" dirty="0" smtClean="0">
                          <a:solidFill>
                            <a:schemeClr val="tx1"/>
                          </a:solidFill>
                          <a:effectLst/>
                        </a:rPr>
                        <a:t> </a:t>
                      </a:r>
                      <a:r>
                        <a:rPr lang="en-US" sz="1800" b="1" kern="1200" dirty="0" err="1" smtClean="0">
                          <a:solidFill>
                            <a:schemeClr val="tx1"/>
                          </a:solidFill>
                          <a:effectLst/>
                          <a:latin typeface="+mn-lt"/>
                          <a:ea typeface="+mn-ea"/>
                          <a:cs typeface="+mn-cs"/>
                        </a:rPr>
                        <a:t>RectangleApplication</a:t>
                      </a:r>
                      <a:r>
                        <a:rPr lang="en-US" dirty="0" smtClean="0">
                          <a:solidFill>
                            <a:schemeClr val="tx1"/>
                          </a:solidFill>
                          <a:effectLst/>
                        </a:rPr>
                        <a:t> </a:t>
                      </a:r>
                    </a:p>
                    <a:p>
                      <a:r>
                        <a:rPr lang="en-US" sz="1800" b="1" kern="1200" dirty="0" smtClean="0">
                          <a:solidFill>
                            <a:schemeClr val="tx1"/>
                          </a:solidFill>
                          <a:effectLst/>
                          <a:latin typeface="+mn-lt"/>
                          <a:ea typeface="+mn-ea"/>
                          <a:cs typeface="+mn-cs"/>
                        </a:rPr>
                        <a:t>{</a:t>
                      </a:r>
                    </a:p>
                    <a:p>
                      <a:r>
                        <a:rPr lang="en-US" dirty="0" smtClean="0">
                          <a:solidFill>
                            <a:schemeClr val="tx1"/>
                          </a:solidFill>
                          <a:effectLst/>
                        </a:rPr>
                        <a:t> </a:t>
                      </a:r>
                      <a:r>
                        <a:rPr lang="en-US" sz="1800" b="1" kern="1200" dirty="0" smtClean="0">
                          <a:solidFill>
                            <a:schemeClr val="tx1"/>
                          </a:solidFill>
                          <a:effectLst/>
                          <a:latin typeface="+mn-lt"/>
                          <a:ea typeface="+mn-ea"/>
                          <a:cs typeface="+mn-cs"/>
                        </a:rPr>
                        <a:t>class</a:t>
                      </a:r>
                      <a:r>
                        <a:rPr lang="en-US" dirty="0" smtClean="0">
                          <a:solidFill>
                            <a:schemeClr val="tx1"/>
                          </a:solidFill>
                          <a:effectLst/>
                        </a:rPr>
                        <a:t> </a:t>
                      </a:r>
                      <a:r>
                        <a:rPr lang="en-US" sz="1800" b="1" kern="1200" dirty="0" smtClean="0">
                          <a:solidFill>
                            <a:schemeClr val="tx1"/>
                          </a:solidFill>
                          <a:effectLst/>
                          <a:latin typeface="+mn-lt"/>
                          <a:ea typeface="+mn-ea"/>
                          <a:cs typeface="+mn-cs"/>
                        </a:rPr>
                        <a:t>Rectangle</a:t>
                      </a:r>
                      <a:r>
                        <a:rPr lang="en-US" dirty="0" smtClean="0">
                          <a:solidFill>
                            <a:schemeClr val="tx1"/>
                          </a:solidFill>
                          <a:effectLst/>
                        </a:rPr>
                        <a:t> </a:t>
                      </a:r>
                    </a:p>
                    <a:p>
                      <a:r>
                        <a:rPr lang="en-US" sz="1800" b="1" kern="1200" dirty="0" smtClean="0">
                          <a:solidFill>
                            <a:schemeClr val="tx1"/>
                          </a:solidFill>
                          <a:effectLst/>
                          <a:latin typeface="+mn-lt"/>
                          <a:ea typeface="+mn-ea"/>
                          <a:cs typeface="+mn-cs"/>
                        </a:rPr>
                        <a:t>{</a:t>
                      </a:r>
                      <a:r>
                        <a:rPr lang="en-US" dirty="0" smtClean="0">
                          <a:solidFill>
                            <a:schemeClr val="tx1"/>
                          </a:solidFill>
                          <a:effectLst/>
                        </a:rPr>
                        <a:t> </a:t>
                      </a:r>
                    </a:p>
                    <a:p>
                      <a:r>
                        <a:rPr lang="en-US" sz="1800" b="1" kern="1200" dirty="0" smtClean="0">
                          <a:solidFill>
                            <a:schemeClr val="tx1"/>
                          </a:solidFill>
                          <a:effectLst/>
                          <a:latin typeface="+mn-lt"/>
                          <a:ea typeface="+mn-ea"/>
                          <a:cs typeface="+mn-cs"/>
                        </a:rPr>
                        <a:t>  //member variables</a:t>
                      </a:r>
                    </a:p>
                    <a:p>
                      <a:r>
                        <a:rPr lang="en-US" dirty="0" smtClean="0">
                          <a:solidFill>
                            <a:schemeClr val="tx1"/>
                          </a:solidFill>
                          <a:effectLst/>
                        </a:rPr>
                        <a:t>     </a:t>
                      </a:r>
                      <a:r>
                        <a:rPr lang="en-US" sz="1800" b="1" kern="1200" dirty="0" smtClean="0">
                          <a:solidFill>
                            <a:schemeClr val="tx1"/>
                          </a:solidFill>
                          <a:effectLst/>
                          <a:latin typeface="+mn-lt"/>
                          <a:ea typeface="+mn-ea"/>
                          <a:cs typeface="+mn-cs"/>
                        </a:rPr>
                        <a:t>public</a:t>
                      </a:r>
                      <a:r>
                        <a:rPr lang="en-US" dirty="0" smtClean="0">
                          <a:solidFill>
                            <a:schemeClr val="tx1"/>
                          </a:solidFill>
                          <a:effectLst/>
                        </a:rPr>
                        <a:t> </a:t>
                      </a:r>
                      <a:r>
                        <a:rPr lang="en-US" sz="1800" b="1" kern="1200" dirty="0" smtClean="0">
                          <a:solidFill>
                            <a:schemeClr val="tx1"/>
                          </a:solidFill>
                          <a:effectLst/>
                          <a:latin typeface="+mn-lt"/>
                          <a:ea typeface="+mn-ea"/>
                          <a:cs typeface="+mn-cs"/>
                        </a:rPr>
                        <a:t>double</a:t>
                      </a:r>
                      <a:r>
                        <a:rPr lang="en-US" dirty="0" smtClean="0">
                          <a:solidFill>
                            <a:schemeClr val="tx1"/>
                          </a:solidFill>
                          <a:effectLst/>
                        </a:rPr>
                        <a:t> length</a:t>
                      </a:r>
                      <a:r>
                        <a:rPr lang="en-US" sz="1800" b="1" kern="1200" dirty="0" smtClean="0">
                          <a:solidFill>
                            <a:schemeClr val="tx1"/>
                          </a:solidFill>
                          <a:effectLst/>
                          <a:latin typeface="+mn-lt"/>
                          <a:ea typeface="+mn-ea"/>
                          <a:cs typeface="+mn-cs"/>
                        </a:rPr>
                        <a:t>;</a:t>
                      </a:r>
                    </a:p>
                    <a:p>
                      <a:r>
                        <a:rPr lang="en-US" dirty="0" smtClean="0">
                          <a:solidFill>
                            <a:schemeClr val="tx1"/>
                          </a:solidFill>
                          <a:effectLst/>
                        </a:rPr>
                        <a:t>     </a:t>
                      </a:r>
                      <a:r>
                        <a:rPr lang="en-US" sz="1800" b="1" kern="1200" dirty="0" smtClean="0">
                          <a:solidFill>
                            <a:schemeClr val="tx1"/>
                          </a:solidFill>
                          <a:effectLst/>
                          <a:latin typeface="+mn-lt"/>
                          <a:ea typeface="+mn-ea"/>
                          <a:cs typeface="+mn-cs"/>
                        </a:rPr>
                        <a:t>public</a:t>
                      </a:r>
                      <a:r>
                        <a:rPr lang="en-US" dirty="0" smtClean="0">
                          <a:solidFill>
                            <a:schemeClr val="tx1"/>
                          </a:solidFill>
                          <a:effectLst/>
                        </a:rPr>
                        <a:t> </a:t>
                      </a:r>
                      <a:r>
                        <a:rPr lang="en-US" sz="1800" b="1" kern="1200" dirty="0" smtClean="0">
                          <a:solidFill>
                            <a:schemeClr val="tx1"/>
                          </a:solidFill>
                          <a:effectLst/>
                          <a:latin typeface="+mn-lt"/>
                          <a:ea typeface="+mn-ea"/>
                          <a:cs typeface="+mn-cs"/>
                        </a:rPr>
                        <a:t>double</a:t>
                      </a:r>
                      <a:r>
                        <a:rPr lang="en-US" dirty="0" smtClean="0">
                          <a:solidFill>
                            <a:schemeClr val="tx1"/>
                          </a:solidFill>
                          <a:effectLst/>
                        </a:rPr>
                        <a:t> width</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r>
                        <a:rPr lang="en-US" sz="1800" b="1" kern="1200" dirty="0" smtClean="0">
                          <a:solidFill>
                            <a:schemeClr val="tx1"/>
                          </a:solidFill>
                          <a:effectLst/>
                          <a:latin typeface="+mn-lt"/>
                          <a:ea typeface="+mn-ea"/>
                          <a:cs typeface="+mn-cs"/>
                        </a:rPr>
                        <a:t>     public</a:t>
                      </a:r>
                      <a:r>
                        <a:rPr lang="en-US" dirty="0" smtClean="0">
                          <a:solidFill>
                            <a:schemeClr val="tx1"/>
                          </a:solidFill>
                          <a:effectLst/>
                        </a:rPr>
                        <a:t> </a:t>
                      </a:r>
                      <a:r>
                        <a:rPr lang="en-US" sz="1800" b="1" kern="1200" dirty="0" smtClean="0">
                          <a:solidFill>
                            <a:schemeClr val="tx1"/>
                          </a:solidFill>
                          <a:effectLst/>
                          <a:latin typeface="+mn-lt"/>
                          <a:ea typeface="+mn-ea"/>
                          <a:cs typeface="+mn-cs"/>
                        </a:rPr>
                        <a:t>double</a:t>
                      </a:r>
                      <a:r>
                        <a:rPr lang="en-US" dirty="0" smtClean="0">
                          <a:solidFill>
                            <a:schemeClr val="tx1"/>
                          </a:solidFill>
                          <a:effectLst/>
                        </a:rPr>
                        <a:t> </a:t>
                      </a:r>
                      <a:r>
                        <a:rPr lang="en-US" sz="1800" b="1" kern="1200" dirty="0" err="1" smtClean="0">
                          <a:solidFill>
                            <a:schemeClr val="tx1"/>
                          </a:solidFill>
                          <a:effectLst/>
                          <a:latin typeface="+mn-lt"/>
                          <a:ea typeface="+mn-ea"/>
                          <a:cs typeface="+mn-cs"/>
                        </a:rPr>
                        <a:t>GetArea</a:t>
                      </a:r>
                      <a:r>
                        <a:rPr lang="en-US" sz="1800" b="1" kern="1200" dirty="0" smtClean="0">
                          <a:solidFill>
                            <a:schemeClr val="tx1"/>
                          </a:solidFill>
                          <a:effectLst/>
                          <a:latin typeface="+mn-lt"/>
                          <a:ea typeface="+mn-ea"/>
                          <a:cs typeface="+mn-cs"/>
                        </a:rPr>
                        <a:t>()</a:t>
                      </a:r>
                    </a:p>
                    <a:p>
                      <a:r>
                        <a:rPr lang="en-US" dirty="0" smtClean="0">
                          <a:solidFill>
                            <a:schemeClr val="tx1"/>
                          </a:solidFill>
                          <a:effectLst/>
                        </a:rPr>
                        <a:t>    </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r>
                        <a:rPr lang="en-US" sz="1800" b="1" kern="1200" dirty="0" smtClean="0">
                          <a:solidFill>
                            <a:schemeClr val="tx1"/>
                          </a:solidFill>
                          <a:effectLst/>
                          <a:latin typeface="+mn-lt"/>
                          <a:ea typeface="+mn-ea"/>
                          <a:cs typeface="+mn-cs"/>
                        </a:rPr>
                        <a:t>       return</a:t>
                      </a:r>
                      <a:r>
                        <a:rPr lang="en-US" dirty="0" smtClean="0">
                          <a:solidFill>
                            <a:schemeClr val="tx1"/>
                          </a:solidFill>
                          <a:effectLst/>
                        </a:rPr>
                        <a:t> length </a:t>
                      </a:r>
                      <a:r>
                        <a:rPr lang="en-US" sz="1800" b="1" kern="1200" dirty="0" smtClean="0">
                          <a:solidFill>
                            <a:schemeClr val="tx1"/>
                          </a:solidFill>
                          <a:effectLst/>
                          <a:latin typeface="+mn-lt"/>
                          <a:ea typeface="+mn-ea"/>
                          <a:cs typeface="+mn-cs"/>
                        </a:rPr>
                        <a:t>*</a:t>
                      </a:r>
                      <a:r>
                        <a:rPr lang="en-US" dirty="0" smtClean="0">
                          <a:solidFill>
                            <a:schemeClr val="tx1"/>
                          </a:solidFill>
                          <a:effectLst/>
                        </a:rPr>
                        <a:t> width</a:t>
                      </a:r>
                      <a:r>
                        <a:rPr lang="en-US" sz="1800" b="1" kern="1200" dirty="0" smtClean="0">
                          <a:solidFill>
                            <a:schemeClr val="tx1"/>
                          </a:solidFill>
                          <a:effectLst/>
                          <a:latin typeface="+mn-lt"/>
                          <a:ea typeface="+mn-ea"/>
                          <a:cs typeface="+mn-cs"/>
                        </a:rPr>
                        <a:t>;</a:t>
                      </a:r>
                    </a:p>
                    <a:p>
                      <a:r>
                        <a:rPr lang="en-US" dirty="0" smtClean="0">
                          <a:solidFill>
                            <a:schemeClr val="tx1"/>
                          </a:solidFill>
                          <a:effectLst/>
                        </a:rPr>
                        <a:t>    </a:t>
                      </a:r>
                      <a:r>
                        <a:rPr lang="en-US" sz="1800" b="1" kern="1200" dirty="0" smtClean="0">
                          <a:solidFill>
                            <a:schemeClr val="tx1"/>
                          </a:solidFill>
                          <a:effectLst/>
                          <a:latin typeface="+mn-lt"/>
                          <a:ea typeface="+mn-ea"/>
                          <a:cs typeface="+mn-cs"/>
                        </a:rPr>
                        <a:t>}</a:t>
                      </a:r>
                    </a:p>
                    <a:p>
                      <a:r>
                        <a:rPr lang="en-US" dirty="0" smtClean="0">
                          <a:solidFill>
                            <a:schemeClr val="tx1"/>
                          </a:solidFill>
                          <a:effectLst/>
                        </a:rPr>
                        <a:t>    </a:t>
                      </a:r>
                      <a:r>
                        <a:rPr lang="en-US" sz="1800" b="1" kern="1200" dirty="0" smtClean="0">
                          <a:solidFill>
                            <a:schemeClr val="tx1"/>
                          </a:solidFill>
                          <a:effectLst/>
                          <a:latin typeface="+mn-lt"/>
                          <a:ea typeface="+mn-ea"/>
                          <a:cs typeface="+mn-cs"/>
                        </a:rPr>
                        <a:t>public</a:t>
                      </a:r>
                      <a:r>
                        <a:rPr lang="en-US" dirty="0" smtClean="0">
                          <a:solidFill>
                            <a:schemeClr val="tx1"/>
                          </a:solidFill>
                          <a:effectLst/>
                        </a:rPr>
                        <a:t> </a:t>
                      </a:r>
                      <a:r>
                        <a:rPr lang="en-US" sz="1800" b="1" kern="1200" dirty="0" smtClean="0">
                          <a:solidFill>
                            <a:schemeClr val="tx1"/>
                          </a:solidFill>
                          <a:effectLst/>
                          <a:latin typeface="+mn-lt"/>
                          <a:ea typeface="+mn-ea"/>
                          <a:cs typeface="+mn-cs"/>
                        </a:rPr>
                        <a:t>void</a:t>
                      </a:r>
                      <a:r>
                        <a:rPr lang="en-US" dirty="0" smtClean="0">
                          <a:solidFill>
                            <a:schemeClr val="tx1"/>
                          </a:solidFill>
                          <a:effectLst/>
                        </a:rPr>
                        <a:t> </a:t>
                      </a:r>
                      <a:r>
                        <a:rPr lang="en-US" sz="1800" b="1" kern="1200" dirty="0" smtClean="0">
                          <a:solidFill>
                            <a:schemeClr val="tx1"/>
                          </a:solidFill>
                          <a:effectLst/>
                          <a:latin typeface="+mn-lt"/>
                          <a:ea typeface="+mn-ea"/>
                          <a:cs typeface="+mn-cs"/>
                        </a:rPr>
                        <a:t>Display()</a:t>
                      </a:r>
                      <a:r>
                        <a:rPr lang="en-US" dirty="0" smtClean="0">
                          <a:solidFill>
                            <a:schemeClr val="tx1"/>
                          </a:solidFill>
                          <a:effectLst/>
                        </a:rPr>
                        <a:t> </a:t>
                      </a:r>
                    </a:p>
                    <a:p>
                      <a:r>
                        <a:rPr lang="en-US" sz="1800" b="1" kern="1200" dirty="0" smtClean="0">
                          <a:solidFill>
                            <a:schemeClr val="tx1"/>
                          </a:solidFill>
                          <a:effectLst/>
                          <a:latin typeface="+mn-lt"/>
                          <a:ea typeface="+mn-ea"/>
                          <a:cs typeface="+mn-cs"/>
                        </a:rPr>
                        <a:t>   {</a:t>
                      </a:r>
                      <a:r>
                        <a:rPr lang="en-US" dirty="0" smtClean="0">
                          <a:solidFill>
                            <a:schemeClr val="tx1"/>
                          </a:solidFill>
                          <a:effectLst/>
                        </a:rPr>
                        <a:t> </a:t>
                      </a:r>
                    </a:p>
                    <a:p>
                      <a:r>
                        <a:rPr lang="en-US" sz="1800" b="1" kern="1200" dirty="0" smtClean="0">
                          <a:solidFill>
                            <a:schemeClr val="tx1"/>
                          </a:solidFill>
                          <a:effectLst/>
                          <a:latin typeface="+mn-lt"/>
                          <a:ea typeface="+mn-ea"/>
                          <a:cs typeface="+mn-cs"/>
                        </a:rPr>
                        <a:t>      </a:t>
                      </a:r>
                      <a:r>
                        <a:rPr lang="en-US" sz="1800" b="1" kern="1200" dirty="0" err="1" smtClean="0">
                          <a:solidFill>
                            <a:schemeClr val="tx1"/>
                          </a:solidFill>
                          <a:effectLst/>
                          <a:latin typeface="+mn-lt"/>
                          <a:ea typeface="+mn-ea"/>
                          <a:cs typeface="+mn-cs"/>
                        </a:rPr>
                        <a:t>Console.WriteLine</a:t>
                      </a:r>
                      <a:r>
                        <a:rPr lang="en-US" sz="1800" b="1" kern="1200" dirty="0" smtClean="0">
                          <a:solidFill>
                            <a:schemeClr val="tx1"/>
                          </a:solidFill>
                          <a:effectLst/>
                          <a:latin typeface="+mn-lt"/>
                          <a:ea typeface="+mn-ea"/>
                          <a:cs typeface="+mn-cs"/>
                        </a:rPr>
                        <a:t>("Length: {0}",</a:t>
                      </a:r>
                      <a:r>
                        <a:rPr lang="en-US" dirty="0" smtClean="0">
                          <a:solidFill>
                            <a:schemeClr val="tx1"/>
                          </a:solidFill>
                          <a:effectLst/>
                        </a:rPr>
                        <a:t> length</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r>
                        <a:rPr lang="en-US" sz="1800" b="1" kern="1200" dirty="0" smtClean="0">
                          <a:solidFill>
                            <a:schemeClr val="tx1"/>
                          </a:solidFill>
                          <a:effectLst/>
                          <a:latin typeface="+mn-lt"/>
                          <a:ea typeface="+mn-ea"/>
                          <a:cs typeface="+mn-cs"/>
                        </a:rPr>
                        <a:t>      </a:t>
                      </a:r>
                      <a:r>
                        <a:rPr lang="en-US" sz="1800" b="1" kern="1200" dirty="0" err="1" smtClean="0">
                          <a:solidFill>
                            <a:schemeClr val="tx1"/>
                          </a:solidFill>
                          <a:effectLst/>
                          <a:latin typeface="+mn-lt"/>
                          <a:ea typeface="+mn-ea"/>
                          <a:cs typeface="+mn-cs"/>
                        </a:rPr>
                        <a:t>Console.WriteLine</a:t>
                      </a:r>
                      <a:r>
                        <a:rPr lang="en-US" sz="1800" b="1" kern="1200" dirty="0" smtClean="0">
                          <a:solidFill>
                            <a:schemeClr val="tx1"/>
                          </a:solidFill>
                          <a:effectLst/>
                          <a:latin typeface="+mn-lt"/>
                          <a:ea typeface="+mn-ea"/>
                          <a:cs typeface="+mn-cs"/>
                        </a:rPr>
                        <a:t>("Width: {0}",</a:t>
                      </a:r>
                      <a:r>
                        <a:rPr lang="en-US" dirty="0" smtClean="0">
                          <a:solidFill>
                            <a:schemeClr val="tx1"/>
                          </a:solidFill>
                          <a:effectLst/>
                        </a:rPr>
                        <a:t> width</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r>
                        <a:rPr lang="en-US" sz="1800" b="1" kern="1200" dirty="0" smtClean="0">
                          <a:solidFill>
                            <a:schemeClr val="tx1"/>
                          </a:solidFill>
                          <a:effectLst/>
                          <a:latin typeface="+mn-lt"/>
                          <a:ea typeface="+mn-ea"/>
                          <a:cs typeface="+mn-cs"/>
                        </a:rPr>
                        <a:t>      </a:t>
                      </a:r>
                      <a:r>
                        <a:rPr lang="en-US" sz="1800" b="1" kern="1200" dirty="0" err="1" smtClean="0">
                          <a:solidFill>
                            <a:schemeClr val="tx1"/>
                          </a:solidFill>
                          <a:effectLst/>
                          <a:latin typeface="+mn-lt"/>
                          <a:ea typeface="+mn-ea"/>
                          <a:cs typeface="+mn-cs"/>
                        </a:rPr>
                        <a:t>Console.WriteLine</a:t>
                      </a:r>
                      <a:r>
                        <a:rPr lang="en-US" sz="1800" b="1" kern="1200" dirty="0" smtClean="0">
                          <a:solidFill>
                            <a:schemeClr val="tx1"/>
                          </a:solidFill>
                          <a:effectLst/>
                          <a:latin typeface="+mn-lt"/>
                          <a:ea typeface="+mn-ea"/>
                          <a:cs typeface="+mn-cs"/>
                        </a:rPr>
                        <a:t>("Area: {0}",</a:t>
                      </a:r>
                      <a:r>
                        <a:rPr lang="en-US" dirty="0" smtClean="0">
                          <a:solidFill>
                            <a:schemeClr val="tx1"/>
                          </a:solidFill>
                          <a:effectLst/>
                        </a:rPr>
                        <a:t> </a:t>
                      </a:r>
                      <a:r>
                        <a:rPr lang="en-US" sz="1800" b="1" kern="1200" dirty="0" err="1" smtClean="0">
                          <a:solidFill>
                            <a:schemeClr val="tx1"/>
                          </a:solidFill>
                          <a:effectLst/>
                          <a:latin typeface="+mn-lt"/>
                          <a:ea typeface="+mn-ea"/>
                          <a:cs typeface="+mn-cs"/>
                        </a:rPr>
                        <a:t>GetArea</a:t>
                      </a:r>
                      <a:r>
                        <a:rPr lang="en-US" sz="1800" b="1" kern="1200" dirty="0" smtClean="0">
                          <a:solidFill>
                            <a:schemeClr val="tx1"/>
                          </a:solidFill>
                          <a:effectLst/>
                          <a:latin typeface="+mn-lt"/>
                          <a:ea typeface="+mn-ea"/>
                          <a:cs typeface="+mn-cs"/>
                        </a:rPr>
                        <a:t>());</a:t>
                      </a:r>
                    </a:p>
                    <a:p>
                      <a:r>
                        <a:rPr lang="en-US" dirty="0" smtClean="0">
                          <a:solidFill>
                            <a:schemeClr val="tx1"/>
                          </a:solidFill>
                          <a:effectLst/>
                        </a:rPr>
                        <a:t> </a:t>
                      </a:r>
                      <a:r>
                        <a:rPr lang="en-US" sz="1800" b="1" kern="1200" dirty="0" smtClean="0">
                          <a:solidFill>
                            <a:schemeClr val="tx1"/>
                          </a:solidFill>
                          <a:effectLst/>
                          <a:latin typeface="+mn-lt"/>
                          <a:ea typeface="+mn-ea"/>
                          <a:cs typeface="+mn-cs"/>
                        </a:rPr>
                        <a:t>}</a:t>
                      </a:r>
                      <a:r>
                        <a:rPr lang="en-US" dirty="0" smtClean="0">
                          <a:solidFill>
                            <a:schemeClr val="tx1"/>
                          </a:solidFill>
                          <a:effectLst/>
                        </a:rPr>
                        <a:t> </a:t>
                      </a:r>
                      <a:r>
                        <a:rPr lang="en-US" sz="1800" b="1" kern="1200" dirty="0" smtClean="0">
                          <a:solidFill>
                            <a:schemeClr val="tx1"/>
                          </a:solidFill>
                          <a:effectLst/>
                          <a:latin typeface="+mn-lt"/>
                          <a:ea typeface="+mn-ea"/>
                          <a:cs typeface="+mn-cs"/>
                        </a:rPr>
                        <a:t>}//end class Rectangle</a:t>
                      </a:r>
                      <a:r>
                        <a:rPr lang="en-US" dirty="0" smtClean="0">
                          <a:solidFill>
                            <a:schemeClr val="tx1"/>
                          </a:solidFill>
                          <a:effectLst/>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mn-lt"/>
                          <a:ea typeface="+mn-ea"/>
                          <a:cs typeface="+mn-cs"/>
                        </a:rPr>
                        <a:t>class</a:t>
                      </a:r>
                      <a:r>
                        <a:rPr lang="en-US" dirty="0" smtClean="0">
                          <a:solidFill>
                            <a:schemeClr val="tx1"/>
                          </a:solidFill>
                          <a:effectLst/>
                        </a:rPr>
                        <a:t> </a:t>
                      </a:r>
                      <a:r>
                        <a:rPr lang="en-US" sz="1800" b="1" kern="1200" dirty="0" err="1" smtClean="0">
                          <a:solidFill>
                            <a:schemeClr val="tx1"/>
                          </a:solidFill>
                          <a:effectLst/>
                          <a:latin typeface="+mn-lt"/>
                          <a:ea typeface="+mn-ea"/>
                          <a:cs typeface="+mn-cs"/>
                        </a:rPr>
                        <a:t>ExecuteRectangle</a:t>
                      </a:r>
                      <a:r>
                        <a:rPr lang="en-US" dirty="0" smtClean="0">
                          <a:solidFill>
                            <a:schemeClr val="tx1"/>
                          </a:solidFill>
                          <a:effectLst/>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mn-lt"/>
                          <a:ea typeface="+mn-ea"/>
                          <a:cs typeface="+mn-cs"/>
                        </a:rPr>
                        <a:t>{</a:t>
                      </a:r>
                      <a:r>
                        <a:rPr lang="en-US" dirty="0" smtClean="0">
                          <a:solidFill>
                            <a:schemeClr val="tx1"/>
                          </a:solidFill>
                          <a:effectLst/>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mn-lt"/>
                          <a:ea typeface="+mn-ea"/>
                          <a:cs typeface="+mn-cs"/>
                        </a:rPr>
                        <a:t>    static</a:t>
                      </a:r>
                      <a:r>
                        <a:rPr lang="en-US" dirty="0" smtClean="0">
                          <a:solidFill>
                            <a:schemeClr val="tx1"/>
                          </a:solidFill>
                          <a:effectLst/>
                        </a:rPr>
                        <a:t> </a:t>
                      </a:r>
                      <a:r>
                        <a:rPr lang="en-US" sz="1800" b="1" kern="1200" dirty="0" smtClean="0">
                          <a:solidFill>
                            <a:schemeClr val="tx1"/>
                          </a:solidFill>
                          <a:effectLst/>
                          <a:latin typeface="+mn-lt"/>
                          <a:ea typeface="+mn-ea"/>
                          <a:cs typeface="+mn-cs"/>
                        </a:rPr>
                        <a:t>void</a:t>
                      </a:r>
                      <a:r>
                        <a:rPr lang="en-US" dirty="0" smtClean="0">
                          <a:solidFill>
                            <a:schemeClr val="tx1"/>
                          </a:solidFill>
                          <a:effectLst/>
                        </a:rPr>
                        <a:t> </a:t>
                      </a:r>
                      <a:r>
                        <a:rPr lang="en-US" sz="1800" b="1" kern="1200" dirty="0" smtClean="0">
                          <a:solidFill>
                            <a:schemeClr val="tx1"/>
                          </a:solidFill>
                          <a:effectLst/>
                          <a:latin typeface="+mn-lt"/>
                          <a:ea typeface="+mn-ea"/>
                          <a:cs typeface="+mn-cs"/>
                        </a:rPr>
                        <a:t>Main(string[]</a:t>
                      </a:r>
                      <a:r>
                        <a:rPr lang="en-US" dirty="0" smtClean="0">
                          <a:solidFill>
                            <a:schemeClr val="tx1"/>
                          </a:solidFill>
                          <a:effectLst/>
                        </a:rPr>
                        <a:t> </a:t>
                      </a:r>
                      <a:r>
                        <a:rPr lang="en-US" dirty="0" err="1" smtClean="0">
                          <a:solidFill>
                            <a:schemeClr val="tx1"/>
                          </a:solidFill>
                          <a:effectLst/>
                        </a:rPr>
                        <a:t>args</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mn-lt"/>
                          <a:ea typeface="+mn-ea"/>
                          <a:cs typeface="+mn-cs"/>
                        </a:rPr>
                        <a:t>    {</a:t>
                      </a:r>
                      <a:r>
                        <a:rPr lang="en-US" dirty="0" smtClean="0">
                          <a:solidFill>
                            <a:schemeClr val="tx1"/>
                          </a:solidFill>
                          <a:effectLst/>
                        </a:rPr>
                        <a: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mn-lt"/>
                          <a:ea typeface="+mn-ea"/>
                          <a:cs typeface="+mn-cs"/>
                        </a:rPr>
                        <a:t> Rectangle</a:t>
                      </a:r>
                      <a:r>
                        <a:rPr lang="en-US" dirty="0" smtClean="0">
                          <a:solidFill>
                            <a:schemeClr val="tx1"/>
                          </a:solidFill>
                          <a:effectLst/>
                        </a:rPr>
                        <a:t> r </a:t>
                      </a:r>
                      <a:r>
                        <a:rPr lang="en-US" sz="1800" b="1" kern="1200" dirty="0" smtClean="0">
                          <a:solidFill>
                            <a:schemeClr val="tx1"/>
                          </a:solidFill>
                          <a:effectLst/>
                          <a:latin typeface="+mn-lt"/>
                          <a:ea typeface="+mn-ea"/>
                          <a:cs typeface="+mn-cs"/>
                        </a:rPr>
                        <a:t>=</a:t>
                      </a:r>
                      <a:r>
                        <a:rPr lang="en-US" dirty="0" smtClean="0">
                          <a:solidFill>
                            <a:schemeClr val="tx1"/>
                          </a:solidFill>
                          <a:effectLst/>
                        </a:rPr>
                        <a:t> </a:t>
                      </a:r>
                      <a:r>
                        <a:rPr lang="en-US" sz="1800" b="1" kern="1200" dirty="0" smtClean="0">
                          <a:solidFill>
                            <a:schemeClr val="tx1"/>
                          </a:solidFill>
                          <a:effectLst/>
                          <a:latin typeface="+mn-lt"/>
                          <a:ea typeface="+mn-ea"/>
                          <a:cs typeface="+mn-cs"/>
                        </a:rPr>
                        <a:t>new</a:t>
                      </a:r>
                      <a:r>
                        <a:rPr lang="en-US" dirty="0" smtClean="0">
                          <a:solidFill>
                            <a:schemeClr val="tx1"/>
                          </a:solidFill>
                          <a:effectLst/>
                        </a:rPr>
                        <a:t> </a:t>
                      </a:r>
                      <a:r>
                        <a:rPr lang="en-US" sz="1800" b="1" kern="1200" dirty="0" smtClean="0">
                          <a:solidFill>
                            <a:schemeClr val="tx1"/>
                          </a:solidFill>
                          <a:effectLst/>
                          <a:latin typeface="+mn-lt"/>
                          <a:ea typeface="+mn-ea"/>
                          <a:cs typeface="+mn-cs"/>
                        </a:rPr>
                        <a:t>Rectangle();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effectLst/>
                        </a:rPr>
                        <a:t> </a:t>
                      </a:r>
                      <a:r>
                        <a:rPr lang="en-US" dirty="0" err="1" smtClean="0">
                          <a:solidFill>
                            <a:schemeClr val="tx1"/>
                          </a:solidFill>
                          <a:effectLst/>
                        </a:rPr>
                        <a:t>r</a:t>
                      </a:r>
                      <a:r>
                        <a:rPr lang="en-US" sz="1800" b="1" kern="1200" dirty="0" err="1" smtClean="0">
                          <a:solidFill>
                            <a:schemeClr val="tx1"/>
                          </a:solidFill>
                          <a:effectLst/>
                          <a:latin typeface="+mn-lt"/>
                          <a:ea typeface="+mn-ea"/>
                          <a:cs typeface="+mn-cs"/>
                        </a:rPr>
                        <a:t>.</a:t>
                      </a:r>
                      <a:r>
                        <a:rPr lang="en-US" dirty="0" err="1" smtClean="0">
                          <a:solidFill>
                            <a:schemeClr val="tx1"/>
                          </a:solidFill>
                          <a:effectLst/>
                        </a:rPr>
                        <a:t>length</a:t>
                      </a:r>
                      <a:r>
                        <a:rPr lang="en-US" dirty="0" smtClean="0">
                          <a:solidFill>
                            <a:schemeClr val="tx1"/>
                          </a:solidFill>
                          <a:effectLst/>
                        </a:rPr>
                        <a:t> </a:t>
                      </a:r>
                      <a:r>
                        <a:rPr lang="en-US" sz="1800" b="1" kern="1200" dirty="0" smtClean="0">
                          <a:solidFill>
                            <a:schemeClr val="tx1"/>
                          </a:solidFill>
                          <a:effectLst/>
                          <a:latin typeface="+mn-lt"/>
                          <a:ea typeface="+mn-ea"/>
                          <a:cs typeface="+mn-cs"/>
                        </a:rPr>
                        <a:t>=</a:t>
                      </a:r>
                      <a:r>
                        <a:rPr lang="en-US" dirty="0" smtClean="0">
                          <a:solidFill>
                            <a:schemeClr val="tx1"/>
                          </a:solidFill>
                          <a:effectLst/>
                        </a:rPr>
                        <a:t> </a:t>
                      </a:r>
                      <a:r>
                        <a:rPr lang="en-US" sz="1800" b="1" kern="1200" dirty="0" smtClean="0">
                          <a:solidFill>
                            <a:schemeClr val="tx1"/>
                          </a:solidFill>
                          <a:effectLst/>
                          <a:latin typeface="+mn-lt"/>
                          <a:ea typeface="+mn-ea"/>
                          <a:cs typeface="+mn-cs"/>
                        </a:rPr>
                        <a:t>4.5;</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effectLst/>
                        </a:rPr>
                        <a:t> </a:t>
                      </a:r>
                      <a:r>
                        <a:rPr lang="en-US" dirty="0" err="1" smtClean="0">
                          <a:solidFill>
                            <a:schemeClr val="tx1"/>
                          </a:solidFill>
                          <a:effectLst/>
                        </a:rPr>
                        <a:t>r</a:t>
                      </a:r>
                      <a:r>
                        <a:rPr lang="en-US" sz="1800" b="1" kern="1200" dirty="0" err="1" smtClean="0">
                          <a:solidFill>
                            <a:schemeClr val="tx1"/>
                          </a:solidFill>
                          <a:effectLst/>
                          <a:latin typeface="+mn-lt"/>
                          <a:ea typeface="+mn-ea"/>
                          <a:cs typeface="+mn-cs"/>
                        </a:rPr>
                        <a:t>.</a:t>
                      </a:r>
                      <a:r>
                        <a:rPr lang="en-US" dirty="0" err="1" smtClean="0">
                          <a:solidFill>
                            <a:schemeClr val="tx1"/>
                          </a:solidFill>
                          <a:effectLst/>
                        </a:rPr>
                        <a:t>width</a:t>
                      </a:r>
                      <a:r>
                        <a:rPr lang="en-US" dirty="0" smtClean="0">
                          <a:solidFill>
                            <a:schemeClr val="tx1"/>
                          </a:solidFill>
                          <a:effectLst/>
                        </a:rPr>
                        <a:t> </a:t>
                      </a:r>
                      <a:r>
                        <a:rPr lang="en-US" sz="1800" b="1" kern="1200" dirty="0" smtClean="0">
                          <a:solidFill>
                            <a:schemeClr val="tx1"/>
                          </a:solidFill>
                          <a:effectLst/>
                          <a:latin typeface="+mn-lt"/>
                          <a:ea typeface="+mn-ea"/>
                          <a:cs typeface="+mn-cs"/>
                        </a:rPr>
                        <a:t>=</a:t>
                      </a:r>
                      <a:r>
                        <a:rPr lang="en-US" dirty="0" smtClean="0">
                          <a:solidFill>
                            <a:schemeClr val="tx1"/>
                          </a:solidFill>
                          <a:effectLst/>
                        </a:rPr>
                        <a:t> </a:t>
                      </a:r>
                      <a:r>
                        <a:rPr lang="en-US" sz="1800" b="1" kern="1200" dirty="0" smtClean="0">
                          <a:solidFill>
                            <a:schemeClr val="tx1"/>
                          </a:solidFill>
                          <a:effectLst/>
                          <a:latin typeface="+mn-lt"/>
                          <a:ea typeface="+mn-ea"/>
                          <a:cs typeface="+mn-cs"/>
                        </a:rPr>
                        <a:t>3.5;</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effectLst/>
                        </a:rPr>
                        <a:t> </a:t>
                      </a:r>
                      <a:r>
                        <a:rPr lang="en-US" dirty="0" err="1" smtClean="0">
                          <a:solidFill>
                            <a:schemeClr val="tx1"/>
                          </a:solidFill>
                          <a:effectLst/>
                        </a:rPr>
                        <a:t>r</a:t>
                      </a:r>
                      <a:r>
                        <a:rPr lang="en-US" sz="1800" b="1" kern="1200" dirty="0" err="1" smtClean="0">
                          <a:solidFill>
                            <a:schemeClr val="tx1"/>
                          </a:solidFill>
                          <a:effectLst/>
                          <a:latin typeface="+mn-lt"/>
                          <a:ea typeface="+mn-ea"/>
                          <a:cs typeface="+mn-cs"/>
                        </a:rPr>
                        <a:t>.Display</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US" sz="1800" b="1" kern="1200" dirty="0" err="1" smtClean="0">
                          <a:solidFill>
                            <a:schemeClr val="tx1"/>
                          </a:solidFill>
                          <a:effectLst/>
                          <a:latin typeface="+mn-lt"/>
                          <a:ea typeface="+mn-ea"/>
                          <a:cs typeface="+mn-cs"/>
                        </a:rPr>
                        <a:t>Console.ReadLine</a:t>
                      </a:r>
                      <a:r>
                        <a:rPr lang="en-US" sz="1800" b="1" kern="1200" dirty="0" smtClean="0">
                          <a:solidFill>
                            <a:schemeClr val="tx1"/>
                          </a:solidFill>
                          <a:effectLst/>
                          <a:latin typeface="+mn-lt"/>
                          <a:ea typeface="+mn-ea"/>
                          <a:cs typeface="+mn-cs"/>
                        </a:rPr>
                        <a:t>();</a:t>
                      </a:r>
                      <a:r>
                        <a:rPr lang="en-US" dirty="0" smtClean="0">
                          <a:solidFill>
                            <a:schemeClr val="tx1"/>
                          </a:solidFill>
                          <a:effectLst/>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effectLst/>
                        </a:rPr>
                        <a:t> </a:t>
                      </a:r>
                      <a:r>
                        <a:rPr lang="en-US" sz="1800" b="1"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effectLst/>
                        </a:rPr>
                        <a:t> </a:t>
                      </a:r>
                      <a:r>
                        <a:rPr lang="en-US" sz="1800" b="1" kern="1200" dirty="0" smtClean="0">
                          <a:solidFill>
                            <a:schemeClr val="tx1"/>
                          </a:solidFill>
                          <a:effectLst/>
                          <a:latin typeface="+mn-lt"/>
                          <a:ea typeface="+mn-ea"/>
                          <a:cs typeface="+mn-cs"/>
                        </a:rPr>
                        <a:t>}</a:t>
                      </a:r>
                      <a:endParaRPr lang="en-US" dirty="0" smtClean="0">
                        <a:solidFill>
                          <a:schemeClr val="tx1"/>
                        </a:solidFill>
                      </a:endParaRPr>
                    </a:p>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6908800" y="5565775"/>
            <a:ext cx="45719" cy="369332"/>
          </a:xfrm>
          <a:prstGeom prst="rect">
            <a:avLst/>
          </a:prstGeom>
          <a:noFill/>
        </p:spPr>
        <p:txBody>
          <a:bodyPr wrap="square" rtlCol="0">
            <a:spAutoFit/>
          </a:bodyPr>
          <a:lstStyle/>
          <a:p>
            <a:endParaRPr lang="en-US" dirty="0"/>
          </a:p>
        </p:txBody>
      </p:sp>
      <p:sp>
        <p:nvSpPr>
          <p:cNvPr id="6" name="TextBox 5"/>
          <p:cNvSpPr txBox="1"/>
          <p:nvPr/>
        </p:nvSpPr>
        <p:spPr>
          <a:xfrm>
            <a:off x="5817869" y="5521543"/>
            <a:ext cx="3561081" cy="1200329"/>
          </a:xfrm>
          <a:prstGeom prst="rect">
            <a:avLst/>
          </a:prstGeom>
          <a:noFill/>
        </p:spPr>
        <p:txBody>
          <a:bodyPr wrap="square" rtlCol="0">
            <a:spAutoFit/>
          </a:bodyPr>
          <a:lstStyle/>
          <a:p>
            <a:r>
              <a:rPr lang="en-US" dirty="0" smtClean="0"/>
              <a:t>Output:</a:t>
            </a:r>
          </a:p>
          <a:p>
            <a:r>
              <a:rPr lang="en-US" dirty="0" smtClean="0"/>
              <a:t>	Length: 4.5</a:t>
            </a:r>
          </a:p>
          <a:p>
            <a:r>
              <a:rPr lang="en-US" dirty="0" smtClean="0"/>
              <a:t>	Width: 3.5</a:t>
            </a:r>
          </a:p>
          <a:p>
            <a:r>
              <a:rPr lang="en-US" dirty="0" smtClean="0"/>
              <a:t>	Area: 15.75</a:t>
            </a:r>
            <a:endParaRPr lang="en-US" dirty="0"/>
          </a:p>
        </p:txBody>
      </p:sp>
      <p:sp>
        <p:nvSpPr>
          <p:cNvPr id="7" name="TextBox 6"/>
          <p:cNvSpPr txBox="1"/>
          <p:nvPr/>
        </p:nvSpPr>
        <p:spPr>
          <a:xfrm>
            <a:off x="8939531" y="4076700"/>
            <a:ext cx="3060700" cy="2492990"/>
          </a:xfrm>
          <a:prstGeom prst="rect">
            <a:avLst/>
          </a:prstGeom>
          <a:noFill/>
        </p:spPr>
        <p:txBody>
          <a:bodyPr wrap="square" rtlCol="0">
            <a:spAutoFit/>
          </a:bodyPr>
          <a:lstStyle/>
          <a:p>
            <a:pPr algn="just"/>
            <a:r>
              <a:rPr lang="en-US" sz="1200" dirty="0" smtClean="0">
                <a:solidFill>
                  <a:srgbClr val="FF0000"/>
                </a:solidFill>
              </a:rPr>
              <a:t>Member </a:t>
            </a:r>
            <a:r>
              <a:rPr lang="en-US" sz="1200" dirty="0">
                <a:solidFill>
                  <a:srgbClr val="FF0000"/>
                </a:solidFill>
              </a:rPr>
              <a:t>variables length and width are declared </a:t>
            </a:r>
            <a:r>
              <a:rPr lang="en-US" sz="1200" b="1" dirty="0">
                <a:solidFill>
                  <a:srgbClr val="FF0000"/>
                </a:solidFill>
              </a:rPr>
              <a:t>public</a:t>
            </a:r>
            <a:r>
              <a:rPr lang="en-US" sz="1200" dirty="0">
                <a:solidFill>
                  <a:srgbClr val="FF0000"/>
                </a:solidFill>
              </a:rPr>
              <a:t>, so they can be accessed from the function Main() using an instance of the Rectangle class, named </a:t>
            </a:r>
            <a:r>
              <a:rPr lang="en-US" sz="1200" b="1" dirty="0">
                <a:solidFill>
                  <a:srgbClr val="FF0000"/>
                </a:solidFill>
              </a:rPr>
              <a:t>r</a:t>
            </a:r>
            <a:r>
              <a:rPr lang="en-US" sz="1200" dirty="0">
                <a:solidFill>
                  <a:srgbClr val="FF0000"/>
                </a:solidFill>
              </a:rPr>
              <a:t>.</a:t>
            </a:r>
          </a:p>
          <a:p>
            <a:pPr algn="just"/>
            <a:r>
              <a:rPr lang="en-US" sz="1200" dirty="0">
                <a:solidFill>
                  <a:srgbClr val="FF0000"/>
                </a:solidFill>
              </a:rPr>
              <a:t>The member function </a:t>
            </a:r>
            <a:r>
              <a:rPr lang="en-US" sz="1100" i="1" dirty="0">
                <a:solidFill>
                  <a:srgbClr val="FF0000"/>
                </a:solidFill>
              </a:rPr>
              <a:t>Display</a:t>
            </a:r>
            <a:r>
              <a:rPr lang="en-US" sz="1200" i="1" dirty="0">
                <a:solidFill>
                  <a:srgbClr val="FF0000"/>
                </a:solidFill>
              </a:rPr>
              <a:t>()</a:t>
            </a:r>
            <a:r>
              <a:rPr lang="en-US" sz="1200" dirty="0">
                <a:solidFill>
                  <a:srgbClr val="FF0000"/>
                </a:solidFill>
              </a:rPr>
              <a:t> and </a:t>
            </a:r>
            <a:r>
              <a:rPr lang="en-US" sz="1200" i="1" dirty="0" err="1">
                <a:solidFill>
                  <a:srgbClr val="FF0000"/>
                </a:solidFill>
              </a:rPr>
              <a:t>GetArea</a:t>
            </a:r>
            <a:r>
              <a:rPr lang="en-US" sz="1200" i="1" dirty="0">
                <a:solidFill>
                  <a:srgbClr val="FF0000"/>
                </a:solidFill>
              </a:rPr>
              <a:t>()</a:t>
            </a:r>
            <a:r>
              <a:rPr lang="en-US" sz="1200" dirty="0">
                <a:solidFill>
                  <a:srgbClr val="FF0000"/>
                </a:solidFill>
              </a:rPr>
              <a:t> can also access these variables directly without using any instance of the class.</a:t>
            </a:r>
          </a:p>
          <a:p>
            <a:pPr algn="just"/>
            <a:r>
              <a:rPr lang="en-US" sz="1200" dirty="0">
                <a:solidFill>
                  <a:srgbClr val="FF0000"/>
                </a:solidFill>
              </a:rPr>
              <a:t>The member functions </a:t>
            </a:r>
            <a:r>
              <a:rPr lang="en-US" sz="1200" i="1" dirty="0">
                <a:solidFill>
                  <a:srgbClr val="FF0000"/>
                </a:solidFill>
              </a:rPr>
              <a:t>Display()</a:t>
            </a:r>
            <a:r>
              <a:rPr lang="en-US" sz="1200" dirty="0">
                <a:solidFill>
                  <a:srgbClr val="FF0000"/>
                </a:solidFill>
              </a:rPr>
              <a:t> is also declared </a:t>
            </a:r>
            <a:r>
              <a:rPr lang="en-US" sz="1200" b="1" dirty="0">
                <a:solidFill>
                  <a:srgbClr val="FF0000"/>
                </a:solidFill>
              </a:rPr>
              <a:t>public</a:t>
            </a:r>
            <a:r>
              <a:rPr lang="en-US" sz="1200" dirty="0">
                <a:solidFill>
                  <a:srgbClr val="FF0000"/>
                </a:solidFill>
              </a:rPr>
              <a:t>, so it can also be accessed from </a:t>
            </a:r>
            <a:r>
              <a:rPr lang="en-US" sz="1200" i="1" dirty="0">
                <a:solidFill>
                  <a:srgbClr val="FF0000"/>
                </a:solidFill>
              </a:rPr>
              <a:t>Main()</a:t>
            </a:r>
            <a:r>
              <a:rPr lang="en-US" sz="1200" dirty="0">
                <a:solidFill>
                  <a:srgbClr val="FF0000"/>
                </a:solidFill>
              </a:rPr>
              <a:t> using an instance of the Rectangle class, named </a:t>
            </a:r>
            <a:r>
              <a:rPr lang="en-US" sz="1200" b="1" dirty="0">
                <a:solidFill>
                  <a:srgbClr val="FF0000"/>
                </a:solidFill>
              </a:rPr>
              <a:t>r</a:t>
            </a:r>
            <a:r>
              <a:rPr lang="en-US" sz="1200" dirty="0">
                <a:solidFill>
                  <a:srgbClr val="FF0000"/>
                </a:solidFill>
              </a:rPr>
              <a:t>.</a:t>
            </a:r>
          </a:p>
          <a:p>
            <a:pPr algn="just"/>
            <a:endParaRPr lang="en-US" sz="1200" dirty="0">
              <a:solidFill>
                <a:srgbClr val="FF0000"/>
              </a:solidFill>
            </a:endParaRPr>
          </a:p>
        </p:txBody>
      </p:sp>
    </p:spTree>
    <p:extLst>
      <p:ext uri="{BB962C8B-B14F-4D97-AF65-F5344CB8AC3E}">
        <p14:creationId xmlns:p14="http://schemas.microsoft.com/office/powerpoint/2010/main" val="21491655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73075"/>
          </a:xfrm>
        </p:spPr>
        <p:txBody>
          <a:bodyPr>
            <a:normAutofit fontScale="90000"/>
          </a:bodyPr>
          <a:lstStyle/>
          <a:p>
            <a:r>
              <a:rPr lang="en-US" b="1" dirty="0"/>
              <a:t>Private Access </a:t>
            </a:r>
            <a:r>
              <a:rPr lang="en-US" b="1" dirty="0" err="1"/>
              <a:t>Specifier</a:t>
            </a:r>
            <a:r>
              <a:rPr lang="en-US" b="1" dirty="0"/>
              <a:t/>
            </a:r>
            <a:br>
              <a:rPr lang="en-US" b="1" dirty="0"/>
            </a:br>
            <a:endParaRPr lang="en-US" b="1" dirty="0"/>
          </a:p>
        </p:txBody>
      </p:sp>
      <p:sp>
        <p:nvSpPr>
          <p:cNvPr id="3" name="Content Placeholder 2"/>
          <p:cNvSpPr>
            <a:spLocks noGrp="1"/>
          </p:cNvSpPr>
          <p:nvPr>
            <p:ph idx="1"/>
          </p:nvPr>
        </p:nvSpPr>
        <p:spPr>
          <a:xfrm>
            <a:off x="838200" y="609600"/>
            <a:ext cx="10515600" cy="5567363"/>
          </a:xfrm>
        </p:spPr>
        <p:txBody>
          <a:bodyPr/>
          <a:lstStyle/>
          <a:p>
            <a:r>
              <a:rPr lang="en-US" dirty="0"/>
              <a:t>Private access </a:t>
            </a:r>
            <a:r>
              <a:rPr lang="en-US" dirty="0" err="1"/>
              <a:t>specifier</a:t>
            </a:r>
            <a:r>
              <a:rPr lang="en-US" dirty="0"/>
              <a:t> </a:t>
            </a:r>
            <a:endParaRPr lang="en-US" dirty="0" smtClean="0"/>
          </a:p>
          <a:p>
            <a:pPr lvl="1"/>
            <a:r>
              <a:rPr lang="en-US" dirty="0"/>
              <a:t>A</a:t>
            </a:r>
            <a:r>
              <a:rPr lang="en-US" dirty="0" smtClean="0"/>
              <a:t>llows </a:t>
            </a:r>
            <a:r>
              <a:rPr lang="en-US" dirty="0"/>
              <a:t>a class to hide its member variables and member functions from other functions and objects. </a:t>
            </a:r>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2685675082"/>
              </p:ext>
            </p:extLst>
          </p:nvPr>
        </p:nvGraphicFramePr>
        <p:xfrm>
          <a:off x="765464" y="1782619"/>
          <a:ext cx="11176000" cy="4754880"/>
        </p:xfrm>
        <a:graphic>
          <a:graphicData uri="http://schemas.openxmlformats.org/drawingml/2006/table">
            <a:tbl>
              <a:tblPr firstRow="1" bandRow="1">
                <a:tableStyleId>{5C22544A-7EE6-4342-B048-85BDC9FD1C3A}</a:tableStyleId>
              </a:tblPr>
              <a:tblGrid>
                <a:gridCol w="5245100"/>
                <a:gridCol w="5930900"/>
              </a:tblGrid>
              <a:tr h="3568699">
                <a:tc>
                  <a:txBody>
                    <a:bodyPr/>
                    <a:lstStyle/>
                    <a:p>
                      <a:r>
                        <a:rPr lang="en-US" dirty="0" smtClean="0">
                          <a:solidFill>
                            <a:schemeClr val="tx1"/>
                          </a:solidFill>
                        </a:rPr>
                        <a:t>using System;</a:t>
                      </a:r>
                    </a:p>
                    <a:p>
                      <a:endParaRPr lang="en-US" dirty="0" smtClean="0">
                        <a:solidFill>
                          <a:schemeClr val="tx1"/>
                        </a:solidFill>
                      </a:endParaRPr>
                    </a:p>
                    <a:p>
                      <a:r>
                        <a:rPr lang="en-US" dirty="0" smtClean="0">
                          <a:solidFill>
                            <a:schemeClr val="tx1"/>
                          </a:solidFill>
                        </a:rPr>
                        <a:t>namespace </a:t>
                      </a:r>
                      <a:r>
                        <a:rPr lang="en-US" dirty="0" err="1" smtClean="0">
                          <a:solidFill>
                            <a:schemeClr val="tx1"/>
                          </a:solidFill>
                        </a:rPr>
                        <a:t>RectangleApplication</a:t>
                      </a:r>
                      <a:r>
                        <a:rPr lang="en-US" dirty="0" smtClean="0">
                          <a:solidFill>
                            <a:schemeClr val="tx1"/>
                          </a:solidFill>
                        </a:rPr>
                        <a:t> {</a:t>
                      </a:r>
                    </a:p>
                    <a:p>
                      <a:r>
                        <a:rPr lang="en-US" dirty="0" smtClean="0">
                          <a:solidFill>
                            <a:schemeClr val="tx1"/>
                          </a:solidFill>
                        </a:rPr>
                        <a:t>   class Rectangle {</a:t>
                      </a:r>
                    </a:p>
                    <a:p>
                      <a:r>
                        <a:rPr lang="en-US" dirty="0" smtClean="0">
                          <a:solidFill>
                            <a:schemeClr val="tx1"/>
                          </a:solidFill>
                        </a:rPr>
                        <a:t>      //member variables</a:t>
                      </a:r>
                    </a:p>
                    <a:p>
                      <a:r>
                        <a:rPr lang="en-US" dirty="0" smtClean="0">
                          <a:solidFill>
                            <a:schemeClr val="tx1"/>
                          </a:solidFill>
                        </a:rPr>
                        <a:t>      private double length;</a:t>
                      </a:r>
                    </a:p>
                    <a:p>
                      <a:r>
                        <a:rPr lang="en-US" dirty="0" smtClean="0">
                          <a:solidFill>
                            <a:schemeClr val="tx1"/>
                          </a:solidFill>
                        </a:rPr>
                        <a:t>      private double width;</a:t>
                      </a:r>
                    </a:p>
                    <a:p>
                      <a:r>
                        <a:rPr lang="en-US" dirty="0" smtClean="0">
                          <a:solidFill>
                            <a:schemeClr val="tx1"/>
                          </a:solidFill>
                        </a:rPr>
                        <a:t>      </a:t>
                      </a:r>
                    </a:p>
                    <a:p>
                      <a:r>
                        <a:rPr lang="en-US" dirty="0" smtClean="0">
                          <a:solidFill>
                            <a:schemeClr val="tx1"/>
                          </a:solidFill>
                        </a:rPr>
                        <a:t>      public void </a:t>
                      </a:r>
                      <a:r>
                        <a:rPr lang="en-US" dirty="0" err="1" smtClean="0">
                          <a:solidFill>
                            <a:schemeClr val="tx1"/>
                          </a:solidFill>
                        </a:rPr>
                        <a:t>Acceptdetails</a:t>
                      </a:r>
                      <a:r>
                        <a:rPr lang="en-US" dirty="0" smtClean="0">
                          <a:solidFill>
                            <a:schemeClr val="tx1"/>
                          </a:solidFill>
                        </a:rPr>
                        <a:t>() {</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("Enter Length: ");</a:t>
                      </a:r>
                    </a:p>
                    <a:p>
                      <a:r>
                        <a:rPr lang="en-US" dirty="0" smtClean="0">
                          <a:solidFill>
                            <a:schemeClr val="tx1"/>
                          </a:solidFill>
                        </a:rPr>
                        <a:t>         length = </a:t>
                      </a:r>
                      <a:r>
                        <a:rPr lang="en-US" dirty="0" err="1" smtClean="0">
                          <a:solidFill>
                            <a:schemeClr val="tx1"/>
                          </a:solidFill>
                        </a:rPr>
                        <a:t>Convert.ToDouble</a:t>
                      </a:r>
                      <a:r>
                        <a:rPr lang="en-US" dirty="0" smtClean="0">
                          <a:solidFill>
                            <a:schemeClr val="tx1"/>
                          </a:solidFill>
                        </a:rPr>
                        <a:t>(</a:t>
                      </a:r>
                      <a:r>
                        <a:rPr lang="en-US" dirty="0" err="1" smtClean="0">
                          <a:solidFill>
                            <a:schemeClr val="tx1"/>
                          </a:solidFill>
                        </a:rPr>
                        <a:t>Console.ReadLine</a:t>
                      </a:r>
                      <a:r>
                        <a:rPr lang="en-US" dirty="0" smtClean="0">
                          <a:solidFill>
                            <a:schemeClr val="tx1"/>
                          </a:solidFill>
                        </a:rPr>
                        <a:t>());</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("Enter Width: ");</a:t>
                      </a:r>
                    </a:p>
                    <a:p>
                      <a:r>
                        <a:rPr lang="en-US" dirty="0" smtClean="0">
                          <a:solidFill>
                            <a:schemeClr val="tx1"/>
                          </a:solidFill>
                        </a:rPr>
                        <a:t>         width = </a:t>
                      </a:r>
                      <a:r>
                        <a:rPr lang="en-US" dirty="0" err="1" smtClean="0">
                          <a:solidFill>
                            <a:schemeClr val="tx1"/>
                          </a:solidFill>
                        </a:rPr>
                        <a:t>Convert.ToDouble</a:t>
                      </a:r>
                      <a:r>
                        <a:rPr lang="en-US" dirty="0" smtClean="0">
                          <a:solidFill>
                            <a:schemeClr val="tx1"/>
                          </a:solidFill>
                        </a:rPr>
                        <a:t>(</a:t>
                      </a:r>
                      <a:r>
                        <a:rPr lang="en-US" dirty="0" err="1" smtClean="0">
                          <a:solidFill>
                            <a:schemeClr val="tx1"/>
                          </a:solidFill>
                        </a:rPr>
                        <a:t>Console.ReadLine</a:t>
                      </a:r>
                      <a:r>
                        <a:rPr lang="en-US" dirty="0" smtClean="0">
                          <a:solidFill>
                            <a:schemeClr val="tx1"/>
                          </a:solidFill>
                        </a:rPr>
                        <a:t>());</a:t>
                      </a:r>
                    </a:p>
                    <a:p>
                      <a:r>
                        <a:rPr lang="en-US" dirty="0" smtClean="0">
                          <a:solidFill>
                            <a:schemeClr val="tx1"/>
                          </a:solidFill>
                        </a:rPr>
                        <a:t>      }</a:t>
                      </a:r>
                    </a:p>
                    <a:p>
                      <a:r>
                        <a:rPr lang="en-US" dirty="0" smtClean="0">
                          <a:solidFill>
                            <a:schemeClr val="tx1"/>
                          </a:solidFill>
                        </a:rPr>
                        <a:t>      public double </a:t>
                      </a:r>
                      <a:r>
                        <a:rPr lang="en-US" dirty="0" err="1" smtClean="0">
                          <a:solidFill>
                            <a:schemeClr val="tx1"/>
                          </a:solidFill>
                        </a:rPr>
                        <a:t>GetArea</a:t>
                      </a:r>
                      <a:r>
                        <a:rPr lang="en-US" dirty="0" smtClean="0">
                          <a:solidFill>
                            <a:schemeClr val="tx1"/>
                          </a:solidFill>
                        </a:rPr>
                        <a:t>() {</a:t>
                      </a:r>
                    </a:p>
                    <a:p>
                      <a:r>
                        <a:rPr lang="en-US" dirty="0" smtClean="0">
                          <a:solidFill>
                            <a:schemeClr val="tx1"/>
                          </a:solidFill>
                        </a:rPr>
                        <a:t>         return length * width;</a:t>
                      </a:r>
                    </a:p>
                    <a:p>
                      <a:r>
                        <a:rPr lang="en-US" dirty="0" smtClean="0">
                          <a:solidFill>
                            <a:schemeClr val="tx1"/>
                          </a:solidFill>
                        </a:rPr>
                        <a:t>      }</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solidFill>
                            <a:schemeClr val="tx1"/>
                          </a:solidFill>
                        </a:rPr>
                        <a:t>public void Display() {</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("Length: {0}", length);</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("Width: {0}", width);</a:t>
                      </a:r>
                    </a:p>
                    <a:p>
                      <a:r>
                        <a:rPr lang="en-US" dirty="0" smtClean="0">
                          <a:solidFill>
                            <a:schemeClr val="tx1"/>
                          </a:solidFill>
                        </a:rPr>
                        <a:t>         </a:t>
                      </a:r>
                      <a:r>
                        <a:rPr lang="en-US" dirty="0" err="1" smtClean="0">
                          <a:solidFill>
                            <a:schemeClr val="tx1"/>
                          </a:solidFill>
                        </a:rPr>
                        <a:t>Console.WriteLine</a:t>
                      </a:r>
                      <a:r>
                        <a:rPr lang="en-US" dirty="0" smtClean="0">
                          <a:solidFill>
                            <a:schemeClr val="tx1"/>
                          </a:solidFill>
                        </a:rPr>
                        <a:t>("Area: {0}", </a:t>
                      </a:r>
                      <a:r>
                        <a:rPr lang="en-US" dirty="0" err="1" smtClean="0">
                          <a:solidFill>
                            <a:schemeClr val="tx1"/>
                          </a:solidFill>
                        </a:rPr>
                        <a:t>GetArea</a:t>
                      </a:r>
                      <a:r>
                        <a:rPr lang="en-US" dirty="0" smtClean="0">
                          <a:solidFill>
                            <a:schemeClr val="tx1"/>
                          </a:solidFill>
                        </a:rPr>
                        <a:t>());</a:t>
                      </a:r>
                    </a:p>
                    <a:p>
                      <a:r>
                        <a:rPr lang="en-US" dirty="0" smtClean="0">
                          <a:solidFill>
                            <a:schemeClr val="tx1"/>
                          </a:solidFill>
                        </a:rPr>
                        <a:t>      }</a:t>
                      </a:r>
                    </a:p>
                    <a:p>
                      <a:r>
                        <a:rPr lang="en-US" dirty="0" smtClean="0">
                          <a:solidFill>
                            <a:schemeClr val="tx1"/>
                          </a:solidFill>
                        </a:rPr>
                        <a:t>   }//end class Rectangle</a:t>
                      </a:r>
                    </a:p>
                    <a:p>
                      <a:r>
                        <a:rPr lang="en-US" dirty="0" smtClean="0">
                          <a:solidFill>
                            <a:schemeClr val="tx1"/>
                          </a:solidFill>
                        </a:rPr>
                        <a:t>   </a:t>
                      </a:r>
                    </a:p>
                    <a:p>
                      <a:r>
                        <a:rPr lang="en-US" dirty="0" smtClean="0">
                          <a:solidFill>
                            <a:schemeClr val="tx1"/>
                          </a:solidFill>
                        </a:rPr>
                        <a:t>   class </a:t>
                      </a:r>
                      <a:r>
                        <a:rPr lang="en-US" dirty="0" err="1" smtClean="0">
                          <a:solidFill>
                            <a:schemeClr val="tx1"/>
                          </a:solidFill>
                        </a:rPr>
                        <a:t>ExecuteRectangle</a:t>
                      </a:r>
                      <a:r>
                        <a:rPr lang="en-US" dirty="0" smtClean="0">
                          <a:solidFill>
                            <a:schemeClr val="tx1"/>
                          </a:solidFill>
                        </a:rPr>
                        <a:t> {</a:t>
                      </a:r>
                    </a:p>
                    <a:p>
                      <a:r>
                        <a:rPr lang="en-US" dirty="0" smtClean="0">
                          <a:solidFill>
                            <a:schemeClr val="tx1"/>
                          </a:solidFill>
                        </a:rPr>
                        <a:t>      static void Main(string[] </a:t>
                      </a:r>
                      <a:r>
                        <a:rPr lang="en-US" dirty="0" err="1" smtClean="0">
                          <a:solidFill>
                            <a:schemeClr val="tx1"/>
                          </a:solidFill>
                        </a:rPr>
                        <a:t>args</a:t>
                      </a:r>
                      <a:r>
                        <a:rPr lang="en-US" dirty="0" smtClean="0">
                          <a:solidFill>
                            <a:schemeClr val="tx1"/>
                          </a:solidFill>
                        </a:rPr>
                        <a:t>) {</a:t>
                      </a:r>
                    </a:p>
                    <a:p>
                      <a:r>
                        <a:rPr lang="en-US" dirty="0" smtClean="0">
                          <a:solidFill>
                            <a:schemeClr val="tx1"/>
                          </a:solidFill>
                        </a:rPr>
                        <a:t>         Rectangle r = new Rectangle();</a:t>
                      </a:r>
                    </a:p>
                    <a:p>
                      <a:r>
                        <a:rPr lang="en-US" dirty="0" smtClean="0">
                          <a:solidFill>
                            <a:schemeClr val="tx1"/>
                          </a:solidFill>
                        </a:rPr>
                        <a:t>         </a:t>
                      </a:r>
                      <a:r>
                        <a:rPr lang="en-US" dirty="0" err="1" smtClean="0">
                          <a:solidFill>
                            <a:schemeClr val="tx1"/>
                          </a:solidFill>
                        </a:rPr>
                        <a:t>r.Acceptdetails</a:t>
                      </a:r>
                      <a:r>
                        <a:rPr lang="en-US" dirty="0" smtClean="0">
                          <a:solidFill>
                            <a:schemeClr val="tx1"/>
                          </a:solidFill>
                        </a:rPr>
                        <a:t>();</a:t>
                      </a:r>
                    </a:p>
                    <a:p>
                      <a:r>
                        <a:rPr lang="en-US" dirty="0" smtClean="0">
                          <a:solidFill>
                            <a:schemeClr val="tx1"/>
                          </a:solidFill>
                        </a:rPr>
                        <a:t>         </a:t>
                      </a:r>
                      <a:r>
                        <a:rPr lang="en-US" dirty="0" err="1" smtClean="0">
                          <a:solidFill>
                            <a:schemeClr val="tx1"/>
                          </a:solidFill>
                        </a:rPr>
                        <a:t>r.Display</a:t>
                      </a:r>
                      <a:r>
                        <a:rPr lang="en-US" dirty="0" smtClean="0">
                          <a:solidFill>
                            <a:schemeClr val="tx1"/>
                          </a:solidFill>
                        </a:rPr>
                        <a:t>();</a:t>
                      </a:r>
                    </a:p>
                    <a:p>
                      <a:r>
                        <a:rPr lang="en-US" dirty="0" smtClean="0">
                          <a:solidFill>
                            <a:schemeClr val="tx1"/>
                          </a:solidFill>
                        </a:rPr>
                        <a:t>         </a:t>
                      </a:r>
                      <a:r>
                        <a:rPr lang="en-US" dirty="0" err="1" smtClean="0">
                          <a:solidFill>
                            <a:schemeClr val="tx1"/>
                          </a:solidFill>
                        </a:rPr>
                        <a:t>Console.ReadLine</a:t>
                      </a:r>
                      <a:r>
                        <a:rPr lang="en-US" dirty="0" smtClean="0">
                          <a:solidFill>
                            <a:schemeClr val="tx1"/>
                          </a:solidFill>
                        </a:rPr>
                        <a:t>();</a:t>
                      </a:r>
                    </a:p>
                    <a:p>
                      <a:r>
                        <a:rPr lang="en-US" dirty="0" smtClean="0">
                          <a:solidFill>
                            <a:schemeClr val="tx1"/>
                          </a:solidFill>
                        </a:rPr>
                        <a:t>      }</a:t>
                      </a:r>
                    </a:p>
                    <a:p>
                      <a:r>
                        <a:rPr lang="en-US" dirty="0" smtClean="0">
                          <a:solidFill>
                            <a:schemeClr val="tx1"/>
                          </a:solidFill>
                        </a:rPr>
                        <a:t>   }</a:t>
                      </a:r>
                    </a:p>
                    <a:p>
                      <a:r>
                        <a:rPr lang="en-US" dirty="0" smtClean="0">
                          <a:solidFill>
                            <a:schemeClr val="tx1"/>
                          </a:solidFill>
                        </a:rPr>
                        <a: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9474200" y="3749457"/>
            <a:ext cx="2514600" cy="3108543"/>
          </a:xfrm>
          <a:prstGeom prst="rect">
            <a:avLst/>
          </a:prstGeom>
          <a:noFill/>
        </p:spPr>
        <p:txBody>
          <a:bodyPr wrap="square" rtlCol="0">
            <a:spAutoFit/>
          </a:bodyPr>
          <a:lstStyle/>
          <a:p>
            <a:r>
              <a:rPr lang="en-US" sz="1400" dirty="0">
                <a:solidFill>
                  <a:srgbClr val="FF0000"/>
                </a:solidFill>
              </a:rPr>
              <a:t>In the preceding example, the member variables length and width are declared </a:t>
            </a:r>
            <a:r>
              <a:rPr lang="en-US" sz="1400" b="1" dirty="0">
                <a:solidFill>
                  <a:srgbClr val="FF0000"/>
                </a:solidFill>
              </a:rPr>
              <a:t>private</a:t>
            </a:r>
            <a:r>
              <a:rPr lang="en-US" sz="1400" dirty="0">
                <a:solidFill>
                  <a:srgbClr val="FF0000"/>
                </a:solidFill>
              </a:rPr>
              <a:t>, so they cannot be accessed from the function Main(). The member functions </a:t>
            </a:r>
            <a:r>
              <a:rPr lang="en-US" sz="1400" i="1" dirty="0" err="1">
                <a:solidFill>
                  <a:srgbClr val="FF0000"/>
                </a:solidFill>
              </a:rPr>
              <a:t>AcceptDetails</a:t>
            </a:r>
            <a:r>
              <a:rPr lang="en-US" sz="1400" i="1" dirty="0">
                <a:solidFill>
                  <a:srgbClr val="FF0000"/>
                </a:solidFill>
              </a:rPr>
              <a:t>()</a:t>
            </a:r>
            <a:r>
              <a:rPr lang="en-US" sz="1400" dirty="0">
                <a:solidFill>
                  <a:srgbClr val="FF0000"/>
                </a:solidFill>
              </a:rPr>
              <a:t> and </a:t>
            </a:r>
            <a:r>
              <a:rPr lang="en-US" sz="1400" i="1" dirty="0">
                <a:solidFill>
                  <a:srgbClr val="FF0000"/>
                </a:solidFill>
              </a:rPr>
              <a:t>Display()</a:t>
            </a:r>
            <a:r>
              <a:rPr lang="en-US" sz="1400" dirty="0">
                <a:solidFill>
                  <a:srgbClr val="FF0000"/>
                </a:solidFill>
              </a:rPr>
              <a:t> can access these variables. Since the member functions </a:t>
            </a:r>
            <a:r>
              <a:rPr lang="en-US" sz="1400" i="1" dirty="0" err="1">
                <a:solidFill>
                  <a:srgbClr val="FF0000"/>
                </a:solidFill>
              </a:rPr>
              <a:t>AcceptDetails</a:t>
            </a:r>
            <a:r>
              <a:rPr lang="en-US" sz="1400" i="1" dirty="0">
                <a:solidFill>
                  <a:srgbClr val="FF0000"/>
                </a:solidFill>
              </a:rPr>
              <a:t>()</a:t>
            </a:r>
            <a:r>
              <a:rPr lang="en-US" sz="1400" dirty="0">
                <a:solidFill>
                  <a:srgbClr val="FF0000"/>
                </a:solidFill>
              </a:rPr>
              <a:t> and </a:t>
            </a:r>
            <a:r>
              <a:rPr lang="en-US" sz="1400" i="1" dirty="0">
                <a:solidFill>
                  <a:srgbClr val="FF0000"/>
                </a:solidFill>
              </a:rPr>
              <a:t>Display()</a:t>
            </a:r>
            <a:r>
              <a:rPr lang="en-US" sz="1400" dirty="0">
                <a:solidFill>
                  <a:srgbClr val="FF0000"/>
                </a:solidFill>
              </a:rPr>
              <a:t> are declared </a:t>
            </a:r>
            <a:r>
              <a:rPr lang="en-US" sz="1400" b="1" dirty="0">
                <a:solidFill>
                  <a:srgbClr val="FF0000"/>
                </a:solidFill>
              </a:rPr>
              <a:t>public</a:t>
            </a:r>
            <a:r>
              <a:rPr lang="en-US" sz="1400" dirty="0">
                <a:solidFill>
                  <a:srgbClr val="FF0000"/>
                </a:solidFill>
              </a:rPr>
              <a:t>, they can be accessed from </a:t>
            </a:r>
            <a:r>
              <a:rPr lang="en-US" sz="1400" i="1" dirty="0">
                <a:solidFill>
                  <a:srgbClr val="FF0000"/>
                </a:solidFill>
              </a:rPr>
              <a:t>Main()</a:t>
            </a:r>
            <a:r>
              <a:rPr lang="en-US" sz="1400" dirty="0">
                <a:solidFill>
                  <a:srgbClr val="FF0000"/>
                </a:solidFill>
              </a:rPr>
              <a:t> using an instance of the Rectangle class, named </a:t>
            </a:r>
            <a:r>
              <a:rPr lang="en-US" sz="1400" b="1" dirty="0">
                <a:solidFill>
                  <a:srgbClr val="FF0000"/>
                </a:solidFill>
              </a:rPr>
              <a:t>r</a:t>
            </a:r>
            <a:r>
              <a:rPr lang="en-US" sz="1400" dirty="0">
                <a:solidFill>
                  <a:srgbClr val="FF0000"/>
                </a:solidFill>
              </a:rPr>
              <a:t>.</a:t>
            </a:r>
          </a:p>
        </p:txBody>
      </p:sp>
    </p:spTree>
    <p:extLst>
      <p:ext uri="{BB962C8B-B14F-4D97-AF65-F5344CB8AC3E}">
        <p14:creationId xmlns:p14="http://schemas.microsoft.com/office/powerpoint/2010/main" val="1720598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76275"/>
          </a:xfrm>
        </p:spPr>
        <p:txBody>
          <a:bodyPr>
            <a:normAutofit fontScale="90000"/>
          </a:bodyPr>
          <a:lstStyle/>
          <a:p>
            <a:r>
              <a:rPr lang="en-US" b="1" dirty="0"/>
              <a:t>Protected Access </a:t>
            </a:r>
            <a:r>
              <a:rPr lang="en-US" b="1" dirty="0" err="1"/>
              <a:t>Specifier</a:t>
            </a:r>
            <a:r>
              <a:rPr lang="en-US" b="1" dirty="0"/>
              <a:t/>
            </a:r>
            <a:br>
              <a:rPr lang="en-US" b="1" dirty="0"/>
            </a:br>
            <a:endParaRPr lang="en-US" b="1" dirty="0"/>
          </a:p>
        </p:txBody>
      </p:sp>
      <p:sp>
        <p:nvSpPr>
          <p:cNvPr id="3" name="Content Placeholder 2"/>
          <p:cNvSpPr>
            <a:spLocks noGrp="1"/>
          </p:cNvSpPr>
          <p:nvPr>
            <p:ph idx="1"/>
          </p:nvPr>
        </p:nvSpPr>
        <p:spPr>
          <a:xfrm>
            <a:off x="838200" y="812800"/>
            <a:ext cx="10515600" cy="5364163"/>
          </a:xfrm>
        </p:spPr>
        <p:txBody>
          <a:bodyPr/>
          <a:lstStyle/>
          <a:p>
            <a:r>
              <a:rPr lang="en-US" dirty="0" smtClean="0"/>
              <a:t>Protected </a:t>
            </a:r>
            <a:r>
              <a:rPr lang="en-US" dirty="0"/>
              <a:t>access </a:t>
            </a:r>
            <a:r>
              <a:rPr lang="en-US" dirty="0" err="1"/>
              <a:t>specifier</a:t>
            </a:r>
            <a:r>
              <a:rPr lang="en-US" dirty="0"/>
              <a:t> allows a child class to access the member variables and member functions of its base class. This way it helps in implementing inheritance. </a:t>
            </a:r>
            <a:endParaRPr lang="en-US" dirty="0" smtClean="0"/>
          </a:p>
          <a:p>
            <a:pPr marL="0" indent="0">
              <a:buNone/>
            </a:pPr>
            <a:endParaRPr lang="en-US" dirty="0"/>
          </a:p>
          <a:p>
            <a:pPr marL="0" indent="0">
              <a:buNone/>
            </a:pPr>
            <a:r>
              <a:rPr lang="en-US" dirty="0">
                <a:solidFill>
                  <a:srgbClr val="FF0000"/>
                </a:solidFill>
              </a:rPr>
              <a:t>Protected Internal Access </a:t>
            </a:r>
            <a:r>
              <a:rPr lang="en-US" dirty="0" err="1">
                <a:solidFill>
                  <a:srgbClr val="FF0000"/>
                </a:solidFill>
              </a:rPr>
              <a:t>Specifier</a:t>
            </a:r>
            <a:endParaRPr lang="en-US" dirty="0">
              <a:solidFill>
                <a:srgbClr val="FF0000"/>
              </a:solidFill>
            </a:endParaRPr>
          </a:p>
          <a:p>
            <a:r>
              <a:rPr lang="en-US" dirty="0"/>
              <a:t>The protected internal access </a:t>
            </a:r>
            <a:r>
              <a:rPr lang="en-US" dirty="0" err="1"/>
              <a:t>specifier</a:t>
            </a:r>
            <a:r>
              <a:rPr lang="en-US" dirty="0"/>
              <a:t> allows a class to hide its member variables and member functions from other class objects and functions, except a child class within the same application. This is also used while implementing inheritance.</a:t>
            </a:r>
          </a:p>
          <a:p>
            <a:endParaRPr lang="en-US" dirty="0"/>
          </a:p>
        </p:txBody>
      </p:sp>
    </p:spTree>
    <p:extLst>
      <p:ext uri="{BB962C8B-B14F-4D97-AF65-F5344CB8AC3E}">
        <p14:creationId xmlns:p14="http://schemas.microsoft.com/office/powerpoint/2010/main" val="2832234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1865</Words>
  <Application>Microsoft Office PowerPoint</Application>
  <PresentationFormat>Custom</PresentationFormat>
  <Paragraphs>356</Paragraphs>
  <Slides>18</Slides>
  <Notes>4</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OBJECT ORIENTED ASPECTS OF C#</vt:lpstr>
      <vt:lpstr>Key Concepts of Object Orientation</vt:lpstr>
      <vt:lpstr>Defining a Class</vt:lpstr>
      <vt:lpstr>Syntax is  &lt;access specifier&gt; class class_name </vt:lpstr>
      <vt:lpstr>The following example illustrates the concepts of class </vt:lpstr>
      <vt:lpstr>Encapsulation </vt:lpstr>
      <vt:lpstr>Public Access Specifier </vt:lpstr>
      <vt:lpstr>Private Access Specifier </vt:lpstr>
      <vt:lpstr>Protected Access Specifier </vt:lpstr>
      <vt:lpstr>Internal Access Specifier </vt:lpstr>
      <vt:lpstr>PowerPoint Presentation</vt:lpstr>
      <vt:lpstr>C# Constructors  </vt:lpstr>
      <vt:lpstr>Default Constructor</vt:lpstr>
      <vt:lpstr>C# Destructors </vt:lpstr>
      <vt:lpstr>PowerPoint Presentation</vt:lpstr>
      <vt:lpstr>Static Members of a C# Class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dc:title>
  <dc:creator>Nishant Vadivel</dc:creator>
  <cp:lastModifiedBy>MUTHU</cp:lastModifiedBy>
  <cp:revision>18</cp:revision>
  <dcterms:created xsi:type="dcterms:W3CDTF">2018-02-09T14:26:06Z</dcterms:created>
  <dcterms:modified xsi:type="dcterms:W3CDTF">2019-02-01T08:46:52Z</dcterms:modified>
</cp:coreProperties>
</file>