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p:sldMasterIdLst>
    <p:sldMasterId id="2147483662" r:id="rId1"/>
  </p:sldMasterIdLst>
  <p:notesMasterIdLst>
    <p:notesMasterId r:id="rId119"/>
  </p:notesMasterIdLst>
  <p:handoutMasterIdLst>
    <p:handoutMasterId r:id="rId120"/>
  </p:handoutMasterIdLst>
  <p:sldIdLst>
    <p:sldId id="477" r:id="rId2"/>
    <p:sldId id="542" r:id="rId3"/>
    <p:sldId id="639" r:id="rId4"/>
    <p:sldId id="910" r:id="rId5"/>
    <p:sldId id="572" r:id="rId6"/>
    <p:sldId id="573" r:id="rId7"/>
    <p:sldId id="728" r:id="rId8"/>
    <p:sldId id="574" r:id="rId9"/>
    <p:sldId id="575" r:id="rId10"/>
    <p:sldId id="576" r:id="rId11"/>
    <p:sldId id="943" r:id="rId12"/>
    <p:sldId id="944" r:id="rId13"/>
    <p:sldId id="945" r:id="rId14"/>
    <p:sldId id="734" r:id="rId15"/>
    <p:sldId id="729" r:id="rId16"/>
    <p:sldId id="731" r:id="rId17"/>
    <p:sldId id="732" r:id="rId18"/>
    <p:sldId id="772" r:id="rId19"/>
    <p:sldId id="839" r:id="rId20"/>
    <p:sldId id="840" r:id="rId21"/>
    <p:sldId id="741" r:id="rId22"/>
    <p:sldId id="763" r:id="rId23"/>
    <p:sldId id="764" r:id="rId24"/>
    <p:sldId id="765" r:id="rId25"/>
    <p:sldId id="766" r:id="rId26"/>
    <p:sldId id="750" r:id="rId27"/>
    <p:sldId id="751" r:id="rId28"/>
    <p:sldId id="976" r:id="rId29"/>
    <p:sldId id="950" r:id="rId30"/>
    <p:sldId id="725" r:id="rId31"/>
    <p:sldId id="754" r:id="rId32"/>
    <p:sldId id="755" r:id="rId33"/>
    <p:sldId id="738" r:id="rId34"/>
    <p:sldId id="757" r:id="rId35"/>
    <p:sldId id="756" r:id="rId36"/>
    <p:sldId id="921" r:id="rId37"/>
    <p:sldId id="739" r:id="rId38"/>
    <p:sldId id="758" r:id="rId39"/>
    <p:sldId id="759" r:id="rId40"/>
    <p:sldId id="733" r:id="rId41"/>
    <p:sldId id="760" r:id="rId42"/>
    <p:sldId id="887" r:id="rId43"/>
    <p:sldId id="761" r:id="rId44"/>
    <p:sldId id="762" r:id="rId45"/>
    <p:sldId id="736" r:id="rId46"/>
    <p:sldId id="743" r:id="rId47"/>
    <p:sldId id="769" r:id="rId48"/>
    <p:sldId id="770" r:id="rId49"/>
    <p:sldId id="744" r:id="rId50"/>
    <p:sldId id="785" r:id="rId51"/>
    <p:sldId id="784" r:id="rId52"/>
    <p:sldId id="748" r:id="rId53"/>
    <p:sldId id="745" r:id="rId54"/>
    <p:sldId id="973" r:id="rId55"/>
    <p:sldId id="746" r:id="rId56"/>
    <p:sldId id="747" r:id="rId57"/>
    <p:sldId id="749" r:id="rId58"/>
    <p:sldId id="912" r:id="rId59"/>
    <p:sldId id="712" r:id="rId60"/>
    <p:sldId id="896" r:id="rId61"/>
    <p:sldId id="895" r:id="rId62"/>
    <p:sldId id="716" r:id="rId63"/>
    <p:sldId id="710" r:id="rId64"/>
    <p:sldId id="714" r:id="rId65"/>
    <p:sldId id="711" r:id="rId66"/>
    <p:sldId id="717" r:id="rId67"/>
    <p:sldId id="897" r:id="rId68"/>
    <p:sldId id="901" r:id="rId69"/>
    <p:sldId id="699" r:id="rId70"/>
    <p:sldId id="708" r:id="rId71"/>
    <p:sldId id="898" r:id="rId72"/>
    <p:sldId id="913" r:id="rId73"/>
    <p:sldId id="865" r:id="rId74"/>
    <p:sldId id="776" r:id="rId75"/>
    <p:sldId id="903" r:id="rId76"/>
    <p:sldId id="904" r:id="rId77"/>
    <p:sldId id="855" r:id="rId78"/>
    <p:sldId id="857" r:id="rId79"/>
    <p:sldId id="905" r:id="rId80"/>
    <p:sldId id="972" r:id="rId81"/>
    <p:sldId id="920" r:id="rId82"/>
    <p:sldId id="856" r:id="rId83"/>
    <p:sldId id="858" r:id="rId84"/>
    <p:sldId id="859" r:id="rId85"/>
    <p:sldId id="906" r:id="rId86"/>
    <p:sldId id="860" r:id="rId87"/>
    <p:sldId id="861" r:id="rId88"/>
    <p:sldId id="862" r:id="rId89"/>
    <p:sldId id="821" r:id="rId90"/>
    <p:sldId id="951" r:id="rId91"/>
    <p:sldId id="864" r:id="rId92"/>
    <p:sldId id="818" r:id="rId93"/>
    <p:sldId id="915" r:id="rId94"/>
    <p:sldId id="916" r:id="rId95"/>
    <p:sldId id="907" r:id="rId96"/>
    <p:sldId id="819" r:id="rId97"/>
    <p:sldId id="917" r:id="rId98"/>
    <p:sldId id="851" r:id="rId99"/>
    <p:sldId id="918" r:id="rId100"/>
    <p:sldId id="919" r:id="rId101"/>
    <p:sldId id="934" r:id="rId102"/>
    <p:sldId id="908" r:id="rId103"/>
    <p:sldId id="914" r:id="rId104"/>
    <p:sldId id="925" r:id="rId105"/>
    <p:sldId id="777" r:id="rId106"/>
    <p:sldId id="922" r:id="rId107"/>
    <p:sldId id="923" r:id="rId108"/>
    <p:sldId id="926" r:id="rId109"/>
    <p:sldId id="924" r:id="rId110"/>
    <p:sldId id="927" r:id="rId111"/>
    <p:sldId id="928" r:id="rId112"/>
    <p:sldId id="930" r:id="rId113"/>
    <p:sldId id="932" r:id="rId114"/>
    <p:sldId id="933" r:id="rId115"/>
    <p:sldId id="929" r:id="rId116"/>
    <p:sldId id="931" r:id="rId117"/>
    <p:sldId id="975" r:id="rId118"/>
  </p:sldIdLst>
  <p:sldSz cx="9144000" cy="6858000" type="screen4x3"/>
  <p:notesSz cx="6858000" cy="9180513"/>
  <p:embeddedFontLst>
    <p:embeddedFont>
      <p:font typeface="Lucida Sans Unicode" pitchFamily="34" charset="0"/>
      <p:regular r:id="rId121"/>
    </p:embeddedFont>
    <p:embeddedFont>
      <p:font typeface="Wingdings 2" pitchFamily="18" charset="2"/>
      <p:regular r:id="rId122"/>
    </p:embeddedFont>
    <p:embeddedFont>
      <p:font typeface="Lucida Console" pitchFamily="49" charset="0"/>
      <p:regular r:id="rId123"/>
    </p:embeddedFont>
    <p:embeddedFont>
      <p:font typeface="Microsoft Logo 95" charset="2"/>
      <p:regular r:id="rId124"/>
    </p:embeddedFont>
    <p:embeddedFont>
      <p:font typeface="Verdana" pitchFamily="34" charset="0"/>
      <p:regular r:id="rId125"/>
      <p:bold r:id="rId126"/>
      <p:italic r:id="rId127"/>
      <p:boldItalic r:id="rId128"/>
    </p:embeddedFont>
    <p:embeddedFont>
      <p:font typeface="Wingdings 3" pitchFamily="18" charset="2"/>
      <p:regular r:id="rId129"/>
    </p:embeddedFont>
  </p:embeddedFontLst>
  <p:defaultTextStyle>
    <a:defPPr>
      <a:defRPr lang="en-US"/>
    </a:defPPr>
    <a:lvl1pPr algn="l" rtl="0" eaLnBrk="0" fontAlgn="base" hangingPunct="0">
      <a:spcBef>
        <a:spcPct val="0"/>
      </a:spcBef>
      <a:spcAft>
        <a:spcPct val="0"/>
      </a:spcAft>
      <a:defRPr sz="2000" b="1" kern="1200">
        <a:solidFill>
          <a:schemeClr val="tx1"/>
        </a:solidFill>
        <a:latin typeface="Lucida Console" pitchFamily="49" charset="0"/>
        <a:ea typeface="+mn-ea"/>
        <a:cs typeface="+mn-cs"/>
      </a:defRPr>
    </a:lvl1pPr>
    <a:lvl2pPr marL="457200" algn="l" rtl="0" eaLnBrk="0" fontAlgn="base" hangingPunct="0">
      <a:spcBef>
        <a:spcPct val="0"/>
      </a:spcBef>
      <a:spcAft>
        <a:spcPct val="0"/>
      </a:spcAft>
      <a:defRPr sz="2000" b="1" kern="1200">
        <a:solidFill>
          <a:schemeClr val="tx1"/>
        </a:solidFill>
        <a:latin typeface="Lucida Console" pitchFamily="49" charset="0"/>
        <a:ea typeface="+mn-ea"/>
        <a:cs typeface="+mn-cs"/>
      </a:defRPr>
    </a:lvl2pPr>
    <a:lvl3pPr marL="914400" algn="l" rtl="0" eaLnBrk="0" fontAlgn="base" hangingPunct="0">
      <a:spcBef>
        <a:spcPct val="0"/>
      </a:spcBef>
      <a:spcAft>
        <a:spcPct val="0"/>
      </a:spcAft>
      <a:defRPr sz="2000" b="1" kern="1200">
        <a:solidFill>
          <a:schemeClr val="tx1"/>
        </a:solidFill>
        <a:latin typeface="Lucida Console" pitchFamily="49" charset="0"/>
        <a:ea typeface="+mn-ea"/>
        <a:cs typeface="+mn-cs"/>
      </a:defRPr>
    </a:lvl3pPr>
    <a:lvl4pPr marL="1371600" algn="l" rtl="0" eaLnBrk="0" fontAlgn="base" hangingPunct="0">
      <a:spcBef>
        <a:spcPct val="0"/>
      </a:spcBef>
      <a:spcAft>
        <a:spcPct val="0"/>
      </a:spcAft>
      <a:defRPr sz="2000" b="1" kern="1200">
        <a:solidFill>
          <a:schemeClr val="tx1"/>
        </a:solidFill>
        <a:latin typeface="Lucida Console" pitchFamily="49" charset="0"/>
        <a:ea typeface="+mn-ea"/>
        <a:cs typeface="+mn-cs"/>
      </a:defRPr>
    </a:lvl4pPr>
    <a:lvl5pPr marL="1828800" algn="l" rtl="0" eaLnBrk="0" fontAlgn="base" hangingPunct="0">
      <a:spcBef>
        <a:spcPct val="0"/>
      </a:spcBef>
      <a:spcAft>
        <a:spcPct val="0"/>
      </a:spcAft>
      <a:defRPr sz="2000" b="1" kern="1200">
        <a:solidFill>
          <a:schemeClr val="tx1"/>
        </a:solidFill>
        <a:latin typeface="Lucida Console" pitchFamily="49" charset="0"/>
        <a:ea typeface="+mn-ea"/>
        <a:cs typeface="+mn-cs"/>
      </a:defRPr>
    </a:lvl5pPr>
    <a:lvl6pPr marL="2286000" algn="l" defTabSz="914400" rtl="0" eaLnBrk="1" latinLnBrk="0" hangingPunct="1">
      <a:defRPr sz="2000" b="1" kern="1200">
        <a:solidFill>
          <a:schemeClr val="tx1"/>
        </a:solidFill>
        <a:latin typeface="Lucida Console" pitchFamily="49" charset="0"/>
        <a:ea typeface="+mn-ea"/>
        <a:cs typeface="+mn-cs"/>
      </a:defRPr>
    </a:lvl6pPr>
    <a:lvl7pPr marL="2743200" algn="l" defTabSz="914400" rtl="0" eaLnBrk="1" latinLnBrk="0" hangingPunct="1">
      <a:defRPr sz="2000" b="1" kern="1200">
        <a:solidFill>
          <a:schemeClr val="tx1"/>
        </a:solidFill>
        <a:latin typeface="Lucida Console" pitchFamily="49" charset="0"/>
        <a:ea typeface="+mn-ea"/>
        <a:cs typeface="+mn-cs"/>
      </a:defRPr>
    </a:lvl7pPr>
    <a:lvl8pPr marL="3200400" algn="l" defTabSz="914400" rtl="0" eaLnBrk="1" latinLnBrk="0" hangingPunct="1">
      <a:defRPr sz="2000" b="1" kern="1200">
        <a:solidFill>
          <a:schemeClr val="tx1"/>
        </a:solidFill>
        <a:latin typeface="Lucida Console" pitchFamily="49" charset="0"/>
        <a:ea typeface="+mn-ea"/>
        <a:cs typeface="+mn-cs"/>
      </a:defRPr>
    </a:lvl8pPr>
    <a:lvl9pPr marL="3657600" algn="l" defTabSz="914400" rtl="0" eaLnBrk="1" latinLnBrk="0" hangingPunct="1">
      <a:defRPr sz="2000" b="1" kern="1200">
        <a:solidFill>
          <a:schemeClr val="tx1"/>
        </a:solidFill>
        <a:latin typeface="Lucida Console" pitchFamily="49"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FF00"/>
    <a:srgbClr val="33CC33"/>
    <a:srgbClr val="009900"/>
    <a:srgbClr val="777777"/>
    <a:srgbClr val="260A8E"/>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07" autoAdjust="0"/>
    <p:restoredTop sz="88869" autoAdjust="0"/>
  </p:normalViewPr>
  <p:slideViewPr>
    <p:cSldViewPr>
      <p:cViewPr varScale="1">
        <p:scale>
          <a:sx n="78" d="100"/>
          <a:sy n="78" d="100"/>
        </p:scale>
        <p:origin x="-1884" y="-84"/>
      </p:cViewPr>
      <p:guideLst>
        <p:guide orient="horz" pos="2160"/>
        <p:guide orient="horz" pos="1200"/>
        <p:guide orient="horz" pos="1488"/>
        <p:guide orient="horz" pos="912"/>
        <p:guide orient="horz" pos="144"/>
        <p:guide orient="horz" pos="2880"/>
        <p:guide pos="2880"/>
        <p:guide pos="24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75" d="100"/>
        <a:sy n="75" d="100"/>
      </p:scale>
      <p:origin x="0" y="19398"/>
    </p:cViewPr>
  </p:sorterViewPr>
  <p:notesViewPr>
    <p:cSldViewPr>
      <p:cViewPr varScale="1">
        <p:scale>
          <a:sx n="55" d="100"/>
          <a:sy n="55" d="100"/>
        </p:scale>
        <p:origin x="-258" y="-72"/>
      </p:cViewPr>
      <p:guideLst>
        <p:guide orient="horz" pos="2891"/>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font" Target="fonts/font3.fntdata"/><Relationship Id="rId128" Type="http://schemas.openxmlformats.org/officeDocument/2006/relationships/font" Target="fonts/font8.fntdata"/><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font" Target="fonts/font6.fntdata"/><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font" Target="fonts/font1.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font" Target="fonts/font4.fntdata"/><Relationship Id="rId129" Type="http://schemas.openxmlformats.org/officeDocument/2006/relationships/font" Target="fonts/font9.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notesMaster" Target="notesMasters/notesMaster1.xml"/><Relationship Id="rId127" Type="http://schemas.openxmlformats.org/officeDocument/2006/relationships/font" Target="fonts/font7.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font" Target="fonts/font2.fntdata"/><Relationship Id="rId13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handoutMaster" Target="handoutMasters/handoutMaster1.xml"/><Relationship Id="rId125" Type="http://schemas.openxmlformats.org/officeDocument/2006/relationships/font" Target="fonts/font5.fntdata"/><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_rels/viewProps.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slide" Target="slides/slide1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9" name="Text Box 7"/>
          <p:cNvSpPr txBox="1">
            <a:spLocks noChangeArrowheads="1"/>
          </p:cNvSpPr>
          <p:nvPr/>
        </p:nvSpPr>
        <p:spPr bwMode="auto">
          <a:xfrm>
            <a:off x="223838" y="8589963"/>
            <a:ext cx="1525587" cy="396875"/>
          </a:xfrm>
          <a:prstGeom prst="rect">
            <a:avLst/>
          </a:prstGeom>
          <a:noFill/>
          <a:ln w="12700">
            <a:noFill/>
            <a:miter lim="800000"/>
            <a:headEnd type="none" w="sm" len="sm"/>
            <a:tailEnd type="none" w="sm" len="sm"/>
          </a:ln>
          <a:effectLst/>
        </p:spPr>
        <p:txBody>
          <a:bodyPr lIns="91377" tIns="45689" rIns="91377" bIns="45689" anchor="ctr">
            <a:spAutoFit/>
          </a:bodyPr>
          <a:lstStyle/>
          <a:p>
            <a:pPr>
              <a:spcBef>
                <a:spcPct val="50000"/>
              </a:spcBef>
            </a:pPr>
            <a:r>
              <a:rPr lang="en-US" b="0">
                <a:solidFill>
                  <a:schemeClr val="tx2"/>
                </a:solidFill>
                <a:latin typeface="Microsoft Logo 95" pitchFamily="2" charset="2"/>
              </a:rPr>
              <a:t>M</a:t>
            </a:r>
            <a:endParaRPr lang="en-US" sz="4400">
              <a:latin typeface="Arial" charset="0"/>
            </a:endParaRPr>
          </a:p>
        </p:txBody>
      </p:sp>
      <p:sp>
        <p:nvSpPr>
          <p:cNvPr id="69640" name="Rectangle 8"/>
          <p:cNvSpPr>
            <a:spLocks noChangeArrowheads="1"/>
          </p:cNvSpPr>
          <p:nvPr/>
        </p:nvSpPr>
        <p:spPr bwMode="auto">
          <a:xfrm>
            <a:off x="5611813" y="8516938"/>
            <a:ext cx="1065212" cy="455612"/>
          </a:xfrm>
          <a:prstGeom prst="rect">
            <a:avLst/>
          </a:prstGeom>
          <a:noFill/>
          <a:ln w="12700">
            <a:noFill/>
            <a:miter lim="800000"/>
            <a:headEnd type="none" w="sm" len="sm"/>
            <a:tailEnd type="none" w="sm" len="sm"/>
          </a:ln>
          <a:effectLst/>
        </p:spPr>
        <p:txBody>
          <a:bodyPr wrap="none" lIns="91377" tIns="45689" rIns="91377" bIns="45689" anchor="b"/>
          <a:lstStyle/>
          <a:p>
            <a:pPr algn="r"/>
            <a:fld id="{533EF7DC-C664-4D3E-ABF2-C803A6F8F0C2}" type="slidenum">
              <a:rPr lang="en-US" sz="1200">
                <a:latin typeface="Arial" charset="0"/>
              </a:rPr>
              <a:pPr algn="r"/>
              <a:t>‹#›</a:t>
            </a:fld>
            <a:endParaRPr lang="en-US" sz="1200">
              <a:latin typeface="Arial" charset="0"/>
            </a:endParaRPr>
          </a:p>
        </p:txBody>
      </p:sp>
      <p:sp>
        <p:nvSpPr>
          <p:cNvPr id="69642" name="Text Box 10"/>
          <p:cNvSpPr txBox="1">
            <a:spLocks noChangeArrowheads="1"/>
          </p:cNvSpPr>
          <p:nvPr/>
        </p:nvSpPr>
        <p:spPr bwMode="auto">
          <a:xfrm>
            <a:off x="0" y="215900"/>
            <a:ext cx="6858000" cy="301625"/>
          </a:xfrm>
          <a:prstGeom prst="rect">
            <a:avLst/>
          </a:prstGeom>
          <a:noFill/>
          <a:ln w="12700">
            <a:noFill/>
            <a:miter lim="800000"/>
            <a:headEnd type="none" w="sm" len="sm"/>
            <a:tailEnd type="none" w="sm" len="sm"/>
          </a:ln>
          <a:effectLst/>
        </p:spPr>
        <p:txBody>
          <a:bodyPr lIns="91377" tIns="45689" rIns="91377" bIns="45689" anchor="ctr">
            <a:spAutoFit/>
          </a:bodyPr>
          <a:lstStyle/>
          <a:p>
            <a:pPr algn="ctr">
              <a:spcBef>
                <a:spcPct val="50000"/>
              </a:spcBef>
            </a:pPr>
            <a:r>
              <a:rPr lang="en-US" sz="1400">
                <a:solidFill>
                  <a:schemeClr val="tx2"/>
                </a:solidFill>
                <a:effectLst>
                  <a:outerShdw blurRad="38100" dist="38100" dir="2700000" algn="tl">
                    <a:srgbClr val="C0C0C0"/>
                  </a:outerShdw>
                </a:effectLst>
                <a:latin typeface="Arial" charset="0"/>
              </a:rPr>
              <a:t>http://msdn.microsoft.com</a:t>
            </a:r>
            <a:endParaRPr lang="en-US" sz="4400">
              <a:latin typeface="Arial" charset="0"/>
            </a:endParaRPr>
          </a:p>
        </p:txBody>
      </p:sp>
      <p:pic>
        <p:nvPicPr>
          <p:cNvPr id="69645" name="Picture 13" descr="MSDNlogo_med"/>
          <p:cNvPicPr>
            <a:picLocks noChangeAspect="1" noChangeArrowheads="1"/>
          </p:cNvPicPr>
          <p:nvPr/>
        </p:nvPicPr>
        <p:blipFill>
          <a:blip r:embed="rId2"/>
          <a:srcRect/>
          <a:stretch>
            <a:fillRect/>
          </a:stretch>
        </p:blipFill>
        <p:spPr bwMode="auto">
          <a:xfrm>
            <a:off x="223838" y="225425"/>
            <a:ext cx="935037" cy="433388"/>
          </a:xfrm>
          <a:prstGeom prst="rect">
            <a:avLst/>
          </a:prstGeom>
          <a:noFill/>
        </p:spPr>
      </p:pic>
      <p:sp>
        <p:nvSpPr>
          <p:cNvPr id="69646" name="Text Box 14"/>
          <p:cNvSpPr txBox="1">
            <a:spLocks noChangeArrowheads="1"/>
          </p:cNvSpPr>
          <p:nvPr/>
        </p:nvSpPr>
        <p:spPr bwMode="auto">
          <a:xfrm>
            <a:off x="5461000" y="225425"/>
            <a:ext cx="1397000" cy="333375"/>
          </a:xfrm>
          <a:prstGeom prst="rect">
            <a:avLst/>
          </a:prstGeom>
          <a:noFill/>
          <a:ln w="9525">
            <a:noFill/>
            <a:miter lim="800000"/>
            <a:headEnd/>
            <a:tailEnd/>
          </a:ln>
          <a:effectLst/>
        </p:spPr>
        <p:txBody>
          <a:bodyPr lIns="90151" tIns="45075" rIns="90151" bIns="45075">
            <a:spAutoFit/>
          </a:bodyPr>
          <a:lstStyle/>
          <a:p>
            <a:pPr defTabSz="901700">
              <a:spcBef>
                <a:spcPct val="50000"/>
              </a:spcBef>
            </a:pPr>
            <a:r>
              <a:rPr lang="en-US" sz="1600">
                <a:effectLst>
                  <a:outerShdw blurRad="38100" dist="38100" dir="2700000" algn="tl">
                    <a:srgbClr val="C0C0C0"/>
                  </a:outerShdw>
                </a:effectLst>
                <a:latin typeface="Arial" charset="0"/>
              </a:rPr>
              <a:t>DEVQ101-0#</a:t>
            </a:r>
            <a:endParaRPr lang="en-US" sz="3200">
              <a:latin typeface="Times New Roman" pitchFamily="18" charset="0"/>
            </a:endParaRPr>
          </a:p>
        </p:txBody>
      </p:sp>
    </p:spTree>
    <p:extLst>
      <p:ext uri="{BB962C8B-B14F-4D97-AF65-F5344CB8AC3E}">
        <p14:creationId xmlns:p14="http://schemas.microsoft.com/office/powerpoint/2010/main" val="13548972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8788"/>
          </a:xfrm>
          <a:prstGeom prst="rect">
            <a:avLst/>
          </a:prstGeom>
          <a:noFill/>
          <a:ln w="9525">
            <a:noFill/>
            <a:miter lim="800000"/>
            <a:headEnd/>
            <a:tailEnd/>
          </a:ln>
          <a:effectLst/>
        </p:spPr>
        <p:txBody>
          <a:bodyPr vert="horz" wrap="square" lIns="91638" tIns="45819" rIns="91638" bIns="45819" numCol="1" anchor="t" anchorCtr="0" compatLnSpc="1">
            <a:prstTxWarp prst="textNoShape">
              <a:avLst/>
            </a:prstTxWarp>
          </a:bodyPr>
          <a:lstStyle>
            <a:lvl1pPr defTabSz="917575">
              <a:defRPr sz="1200">
                <a:latin typeface="Times New Roman" pitchFamily="18" charset="0"/>
              </a:defRPr>
            </a:lvl1pPr>
          </a:lstStyle>
          <a:p>
            <a:endParaRPr lang="en-US"/>
          </a:p>
        </p:txBody>
      </p:sp>
      <p:sp>
        <p:nvSpPr>
          <p:cNvPr id="27651" name="Rectangle 3"/>
          <p:cNvSpPr>
            <a:spLocks noGrp="1" noChangeArrowheads="1"/>
          </p:cNvSpPr>
          <p:nvPr>
            <p:ph type="dt" idx="1"/>
          </p:nvPr>
        </p:nvSpPr>
        <p:spPr bwMode="auto">
          <a:xfrm>
            <a:off x="3886200" y="0"/>
            <a:ext cx="2971800" cy="458788"/>
          </a:xfrm>
          <a:prstGeom prst="rect">
            <a:avLst/>
          </a:prstGeom>
          <a:noFill/>
          <a:ln w="9525">
            <a:noFill/>
            <a:miter lim="800000"/>
            <a:headEnd/>
            <a:tailEnd/>
          </a:ln>
          <a:effectLst/>
        </p:spPr>
        <p:txBody>
          <a:bodyPr vert="horz" wrap="square" lIns="91638" tIns="45819" rIns="91638" bIns="45819" numCol="1" anchor="t" anchorCtr="0" compatLnSpc="1">
            <a:prstTxWarp prst="textNoShape">
              <a:avLst/>
            </a:prstTxWarp>
          </a:bodyPr>
          <a:lstStyle>
            <a:lvl1pPr algn="r" defTabSz="917575">
              <a:defRPr sz="1200">
                <a:latin typeface="Times New Roman" pitchFamily="18" charset="0"/>
              </a:defRPr>
            </a:lvl1pPr>
          </a:lstStyle>
          <a:p>
            <a:endParaRPr lang="en-US"/>
          </a:p>
        </p:txBody>
      </p:sp>
      <p:sp>
        <p:nvSpPr>
          <p:cNvPr id="27652" name="Rectangle 4"/>
          <p:cNvSpPr>
            <a:spLocks noGrp="1" noRot="1" noChangeAspect="1" noChangeArrowheads="1" noTextEdit="1"/>
          </p:cNvSpPr>
          <p:nvPr>
            <p:ph type="sldImg" idx="2"/>
          </p:nvPr>
        </p:nvSpPr>
        <p:spPr bwMode="auto">
          <a:xfrm>
            <a:off x="1133475" y="688975"/>
            <a:ext cx="4591050" cy="3441700"/>
          </a:xfrm>
          <a:prstGeom prst="rect">
            <a:avLst/>
          </a:prstGeom>
          <a:noFill/>
          <a:ln w="9525">
            <a:solidFill>
              <a:srgbClr val="000000"/>
            </a:solidFill>
            <a:miter lim="800000"/>
            <a:headEnd/>
            <a:tailEnd/>
          </a:ln>
          <a:effectLst/>
        </p:spPr>
      </p:sp>
      <p:sp>
        <p:nvSpPr>
          <p:cNvPr id="27653" name="Rectangle 5"/>
          <p:cNvSpPr>
            <a:spLocks noGrp="1" noChangeArrowheads="1"/>
          </p:cNvSpPr>
          <p:nvPr>
            <p:ph type="body" sz="quarter" idx="3"/>
          </p:nvPr>
        </p:nvSpPr>
        <p:spPr bwMode="auto">
          <a:xfrm>
            <a:off x="223838" y="4360863"/>
            <a:ext cx="6434137" cy="4130675"/>
          </a:xfrm>
          <a:prstGeom prst="rect">
            <a:avLst/>
          </a:prstGeom>
          <a:noFill/>
          <a:ln w="9525">
            <a:noFill/>
            <a:miter lim="800000"/>
            <a:headEnd/>
            <a:tailEnd/>
          </a:ln>
          <a:effectLst/>
        </p:spPr>
        <p:txBody>
          <a:bodyPr vert="horz" wrap="square" lIns="91638" tIns="45819" rIns="91638" bIns="4581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654" name="Rectangle 6"/>
          <p:cNvSpPr>
            <a:spLocks noGrp="1" noChangeArrowheads="1"/>
          </p:cNvSpPr>
          <p:nvPr>
            <p:ph type="ftr" sz="quarter" idx="4"/>
          </p:nvPr>
        </p:nvSpPr>
        <p:spPr bwMode="auto">
          <a:xfrm>
            <a:off x="0" y="8721725"/>
            <a:ext cx="2971800" cy="458788"/>
          </a:xfrm>
          <a:prstGeom prst="rect">
            <a:avLst/>
          </a:prstGeom>
          <a:noFill/>
          <a:ln w="9525">
            <a:noFill/>
            <a:miter lim="800000"/>
            <a:headEnd/>
            <a:tailEnd/>
          </a:ln>
          <a:effectLst/>
        </p:spPr>
        <p:txBody>
          <a:bodyPr vert="horz" wrap="square" lIns="91638" tIns="45819" rIns="91638" bIns="45819" numCol="1" anchor="b" anchorCtr="0" compatLnSpc="1">
            <a:prstTxWarp prst="textNoShape">
              <a:avLst/>
            </a:prstTxWarp>
          </a:bodyPr>
          <a:lstStyle>
            <a:lvl1pPr defTabSz="917575">
              <a:defRPr sz="1200">
                <a:latin typeface="Times New Roman" pitchFamily="18" charset="0"/>
              </a:defRPr>
            </a:lvl1pPr>
          </a:lstStyle>
          <a:p>
            <a:endParaRPr lang="en-US"/>
          </a:p>
        </p:txBody>
      </p:sp>
      <p:sp>
        <p:nvSpPr>
          <p:cNvPr id="27655" name="Rectangle 7"/>
          <p:cNvSpPr>
            <a:spLocks noGrp="1" noChangeArrowheads="1"/>
          </p:cNvSpPr>
          <p:nvPr>
            <p:ph type="sldNum" sz="quarter" idx="5"/>
          </p:nvPr>
        </p:nvSpPr>
        <p:spPr bwMode="auto">
          <a:xfrm>
            <a:off x="3886200" y="8721725"/>
            <a:ext cx="2971800" cy="458788"/>
          </a:xfrm>
          <a:prstGeom prst="rect">
            <a:avLst/>
          </a:prstGeom>
          <a:noFill/>
          <a:ln w="9525">
            <a:noFill/>
            <a:miter lim="800000"/>
            <a:headEnd/>
            <a:tailEnd/>
          </a:ln>
          <a:effectLst/>
        </p:spPr>
        <p:txBody>
          <a:bodyPr vert="horz" wrap="square" lIns="91638" tIns="45819" rIns="91638" bIns="45819" numCol="1" anchor="b" anchorCtr="0" compatLnSpc="1">
            <a:prstTxWarp prst="textNoShape">
              <a:avLst/>
            </a:prstTxWarp>
          </a:bodyPr>
          <a:lstStyle>
            <a:lvl1pPr algn="r" defTabSz="917575">
              <a:defRPr sz="1200">
                <a:latin typeface="Times New Roman" pitchFamily="18" charset="0"/>
              </a:defRPr>
            </a:lvl1pPr>
          </a:lstStyle>
          <a:p>
            <a:fld id="{9926BA30-6CBD-4F23-B749-58AF5FCCB38B}" type="slidenum">
              <a:rPr lang="en-US"/>
              <a:pPr/>
              <a:t>‹#›</a:t>
            </a:fld>
            <a:endParaRPr lang="en-US"/>
          </a:p>
        </p:txBody>
      </p:sp>
    </p:spTree>
    <p:extLst>
      <p:ext uri="{BB962C8B-B14F-4D97-AF65-F5344CB8AC3E}">
        <p14:creationId xmlns:p14="http://schemas.microsoft.com/office/powerpoint/2010/main" val="28207093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Arial" charset="0"/>
        <a:ea typeface="+mn-ea"/>
        <a:cs typeface="+mn-cs"/>
      </a:defRPr>
    </a:lvl1pPr>
    <a:lvl2pPr marL="457200" algn="l" rtl="0" eaLnBrk="0" fontAlgn="base" hangingPunct="0">
      <a:spcBef>
        <a:spcPct val="30000"/>
      </a:spcBef>
      <a:spcAft>
        <a:spcPct val="0"/>
      </a:spcAft>
      <a:defRPr sz="1600" kern="1200">
        <a:solidFill>
          <a:schemeClr val="tx1"/>
        </a:solidFill>
        <a:latin typeface="Arial" charset="0"/>
        <a:ea typeface="+mn-ea"/>
        <a:cs typeface="+mn-cs"/>
      </a:defRPr>
    </a:lvl2pPr>
    <a:lvl3pPr marL="914400" algn="l" rtl="0" eaLnBrk="0" fontAlgn="base" hangingPunct="0">
      <a:spcBef>
        <a:spcPct val="30000"/>
      </a:spcBef>
      <a:spcAft>
        <a:spcPct val="0"/>
      </a:spcAft>
      <a:defRPr sz="1600" kern="1200">
        <a:solidFill>
          <a:schemeClr val="tx1"/>
        </a:solidFill>
        <a:latin typeface="Arial" charset="0"/>
        <a:ea typeface="+mn-ea"/>
        <a:cs typeface="+mn-cs"/>
      </a:defRPr>
    </a:lvl3pPr>
    <a:lvl4pPr marL="1371600" algn="l" rtl="0" eaLnBrk="0" fontAlgn="base" hangingPunct="0">
      <a:spcBef>
        <a:spcPct val="30000"/>
      </a:spcBef>
      <a:spcAft>
        <a:spcPct val="0"/>
      </a:spcAft>
      <a:defRPr sz="1600" kern="1200">
        <a:solidFill>
          <a:schemeClr val="tx1"/>
        </a:solidFill>
        <a:latin typeface="Arial" charset="0"/>
        <a:ea typeface="+mn-ea"/>
        <a:cs typeface="+mn-cs"/>
      </a:defRPr>
    </a:lvl4pPr>
    <a:lvl5pPr marL="1828800" algn="l" rtl="0" eaLnBrk="0" fontAlgn="base" hangingPunct="0">
      <a:spcBef>
        <a:spcPct val="30000"/>
      </a:spcBef>
      <a:spcAft>
        <a:spcPct val="0"/>
      </a:spcAft>
      <a:defRPr sz="16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369E0E-B789-4C58-ABF0-8BEED1254797}" type="slidenum">
              <a:rPr lang="en-US"/>
              <a:pPr/>
              <a:t>1</a:t>
            </a:fld>
            <a:endParaRPr lang="en-US"/>
          </a:p>
        </p:txBody>
      </p:sp>
      <p:sp>
        <p:nvSpPr>
          <p:cNvPr id="406532" name="Rectangle 4"/>
          <p:cNvSpPr>
            <a:spLocks noGrp="1" noRot="1" noChangeAspect="1" noChangeArrowheads="1" noTextEdit="1"/>
          </p:cNvSpPr>
          <p:nvPr>
            <p:ph type="sldImg"/>
          </p:nvPr>
        </p:nvSpPr>
        <p:spPr>
          <a:xfrm>
            <a:off x="1135063" y="688975"/>
            <a:ext cx="4587875" cy="3441700"/>
          </a:xfrm>
          <a:ln/>
        </p:spPr>
      </p:sp>
      <p:sp>
        <p:nvSpPr>
          <p:cNvPr id="406533" name="Rectangle 5"/>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8CB15D-CD30-4C44-82FF-E7719120D1A5}" type="slidenum">
              <a:rPr lang="en-US"/>
              <a:pPr/>
              <a:t>12</a:t>
            </a:fld>
            <a:endParaRPr lang="en-US"/>
          </a:p>
        </p:txBody>
      </p:sp>
      <p:sp>
        <p:nvSpPr>
          <p:cNvPr id="1210370" name="Rectangle 2"/>
          <p:cNvSpPr>
            <a:spLocks noGrp="1" noRot="1" noChangeAspect="1" noChangeArrowheads="1" noTextEdit="1"/>
          </p:cNvSpPr>
          <p:nvPr>
            <p:ph type="sldImg"/>
          </p:nvPr>
        </p:nvSpPr>
        <p:spPr>
          <a:xfrm>
            <a:off x="1135063" y="688975"/>
            <a:ext cx="4587875" cy="3441700"/>
          </a:xfrm>
          <a:ln/>
        </p:spPr>
      </p:sp>
      <p:sp>
        <p:nvSpPr>
          <p:cNvPr id="1210371" name="Rectangle 3"/>
          <p:cNvSpPr>
            <a:spLocks noGrp="1" noChangeArrowheads="1"/>
          </p:cNvSpPr>
          <p:nvPr>
            <p:ph type="body" idx="1"/>
          </p:nvPr>
        </p:nvSpPr>
        <p:spPr/>
        <p:txBody>
          <a:bodyPr/>
          <a:lstStyle/>
          <a:p>
            <a:r>
              <a:rPr lang="en-US"/>
              <a:t>In most other purely object-oriented languages one would say that a program is a collection of classes.</a:t>
            </a:r>
          </a:p>
          <a:p>
            <a:endParaRPr lang="en-US"/>
          </a:p>
          <a:p>
            <a:r>
              <a:rPr lang="en-US"/>
              <a:t>Not all types have all capabilities; e.g. enums are fairly constrained.</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E2D58C-1FC0-4D41-995C-200EFE5ED1A0}" type="slidenum">
              <a:rPr lang="en-US"/>
              <a:pPr/>
              <a:t>13</a:t>
            </a:fld>
            <a:endParaRPr lang="en-US"/>
          </a:p>
        </p:txBody>
      </p:sp>
      <p:sp>
        <p:nvSpPr>
          <p:cNvPr id="1212418" name="Rectangle 2"/>
          <p:cNvSpPr>
            <a:spLocks noGrp="1" noRot="1" noChangeAspect="1" noChangeArrowheads="1" noTextEdit="1"/>
          </p:cNvSpPr>
          <p:nvPr>
            <p:ph type="sldImg"/>
          </p:nvPr>
        </p:nvSpPr>
        <p:spPr>
          <a:xfrm>
            <a:off x="1135063" y="688975"/>
            <a:ext cx="4587875" cy="3441700"/>
          </a:xfrm>
          <a:ln/>
        </p:spPr>
      </p:sp>
      <p:sp>
        <p:nvSpPr>
          <p:cNvPr id="1212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F57160-E52A-4906-BCAD-537D12CDB72E}" type="slidenum">
              <a:rPr lang="en-US"/>
              <a:pPr/>
              <a:t>15</a:t>
            </a:fld>
            <a:endParaRPr lang="en-US"/>
          </a:p>
        </p:txBody>
      </p:sp>
      <p:sp>
        <p:nvSpPr>
          <p:cNvPr id="883714" name="Rectangle 2"/>
          <p:cNvSpPr>
            <a:spLocks noGrp="1" noRot="1" noChangeAspect="1" noChangeArrowheads="1" noTextEdit="1"/>
          </p:cNvSpPr>
          <p:nvPr>
            <p:ph type="sldImg"/>
          </p:nvPr>
        </p:nvSpPr>
        <p:spPr>
          <a:xfrm>
            <a:off x="1135063" y="688975"/>
            <a:ext cx="4587875" cy="3441700"/>
          </a:xfrm>
          <a:ln/>
        </p:spPr>
      </p:sp>
      <p:sp>
        <p:nvSpPr>
          <p:cNvPr id="883715" name="Rectangle 3"/>
          <p:cNvSpPr>
            <a:spLocks noGrp="1" noChangeArrowheads="1"/>
          </p:cNvSpPr>
          <p:nvPr>
            <p:ph type="body" idx="1"/>
          </p:nvPr>
        </p:nvSpPr>
        <p:spPr/>
        <p:txBody>
          <a:bodyPr/>
          <a:lstStyle/>
          <a:p>
            <a:r>
              <a:rPr lang="en-GB"/>
              <a:t>In C# you have value types that directly hold the data on the stack and reference types that keeps a reference on the stack, but allocates the real memory on the heap. </a:t>
            </a:r>
          </a:p>
          <a:p>
            <a:r>
              <a:rPr lang="en-GB"/>
              <a:t>Also have pointer types in unsafe code.  Will discuss those in Part 2.</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837E9F-8BF6-4038-AD3B-93338CF9925D}" type="slidenum">
              <a:rPr lang="en-US"/>
              <a:pPr/>
              <a:t>16</a:t>
            </a:fld>
            <a:endParaRPr lang="en-US"/>
          </a:p>
        </p:txBody>
      </p:sp>
      <p:sp>
        <p:nvSpPr>
          <p:cNvPr id="886786" name="Rectangle 2"/>
          <p:cNvSpPr>
            <a:spLocks noGrp="1" noRot="1" noChangeAspect="1" noChangeArrowheads="1" noTextEdit="1"/>
          </p:cNvSpPr>
          <p:nvPr>
            <p:ph type="sldImg"/>
          </p:nvPr>
        </p:nvSpPr>
        <p:spPr>
          <a:xfrm>
            <a:off x="1135063" y="688975"/>
            <a:ext cx="4587875" cy="3441700"/>
          </a:xfrm>
          <a:ln/>
        </p:spPr>
      </p:sp>
      <p:sp>
        <p:nvSpPr>
          <p:cNvPr id="886787" name="Rectangle 3"/>
          <p:cNvSpPr>
            <a:spLocks noGrp="1" noChangeArrowheads="1"/>
          </p:cNvSpPr>
          <p:nvPr>
            <p:ph type="body" idx="1"/>
          </p:nvPr>
        </p:nvSpPr>
        <p:spPr/>
        <p:txBody>
          <a:bodyPr/>
          <a:lstStyle/>
          <a:p>
            <a:r>
              <a:rPr lang="en-GB"/>
              <a:t>Structs and classes can be user-defined.</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D3B188-E301-4831-A6F8-99960FBA0975}" type="slidenum">
              <a:rPr lang="en-US"/>
              <a:pPr/>
              <a:t>21</a:t>
            </a:fld>
            <a:endParaRPr lang="en-US"/>
          </a:p>
        </p:txBody>
      </p:sp>
      <p:sp>
        <p:nvSpPr>
          <p:cNvPr id="902146" name="Rectangle 2"/>
          <p:cNvSpPr>
            <a:spLocks noGrp="1" noRot="1" noChangeAspect="1" noChangeArrowheads="1" noTextEdit="1"/>
          </p:cNvSpPr>
          <p:nvPr>
            <p:ph type="sldImg"/>
          </p:nvPr>
        </p:nvSpPr>
        <p:spPr>
          <a:xfrm>
            <a:off x="1135063" y="688975"/>
            <a:ext cx="4587875" cy="3441700"/>
          </a:xfrm>
          <a:ln/>
        </p:spPr>
      </p:sp>
      <p:sp>
        <p:nvSpPr>
          <p:cNvPr id="902147" name="Rectangle 3"/>
          <p:cNvSpPr>
            <a:spLocks noGrp="1" noChangeArrowheads="1"/>
          </p:cNvSpPr>
          <p:nvPr>
            <p:ph type="body" idx="1"/>
          </p:nvPr>
        </p:nvSpPr>
        <p:spPr/>
        <p:txBody>
          <a:bodyPr/>
          <a:lstStyle/>
          <a:p>
            <a:r>
              <a:rPr lang="en-GB"/>
              <a:t>Everything inherits from object, including primitive types, structs or classes.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4AA942-6D30-4AE1-B33D-71C0E750210A}" type="slidenum">
              <a:rPr lang="en-US"/>
              <a:pPr/>
              <a:t>22</a:t>
            </a:fld>
            <a:endParaRPr lang="en-US"/>
          </a:p>
        </p:txBody>
      </p:sp>
      <p:sp>
        <p:nvSpPr>
          <p:cNvPr id="1287170" name="Rectangle 2"/>
          <p:cNvSpPr>
            <a:spLocks noGrp="1" noRot="1" noChangeAspect="1" noChangeArrowheads="1" noTextEdit="1"/>
          </p:cNvSpPr>
          <p:nvPr>
            <p:ph type="sldImg"/>
          </p:nvPr>
        </p:nvSpPr>
        <p:spPr>
          <a:xfrm>
            <a:off x="1135063" y="688975"/>
            <a:ext cx="4587875" cy="3441700"/>
          </a:xfrm>
          <a:ln/>
        </p:spPr>
      </p:sp>
      <p:sp>
        <p:nvSpPr>
          <p:cNvPr id="1287171" name="Rectangle 3"/>
          <p:cNvSpPr>
            <a:spLocks noGrp="1" noChangeArrowheads="1"/>
          </p:cNvSpPr>
          <p:nvPr>
            <p:ph type="body" idx="1"/>
          </p:nvPr>
        </p:nvSpPr>
        <p:spPr/>
        <p:txBody>
          <a:bodyPr/>
          <a:lstStyle/>
          <a:p>
            <a:r>
              <a:rPr lang="en-US"/>
              <a:t>The example shows a function, Poly(), that is called with different types of arguments.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F055D8-0A43-4C81-B981-A0115D7A016B}" type="slidenum">
              <a:rPr lang="en-US"/>
              <a:pPr/>
              <a:t>24</a:t>
            </a:fld>
            <a:endParaRPr lang="en-US"/>
          </a:p>
        </p:txBody>
      </p:sp>
      <p:sp>
        <p:nvSpPr>
          <p:cNvPr id="943106" name="Rectangle 2"/>
          <p:cNvSpPr>
            <a:spLocks noGrp="1" noRot="1" noChangeAspect="1" noChangeArrowheads="1" noTextEdit="1"/>
          </p:cNvSpPr>
          <p:nvPr>
            <p:ph type="sldImg"/>
          </p:nvPr>
        </p:nvSpPr>
        <p:spPr>
          <a:xfrm>
            <a:off x="1135063" y="688975"/>
            <a:ext cx="4587875" cy="3441700"/>
          </a:xfrm>
          <a:ln/>
        </p:spPr>
      </p:sp>
      <p:sp>
        <p:nvSpPr>
          <p:cNvPr id="943107" name="Rectangle 3"/>
          <p:cNvSpPr>
            <a:spLocks noGrp="1" noChangeArrowheads="1"/>
          </p:cNvSpPr>
          <p:nvPr>
            <p:ph type="body" idx="1"/>
          </p:nvPr>
        </p:nvSpPr>
        <p:spPr/>
        <p:txBody>
          <a:bodyPr/>
          <a:lstStyle/>
          <a:p>
            <a:r>
              <a:rPr lang="en-GB"/>
              <a:t>Boxing and Unboxing is one of the key innovations of C# language. Instead of requiring the programmer to write wrapper code to convert from stack based memory to heap memory, you just need to assign a value type to an object and C# takes care of allocating the memory in the heap and generating a copy of that on the heap. When you assign the object to a stack based int, the value is converted to the stack again. This process is what we call Boxing and Unboxing.</a:t>
            </a:r>
          </a:p>
          <a:p>
            <a:endParaRPr lang="en-US"/>
          </a:p>
          <a:p>
            <a:r>
              <a:rPr lang="en-US"/>
              <a:t>If an int is boxed, it still knows it’s an int.</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BEAA0F-3903-4890-8A08-424D40B5A7E0}" type="slidenum">
              <a:rPr lang="en-US"/>
              <a:pPr/>
              <a:t>26</a:t>
            </a:fld>
            <a:endParaRPr lang="en-US"/>
          </a:p>
        </p:txBody>
      </p:sp>
      <p:sp>
        <p:nvSpPr>
          <p:cNvPr id="922626" name="Rectangle 2"/>
          <p:cNvSpPr>
            <a:spLocks noGrp="1" noRot="1" noChangeAspect="1" noChangeArrowheads="1" noTextEdit="1"/>
          </p:cNvSpPr>
          <p:nvPr>
            <p:ph type="sldImg"/>
          </p:nvPr>
        </p:nvSpPr>
        <p:spPr>
          <a:xfrm>
            <a:off x="1135063" y="688975"/>
            <a:ext cx="4587875" cy="3441700"/>
          </a:xfrm>
          <a:ln/>
        </p:spPr>
      </p:sp>
      <p:sp>
        <p:nvSpPr>
          <p:cNvPr id="922627" name="Rectangle 3"/>
          <p:cNvSpPr>
            <a:spLocks noGrp="1" noChangeArrowheads="1"/>
          </p:cNvSpPr>
          <p:nvPr>
            <p:ph type="body" idx="1"/>
          </p:nvPr>
        </p:nvSpPr>
        <p:spPr/>
        <p:txBody>
          <a:bodyPr/>
          <a:lstStyle/>
          <a:p>
            <a:endParaRPr lang="en-GB" sz="14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05D876-2380-4309-8727-57CC2215B5EC}" type="slidenum">
              <a:rPr lang="en-US"/>
              <a:pPr/>
              <a:t>27</a:t>
            </a:fld>
            <a:endParaRPr lang="en-US"/>
          </a:p>
        </p:txBody>
      </p:sp>
      <p:sp>
        <p:nvSpPr>
          <p:cNvPr id="924674" name="Rectangle 2"/>
          <p:cNvSpPr>
            <a:spLocks noGrp="1" noRot="1" noChangeAspect="1" noChangeArrowheads="1" noTextEdit="1"/>
          </p:cNvSpPr>
          <p:nvPr>
            <p:ph type="sldImg"/>
          </p:nvPr>
        </p:nvSpPr>
        <p:spPr>
          <a:xfrm>
            <a:off x="1135063" y="688975"/>
            <a:ext cx="4587875" cy="3441700"/>
          </a:xfrm>
          <a:ln/>
        </p:spPr>
      </p:sp>
      <p:sp>
        <p:nvSpPr>
          <p:cNvPr id="924675" name="Rectangle 3"/>
          <p:cNvSpPr>
            <a:spLocks noGrp="1" noChangeArrowheads="1"/>
          </p:cNvSpPr>
          <p:nvPr>
            <p:ph type="body" idx="1"/>
          </p:nvPr>
        </p:nvSpPr>
        <p:spPr/>
        <p:txBody>
          <a:bodyPr/>
          <a:lstStyle/>
          <a:p>
            <a:r>
              <a:rPr lang="en-GB"/>
              <a:t>Main benefits of the Unified Type System: </a:t>
            </a:r>
          </a:p>
          <a:p>
            <a:pPr>
              <a:buFontTx/>
              <a:buChar char="•"/>
            </a:pPr>
            <a:r>
              <a:rPr lang="en-GB"/>
              <a:t>No need of wrapper code to use base types in collections or arrays</a:t>
            </a:r>
          </a:p>
          <a:p>
            <a:pPr>
              <a:buFontTx/>
              <a:buChar char="•"/>
            </a:pPr>
            <a:r>
              <a:rPr lang="en-GB"/>
              <a:t>No Variants anymore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977195-220D-4C74-AC47-9F319897ADE3}" type="slidenum">
              <a:rPr lang="en-US"/>
              <a:pPr/>
              <a:t>37</a:t>
            </a:fld>
            <a:endParaRPr lang="en-US"/>
          </a:p>
        </p:txBody>
      </p:sp>
      <p:sp>
        <p:nvSpPr>
          <p:cNvPr id="1125378" name="Rectangle 2"/>
          <p:cNvSpPr>
            <a:spLocks noGrp="1" noRot="1" noChangeAspect="1" noChangeArrowheads="1" noTextEdit="1"/>
          </p:cNvSpPr>
          <p:nvPr>
            <p:ph type="sldImg"/>
          </p:nvPr>
        </p:nvSpPr>
        <p:spPr>
          <a:xfrm>
            <a:off x="1135063" y="688975"/>
            <a:ext cx="4587875" cy="3441700"/>
          </a:xfrm>
          <a:ln/>
        </p:spPr>
      </p:sp>
      <p:sp>
        <p:nvSpPr>
          <p:cNvPr id="1125379" name="Rectangle 3"/>
          <p:cNvSpPr>
            <a:spLocks noGrp="1" noChangeArrowheads="1"/>
          </p:cNvSpPr>
          <p:nvPr>
            <p:ph type="body" idx="1"/>
          </p:nvPr>
        </p:nvSpPr>
        <p:spPr/>
        <p:txBody>
          <a:bodyPr/>
          <a:lstStyle/>
          <a:p>
            <a:r>
              <a:rPr lang="en-US"/>
              <a:t>Eliminating implicit conversions between numbers and bool can help find subtle bugs.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6DDB16-822C-46E9-8150-AD7A6C8BD843}" type="slidenum">
              <a:rPr lang="en-US"/>
              <a:pPr/>
              <a:t>2</a:t>
            </a:fld>
            <a:endParaRPr lang="en-US"/>
          </a:p>
        </p:txBody>
      </p:sp>
      <p:sp>
        <p:nvSpPr>
          <p:cNvPr id="516100" name="Rectangle 4"/>
          <p:cNvSpPr>
            <a:spLocks noGrp="1" noRot="1" noChangeAspect="1" noChangeArrowheads="1" noTextEdit="1"/>
          </p:cNvSpPr>
          <p:nvPr>
            <p:ph type="sldImg"/>
          </p:nvPr>
        </p:nvSpPr>
        <p:spPr>
          <a:xfrm>
            <a:off x="1135063" y="688975"/>
            <a:ext cx="4587875" cy="3441700"/>
          </a:xfrm>
          <a:ln/>
        </p:spPr>
      </p:sp>
      <p:sp>
        <p:nvSpPr>
          <p:cNvPr id="516101" name="Rectangle 5"/>
          <p:cNvSpPr>
            <a:spLocks noGrp="1" noChangeArrowheads="1"/>
          </p:cNvSpPr>
          <p:nvPr>
            <p:ph type="body" idx="1"/>
          </p:nvPr>
        </p:nvSpPr>
        <p:spPr/>
        <p:txBody>
          <a:bodyPr/>
          <a:lstStyle/>
          <a:p>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01F637-74EF-4F21-985C-02DF2171685E}" type="slidenum">
              <a:rPr lang="en-US"/>
              <a:pPr/>
              <a:t>40</a:t>
            </a:fld>
            <a:endParaRPr lang="en-US"/>
          </a:p>
        </p:txBody>
      </p:sp>
      <p:sp>
        <p:nvSpPr>
          <p:cNvPr id="889858" name="Rectangle 2"/>
          <p:cNvSpPr>
            <a:spLocks noGrp="1" noRot="1" noChangeAspect="1" noChangeArrowheads="1" noTextEdit="1"/>
          </p:cNvSpPr>
          <p:nvPr>
            <p:ph type="sldImg"/>
          </p:nvPr>
        </p:nvSpPr>
        <p:spPr>
          <a:xfrm>
            <a:off x="1135063" y="688975"/>
            <a:ext cx="4587875" cy="3441700"/>
          </a:xfrm>
          <a:ln/>
        </p:spPr>
      </p:sp>
      <p:sp>
        <p:nvSpPr>
          <p:cNvPr id="8898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41C416-60F9-451D-A628-B37B5E9E61AD}" type="slidenum">
              <a:rPr lang="en-US"/>
              <a:pPr/>
              <a:t>41</a:t>
            </a:fld>
            <a:endParaRPr lang="en-US"/>
          </a:p>
        </p:txBody>
      </p:sp>
      <p:sp>
        <p:nvSpPr>
          <p:cNvPr id="960514" name="Rectangle 2"/>
          <p:cNvSpPr>
            <a:spLocks noGrp="1" noRot="1" noChangeAspect="1" noChangeArrowheads="1" noTextEdit="1"/>
          </p:cNvSpPr>
          <p:nvPr>
            <p:ph type="sldImg"/>
          </p:nvPr>
        </p:nvSpPr>
        <p:spPr>
          <a:xfrm>
            <a:off x="1135063" y="688975"/>
            <a:ext cx="4587875" cy="3441700"/>
          </a:xfrm>
          <a:ln/>
        </p:spPr>
      </p:sp>
      <p:sp>
        <p:nvSpPr>
          <p:cNvPr id="960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A2429F-9E80-4330-BB67-85BE8AC229A7}" type="slidenum">
              <a:rPr lang="en-US"/>
              <a:pPr/>
              <a:t>46</a:t>
            </a:fld>
            <a:endParaRPr lang="en-US"/>
          </a:p>
        </p:txBody>
      </p:sp>
      <p:sp>
        <p:nvSpPr>
          <p:cNvPr id="905218" name="Rectangle 2"/>
          <p:cNvSpPr>
            <a:spLocks noGrp="1" noRot="1" noChangeAspect="1" noChangeArrowheads="1" noTextEdit="1"/>
          </p:cNvSpPr>
          <p:nvPr>
            <p:ph type="sldImg"/>
          </p:nvPr>
        </p:nvSpPr>
        <p:spPr>
          <a:xfrm>
            <a:off x="1135063" y="688975"/>
            <a:ext cx="4587875" cy="3441700"/>
          </a:xfrm>
          <a:ln/>
        </p:spPr>
      </p:sp>
      <p:sp>
        <p:nvSpPr>
          <p:cNvPr id="905219" name="Rectangle 3"/>
          <p:cNvSpPr>
            <a:spLocks noGrp="1" noChangeArrowheads="1"/>
          </p:cNvSpPr>
          <p:nvPr>
            <p:ph type="body" idx="1"/>
          </p:nvPr>
        </p:nvSpPr>
        <p:spPr/>
        <p:txBody>
          <a:bodyPr/>
          <a:lstStyle/>
          <a:p>
            <a:r>
              <a:rPr lang="en-GB"/>
              <a:t>Enums in C# are strongly typed, which means that you can’t assign a int enum to a long, or vice versa, avoiding some typical conversion mistakes.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D9B323-4F51-4B27-9F11-EE17B7D524D6}" type="slidenum">
              <a:rPr lang="en-US"/>
              <a:pPr/>
              <a:t>49</a:t>
            </a:fld>
            <a:endParaRPr lang="en-US"/>
          </a:p>
        </p:txBody>
      </p:sp>
      <p:sp>
        <p:nvSpPr>
          <p:cNvPr id="963586" name="Rectangle 2"/>
          <p:cNvSpPr>
            <a:spLocks noGrp="1" noRot="1" noChangeAspect="1" noChangeArrowheads="1" noTextEdit="1"/>
          </p:cNvSpPr>
          <p:nvPr>
            <p:ph type="sldImg"/>
          </p:nvPr>
        </p:nvSpPr>
        <p:spPr>
          <a:xfrm>
            <a:off x="1135063" y="688975"/>
            <a:ext cx="4587875" cy="3441700"/>
          </a:xfrm>
          <a:ln/>
        </p:spPr>
      </p:sp>
      <p:sp>
        <p:nvSpPr>
          <p:cNvPr id="963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842E88-04C8-4188-B56B-00A071A3C415}" type="slidenum">
              <a:rPr lang="en-US"/>
              <a:pPr/>
              <a:t>52</a:t>
            </a:fld>
            <a:endParaRPr lang="en-US"/>
          </a:p>
        </p:txBody>
      </p:sp>
      <p:sp>
        <p:nvSpPr>
          <p:cNvPr id="914434" name="Rectangle 2"/>
          <p:cNvSpPr>
            <a:spLocks noGrp="1" noRot="1" noChangeAspect="1" noChangeArrowheads="1" noTextEdit="1"/>
          </p:cNvSpPr>
          <p:nvPr>
            <p:ph type="sldImg"/>
          </p:nvPr>
        </p:nvSpPr>
        <p:spPr>
          <a:xfrm>
            <a:off x="1135063" y="688975"/>
            <a:ext cx="4587875" cy="3441700"/>
          </a:xfrm>
          <a:ln/>
        </p:spPr>
      </p:sp>
      <p:sp>
        <p:nvSpPr>
          <p:cNvPr id="914435" name="Rectangle 3"/>
          <p:cNvSpPr>
            <a:spLocks noGrp="1" noChangeArrowheads="1"/>
          </p:cNvSpPr>
          <p:nvPr>
            <p:ph type="body" idx="1"/>
          </p:nvPr>
        </p:nvSpPr>
        <p:spPr/>
        <p:txBody>
          <a:bodyPr/>
          <a:lstStyle/>
          <a:p>
            <a:r>
              <a:rPr lang="en-GB"/>
              <a:t>In scenarios where completely different objects need to support some kind of shared functionality like, let’s say, persist to XML, classes can implement interfaces that make then compatible with even if they don’t share the same base class. This provides most of the benefits of multiple class inheritance without the nasty side-effects that this usually brings.</a:t>
            </a:r>
          </a:p>
          <a:p>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B200D3-2193-4BC8-9778-973CECF9E4BA}" type="slidenum">
              <a:rPr lang="en-US"/>
              <a:pPr/>
              <a:t>53</a:t>
            </a:fld>
            <a:endParaRPr lang="en-US"/>
          </a:p>
        </p:txBody>
      </p:sp>
      <p:sp>
        <p:nvSpPr>
          <p:cNvPr id="908290" name="Rectangle 2"/>
          <p:cNvSpPr>
            <a:spLocks noGrp="1" noRot="1" noChangeAspect="1" noChangeArrowheads="1" noTextEdit="1"/>
          </p:cNvSpPr>
          <p:nvPr>
            <p:ph type="sldImg"/>
          </p:nvPr>
        </p:nvSpPr>
        <p:spPr>
          <a:xfrm>
            <a:off x="1135063" y="688975"/>
            <a:ext cx="4587875" cy="3441700"/>
          </a:xfrm>
          <a:ln/>
        </p:spPr>
      </p:sp>
      <p:sp>
        <p:nvSpPr>
          <p:cNvPr id="908291" name="Rectangle 3"/>
          <p:cNvSpPr>
            <a:spLocks noGrp="1" noChangeArrowheads="1"/>
          </p:cNvSpPr>
          <p:nvPr>
            <p:ph type="body" idx="1"/>
          </p:nvPr>
        </p:nvSpPr>
        <p:spPr/>
        <p:txBody>
          <a:bodyPr/>
          <a:lstStyle/>
          <a:p>
            <a:r>
              <a:rPr lang="en-GB" sz="1200"/>
              <a:t>Classes in C# allow single inheritance and multiple interface inheritance. Each class can contain methods, properties, events, indexers, constants, constructors, destructors, operators and members can be static (can be accessed without an object instance) or instance member (require you to have a reference to an object first)</a:t>
            </a:r>
          </a:p>
          <a:p>
            <a:endParaRPr lang="en-US" sz="12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1FEF34-1663-4F08-8A35-2AFA9DE0B0E5}" type="slidenum">
              <a:rPr lang="en-US"/>
              <a:pPr/>
              <a:t>54</a:t>
            </a:fld>
            <a:endParaRPr lang="en-US"/>
          </a:p>
        </p:txBody>
      </p:sp>
      <p:sp>
        <p:nvSpPr>
          <p:cNvPr id="1294338" name="Rectangle 2"/>
          <p:cNvSpPr>
            <a:spLocks noGrp="1" noRot="1" noChangeAspect="1" noChangeArrowheads="1" noTextEdit="1"/>
          </p:cNvSpPr>
          <p:nvPr>
            <p:ph type="sldImg"/>
          </p:nvPr>
        </p:nvSpPr>
        <p:spPr>
          <a:xfrm>
            <a:off x="1135063" y="688975"/>
            <a:ext cx="4587875" cy="3441700"/>
          </a:xfrm>
          <a:ln/>
        </p:spPr>
      </p:sp>
      <p:sp>
        <p:nvSpPr>
          <p:cNvPr id="1294339" name="Rectangle 3"/>
          <p:cNvSpPr>
            <a:spLocks noGrp="1" noChangeArrowheads="1"/>
          </p:cNvSpPr>
          <p:nvPr>
            <p:ph type="body" idx="1"/>
          </p:nvPr>
        </p:nvSpPr>
        <p:spPr/>
        <p:txBody>
          <a:bodyPr/>
          <a:lstStyle/>
          <a:p>
            <a:r>
              <a:rPr lang="en-US"/>
              <a:t>protected internal = protected OR internal</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6DBB55-10D8-47D7-9C50-453B3E75C3DC}" type="slidenum">
              <a:rPr lang="en-US"/>
              <a:pPr/>
              <a:t>55</a:t>
            </a:fld>
            <a:endParaRPr lang="en-US"/>
          </a:p>
        </p:txBody>
      </p:sp>
      <p:sp>
        <p:nvSpPr>
          <p:cNvPr id="910338" name="Rectangle 2"/>
          <p:cNvSpPr>
            <a:spLocks noGrp="1" noRot="1" noChangeAspect="1" noChangeArrowheads="1" noTextEdit="1"/>
          </p:cNvSpPr>
          <p:nvPr>
            <p:ph type="sldImg"/>
          </p:nvPr>
        </p:nvSpPr>
        <p:spPr>
          <a:xfrm>
            <a:off x="1135063" y="688975"/>
            <a:ext cx="4587875" cy="3441700"/>
          </a:xfrm>
          <a:ln/>
        </p:spPr>
      </p:sp>
      <p:sp>
        <p:nvSpPr>
          <p:cNvPr id="910339" name="Rectangle 3"/>
          <p:cNvSpPr>
            <a:spLocks noGrp="1" noChangeArrowheads="1"/>
          </p:cNvSpPr>
          <p:nvPr>
            <p:ph type="body" idx="1"/>
          </p:nvPr>
        </p:nvSpPr>
        <p:spPr/>
        <p:txBody>
          <a:bodyPr/>
          <a:lstStyle/>
          <a:p>
            <a:r>
              <a:rPr lang="en-GB"/>
              <a:t>To provide a really high performance object type, C# provides structs, which are stack allocated. They’re ideal for small objects and are really fast since they don’t depend on dynamic memory allocation and the garbage collector. It is also important to notice that it is not possible to inherit from an struct.</a:t>
            </a:r>
          </a:p>
          <a:p>
            <a:endParaRPr lang="en-GB"/>
          </a:p>
          <a:p>
            <a:r>
              <a:rPr lang="en-GB"/>
              <a:t>No protected access because there is no inheritance.</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548E8B-929D-4BA2-A211-8F1FED9E5979}" type="slidenum">
              <a:rPr lang="en-US"/>
              <a:pPr/>
              <a:t>56</a:t>
            </a:fld>
            <a:endParaRPr lang="en-US"/>
          </a:p>
        </p:txBody>
      </p:sp>
      <p:sp>
        <p:nvSpPr>
          <p:cNvPr id="912386" name="Rectangle 2"/>
          <p:cNvSpPr>
            <a:spLocks noGrp="1" noRot="1" noChangeAspect="1" noChangeArrowheads="1" noTextEdit="1"/>
          </p:cNvSpPr>
          <p:nvPr>
            <p:ph type="sldImg"/>
          </p:nvPr>
        </p:nvSpPr>
        <p:spPr>
          <a:xfrm>
            <a:off x="1135063" y="688975"/>
            <a:ext cx="4587875" cy="3441700"/>
          </a:xfrm>
          <a:ln/>
        </p:spPr>
      </p:sp>
      <p:sp>
        <p:nvSpPr>
          <p:cNvPr id="912387" name="Rectangle 3"/>
          <p:cNvSpPr>
            <a:spLocks noGrp="1" noChangeArrowheads="1"/>
          </p:cNvSpPr>
          <p:nvPr>
            <p:ph type="body" idx="1"/>
          </p:nvPr>
        </p:nvSpPr>
        <p:spPr/>
        <p:txBody>
          <a:bodyPr/>
          <a:lstStyle/>
          <a:p>
            <a:r>
              <a:rPr lang="en-GB"/>
              <a:t>Again, comparing classes and structs, it is the memory layout of a struct is just a direct representation of its members directly on the stack. On a class, a reference is stored on the stack, while the object itself is stored in the heap.</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C5C1EA-DCBA-47FE-9BE1-B45E6531EADA}" type="slidenum">
              <a:rPr lang="en-US"/>
              <a:pPr/>
              <a:t>57</a:t>
            </a:fld>
            <a:endParaRPr lang="en-US"/>
          </a:p>
        </p:txBody>
      </p:sp>
      <p:sp>
        <p:nvSpPr>
          <p:cNvPr id="916482" name="Rectangle 2"/>
          <p:cNvSpPr>
            <a:spLocks noGrp="1" noRot="1" noChangeAspect="1" noChangeArrowheads="1" noTextEdit="1"/>
          </p:cNvSpPr>
          <p:nvPr>
            <p:ph type="sldImg"/>
          </p:nvPr>
        </p:nvSpPr>
        <p:spPr>
          <a:xfrm>
            <a:off x="1135063" y="688975"/>
            <a:ext cx="4587875" cy="3441700"/>
          </a:xfrm>
          <a:ln/>
        </p:spPr>
      </p:sp>
      <p:sp>
        <p:nvSpPr>
          <p:cNvPr id="91648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76E157-5075-4B13-824C-E1A18EBFB8E8}" type="slidenum">
              <a:rPr lang="en-US"/>
              <a:pPr/>
              <a:t>3</a:t>
            </a:fld>
            <a:endParaRPr lang="en-US"/>
          </a:p>
        </p:txBody>
      </p:sp>
      <p:sp>
        <p:nvSpPr>
          <p:cNvPr id="727044" name="Rectangle 4"/>
          <p:cNvSpPr>
            <a:spLocks noGrp="1" noRot="1" noChangeAspect="1" noChangeArrowheads="1" noTextEdit="1"/>
          </p:cNvSpPr>
          <p:nvPr>
            <p:ph type="sldImg"/>
          </p:nvPr>
        </p:nvSpPr>
        <p:spPr>
          <a:xfrm>
            <a:off x="1135063" y="688975"/>
            <a:ext cx="4587875" cy="3441700"/>
          </a:xfrm>
          <a:ln/>
        </p:spPr>
      </p:sp>
      <p:sp>
        <p:nvSpPr>
          <p:cNvPr id="727045" name="Rectangle 5"/>
          <p:cNvSpPr>
            <a:spLocks noGrp="1" noChangeArrowheads="1"/>
          </p:cNvSpPr>
          <p:nvPr>
            <p:ph type="body" idx="1"/>
          </p:nvPr>
        </p:nvSpPr>
        <p:spPr/>
        <p:txBody>
          <a:bodyPr/>
          <a:lstStyle/>
          <a:p>
            <a:r>
              <a:rPr lang="en-GB" sz="1200"/>
              <a:t>The Hello World application is very simple in C#. Some key points: </a:t>
            </a:r>
          </a:p>
          <a:p>
            <a:pPr>
              <a:buFontTx/>
              <a:buChar char="•"/>
            </a:pPr>
            <a:r>
              <a:rPr lang="en-GB" sz="1200"/>
              <a:t>In C# there are no global methods. Everything belongs to a class. </a:t>
            </a:r>
          </a:p>
          <a:p>
            <a:pPr>
              <a:buFontTx/>
              <a:buChar char="•"/>
            </a:pPr>
            <a:r>
              <a:rPr lang="en-GB" sz="1200"/>
              <a:t>A method named Main is the entry point for a C# application. Note that Main is spelled with a capital “M”, which is different than C and C++. The reason is that for consistency, all method names start with a capital letter in the .NET Framework</a:t>
            </a:r>
          </a:p>
          <a:p>
            <a:pPr>
              <a:buFontTx/>
              <a:buChar char="•"/>
            </a:pPr>
            <a:r>
              <a:rPr lang="en-GB" sz="1200"/>
              <a:t>The line using System; means that we’ll be accessing members of the System namespace. In a very rough comparison, a namespace could be translated to a Unit in Turbo Pascal/Delphi or a .LIB file in C/C++. So in the Hello World example, the class Console, which contains the method WriteLine belongs to the System namespace. We could avoid the “using” statement by writing the complete path of the method:</a:t>
            </a:r>
            <a:br>
              <a:rPr lang="en-GB" sz="1200"/>
            </a:br>
            <a:r>
              <a:rPr lang="en-GB" sz="1200"/>
              <a:t>System.Console.WriteLine(“Hello World”);</a:t>
            </a:r>
          </a:p>
          <a:p>
            <a:endParaRPr lang="en-GB" sz="120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FCF1AF-84D4-446D-981D-49565612CCBF}" type="slidenum">
              <a:rPr lang="en-US"/>
              <a:pPr/>
              <a:t>62</a:t>
            </a:fld>
            <a:endParaRPr lang="en-US"/>
          </a:p>
        </p:txBody>
      </p:sp>
      <p:sp>
        <p:nvSpPr>
          <p:cNvPr id="865282" name="Rectangle 2"/>
          <p:cNvSpPr>
            <a:spLocks noGrp="1" noRot="1" noChangeAspect="1" noChangeArrowheads="1" noTextEdit="1"/>
          </p:cNvSpPr>
          <p:nvPr>
            <p:ph type="sldImg"/>
          </p:nvPr>
        </p:nvSpPr>
        <p:spPr bwMode="auto">
          <a:xfrm>
            <a:off x="1135063" y="688975"/>
            <a:ext cx="4587875" cy="3441700"/>
          </a:xfrm>
          <a:prstGeom prst="rect">
            <a:avLst/>
          </a:prstGeom>
          <a:solidFill>
            <a:srgbClr val="FFFFFF"/>
          </a:solidFill>
          <a:ln>
            <a:solidFill>
              <a:srgbClr val="000000"/>
            </a:solidFill>
            <a:miter lim="800000"/>
            <a:headEnd/>
            <a:tailEnd/>
          </a:ln>
        </p:spPr>
      </p:sp>
      <p:sp>
        <p:nvSpPr>
          <p:cNvPr id="865283" name="Rectangle 3"/>
          <p:cNvSpPr>
            <a:spLocks noGrp="1" noChangeArrowheads="1"/>
          </p:cNvSpPr>
          <p:nvPr>
            <p:ph type="body" idx="1"/>
          </p:nvPr>
        </p:nvSpPr>
        <p:spPr bwMode="auto">
          <a:xfrm>
            <a:off x="223838" y="4360863"/>
            <a:ext cx="6434137" cy="4130675"/>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427F4D-59DF-447D-9BEF-C6EB011DD966}" type="slidenum">
              <a:rPr lang="en-US"/>
              <a:pPr/>
              <a:t>64</a:t>
            </a:fld>
            <a:endParaRPr lang="en-US"/>
          </a:p>
        </p:txBody>
      </p:sp>
      <p:sp>
        <p:nvSpPr>
          <p:cNvPr id="867330" name="Rectangle 2050"/>
          <p:cNvSpPr>
            <a:spLocks noGrp="1" noRot="1" noChangeAspect="1" noChangeArrowheads="1" noTextEdit="1"/>
          </p:cNvSpPr>
          <p:nvPr>
            <p:ph type="sldImg"/>
          </p:nvPr>
        </p:nvSpPr>
        <p:spPr>
          <a:xfrm>
            <a:off x="1135063" y="688975"/>
            <a:ext cx="4587875" cy="3441700"/>
          </a:xfrm>
          <a:ln/>
        </p:spPr>
      </p:sp>
      <p:sp>
        <p:nvSpPr>
          <p:cNvPr id="867331" name="Rectangle 2051"/>
          <p:cNvSpPr>
            <a:spLocks noGrp="1" noChangeArrowheads="1"/>
          </p:cNvSpPr>
          <p:nvPr>
            <p:ph type="body" idx="1"/>
          </p:nvPr>
        </p:nvSpPr>
        <p:spPr/>
        <p:txBody>
          <a:bodyPr/>
          <a:lstStyle/>
          <a:p>
            <a:r>
              <a:rPr lang="en-US"/>
              <a:t>The comments show the fully qualified names.</a:t>
            </a:r>
          </a:p>
          <a:p>
            <a:endParaRPr lang="en-US"/>
          </a:p>
          <a:p>
            <a:r>
              <a:rPr lang="en-US"/>
              <a:t>A namespace called N3.N4 is like two nested namespaces.</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09ED03-D911-4CA6-800A-FB22121C1A24}" type="slidenum">
              <a:rPr lang="en-US"/>
              <a:pPr/>
              <a:t>65</a:t>
            </a:fld>
            <a:endParaRPr lang="en-US"/>
          </a:p>
        </p:txBody>
      </p:sp>
      <p:sp>
        <p:nvSpPr>
          <p:cNvPr id="866306" name="Rectangle 2"/>
          <p:cNvSpPr>
            <a:spLocks noGrp="1" noRot="1" noChangeAspect="1" noChangeArrowheads="1" noTextEdit="1"/>
          </p:cNvSpPr>
          <p:nvPr>
            <p:ph type="sldImg"/>
          </p:nvPr>
        </p:nvSpPr>
        <p:spPr>
          <a:xfrm>
            <a:off x="1135063" y="688975"/>
            <a:ext cx="4587875" cy="3441700"/>
          </a:xfrm>
          <a:ln/>
        </p:spPr>
      </p:sp>
      <p:sp>
        <p:nvSpPr>
          <p:cNvPr id="866307" name="Rectangle 3"/>
          <p:cNvSpPr>
            <a:spLocks noGrp="1" noChangeArrowheads="1"/>
          </p:cNvSpPr>
          <p:nvPr>
            <p:ph type="body" idx="1"/>
          </p:nvPr>
        </p:nvSpPr>
        <p:spPr/>
        <p:txBody>
          <a:bodyPr/>
          <a:lstStyle/>
          <a:p>
            <a:r>
              <a:rPr lang="en-US"/>
              <a:t>Note that it is N1.C1, not N1::C1</a:t>
            </a:r>
          </a:p>
          <a:p>
            <a:endParaRPr lang="en-US"/>
          </a:p>
          <a:p>
            <a:r>
              <a:rPr lang="en-US"/>
              <a:t>The using statement is scoped by the namespace and/or compilation module containing it.</a:t>
            </a:r>
          </a:p>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77E153-7AA7-42BF-B463-09258FAD85EE}" type="slidenum">
              <a:rPr lang="en-US"/>
              <a:pPr/>
              <a:t>73</a:t>
            </a:fld>
            <a:endParaRPr lang="en-US"/>
          </a:p>
        </p:txBody>
      </p:sp>
      <p:sp>
        <p:nvSpPr>
          <p:cNvPr id="1091586" name="Rectangle 2"/>
          <p:cNvSpPr>
            <a:spLocks noGrp="1" noRot="1" noChangeAspect="1" noChangeArrowheads="1" noTextEdit="1"/>
          </p:cNvSpPr>
          <p:nvPr>
            <p:ph type="sldImg"/>
          </p:nvPr>
        </p:nvSpPr>
        <p:spPr>
          <a:xfrm>
            <a:off x="1135063" y="688975"/>
            <a:ext cx="4587875" cy="3441700"/>
          </a:xfrm>
          <a:ln/>
        </p:spPr>
      </p:sp>
      <p:sp>
        <p:nvSpPr>
          <p:cNvPr id="1091587" name="Rectangle 3"/>
          <p:cNvSpPr>
            <a:spLocks noGrp="1" noChangeArrowheads="1"/>
          </p:cNvSpPr>
          <p:nvPr>
            <p:ph type="body" idx="1"/>
          </p:nvPr>
        </p:nvSpPr>
        <p:spPr/>
        <p:txBody>
          <a:bodyPr/>
          <a:lstStyle/>
          <a:p>
            <a:r>
              <a:rPr lang="en-GB"/>
              <a:t>In the Statements and Expressions area C# is just like C++ with some key differences to improve code robustness. Other than solving the old assignment problem in if statements, goto usage is limited to safer scenarios and switch statements require break between each options avoiding the infamous fall through bug. </a:t>
            </a:r>
          </a:p>
          <a:p>
            <a:r>
              <a:rPr lang="en-GB"/>
              <a:t>Also C# has a foreach statement to iterate through arrays and collections</a:t>
            </a:r>
          </a:p>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460507-5C6E-4428-8D5B-9ABA1EDFE592}" type="slidenum">
              <a:rPr lang="en-US"/>
              <a:pPr/>
              <a:t>74</a:t>
            </a:fld>
            <a:endParaRPr lang="en-US"/>
          </a:p>
        </p:txBody>
      </p:sp>
      <p:sp>
        <p:nvSpPr>
          <p:cNvPr id="1059842" name="Rectangle 2"/>
          <p:cNvSpPr>
            <a:spLocks noGrp="1" noRot="1" noChangeAspect="1" noChangeArrowheads="1" noTextEdit="1"/>
          </p:cNvSpPr>
          <p:nvPr>
            <p:ph type="sldImg"/>
          </p:nvPr>
        </p:nvSpPr>
        <p:spPr>
          <a:xfrm>
            <a:off x="1135063" y="688975"/>
            <a:ext cx="4587875" cy="3441700"/>
          </a:xfrm>
          <a:ln/>
        </p:spPr>
      </p:sp>
      <p:sp>
        <p:nvSpPr>
          <p:cNvPr id="1059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978EFF-7248-4703-85A4-CA60AEE0AA94}" type="slidenum">
              <a:rPr lang="en-US"/>
              <a:pPr/>
              <a:t>82</a:t>
            </a:fld>
            <a:endParaRPr lang="en-US"/>
          </a:p>
        </p:txBody>
      </p:sp>
      <p:sp>
        <p:nvSpPr>
          <p:cNvPr id="1155074" name="Rectangle 2"/>
          <p:cNvSpPr>
            <a:spLocks noGrp="1" noRot="1" noChangeAspect="1" noChangeArrowheads="1" noTextEdit="1"/>
          </p:cNvSpPr>
          <p:nvPr>
            <p:ph type="sldImg"/>
          </p:nvPr>
        </p:nvSpPr>
        <p:spPr>
          <a:xfrm>
            <a:off x="1135063" y="688975"/>
            <a:ext cx="4587875" cy="3441700"/>
          </a:xfrm>
          <a:ln/>
        </p:spPr>
      </p:sp>
      <p:sp>
        <p:nvSpPr>
          <p:cNvPr id="1155075" name="Rectangle 3"/>
          <p:cNvSpPr>
            <a:spLocks noGrp="1" noChangeArrowheads="1"/>
          </p:cNvSpPr>
          <p:nvPr>
            <p:ph type="body" idx="1"/>
          </p:nvPr>
        </p:nvSpPr>
        <p:spPr/>
        <p:txBody>
          <a:bodyPr/>
          <a:lstStyle/>
          <a:p>
            <a:r>
              <a:rPr lang="en-US"/>
              <a:t>Also used in switch statements</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A8AF05-C45B-4FC9-B85F-5E7E3B59C003}" type="slidenum">
              <a:rPr lang="en-US"/>
              <a:pPr/>
              <a:t>83</a:t>
            </a:fld>
            <a:endParaRPr lang="en-US"/>
          </a:p>
        </p:txBody>
      </p:sp>
      <p:sp>
        <p:nvSpPr>
          <p:cNvPr id="1166338" name="Rectangle 2"/>
          <p:cNvSpPr>
            <a:spLocks noGrp="1" noRot="1" noChangeAspect="1" noChangeArrowheads="1" noTextEdit="1"/>
          </p:cNvSpPr>
          <p:nvPr>
            <p:ph type="sldImg"/>
          </p:nvPr>
        </p:nvSpPr>
        <p:spPr>
          <a:xfrm>
            <a:off x="1135063" y="688975"/>
            <a:ext cx="4587875" cy="3441700"/>
          </a:xfrm>
          <a:ln/>
        </p:spPr>
      </p:sp>
      <p:sp>
        <p:nvSpPr>
          <p:cNvPr id="1166339" name="Rectangle 3"/>
          <p:cNvSpPr>
            <a:spLocks noGrp="1" noChangeArrowheads="1"/>
          </p:cNvSpPr>
          <p:nvPr>
            <p:ph type="body" idx="1"/>
          </p:nvPr>
        </p:nvSpPr>
        <p:spPr/>
        <p:txBody>
          <a:bodyPr/>
          <a:lstStyle/>
          <a:p>
            <a:r>
              <a:rPr lang="en-US"/>
              <a:t>Expression statements must do work.</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26795A-FC4F-455E-B17A-A5336514B160}" type="slidenum">
              <a:rPr lang="en-US"/>
              <a:pPr/>
              <a:t>84</a:t>
            </a:fld>
            <a:endParaRPr lang="en-US"/>
          </a:p>
        </p:txBody>
      </p:sp>
      <p:sp>
        <p:nvSpPr>
          <p:cNvPr id="1183746" name="Rectangle 2"/>
          <p:cNvSpPr>
            <a:spLocks noGrp="1" noRot="1" noChangeAspect="1" noChangeArrowheads="1" noTextEdit="1"/>
          </p:cNvSpPr>
          <p:nvPr>
            <p:ph type="sldImg"/>
          </p:nvPr>
        </p:nvSpPr>
        <p:spPr>
          <a:xfrm>
            <a:off x="1135063" y="688975"/>
            <a:ext cx="4587875" cy="3441700"/>
          </a:xfrm>
          <a:ln/>
        </p:spPr>
      </p:sp>
      <p:sp>
        <p:nvSpPr>
          <p:cNvPr id="1183747" name="Rectangle 3"/>
          <p:cNvSpPr>
            <a:spLocks noGrp="1" noChangeArrowheads="1"/>
          </p:cNvSpPr>
          <p:nvPr>
            <p:ph type="body" idx="1"/>
          </p:nvPr>
        </p:nvSpPr>
        <p:spPr/>
        <p:txBody>
          <a:bodyPr/>
          <a:lstStyle/>
          <a:p>
            <a:r>
              <a:rPr lang="en-US"/>
              <a:t>Like C, C++ and Java, beware of dangling elses!</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82D371-31B9-4A77-8B75-C832722D6A16}" type="slidenum">
              <a:rPr lang="en-US"/>
              <a:pPr/>
              <a:t>88</a:t>
            </a:fld>
            <a:endParaRPr lang="en-US"/>
          </a:p>
        </p:txBody>
      </p:sp>
      <p:sp>
        <p:nvSpPr>
          <p:cNvPr id="1288194" name="Rectangle 2"/>
          <p:cNvSpPr>
            <a:spLocks noGrp="1" noRot="1" noChangeAspect="1" noChangeArrowheads="1" noTextEdit="1"/>
          </p:cNvSpPr>
          <p:nvPr>
            <p:ph type="sldImg"/>
          </p:nvPr>
        </p:nvSpPr>
        <p:spPr>
          <a:xfrm>
            <a:off x="1135063" y="688975"/>
            <a:ext cx="4587875" cy="3441700"/>
          </a:xfrm>
          <a:ln/>
        </p:spPr>
      </p:sp>
      <p:sp>
        <p:nvSpPr>
          <p:cNvPr id="1288195" name="Rectangle 3"/>
          <p:cNvSpPr>
            <a:spLocks noGrp="1" noChangeArrowheads="1"/>
          </p:cNvSpPr>
          <p:nvPr>
            <p:ph type="body" idx="1"/>
          </p:nvPr>
        </p:nvSpPr>
        <p:spPr/>
        <p:txBody>
          <a:bodyPr/>
          <a:lstStyle/>
          <a:p>
            <a:r>
              <a:rPr lang="en-US"/>
              <a:t>Just like C++ and Java.</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BE0302-66C6-4765-9D17-8FD3C3339915}" type="slidenum">
              <a:rPr lang="en-US"/>
              <a:pPr/>
              <a:t>89</a:t>
            </a:fld>
            <a:endParaRPr lang="en-US"/>
          </a:p>
        </p:txBody>
      </p:sp>
      <p:sp>
        <p:nvSpPr>
          <p:cNvPr id="1038338" name="Rectangle 2"/>
          <p:cNvSpPr>
            <a:spLocks noGrp="1" noRot="1" noChangeAspect="1" noChangeArrowheads="1" noTextEdit="1"/>
          </p:cNvSpPr>
          <p:nvPr>
            <p:ph type="sldImg"/>
          </p:nvPr>
        </p:nvSpPr>
        <p:spPr>
          <a:xfrm>
            <a:off x="1135063" y="688975"/>
            <a:ext cx="4587875" cy="3441700"/>
          </a:xfrm>
          <a:ln/>
        </p:spPr>
      </p:sp>
      <p:sp>
        <p:nvSpPr>
          <p:cNvPr id="1038339" name="Rectangle 3"/>
          <p:cNvSpPr>
            <a:spLocks noGrp="1" noChangeArrowheads="1"/>
          </p:cNvSpPr>
          <p:nvPr>
            <p:ph type="body" idx="1"/>
          </p:nvPr>
        </p:nvSpPr>
        <p:spPr/>
        <p:txBody>
          <a:bodyPr/>
          <a:lstStyle/>
          <a:p>
            <a:r>
              <a:rPr lang="en-GB"/>
              <a:t>No need to have loops with explicit bounds checking. Just use foreach.</a:t>
            </a:r>
          </a:p>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FA3E77-0559-428C-B410-F10A3D30E77B}" type="slidenum">
              <a:rPr lang="en-US"/>
              <a:pPr/>
              <a:t>5</a:t>
            </a:fld>
            <a:endParaRPr lang="en-US"/>
          </a:p>
        </p:txBody>
      </p:sp>
      <p:sp>
        <p:nvSpPr>
          <p:cNvPr id="586756" name="Rectangle 4"/>
          <p:cNvSpPr>
            <a:spLocks noGrp="1" noRot="1" noChangeAspect="1" noChangeArrowheads="1" noTextEdit="1"/>
          </p:cNvSpPr>
          <p:nvPr>
            <p:ph type="sldImg"/>
          </p:nvPr>
        </p:nvSpPr>
        <p:spPr>
          <a:xfrm>
            <a:off x="1135063" y="688975"/>
            <a:ext cx="4587875" cy="3441700"/>
          </a:xfrm>
          <a:ln/>
        </p:spPr>
      </p:sp>
      <p:sp>
        <p:nvSpPr>
          <p:cNvPr id="586757" name="Rectangle 5"/>
          <p:cNvSpPr>
            <a:spLocks noGrp="1" noChangeArrowheads="1"/>
          </p:cNvSpPr>
          <p:nvPr>
            <p:ph type="body" idx="1"/>
          </p:nvPr>
        </p:nvSpPr>
        <p:spPr/>
        <p:txBody>
          <a:bodyPr/>
          <a:lstStyle/>
          <a:p>
            <a:r>
              <a:rPr lang="en-GB"/>
              <a:t>First of all, C# was designed from the ground up to support components concepts like events, methods and properties.</a:t>
            </a:r>
          </a:p>
          <a:p>
            <a:r>
              <a:rPr lang="en-GB"/>
              <a:t>Second, everything is an object, which allows us to create some really clean designs.</a:t>
            </a:r>
          </a:p>
          <a:p>
            <a:r>
              <a:rPr lang="en-GB"/>
              <a:t>Third, it was designed to make it easy to create robust and maintainable software</a:t>
            </a:r>
          </a:p>
          <a:p>
            <a:r>
              <a:rPr lang="en-GB"/>
              <a:t>And finally, it should be able to integrate easily with everything that already exists, preserving your investment.</a:t>
            </a:r>
          </a:p>
          <a:p>
            <a:endParaRPr lang="en-GB"/>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AB5064-E334-4AB0-AB73-4E92076BB4FE}" type="slidenum">
              <a:rPr lang="en-US"/>
              <a:pPr/>
              <a:t>91</a:t>
            </a:fld>
            <a:endParaRPr lang="en-US"/>
          </a:p>
        </p:txBody>
      </p:sp>
      <p:sp>
        <p:nvSpPr>
          <p:cNvPr id="1089538" name="Rectangle 2"/>
          <p:cNvSpPr>
            <a:spLocks noGrp="1" noRot="1" noChangeAspect="1" noChangeArrowheads="1" noTextEdit="1"/>
          </p:cNvSpPr>
          <p:nvPr>
            <p:ph type="sldImg"/>
          </p:nvPr>
        </p:nvSpPr>
        <p:spPr>
          <a:xfrm>
            <a:off x="1135063" y="688975"/>
            <a:ext cx="4587875" cy="3441700"/>
          </a:xfrm>
          <a:ln/>
        </p:spPr>
      </p:sp>
      <p:sp>
        <p:nvSpPr>
          <p:cNvPr id="1089539" name="Rectangle 3"/>
          <p:cNvSpPr>
            <a:spLocks noGrp="1" noChangeArrowheads="1"/>
          </p:cNvSpPr>
          <p:nvPr>
            <p:ph type="body" idx="1"/>
          </p:nvPr>
        </p:nvSpPr>
        <p:spPr/>
        <p:txBody>
          <a:bodyPr/>
          <a:lstStyle/>
          <a:p>
            <a:r>
              <a:rPr lang="en-US"/>
              <a:t>There is no break &lt;label&gt; or continue &lt;label&gt;.</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75E395-71E0-4048-B286-17D9844C4244}" type="slidenum">
              <a:rPr lang="en-US"/>
              <a:pPr/>
              <a:t>94</a:t>
            </a:fld>
            <a:endParaRPr lang="en-US"/>
          </a:p>
        </p:txBody>
      </p:sp>
      <p:sp>
        <p:nvSpPr>
          <p:cNvPr id="1295362" name="Rectangle 2"/>
          <p:cNvSpPr>
            <a:spLocks noGrp="1" noRot="1" noChangeAspect="1" noChangeArrowheads="1" noTextEdit="1"/>
          </p:cNvSpPr>
          <p:nvPr>
            <p:ph type="sldImg"/>
          </p:nvPr>
        </p:nvSpPr>
        <p:spPr>
          <a:xfrm>
            <a:off x="1135063" y="688975"/>
            <a:ext cx="4587875" cy="3441700"/>
          </a:xfrm>
          <a:ln/>
        </p:spPr>
      </p:sp>
      <p:sp>
        <p:nvSpPr>
          <p:cNvPr id="1295363" name="Rectangle 3"/>
          <p:cNvSpPr>
            <a:spLocks noGrp="1" noChangeArrowheads="1"/>
          </p:cNvSpPr>
          <p:nvPr>
            <p:ph type="body" idx="1"/>
          </p:nvPr>
        </p:nvSpPr>
        <p:spPr/>
        <p:txBody>
          <a:bodyPr/>
          <a:lstStyle/>
          <a:p>
            <a:r>
              <a:rPr lang="en-US"/>
              <a:t>You can define your own exceptions by deriving it from System.Exception.</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C6AAE0-F32C-403A-AD98-120A9193F317}" type="slidenum">
              <a:rPr lang="en-US"/>
              <a:pPr/>
              <a:t>95</a:t>
            </a:fld>
            <a:endParaRPr lang="en-US"/>
          </a:p>
        </p:txBody>
      </p:sp>
      <p:sp>
        <p:nvSpPr>
          <p:cNvPr id="1158146" name="Rectangle 2"/>
          <p:cNvSpPr>
            <a:spLocks noGrp="1" noRot="1" noChangeAspect="1" noChangeArrowheads="1" noTextEdit="1"/>
          </p:cNvSpPr>
          <p:nvPr>
            <p:ph type="sldImg"/>
          </p:nvPr>
        </p:nvSpPr>
        <p:spPr>
          <a:xfrm>
            <a:off x="1135063" y="688975"/>
            <a:ext cx="4587875" cy="3441700"/>
          </a:xfrm>
          <a:ln/>
        </p:spPr>
      </p:sp>
      <p:sp>
        <p:nvSpPr>
          <p:cNvPr id="1158147" name="Rectangle 3"/>
          <p:cNvSpPr>
            <a:spLocks noGrp="1" noChangeArrowheads="1"/>
          </p:cNvSpPr>
          <p:nvPr>
            <p:ph type="body" idx="1"/>
          </p:nvPr>
        </p:nvSpPr>
        <p:spPr/>
        <p:txBody>
          <a:bodyPr/>
          <a:lstStyle/>
          <a:p>
            <a:r>
              <a:rPr lang="en-US"/>
              <a:t>This will print:</a:t>
            </a:r>
          </a:p>
          <a:p>
            <a:r>
              <a:rPr lang="en-US"/>
              <a:t>try</a:t>
            </a:r>
          </a:p>
          <a:p>
            <a:r>
              <a:rPr lang="en-US"/>
              <a:t>catch</a:t>
            </a:r>
          </a:p>
          <a:p>
            <a:r>
              <a:rPr lang="en-US"/>
              <a:t>finally</a:t>
            </a:r>
          </a:p>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B952F3-74F2-4643-8F84-9B945C76DF14}" type="slidenum">
              <a:rPr lang="en-US"/>
              <a:pPr/>
              <a:t>96</a:t>
            </a:fld>
            <a:endParaRPr lang="en-US"/>
          </a:p>
        </p:txBody>
      </p:sp>
      <p:sp>
        <p:nvSpPr>
          <p:cNvPr id="1296386" name="Rectangle 2"/>
          <p:cNvSpPr>
            <a:spLocks noGrp="1" noRot="1" noChangeAspect="1" noChangeArrowheads="1" noTextEdit="1"/>
          </p:cNvSpPr>
          <p:nvPr>
            <p:ph type="sldImg"/>
          </p:nvPr>
        </p:nvSpPr>
        <p:spPr>
          <a:xfrm>
            <a:off x="1135063" y="688975"/>
            <a:ext cx="4587875" cy="3441700"/>
          </a:xfrm>
          <a:ln/>
        </p:spPr>
      </p:sp>
      <p:sp>
        <p:nvSpPr>
          <p:cNvPr id="1296387" name="Rectangle 3"/>
          <p:cNvSpPr>
            <a:spLocks noGrp="1" noChangeArrowheads="1"/>
          </p:cNvSpPr>
          <p:nvPr>
            <p:ph type="body" idx="1"/>
          </p:nvPr>
        </p:nvSpPr>
        <p:spPr/>
        <p:txBody>
          <a:bodyPr/>
          <a:lstStyle/>
          <a:p>
            <a:r>
              <a:rPr lang="en-US"/>
              <a:t>Unlike Java, you cannot specify that an entire method be locked.  Experience has shown that usually an entire method does not have to be locked.  Since you want to hold locks as short a period of time as possible, C# doesn’t allow you to specify it for a method.</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ED9CEC-62B5-405A-BC6C-F8018AC3D55B}" type="slidenum">
              <a:rPr lang="en-US"/>
              <a:pPr/>
              <a:t>97</a:t>
            </a:fld>
            <a:endParaRPr lang="en-US"/>
          </a:p>
        </p:txBody>
      </p:sp>
      <p:sp>
        <p:nvSpPr>
          <p:cNvPr id="1184770" name="Rectangle 2"/>
          <p:cNvSpPr>
            <a:spLocks noGrp="1" noRot="1" noChangeAspect="1" noChangeArrowheads="1" noTextEdit="1"/>
          </p:cNvSpPr>
          <p:nvPr>
            <p:ph type="sldImg"/>
          </p:nvPr>
        </p:nvSpPr>
        <p:spPr>
          <a:xfrm>
            <a:off x="1135063" y="688975"/>
            <a:ext cx="4587875" cy="3441700"/>
          </a:xfrm>
          <a:ln/>
        </p:spPr>
      </p:sp>
      <p:sp>
        <p:nvSpPr>
          <p:cNvPr id="1184771" name="Rectangle 3"/>
          <p:cNvSpPr>
            <a:spLocks noGrp="1" noChangeArrowheads="1"/>
          </p:cNvSpPr>
          <p:nvPr>
            <p:ph type="body" idx="1"/>
          </p:nvPr>
        </p:nvSpPr>
        <p:spPr/>
        <p:txBody>
          <a:bodyPr/>
          <a:lstStyle/>
          <a:p>
            <a:r>
              <a:rPr lang="en-US"/>
              <a:t>Two threads can call methods on CheckingAccount concurrently, but only one will be able to update balance at a time.  This will prevent balance from becoming corrupted.</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B01F26-FC9A-4729-91E4-7D02DDEC6F00}" type="slidenum">
              <a:rPr lang="en-US"/>
              <a:pPr/>
              <a:t>99</a:t>
            </a:fld>
            <a:endParaRPr lang="en-US"/>
          </a:p>
        </p:txBody>
      </p:sp>
      <p:sp>
        <p:nvSpPr>
          <p:cNvPr id="1172482" name="Rectangle 2"/>
          <p:cNvSpPr>
            <a:spLocks noGrp="1" noRot="1" noChangeAspect="1" noChangeArrowheads="1" noTextEdit="1"/>
          </p:cNvSpPr>
          <p:nvPr>
            <p:ph type="sldImg"/>
          </p:nvPr>
        </p:nvSpPr>
        <p:spPr>
          <a:xfrm>
            <a:off x="1135063" y="688975"/>
            <a:ext cx="4587875" cy="3441700"/>
          </a:xfrm>
          <a:ln/>
        </p:spPr>
      </p:sp>
      <p:sp>
        <p:nvSpPr>
          <p:cNvPr id="1172483" name="Rectangle 3"/>
          <p:cNvSpPr>
            <a:spLocks noGrp="1" noChangeArrowheads="1"/>
          </p:cNvSpPr>
          <p:nvPr>
            <p:ph type="body" idx="1"/>
          </p:nvPr>
        </p:nvSpPr>
        <p:spPr/>
        <p:txBody>
          <a:bodyPr/>
          <a:lstStyle/>
          <a:p>
            <a:r>
              <a:rPr lang="en-US"/>
              <a:t>The using statement is not in Beta 1</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13B9FD-639F-49ED-B20F-88C5313B4B09}" type="slidenum">
              <a:rPr lang="en-US"/>
              <a:pPr/>
              <a:t>104</a:t>
            </a:fld>
            <a:endParaRPr lang="en-US"/>
          </a:p>
        </p:txBody>
      </p:sp>
      <p:sp>
        <p:nvSpPr>
          <p:cNvPr id="1293314" name="Rectangle 2"/>
          <p:cNvSpPr>
            <a:spLocks noGrp="1" noRot="1" noChangeAspect="1" noChangeArrowheads="1" noTextEdit="1"/>
          </p:cNvSpPr>
          <p:nvPr>
            <p:ph type="sldImg"/>
          </p:nvPr>
        </p:nvSpPr>
        <p:spPr>
          <a:xfrm>
            <a:off x="1135063" y="688975"/>
            <a:ext cx="4587875" cy="3441700"/>
          </a:xfrm>
          <a:ln/>
        </p:spPr>
      </p:sp>
      <p:sp>
        <p:nvSpPr>
          <p:cNvPr id="1293315" name="Rectangle 3"/>
          <p:cNvSpPr>
            <a:spLocks noGrp="1" noChangeArrowheads="1"/>
          </p:cNvSpPr>
          <p:nvPr>
            <p:ph type="body" idx="1"/>
          </p:nvPr>
        </p:nvSpPr>
        <p:spPr/>
        <p:txBody>
          <a:bodyPr/>
          <a:lstStyle/>
          <a:p>
            <a:r>
              <a:rPr lang="en-US"/>
              <a:t>The + operator is overloaded to mean addition for numbers and concatenation for strings.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B539CB-02A4-436B-B6A1-F13A9C46D306}" type="slidenum">
              <a:rPr lang="en-US"/>
              <a:pPr/>
              <a:t>6</a:t>
            </a:fld>
            <a:endParaRPr lang="en-US"/>
          </a:p>
        </p:txBody>
      </p:sp>
      <p:sp>
        <p:nvSpPr>
          <p:cNvPr id="588804" name="Rectangle 4"/>
          <p:cNvSpPr>
            <a:spLocks noGrp="1" noRot="1" noChangeAspect="1" noChangeArrowheads="1" noTextEdit="1"/>
          </p:cNvSpPr>
          <p:nvPr>
            <p:ph type="sldImg"/>
          </p:nvPr>
        </p:nvSpPr>
        <p:spPr>
          <a:xfrm>
            <a:off x="1135063" y="688975"/>
            <a:ext cx="4587875" cy="3441700"/>
          </a:xfrm>
          <a:ln/>
        </p:spPr>
      </p:sp>
      <p:sp>
        <p:nvSpPr>
          <p:cNvPr id="588805" name="Rectangle 5"/>
          <p:cNvSpPr>
            <a:spLocks noGrp="1" noChangeArrowheads="1"/>
          </p:cNvSpPr>
          <p:nvPr>
            <p:ph type="body" idx="1"/>
          </p:nvPr>
        </p:nvSpPr>
        <p:spPr/>
        <p:txBody>
          <a:bodyPr/>
          <a:lstStyle/>
          <a:p>
            <a:r>
              <a:rPr lang="en-US" sz="1000"/>
              <a:t>C# is component-oriented, but first, what is a component?  The definition of a component is still contentious.  However, there is agreement that components address issues of reuse and deployment, as opposed to objects, which are language-specific concepts.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5566BD-68D2-45DE-A007-B6F3F908FBF4}" type="slidenum">
              <a:rPr lang="en-US"/>
              <a:pPr/>
              <a:t>7</a:t>
            </a:fld>
            <a:endParaRPr lang="en-US"/>
          </a:p>
        </p:txBody>
      </p:sp>
      <p:sp>
        <p:nvSpPr>
          <p:cNvPr id="880642" name="Rectangle 2"/>
          <p:cNvSpPr>
            <a:spLocks noGrp="1" noRot="1" noChangeAspect="1" noChangeArrowheads="1" noTextEdit="1"/>
          </p:cNvSpPr>
          <p:nvPr>
            <p:ph type="sldImg"/>
          </p:nvPr>
        </p:nvSpPr>
        <p:spPr>
          <a:xfrm>
            <a:off x="1135063" y="688975"/>
            <a:ext cx="4587875" cy="3441700"/>
          </a:xfrm>
          <a:ln/>
        </p:spPr>
      </p:sp>
      <p:sp>
        <p:nvSpPr>
          <p:cNvPr id="880643" name="Rectangle 3"/>
          <p:cNvSpPr>
            <a:spLocks noGrp="1" noChangeArrowheads="1"/>
          </p:cNvSpPr>
          <p:nvPr>
            <p:ph type="body" idx="1"/>
          </p:nvPr>
        </p:nvSpPr>
        <p:spPr/>
        <p:txBody>
          <a:bodyPr/>
          <a:lstStyle/>
          <a:p>
            <a:pPr>
              <a:lnSpc>
                <a:spcPct val="90000"/>
              </a:lnSpc>
            </a:pPr>
            <a:r>
              <a:rPr lang="en-GB" sz="1400"/>
              <a:t>C# is a Component Oriented Language</a:t>
            </a:r>
          </a:p>
          <a:p>
            <a:pPr>
              <a:lnSpc>
                <a:spcPct val="90000"/>
              </a:lnSpc>
            </a:pPr>
            <a:endParaRPr lang="en-GB" sz="1400"/>
          </a:p>
          <a:p>
            <a:pPr>
              <a:lnSpc>
                <a:spcPct val="90000"/>
              </a:lnSpc>
            </a:pPr>
            <a:r>
              <a:rPr lang="en-GB" sz="1400"/>
              <a:t>First of all, C# was designed from the ground up to support components. It is the first language in the C/C++ family to support the concepts of components. But what defines a component? Basically it is the not only classes and methods, but also properties and events. It is not that is not possible to do component based development in C++, but you must rely usually on coding conventions like to define a property, let’s name this method as GetSomething and SetSomething. If you want to support events then it means that you need to implement this and that interface. In C#, the concept of properties, methods and events are all native. In fact, C++ only supports the concept of methods. Just as an analogy, it is not impossible to write object oriented programs in C, it is only harder than in C++. The same applies to component based development in C++ vs. C#.</a:t>
            </a:r>
          </a:p>
          <a:p>
            <a:pPr>
              <a:lnSpc>
                <a:spcPct val="90000"/>
              </a:lnSpc>
            </a:pPr>
            <a:r>
              <a:rPr lang="en-GB" sz="1400"/>
              <a:t>Also when you move to component based development you have to think in a number of other factors like separate files to describe my components, like header files in C++, IDL to describe component interfaces and so on. In C# none of these are needed since it has built-in support for these concepts, enabling what we call one stop programming, so everything can be described in the source code, instead of requiring separate files.</a:t>
            </a:r>
          </a:p>
          <a:p>
            <a:pPr>
              <a:lnSpc>
                <a:spcPct val="90000"/>
              </a:lnSpc>
            </a:pPr>
            <a:endParaRPr lang="en-GB" sz="14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181E81-C22D-4394-8AF9-8FAD39E5C38F}" type="slidenum">
              <a:rPr lang="en-US"/>
              <a:pPr/>
              <a:t>8</a:t>
            </a:fld>
            <a:endParaRPr lang="en-US"/>
          </a:p>
        </p:txBody>
      </p:sp>
      <p:sp>
        <p:nvSpPr>
          <p:cNvPr id="590852" name="Rectangle 4"/>
          <p:cNvSpPr>
            <a:spLocks noGrp="1" noRot="1" noChangeAspect="1" noChangeArrowheads="1" noTextEdit="1"/>
          </p:cNvSpPr>
          <p:nvPr>
            <p:ph type="sldImg"/>
          </p:nvPr>
        </p:nvSpPr>
        <p:spPr>
          <a:xfrm>
            <a:off x="1135063" y="688975"/>
            <a:ext cx="4587875" cy="3441700"/>
          </a:xfrm>
          <a:ln/>
        </p:spPr>
      </p:sp>
      <p:sp>
        <p:nvSpPr>
          <p:cNvPr id="590853" name="Rectangle 5"/>
          <p:cNvSpPr>
            <a:spLocks noGrp="1" noChangeArrowheads="1"/>
          </p:cNvSpPr>
          <p:nvPr>
            <p:ph type="body" idx="1"/>
          </p:nvPr>
        </p:nvSpPr>
        <p:spPr/>
        <p:txBody>
          <a:bodyPr/>
          <a:lstStyle/>
          <a:p>
            <a:r>
              <a:rPr lang="en-GB" sz="1000"/>
              <a:t>Everything is an Object</a:t>
            </a:r>
          </a:p>
          <a:p>
            <a:endParaRPr lang="en-GB" sz="1000"/>
          </a:p>
          <a:p>
            <a:r>
              <a:rPr lang="en-GB" sz="1000"/>
              <a:t>There are two different schools here: the purists like Smalltalk where everything is an object and C++ or Java, where primitive types are treated differently for performance reasons. Typically, when everything is an object, it means that every time that you do a simple operation like adding to numbers, it will incur on a heap allocation, which is quite expensive from the CPU standpoint compared to a stack allocated piece of memory. On the other hand, when languages threat primitive types as magic types, it means that if you implement a generic class, like a collection or array, it is not truly generic, because you either have to implement one version for each primitive type or you have to write wrapper classes to each of the primitive types so they can behave as an object.</a:t>
            </a:r>
          </a:p>
          <a:p>
            <a:r>
              <a:rPr lang="en-GB" sz="1000"/>
              <a:t>In C#, it is possible if you declare a primitive type, it is created on the stack, with all performance benefits that this brings. However it is possible to assign an integer to an object, and the runtime will automatically allocate the memory on the heap to accommodate the integer and threat it as an object. This happens automatically without requiring the programmer to write an wrapper class.</a:t>
            </a:r>
          </a:p>
          <a:p>
            <a:r>
              <a:rPr lang="en-GB" sz="1000"/>
              <a:t>Just as a side note for VB programmers: you can compare a stack allocation to a stack of paper where you can only write to the top page. As soon as you enter a function or sub you get a new page and you’re done (exit the function) you just throw away the top page. Let’s say that garbage management is really simple in this scenario. </a:t>
            </a:r>
          </a:p>
          <a:p>
            <a:r>
              <a:rPr lang="en-GB" sz="1000"/>
              <a:t>Heap allocation is like having multiple pages at your disposal and also they don’t necessary vanish when your function ends. You can imagine that it is a lot more complex, because a piece of data on page 2 could be disposed, but another piece on the same page could still be needed by a different part of the code. In other words, a lot more management is necessary.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D195E4-8A60-4E43-9E52-07AD5C468E6B}" type="slidenum">
              <a:rPr lang="en-US"/>
              <a:pPr/>
              <a:t>9</a:t>
            </a:fld>
            <a:endParaRPr lang="en-US"/>
          </a:p>
        </p:txBody>
      </p:sp>
      <p:sp>
        <p:nvSpPr>
          <p:cNvPr id="592900" name="Rectangle 4"/>
          <p:cNvSpPr>
            <a:spLocks noGrp="1" noRot="1" noChangeAspect="1" noChangeArrowheads="1" noTextEdit="1"/>
          </p:cNvSpPr>
          <p:nvPr>
            <p:ph type="sldImg"/>
          </p:nvPr>
        </p:nvSpPr>
        <p:spPr>
          <a:xfrm>
            <a:off x="1135063" y="688975"/>
            <a:ext cx="4587875" cy="3441700"/>
          </a:xfrm>
          <a:ln/>
        </p:spPr>
      </p:sp>
      <p:sp>
        <p:nvSpPr>
          <p:cNvPr id="592901" name="Rectangle 5"/>
          <p:cNvSpPr>
            <a:spLocks noGrp="1" noChangeArrowheads="1"/>
          </p:cNvSpPr>
          <p:nvPr>
            <p:ph type="body" idx="1"/>
          </p:nvPr>
        </p:nvSpPr>
        <p:spPr/>
        <p:txBody>
          <a:bodyPr/>
          <a:lstStyle/>
          <a:p>
            <a:pPr>
              <a:lnSpc>
                <a:spcPct val="90000"/>
              </a:lnSpc>
            </a:pPr>
            <a:r>
              <a:rPr lang="en-GB"/>
              <a:t>Prevent common mistakes from other languages</a:t>
            </a:r>
          </a:p>
          <a:p>
            <a:pPr>
              <a:lnSpc>
                <a:spcPct val="90000"/>
              </a:lnSpc>
            </a:pPr>
            <a:endParaRPr lang="en-GB"/>
          </a:p>
          <a:p>
            <a:pPr>
              <a:lnSpc>
                <a:spcPct val="90000"/>
              </a:lnSpc>
            </a:pPr>
            <a:r>
              <a:rPr lang="en-GB"/>
              <a:t>C# has a lot of features to make it easier to create robust software.</a:t>
            </a:r>
          </a:p>
          <a:p>
            <a:pPr>
              <a:lnSpc>
                <a:spcPct val="90000"/>
              </a:lnSpc>
            </a:pPr>
            <a:r>
              <a:rPr lang="en-GB"/>
              <a:t>Every C++ programmer knows how easy is to have a pointer to an object that was already de-allocated. C# provides automatically garbage collection through the Common Language Runtime.</a:t>
            </a:r>
          </a:p>
          <a:p>
            <a:pPr>
              <a:lnSpc>
                <a:spcPct val="90000"/>
              </a:lnSpc>
            </a:pPr>
            <a:r>
              <a:rPr lang="en-GB"/>
              <a:t>Also, if you think about how error were handle in most of the code today, they’re mostly based on checking return codes. Exceptions provides a way to write a less code while at the same time providing a much more robust error handling mechanism. Not only exception handling is implemented in the language but it is also a inherent part of the .NET Framework</a:t>
            </a:r>
          </a:p>
          <a:p>
            <a:pPr>
              <a:lnSpc>
                <a:spcPct val="90000"/>
              </a:lnSpc>
            </a:pPr>
            <a:r>
              <a:rPr lang="en-GB"/>
              <a:t>Another point is that all variables are automatically initialised and it is impossible to do unsafe casts. </a:t>
            </a:r>
          </a:p>
          <a:p>
            <a:pPr>
              <a:lnSpc>
                <a:spcPct val="90000"/>
              </a:lnSpc>
            </a:pPr>
            <a:r>
              <a:rPr lang="en-GB"/>
              <a:t>Finally, C# is one of the first languages that provides a versioning semantics to easily support old and new clients.</a:t>
            </a:r>
          </a:p>
          <a:p>
            <a:pPr>
              <a:lnSpc>
                <a:spcPct val="90000"/>
              </a:lnSpc>
            </a:pPr>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310F51-29F5-446A-9264-BEA49C8427FF}" type="slidenum">
              <a:rPr lang="en-US"/>
              <a:pPr/>
              <a:t>10</a:t>
            </a:fld>
            <a:endParaRPr lang="en-US"/>
          </a:p>
        </p:txBody>
      </p:sp>
      <p:sp>
        <p:nvSpPr>
          <p:cNvPr id="594948" name="Rectangle 4"/>
          <p:cNvSpPr>
            <a:spLocks noGrp="1" noRot="1" noChangeAspect="1" noChangeArrowheads="1" noTextEdit="1"/>
          </p:cNvSpPr>
          <p:nvPr>
            <p:ph type="sldImg"/>
          </p:nvPr>
        </p:nvSpPr>
        <p:spPr>
          <a:xfrm>
            <a:off x="1135063" y="688975"/>
            <a:ext cx="4587875" cy="3441700"/>
          </a:xfrm>
          <a:ln/>
        </p:spPr>
      </p:sp>
      <p:sp>
        <p:nvSpPr>
          <p:cNvPr id="594949" name="Rectangle 5"/>
          <p:cNvSpPr>
            <a:spLocks noGrp="1" noChangeArrowheads="1"/>
          </p:cNvSpPr>
          <p:nvPr>
            <p:ph type="body" idx="1"/>
          </p:nvPr>
        </p:nvSpPr>
        <p:spPr/>
        <p:txBody>
          <a:bodyPr/>
          <a:lstStyle/>
          <a:p>
            <a:r>
              <a:rPr lang="en-GB" sz="1400"/>
              <a:t>Leverage C++ knowledge, interoperability and rich class library</a:t>
            </a:r>
          </a:p>
          <a:p>
            <a:endParaRPr lang="en-GB" sz="1400"/>
          </a:p>
          <a:p>
            <a:r>
              <a:rPr lang="en-GB" sz="1400"/>
              <a:t>First of all, since C# was based on C++, C++ programmers will adapt really quick.</a:t>
            </a:r>
          </a:p>
          <a:p>
            <a:r>
              <a:rPr lang="en-GB" sz="1400"/>
              <a:t>Second, interoperability is a key theme in the .NET Framework. So it is really easy to integrate C# code with existing applications</a:t>
            </a:r>
          </a:p>
          <a:p>
            <a:r>
              <a:rPr lang="en-GB" sz="1400"/>
              <a:t>Finally, the .NET Framework provides a very, very rich set of services that will make developers really productive.</a:t>
            </a:r>
          </a:p>
          <a:p>
            <a:endParaRPr lang="en-US" sz="14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44213AF-26F6-41FA-8D85-E2C5388D6E58}" type="datetimeFigureOut">
              <a:rPr lang="en-US" smtClean="0"/>
              <a:pPr/>
              <a:t>2/1/2019</a:t>
            </a:fld>
            <a:endParaRPr lang="en-US" dirty="0">
              <a:solidFill>
                <a:srgbClr val="FFFFFF"/>
              </a:solidFill>
            </a:endParaRP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kumimoji="0" lang="en-US">
              <a:solidFill>
                <a:schemeClr val="accent1">
                  <a:tint val="20000"/>
                </a:schemeClr>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BBC35B-A44B-4119-B8DA-DE9E3DFADA20}" type="slidenum">
              <a:rPr kumimoji="0" lang="en-US" smtClean="0"/>
              <a:pPr/>
              <a:t>‹#›</a:t>
            </a:fld>
            <a:endParaRPr kumimoji="0" lang="en-US" dirty="0">
              <a:solidFill>
                <a:srgbClr val="FFFFFF"/>
              </a:solidFill>
            </a:endParaRPr>
          </a:p>
        </p:txBody>
      </p:sp>
      <p:sp>
        <p:nvSpPr>
          <p:cNvPr id="13" name="Rectangle 9"/>
          <p:cNvSpPr>
            <a:spLocks noChangeArrowheads="1"/>
          </p:cNvSpPr>
          <p:nvPr userDrawn="1"/>
        </p:nvSpPr>
        <p:spPr bwMode="auto">
          <a:xfrm>
            <a:off x="381000" y="228600"/>
            <a:ext cx="8458200" cy="6477000"/>
          </a:xfrm>
          <a:prstGeom prst="rect">
            <a:avLst/>
          </a:prstGeom>
          <a:gradFill rotWithShape="0">
            <a:gsLst>
              <a:gs pos="0">
                <a:schemeClr val="bg2"/>
              </a:gs>
              <a:gs pos="100000">
                <a:srgbClr val="FFFFFF"/>
              </a:gs>
            </a:gsLst>
            <a:lin ang="5400000" scaled="1"/>
          </a:gradFill>
          <a:ln w="12700">
            <a:noFill/>
            <a:miter lim="800000"/>
            <a:headEnd/>
            <a:tailEnd/>
          </a:ln>
          <a:effectLst/>
        </p:spPr>
        <p:txBody>
          <a:bodyPr wrap="none" anchor="ctr">
            <a:spAutoFit/>
          </a:bodyPr>
          <a:lstStyle/>
          <a:p>
            <a:endParaRPr lang="en-US"/>
          </a:p>
        </p:txBody>
      </p:sp>
      <p:sp>
        <p:nvSpPr>
          <p:cNvPr id="14" name="Rectangle 8"/>
          <p:cNvSpPr>
            <a:spLocks noChangeArrowheads="1"/>
          </p:cNvSpPr>
          <p:nvPr userDrawn="1"/>
        </p:nvSpPr>
        <p:spPr bwMode="auto">
          <a:xfrm>
            <a:off x="7010400" y="6443663"/>
            <a:ext cx="1474788" cy="381000"/>
          </a:xfrm>
          <a:prstGeom prst="rect">
            <a:avLst/>
          </a:prstGeom>
          <a:solidFill>
            <a:srgbClr val="FFCC66"/>
          </a:solidFill>
          <a:ln w="9525">
            <a:noFill/>
            <a:miter lim="800000"/>
            <a:headEnd/>
            <a:tailEnd/>
          </a:ln>
          <a:effectLst/>
        </p:spPr>
        <p:txBody>
          <a:bodyPr wrap="none" anchor="ct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4213AF-26F6-41FA-8D85-E2C5388D6E58}" type="datetimeFigureOut">
              <a:rPr lang="en-US" smtClean="0"/>
              <a:pPr/>
              <a:t>2/1/2019</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4213AF-26F6-41FA-8D85-E2C5388D6E58}" type="datetimeFigureOut">
              <a:rPr lang="en-US" smtClean="0"/>
              <a:pPr/>
              <a:t>2/1/2019</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4213AF-26F6-41FA-8D85-E2C5388D6E58}" type="datetimeFigureOut">
              <a:rPr lang="en-US" smtClean="0"/>
              <a:pPr/>
              <a:t>2/1/2019</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44213AF-26F6-41FA-8D85-E2C5388D6E58}" type="datetimeFigureOut">
              <a:rPr lang="en-US" smtClean="0"/>
              <a:pPr/>
              <a:t>2/1/2019</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4213AF-26F6-41FA-8D85-E2C5388D6E58}" type="datetimeFigureOut">
              <a:rPr lang="en-US" smtClean="0"/>
              <a:pPr/>
              <a:t>2/1/2019</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44213AF-26F6-41FA-8D85-E2C5388D6E58}" type="datetimeFigureOut">
              <a:rPr lang="en-US" smtClean="0"/>
              <a:pPr/>
              <a:t>2/1/2019</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44213AF-26F6-41FA-8D85-E2C5388D6E58}" type="datetimeFigureOut">
              <a:rPr lang="en-US" smtClean="0"/>
              <a:pPr/>
              <a:t>2/1/2019</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44213AF-26F6-41FA-8D85-E2C5388D6E58}" type="datetimeFigureOut">
              <a:rPr lang="en-US" smtClean="0"/>
              <a:pPr/>
              <a:t>2/1/2019</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44213AF-26F6-41FA-8D85-E2C5388D6E58}" type="datetimeFigureOut">
              <a:rPr lang="en-US" smtClean="0"/>
              <a:pPr/>
              <a:t>2/1/2019</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44213AF-26F6-41FA-8D85-E2C5388D6E58}" type="datetimeFigureOut">
              <a:rPr lang="en-US" smtClean="0"/>
              <a:pPr/>
              <a:t>2/1/2019</a:t>
            </a:fld>
            <a:endParaRPr lang="en-US">
              <a:solidFill>
                <a:schemeClr val="tx1"/>
              </a:solidFill>
            </a:endParaRP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0" lang="en-US">
              <a:solidFill>
                <a:schemeClr val="tx1"/>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BBC35B-A44B-4119-B8DA-DE9E3DFADA20}" type="slidenum">
              <a:rPr kumimoji="0" lang="en-US" smtClean="0"/>
              <a:pPr/>
              <a:t>‹#›</a:t>
            </a:fld>
            <a:endParaRPr kumimoji="0" lang="en-US">
              <a:solidFill>
                <a:schemeClr val="tx1"/>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
              <a:schemeClr val="bg1"/>
            </a:gs>
            <a:gs pos="64999">
              <a:srgbClr val="F0EBD5"/>
            </a:gs>
            <a:gs pos="100000">
              <a:srgbClr val="D1C39F"/>
            </a:gs>
          </a:gsLst>
          <a:lin ang="5400000" scaled="0"/>
          <a:tileRect r="-100000" b="-100000"/>
        </a:gra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44213AF-26F6-41FA-8D85-E2C5388D6E58}" type="datetimeFigureOut">
              <a:rPr lang="en-US" smtClean="0"/>
              <a:pPr/>
              <a:t>2/1/2019</a:t>
            </a:fld>
            <a:endParaRPr lang="en-US" sz="1000" dirty="0">
              <a:solidFill>
                <a:schemeClr val="tx1"/>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lgn="r" eaLnBrk="1" latinLnBrk="0" hangingPunct="1"/>
            <a:endParaRPr kumimoji="0" lang="en-US" sz="1000" dirty="0">
              <a:solidFill>
                <a:schemeClr val="tx1"/>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BBC35B-A44B-4119-B8DA-DE9E3DFADA20}" type="slidenum">
              <a:rPr kumimoji="0" lang="en-US" smtClean="0"/>
              <a:pPr/>
              <a:t>‹#›</a:t>
            </a:fld>
            <a:endParaRPr kumimoji="0" lang="en-US" sz="1000" b="0">
              <a:solidFill>
                <a:schemeClr val="tx1"/>
              </a:solidFill>
            </a:endParaRP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2270" name="Rectangle 14"/>
          <p:cNvSpPr>
            <a:spLocks noGrp="1" noChangeArrowheads="1"/>
          </p:cNvSpPr>
          <p:nvPr>
            <p:ph type="ctrTitle"/>
          </p:nvPr>
        </p:nvSpPr>
        <p:spPr/>
        <p:txBody>
          <a:bodyPr/>
          <a:lstStyle/>
          <a:p>
            <a:r>
              <a:rPr lang="en-US"/>
              <a:t>Introduction to C</a:t>
            </a:r>
            <a:r>
              <a:rPr lang="en-US" baseline="40000"/>
              <a:t>#</a:t>
            </a:r>
            <a:endParaRPr lang="en-US"/>
          </a:p>
        </p:txBody>
      </p:sp>
      <p:sp>
        <p:nvSpPr>
          <p:cNvPr id="352271" name="Rectangle 15"/>
          <p:cNvSpPr>
            <a:spLocks noGrp="1" noChangeArrowheads="1"/>
          </p:cNvSpPr>
          <p:nvPr>
            <p:ph type="subTitle" idx="1"/>
          </p:nvPr>
        </p:nvSpPr>
        <p:spPr>
          <a:xfrm>
            <a:off x="838200" y="4724400"/>
            <a:ext cx="7772400" cy="1199704"/>
          </a:xfrm>
        </p:spPr>
        <p:txBody>
          <a:bodyPr>
            <a:normAutofit fontScale="62500" lnSpcReduction="20000"/>
          </a:bodyPr>
          <a:lstStyle/>
          <a:p>
            <a:r>
              <a:rPr lang="en-US" sz="2800" dirty="0" smtClean="0"/>
              <a:t>P. </a:t>
            </a:r>
            <a:r>
              <a:rPr lang="en-US" sz="2800" dirty="0" smtClean="0"/>
              <a:t>Sumathy</a:t>
            </a:r>
          </a:p>
          <a:p>
            <a:r>
              <a:rPr lang="en-US" sz="2800" dirty="0" smtClean="0"/>
              <a:t>Assistant Professor</a:t>
            </a:r>
          </a:p>
          <a:p>
            <a:r>
              <a:rPr lang="en-US" sz="2800" dirty="0" smtClean="0"/>
              <a:t>Department of Computer Science</a:t>
            </a:r>
            <a:endParaRPr lang="en-US" sz="2800" dirty="0" smtClean="0"/>
          </a:p>
          <a:p>
            <a:r>
              <a:rPr lang="en-US" sz="2800" dirty="0" smtClean="0"/>
              <a:t>Bharathidasan University</a:t>
            </a:r>
            <a:endParaRPr lang="en-US" sz="2800" dirty="0"/>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31" name="Rectangle 11"/>
          <p:cNvSpPr>
            <a:spLocks noGrp="1" noChangeArrowheads="1"/>
          </p:cNvSpPr>
          <p:nvPr>
            <p:ph idx="1"/>
          </p:nvPr>
        </p:nvSpPr>
        <p:spPr/>
        <p:txBody>
          <a:bodyPr/>
          <a:lstStyle/>
          <a:p>
            <a:pPr>
              <a:lnSpc>
                <a:spcPct val="90000"/>
              </a:lnSpc>
            </a:pPr>
            <a:r>
              <a:rPr lang="en-US"/>
              <a:t>C++ Heritage</a:t>
            </a:r>
          </a:p>
          <a:p>
            <a:pPr lvl="1">
              <a:lnSpc>
                <a:spcPct val="90000"/>
              </a:lnSpc>
            </a:pPr>
            <a:r>
              <a:rPr lang="en-US"/>
              <a:t>Namespaces, pointers (in unsafe code), </a:t>
            </a:r>
            <a:br>
              <a:rPr lang="en-US"/>
            </a:br>
            <a:r>
              <a:rPr lang="en-US"/>
              <a:t>unsigned types, etc.</a:t>
            </a:r>
          </a:p>
          <a:p>
            <a:pPr lvl="1">
              <a:lnSpc>
                <a:spcPct val="90000"/>
              </a:lnSpc>
            </a:pPr>
            <a:r>
              <a:rPr lang="en-US"/>
              <a:t>Some changes, but no unnecessary sacrifices</a:t>
            </a:r>
          </a:p>
          <a:p>
            <a:pPr>
              <a:lnSpc>
                <a:spcPct val="90000"/>
              </a:lnSpc>
            </a:pPr>
            <a:r>
              <a:rPr lang="en-US"/>
              <a:t>Interoperability</a:t>
            </a:r>
          </a:p>
          <a:p>
            <a:pPr lvl="1">
              <a:lnSpc>
                <a:spcPct val="90000"/>
              </a:lnSpc>
            </a:pPr>
            <a:r>
              <a:rPr lang="en-US"/>
              <a:t>What software is increasingly about</a:t>
            </a:r>
          </a:p>
          <a:p>
            <a:pPr lvl="1">
              <a:lnSpc>
                <a:spcPct val="90000"/>
              </a:lnSpc>
            </a:pPr>
            <a:r>
              <a:rPr lang="en-US"/>
              <a:t>C# talks to XML, SOAP, COM, DLLs, and any </a:t>
            </a:r>
            <a:br>
              <a:rPr lang="en-US"/>
            </a:br>
            <a:r>
              <a:rPr lang="en-US"/>
              <a:t>.NET Framework language</a:t>
            </a:r>
          </a:p>
          <a:p>
            <a:pPr>
              <a:lnSpc>
                <a:spcPct val="90000"/>
              </a:lnSpc>
            </a:pPr>
            <a:r>
              <a:rPr lang="en-US"/>
              <a:t>Increased productivity</a:t>
            </a:r>
          </a:p>
          <a:p>
            <a:pPr lvl="1">
              <a:lnSpc>
                <a:spcPct val="90000"/>
              </a:lnSpc>
            </a:pPr>
            <a:r>
              <a:rPr lang="en-US"/>
              <a:t>Short learning curve</a:t>
            </a:r>
          </a:p>
          <a:p>
            <a:pPr lvl="1">
              <a:lnSpc>
                <a:spcPct val="90000"/>
              </a:lnSpc>
            </a:pPr>
            <a:r>
              <a:rPr lang="en-US"/>
              <a:t>Millions of lines of C# code in .NET</a:t>
            </a:r>
          </a:p>
        </p:txBody>
      </p:sp>
      <p:sp>
        <p:nvSpPr>
          <p:cNvPr id="593930" name="Rectangle 10"/>
          <p:cNvSpPr>
            <a:spLocks noGrp="1" noChangeArrowheads="1"/>
          </p:cNvSpPr>
          <p:nvPr>
            <p:ph type="title"/>
          </p:nvPr>
        </p:nvSpPr>
        <p:spPr/>
        <p:txBody>
          <a:bodyPr>
            <a:normAutofit fontScale="90000"/>
          </a:bodyPr>
          <a:lstStyle/>
          <a:p>
            <a:r>
              <a:rPr lang="en-US"/>
              <a:t>Design Goals of C# </a:t>
            </a:r>
            <a:br>
              <a:rPr lang="en-US"/>
            </a:br>
            <a:r>
              <a:rPr lang="en-US" sz="3200"/>
              <a:t>Preserving Your Investment</a:t>
            </a:r>
          </a:p>
        </p:txBody>
      </p:sp>
    </p:spTree>
  </p:cSld>
  <p:clrMapOvr>
    <a:masterClrMapping/>
  </p:clrMapOvr>
  <p:transition>
    <p:strips dir="rd"/>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1462" name="Rectangle 6"/>
          <p:cNvSpPr>
            <a:spLocks noGrp="1" noChangeArrowheads="1"/>
          </p:cNvSpPr>
          <p:nvPr>
            <p:ph type="title"/>
          </p:nvPr>
        </p:nvSpPr>
        <p:spPr/>
        <p:txBody>
          <a:bodyPr>
            <a:normAutofit fontScale="90000"/>
          </a:bodyPr>
          <a:lstStyle/>
          <a:p>
            <a:r>
              <a:rPr lang="en-US"/>
              <a:t>Statements</a:t>
            </a:r>
            <a:br>
              <a:rPr lang="en-US"/>
            </a:br>
            <a:r>
              <a:rPr lang="en-US" sz="3200">
                <a:latin typeface="Lucida Console" pitchFamily="49" charset="0"/>
              </a:rPr>
              <a:t>using</a:t>
            </a:r>
            <a:r>
              <a:rPr lang="en-US" sz="3200"/>
              <a:t> Statement</a:t>
            </a:r>
          </a:p>
        </p:txBody>
      </p:sp>
      <p:sp>
        <p:nvSpPr>
          <p:cNvPr id="1171460" name="Text Box 4"/>
          <p:cNvSpPr txBox="1">
            <a:spLocks noChangeArrowheads="1"/>
          </p:cNvSpPr>
          <p:nvPr/>
        </p:nvSpPr>
        <p:spPr bwMode="auto">
          <a:xfrm>
            <a:off x="457200" y="2179638"/>
            <a:ext cx="7467600" cy="36385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public class MyResource : IDisposable {</a:t>
            </a:r>
          </a:p>
          <a:p>
            <a:r>
              <a:rPr lang="en-US"/>
              <a:t>  public void MyResource() {</a:t>
            </a:r>
          </a:p>
          <a:p>
            <a:r>
              <a:rPr lang="en-US"/>
              <a:t>    // Acquire valuble resource</a:t>
            </a:r>
          </a:p>
          <a:p>
            <a:r>
              <a:rPr lang="en-US"/>
              <a:t>  }</a:t>
            </a:r>
          </a:p>
          <a:p>
            <a:r>
              <a:rPr lang="en-US"/>
              <a:t>  public void Dispose() {</a:t>
            </a:r>
          </a:p>
          <a:p>
            <a:r>
              <a:rPr lang="en-US"/>
              <a:t>    // Release valuble resource</a:t>
            </a:r>
          </a:p>
          <a:p>
            <a:r>
              <a:rPr lang="en-US"/>
              <a:t>  }</a:t>
            </a:r>
          </a:p>
          <a:p>
            <a:r>
              <a:rPr lang="en-US"/>
              <a:t>  public void DoSomething() {</a:t>
            </a:r>
          </a:p>
          <a:p>
            <a:r>
              <a:rPr lang="en-US"/>
              <a:t>     ...</a:t>
            </a:r>
          </a:p>
          <a:p>
            <a:r>
              <a:rPr lang="en-US"/>
              <a:t>  }</a:t>
            </a:r>
          </a:p>
          <a:p>
            <a:r>
              <a:rPr lang="en-US"/>
              <a:t>}</a:t>
            </a:r>
          </a:p>
        </p:txBody>
      </p:sp>
      <p:sp>
        <p:nvSpPr>
          <p:cNvPr id="1171461" name="Text Box 5"/>
          <p:cNvSpPr txBox="1">
            <a:spLocks noChangeArrowheads="1"/>
          </p:cNvSpPr>
          <p:nvPr/>
        </p:nvSpPr>
        <p:spPr bwMode="auto">
          <a:xfrm>
            <a:off x="1828800" y="5181600"/>
            <a:ext cx="6934200" cy="1062038"/>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pPr>
              <a:lnSpc>
                <a:spcPct val="85000"/>
              </a:lnSpc>
            </a:pPr>
            <a:r>
              <a:rPr lang="en-US"/>
              <a:t>using (MyResource r = new MyResource()) {</a:t>
            </a:r>
          </a:p>
          <a:p>
            <a:pPr>
              <a:lnSpc>
                <a:spcPct val="85000"/>
              </a:lnSpc>
            </a:pPr>
            <a:r>
              <a:rPr lang="en-US"/>
              <a:t>  r.DoSomething();</a:t>
            </a:r>
          </a:p>
          <a:p>
            <a:pPr>
              <a:lnSpc>
                <a:spcPct val="85000"/>
              </a:lnSpc>
            </a:pPr>
            <a:r>
              <a:rPr lang="en-US"/>
              <a:t>}			// r.Dispose() is called</a:t>
            </a:r>
          </a:p>
        </p:txBody>
      </p:sp>
    </p:spTree>
  </p:cSld>
  <p:clrMapOvr>
    <a:masterClrMapping/>
  </p:clrMapOvr>
  <p:transition spd="med">
    <p:strips dir="rd"/>
  </p:transition>
</p:sld>
</file>

<file path=ppt/slides/slide10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9893" name="Rectangle 1029"/>
          <p:cNvSpPr>
            <a:spLocks noGrp="1" noChangeArrowheads="1"/>
          </p:cNvSpPr>
          <p:nvPr>
            <p:ph idx="1"/>
          </p:nvPr>
        </p:nvSpPr>
        <p:spPr/>
        <p:txBody>
          <a:bodyPr/>
          <a:lstStyle/>
          <a:p>
            <a:pPr>
              <a:lnSpc>
                <a:spcPct val="90000"/>
              </a:lnSpc>
            </a:pPr>
            <a:r>
              <a:rPr lang="en-US"/>
              <a:t>The </a:t>
            </a:r>
            <a:r>
              <a:rPr lang="en-US">
                <a:latin typeface="Lucida Console" pitchFamily="49" charset="0"/>
              </a:rPr>
              <a:t>checked</a:t>
            </a:r>
            <a:r>
              <a:rPr lang="en-US"/>
              <a:t> and </a:t>
            </a:r>
            <a:r>
              <a:rPr lang="en-US">
                <a:latin typeface="Lucida Console" pitchFamily="49" charset="0"/>
              </a:rPr>
              <a:t>unchecked</a:t>
            </a:r>
            <a:r>
              <a:rPr lang="en-US"/>
              <a:t> statements allow you to control overflow checking for integral-type arithmetic operations and conversions</a:t>
            </a:r>
          </a:p>
          <a:p>
            <a:pPr>
              <a:lnSpc>
                <a:spcPct val="90000"/>
              </a:lnSpc>
            </a:pPr>
            <a:r>
              <a:rPr lang="en-US">
                <a:latin typeface="Lucida Console" pitchFamily="49" charset="0"/>
              </a:rPr>
              <a:t>checked</a:t>
            </a:r>
            <a:r>
              <a:rPr lang="en-US"/>
              <a:t> forces checking</a:t>
            </a:r>
          </a:p>
          <a:p>
            <a:pPr>
              <a:lnSpc>
                <a:spcPct val="90000"/>
              </a:lnSpc>
            </a:pPr>
            <a:r>
              <a:rPr lang="en-US">
                <a:latin typeface="Lucida Console" pitchFamily="49" charset="0"/>
              </a:rPr>
              <a:t>unchecked</a:t>
            </a:r>
            <a:r>
              <a:rPr lang="en-US"/>
              <a:t> forces no checking</a:t>
            </a:r>
          </a:p>
          <a:p>
            <a:pPr>
              <a:lnSpc>
                <a:spcPct val="90000"/>
              </a:lnSpc>
            </a:pPr>
            <a:r>
              <a:rPr lang="en-US"/>
              <a:t>Can use both as block statements or</a:t>
            </a:r>
            <a:br>
              <a:rPr lang="en-US"/>
            </a:br>
            <a:r>
              <a:rPr lang="en-US"/>
              <a:t>as an expression</a:t>
            </a:r>
          </a:p>
          <a:p>
            <a:pPr>
              <a:lnSpc>
                <a:spcPct val="90000"/>
              </a:lnSpc>
            </a:pPr>
            <a:r>
              <a:rPr lang="en-US"/>
              <a:t>Default is </a:t>
            </a:r>
            <a:r>
              <a:rPr lang="en-US">
                <a:latin typeface="Lucida Console" pitchFamily="49" charset="0"/>
              </a:rPr>
              <a:t>unchecked</a:t>
            </a:r>
          </a:p>
          <a:p>
            <a:pPr>
              <a:lnSpc>
                <a:spcPct val="90000"/>
              </a:lnSpc>
            </a:pPr>
            <a:r>
              <a:rPr lang="en-US"/>
              <a:t>Use the </a:t>
            </a:r>
            <a:r>
              <a:rPr lang="en-US">
                <a:latin typeface="Lucida Console" pitchFamily="49" charset="0"/>
              </a:rPr>
              <a:t>/checked</a:t>
            </a:r>
            <a:r>
              <a:rPr lang="en-US"/>
              <a:t> compiler option to make </a:t>
            </a:r>
            <a:r>
              <a:rPr lang="en-US">
                <a:latin typeface="Lucida Console" pitchFamily="49" charset="0"/>
              </a:rPr>
              <a:t>checked</a:t>
            </a:r>
            <a:r>
              <a:rPr lang="en-US"/>
              <a:t> the default</a:t>
            </a:r>
          </a:p>
        </p:txBody>
      </p:sp>
      <p:sp>
        <p:nvSpPr>
          <p:cNvPr id="1189892" name="Rectangle 1028"/>
          <p:cNvSpPr>
            <a:spLocks noGrp="1" noChangeArrowheads="1"/>
          </p:cNvSpPr>
          <p:nvPr>
            <p:ph type="title"/>
          </p:nvPr>
        </p:nvSpPr>
        <p:spPr/>
        <p:txBody>
          <a:bodyPr>
            <a:normAutofit fontScale="90000"/>
          </a:bodyPr>
          <a:lstStyle/>
          <a:p>
            <a:r>
              <a:rPr lang="en-US"/>
              <a:t>Statements</a:t>
            </a:r>
            <a:br>
              <a:rPr lang="en-US"/>
            </a:br>
            <a:r>
              <a:rPr lang="en-US" sz="3200">
                <a:latin typeface="Lucida Console" pitchFamily="49" charset="0"/>
              </a:rPr>
              <a:t>checked</a:t>
            </a:r>
            <a:r>
              <a:rPr lang="en-US" sz="3200"/>
              <a:t> and </a:t>
            </a:r>
            <a:r>
              <a:rPr lang="en-US" sz="3200">
                <a:latin typeface="Lucida Console" pitchFamily="49" charset="0"/>
              </a:rPr>
              <a:t>unchecked</a:t>
            </a:r>
            <a:r>
              <a:rPr lang="en-US" sz="3200"/>
              <a:t> Statements</a:t>
            </a:r>
          </a:p>
        </p:txBody>
      </p:sp>
    </p:spTree>
  </p:cSld>
  <p:clrMapOvr>
    <a:masterClrMapping/>
  </p:clrMapOvr>
  <p:transition spd="med">
    <p:strips dir="rd"/>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59174" name="Rectangle 6"/>
          <p:cNvSpPr>
            <a:spLocks noGrp="1" noChangeArrowheads="1"/>
          </p:cNvSpPr>
          <p:nvPr>
            <p:ph idx="1"/>
          </p:nvPr>
        </p:nvSpPr>
        <p:spPr/>
        <p:txBody>
          <a:bodyPr/>
          <a:lstStyle/>
          <a:p>
            <a:r>
              <a:rPr lang="en-US"/>
              <a:t>Console applications</a:t>
            </a:r>
          </a:p>
          <a:p>
            <a:pPr lvl="1"/>
            <a:r>
              <a:rPr lang="en-US">
                <a:latin typeface="Lucida Console" pitchFamily="49" charset="0"/>
              </a:rPr>
              <a:t>System.Console.WriteLine();</a:t>
            </a:r>
          </a:p>
          <a:p>
            <a:pPr lvl="1"/>
            <a:r>
              <a:rPr lang="en-US">
                <a:latin typeface="Lucida Console" pitchFamily="49" charset="0"/>
              </a:rPr>
              <a:t>System.Console.ReadLine();</a:t>
            </a:r>
          </a:p>
          <a:p>
            <a:r>
              <a:rPr lang="en-US"/>
              <a:t>Windows applications</a:t>
            </a:r>
          </a:p>
          <a:p>
            <a:pPr lvl="1"/>
            <a:r>
              <a:rPr lang="en-US">
                <a:latin typeface="Lucida Console" pitchFamily="49" charset="0"/>
              </a:rPr>
              <a:t>System.WinForms.MessageBox.Show();</a:t>
            </a:r>
          </a:p>
        </p:txBody>
      </p:sp>
      <p:sp>
        <p:nvSpPr>
          <p:cNvPr id="1159173" name="Rectangle 5"/>
          <p:cNvSpPr>
            <a:spLocks noGrp="1" noChangeArrowheads="1"/>
          </p:cNvSpPr>
          <p:nvPr>
            <p:ph type="title"/>
          </p:nvPr>
        </p:nvSpPr>
        <p:spPr/>
        <p:txBody>
          <a:bodyPr>
            <a:normAutofit fontScale="90000"/>
          </a:bodyPr>
          <a:lstStyle/>
          <a:p>
            <a:r>
              <a:rPr lang="en-US"/>
              <a:t>Statements</a:t>
            </a:r>
            <a:br>
              <a:rPr lang="en-US"/>
            </a:br>
            <a:r>
              <a:rPr lang="en-US" sz="3200"/>
              <a:t>Basic Input/Output Statements</a:t>
            </a:r>
          </a:p>
        </p:txBody>
      </p:sp>
      <p:sp>
        <p:nvSpPr>
          <p:cNvPr id="1159172" name="Text Box 4"/>
          <p:cNvSpPr txBox="1">
            <a:spLocks noChangeArrowheads="1"/>
          </p:cNvSpPr>
          <p:nvPr/>
        </p:nvSpPr>
        <p:spPr bwMode="auto">
          <a:xfrm>
            <a:off x="685800" y="4635500"/>
            <a:ext cx="7772400" cy="15049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string v1 = “some value”;</a:t>
            </a:r>
          </a:p>
          <a:p>
            <a:r>
              <a:rPr lang="en-US"/>
              <a:t>MyObject v2 = new MyObject();</a:t>
            </a:r>
          </a:p>
          <a:p>
            <a:r>
              <a:rPr lang="en-US"/>
              <a:t>Console.WriteLine(“First is {0}, second is {1}”,</a:t>
            </a:r>
          </a:p>
          <a:p>
            <a:r>
              <a:rPr lang="en-US"/>
              <a:t>			v1, v2); </a:t>
            </a:r>
          </a:p>
        </p:txBody>
      </p:sp>
    </p:spTree>
  </p:cSld>
  <p:clrMapOvr>
    <a:masterClrMapping/>
  </p:clrMapOvr>
  <p:transition spd="med">
    <p:strips dir="rd"/>
  </p:transition>
</p:sld>
</file>

<file path=ppt/slides/slide10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65317" name="Rectangle 5"/>
          <p:cNvSpPr>
            <a:spLocks noGrp="1" noChangeArrowheads="1"/>
          </p:cNvSpPr>
          <p:nvPr>
            <p:ph idx="1"/>
          </p:nvPr>
        </p:nvSpPr>
        <p:spPr/>
        <p:txBody>
          <a:bodyPr/>
          <a:lstStyle/>
          <a:p>
            <a:r>
              <a:rPr lang="en-US"/>
              <a:t>Hello World</a:t>
            </a:r>
          </a:p>
          <a:p>
            <a:r>
              <a:rPr lang="en-US"/>
              <a:t>Design Goals of C#</a:t>
            </a:r>
          </a:p>
          <a:p>
            <a:r>
              <a:rPr lang="en-US"/>
              <a:t>Types</a:t>
            </a:r>
          </a:p>
          <a:p>
            <a:r>
              <a:rPr lang="en-US"/>
              <a:t>Program Structure</a:t>
            </a:r>
          </a:p>
          <a:p>
            <a:r>
              <a:rPr lang="en-US"/>
              <a:t>Statements</a:t>
            </a:r>
          </a:p>
          <a:p>
            <a:pPr>
              <a:buClr>
                <a:schemeClr val="folHlink"/>
              </a:buClr>
            </a:pPr>
            <a:r>
              <a:rPr lang="en-US" b="1">
                <a:solidFill>
                  <a:schemeClr val="folHlink"/>
                </a:solidFill>
              </a:rPr>
              <a:t>Operators</a:t>
            </a:r>
          </a:p>
          <a:p>
            <a:r>
              <a:rPr lang="en-US"/>
              <a:t>Using Visual Studio.NET</a:t>
            </a:r>
          </a:p>
          <a:p>
            <a:r>
              <a:rPr lang="en-US"/>
              <a:t>Using the .NET Framework SDK </a:t>
            </a:r>
          </a:p>
        </p:txBody>
      </p:sp>
      <p:sp>
        <p:nvSpPr>
          <p:cNvPr id="1165316" name="Rectangle 4"/>
          <p:cNvSpPr>
            <a:spLocks noGrp="1" noChangeArrowheads="1"/>
          </p:cNvSpPr>
          <p:nvPr>
            <p:ph type="title"/>
          </p:nvPr>
        </p:nvSpPr>
        <p:spPr/>
        <p:txBody>
          <a:bodyPr/>
          <a:lstStyle/>
          <a:p>
            <a:r>
              <a:rPr lang="en-US" dirty="0" smtClean="0"/>
              <a:t>Topics Covered</a:t>
            </a:r>
            <a:endParaRPr lang="en-US" dirty="0"/>
          </a:p>
        </p:txBody>
      </p:sp>
    </p:spTree>
  </p:cSld>
  <p:clrMapOvr>
    <a:masterClrMapping/>
  </p:clrMapOvr>
  <p:transition spd="med">
    <p:strips dir="rd"/>
  </p:transition>
</p:sld>
</file>

<file path=ppt/slides/slide10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8629" name="Rectangle 5"/>
          <p:cNvSpPr>
            <a:spLocks noGrp="1" noChangeArrowheads="1"/>
          </p:cNvSpPr>
          <p:nvPr>
            <p:ph idx="1"/>
          </p:nvPr>
        </p:nvSpPr>
        <p:spPr/>
        <p:txBody>
          <a:bodyPr/>
          <a:lstStyle/>
          <a:p>
            <a:r>
              <a:rPr lang="en-US"/>
              <a:t>C# provides a fixed set of operators, whose meaning is defined for the predefined types</a:t>
            </a:r>
          </a:p>
          <a:p>
            <a:r>
              <a:rPr lang="en-US"/>
              <a:t>Some operators can be overloaded (e.g. </a:t>
            </a:r>
            <a:r>
              <a:rPr lang="en-US">
                <a:latin typeface="Lucida Console" pitchFamily="49" charset="0"/>
              </a:rPr>
              <a:t>+</a:t>
            </a:r>
            <a:r>
              <a:rPr lang="en-US"/>
              <a:t>)</a:t>
            </a:r>
          </a:p>
          <a:p>
            <a:r>
              <a:rPr lang="en-US"/>
              <a:t>The following table summarizes the C# operators by category</a:t>
            </a:r>
          </a:p>
          <a:p>
            <a:pPr lvl="1"/>
            <a:r>
              <a:rPr lang="en-US"/>
              <a:t>Categories are in order of decreasing precedence</a:t>
            </a:r>
          </a:p>
          <a:p>
            <a:pPr lvl="1"/>
            <a:r>
              <a:rPr lang="en-US"/>
              <a:t>Operators in each category have the same precedence</a:t>
            </a:r>
          </a:p>
        </p:txBody>
      </p:sp>
      <p:sp>
        <p:nvSpPr>
          <p:cNvPr id="1178628" name="Rectangle 4"/>
          <p:cNvSpPr>
            <a:spLocks noGrp="1" noChangeArrowheads="1"/>
          </p:cNvSpPr>
          <p:nvPr>
            <p:ph type="title"/>
          </p:nvPr>
        </p:nvSpPr>
        <p:spPr/>
        <p:txBody>
          <a:bodyPr>
            <a:normAutofit fontScale="90000"/>
          </a:bodyPr>
          <a:lstStyle/>
          <a:p>
            <a:r>
              <a:rPr lang="en-US"/>
              <a:t>Operators</a:t>
            </a:r>
            <a:br>
              <a:rPr lang="en-US"/>
            </a:br>
            <a:r>
              <a:rPr lang="en-US" sz="3200"/>
              <a:t>Overview</a:t>
            </a:r>
          </a:p>
        </p:txBody>
      </p:sp>
    </p:spTree>
  </p:cSld>
  <p:clrMapOvr>
    <a:masterClrMapping/>
  </p:clrMapOvr>
  <p:transition spd="med">
    <p:strips dir="rd"/>
  </p:transition>
</p:sld>
</file>

<file path=ppt/slides/slide10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3390" name="Rectangle 46"/>
          <p:cNvSpPr>
            <a:spLocks noGrp="1" noChangeArrowheads="1"/>
          </p:cNvSpPr>
          <p:nvPr>
            <p:ph type="title"/>
          </p:nvPr>
        </p:nvSpPr>
        <p:spPr/>
        <p:txBody>
          <a:bodyPr>
            <a:normAutofit fontScale="90000"/>
          </a:bodyPr>
          <a:lstStyle/>
          <a:p>
            <a:r>
              <a:rPr lang="en-US"/>
              <a:t>Operators</a:t>
            </a:r>
            <a:br>
              <a:rPr lang="en-US"/>
            </a:br>
            <a:r>
              <a:rPr lang="en-US" sz="3200"/>
              <a:t>Precedence</a:t>
            </a:r>
          </a:p>
        </p:txBody>
      </p:sp>
      <p:graphicFrame>
        <p:nvGraphicFramePr>
          <p:cNvPr id="953391" name="Group 47"/>
          <p:cNvGraphicFramePr>
            <a:graphicFrameLocks noGrp="1"/>
          </p:cNvGraphicFramePr>
          <p:nvPr>
            <p:ph type="body" idx="4294967295"/>
          </p:nvPr>
        </p:nvGraphicFramePr>
        <p:xfrm>
          <a:off x="0" y="2255838"/>
          <a:ext cx="7924800" cy="3697803"/>
        </p:xfrm>
        <a:graphic>
          <a:graphicData uri="http://schemas.openxmlformats.org/drawingml/2006/table">
            <a:tbl>
              <a:tblPr/>
              <a:tblGrid>
                <a:gridCol w="2614613"/>
                <a:gridCol w="5310187"/>
              </a:tblGrid>
              <a:tr h="466725">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Category</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Operators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3190875">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Primary</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Grouping: (x)</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Member access: x.y</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Method call: f(x)</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Indexing: a[x]</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Post-increment: x++</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Post-decrement: x—</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Constructor call: new</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Type retrieval: typeof</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Arithmetic check on: checked</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Arithmetic check off: unchecked</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spd="med">
    <p:strips dir="rd"/>
  </p:transition>
</p:sld>
</file>

<file path=ppt/slides/slide10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5603" name="Rectangle 51"/>
          <p:cNvSpPr>
            <a:spLocks noGrp="1" noChangeArrowheads="1"/>
          </p:cNvSpPr>
          <p:nvPr>
            <p:ph type="title"/>
          </p:nvPr>
        </p:nvSpPr>
        <p:spPr/>
        <p:txBody>
          <a:bodyPr>
            <a:normAutofit fontScale="90000"/>
          </a:bodyPr>
          <a:lstStyle/>
          <a:p>
            <a:r>
              <a:rPr lang="en-US"/>
              <a:t>Operators</a:t>
            </a:r>
            <a:br>
              <a:rPr lang="en-US"/>
            </a:br>
            <a:r>
              <a:rPr lang="en-US" sz="3200"/>
              <a:t>Precedence</a:t>
            </a:r>
          </a:p>
        </p:txBody>
      </p:sp>
      <p:graphicFrame>
        <p:nvGraphicFramePr>
          <p:cNvPr id="1175604" name="Group 52"/>
          <p:cNvGraphicFramePr>
            <a:graphicFrameLocks noGrp="1"/>
          </p:cNvGraphicFramePr>
          <p:nvPr>
            <p:ph type="body" idx="4294967295"/>
          </p:nvPr>
        </p:nvGraphicFramePr>
        <p:xfrm>
          <a:off x="0" y="2133600"/>
          <a:ext cx="7924800" cy="4038601"/>
        </p:xfrm>
        <a:graphic>
          <a:graphicData uri="http://schemas.openxmlformats.org/drawingml/2006/table">
            <a:tbl>
              <a:tblPr/>
              <a:tblGrid>
                <a:gridCol w="2614613"/>
                <a:gridCol w="5310187"/>
              </a:tblGrid>
              <a:tr h="512763">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Category</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Operators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2308225">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Unary</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Positive value of: +</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Negative value of: -</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Not: !</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Bitwise complement: ~</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Pre-increment: ++x</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Post-decrement: --x</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Type cast: (T)x</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1217613">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Multiplicative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Multiply: *</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Divide: /</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Division remainder: %</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spd="med">
    <p:strips dir="rd"/>
  </p:transition>
</p:sld>
</file>

<file path=ppt/slides/slide10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6639" name="Rectangle 63"/>
          <p:cNvSpPr>
            <a:spLocks noGrp="1" noChangeArrowheads="1"/>
          </p:cNvSpPr>
          <p:nvPr>
            <p:ph type="title"/>
          </p:nvPr>
        </p:nvSpPr>
        <p:spPr/>
        <p:txBody>
          <a:bodyPr>
            <a:normAutofit fontScale="90000"/>
          </a:bodyPr>
          <a:lstStyle/>
          <a:p>
            <a:r>
              <a:rPr lang="en-US"/>
              <a:t>Operators</a:t>
            </a:r>
            <a:br>
              <a:rPr lang="en-US"/>
            </a:br>
            <a:r>
              <a:rPr lang="en-US" sz="3200"/>
              <a:t>Precedence</a:t>
            </a:r>
          </a:p>
        </p:txBody>
      </p:sp>
      <p:graphicFrame>
        <p:nvGraphicFramePr>
          <p:cNvPr id="1176638" name="Group 62"/>
          <p:cNvGraphicFramePr>
            <a:graphicFrameLocks noGrp="1"/>
          </p:cNvGraphicFramePr>
          <p:nvPr>
            <p:ph type="body" idx="4294967295"/>
          </p:nvPr>
        </p:nvGraphicFramePr>
        <p:xfrm>
          <a:off x="0" y="2057400"/>
          <a:ext cx="7924800" cy="4114801"/>
        </p:xfrm>
        <a:graphic>
          <a:graphicData uri="http://schemas.openxmlformats.org/drawingml/2006/table">
            <a:tbl>
              <a:tblPr/>
              <a:tblGrid>
                <a:gridCol w="2614613"/>
                <a:gridCol w="5310187"/>
              </a:tblGrid>
              <a:tr h="517525">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Category</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Operators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736600">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Additive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Add: +</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Subtract: -</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722313">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Shift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Shift bits left: &lt;&lt;</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Shift bits right: &gt;&gt;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2138363">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Relational</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Less than: &lt;</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Greater than: &gt;</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Less than or equal to: &lt;=</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Greater than or equal to: &gt;=</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Type equality/compatibility: is</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Type conversion: as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spd="med">
    <p:strips dir="rd"/>
  </p:transition>
</p:sld>
</file>

<file path=ppt/slides/slide10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9696" name="Rectangle 48"/>
          <p:cNvSpPr>
            <a:spLocks noGrp="1" noChangeArrowheads="1"/>
          </p:cNvSpPr>
          <p:nvPr>
            <p:ph type="title"/>
          </p:nvPr>
        </p:nvSpPr>
        <p:spPr/>
        <p:txBody>
          <a:bodyPr>
            <a:normAutofit fontScale="90000"/>
          </a:bodyPr>
          <a:lstStyle/>
          <a:p>
            <a:r>
              <a:rPr lang="en-US"/>
              <a:t>Operators</a:t>
            </a:r>
            <a:br>
              <a:rPr lang="en-US"/>
            </a:br>
            <a:r>
              <a:rPr lang="en-US" sz="3200"/>
              <a:t>Precedence</a:t>
            </a:r>
          </a:p>
        </p:txBody>
      </p:sp>
      <p:graphicFrame>
        <p:nvGraphicFramePr>
          <p:cNvPr id="1179699" name="Group 51"/>
          <p:cNvGraphicFramePr>
            <a:graphicFrameLocks noGrp="1"/>
          </p:cNvGraphicFramePr>
          <p:nvPr>
            <p:ph type="body" idx="4294967295"/>
          </p:nvPr>
        </p:nvGraphicFramePr>
        <p:xfrm>
          <a:off x="1143000" y="2057400"/>
          <a:ext cx="8001000" cy="4118810"/>
        </p:xfrm>
        <a:graphic>
          <a:graphicData uri="http://schemas.openxmlformats.org/drawingml/2006/table">
            <a:tbl>
              <a:tblPr/>
              <a:tblGrid>
                <a:gridCol w="2640013"/>
                <a:gridCol w="5360987"/>
              </a:tblGrid>
              <a:tr h="468313">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Category</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Operators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628650">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Equality</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Equals: ==</a:t>
                      </a:r>
                    </a:p>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Not equals: !=</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92138">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Bitwise AND</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&amp;</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93725">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Bitwise XOR</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90550">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Bitwise OR</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611188">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Logical AND</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&amp;&amp;</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92138">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Logical OR</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spd="med">
    <p:strips dir="rd"/>
  </p:transition>
</p:sld>
</file>

<file path=ppt/slides/slide10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7676" name="Rectangle 76"/>
          <p:cNvSpPr>
            <a:spLocks noGrp="1" noChangeArrowheads="1"/>
          </p:cNvSpPr>
          <p:nvPr>
            <p:ph type="title"/>
          </p:nvPr>
        </p:nvSpPr>
        <p:spPr/>
        <p:txBody>
          <a:bodyPr>
            <a:normAutofit fontScale="90000"/>
          </a:bodyPr>
          <a:lstStyle/>
          <a:p>
            <a:r>
              <a:rPr lang="en-US"/>
              <a:t>Operators</a:t>
            </a:r>
            <a:br>
              <a:rPr lang="en-US"/>
            </a:br>
            <a:r>
              <a:rPr lang="en-US" sz="3200"/>
              <a:t>Precedence</a:t>
            </a:r>
          </a:p>
        </p:txBody>
      </p:sp>
      <p:graphicFrame>
        <p:nvGraphicFramePr>
          <p:cNvPr id="1177675" name="Group 75"/>
          <p:cNvGraphicFramePr>
            <a:graphicFrameLocks noGrp="1"/>
          </p:cNvGraphicFramePr>
          <p:nvPr>
            <p:ph type="body" idx="4294967295"/>
          </p:nvPr>
        </p:nvGraphicFramePr>
        <p:xfrm>
          <a:off x="0" y="3043238"/>
          <a:ext cx="7924800" cy="1833563"/>
        </p:xfrm>
        <a:graphic>
          <a:graphicData uri="http://schemas.openxmlformats.org/drawingml/2006/table">
            <a:tbl>
              <a:tblPr/>
              <a:tblGrid>
                <a:gridCol w="2614613"/>
                <a:gridCol w="5310187"/>
              </a:tblGrid>
              <a:tr h="485775">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Category</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Operators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733425">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Ternary conditional</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614363">
                <a:tc>
                  <a:txBody>
                    <a:bodyPr/>
                    <a:lstStyle/>
                    <a:p>
                      <a:pPr marL="0" marR="0" lvl="0" indent="0" algn="ctr"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Assignment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85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 *=, /=, %=, +=, -=, &lt;&lt;=, &gt;&gt;=, </a:t>
                      </a:r>
                      <a:br>
                        <a:rPr kumimoji="0" lang="en-US" sz="2000" b="0" i="0" u="none" strike="noStrike" cap="none" normalizeH="0" baseline="0" smtClean="0">
                          <a:ln>
                            <a:noFill/>
                          </a:ln>
                          <a:solidFill>
                            <a:schemeClr val="tx1"/>
                          </a:solidFill>
                          <a:effectLst/>
                          <a:latin typeface="Arial" charset="0"/>
                        </a:rPr>
                      </a:br>
                      <a:r>
                        <a:rPr kumimoji="0" lang="en-US" sz="2000" b="0" i="0" u="none" strike="noStrike" cap="none" normalizeH="0" baseline="0" smtClean="0">
                          <a:ln>
                            <a:noFill/>
                          </a:ln>
                          <a:solidFill>
                            <a:schemeClr val="tx1"/>
                          </a:solidFill>
                          <a:effectLst/>
                          <a:latin typeface="Arial" charset="0"/>
                        </a:rPr>
                        <a:t>&amp;=, ^=, |=</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spd="med">
    <p:strips dir="rd"/>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08327" name="Rectangle 1031"/>
          <p:cNvSpPr>
            <a:spLocks noGrp="1" noChangeArrowheads="1"/>
          </p:cNvSpPr>
          <p:nvPr>
            <p:ph idx="1"/>
          </p:nvPr>
        </p:nvSpPr>
        <p:spPr/>
        <p:txBody>
          <a:bodyPr/>
          <a:lstStyle/>
          <a:p>
            <a:r>
              <a:rPr lang="en-US"/>
              <a:t>Hello World</a:t>
            </a:r>
          </a:p>
          <a:p>
            <a:r>
              <a:rPr lang="en-US"/>
              <a:t>Design Goals of C#</a:t>
            </a:r>
          </a:p>
          <a:p>
            <a:pPr>
              <a:buClr>
                <a:schemeClr val="folHlink"/>
              </a:buClr>
            </a:pPr>
            <a:r>
              <a:rPr lang="en-US" b="1">
                <a:solidFill>
                  <a:schemeClr val="folHlink"/>
                </a:solidFill>
              </a:rPr>
              <a:t>Types</a:t>
            </a:r>
          </a:p>
          <a:p>
            <a:r>
              <a:rPr lang="en-US"/>
              <a:t>Program Structure</a:t>
            </a:r>
          </a:p>
          <a:p>
            <a:r>
              <a:rPr lang="en-US"/>
              <a:t>Statements</a:t>
            </a:r>
          </a:p>
          <a:p>
            <a:r>
              <a:rPr lang="en-US"/>
              <a:t>Operators</a:t>
            </a:r>
          </a:p>
          <a:p>
            <a:r>
              <a:rPr lang="en-US"/>
              <a:t>Using Visual Studio.NET</a:t>
            </a:r>
          </a:p>
          <a:p>
            <a:r>
              <a:rPr lang="en-US"/>
              <a:t>Using the .NET Framework SDK </a:t>
            </a:r>
          </a:p>
        </p:txBody>
      </p:sp>
      <p:sp>
        <p:nvSpPr>
          <p:cNvPr id="1208326" name="Rectangle 1030"/>
          <p:cNvSpPr>
            <a:spLocks noGrp="1" noChangeArrowheads="1"/>
          </p:cNvSpPr>
          <p:nvPr>
            <p:ph type="title"/>
          </p:nvPr>
        </p:nvSpPr>
        <p:spPr/>
        <p:txBody>
          <a:bodyPr/>
          <a:lstStyle/>
          <a:p>
            <a:r>
              <a:rPr lang="en-US" dirty="0" smtClean="0"/>
              <a:t>Topics Covered</a:t>
            </a:r>
            <a:endParaRPr lang="en-US" dirty="0"/>
          </a:p>
        </p:txBody>
      </p:sp>
    </p:spTree>
  </p:cSld>
  <p:clrMapOvr>
    <a:masterClrMapping/>
  </p:clrMapOvr>
  <p:transition spd="med">
    <p:strips dir="rd"/>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0677" name="Rectangle 5"/>
          <p:cNvSpPr>
            <a:spLocks noGrp="1" noChangeArrowheads="1"/>
          </p:cNvSpPr>
          <p:nvPr>
            <p:ph idx="1"/>
          </p:nvPr>
        </p:nvSpPr>
        <p:spPr/>
        <p:txBody>
          <a:bodyPr/>
          <a:lstStyle/>
          <a:p>
            <a:r>
              <a:rPr lang="en-US"/>
              <a:t>Assignment and ternary conditional operators are right-associative</a:t>
            </a:r>
          </a:p>
          <a:p>
            <a:pPr lvl="1"/>
            <a:r>
              <a:rPr lang="en-US"/>
              <a:t>Operations performed right to left</a:t>
            </a:r>
          </a:p>
          <a:p>
            <a:pPr lvl="1"/>
            <a:r>
              <a:rPr lang="en-US">
                <a:latin typeface="Lucida Console" pitchFamily="49" charset="0"/>
              </a:rPr>
              <a:t>x = y = z</a:t>
            </a:r>
            <a:r>
              <a:rPr lang="en-US"/>
              <a:t>  evaluates as  </a:t>
            </a:r>
            <a:r>
              <a:rPr lang="en-US">
                <a:latin typeface="Lucida Console" pitchFamily="49" charset="0"/>
              </a:rPr>
              <a:t>x = (y = z)</a:t>
            </a:r>
          </a:p>
          <a:p>
            <a:r>
              <a:rPr lang="en-US"/>
              <a:t>All other binary operators are left-associative</a:t>
            </a:r>
          </a:p>
          <a:p>
            <a:pPr lvl="1"/>
            <a:r>
              <a:rPr lang="en-US"/>
              <a:t>Operations performed left to right</a:t>
            </a:r>
          </a:p>
          <a:p>
            <a:pPr lvl="1"/>
            <a:r>
              <a:rPr lang="en-US">
                <a:latin typeface="Lucida Console" pitchFamily="49" charset="0"/>
              </a:rPr>
              <a:t>x + y + z</a:t>
            </a:r>
            <a:r>
              <a:rPr lang="en-US"/>
              <a:t>  evaluates as  </a:t>
            </a:r>
            <a:r>
              <a:rPr lang="en-US">
                <a:latin typeface="Lucida Console" pitchFamily="49" charset="0"/>
              </a:rPr>
              <a:t>(x + y) + z</a:t>
            </a:r>
          </a:p>
          <a:p>
            <a:r>
              <a:rPr lang="en-US"/>
              <a:t>Use parentheses to control order</a:t>
            </a:r>
          </a:p>
        </p:txBody>
      </p:sp>
      <p:sp>
        <p:nvSpPr>
          <p:cNvPr id="1180676" name="Rectangle 4"/>
          <p:cNvSpPr>
            <a:spLocks noGrp="1" noChangeArrowheads="1"/>
          </p:cNvSpPr>
          <p:nvPr>
            <p:ph type="title"/>
          </p:nvPr>
        </p:nvSpPr>
        <p:spPr/>
        <p:txBody>
          <a:bodyPr>
            <a:normAutofit fontScale="90000"/>
          </a:bodyPr>
          <a:lstStyle/>
          <a:p>
            <a:r>
              <a:rPr lang="en-US"/>
              <a:t>Operators</a:t>
            </a:r>
            <a:br>
              <a:rPr lang="en-US"/>
            </a:br>
            <a:r>
              <a:rPr lang="en-US" sz="3200"/>
              <a:t>Associativity</a:t>
            </a:r>
          </a:p>
        </p:txBody>
      </p:sp>
    </p:spTree>
  </p:cSld>
  <p:clrMapOvr>
    <a:masterClrMapping/>
  </p:clrMapOvr>
  <p:transition spd="med">
    <p:strips dir="rd"/>
  </p:transition>
</p:sld>
</file>

<file path=ppt/slides/slide1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1701" name="Rectangle 5"/>
          <p:cNvSpPr>
            <a:spLocks noGrp="1" noChangeArrowheads="1"/>
          </p:cNvSpPr>
          <p:nvPr>
            <p:ph idx="1"/>
          </p:nvPr>
        </p:nvSpPr>
        <p:spPr/>
        <p:txBody>
          <a:bodyPr/>
          <a:lstStyle/>
          <a:p>
            <a:r>
              <a:rPr lang="en-US"/>
              <a:t>Hello World</a:t>
            </a:r>
          </a:p>
          <a:p>
            <a:r>
              <a:rPr lang="en-US"/>
              <a:t>Design Goals of C#</a:t>
            </a:r>
          </a:p>
          <a:p>
            <a:r>
              <a:rPr lang="en-US"/>
              <a:t>Types</a:t>
            </a:r>
          </a:p>
          <a:p>
            <a:r>
              <a:rPr lang="en-US"/>
              <a:t>Program Structure</a:t>
            </a:r>
          </a:p>
          <a:p>
            <a:r>
              <a:rPr lang="en-US"/>
              <a:t>Statements</a:t>
            </a:r>
          </a:p>
          <a:p>
            <a:r>
              <a:rPr lang="en-US"/>
              <a:t>Operators</a:t>
            </a:r>
          </a:p>
          <a:p>
            <a:pPr>
              <a:buClr>
                <a:schemeClr val="folHlink"/>
              </a:buClr>
            </a:pPr>
            <a:r>
              <a:rPr lang="en-US" b="1">
                <a:solidFill>
                  <a:schemeClr val="folHlink"/>
                </a:solidFill>
              </a:rPr>
              <a:t>Using Visual Studio.NET</a:t>
            </a:r>
          </a:p>
          <a:p>
            <a:r>
              <a:rPr lang="en-US"/>
              <a:t>Using the .NET Framework SDK </a:t>
            </a:r>
          </a:p>
        </p:txBody>
      </p:sp>
      <p:sp>
        <p:nvSpPr>
          <p:cNvPr id="1181700" name="Rectangle 4"/>
          <p:cNvSpPr>
            <a:spLocks noGrp="1" noChangeArrowheads="1"/>
          </p:cNvSpPr>
          <p:nvPr>
            <p:ph type="title"/>
          </p:nvPr>
        </p:nvSpPr>
        <p:spPr/>
        <p:txBody>
          <a:bodyPr/>
          <a:lstStyle/>
          <a:p>
            <a:r>
              <a:rPr lang="en-US" dirty="0" smtClean="0"/>
              <a:t>Topics Covered</a:t>
            </a:r>
            <a:endParaRPr lang="en-US" dirty="0"/>
          </a:p>
        </p:txBody>
      </p:sp>
    </p:spTree>
  </p:cSld>
  <p:clrMapOvr>
    <a:masterClrMapping/>
  </p:clrMapOvr>
  <p:transition spd="med">
    <p:strips dir="rd"/>
  </p:transition>
</p:sld>
</file>

<file path=ppt/slides/slide1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5797" name="Rectangle 5"/>
          <p:cNvSpPr>
            <a:spLocks noGrp="1" noChangeArrowheads="1"/>
          </p:cNvSpPr>
          <p:nvPr>
            <p:ph idx="1"/>
          </p:nvPr>
        </p:nvSpPr>
        <p:spPr/>
        <p:txBody>
          <a:bodyPr/>
          <a:lstStyle/>
          <a:p>
            <a:r>
              <a:rPr lang="en-US"/>
              <a:t>Types of projects</a:t>
            </a:r>
          </a:p>
          <a:p>
            <a:pPr lvl="1"/>
            <a:r>
              <a:rPr lang="en-US"/>
              <a:t>Console Application</a:t>
            </a:r>
          </a:p>
          <a:p>
            <a:pPr lvl="1"/>
            <a:r>
              <a:rPr lang="en-US"/>
              <a:t>Windows Application</a:t>
            </a:r>
          </a:p>
          <a:p>
            <a:pPr lvl="1"/>
            <a:r>
              <a:rPr lang="en-US"/>
              <a:t>Web Application</a:t>
            </a:r>
          </a:p>
          <a:p>
            <a:pPr lvl="1"/>
            <a:r>
              <a:rPr lang="en-US"/>
              <a:t>Web Service</a:t>
            </a:r>
          </a:p>
          <a:p>
            <a:pPr lvl="1"/>
            <a:r>
              <a:rPr lang="en-US"/>
              <a:t>Windows Service</a:t>
            </a:r>
          </a:p>
          <a:p>
            <a:pPr lvl="1"/>
            <a:r>
              <a:rPr lang="en-US"/>
              <a:t>Class Library</a:t>
            </a:r>
          </a:p>
          <a:p>
            <a:pPr lvl="1"/>
            <a:r>
              <a:rPr lang="en-US"/>
              <a:t>...</a:t>
            </a:r>
          </a:p>
        </p:txBody>
      </p:sp>
      <p:sp>
        <p:nvSpPr>
          <p:cNvPr id="1185796" name="Rectangle 4"/>
          <p:cNvSpPr>
            <a:spLocks noGrp="1" noChangeArrowheads="1"/>
          </p:cNvSpPr>
          <p:nvPr>
            <p:ph type="title"/>
          </p:nvPr>
        </p:nvSpPr>
        <p:spPr/>
        <p:txBody>
          <a:bodyPr/>
          <a:lstStyle/>
          <a:p>
            <a:r>
              <a:rPr lang="en-US"/>
              <a:t>Using Visual Studio.NET</a:t>
            </a:r>
          </a:p>
        </p:txBody>
      </p:sp>
    </p:spTree>
  </p:cSld>
  <p:clrMapOvr>
    <a:masterClrMapping/>
  </p:clrMapOvr>
  <p:transition spd="med">
    <p:strips dir="rd"/>
  </p:transition>
</p:sld>
</file>

<file path=ppt/slides/slide1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7845" name="Rectangle 1029"/>
          <p:cNvSpPr>
            <a:spLocks noGrp="1" noChangeArrowheads="1"/>
          </p:cNvSpPr>
          <p:nvPr>
            <p:ph idx="1"/>
          </p:nvPr>
        </p:nvSpPr>
        <p:spPr/>
        <p:txBody>
          <a:bodyPr/>
          <a:lstStyle/>
          <a:p>
            <a:r>
              <a:rPr lang="en-US"/>
              <a:t>Windows</a:t>
            </a:r>
          </a:p>
          <a:p>
            <a:pPr lvl="1"/>
            <a:r>
              <a:rPr lang="en-US"/>
              <a:t>Solution Explorer</a:t>
            </a:r>
          </a:p>
          <a:p>
            <a:pPr lvl="1"/>
            <a:r>
              <a:rPr lang="en-US"/>
              <a:t>Class View</a:t>
            </a:r>
          </a:p>
          <a:p>
            <a:pPr lvl="1"/>
            <a:r>
              <a:rPr lang="en-US"/>
              <a:t>Properties</a:t>
            </a:r>
          </a:p>
          <a:p>
            <a:pPr lvl="1"/>
            <a:r>
              <a:rPr lang="en-US"/>
              <a:t>Output</a:t>
            </a:r>
          </a:p>
          <a:p>
            <a:pPr lvl="1"/>
            <a:r>
              <a:rPr lang="en-US"/>
              <a:t>Task List</a:t>
            </a:r>
          </a:p>
          <a:p>
            <a:pPr lvl="1"/>
            <a:r>
              <a:rPr lang="en-US"/>
              <a:t>Object Browser</a:t>
            </a:r>
          </a:p>
          <a:p>
            <a:pPr lvl="1"/>
            <a:r>
              <a:rPr lang="en-US"/>
              <a:t>Server Explorer</a:t>
            </a:r>
          </a:p>
          <a:p>
            <a:pPr lvl="1"/>
            <a:r>
              <a:rPr lang="en-US"/>
              <a:t>Toolbox</a:t>
            </a:r>
          </a:p>
        </p:txBody>
      </p:sp>
      <p:sp>
        <p:nvSpPr>
          <p:cNvPr id="1187844" name="Rectangle 1028"/>
          <p:cNvSpPr>
            <a:spLocks noGrp="1" noChangeArrowheads="1"/>
          </p:cNvSpPr>
          <p:nvPr>
            <p:ph type="title"/>
          </p:nvPr>
        </p:nvSpPr>
        <p:spPr/>
        <p:txBody>
          <a:bodyPr/>
          <a:lstStyle/>
          <a:p>
            <a:r>
              <a:rPr lang="en-US"/>
              <a:t>Using Visual Studio.NET</a:t>
            </a:r>
          </a:p>
        </p:txBody>
      </p:sp>
    </p:spTree>
  </p:cSld>
  <p:clrMapOvr>
    <a:masterClrMapping/>
  </p:clrMapOvr>
  <p:transition spd="med">
    <p:strips dir="rd"/>
  </p:transition>
</p:sld>
</file>

<file path=ppt/slides/slide1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8869" name="Rectangle 2053"/>
          <p:cNvSpPr>
            <a:spLocks noGrp="1" noChangeArrowheads="1"/>
          </p:cNvSpPr>
          <p:nvPr>
            <p:ph idx="1"/>
          </p:nvPr>
        </p:nvSpPr>
        <p:spPr/>
        <p:txBody>
          <a:bodyPr/>
          <a:lstStyle/>
          <a:p>
            <a:r>
              <a:rPr lang="en-US"/>
              <a:t>Building</a:t>
            </a:r>
          </a:p>
          <a:p>
            <a:r>
              <a:rPr lang="en-US"/>
              <a:t>Debugging</a:t>
            </a:r>
          </a:p>
          <a:p>
            <a:pPr lvl="1"/>
            <a:r>
              <a:rPr lang="en-US"/>
              <a:t>Break points</a:t>
            </a:r>
          </a:p>
          <a:p>
            <a:r>
              <a:rPr lang="en-US"/>
              <a:t>References</a:t>
            </a:r>
          </a:p>
          <a:p>
            <a:r>
              <a:rPr lang="en-US"/>
              <a:t>Saving</a:t>
            </a:r>
          </a:p>
        </p:txBody>
      </p:sp>
      <p:sp>
        <p:nvSpPr>
          <p:cNvPr id="1188868" name="Rectangle 2052"/>
          <p:cNvSpPr>
            <a:spLocks noGrp="1" noChangeArrowheads="1"/>
          </p:cNvSpPr>
          <p:nvPr>
            <p:ph type="title"/>
          </p:nvPr>
        </p:nvSpPr>
        <p:spPr/>
        <p:txBody>
          <a:bodyPr/>
          <a:lstStyle/>
          <a:p>
            <a:r>
              <a:rPr lang="en-US"/>
              <a:t>Using Visual Studio.NET</a:t>
            </a:r>
          </a:p>
        </p:txBody>
      </p:sp>
    </p:spTree>
  </p:cSld>
  <p:clrMapOvr>
    <a:masterClrMapping/>
  </p:clrMapOvr>
  <p:transition spd="med">
    <p:strips dir="rd"/>
  </p:transition>
</p:sld>
</file>

<file path=ppt/slides/slide1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2725" name="Rectangle 5"/>
          <p:cNvSpPr>
            <a:spLocks noGrp="1" noChangeArrowheads="1"/>
          </p:cNvSpPr>
          <p:nvPr>
            <p:ph idx="1"/>
          </p:nvPr>
        </p:nvSpPr>
        <p:spPr/>
        <p:txBody>
          <a:bodyPr/>
          <a:lstStyle/>
          <a:p>
            <a:r>
              <a:rPr lang="en-US"/>
              <a:t>Hello World</a:t>
            </a:r>
          </a:p>
          <a:p>
            <a:r>
              <a:rPr lang="en-US"/>
              <a:t>Design Goals of C#</a:t>
            </a:r>
          </a:p>
          <a:p>
            <a:r>
              <a:rPr lang="en-US"/>
              <a:t>Types</a:t>
            </a:r>
          </a:p>
          <a:p>
            <a:r>
              <a:rPr lang="en-US"/>
              <a:t>Program Structure</a:t>
            </a:r>
          </a:p>
          <a:p>
            <a:r>
              <a:rPr lang="en-US"/>
              <a:t>Statements</a:t>
            </a:r>
          </a:p>
          <a:p>
            <a:r>
              <a:rPr lang="en-US"/>
              <a:t>Operators</a:t>
            </a:r>
          </a:p>
          <a:p>
            <a:r>
              <a:rPr lang="en-US"/>
              <a:t>Using Visual Studio.NET</a:t>
            </a:r>
          </a:p>
          <a:p>
            <a:pPr>
              <a:buClr>
                <a:schemeClr val="folHlink"/>
              </a:buClr>
            </a:pPr>
            <a:r>
              <a:rPr lang="en-US" b="1">
                <a:solidFill>
                  <a:schemeClr val="folHlink"/>
                </a:solidFill>
              </a:rPr>
              <a:t>Using the .NET Framework SDK</a:t>
            </a:r>
            <a:r>
              <a:rPr lang="en-US"/>
              <a:t> </a:t>
            </a:r>
          </a:p>
        </p:txBody>
      </p:sp>
      <p:sp>
        <p:nvSpPr>
          <p:cNvPr id="1182724" name="Rectangle 4"/>
          <p:cNvSpPr>
            <a:spLocks noGrp="1" noChangeArrowheads="1"/>
          </p:cNvSpPr>
          <p:nvPr>
            <p:ph type="title"/>
          </p:nvPr>
        </p:nvSpPr>
        <p:spPr/>
        <p:txBody>
          <a:bodyPr/>
          <a:lstStyle/>
          <a:p>
            <a:r>
              <a:rPr lang="en-US" dirty="0" smtClean="0"/>
              <a:t>Topics Covered</a:t>
            </a:r>
            <a:endParaRPr lang="en-US" dirty="0"/>
          </a:p>
        </p:txBody>
      </p:sp>
    </p:spTree>
  </p:cSld>
  <p:clrMapOvr>
    <a:masterClrMapping/>
  </p:clrMapOvr>
  <p:transition spd="med">
    <p:strips dir="rd"/>
  </p:transition>
</p:sld>
</file>

<file path=ppt/slides/slide1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6823" name="Rectangle 7"/>
          <p:cNvSpPr>
            <a:spLocks noGrp="1" noChangeArrowheads="1"/>
          </p:cNvSpPr>
          <p:nvPr>
            <p:ph idx="1"/>
          </p:nvPr>
        </p:nvSpPr>
        <p:spPr/>
        <p:txBody>
          <a:bodyPr/>
          <a:lstStyle/>
          <a:p>
            <a:r>
              <a:rPr lang="en-US"/>
              <a:t>Compiling from command line</a:t>
            </a:r>
          </a:p>
          <a:p>
            <a:pPr lvl="1"/>
            <a:endParaRPr lang="en-US"/>
          </a:p>
        </p:txBody>
      </p:sp>
      <p:sp>
        <p:nvSpPr>
          <p:cNvPr id="1186822" name="Rectangle 6"/>
          <p:cNvSpPr>
            <a:spLocks noGrp="1" noChangeArrowheads="1"/>
          </p:cNvSpPr>
          <p:nvPr>
            <p:ph type="title"/>
          </p:nvPr>
        </p:nvSpPr>
        <p:spPr/>
        <p:txBody>
          <a:bodyPr/>
          <a:lstStyle/>
          <a:p>
            <a:r>
              <a:rPr lang="en-US"/>
              <a:t>Using .NET Framework SDK</a:t>
            </a:r>
          </a:p>
        </p:txBody>
      </p:sp>
      <p:sp>
        <p:nvSpPr>
          <p:cNvPr id="1186820" name="Text Box 4"/>
          <p:cNvSpPr txBox="1">
            <a:spLocks noChangeArrowheads="1"/>
          </p:cNvSpPr>
          <p:nvPr/>
        </p:nvSpPr>
        <p:spPr bwMode="auto">
          <a:xfrm>
            <a:off x="914400" y="3048000"/>
            <a:ext cx="7391400" cy="5905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csc /r:System.WinForms.dll class1.cs file1.cs</a:t>
            </a:r>
          </a:p>
        </p:txBody>
      </p:sp>
    </p:spTree>
  </p:cSld>
  <p:clrMapOvr>
    <a:masterClrMapping/>
  </p:clrMapOvr>
  <p:transition spd="med">
    <p:strips dir="rd"/>
  </p:transition>
</p:sld>
</file>

<file path=ppt/slides/slide1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92291" name="Rectangle 3"/>
          <p:cNvSpPr>
            <a:spLocks noGrp="1" noChangeArrowheads="1"/>
          </p:cNvSpPr>
          <p:nvPr>
            <p:ph idx="1"/>
          </p:nvPr>
        </p:nvSpPr>
        <p:spPr/>
        <p:txBody>
          <a:bodyPr/>
          <a:lstStyle/>
          <a:p>
            <a:r>
              <a:rPr lang="en-US" sz="1800" b="1">
                <a:latin typeface="Lucida Console" pitchFamily="49" charset="0"/>
              </a:rPr>
              <a:t>http://msdn.microsoft.com</a:t>
            </a:r>
          </a:p>
          <a:p>
            <a:r>
              <a:rPr lang="en-US" sz="1800" b="1">
                <a:latin typeface="Lucida Console" pitchFamily="49" charset="0"/>
              </a:rPr>
              <a:t>http://windows.oreilly.com/news/hejlsberg_0800.html</a:t>
            </a:r>
          </a:p>
          <a:p>
            <a:r>
              <a:rPr lang="en-US" sz="1800" b="1">
                <a:latin typeface="Lucida Console" pitchFamily="49" charset="0"/>
              </a:rPr>
              <a:t>http://www.csharphelp.com/</a:t>
            </a:r>
          </a:p>
          <a:p>
            <a:r>
              <a:rPr lang="en-US" sz="1800" b="1">
                <a:latin typeface="Lucida Console" pitchFamily="49" charset="0"/>
              </a:rPr>
              <a:t>http://www.csharp-station.com/</a:t>
            </a:r>
          </a:p>
          <a:p>
            <a:r>
              <a:rPr lang="en-US" sz="1800" b="1">
                <a:latin typeface="Lucida Console" pitchFamily="49" charset="0"/>
              </a:rPr>
              <a:t>http://www.csharpindex.com/</a:t>
            </a:r>
          </a:p>
          <a:p>
            <a:r>
              <a:rPr lang="en-US" sz="1800" b="1">
                <a:latin typeface="Lucida Console" pitchFamily="49" charset="0"/>
              </a:rPr>
              <a:t>http://msdn.microsoft.com/msdnmag/issues/0900/csharp/csharp.asp</a:t>
            </a:r>
          </a:p>
          <a:p>
            <a:r>
              <a:rPr lang="en-US" sz="1800" b="1">
                <a:latin typeface="Lucida Console" pitchFamily="49" charset="0"/>
              </a:rPr>
              <a:t>http://www.hitmill.com/programming/dotNET/csharp.html</a:t>
            </a:r>
          </a:p>
          <a:p>
            <a:r>
              <a:rPr lang="en-US" sz="1800" b="1">
                <a:latin typeface="Lucida Console" pitchFamily="49" charset="0"/>
              </a:rPr>
              <a:t>http://www.c-sharpcorner.com/</a:t>
            </a:r>
          </a:p>
          <a:p>
            <a:r>
              <a:rPr lang="en-US" sz="1800" b="1">
                <a:latin typeface="Lucida Console" pitchFamily="49" charset="0"/>
              </a:rPr>
              <a:t>http://msdn.microsoft.com/library/default.asp?URL=/library/dotnet/csspec/vclrfcsharpspec_Start.htm</a:t>
            </a:r>
          </a:p>
        </p:txBody>
      </p:sp>
      <p:sp>
        <p:nvSpPr>
          <p:cNvPr id="1292290" name="Rectangle 2"/>
          <p:cNvSpPr>
            <a:spLocks noGrp="1" noChangeArrowheads="1"/>
          </p:cNvSpPr>
          <p:nvPr>
            <p:ph type="title"/>
          </p:nvPr>
        </p:nvSpPr>
        <p:spPr/>
        <p:txBody>
          <a:bodyPr/>
          <a:lstStyle/>
          <a:p>
            <a:r>
              <a:rPr lang="en-US"/>
              <a:t>More Resources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09351" name="Rectangle 1031"/>
          <p:cNvSpPr>
            <a:spLocks noGrp="1" noChangeArrowheads="1"/>
          </p:cNvSpPr>
          <p:nvPr>
            <p:ph idx="1"/>
          </p:nvPr>
        </p:nvSpPr>
        <p:spPr/>
        <p:txBody>
          <a:bodyPr/>
          <a:lstStyle/>
          <a:p>
            <a:r>
              <a:rPr lang="en-US"/>
              <a:t>A C# program is a collection of types</a:t>
            </a:r>
          </a:p>
          <a:p>
            <a:pPr lvl="1"/>
            <a:r>
              <a:rPr lang="en-US"/>
              <a:t>Classes, structs, enums, interfaces, delegates</a:t>
            </a:r>
          </a:p>
          <a:p>
            <a:r>
              <a:rPr lang="en-US"/>
              <a:t>C# provides a set of predefined types</a:t>
            </a:r>
          </a:p>
          <a:p>
            <a:pPr lvl="1"/>
            <a:r>
              <a:rPr lang="en-US"/>
              <a:t>E.g. </a:t>
            </a:r>
            <a:r>
              <a:rPr lang="en-US">
                <a:latin typeface="Lucida Console" pitchFamily="49" charset="0"/>
              </a:rPr>
              <a:t>int</a:t>
            </a:r>
            <a:r>
              <a:rPr lang="en-US"/>
              <a:t>, </a:t>
            </a:r>
            <a:r>
              <a:rPr lang="en-US">
                <a:latin typeface="Lucida Console" pitchFamily="49" charset="0"/>
              </a:rPr>
              <a:t>byte</a:t>
            </a:r>
            <a:r>
              <a:rPr lang="en-US"/>
              <a:t>, </a:t>
            </a:r>
            <a:r>
              <a:rPr lang="en-US">
                <a:latin typeface="Lucida Console" pitchFamily="49" charset="0"/>
              </a:rPr>
              <a:t>char</a:t>
            </a:r>
            <a:r>
              <a:rPr lang="en-US"/>
              <a:t>, </a:t>
            </a:r>
            <a:r>
              <a:rPr lang="en-US">
                <a:latin typeface="Lucida Console" pitchFamily="49" charset="0"/>
              </a:rPr>
              <a:t>string</a:t>
            </a:r>
            <a:r>
              <a:rPr lang="en-US"/>
              <a:t>, </a:t>
            </a:r>
            <a:r>
              <a:rPr lang="en-US">
                <a:latin typeface="Lucida Console" pitchFamily="49" charset="0"/>
              </a:rPr>
              <a:t>object</a:t>
            </a:r>
            <a:r>
              <a:rPr lang="en-US"/>
              <a:t>, …</a:t>
            </a:r>
            <a:endParaRPr lang="en-US">
              <a:latin typeface="Lucida Console" pitchFamily="49" charset="0"/>
            </a:endParaRPr>
          </a:p>
          <a:p>
            <a:r>
              <a:rPr lang="en-US"/>
              <a:t>You can create your own types</a:t>
            </a:r>
          </a:p>
          <a:p>
            <a:r>
              <a:rPr lang="en-US"/>
              <a:t>All data and code is defined within </a:t>
            </a:r>
            <a:br>
              <a:rPr lang="en-US"/>
            </a:br>
            <a:r>
              <a:rPr lang="en-US"/>
              <a:t>a type</a:t>
            </a:r>
          </a:p>
          <a:p>
            <a:pPr lvl="1"/>
            <a:r>
              <a:rPr lang="en-US"/>
              <a:t>No global variables, no global functions</a:t>
            </a:r>
          </a:p>
        </p:txBody>
      </p:sp>
      <p:sp>
        <p:nvSpPr>
          <p:cNvPr id="1209350" name="Rectangle 1030"/>
          <p:cNvSpPr>
            <a:spLocks noGrp="1" noChangeArrowheads="1"/>
          </p:cNvSpPr>
          <p:nvPr>
            <p:ph type="title"/>
          </p:nvPr>
        </p:nvSpPr>
        <p:spPr/>
        <p:txBody>
          <a:bodyPr>
            <a:normAutofit fontScale="90000"/>
          </a:bodyPr>
          <a:lstStyle/>
          <a:p>
            <a:r>
              <a:rPr lang="en-US"/>
              <a:t>Types</a:t>
            </a:r>
            <a:br>
              <a:rPr lang="en-US"/>
            </a:br>
            <a:r>
              <a:rPr lang="en-US" sz="3200"/>
              <a:t>Overview</a:t>
            </a:r>
          </a:p>
        </p:txBody>
      </p:sp>
    </p:spTree>
  </p:cSld>
  <p:clrMapOvr>
    <a:masterClrMapping/>
  </p:clrMapOvr>
  <p:transition spd="med">
    <p:strips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1399" name="Rectangle 1031"/>
          <p:cNvSpPr>
            <a:spLocks noGrp="1" noChangeArrowheads="1"/>
          </p:cNvSpPr>
          <p:nvPr>
            <p:ph idx="1"/>
          </p:nvPr>
        </p:nvSpPr>
        <p:spPr/>
        <p:txBody>
          <a:bodyPr/>
          <a:lstStyle/>
          <a:p>
            <a:r>
              <a:rPr lang="en-US"/>
              <a:t>Types contain:</a:t>
            </a:r>
          </a:p>
          <a:p>
            <a:pPr lvl="1"/>
            <a:r>
              <a:rPr lang="en-US"/>
              <a:t>Data members</a:t>
            </a:r>
          </a:p>
          <a:p>
            <a:pPr lvl="2"/>
            <a:r>
              <a:rPr lang="en-US"/>
              <a:t>Fields, constants, arrays</a:t>
            </a:r>
          </a:p>
          <a:p>
            <a:pPr lvl="2"/>
            <a:r>
              <a:rPr lang="en-US"/>
              <a:t>Events</a:t>
            </a:r>
          </a:p>
          <a:p>
            <a:pPr lvl="1"/>
            <a:r>
              <a:rPr lang="en-US"/>
              <a:t>Function members </a:t>
            </a:r>
          </a:p>
          <a:p>
            <a:pPr lvl="2"/>
            <a:r>
              <a:rPr lang="en-US"/>
              <a:t>Methods, operators, constructors, destructors</a:t>
            </a:r>
          </a:p>
          <a:p>
            <a:pPr lvl="2"/>
            <a:r>
              <a:rPr lang="en-US"/>
              <a:t>Properties, indexers</a:t>
            </a:r>
          </a:p>
          <a:p>
            <a:pPr lvl="1"/>
            <a:r>
              <a:rPr lang="en-US"/>
              <a:t>Other types</a:t>
            </a:r>
          </a:p>
          <a:p>
            <a:pPr lvl="2"/>
            <a:r>
              <a:rPr lang="en-US"/>
              <a:t>Classes, structs, enums, interfaces, delegates</a:t>
            </a:r>
          </a:p>
        </p:txBody>
      </p:sp>
      <p:sp>
        <p:nvSpPr>
          <p:cNvPr id="1211398" name="Rectangle 1030"/>
          <p:cNvSpPr>
            <a:spLocks noGrp="1" noChangeArrowheads="1"/>
          </p:cNvSpPr>
          <p:nvPr>
            <p:ph type="title"/>
          </p:nvPr>
        </p:nvSpPr>
        <p:spPr/>
        <p:txBody>
          <a:bodyPr>
            <a:normAutofit fontScale="90000"/>
          </a:bodyPr>
          <a:lstStyle/>
          <a:p>
            <a:r>
              <a:rPr lang="en-US"/>
              <a:t>Types</a:t>
            </a:r>
            <a:br>
              <a:rPr lang="en-US"/>
            </a:br>
            <a:r>
              <a:rPr lang="en-US" sz="3200"/>
              <a:t>Overview</a:t>
            </a:r>
          </a:p>
        </p:txBody>
      </p:sp>
    </p:spTree>
  </p:cSld>
  <p:clrMapOvr>
    <a:masterClrMapping/>
  </p:clrMapOvr>
  <p:transition spd="med">
    <p:strips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1911" name="Rectangle 7"/>
          <p:cNvSpPr>
            <a:spLocks noGrp="1" noChangeArrowheads="1"/>
          </p:cNvSpPr>
          <p:nvPr>
            <p:ph idx="1"/>
          </p:nvPr>
        </p:nvSpPr>
        <p:spPr/>
        <p:txBody>
          <a:bodyPr/>
          <a:lstStyle/>
          <a:p>
            <a:pPr>
              <a:lnSpc>
                <a:spcPct val="90000"/>
              </a:lnSpc>
            </a:pPr>
            <a:r>
              <a:rPr lang="en-US"/>
              <a:t>Types can be instantiated…</a:t>
            </a:r>
          </a:p>
          <a:p>
            <a:pPr lvl="1">
              <a:lnSpc>
                <a:spcPct val="90000"/>
              </a:lnSpc>
            </a:pPr>
            <a:r>
              <a:rPr lang="en-US"/>
              <a:t>…and then used: call methods, </a:t>
            </a:r>
            <a:br>
              <a:rPr lang="en-US"/>
            </a:br>
            <a:r>
              <a:rPr lang="en-US"/>
              <a:t>get and set properties, etc.</a:t>
            </a:r>
          </a:p>
          <a:p>
            <a:pPr>
              <a:lnSpc>
                <a:spcPct val="90000"/>
              </a:lnSpc>
            </a:pPr>
            <a:r>
              <a:rPr lang="en-US"/>
              <a:t>Can convert from one type to another</a:t>
            </a:r>
          </a:p>
          <a:p>
            <a:pPr lvl="1">
              <a:lnSpc>
                <a:spcPct val="90000"/>
              </a:lnSpc>
            </a:pPr>
            <a:r>
              <a:rPr lang="en-US"/>
              <a:t>Implicitly and explicitly</a:t>
            </a:r>
          </a:p>
          <a:p>
            <a:pPr>
              <a:lnSpc>
                <a:spcPct val="90000"/>
              </a:lnSpc>
            </a:pPr>
            <a:r>
              <a:rPr lang="en-US"/>
              <a:t>Types are organized</a:t>
            </a:r>
          </a:p>
          <a:p>
            <a:pPr lvl="1">
              <a:lnSpc>
                <a:spcPct val="90000"/>
              </a:lnSpc>
            </a:pPr>
            <a:r>
              <a:rPr lang="en-US"/>
              <a:t>Namespaces, files, assemblies</a:t>
            </a:r>
          </a:p>
          <a:p>
            <a:pPr>
              <a:lnSpc>
                <a:spcPct val="90000"/>
              </a:lnSpc>
            </a:pPr>
            <a:r>
              <a:rPr lang="en-US"/>
              <a:t>There are two categories of types:</a:t>
            </a:r>
            <a:br>
              <a:rPr lang="en-US"/>
            </a:br>
            <a:r>
              <a:rPr lang="en-US"/>
              <a:t>value and reference</a:t>
            </a:r>
          </a:p>
          <a:p>
            <a:pPr>
              <a:lnSpc>
                <a:spcPct val="90000"/>
              </a:lnSpc>
            </a:pPr>
            <a:r>
              <a:rPr lang="en-US"/>
              <a:t>Types are arranged in a hierarchy</a:t>
            </a:r>
          </a:p>
        </p:txBody>
      </p:sp>
      <p:sp>
        <p:nvSpPr>
          <p:cNvPr id="891910" name="Rectangle 6"/>
          <p:cNvSpPr>
            <a:spLocks noGrp="1" noChangeArrowheads="1"/>
          </p:cNvSpPr>
          <p:nvPr>
            <p:ph type="title"/>
          </p:nvPr>
        </p:nvSpPr>
        <p:spPr/>
        <p:txBody>
          <a:bodyPr>
            <a:normAutofit fontScale="90000"/>
          </a:bodyPr>
          <a:lstStyle/>
          <a:p>
            <a:r>
              <a:rPr lang="en-US"/>
              <a:t>Types</a:t>
            </a:r>
            <a:br>
              <a:rPr lang="en-US"/>
            </a:br>
            <a:r>
              <a:rPr lang="en-US" sz="3200"/>
              <a:t>Overview</a:t>
            </a:r>
          </a:p>
        </p:txBody>
      </p:sp>
    </p:spTree>
  </p:cSld>
  <p:clrMapOvr>
    <a:masterClrMapping/>
  </p:clrMapOvr>
  <p:transition spd="med">
    <p:strips dir="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2707" name="Rectangle 19"/>
          <p:cNvSpPr>
            <a:spLocks noGrp="1" noChangeArrowheads="1"/>
          </p:cNvSpPr>
          <p:nvPr>
            <p:ph idx="1"/>
          </p:nvPr>
        </p:nvSpPr>
        <p:spPr/>
        <p:txBody>
          <a:bodyPr/>
          <a:lstStyle/>
          <a:p>
            <a:r>
              <a:rPr lang="en-US"/>
              <a:t>Value types</a:t>
            </a:r>
          </a:p>
          <a:p>
            <a:pPr lvl="1"/>
            <a:r>
              <a:rPr lang="en-US"/>
              <a:t>Directly contain data</a:t>
            </a:r>
          </a:p>
          <a:p>
            <a:pPr lvl="1"/>
            <a:r>
              <a:rPr lang="en-US"/>
              <a:t>Cannot be null</a:t>
            </a:r>
          </a:p>
          <a:p>
            <a:r>
              <a:rPr lang="en-US"/>
              <a:t>Reference types</a:t>
            </a:r>
          </a:p>
          <a:p>
            <a:pPr lvl="1"/>
            <a:r>
              <a:rPr lang="en-US"/>
              <a:t>Contain references to objects</a:t>
            </a:r>
          </a:p>
          <a:p>
            <a:pPr lvl="1"/>
            <a:r>
              <a:rPr lang="en-US"/>
              <a:t>May be null</a:t>
            </a:r>
          </a:p>
        </p:txBody>
      </p:sp>
      <p:sp>
        <p:nvSpPr>
          <p:cNvPr id="882706" name="Rectangle 18"/>
          <p:cNvSpPr>
            <a:spLocks noGrp="1" noChangeArrowheads="1"/>
          </p:cNvSpPr>
          <p:nvPr>
            <p:ph type="title"/>
          </p:nvPr>
        </p:nvSpPr>
        <p:spPr/>
        <p:txBody>
          <a:bodyPr>
            <a:normAutofit fontScale="90000"/>
          </a:bodyPr>
          <a:lstStyle/>
          <a:p>
            <a:r>
              <a:rPr lang="en-US"/>
              <a:t>Types </a:t>
            </a:r>
            <a:br>
              <a:rPr lang="en-US"/>
            </a:br>
            <a:r>
              <a:rPr lang="en-US" sz="3200"/>
              <a:t>Unified Type System</a:t>
            </a:r>
          </a:p>
        </p:txBody>
      </p:sp>
      <p:sp>
        <p:nvSpPr>
          <p:cNvPr id="882693" name="Text Box 5"/>
          <p:cNvSpPr txBox="1">
            <a:spLocks noChangeArrowheads="1"/>
          </p:cNvSpPr>
          <p:nvPr/>
        </p:nvSpPr>
        <p:spPr bwMode="auto">
          <a:xfrm>
            <a:off x="381000" y="5186363"/>
            <a:ext cx="4187825" cy="895350"/>
          </a:xfrm>
          <a:prstGeom prst="rect">
            <a:avLst/>
          </a:prstGeom>
          <a:solidFill>
            <a:schemeClr val="accent1"/>
          </a:solidFill>
          <a:ln w="12700">
            <a:solidFill>
              <a:schemeClr val="tx1"/>
            </a:solidFill>
            <a:miter lim="800000"/>
            <a:headEnd/>
            <a:tailEnd/>
          </a:ln>
          <a:effectLst/>
        </p:spPr>
        <p:txBody>
          <a:bodyPr wrap="none" lIns="182880" tIns="137160" rIns="182880" bIns="137160">
            <a:spAutoFit/>
          </a:bodyPr>
          <a:lstStyle/>
          <a:p>
            <a:r>
              <a:rPr lang="en-US"/>
              <a:t>int i = 123;</a:t>
            </a:r>
          </a:p>
          <a:p>
            <a:r>
              <a:rPr lang="en-US"/>
              <a:t>string s = "Hello world";</a:t>
            </a:r>
          </a:p>
        </p:txBody>
      </p:sp>
      <p:grpSp>
        <p:nvGrpSpPr>
          <p:cNvPr id="882708" name="Group 20"/>
          <p:cNvGrpSpPr>
            <a:grpSpLocks/>
          </p:cNvGrpSpPr>
          <p:nvPr/>
        </p:nvGrpSpPr>
        <p:grpSpPr bwMode="auto">
          <a:xfrm>
            <a:off x="5105400" y="5181600"/>
            <a:ext cx="3581400" cy="990600"/>
            <a:chOff x="3216" y="3264"/>
            <a:chExt cx="2256" cy="624"/>
          </a:xfrm>
        </p:grpSpPr>
        <p:sp>
          <p:nvSpPr>
            <p:cNvPr id="882694" name="Rectangle 6"/>
            <p:cNvSpPr>
              <a:spLocks noChangeArrowheads="1"/>
            </p:cNvSpPr>
            <p:nvPr/>
          </p:nvSpPr>
          <p:spPr bwMode="auto">
            <a:xfrm>
              <a:off x="3648" y="3264"/>
              <a:ext cx="528" cy="288"/>
            </a:xfrm>
            <a:prstGeom prst="rect">
              <a:avLst/>
            </a:prstGeom>
            <a:solidFill>
              <a:schemeClr val="bg2"/>
            </a:solidFill>
            <a:ln w="12700">
              <a:solidFill>
                <a:schemeClr val="tx1"/>
              </a:solidFill>
              <a:miter lim="800000"/>
              <a:headEnd/>
              <a:tailEnd/>
            </a:ln>
            <a:effectLst/>
          </p:spPr>
          <p:txBody>
            <a:bodyPr wrap="none" anchor="ctr"/>
            <a:lstStyle/>
            <a:p>
              <a:pPr algn="ctr"/>
              <a:r>
                <a:rPr lang="en-US">
                  <a:latin typeface="Arial" charset="0"/>
                </a:rPr>
                <a:t>123</a:t>
              </a:r>
            </a:p>
          </p:txBody>
        </p:sp>
        <p:sp>
          <p:nvSpPr>
            <p:cNvPr id="882695" name="Text Box 7"/>
            <p:cNvSpPr txBox="1">
              <a:spLocks noChangeArrowheads="1"/>
            </p:cNvSpPr>
            <p:nvPr/>
          </p:nvSpPr>
          <p:spPr bwMode="auto">
            <a:xfrm>
              <a:off x="3223" y="3264"/>
              <a:ext cx="370" cy="250"/>
            </a:xfrm>
            <a:prstGeom prst="rect">
              <a:avLst/>
            </a:prstGeom>
            <a:noFill/>
            <a:ln w="12700">
              <a:noFill/>
              <a:miter lim="800000"/>
              <a:headEnd/>
              <a:tailEnd/>
            </a:ln>
            <a:effectLst/>
          </p:spPr>
          <p:txBody>
            <a:bodyPr anchor="ctr">
              <a:spAutoFit/>
            </a:bodyPr>
            <a:lstStyle/>
            <a:p>
              <a:pPr algn="ctr"/>
              <a:r>
                <a:rPr lang="en-US">
                  <a:latin typeface="Arial" charset="0"/>
                </a:rPr>
                <a:t>i</a:t>
              </a:r>
            </a:p>
          </p:txBody>
        </p:sp>
        <p:sp>
          <p:nvSpPr>
            <p:cNvPr id="882696" name="Rectangle 8"/>
            <p:cNvSpPr>
              <a:spLocks noChangeArrowheads="1"/>
            </p:cNvSpPr>
            <p:nvPr/>
          </p:nvSpPr>
          <p:spPr bwMode="auto">
            <a:xfrm>
              <a:off x="3648" y="3600"/>
              <a:ext cx="528" cy="288"/>
            </a:xfrm>
            <a:prstGeom prst="rect">
              <a:avLst/>
            </a:prstGeom>
            <a:solidFill>
              <a:schemeClr val="bg2"/>
            </a:solidFill>
            <a:ln w="12700">
              <a:solidFill>
                <a:schemeClr val="tx1"/>
              </a:solidFill>
              <a:miter lim="800000"/>
              <a:headEnd/>
              <a:tailEnd/>
            </a:ln>
            <a:effectLst/>
          </p:spPr>
          <p:txBody>
            <a:bodyPr wrap="none" anchor="ctr"/>
            <a:lstStyle/>
            <a:p>
              <a:pPr algn="ctr"/>
              <a:endParaRPr lang="en-US"/>
            </a:p>
          </p:txBody>
        </p:sp>
        <p:sp>
          <p:nvSpPr>
            <p:cNvPr id="882697" name="Text Box 9"/>
            <p:cNvSpPr txBox="1">
              <a:spLocks noChangeArrowheads="1"/>
            </p:cNvSpPr>
            <p:nvPr/>
          </p:nvSpPr>
          <p:spPr bwMode="auto">
            <a:xfrm>
              <a:off x="3216" y="3600"/>
              <a:ext cx="370" cy="250"/>
            </a:xfrm>
            <a:prstGeom prst="rect">
              <a:avLst/>
            </a:prstGeom>
            <a:noFill/>
            <a:ln w="12700">
              <a:noFill/>
              <a:miter lim="800000"/>
              <a:headEnd/>
              <a:tailEnd/>
            </a:ln>
            <a:effectLst/>
          </p:spPr>
          <p:txBody>
            <a:bodyPr anchor="ctr">
              <a:spAutoFit/>
            </a:bodyPr>
            <a:lstStyle/>
            <a:p>
              <a:pPr algn="ctr"/>
              <a:r>
                <a:rPr lang="en-US">
                  <a:latin typeface="Arial" charset="0"/>
                </a:rPr>
                <a:t>s</a:t>
              </a:r>
            </a:p>
          </p:txBody>
        </p:sp>
        <p:sp>
          <p:nvSpPr>
            <p:cNvPr id="882698" name="Rectangle 10"/>
            <p:cNvSpPr>
              <a:spLocks noChangeArrowheads="1"/>
            </p:cNvSpPr>
            <p:nvPr/>
          </p:nvSpPr>
          <p:spPr bwMode="auto">
            <a:xfrm>
              <a:off x="4320" y="3600"/>
              <a:ext cx="1152" cy="288"/>
            </a:xfrm>
            <a:prstGeom prst="rect">
              <a:avLst/>
            </a:prstGeom>
            <a:solidFill>
              <a:schemeClr val="bg2"/>
            </a:solidFill>
            <a:ln w="12700">
              <a:solidFill>
                <a:schemeClr val="tx1"/>
              </a:solidFill>
              <a:miter lim="800000"/>
              <a:headEnd/>
              <a:tailEnd/>
            </a:ln>
            <a:effectLst/>
          </p:spPr>
          <p:txBody>
            <a:bodyPr wrap="none" anchor="ctr"/>
            <a:lstStyle/>
            <a:p>
              <a:pPr algn="ctr"/>
              <a:r>
                <a:rPr lang="en-US">
                  <a:latin typeface="Arial" charset="0"/>
                </a:rPr>
                <a:t>"Hello world"</a:t>
              </a:r>
            </a:p>
          </p:txBody>
        </p:sp>
        <p:sp>
          <p:nvSpPr>
            <p:cNvPr id="882699" name="Line 11"/>
            <p:cNvSpPr>
              <a:spLocks noChangeShapeType="1"/>
            </p:cNvSpPr>
            <p:nvPr/>
          </p:nvSpPr>
          <p:spPr bwMode="auto">
            <a:xfrm>
              <a:off x="3936" y="3744"/>
              <a:ext cx="432" cy="0"/>
            </a:xfrm>
            <a:prstGeom prst="line">
              <a:avLst/>
            </a:prstGeom>
            <a:noFill/>
            <a:ln w="25400">
              <a:solidFill>
                <a:schemeClr val="tx1"/>
              </a:solidFill>
              <a:round/>
              <a:headEnd type="oval" w="med" len="med"/>
              <a:tailEnd type="triangle" w="med" len="med"/>
            </a:ln>
            <a:effectLst>
              <a:outerShdw dist="17961" dir="2700000" algn="ctr" rotWithShape="0">
                <a:schemeClr val="bg2"/>
              </a:outerShdw>
            </a:effectLst>
          </p:spPr>
          <p:txBody>
            <a:bodyPr wrap="none" anchor="ctr"/>
            <a:lstStyle/>
            <a:p>
              <a:endParaRPr lang="en-US"/>
            </a:p>
          </p:txBody>
        </p:sp>
      </p:grpSp>
    </p:spTree>
  </p:cSld>
  <p:clrMapOvr>
    <a:masterClrMapping/>
  </p:clrMapOvr>
  <p:transition>
    <p:strips dir="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5767" name="Rectangle 7"/>
          <p:cNvSpPr>
            <a:spLocks noGrp="1" noChangeArrowheads="1"/>
          </p:cNvSpPr>
          <p:nvPr>
            <p:ph idx="1"/>
          </p:nvPr>
        </p:nvSpPr>
        <p:spPr>
          <a:xfrm>
            <a:off x="457200" y="1905000"/>
            <a:ext cx="8229600" cy="4648200"/>
          </a:xfrm>
        </p:spPr>
        <p:txBody>
          <a:bodyPr/>
          <a:lstStyle/>
          <a:p>
            <a:pPr>
              <a:lnSpc>
                <a:spcPct val="90000"/>
              </a:lnSpc>
            </a:pPr>
            <a:r>
              <a:rPr lang="en-US"/>
              <a:t>Value types</a:t>
            </a:r>
          </a:p>
          <a:p>
            <a:pPr lvl="1">
              <a:lnSpc>
                <a:spcPct val="90000"/>
              </a:lnSpc>
            </a:pPr>
            <a:r>
              <a:rPr lang="en-US"/>
              <a:t>Primitives	</a:t>
            </a:r>
            <a:r>
              <a:rPr lang="en-US">
                <a:latin typeface="Lucida Console" pitchFamily="49" charset="0"/>
              </a:rPr>
              <a:t>int i; float x;</a:t>
            </a:r>
          </a:p>
          <a:p>
            <a:pPr lvl="1">
              <a:lnSpc>
                <a:spcPct val="90000"/>
              </a:lnSpc>
            </a:pPr>
            <a:r>
              <a:rPr lang="en-US"/>
              <a:t>Enums		</a:t>
            </a:r>
            <a:r>
              <a:rPr lang="en-US">
                <a:latin typeface="Lucida Console" pitchFamily="49" charset="0"/>
              </a:rPr>
              <a:t>enum State { Off, On }</a:t>
            </a:r>
          </a:p>
          <a:p>
            <a:pPr lvl="1">
              <a:lnSpc>
                <a:spcPct val="90000"/>
              </a:lnSpc>
            </a:pPr>
            <a:r>
              <a:rPr lang="en-US"/>
              <a:t>Structs		</a:t>
            </a:r>
            <a:r>
              <a:rPr lang="en-US">
                <a:latin typeface="Lucida Console" pitchFamily="49" charset="0"/>
              </a:rPr>
              <a:t>struct Point {int x,y;}</a:t>
            </a:r>
          </a:p>
          <a:p>
            <a:pPr>
              <a:lnSpc>
                <a:spcPct val="90000"/>
              </a:lnSpc>
            </a:pPr>
            <a:r>
              <a:rPr lang="en-US"/>
              <a:t>Reference types</a:t>
            </a:r>
          </a:p>
          <a:p>
            <a:pPr lvl="1">
              <a:lnSpc>
                <a:spcPct val="90000"/>
              </a:lnSpc>
            </a:pPr>
            <a:r>
              <a:rPr lang="en-US"/>
              <a:t>Root		</a:t>
            </a:r>
            <a:r>
              <a:rPr lang="en-US">
                <a:latin typeface="Lucida Console" pitchFamily="49" charset="0"/>
              </a:rPr>
              <a:t>object</a:t>
            </a:r>
          </a:p>
          <a:p>
            <a:pPr lvl="1">
              <a:lnSpc>
                <a:spcPct val="90000"/>
              </a:lnSpc>
            </a:pPr>
            <a:r>
              <a:rPr lang="en-US"/>
              <a:t>String		</a:t>
            </a:r>
            <a:r>
              <a:rPr lang="en-US">
                <a:latin typeface="Lucida Console" pitchFamily="49" charset="0"/>
              </a:rPr>
              <a:t>string</a:t>
            </a:r>
          </a:p>
          <a:p>
            <a:pPr lvl="1">
              <a:lnSpc>
                <a:spcPct val="90000"/>
              </a:lnSpc>
            </a:pPr>
            <a:r>
              <a:rPr lang="en-US"/>
              <a:t>Classes	</a:t>
            </a:r>
            <a:r>
              <a:rPr lang="en-US">
                <a:latin typeface="Lucida Console" pitchFamily="49" charset="0"/>
              </a:rPr>
              <a:t>class Foo: Bar, IFoo {...}</a:t>
            </a:r>
          </a:p>
          <a:p>
            <a:pPr lvl="1">
              <a:lnSpc>
                <a:spcPct val="90000"/>
              </a:lnSpc>
            </a:pPr>
            <a:r>
              <a:rPr lang="en-US"/>
              <a:t>Interfaces	</a:t>
            </a:r>
            <a:r>
              <a:rPr lang="en-US">
                <a:latin typeface="Lucida Console" pitchFamily="49" charset="0"/>
              </a:rPr>
              <a:t>interface IFoo: IBar {...}</a:t>
            </a:r>
          </a:p>
          <a:p>
            <a:pPr lvl="1">
              <a:lnSpc>
                <a:spcPct val="90000"/>
              </a:lnSpc>
            </a:pPr>
            <a:r>
              <a:rPr lang="en-US"/>
              <a:t>Arrays		</a:t>
            </a:r>
            <a:r>
              <a:rPr lang="en-US">
                <a:latin typeface="Lucida Console" pitchFamily="49" charset="0"/>
              </a:rPr>
              <a:t>string[] a = new string[10];</a:t>
            </a:r>
          </a:p>
          <a:p>
            <a:pPr lvl="1">
              <a:lnSpc>
                <a:spcPct val="90000"/>
              </a:lnSpc>
            </a:pPr>
            <a:r>
              <a:rPr lang="en-US"/>
              <a:t>Delegates	</a:t>
            </a:r>
            <a:r>
              <a:rPr lang="en-US">
                <a:latin typeface="Lucida Console" pitchFamily="49" charset="0"/>
              </a:rPr>
              <a:t>delegate void Empty();</a:t>
            </a:r>
          </a:p>
        </p:txBody>
      </p:sp>
      <p:sp>
        <p:nvSpPr>
          <p:cNvPr id="885766" name="Rectangle 6"/>
          <p:cNvSpPr>
            <a:spLocks noGrp="1" noChangeArrowheads="1"/>
          </p:cNvSpPr>
          <p:nvPr>
            <p:ph type="title"/>
          </p:nvPr>
        </p:nvSpPr>
        <p:spPr/>
        <p:txBody>
          <a:bodyPr>
            <a:normAutofit fontScale="90000"/>
          </a:bodyPr>
          <a:lstStyle/>
          <a:p>
            <a:r>
              <a:rPr lang="en-US"/>
              <a:t>Types </a:t>
            </a:r>
            <a:br>
              <a:rPr lang="en-US"/>
            </a:br>
            <a:r>
              <a:rPr lang="en-US" sz="3200"/>
              <a:t>Unified Type System</a:t>
            </a:r>
          </a:p>
        </p:txBody>
      </p:sp>
    </p:spTree>
  </p:cSld>
  <p:clrMapOvr>
    <a:masterClrMapping/>
  </p:clrMapOvr>
  <p:transition>
    <p:strips dir="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7862" name="Rectangle 54"/>
          <p:cNvSpPr>
            <a:spLocks noGrp="1" noChangeArrowheads="1"/>
          </p:cNvSpPr>
          <p:nvPr>
            <p:ph type="title"/>
          </p:nvPr>
        </p:nvSpPr>
        <p:spPr/>
        <p:txBody>
          <a:bodyPr>
            <a:normAutofit fontScale="90000"/>
          </a:bodyPr>
          <a:lstStyle/>
          <a:p>
            <a:r>
              <a:rPr lang="en-US"/>
              <a:t>Types </a:t>
            </a:r>
            <a:br>
              <a:rPr lang="en-US"/>
            </a:br>
            <a:r>
              <a:rPr lang="en-US" sz="3200"/>
              <a:t>Unified Type System</a:t>
            </a:r>
          </a:p>
        </p:txBody>
      </p:sp>
      <p:graphicFrame>
        <p:nvGraphicFramePr>
          <p:cNvPr id="887931" name="Group 123"/>
          <p:cNvGraphicFramePr>
            <a:graphicFrameLocks noGrp="1"/>
          </p:cNvGraphicFramePr>
          <p:nvPr/>
        </p:nvGraphicFramePr>
        <p:xfrm>
          <a:off x="381000" y="2362200"/>
          <a:ext cx="8382000" cy="3810002"/>
        </p:xfrm>
        <a:graphic>
          <a:graphicData uri="http://schemas.openxmlformats.org/drawingml/2006/table">
            <a:tbl>
              <a:tblPr/>
              <a:tblGrid>
                <a:gridCol w="2590800"/>
                <a:gridCol w="2897188"/>
                <a:gridCol w="2894012"/>
              </a:tblGrid>
              <a:tr h="6159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400" b="1" i="0" u="none" strike="noStrike" cap="none" normalizeH="0" baseline="0" smtClean="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Value  (Struct)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Reference (Class)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318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Variable holds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Actual value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Memory location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Allocated 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Stack, member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Heap</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318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Nullability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Always has value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May be null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318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Default value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null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Aliasing (in a scope)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No</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Yes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318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Assignment means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Copy data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Copy reference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spd="med">
    <p:strips dir="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8231" name="Rectangle 7"/>
          <p:cNvSpPr>
            <a:spLocks noGrp="1" noChangeArrowheads="1"/>
          </p:cNvSpPr>
          <p:nvPr>
            <p:ph idx="1"/>
          </p:nvPr>
        </p:nvSpPr>
        <p:spPr/>
        <p:txBody>
          <a:bodyPr/>
          <a:lstStyle/>
          <a:p>
            <a:r>
              <a:rPr lang="en-US"/>
              <a:t>Benefits of value types</a:t>
            </a:r>
          </a:p>
          <a:p>
            <a:pPr lvl="1"/>
            <a:r>
              <a:rPr lang="en-US"/>
              <a:t>No heap allocation, less GC pressure</a:t>
            </a:r>
          </a:p>
          <a:p>
            <a:pPr lvl="1"/>
            <a:r>
              <a:rPr lang="en-US"/>
              <a:t>More efficient use of memory</a:t>
            </a:r>
          </a:p>
          <a:p>
            <a:pPr lvl="1"/>
            <a:r>
              <a:rPr lang="en-US"/>
              <a:t>Less reference indirection</a:t>
            </a:r>
          </a:p>
          <a:p>
            <a:pPr lvl="1"/>
            <a:r>
              <a:rPr lang="en-US"/>
              <a:t>Unified type system</a:t>
            </a:r>
          </a:p>
          <a:p>
            <a:pPr lvl="2"/>
            <a:r>
              <a:rPr lang="en-US"/>
              <a:t>No primitive/object dichotomy</a:t>
            </a:r>
          </a:p>
        </p:txBody>
      </p:sp>
      <p:sp>
        <p:nvSpPr>
          <p:cNvPr id="948230" name="Rectangle 6"/>
          <p:cNvSpPr>
            <a:spLocks noGrp="1" noChangeArrowheads="1"/>
          </p:cNvSpPr>
          <p:nvPr>
            <p:ph type="title"/>
          </p:nvPr>
        </p:nvSpPr>
        <p:spPr/>
        <p:txBody>
          <a:bodyPr>
            <a:normAutofit fontScale="90000"/>
          </a:bodyPr>
          <a:lstStyle/>
          <a:p>
            <a:r>
              <a:rPr lang="en-US"/>
              <a:t>Types </a:t>
            </a:r>
            <a:br>
              <a:rPr lang="en-US"/>
            </a:br>
            <a:r>
              <a:rPr lang="en-US" sz="3200"/>
              <a:t>Unified Type System</a:t>
            </a:r>
          </a:p>
        </p:txBody>
      </p:sp>
    </p:spTree>
  </p:cSld>
  <p:clrMapOvr>
    <a:masterClrMapping/>
  </p:clrMapOvr>
  <p:transition spd="med">
    <p:strips dir="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60871" name="Rectangle 7"/>
          <p:cNvSpPr>
            <a:spLocks noGrp="1" noChangeArrowheads="1"/>
          </p:cNvSpPr>
          <p:nvPr>
            <p:ph idx="1"/>
          </p:nvPr>
        </p:nvSpPr>
        <p:spPr/>
        <p:txBody>
          <a:bodyPr/>
          <a:lstStyle/>
          <a:p>
            <a:pPr>
              <a:lnSpc>
                <a:spcPct val="90000"/>
              </a:lnSpc>
            </a:pPr>
            <a:r>
              <a:rPr lang="en-US"/>
              <a:t>Implicit conversions </a:t>
            </a:r>
          </a:p>
          <a:p>
            <a:pPr lvl="1">
              <a:lnSpc>
                <a:spcPct val="90000"/>
              </a:lnSpc>
            </a:pPr>
            <a:r>
              <a:rPr lang="en-US"/>
              <a:t>Occur automatically</a:t>
            </a:r>
          </a:p>
          <a:p>
            <a:pPr lvl="1">
              <a:lnSpc>
                <a:spcPct val="90000"/>
              </a:lnSpc>
            </a:pPr>
            <a:r>
              <a:rPr lang="en-US"/>
              <a:t>Guaranteed to succeed</a:t>
            </a:r>
          </a:p>
          <a:p>
            <a:pPr lvl="1">
              <a:lnSpc>
                <a:spcPct val="90000"/>
              </a:lnSpc>
            </a:pPr>
            <a:r>
              <a:rPr lang="en-US"/>
              <a:t>No information (precision) loss</a:t>
            </a:r>
          </a:p>
          <a:p>
            <a:pPr>
              <a:lnSpc>
                <a:spcPct val="90000"/>
              </a:lnSpc>
            </a:pPr>
            <a:r>
              <a:rPr lang="en-US"/>
              <a:t>Explicit conversions </a:t>
            </a:r>
          </a:p>
          <a:p>
            <a:pPr lvl="1">
              <a:lnSpc>
                <a:spcPct val="90000"/>
              </a:lnSpc>
            </a:pPr>
            <a:r>
              <a:rPr lang="en-US"/>
              <a:t>Require a cast</a:t>
            </a:r>
          </a:p>
          <a:p>
            <a:pPr lvl="1">
              <a:lnSpc>
                <a:spcPct val="90000"/>
              </a:lnSpc>
            </a:pPr>
            <a:r>
              <a:rPr lang="en-US"/>
              <a:t>May not succeed</a:t>
            </a:r>
          </a:p>
          <a:p>
            <a:pPr lvl="1">
              <a:lnSpc>
                <a:spcPct val="90000"/>
              </a:lnSpc>
            </a:pPr>
            <a:r>
              <a:rPr lang="en-US"/>
              <a:t>Information (precision) might be lost</a:t>
            </a:r>
          </a:p>
          <a:p>
            <a:pPr>
              <a:lnSpc>
                <a:spcPct val="90000"/>
              </a:lnSpc>
            </a:pPr>
            <a:r>
              <a:rPr lang="en-US"/>
              <a:t>Both implicit and explicit conversions can be user-defined</a:t>
            </a:r>
          </a:p>
        </p:txBody>
      </p:sp>
      <p:sp>
        <p:nvSpPr>
          <p:cNvPr id="1060870" name="Rectangle 6"/>
          <p:cNvSpPr>
            <a:spLocks noGrp="1" noChangeArrowheads="1"/>
          </p:cNvSpPr>
          <p:nvPr>
            <p:ph type="title"/>
          </p:nvPr>
        </p:nvSpPr>
        <p:spPr/>
        <p:txBody>
          <a:bodyPr>
            <a:normAutofit fontScale="90000"/>
          </a:bodyPr>
          <a:lstStyle/>
          <a:p>
            <a:r>
              <a:rPr lang="en-US"/>
              <a:t>Types</a:t>
            </a:r>
            <a:br>
              <a:rPr lang="en-US"/>
            </a:br>
            <a:r>
              <a:rPr lang="en-US" sz="3200"/>
              <a:t>Conversions</a:t>
            </a:r>
          </a:p>
        </p:txBody>
      </p:sp>
    </p:spTree>
  </p:cSld>
  <p:clrMapOvr>
    <a:masterClrMapping/>
  </p:clrMapOvr>
  <p:transition spd="med">
    <p:strips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5081" name="Rectangle 9"/>
          <p:cNvSpPr>
            <a:spLocks noGrp="1" noChangeArrowheads="1"/>
          </p:cNvSpPr>
          <p:nvPr>
            <p:ph idx="1"/>
          </p:nvPr>
        </p:nvSpPr>
        <p:spPr/>
        <p:txBody>
          <a:bodyPr/>
          <a:lstStyle/>
          <a:p>
            <a:pPr>
              <a:buClr>
                <a:schemeClr val="folHlink"/>
              </a:buClr>
            </a:pPr>
            <a:r>
              <a:rPr lang="en-US" b="1" dirty="0">
                <a:solidFill>
                  <a:schemeClr val="folHlink"/>
                </a:solidFill>
              </a:rPr>
              <a:t>Hello World</a:t>
            </a:r>
          </a:p>
          <a:p>
            <a:r>
              <a:rPr lang="en-US" dirty="0"/>
              <a:t>Design Goals of C#</a:t>
            </a:r>
          </a:p>
          <a:p>
            <a:r>
              <a:rPr lang="en-US" dirty="0"/>
              <a:t>Types</a:t>
            </a:r>
          </a:p>
          <a:p>
            <a:r>
              <a:rPr lang="en-US" dirty="0"/>
              <a:t>Program Structure</a:t>
            </a:r>
          </a:p>
          <a:p>
            <a:r>
              <a:rPr lang="en-US" dirty="0"/>
              <a:t>Statements</a:t>
            </a:r>
          </a:p>
          <a:p>
            <a:r>
              <a:rPr lang="en-US" dirty="0"/>
              <a:t>Operators</a:t>
            </a:r>
          </a:p>
          <a:p>
            <a:r>
              <a:rPr lang="en-US" dirty="0"/>
              <a:t>Using Visual Studio.NET</a:t>
            </a:r>
          </a:p>
          <a:p>
            <a:r>
              <a:rPr lang="en-US" dirty="0"/>
              <a:t>Using the .NET Framework SDK </a:t>
            </a:r>
          </a:p>
        </p:txBody>
      </p:sp>
      <p:sp>
        <p:nvSpPr>
          <p:cNvPr id="515080" name="Rectangle 8"/>
          <p:cNvSpPr>
            <a:spLocks noGrp="1" noChangeArrowheads="1"/>
          </p:cNvSpPr>
          <p:nvPr>
            <p:ph type="title"/>
          </p:nvPr>
        </p:nvSpPr>
        <p:spPr/>
        <p:txBody>
          <a:bodyPr/>
          <a:lstStyle/>
          <a:p>
            <a:r>
              <a:rPr lang="en-US" dirty="0" smtClean="0"/>
              <a:t>Topics Covered</a:t>
            </a:r>
            <a:endParaRPr lang="en-US" dirty="0"/>
          </a:p>
        </p:txBody>
      </p:sp>
    </p:spTree>
  </p:cSld>
  <p:clrMapOvr>
    <a:masterClrMapping/>
  </p:clrMapOvr>
  <p:transition>
    <p:strips dir="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61892" name="Rectangle 4"/>
          <p:cNvSpPr>
            <a:spLocks noGrp="1" noChangeArrowheads="1"/>
          </p:cNvSpPr>
          <p:nvPr>
            <p:ph type="title"/>
          </p:nvPr>
        </p:nvSpPr>
        <p:spPr/>
        <p:txBody>
          <a:bodyPr>
            <a:normAutofit fontScale="90000"/>
          </a:bodyPr>
          <a:lstStyle/>
          <a:p>
            <a:r>
              <a:rPr lang="en-US"/>
              <a:t>Types</a:t>
            </a:r>
            <a:br>
              <a:rPr lang="en-US"/>
            </a:br>
            <a:r>
              <a:rPr lang="en-US" sz="3200"/>
              <a:t>Conversions</a:t>
            </a:r>
          </a:p>
        </p:txBody>
      </p:sp>
      <p:sp>
        <p:nvSpPr>
          <p:cNvPr id="1061891" name="Text Box 3"/>
          <p:cNvSpPr txBox="1">
            <a:spLocks noChangeArrowheads="1"/>
          </p:cNvSpPr>
          <p:nvPr/>
        </p:nvSpPr>
        <p:spPr bwMode="auto">
          <a:xfrm>
            <a:off x="1066800" y="2806700"/>
            <a:ext cx="7086600" cy="24193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int x = 123456;</a:t>
            </a:r>
          </a:p>
          <a:p>
            <a:r>
              <a:rPr lang="en-US"/>
              <a:t>long y = x;				// implicit</a:t>
            </a:r>
          </a:p>
          <a:p>
            <a:r>
              <a:rPr lang="en-US"/>
              <a:t>short z = (short)x;		// explicit</a:t>
            </a:r>
          </a:p>
          <a:p>
            <a:endParaRPr lang="en-US"/>
          </a:p>
          <a:p>
            <a:r>
              <a:rPr lang="en-US"/>
              <a:t>double d = 1.2345678901234;</a:t>
            </a:r>
          </a:p>
          <a:p>
            <a:r>
              <a:rPr lang="en-US"/>
              <a:t>float f = (float)d;		// explicit</a:t>
            </a:r>
          </a:p>
          <a:p>
            <a:r>
              <a:rPr lang="en-US"/>
              <a:t>long l = (long)d;			// explicit</a:t>
            </a:r>
          </a:p>
        </p:txBody>
      </p:sp>
    </p:spTree>
  </p:cSld>
  <p:clrMapOvr>
    <a:masterClrMapping/>
  </p:clrMapOvr>
  <p:transition spd="med">
    <p:strips dir="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1142" name="Rectangle 22"/>
          <p:cNvSpPr>
            <a:spLocks noGrp="1" noChangeArrowheads="1"/>
          </p:cNvSpPr>
          <p:nvPr>
            <p:ph idx="1"/>
          </p:nvPr>
        </p:nvSpPr>
        <p:spPr/>
        <p:txBody>
          <a:bodyPr/>
          <a:lstStyle/>
          <a:p>
            <a:r>
              <a:rPr lang="en-US"/>
              <a:t>Everything is an object</a:t>
            </a:r>
          </a:p>
          <a:p>
            <a:pPr lvl="1"/>
            <a:r>
              <a:rPr lang="en-US"/>
              <a:t>All types ultimately inherit from object</a:t>
            </a:r>
          </a:p>
          <a:p>
            <a:pPr lvl="1"/>
            <a:r>
              <a:rPr lang="en-US"/>
              <a:t>Any piece of data can be stored, transported, and manipulated with no extra work</a:t>
            </a:r>
          </a:p>
        </p:txBody>
      </p:sp>
      <p:sp>
        <p:nvSpPr>
          <p:cNvPr id="901141" name="Rectangle 21"/>
          <p:cNvSpPr>
            <a:spLocks noGrp="1" noChangeArrowheads="1"/>
          </p:cNvSpPr>
          <p:nvPr>
            <p:ph type="title"/>
          </p:nvPr>
        </p:nvSpPr>
        <p:spPr/>
        <p:txBody>
          <a:bodyPr>
            <a:normAutofit fontScale="90000"/>
          </a:bodyPr>
          <a:lstStyle/>
          <a:p>
            <a:r>
              <a:rPr lang="en-US"/>
              <a:t>Types</a:t>
            </a:r>
            <a:br>
              <a:rPr lang="en-US"/>
            </a:br>
            <a:r>
              <a:rPr lang="en-US" sz="3200"/>
              <a:t>Unified Type System</a:t>
            </a:r>
          </a:p>
        </p:txBody>
      </p:sp>
      <p:graphicFrame>
        <p:nvGraphicFramePr>
          <p:cNvPr id="1298432" name="Object 1024"/>
          <p:cNvGraphicFramePr>
            <a:graphicFrameLocks noChangeAspect="1"/>
          </p:cNvGraphicFramePr>
          <p:nvPr/>
        </p:nvGraphicFramePr>
        <p:xfrm>
          <a:off x="441325" y="4200525"/>
          <a:ext cx="8259763" cy="1673225"/>
        </p:xfrm>
        <a:graphic>
          <a:graphicData uri="http://schemas.openxmlformats.org/presentationml/2006/ole">
            <mc:AlternateContent xmlns:mc="http://schemas.openxmlformats.org/markup-compatibility/2006">
              <mc:Choice xmlns:v="urn:schemas-microsoft-com:vml" Requires="v">
                <p:oleObj spid="_x0000_s1298433" name="MS Org Chart" r:id="rId4" imgW="6000480" imgH="1212840" progId="OrgPlusWOPX.4">
                  <p:embed followColorScheme="full"/>
                </p:oleObj>
              </mc:Choice>
              <mc:Fallback>
                <p:oleObj name="MS Org Chart" r:id="rId4" imgW="6000480" imgH="1212840" progId="OrgPlusWOPX.4">
                  <p:embed followColorScheme="full"/>
                  <p:pic>
                    <p:nvPicPr>
                      <p:cNvPr id="0" name="Picture 10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1325" y="4200525"/>
                        <a:ext cx="8259763" cy="1673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strips dir="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6969" name="Rectangle 9"/>
          <p:cNvSpPr>
            <a:spLocks noGrp="1" noChangeArrowheads="1"/>
          </p:cNvSpPr>
          <p:nvPr>
            <p:ph idx="1"/>
          </p:nvPr>
        </p:nvSpPr>
        <p:spPr/>
        <p:txBody>
          <a:bodyPr/>
          <a:lstStyle/>
          <a:p>
            <a:r>
              <a:rPr lang="en-US"/>
              <a:t>Polymorphism</a:t>
            </a:r>
          </a:p>
          <a:p>
            <a:pPr lvl="1"/>
            <a:r>
              <a:rPr lang="en-US"/>
              <a:t>The ability to perform an operation on an object without knowing the precise type of the object</a:t>
            </a:r>
          </a:p>
        </p:txBody>
      </p:sp>
      <p:sp>
        <p:nvSpPr>
          <p:cNvPr id="936968" name="Rectangle 8"/>
          <p:cNvSpPr>
            <a:spLocks noGrp="1" noChangeArrowheads="1"/>
          </p:cNvSpPr>
          <p:nvPr>
            <p:ph type="title"/>
          </p:nvPr>
        </p:nvSpPr>
        <p:spPr/>
        <p:txBody>
          <a:bodyPr>
            <a:normAutofit fontScale="90000"/>
          </a:bodyPr>
          <a:lstStyle/>
          <a:p>
            <a:r>
              <a:rPr lang="en-US"/>
              <a:t>Types</a:t>
            </a:r>
            <a:br>
              <a:rPr lang="en-US"/>
            </a:br>
            <a:r>
              <a:rPr lang="en-US" sz="3200"/>
              <a:t>Unified Type System</a:t>
            </a:r>
          </a:p>
        </p:txBody>
      </p:sp>
      <p:sp>
        <p:nvSpPr>
          <p:cNvPr id="936964" name="Text Box 4"/>
          <p:cNvSpPr txBox="1">
            <a:spLocks noChangeArrowheads="1"/>
          </p:cNvSpPr>
          <p:nvPr/>
        </p:nvSpPr>
        <p:spPr bwMode="auto">
          <a:xfrm>
            <a:off x="865188" y="3886200"/>
            <a:ext cx="5835650" cy="1019175"/>
          </a:xfrm>
          <a:prstGeom prst="rect">
            <a:avLst/>
          </a:prstGeom>
          <a:solidFill>
            <a:schemeClr val="accent1"/>
          </a:solidFill>
          <a:ln w="12700">
            <a:solidFill>
              <a:schemeClr val="tx1"/>
            </a:solidFill>
            <a:miter lim="800000"/>
            <a:headEnd/>
            <a:tailEnd/>
          </a:ln>
          <a:effectLst/>
        </p:spPr>
        <p:txBody>
          <a:bodyPr wrap="none">
            <a:spAutoFit/>
          </a:bodyPr>
          <a:lstStyle/>
          <a:p>
            <a:r>
              <a:rPr lang="en-US"/>
              <a:t>void Poly(object o) {</a:t>
            </a:r>
          </a:p>
          <a:p>
            <a:r>
              <a:rPr lang="en-US"/>
              <a:t>  Console.WriteLine(o.ToString());   </a:t>
            </a:r>
          </a:p>
          <a:p>
            <a:r>
              <a:rPr lang="en-US"/>
              <a:t>}</a:t>
            </a:r>
          </a:p>
        </p:txBody>
      </p:sp>
      <p:sp>
        <p:nvSpPr>
          <p:cNvPr id="936965" name="Text Box 5"/>
          <p:cNvSpPr txBox="1">
            <a:spLocks noChangeArrowheads="1"/>
          </p:cNvSpPr>
          <p:nvPr/>
        </p:nvSpPr>
        <p:spPr bwMode="auto">
          <a:xfrm>
            <a:off x="3886200" y="4724400"/>
            <a:ext cx="4191000" cy="15049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Poly(42);</a:t>
            </a:r>
          </a:p>
          <a:p>
            <a:r>
              <a:rPr lang="en-US"/>
              <a:t>Poly(“abcd”);</a:t>
            </a:r>
          </a:p>
          <a:p>
            <a:r>
              <a:rPr lang="en-US"/>
              <a:t>Poly(12.345678901234m);</a:t>
            </a:r>
          </a:p>
          <a:p>
            <a:r>
              <a:rPr lang="en-US"/>
              <a:t>Poly(new Point(23,45));</a:t>
            </a:r>
          </a:p>
        </p:txBody>
      </p:sp>
    </p:spTree>
  </p:cSld>
  <p:clrMapOvr>
    <a:masterClrMapping/>
  </p:clrMapOvr>
  <p:transition spd="med">
    <p:strips dir="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7991" name="Rectangle 1031"/>
          <p:cNvSpPr>
            <a:spLocks noGrp="1" noChangeArrowheads="1"/>
          </p:cNvSpPr>
          <p:nvPr>
            <p:ph idx="1"/>
          </p:nvPr>
        </p:nvSpPr>
        <p:spPr/>
        <p:txBody>
          <a:bodyPr/>
          <a:lstStyle/>
          <a:p>
            <a:r>
              <a:rPr lang="en-US"/>
              <a:t>Question: How can we treat value and reference types polymorphically?</a:t>
            </a:r>
          </a:p>
          <a:p>
            <a:pPr lvl="1"/>
            <a:r>
              <a:rPr lang="en-US"/>
              <a:t>How does an int (value type) get converted into an object (reference type)?</a:t>
            </a:r>
          </a:p>
          <a:p>
            <a:r>
              <a:rPr lang="en-US"/>
              <a:t>Answer: Boxing!</a:t>
            </a:r>
          </a:p>
          <a:p>
            <a:pPr lvl="1"/>
            <a:r>
              <a:rPr lang="en-US"/>
              <a:t>Only value types get boxed</a:t>
            </a:r>
          </a:p>
          <a:p>
            <a:pPr lvl="1"/>
            <a:r>
              <a:rPr lang="en-US"/>
              <a:t>Reference types do not get boxed</a:t>
            </a:r>
          </a:p>
        </p:txBody>
      </p:sp>
      <p:sp>
        <p:nvSpPr>
          <p:cNvPr id="937990" name="Rectangle 1030"/>
          <p:cNvSpPr>
            <a:spLocks noGrp="1" noChangeArrowheads="1"/>
          </p:cNvSpPr>
          <p:nvPr>
            <p:ph type="title"/>
          </p:nvPr>
        </p:nvSpPr>
        <p:spPr/>
        <p:txBody>
          <a:bodyPr>
            <a:normAutofit fontScale="90000"/>
          </a:bodyPr>
          <a:lstStyle/>
          <a:p>
            <a:r>
              <a:rPr lang="en-US"/>
              <a:t>Types</a:t>
            </a:r>
            <a:br>
              <a:rPr lang="en-US"/>
            </a:br>
            <a:r>
              <a:rPr lang="en-US" sz="3200"/>
              <a:t>Unified Type System</a:t>
            </a:r>
          </a:p>
        </p:txBody>
      </p:sp>
    </p:spTree>
  </p:cSld>
  <p:clrMapOvr>
    <a:masterClrMapping/>
  </p:clrMapOvr>
  <p:transition spd="med">
    <p:strips dir="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9015" name="Rectangle 1031"/>
          <p:cNvSpPr>
            <a:spLocks noGrp="1" noChangeArrowheads="1"/>
          </p:cNvSpPr>
          <p:nvPr>
            <p:ph idx="1"/>
          </p:nvPr>
        </p:nvSpPr>
        <p:spPr/>
        <p:txBody>
          <a:bodyPr/>
          <a:lstStyle/>
          <a:p>
            <a:r>
              <a:rPr lang="en-US"/>
              <a:t>Boxing</a:t>
            </a:r>
          </a:p>
          <a:p>
            <a:pPr lvl="1"/>
            <a:r>
              <a:rPr lang="en-US"/>
              <a:t>Copies a value type into a reference type (</a:t>
            </a:r>
            <a:r>
              <a:rPr lang="en-US">
                <a:latin typeface="Lucida Console" pitchFamily="49" charset="0"/>
              </a:rPr>
              <a:t>object</a:t>
            </a:r>
            <a:r>
              <a:rPr lang="en-US"/>
              <a:t>)</a:t>
            </a:r>
          </a:p>
          <a:p>
            <a:pPr lvl="1"/>
            <a:r>
              <a:rPr lang="en-US"/>
              <a:t>Each value type has corresponding “hidden” reference type</a:t>
            </a:r>
          </a:p>
          <a:p>
            <a:pPr lvl="1"/>
            <a:r>
              <a:rPr lang="en-US"/>
              <a:t>Note that a reference-type copy is made of the </a:t>
            </a:r>
            <a:br>
              <a:rPr lang="en-US"/>
            </a:br>
            <a:r>
              <a:rPr lang="en-US"/>
              <a:t>value type</a:t>
            </a:r>
          </a:p>
          <a:p>
            <a:pPr lvl="2"/>
            <a:r>
              <a:rPr lang="en-US"/>
              <a:t>Value types are never aliased</a:t>
            </a:r>
          </a:p>
          <a:p>
            <a:pPr lvl="1"/>
            <a:r>
              <a:rPr lang="en-US"/>
              <a:t>Value type is converted implicitly to </a:t>
            </a:r>
            <a:r>
              <a:rPr lang="en-US">
                <a:latin typeface="Lucida Console" pitchFamily="49" charset="0"/>
              </a:rPr>
              <a:t>object</a:t>
            </a:r>
            <a:r>
              <a:rPr lang="en-US"/>
              <a:t>, a reference type</a:t>
            </a:r>
          </a:p>
          <a:p>
            <a:pPr lvl="2"/>
            <a:r>
              <a:rPr lang="en-US"/>
              <a:t>Essentially an “up cast”</a:t>
            </a:r>
          </a:p>
        </p:txBody>
      </p:sp>
      <p:sp>
        <p:nvSpPr>
          <p:cNvPr id="939014" name="Rectangle 1030"/>
          <p:cNvSpPr>
            <a:spLocks noGrp="1" noChangeArrowheads="1"/>
          </p:cNvSpPr>
          <p:nvPr>
            <p:ph type="title"/>
          </p:nvPr>
        </p:nvSpPr>
        <p:spPr/>
        <p:txBody>
          <a:bodyPr>
            <a:normAutofit fontScale="90000"/>
          </a:bodyPr>
          <a:lstStyle/>
          <a:p>
            <a:r>
              <a:rPr lang="en-US"/>
              <a:t>Types</a:t>
            </a:r>
            <a:br>
              <a:rPr lang="en-US"/>
            </a:br>
            <a:r>
              <a:rPr lang="en-US" sz="3200"/>
              <a:t>Unified Type System</a:t>
            </a:r>
          </a:p>
        </p:txBody>
      </p:sp>
    </p:spTree>
  </p:cSld>
  <p:clrMapOvr>
    <a:masterClrMapping/>
  </p:clrMapOvr>
  <p:transition spd="med">
    <p:strips dir="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0039" name="Rectangle 1031"/>
          <p:cNvSpPr>
            <a:spLocks noGrp="1" noChangeArrowheads="1"/>
          </p:cNvSpPr>
          <p:nvPr>
            <p:ph idx="1"/>
          </p:nvPr>
        </p:nvSpPr>
        <p:spPr/>
        <p:txBody>
          <a:bodyPr/>
          <a:lstStyle/>
          <a:p>
            <a:r>
              <a:rPr lang="en-US"/>
              <a:t>Unboxing</a:t>
            </a:r>
          </a:p>
          <a:p>
            <a:pPr lvl="1"/>
            <a:r>
              <a:rPr lang="en-US"/>
              <a:t>Inverse operation of boxing</a:t>
            </a:r>
          </a:p>
          <a:p>
            <a:pPr lvl="1"/>
            <a:r>
              <a:rPr lang="en-US"/>
              <a:t>Copies the value out of the box</a:t>
            </a:r>
          </a:p>
          <a:p>
            <a:pPr lvl="2"/>
            <a:r>
              <a:rPr lang="en-US"/>
              <a:t>Copies from reference type to value type</a:t>
            </a:r>
          </a:p>
          <a:p>
            <a:pPr lvl="1"/>
            <a:r>
              <a:rPr lang="en-US"/>
              <a:t>Requires an explicit conversion</a:t>
            </a:r>
          </a:p>
          <a:p>
            <a:pPr lvl="2"/>
            <a:r>
              <a:rPr lang="en-US"/>
              <a:t>May not succeed (like all explicit conversions)</a:t>
            </a:r>
          </a:p>
          <a:p>
            <a:pPr lvl="2"/>
            <a:r>
              <a:rPr lang="en-US"/>
              <a:t>Essentially a “down cast”</a:t>
            </a:r>
          </a:p>
        </p:txBody>
      </p:sp>
      <p:sp>
        <p:nvSpPr>
          <p:cNvPr id="940038" name="Rectangle 1030"/>
          <p:cNvSpPr>
            <a:spLocks noGrp="1" noChangeArrowheads="1"/>
          </p:cNvSpPr>
          <p:nvPr>
            <p:ph type="title"/>
          </p:nvPr>
        </p:nvSpPr>
        <p:spPr/>
        <p:txBody>
          <a:bodyPr>
            <a:normAutofit fontScale="90000"/>
          </a:bodyPr>
          <a:lstStyle/>
          <a:p>
            <a:r>
              <a:rPr lang="en-US"/>
              <a:t>Types</a:t>
            </a:r>
            <a:br>
              <a:rPr lang="en-US"/>
            </a:br>
            <a:r>
              <a:rPr lang="en-US" sz="3200"/>
              <a:t>Unified Type System</a:t>
            </a:r>
          </a:p>
        </p:txBody>
      </p:sp>
    </p:spTree>
  </p:cSld>
  <p:clrMapOvr>
    <a:masterClrMapping/>
  </p:clrMapOvr>
  <p:transition spd="med">
    <p:strips dir="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34" name="Rectangle 1058"/>
          <p:cNvSpPr>
            <a:spLocks noGrp="1" noChangeArrowheads="1"/>
          </p:cNvSpPr>
          <p:nvPr>
            <p:ph idx="1"/>
          </p:nvPr>
        </p:nvSpPr>
        <p:spPr/>
        <p:txBody>
          <a:bodyPr/>
          <a:lstStyle/>
          <a:p>
            <a:r>
              <a:rPr lang="en-US"/>
              <a:t>Boxing and unboxing</a:t>
            </a:r>
          </a:p>
        </p:txBody>
      </p:sp>
      <p:sp>
        <p:nvSpPr>
          <p:cNvPr id="921633" name="Rectangle 1057"/>
          <p:cNvSpPr>
            <a:spLocks noGrp="1" noChangeArrowheads="1"/>
          </p:cNvSpPr>
          <p:nvPr>
            <p:ph type="title"/>
          </p:nvPr>
        </p:nvSpPr>
        <p:spPr/>
        <p:txBody>
          <a:bodyPr>
            <a:normAutofit fontScale="90000"/>
          </a:bodyPr>
          <a:lstStyle/>
          <a:p>
            <a:r>
              <a:rPr lang="en-US"/>
              <a:t>Types</a:t>
            </a:r>
            <a:br>
              <a:rPr lang="en-US"/>
            </a:br>
            <a:r>
              <a:rPr lang="en-US" sz="3200"/>
              <a:t>Unified Type System</a:t>
            </a:r>
          </a:p>
        </p:txBody>
      </p:sp>
      <p:sp>
        <p:nvSpPr>
          <p:cNvPr id="921604" name="Text Box 1028"/>
          <p:cNvSpPr txBox="1">
            <a:spLocks noChangeArrowheads="1"/>
          </p:cNvSpPr>
          <p:nvPr/>
        </p:nvSpPr>
        <p:spPr bwMode="auto">
          <a:xfrm>
            <a:off x="457200" y="3651250"/>
            <a:ext cx="2971800" cy="1625600"/>
          </a:xfrm>
          <a:prstGeom prst="rect">
            <a:avLst/>
          </a:prstGeom>
          <a:solidFill>
            <a:schemeClr val="accent1"/>
          </a:solidFill>
          <a:ln w="9525">
            <a:solidFill>
              <a:schemeClr val="tx1"/>
            </a:solidFill>
            <a:miter lim="800000"/>
            <a:headEnd/>
            <a:tailEnd/>
          </a:ln>
          <a:effectLst/>
        </p:spPr>
        <p:txBody>
          <a:bodyPr anchor="ctr">
            <a:spAutoFit/>
          </a:bodyPr>
          <a:lstStyle/>
          <a:p>
            <a:r>
              <a:rPr lang="en-US"/>
              <a:t>int i = 123;</a:t>
            </a:r>
          </a:p>
          <a:p>
            <a:endParaRPr lang="en-US"/>
          </a:p>
          <a:p>
            <a:r>
              <a:rPr lang="en-US"/>
              <a:t>object o = i;</a:t>
            </a:r>
          </a:p>
          <a:p>
            <a:endParaRPr lang="en-US"/>
          </a:p>
          <a:p>
            <a:r>
              <a:rPr lang="en-US"/>
              <a:t>int j = (int)o;</a:t>
            </a:r>
          </a:p>
        </p:txBody>
      </p:sp>
      <p:sp>
        <p:nvSpPr>
          <p:cNvPr id="921605" name="Text Box 1029"/>
          <p:cNvSpPr txBox="1">
            <a:spLocks noChangeArrowheads="1"/>
          </p:cNvSpPr>
          <p:nvPr/>
        </p:nvSpPr>
        <p:spPr bwMode="auto">
          <a:xfrm>
            <a:off x="4010025" y="3530600"/>
            <a:ext cx="857250" cy="409575"/>
          </a:xfrm>
          <a:prstGeom prst="rect">
            <a:avLst/>
          </a:prstGeom>
          <a:solidFill>
            <a:schemeClr val="bg2"/>
          </a:solidFill>
          <a:ln w="12700">
            <a:solidFill>
              <a:schemeClr val="tx1"/>
            </a:solidFill>
            <a:miter lim="800000"/>
            <a:headEnd/>
            <a:tailEnd/>
          </a:ln>
          <a:effectLst/>
        </p:spPr>
        <p:txBody>
          <a:bodyPr anchor="ctr">
            <a:spAutoFit/>
          </a:bodyPr>
          <a:lstStyle/>
          <a:p>
            <a:pPr algn="ctr"/>
            <a:r>
              <a:rPr lang="en-US">
                <a:latin typeface="Arial" charset="0"/>
              </a:rPr>
              <a:t>123</a:t>
            </a:r>
          </a:p>
        </p:txBody>
      </p:sp>
      <p:sp>
        <p:nvSpPr>
          <p:cNvPr id="921606" name="Text Box 1030"/>
          <p:cNvSpPr txBox="1">
            <a:spLocks noChangeArrowheads="1"/>
          </p:cNvSpPr>
          <p:nvPr/>
        </p:nvSpPr>
        <p:spPr bwMode="auto">
          <a:xfrm>
            <a:off x="3673475" y="3549650"/>
            <a:ext cx="336550" cy="396875"/>
          </a:xfrm>
          <a:prstGeom prst="rect">
            <a:avLst/>
          </a:prstGeom>
          <a:noFill/>
          <a:ln w="9525">
            <a:noFill/>
            <a:miter lim="800000"/>
            <a:headEnd/>
            <a:tailEnd/>
          </a:ln>
          <a:effectLst/>
        </p:spPr>
        <p:txBody>
          <a:bodyPr wrap="none" anchor="ctr">
            <a:spAutoFit/>
          </a:bodyPr>
          <a:lstStyle/>
          <a:p>
            <a:pPr algn="ctr"/>
            <a:r>
              <a:rPr lang="en-US"/>
              <a:t>i</a:t>
            </a:r>
          </a:p>
        </p:txBody>
      </p:sp>
      <p:sp>
        <p:nvSpPr>
          <p:cNvPr id="921608" name="Text Box 1032"/>
          <p:cNvSpPr txBox="1">
            <a:spLocks noChangeArrowheads="1"/>
          </p:cNvSpPr>
          <p:nvPr/>
        </p:nvSpPr>
        <p:spPr bwMode="auto">
          <a:xfrm>
            <a:off x="3673475" y="4270375"/>
            <a:ext cx="336550" cy="396875"/>
          </a:xfrm>
          <a:prstGeom prst="rect">
            <a:avLst/>
          </a:prstGeom>
          <a:noFill/>
          <a:ln w="9525">
            <a:noFill/>
            <a:miter lim="800000"/>
            <a:headEnd/>
            <a:tailEnd/>
          </a:ln>
          <a:effectLst/>
        </p:spPr>
        <p:txBody>
          <a:bodyPr wrap="none" anchor="ctr">
            <a:spAutoFit/>
          </a:bodyPr>
          <a:lstStyle/>
          <a:p>
            <a:pPr algn="ctr"/>
            <a:r>
              <a:rPr lang="en-US"/>
              <a:t>o</a:t>
            </a:r>
          </a:p>
        </p:txBody>
      </p:sp>
      <p:sp>
        <p:nvSpPr>
          <p:cNvPr id="921614" name="Text Box 1038"/>
          <p:cNvSpPr txBox="1">
            <a:spLocks noChangeArrowheads="1"/>
          </p:cNvSpPr>
          <p:nvPr/>
        </p:nvSpPr>
        <p:spPr bwMode="auto">
          <a:xfrm>
            <a:off x="4010025" y="4943475"/>
            <a:ext cx="857250" cy="409575"/>
          </a:xfrm>
          <a:prstGeom prst="rect">
            <a:avLst/>
          </a:prstGeom>
          <a:solidFill>
            <a:schemeClr val="bg2"/>
          </a:solidFill>
          <a:ln w="12700">
            <a:solidFill>
              <a:schemeClr val="tx1"/>
            </a:solidFill>
            <a:miter lim="800000"/>
            <a:headEnd/>
            <a:tailEnd/>
          </a:ln>
          <a:effectLst/>
        </p:spPr>
        <p:txBody>
          <a:bodyPr anchor="ctr">
            <a:spAutoFit/>
          </a:bodyPr>
          <a:lstStyle/>
          <a:p>
            <a:pPr algn="ctr"/>
            <a:r>
              <a:rPr lang="en-US">
                <a:latin typeface="Arial" charset="0"/>
              </a:rPr>
              <a:t>123</a:t>
            </a:r>
          </a:p>
        </p:txBody>
      </p:sp>
      <p:sp>
        <p:nvSpPr>
          <p:cNvPr id="921615" name="Text Box 1039"/>
          <p:cNvSpPr txBox="1">
            <a:spLocks noChangeArrowheads="1"/>
          </p:cNvSpPr>
          <p:nvPr/>
        </p:nvSpPr>
        <p:spPr bwMode="auto">
          <a:xfrm>
            <a:off x="3673475" y="4962525"/>
            <a:ext cx="336550" cy="396875"/>
          </a:xfrm>
          <a:prstGeom prst="rect">
            <a:avLst/>
          </a:prstGeom>
          <a:noFill/>
          <a:ln w="9525">
            <a:noFill/>
            <a:miter lim="800000"/>
            <a:headEnd/>
            <a:tailEnd/>
          </a:ln>
          <a:effectLst/>
        </p:spPr>
        <p:txBody>
          <a:bodyPr wrap="none" anchor="ctr">
            <a:spAutoFit/>
          </a:bodyPr>
          <a:lstStyle/>
          <a:p>
            <a:pPr algn="ctr"/>
            <a:r>
              <a:rPr lang="en-US"/>
              <a:t>j</a:t>
            </a:r>
          </a:p>
        </p:txBody>
      </p:sp>
      <p:sp>
        <p:nvSpPr>
          <p:cNvPr id="921607" name="Text Box 1031"/>
          <p:cNvSpPr txBox="1">
            <a:spLocks noChangeArrowheads="1"/>
          </p:cNvSpPr>
          <p:nvPr/>
        </p:nvSpPr>
        <p:spPr bwMode="auto">
          <a:xfrm>
            <a:off x="4010025" y="4251325"/>
            <a:ext cx="857250" cy="409575"/>
          </a:xfrm>
          <a:prstGeom prst="rect">
            <a:avLst/>
          </a:prstGeom>
          <a:solidFill>
            <a:schemeClr val="bg2"/>
          </a:solidFill>
          <a:ln w="12700">
            <a:solidFill>
              <a:schemeClr val="tx1"/>
            </a:solidFill>
            <a:miter lim="800000"/>
            <a:headEnd/>
            <a:tailEnd/>
          </a:ln>
          <a:effectLst/>
        </p:spPr>
        <p:txBody>
          <a:bodyPr anchor="ctr">
            <a:spAutoFit/>
          </a:bodyPr>
          <a:lstStyle/>
          <a:p>
            <a:pPr algn="ctr"/>
            <a:endParaRPr lang="en-US" b="0">
              <a:latin typeface="Arial" charset="0"/>
            </a:endParaRPr>
          </a:p>
        </p:txBody>
      </p:sp>
      <p:sp>
        <p:nvSpPr>
          <p:cNvPr id="921609" name="Text Box 1033"/>
          <p:cNvSpPr txBox="1">
            <a:spLocks noChangeArrowheads="1"/>
          </p:cNvSpPr>
          <p:nvPr/>
        </p:nvSpPr>
        <p:spPr bwMode="auto">
          <a:xfrm>
            <a:off x="5319713" y="4251325"/>
            <a:ext cx="857250" cy="409575"/>
          </a:xfrm>
          <a:prstGeom prst="rect">
            <a:avLst/>
          </a:prstGeom>
          <a:solidFill>
            <a:schemeClr val="folHlink"/>
          </a:solidFill>
          <a:ln w="12700">
            <a:solidFill>
              <a:schemeClr val="tx1"/>
            </a:solidFill>
            <a:miter lim="800000"/>
            <a:headEnd/>
            <a:tailEnd/>
          </a:ln>
          <a:effectLst/>
        </p:spPr>
        <p:txBody>
          <a:bodyPr anchor="ctr">
            <a:spAutoFit/>
          </a:bodyPr>
          <a:lstStyle/>
          <a:p>
            <a:pPr algn="ctr"/>
            <a:endParaRPr lang="en-US" b="0">
              <a:latin typeface="Arial" charset="0"/>
            </a:endParaRPr>
          </a:p>
        </p:txBody>
      </p:sp>
      <p:sp>
        <p:nvSpPr>
          <p:cNvPr id="921610" name="Text Box 1034"/>
          <p:cNvSpPr txBox="1">
            <a:spLocks noChangeArrowheads="1"/>
          </p:cNvSpPr>
          <p:nvPr/>
        </p:nvSpPr>
        <p:spPr bwMode="auto">
          <a:xfrm>
            <a:off x="5319713" y="4657725"/>
            <a:ext cx="857250" cy="409575"/>
          </a:xfrm>
          <a:prstGeom prst="rect">
            <a:avLst/>
          </a:prstGeom>
          <a:solidFill>
            <a:schemeClr val="bg2"/>
          </a:solidFill>
          <a:ln w="12700">
            <a:solidFill>
              <a:schemeClr val="tx1"/>
            </a:solidFill>
            <a:miter lim="800000"/>
            <a:headEnd/>
            <a:tailEnd/>
          </a:ln>
          <a:effectLst/>
        </p:spPr>
        <p:txBody>
          <a:bodyPr anchor="ctr">
            <a:spAutoFit/>
          </a:bodyPr>
          <a:lstStyle/>
          <a:p>
            <a:pPr algn="ctr"/>
            <a:r>
              <a:rPr lang="en-US">
                <a:latin typeface="Arial" charset="0"/>
              </a:rPr>
              <a:t>123</a:t>
            </a:r>
          </a:p>
        </p:txBody>
      </p:sp>
      <p:sp>
        <p:nvSpPr>
          <p:cNvPr id="921611" name="Line 1035"/>
          <p:cNvSpPr>
            <a:spLocks noChangeShapeType="1"/>
          </p:cNvSpPr>
          <p:nvPr/>
        </p:nvSpPr>
        <p:spPr bwMode="auto">
          <a:xfrm>
            <a:off x="4435475" y="4464050"/>
            <a:ext cx="914400" cy="0"/>
          </a:xfrm>
          <a:prstGeom prst="line">
            <a:avLst/>
          </a:prstGeom>
          <a:noFill/>
          <a:ln w="25400">
            <a:solidFill>
              <a:schemeClr val="tx1"/>
            </a:solidFill>
            <a:round/>
            <a:headEnd type="oval" w="med" len="med"/>
            <a:tailEnd type="triangle" w="med" len="med"/>
          </a:ln>
          <a:effectLst>
            <a:outerShdw dist="17961" dir="2700000" algn="ctr" rotWithShape="0">
              <a:schemeClr val="bg2"/>
            </a:outerShdw>
          </a:effectLst>
        </p:spPr>
        <p:txBody>
          <a:bodyPr wrap="none" anchor="ctr"/>
          <a:lstStyle/>
          <a:p>
            <a:endParaRPr lang="en-US"/>
          </a:p>
        </p:txBody>
      </p:sp>
      <p:sp>
        <p:nvSpPr>
          <p:cNvPr id="921612" name="Text Box 1036"/>
          <p:cNvSpPr txBox="1">
            <a:spLocks noChangeArrowheads="1"/>
          </p:cNvSpPr>
          <p:nvPr/>
        </p:nvSpPr>
        <p:spPr bwMode="auto">
          <a:xfrm>
            <a:off x="6629400" y="4235450"/>
            <a:ext cx="2133600" cy="409575"/>
          </a:xfrm>
          <a:prstGeom prst="rect">
            <a:avLst/>
          </a:prstGeom>
          <a:solidFill>
            <a:schemeClr val="folHlink"/>
          </a:solidFill>
          <a:ln w="12700">
            <a:solidFill>
              <a:schemeClr val="tx1"/>
            </a:solidFill>
            <a:miter lim="800000"/>
            <a:headEnd/>
            <a:tailEnd/>
          </a:ln>
          <a:effectLst/>
        </p:spPr>
        <p:txBody>
          <a:bodyPr anchor="ctr">
            <a:spAutoFit/>
          </a:bodyPr>
          <a:lstStyle/>
          <a:p>
            <a:pPr algn="ctr"/>
            <a:r>
              <a:rPr lang="en-US">
                <a:latin typeface="Arial" charset="0"/>
              </a:rPr>
              <a:t>System.Int32</a:t>
            </a:r>
          </a:p>
        </p:txBody>
      </p:sp>
      <p:sp>
        <p:nvSpPr>
          <p:cNvPr id="921627" name="Line 1051"/>
          <p:cNvSpPr>
            <a:spLocks noChangeShapeType="1"/>
          </p:cNvSpPr>
          <p:nvPr/>
        </p:nvSpPr>
        <p:spPr bwMode="auto">
          <a:xfrm>
            <a:off x="5749925" y="4464050"/>
            <a:ext cx="914400" cy="0"/>
          </a:xfrm>
          <a:prstGeom prst="line">
            <a:avLst/>
          </a:prstGeom>
          <a:noFill/>
          <a:ln w="25400">
            <a:solidFill>
              <a:schemeClr val="tx1"/>
            </a:solidFill>
            <a:round/>
            <a:headEnd type="oval" w="med" len="med"/>
            <a:tailEnd type="triangle" w="med" len="med"/>
          </a:ln>
          <a:effectLst>
            <a:outerShdw dist="17961" dir="2700000" algn="ctr" rotWithShape="0">
              <a:schemeClr val="bg2"/>
            </a:outerShdw>
          </a:effectLst>
        </p:spPr>
        <p:txBody>
          <a:bodyPr wrap="none" anchor="ctr"/>
          <a:lstStyle/>
          <a:p>
            <a:endParaRPr lang="en-US"/>
          </a:p>
        </p:txBody>
      </p:sp>
    </p:spTree>
  </p:cSld>
  <p:clrMapOvr>
    <a:masterClrMapping/>
  </p:clrMapOvr>
  <p:transition>
    <p:strips dir="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3656" name="Rectangle 8"/>
          <p:cNvSpPr>
            <a:spLocks noGrp="1" noChangeArrowheads="1"/>
          </p:cNvSpPr>
          <p:nvPr>
            <p:ph idx="1"/>
          </p:nvPr>
        </p:nvSpPr>
        <p:spPr/>
        <p:txBody>
          <a:bodyPr/>
          <a:lstStyle/>
          <a:p>
            <a:r>
              <a:rPr lang="en-US"/>
              <a:t>Benefits of boxing</a:t>
            </a:r>
          </a:p>
          <a:p>
            <a:pPr lvl="1"/>
            <a:r>
              <a:rPr lang="en-US"/>
              <a:t>Enables polymorphism across all types</a:t>
            </a:r>
          </a:p>
          <a:p>
            <a:pPr lvl="1"/>
            <a:r>
              <a:rPr lang="en-US"/>
              <a:t>Collection classes work with all types</a:t>
            </a:r>
          </a:p>
          <a:p>
            <a:pPr lvl="1"/>
            <a:r>
              <a:rPr lang="en-US"/>
              <a:t>Eliminates need for wrapper classes</a:t>
            </a:r>
          </a:p>
          <a:p>
            <a:pPr lvl="1"/>
            <a:r>
              <a:rPr lang="en-US"/>
              <a:t>Replaces OLE Automation's Variant</a:t>
            </a:r>
          </a:p>
          <a:p>
            <a:r>
              <a:rPr lang="en-US"/>
              <a:t>Lots of examples in .NET Framework</a:t>
            </a:r>
          </a:p>
        </p:txBody>
      </p:sp>
      <p:sp>
        <p:nvSpPr>
          <p:cNvPr id="923655" name="Rectangle 7"/>
          <p:cNvSpPr>
            <a:spLocks noGrp="1" noChangeArrowheads="1"/>
          </p:cNvSpPr>
          <p:nvPr>
            <p:ph type="title"/>
          </p:nvPr>
        </p:nvSpPr>
        <p:spPr/>
        <p:txBody>
          <a:bodyPr>
            <a:normAutofit fontScale="90000"/>
          </a:bodyPr>
          <a:lstStyle/>
          <a:p>
            <a:r>
              <a:rPr lang="en-US"/>
              <a:t>Types</a:t>
            </a:r>
            <a:br>
              <a:rPr lang="en-US"/>
            </a:br>
            <a:r>
              <a:rPr lang="en-US" sz="3200"/>
              <a:t>Unified Type System</a:t>
            </a:r>
          </a:p>
        </p:txBody>
      </p:sp>
      <p:sp>
        <p:nvSpPr>
          <p:cNvPr id="923657" name="Text Box 9"/>
          <p:cNvSpPr txBox="1">
            <a:spLocks noChangeArrowheads="1"/>
          </p:cNvSpPr>
          <p:nvPr/>
        </p:nvSpPr>
        <p:spPr bwMode="auto">
          <a:xfrm>
            <a:off x="685800" y="4791075"/>
            <a:ext cx="4340225" cy="1095375"/>
          </a:xfrm>
          <a:prstGeom prst="rect">
            <a:avLst/>
          </a:prstGeom>
          <a:solidFill>
            <a:schemeClr val="accent1"/>
          </a:solidFill>
          <a:ln w="12700">
            <a:solidFill>
              <a:schemeClr val="tx1"/>
            </a:solidFill>
            <a:miter lim="800000"/>
            <a:headEnd/>
            <a:tailEnd/>
          </a:ln>
          <a:effectLst/>
        </p:spPr>
        <p:txBody>
          <a:bodyPr wrap="none">
            <a:spAutoFit/>
          </a:bodyPr>
          <a:lstStyle/>
          <a:p>
            <a:pPr>
              <a:lnSpc>
                <a:spcPct val="90000"/>
              </a:lnSpc>
            </a:pPr>
            <a:r>
              <a:rPr lang="en-US" sz="1800"/>
              <a:t>Hashtable t = new Hashtable();</a:t>
            </a:r>
          </a:p>
          <a:p>
            <a:pPr>
              <a:lnSpc>
                <a:spcPct val="90000"/>
              </a:lnSpc>
            </a:pPr>
            <a:r>
              <a:rPr lang="en-US" sz="1800"/>
              <a:t>t.Add(0, "zero");</a:t>
            </a:r>
          </a:p>
          <a:p>
            <a:pPr>
              <a:lnSpc>
                <a:spcPct val="90000"/>
              </a:lnSpc>
            </a:pPr>
            <a:r>
              <a:rPr lang="en-US" sz="1800"/>
              <a:t>t.Add(1, "one");</a:t>
            </a:r>
          </a:p>
          <a:p>
            <a:pPr>
              <a:lnSpc>
                <a:spcPct val="90000"/>
              </a:lnSpc>
            </a:pPr>
            <a:r>
              <a:rPr lang="en-US" sz="1800"/>
              <a:t>t.Add(2, "two");</a:t>
            </a:r>
          </a:p>
        </p:txBody>
      </p:sp>
      <p:sp>
        <p:nvSpPr>
          <p:cNvPr id="923652" name="Text Box 4"/>
          <p:cNvSpPr txBox="1">
            <a:spLocks noChangeArrowheads="1"/>
          </p:cNvSpPr>
          <p:nvPr/>
        </p:nvSpPr>
        <p:spPr bwMode="auto">
          <a:xfrm>
            <a:off x="3798888" y="5400675"/>
            <a:ext cx="4506912" cy="847725"/>
          </a:xfrm>
          <a:prstGeom prst="rect">
            <a:avLst/>
          </a:prstGeom>
          <a:solidFill>
            <a:schemeClr val="accent1"/>
          </a:solidFill>
          <a:ln w="12700">
            <a:solidFill>
              <a:schemeClr val="tx1"/>
            </a:solidFill>
            <a:miter lim="800000"/>
            <a:headEnd/>
            <a:tailEnd/>
          </a:ln>
          <a:effectLst/>
        </p:spPr>
        <p:txBody>
          <a:bodyPr>
            <a:spAutoFit/>
          </a:bodyPr>
          <a:lstStyle/>
          <a:p>
            <a:pPr>
              <a:lnSpc>
                <a:spcPct val="90000"/>
              </a:lnSpc>
            </a:pPr>
            <a:r>
              <a:rPr lang="en-US" sz="1800"/>
              <a:t>string s = string.Format(</a:t>
            </a:r>
          </a:p>
          <a:p>
            <a:pPr>
              <a:lnSpc>
                <a:spcPct val="90000"/>
              </a:lnSpc>
            </a:pPr>
            <a:r>
              <a:rPr lang="en-US" sz="1800"/>
              <a:t>  "Your total was {0} on {1}", </a:t>
            </a:r>
          </a:p>
          <a:p>
            <a:pPr>
              <a:lnSpc>
                <a:spcPct val="90000"/>
              </a:lnSpc>
            </a:pPr>
            <a:r>
              <a:rPr lang="en-US" sz="1800"/>
              <a:t>  total, date);</a:t>
            </a:r>
          </a:p>
        </p:txBody>
      </p:sp>
    </p:spTree>
  </p:cSld>
  <p:clrMapOvr>
    <a:masterClrMapping/>
  </p:clrMapOvr>
  <p:transition>
    <p:strips dir="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97411" name="Rectangle 3"/>
          <p:cNvSpPr>
            <a:spLocks noGrp="1" noChangeArrowheads="1"/>
          </p:cNvSpPr>
          <p:nvPr>
            <p:ph idx="1"/>
          </p:nvPr>
        </p:nvSpPr>
        <p:spPr/>
        <p:txBody>
          <a:bodyPr/>
          <a:lstStyle/>
          <a:p>
            <a:r>
              <a:rPr lang="en-US"/>
              <a:t>Disadvantages of boxing</a:t>
            </a:r>
          </a:p>
          <a:p>
            <a:pPr lvl="1"/>
            <a:r>
              <a:rPr lang="en-US"/>
              <a:t>Performance cost</a:t>
            </a:r>
          </a:p>
          <a:p>
            <a:r>
              <a:rPr lang="en-US"/>
              <a:t>The need for boxing will decrease when the CLR supports generics (similar to C++ templates)</a:t>
            </a:r>
          </a:p>
        </p:txBody>
      </p:sp>
      <p:sp>
        <p:nvSpPr>
          <p:cNvPr id="1297410" name="Rectangle 2"/>
          <p:cNvSpPr>
            <a:spLocks noGrp="1" noChangeArrowheads="1"/>
          </p:cNvSpPr>
          <p:nvPr>
            <p:ph type="title"/>
          </p:nvPr>
        </p:nvSpPr>
        <p:spPr/>
        <p:txBody>
          <a:bodyPr>
            <a:normAutofit fontScale="90000"/>
          </a:bodyPr>
          <a:lstStyle/>
          <a:p>
            <a:r>
              <a:rPr lang="en-US"/>
              <a:t>Types</a:t>
            </a:r>
            <a:br>
              <a:rPr lang="en-US"/>
            </a:br>
            <a:r>
              <a:rPr lang="en-US" sz="3200"/>
              <a:t>Unified Type System</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1635" name="Rectangle 3"/>
          <p:cNvSpPr>
            <a:spLocks noGrp="1" noChangeArrowheads="1"/>
          </p:cNvSpPr>
          <p:nvPr>
            <p:ph idx="1"/>
          </p:nvPr>
        </p:nvSpPr>
        <p:spPr/>
        <p:txBody>
          <a:bodyPr/>
          <a:lstStyle/>
          <a:p>
            <a:r>
              <a:rPr lang="en-US"/>
              <a:t>Value</a:t>
            </a:r>
          </a:p>
          <a:p>
            <a:pPr lvl="1"/>
            <a:r>
              <a:rPr lang="en-US"/>
              <a:t>Integral types</a:t>
            </a:r>
          </a:p>
          <a:p>
            <a:pPr lvl="1"/>
            <a:r>
              <a:rPr lang="en-US"/>
              <a:t>Floating point types</a:t>
            </a:r>
          </a:p>
          <a:p>
            <a:pPr lvl="1"/>
            <a:r>
              <a:rPr lang="en-US">
                <a:latin typeface="Lucida Console" pitchFamily="49" charset="0"/>
              </a:rPr>
              <a:t>decimal</a:t>
            </a:r>
          </a:p>
          <a:p>
            <a:pPr lvl="1"/>
            <a:r>
              <a:rPr lang="en-US">
                <a:latin typeface="Lucida Console" pitchFamily="49" charset="0"/>
              </a:rPr>
              <a:t>bool</a:t>
            </a:r>
          </a:p>
          <a:p>
            <a:pPr lvl="1"/>
            <a:r>
              <a:rPr lang="en-US">
                <a:latin typeface="Lucida Console" pitchFamily="49" charset="0"/>
              </a:rPr>
              <a:t>char</a:t>
            </a:r>
          </a:p>
          <a:p>
            <a:r>
              <a:rPr lang="en-US"/>
              <a:t>Reference</a:t>
            </a:r>
          </a:p>
          <a:p>
            <a:pPr lvl="1"/>
            <a:r>
              <a:rPr lang="en-US">
                <a:latin typeface="Lucida Console" pitchFamily="49" charset="0"/>
              </a:rPr>
              <a:t>object</a:t>
            </a:r>
          </a:p>
          <a:p>
            <a:pPr lvl="1"/>
            <a:r>
              <a:rPr lang="en-US">
                <a:latin typeface="Lucida Console" pitchFamily="49" charset="0"/>
              </a:rPr>
              <a:t>string</a:t>
            </a:r>
          </a:p>
        </p:txBody>
      </p:sp>
      <p:sp>
        <p:nvSpPr>
          <p:cNvPr id="1221634" name="Rectangle 2"/>
          <p:cNvSpPr>
            <a:spLocks noGrp="1" noChangeArrowheads="1"/>
          </p:cNvSpPr>
          <p:nvPr>
            <p:ph type="title"/>
          </p:nvPr>
        </p:nvSpPr>
        <p:spPr/>
        <p:txBody>
          <a:bodyPr>
            <a:normAutofit fontScale="90000"/>
          </a:bodyPr>
          <a:lstStyle/>
          <a:p>
            <a:r>
              <a:rPr lang="en-US"/>
              <a:t>Types</a:t>
            </a:r>
            <a:br>
              <a:rPr lang="en-US"/>
            </a:br>
            <a:r>
              <a:rPr lang="en-US" sz="3200"/>
              <a:t>Predefined Types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5000">
              <a:schemeClr val="tx1">
                <a:lumMod val="95000"/>
              </a:schemeClr>
            </a:gs>
            <a:gs pos="64999">
              <a:srgbClr val="F0EBD5"/>
            </a:gs>
            <a:gs pos="100000">
              <a:srgbClr val="D1C39F"/>
            </a:gs>
          </a:gsLst>
          <a:lin ang="5400000" scaled="0"/>
          <a:tileRect r="-100000" b="-100000"/>
        </a:gradFill>
        <a:effectLst/>
      </p:bgPr>
    </p:bg>
    <p:spTree>
      <p:nvGrpSpPr>
        <p:cNvPr id="1" name=""/>
        <p:cNvGrpSpPr/>
        <p:nvPr/>
      </p:nvGrpSpPr>
      <p:grpSpPr>
        <a:xfrm>
          <a:off x="0" y="0"/>
          <a:ext cx="0" cy="0"/>
          <a:chOff x="0" y="0"/>
          <a:chExt cx="0" cy="0"/>
        </a:xfrm>
      </p:grpSpPr>
      <p:sp>
        <p:nvSpPr>
          <p:cNvPr id="726022" name="Rectangle 6"/>
          <p:cNvSpPr>
            <a:spLocks noGrp="1" noChangeArrowheads="1"/>
          </p:cNvSpPr>
          <p:nvPr>
            <p:ph type="title"/>
          </p:nvPr>
        </p:nvSpPr>
        <p:spPr/>
        <p:txBody>
          <a:bodyPr/>
          <a:lstStyle/>
          <a:p>
            <a:r>
              <a:rPr lang="en-US"/>
              <a:t>Hello World</a:t>
            </a:r>
          </a:p>
        </p:txBody>
      </p:sp>
      <p:sp>
        <p:nvSpPr>
          <p:cNvPr id="726019" name="Text Box 3"/>
          <p:cNvSpPr txBox="1">
            <a:spLocks noChangeArrowheads="1"/>
          </p:cNvSpPr>
          <p:nvPr/>
        </p:nvSpPr>
        <p:spPr bwMode="auto">
          <a:xfrm>
            <a:off x="685800" y="2455863"/>
            <a:ext cx="7848600" cy="24828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pPr>
              <a:lnSpc>
                <a:spcPct val="90000"/>
              </a:lnSpc>
            </a:pPr>
            <a:r>
              <a:rPr lang="en-US"/>
              <a:t>using System;</a:t>
            </a:r>
          </a:p>
          <a:p>
            <a:pPr>
              <a:lnSpc>
                <a:spcPct val="90000"/>
              </a:lnSpc>
            </a:pPr>
            <a:endParaRPr lang="en-US"/>
          </a:p>
          <a:p>
            <a:pPr>
              <a:lnSpc>
                <a:spcPct val="90000"/>
              </a:lnSpc>
            </a:pPr>
            <a:r>
              <a:rPr lang="en-US"/>
              <a:t>class Hello {</a:t>
            </a:r>
          </a:p>
          <a:p>
            <a:pPr>
              <a:lnSpc>
                <a:spcPct val="90000"/>
              </a:lnSpc>
            </a:pPr>
            <a:r>
              <a:rPr lang="en-US"/>
              <a:t>   static void Main( ) {</a:t>
            </a:r>
          </a:p>
          <a:p>
            <a:pPr>
              <a:lnSpc>
                <a:spcPct val="90000"/>
              </a:lnSpc>
            </a:pPr>
            <a:r>
              <a:rPr lang="en-US"/>
              <a:t>      Console.WriteLine("Hello world");</a:t>
            </a:r>
          </a:p>
          <a:p>
            <a:pPr>
              <a:lnSpc>
                <a:spcPct val="90000"/>
              </a:lnSpc>
            </a:pPr>
            <a:r>
              <a:rPr lang="en-US"/>
              <a:t>	Console.ReadLine();  // Hit enter to finish</a:t>
            </a:r>
          </a:p>
          <a:p>
            <a:pPr>
              <a:lnSpc>
                <a:spcPct val="90000"/>
              </a:lnSpc>
            </a:pPr>
            <a:r>
              <a:rPr lang="en-US"/>
              <a:t>   }</a:t>
            </a:r>
          </a:p>
          <a:p>
            <a:pPr>
              <a:lnSpc>
                <a:spcPct val="90000"/>
              </a:lnSpc>
            </a:pPr>
            <a:r>
              <a:rPr lang="en-US"/>
              <a:t>}</a:t>
            </a:r>
          </a:p>
        </p:txBody>
      </p:sp>
    </p:spTree>
  </p:cSld>
  <p:clrMapOvr>
    <a:masterClrMapping/>
  </p:clrMapOvr>
  <p:transition>
    <p:strips dir="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6575" name="Rectangle 31"/>
          <p:cNvSpPr>
            <a:spLocks noGrp="1" noChangeArrowheads="1"/>
          </p:cNvSpPr>
          <p:nvPr>
            <p:ph idx="1"/>
          </p:nvPr>
        </p:nvSpPr>
        <p:spPr/>
        <p:txBody>
          <a:bodyPr/>
          <a:lstStyle/>
          <a:p>
            <a:r>
              <a:rPr lang="en-US"/>
              <a:t>All are predefined structs</a:t>
            </a:r>
          </a:p>
        </p:txBody>
      </p:sp>
      <p:sp>
        <p:nvSpPr>
          <p:cNvPr id="876574" name="Rectangle 30"/>
          <p:cNvSpPr>
            <a:spLocks noGrp="1" noChangeArrowheads="1"/>
          </p:cNvSpPr>
          <p:nvPr>
            <p:ph type="title"/>
          </p:nvPr>
        </p:nvSpPr>
        <p:spPr/>
        <p:txBody>
          <a:bodyPr>
            <a:normAutofit fontScale="90000"/>
          </a:bodyPr>
          <a:lstStyle/>
          <a:p>
            <a:r>
              <a:rPr lang="en-US"/>
              <a:t>Predefined Types</a:t>
            </a:r>
            <a:br>
              <a:rPr lang="en-US"/>
            </a:br>
            <a:r>
              <a:rPr lang="en-US" sz="3200"/>
              <a:t>Value Types</a:t>
            </a:r>
          </a:p>
        </p:txBody>
      </p:sp>
      <p:graphicFrame>
        <p:nvGraphicFramePr>
          <p:cNvPr id="876602" name="Group 58"/>
          <p:cNvGraphicFramePr>
            <a:graphicFrameLocks noGrp="1"/>
          </p:cNvGraphicFramePr>
          <p:nvPr/>
        </p:nvGraphicFramePr>
        <p:xfrm>
          <a:off x="571500" y="2971800"/>
          <a:ext cx="8001000" cy="2905125"/>
        </p:xfrm>
        <a:graphic>
          <a:graphicData uri="http://schemas.openxmlformats.org/drawingml/2006/table">
            <a:tbl>
              <a:tblPr/>
              <a:tblGrid>
                <a:gridCol w="2819400"/>
                <a:gridCol w="5181600"/>
              </a:tblGrid>
              <a:tr h="5810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Signed</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sbyte, short, int, long</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r h="5810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Unsigned</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byte, ushort, uint, ulong</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r h="5810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Character</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char</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r h="5810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Floating point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float, double, decimal</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r h="5810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Logical</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bool</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bl>
          </a:graphicData>
        </a:graphic>
      </p:graphicFrame>
    </p:spTree>
  </p:cSld>
  <p:clrMapOvr>
    <a:masterClrMapping/>
  </p:clrMapOvr>
  <p:transition spd="med">
    <p:strips dir="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7963" name="Rectangle 219"/>
          <p:cNvSpPr>
            <a:spLocks noGrp="1" noChangeArrowheads="1"/>
          </p:cNvSpPr>
          <p:nvPr>
            <p:ph type="title"/>
          </p:nvPr>
        </p:nvSpPr>
        <p:spPr/>
        <p:txBody>
          <a:bodyPr>
            <a:normAutofit fontScale="90000"/>
          </a:bodyPr>
          <a:lstStyle/>
          <a:p>
            <a:r>
              <a:rPr lang="en-US"/>
              <a:t>Predefined Types</a:t>
            </a:r>
            <a:br>
              <a:rPr lang="en-US"/>
            </a:br>
            <a:r>
              <a:rPr lang="en-US" sz="3200"/>
              <a:t>Integral Types</a:t>
            </a:r>
          </a:p>
        </p:txBody>
      </p:sp>
      <p:graphicFrame>
        <p:nvGraphicFramePr>
          <p:cNvPr id="927962" name="Group 218"/>
          <p:cNvGraphicFramePr>
            <a:graphicFrameLocks noGrp="1"/>
          </p:cNvGraphicFramePr>
          <p:nvPr/>
        </p:nvGraphicFramePr>
        <p:xfrm>
          <a:off x="304800" y="1981200"/>
          <a:ext cx="8610600" cy="4267203"/>
        </p:xfrm>
        <a:graphic>
          <a:graphicData uri="http://schemas.openxmlformats.org/drawingml/2006/table">
            <a:tbl>
              <a:tblPr/>
              <a:tblGrid>
                <a:gridCol w="1828800"/>
                <a:gridCol w="2667000"/>
                <a:gridCol w="2209800"/>
                <a:gridCol w="1905000"/>
              </a:tblGrid>
              <a:tr h="550863">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C#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System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Size (bytes)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Signed?</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r h="46355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sbyte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System.Sbyte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1</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Yes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r h="46513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short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System.Int16</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2</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Yes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r h="46513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int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System.Int32</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4</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Yes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r h="46355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long</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System.Int64</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8</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Yes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r h="46513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byte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System.Byte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1</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No</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r h="46513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ushort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System.UInt16</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2</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No</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r h="46355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uint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System.UInt32</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4</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No</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r h="46513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ulong</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System.UInt64</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8</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No</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bl>
          </a:graphicData>
        </a:graphic>
      </p:graphicFrame>
    </p:spTree>
  </p:cSld>
  <p:clrMapOvr>
    <a:masterClrMapping/>
  </p:clrMapOvr>
  <p:transition spd="med">
    <p:strips dir="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8837" name="Rectangle 69"/>
          <p:cNvSpPr>
            <a:spLocks noGrp="1" noChangeArrowheads="1"/>
          </p:cNvSpPr>
          <p:nvPr>
            <p:ph idx="1"/>
          </p:nvPr>
        </p:nvSpPr>
        <p:spPr/>
        <p:txBody>
          <a:bodyPr/>
          <a:lstStyle/>
          <a:p>
            <a:r>
              <a:rPr lang="en-US"/>
              <a:t>Follows IEEE 754 specification</a:t>
            </a:r>
          </a:p>
          <a:p>
            <a:r>
              <a:rPr lang="en-US"/>
              <a:t>Supports ± 0, ± Infinity, NaN </a:t>
            </a:r>
          </a:p>
        </p:txBody>
      </p:sp>
      <p:sp>
        <p:nvSpPr>
          <p:cNvPr id="928836" name="Rectangle 68"/>
          <p:cNvSpPr>
            <a:spLocks noGrp="1" noChangeArrowheads="1"/>
          </p:cNvSpPr>
          <p:nvPr>
            <p:ph type="title"/>
          </p:nvPr>
        </p:nvSpPr>
        <p:spPr/>
        <p:txBody>
          <a:bodyPr>
            <a:normAutofit fontScale="90000"/>
          </a:bodyPr>
          <a:lstStyle/>
          <a:p>
            <a:r>
              <a:rPr lang="en-US"/>
              <a:t>Predefined Types</a:t>
            </a:r>
            <a:br>
              <a:rPr lang="en-US"/>
            </a:br>
            <a:r>
              <a:rPr lang="en-US" sz="3200"/>
              <a:t>Floating Point Types</a:t>
            </a:r>
          </a:p>
        </p:txBody>
      </p:sp>
      <p:graphicFrame>
        <p:nvGraphicFramePr>
          <p:cNvPr id="928833" name="Group 65"/>
          <p:cNvGraphicFramePr>
            <a:graphicFrameLocks noGrp="1"/>
          </p:cNvGraphicFramePr>
          <p:nvPr/>
        </p:nvGraphicFramePr>
        <p:xfrm>
          <a:off x="1066800" y="3886200"/>
          <a:ext cx="7086600" cy="1546226"/>
        </p:xfrm>
        <a:graphic>
          <a:graphicData uri="http://schemas.openxmlformats.org/drawingml/2006/table">
            <a:tbl>
              <a:tblPr/>
              <a:tblGrid>
                <a:gridCol w="1828800"/>
                <a:gridCol w="2819400"/>
                <a:gridCol w="2438400"/>
              </a:tblGrid>
              <a:tr h="59055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C#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System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Size (bytes)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7783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float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System.Single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4</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7783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double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System.Double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8</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spd="med">
    <p:strips dir="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8080" name="Rectangle 32"/>
          <p:cNvSpPr>
            <a:spLocks noGrp="1" noChangeArrowheads="1"/>
          </p:cNvSpPr>
          <p:nvPr>
            <p:ph idx="1"/>
          </p:nvPr>
        </p:nvSpPr>
        <p:spPr/>
        <p:txBody>
          <a:bodyPr/>
          <a:lstStyle/>
          <a:p>
            <a:r>
              <a:rPr lang="en-US"/>
              <a:t>128 bits</a:t>
            </a:r>
          </a:p>
          <a:p>
            <a:r>
              <a:rPr lang="en-US"/>
              <a:t>Essentially a 96 bit value scaled by a </a:t>
            </a:r>
            <a:br>
              <a:rPr lang="en-US"/>
            </a:br>
            <a:r>
              <a:rPr lang="en-US"/>
              <a:t>power of 10</a:t>
            </a:r>
          </a:p>
          <a:p>
            <a:r>
              <a:rPr lang="en-US"/>
              <a:t>Decimal values represented precisely</a:t>
            </a:r>
          </a:p>
          <a:p>
            <a:r>
              <a:rPr lang="en-US"/>
              <a:t>Doesn’t support signed zeros, infinities </a:t>
            </a:r>
            <a:br>
              <a:rPr lang="en-US"/>
            </a:br>
            <a:r>
              <a:rPr lang="en-US"/>
              <a:t>or NaN</a:t>
            </a:r>
          </a:p>
        </p:txBody>
      </p:sp>
      <p:sp>
        <p:nvSpPr>
          <p:cNvPr id="898079" name="Rectangle 31"/>
          <p:cNvSpPr>
            <a:spLocks noGrp="1" noChangeArrowheads="1"/>
          </p:cNvSpPr>
          <p:nvPr>
            <p:ph type="title"/>
          </p:nvPr>
        </p:nvSpPr>
        <p:spPr/>
        <p:txBody>
          <a:bodyPr>
            <a:normAutofit fontScale="90000"/>
          </a:bodyPr>
          <a:lstStyle/>
          <a:p>
            <a:r>
              <a:rPr lang="en-US"/>
              <a:t>Predefined Types</a:t>
            </a:r>
            <a:br>
              <a:rPr lang="en-US"/>
            </a:br>
            <a:r>
              <a:rPr lang="en-US" sz="3200">
                <a:latin typeface="Lucida Console" pitchFamily="49" charset="0"/>
              </a:rPr>
              <a:t>decimal</a:t>
            </a:r>
          </a:p>
        </p:txBody>
      </p:sp>
      <p:graphicFrame>
        <p:nvGraphicFramePr>
          <p:cNvPr id="898076" name="Group 28"/>
          <p:cNvGraphicFramePr>
            <a:graphicFrameLocks noGrp="1"/>
          </p:cNvGraphicFramePr>
          <p:nvPr/>
        </p:nvGraphicFramePr>
        <p:xfrm>
          <a:off x="1600200" y="5257800"/>
          <a:ext cx="7162800" cy="1068388"/>
        </p:xfrm>
        <a:graphic>
          <a:graphicData uri="http://schemas.openxmlformats.org/drawingml/2006/table">
            <a:tbl>
              <a:tblPr/>
              <a:tblGrid>
                <a:gridCol w="1828800"/>
                <a:gridCol w="3048000"/>
                <a:gridCol w="2286000"/>
              </a:tblGrid>
              <a:tr h="59055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C#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System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Size (bytes)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7783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decimal</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System.Decimal</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16</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spd="med">
    <p:strips dir="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0823" name="Rectangle 7"/>
          <p:cNvSpPr>
            <a:spLocks noGrp="1" noChangeArrowheads="1"/>
          </p:cNvSpPr>
          <p:nvPr>
            <p:ph idx="1"/>
          </p:nvPr>
        </p:nvSpPr>
        <p:spPr/>
        <p:txBody>
          <a:bodyPr/>
          <a:lstStyle/>
          <a:p>
            <a:r>
              <a:rPr lang="en-US"/>
              <a:t>All integer types can be implicitly converted to a decimal type</a:t>
            </a:r>
          </a:p>
          <a:p>
            <a:r>
              <a:rPr lang="en-US"/>
              <a:t>Conversions between decimal and floating types require explicit conversion due to possible loss of precision</a:t>
            </a:r>
          </a:p>
          <a:p>
            <a:r>
              <a:rPr lang="en-US"/>
              <a:t>s * m * 10e</a:t>
            </a:r>
          </a:p>
          <a:p>
            <a:pPr lvl="1"/>
            <a:r>
              <a:rPr lang="en-US"/>
              <a:t>s = 1 or –1</a:t>
            </a:r>
          </a:p>
          <a:p>
            <a:pPr lvl="1"/>
            <a:r>
              <a:rPr lang="en-US"/>
              <a:t>0 </a:t>
            </a:r>
            <a:r>
              <a:rPr lang="en-US">
                <a:sym typeface="Symbol" pitchFamily="18" charset="2"/>
              </a:rPr>
              <a:t> </a:t>
            </a:r>
            <a:r>
              <a:rPr lang="en-US"/>
              <a:t>m </a:t>
            </a:r>
            <a:r>
              <a:rPr lang="en-US">
                <a:sym typeface="Symbol" pitchFamily="18" charset="2"/>
              </a:rPr>
              <a:t></a:t>
            </a:r>
            <a:r>
              <a:rPr lang="en-US"/>
              <a:t> 296</a:t>
            </a:r>
          </a:p>
          <a:p>
            <a:pPr lvl="1"/>
            <a:r>
              <a:rPr lang="en-US"/>
              <a:t>-28 </a:t>
            </a:r>
            <a:r>
              <a:rPr lang="en-US">
                <a:sym typeface="Symbol" pitchFamily="18" charset="2"/>
              </a:rPr>
              <a:t> </a:t>
            </a:r>
            <a:r>
              <a:rPr lang="en-US"/>
              <a:t>e </a:t>
            </a:r>
            <a:r>
              <a:rPr lang="en-US">
                <a:sym typeface="Symbol" pitchFamily="18" charset="2"/>
              </a:rPr>
              <a:t></a:t>
            </a:r>
            <a:r>
              <a:rPr lang="en-US"/>
              <a:t> 0</a:t>
            </a:r>
          </a:p>
          <a:p>
            <a:pPr lvl="1"/>
            <a:endParaRPr lang="en-US"/>
          </a:p>
        </p:txBody>
      </p:sp>
      <p:sp>
        <p:nvSpPr>
          <p:cNvPr id="930822" name="Rectangle 6"/>
          <p:cNvSpPr>
            <a:spLocks noGrp="1" noChangeArrowheads="1"/>
          </p:cNvSpPr>
          <p:nvPr>
            <p:ph type="title"/>
          </p:nvPr>
        </p:nvSpPr>
        <p:spPr/>
        <p:txBody>
          <a:bodyPr>
            <a:normAutofit fontScale="90000"/>
          </a:bodyPr>
          <a:lstStyle/>
          <a:p>
            <a:r>
              <a:rPr lang="en-US"/>
              <a:t>Predefined Types</a:t>
            </a:r>
            <a:br>
              <a:rPr lang="en-US"/>
            </a:br>
            <a:r>
              <a:rPr lang="en-US" sz="3200">
                <a:latin typeface="Lucida Console" pitchFamily="49" charset="0"/>
              </a:rPr>
              <a:t>decimal</a:t>
            </a:r>
          </a:p>
        </p:txBody>
      </p:sp>
    </p:spTree>
  </p:cSld>
  <p:clrMapOvr>
    <a:masterClrMapping/>
  </p:clrMapOvr>
  <p:transition spd="med">
    <p:strips dir="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9800" name="Rectangle 1032"/>
          <p:cNvSpPr>
            <a:spLocks noGrp="1" noChangeArrowheads="1"/>
          </p:cNvSpPr>
          <p:nvPr>
            <p:ph idx="1"/>
          </p:nvPr>
        </p:nvSpPr>
        <p:spPr/>
        <p:txBody>
          <a:bodyPr/>
          <a:lstStyle/>
          <a:p>
            <a:r>
              <a:rPr lang="en-US"/>
              <a:t>Integer literals can be expressed as decimal </a:t>
            </a:r>
            <a:br>
              <a:rPr lang="en-US"/>
            </a:br>
            <a:r>
              <a:rPr lang="en-US"/>
              <a:t>or hexadecimal</a:t>
            </a:r>
          </a:p>
          <a:p>
            <a:r>
              <a:rPr lang="en-US"/>
              <a:t>U or u: uint or ulong</a:t>
            </a:r>
          </a:p>
          <a:p>
            <a:r>
              <a:rPr lang="en-US"/>
              <a:t>L or l: long or ulong</a:t>
            </a:r>
          </a:p>
          <a:p>
            <a:r>
              <a:rPr lang="en-US"/>
              <a:t>UL or ul: ulong</a:t>
            </a:r>
          </a:p>
        </p:txBody>
      </p:sp>
      <p:sp>
        <p:nvSpPr>
          <p:cNvPr id="929799" name="Rectangle 1031"/>
          <p:cNvSpPr>
            <a:spLocks noGrp="1" noChangeArrowheads="1"/>
          </p:cNvSpPr>
          <p:nvPr>
            <p:ph type="title"/>
          </p:nvPr>
        </p:nvSpPr>
        <p:spPr/>
        <p:txBody>
          <a:bodyPr>
            <a:normAutofit fontScale="90000"/>
          </a:bodyPr>
          <a:lstStyle/>
          <a:p>
            <a:r>
              <a:rPr lang="en-US"/>
              <a:t>Predefined Types</a:t>
            </a:r>
            <a:br>
              <a:rPr lang="en-US"/>
            </a:br>
            <a:r>
              <a:rPr lang="en-US" sz="3200"/>
              <a:t>Integral Literals</a:t>
            </a:r>
          </a:p>
        </p:txBody>
      </p:sp>
      <p:sp>
        <p:nvSpPr>
          <p:cNvPr id="929796" name="Text Box 1028"/>
          <p:cNvSpPr txBox="1">
            <a:spLocks noChangeArrowheads="1"/>
          </p:cNvSpPr>
          <p:nvPr/>
        </p:nvSpPr>
        <p:spPr bwMode="auto">
          <a:xfrm>
            <a:off x="838200" y="4592638"/>
            <a:ext cx="7467600" cy="1579562"/>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pPr>
              <a:lnSpc>
                <a:spcPct val="85000"/>
              </a:lnSpc>
            </a:pPr>
            <a:r>
              <a:rPr lang="en-US"/>
              <a:t>123           // Decimal</a:t>
            </a:r>
          </a:p>
          <a:p>
            <a:pPr>
              <a:lnSpc>
                <a:spcPct val="85000"/>
              </a:lnSpc>
            </a:pPr>
            <a:r>
              <a:rPr lang="en-US"/>
              <a:t>0x7B          // Hexadecimal</a:t>
            </a:r>
          </a:p>
          <a:p>
            <a:pPr>
              <a:lnSpc>
                <a:spcPct val="85000"/>
              </a:lnSpc>
            </a:pPr>
            <a:r>
              <a:rPr lang="en-US"/>
              <a:t>123U          // Unsigned</a:t>
            </a:r>
          </a:p>
          <a:p>
            <a:pPr>
              <a:lnSpc>
                <a:spcPct val="85000"/>
              </a:lnSpc>
            </a:pPr>
            <a:r>
              <a:rPr lang="en-US"/>
              <a:t>123ul         // Unsigned long</a:t>
            </a:r>
          </a:p>
          <a:p>
            <a:pPr>
              <a:lnSpc>
                <a:spcPct val="85000"/>
              </a:lnSpc>
            </a:pPr>
            <a:r>
              <a:rPr lang="en-US"/>
              <a:t>123L          // Long</a:t>
            </a:r>
          </a:p>
        </p:txBody>
      </p:sp>
    </p:spTree>
  </p:cSld>
  <p:clrMapOvr>
    <a:masterClrMapping/>
  </p:clrMapOvr>
  <p:transition spd="med">
    <p:strips dir="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4536" name="Rectangle 1032"/>
          <p:cNvSpPr>
            <a:spLocks noGrp="1" noChangeArrowheads="1"/>
          </p:cNvSpPr>
          <p:nvPr>
            <p:ph idx="1"/>
          </p:nvPr>
        </p:nvSpPr>
        <p:spPr/>
        <p:txBody>
          <a:bodyPr/>
          <a:lstStyle/>
          <a:p>
            <a:r>
              <a:rPr lang="en-US"/>
              <a:t>F or f: float</a:t>
            </a:r>
          </a:p>
          <a:p>
            <a:r>
              <a:rPr lang="en-US"/>
              <a:t>D or d: double</a:t>
            </a:r>
          </a:p>
          <a:p>
            <a:r>
              <a:rPr lang="en-US"/>
              <a:t>M or m: decimal</a:t>
            </a:r>
          </a:p>
        </p:txBody>
      </p:sp>
      <p:sp>
        <p:nvSpPr>
          <p:cNvPr id="1174535" name="Rectangle 1031"/>
          <p:cNvSpPr>
            <a:spLocks noGrp="1" noChangeArrowheads="1"/>
          </p:cNvSpPr>
          <p:nvPr>
            <p:ph type="title"/>
          </p:nvPr>
        </p:nvSpPr>
        <p:spPr/>
        <p:txBody>
          <a:bodyPr>
            <a:normAutofit fontScale="90000"/>
          </a:bodyPr>
          <a:lstStyle/>
          <a:p>
            <a:r>
              <a:rPr lang="en-US"/>
              <a:t>Predefined Types</a:t>
            </a:r>
            <a:br>
              <a:rPr lang="en-US"/>
            </a:br>
            <a:r>
              <a:rPr lang="en-US" sz="3200"/>
              <a:t>Real Literals</a:t>
            </a:r>
          </a:p>
        </p:txBody>
      </p:sp>
      <p:sp>
        <p:nvSpPr>
          <p:cNvPr id="1174532" name="Text Box 1028"/>
          <p:cNvSpPr txBox="1">
            <a:spLocks noChangeArrowheads="1"/>
          </p:cNvSpPr>
          <p:nvPr/>
        </p:nvSpPr>
        <p:spPr bwMode="auto">
          <a:xfrm>
            <a:off x="838200" y="4135438"/>
            <a:ext cx="7467600" cy="1579562"/>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pPr>
              <a:lnSpc>
                <a:spcPct val="85000"/>
              </a:lnSpc>
            </a:pPr>
            <a:r>
              <a:rPr lang="en-US"/>
              <a:t>123f              // Float</a:t>
            </a:r>
          </a:p>
          <a:p>
            <a:pPr>
              <a:lnSpc>
                <a:spcPct val="85000"/>
              </a:lnSpc>
            </a:pPr>
            <a:r>
              <a:rPr lang="en-US"/>
              <a:t>123D              // Double</a:t>
            </a:r>
          </a:p>
          <a:p>
            <a:pPr>
              <a:lnSpc>
                <a:spcPct val="85000"/>
              </a:lnSpc>
            </a:pPr>
            <a:r>
              <a:rPr lang="en-US"/>
              <a:t>123.456m          // Decimal</a:t>
            </a:r>
          </a:p>
          <a:p>
            <a:pPr>
              <a:lnSpc>
                <a:spcPct val="85000"/>
              </a:lnSpc>
            </a:pPr>
            <a:r>
              <a:rPr lang="en-US"/>
              <a:t>1.23e2f           // Float</a:t>
            </a:r>
          </a:p>
          <a:p>
            <a:pPr>
              <a:lnSpc>
                <a:spcPct val="85000"/>
              </a:lnSpc>
            </a:pPr>
            <a:r>
              <a:rPr lang="en-US"/>
              <a:t>12.3E1M           // Decimal</a:t>
            </a:r>
          </a:p>
        </p:txBody>
      </p:sp>
    </p:spTree>
  </p:cSld>
  <p:clrMapOvr>
    <a:masterClrMapping/>
  </p:clrMapOvr>
  <p:transition spd="med">
    <p:strips dir="rd"/>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9095" name="Rectangle 23"/>
          <p:cNvSpPr>
            <a:spLocks noGrp="1" noChangeArrowheads="1"/>
          </p:cNvSpPr>
          <p:nvPr>
            <p:ph idx="1"/>
          </p:nvPr>
        </p:nvSpPr>
        <p:spPr/>
        <p:txBody>
          <a:bodyPr/>
          <a:lstStyle/>
          <a:p>
            <a:r>
              <a:rPr lang="en-US"/>
              <a:t>Represents logical values</a:t>
            </a:r>
          </a:p>
          <a:p>
            <a:r>
              <a:rPr lang="en-US"/>
              <a:t>Literal values are true and false</a:t>
            </a:r>
          </a:p>
          <a:p>
            <a:r>
              <a:rPr lang="en-US"/>
              <a:t>Cannot use 1 and 0 as boolean values</a:t>
            </a:r>
          </a:p>
          <a:p>
            <a:pPr lvl="1"/>
            <a:r>
              <a:rPr lang="en-US"/>
              <a:t>No standard conversion between other types </a:t>
            </a:r>
            <a:br>
              <a:rPr lang="en-US"/>
            </a:br>
            <a:r>
              <a:rPr lang="en-US"/>
              <a:t>and bool</a:t>
            </a:r>
          </a:p>
        </p:txBody>
      </p:sp>
      <p:sp>
        <p:nvSpPr>
          <p:cNvPr id="899094" name="Rectangle 22"/>
          <p:cNvSpPr>
            <a:spLocks noGrp="1" noChangeArrowheads="1"/>
          </p:cNvSpPr>
          <p:nvPr>
            <p:ph type="title"/>
          </p:nvPr>
        </p:nvSpPr>
        <p:spPr/>
        <p:txBody>
          <a:bodyPr>
            <a:normAutofit fontScale="90000"/>
          </a:bodyPr>
          <a:lstStyle/>
          <a:p>
            <a:r>
              <a:rPr lang="en-US"/>
              <a:t>Predefined Types</a:t>
            </a:r>
            <a:br>
              <a:rPr lang="en-US"/>
            </a:br>
            <a:r>
              <a:rPr lang="en-US" sz="3200">
                <a:latin typeface="Lucida Console" pitchFamily="49" charset="0"/>
              </a:rPr>
              <a:t>bool</a:t>
            </a:r>
          </a:p>
        </p:txBody>
      </p:sp>
      <p:graphicFrame>
        <p:nvGraphicFramePr>
          <p:cNvPr id="899096" name="Group 24"/>
          <p:cNvGraphicFramePr>
            <a:graphicFrameLocks noGrp="1"/>
          </p:cNvGraphicFramePr>
          <p:nvPr/>
        </p:nvGraphicFramePr>
        <p:xfrm>
          <a:off x="914400" y="4953000"/>
          <a:ext cx="7391400" cy="1066801"/>
        </p:xfrm>
        <a:graphic>
          <a:graphicData uri="http://schemas.openxmlformats.org/drawingml/2006/table">
            <a:tbl>
              <a:tblPr/>
              <a:tblGrid>
                <a:gridCol w="1887538"/>
                <a:gridCol w="3144837"/>
                <a:gridCol w="2359025"/>
              </a:tblGrid>
              <a:tr h="588963">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C#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System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Size (bytes)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7783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bool</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System.Boolean</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1 (2 for arrays)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spd="med">
    <p:strips dir="rd"/>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71" name="Rectangle 31"/>
          <p:cNvSpPr>
            <a:spLocks noGrp="1" noChangeArrowheads="1"/>
          </p:cNvSpPr>
          <p:nvPr>
            <p:ph idx="1"/>
          </p:nvPr>
        </p:nvSpPr>
        <p:spPr/>
        <p:txBody>
          <a:bodyPr/>
          <a:lstStyle/>
          <a:p>
            <a:r>
              <a:rPr lang="en-US"/>
              <a:t>Represents a Unicode character</a:t>
            </a:r>
          </a:p>
          <a:p>
            <a:r>
              <a:rPr lang="en-US"/>
              <a:t>Literals</a:t>
            </a:r>
          </a:p>
          <a:p>
            <a:pPr lvl="1"/>
            <a:r>
              <a:rPr lang="en-US"/>
              <a:t>‘A’		// Simple character</a:t>
            </a:r>
          </a:p>
          <a:p>
            <a:pPr lvl="1"/>
            <a:r>
              <a:rPr lang="en-US"/>
              <a:t>‘\u0041’		// Unicode</a:t>
            </a:r>
          </a:p>
          <a:p>
            <a:pPr lvl="1"/>
            <a:r>
              <a:rPr lang="en-US"/>
              <a:t>‘\x0041’		// Unsigned short hexadecimal</a:t>
            </a:r>
          </a:p>
          <a:p>
            <a:pPr lvl="1"/>
            <a:r>
              <a:rPr lang="en-US"/>
              <a:t>‘\n’		// Escape sequence character</a:t>
            </a:r>
          </a:p>
        </p:txBody>
      </p:sp>
      <p:sp>
        <p:nvSpPr>
          <p:cNvPr id="931870" name="Rectangle 30"/>
          <p:cNvSpPr>
            <a:spLocks noGrp="1" noChangeArrowheads="1"/>
          </p:cNvSpPr>
          <p:nvPr>
            <p:ph type="title"/>
          </p:nvPr>
        </p:nvSpPr>
        <p:spPr/>
        <p:txBody>
          <a:bodyPr>
            <a:normAutofit fontScale="90000"/>
          </a:bodyPr>
          <a:lstStyle/>
          <a:p>
            <a:r>
              <a:rPr lang="en-US"/>
              <a:t>Predefined Types</a:t>
            </a:r>
            <a:br>
              <a:rPr lang="en-US"/>
            </a:br>
            <a:r>
              <a:rPr lang="en-US" sz="3200">
                <a:latin typeface="Lucida Console" pitchFamily="49" charset="0"/>
              </a:rPr>
              <a:t>char</a:t>
            </a:r>
          </a:p>
        </p:txBody>
      </p:sp>
      <p:graphicFrame>
        <p:nvGraphicFramePr>
          <p:cNvPr id="931867" name="Group 27"/>
          <p:cNvGraphicFramePr>
            <a:graphicFrameLocks noGrp="1"/>
          </p:cNvGraphicFramePr>
          <p:nvPr/>
        </p:nvGraphicFramePr>
        <p:xfrm>
          <a:off x="1219200" y="5029200"/>
          <a:ext cx="6705600" cy="1068388"/>
        </p:xfrm>
        <a:graphic>
          <a:graphicData uri="http://schemas.openxmlformats.org/drawingml/2006/table">
            <a:tbl>
              <a:tblPr/>
              <a:tblGrid>
                <a:gridCol w="1828800"/>
                <a:gridCol w="2590800"/>
                <a:gridCol w="2286000"/>
              </a:tblGrid>
              <a:tr h="59055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C#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System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Size (bytes)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7783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Char</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System.Char</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2</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spd="med">
    <p:strips dir="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2953" name="Rectangle 89"/>
          <p:cNvSpPr>
            <a:spLocks noGrp="1" noChangeArrowheads="1"/>
          </p:cNvSpPr>
          <p:nvPr>
            <p:ph idx="1"/>
          </p:nvPr>
        </p:nvSpPr>
        <p:spPr/>
        <p:txBody>
          <a:bodyPr/>
          <a:lstStyle/>
          <a:p>
            <a:r>
              <a:rPr lang="en-US"/>
              <a:t>Escape sequence characters (partial list)</a:t>
            </a:r>
          </a:p>
        </p:txBody>
      </p:sp>
      <p:sp>
        <p:nvSpPr>
          <p:cNvPr id="932952" name="Rectangle 88"/>
          <p:cNvSpPr>
            <a:spLocks noGrp="1" noChangeArrowheads="1"/>
          </p:cNvSpPr>
          <p:nvPr>
            <p:ph type="title"/>
          </p:nvPr>
        </p:nvSpPr>
        <p:spPr/>
        <p:txBody>
          <a:bodyPr>
            <a:normAutofit fontScale="90000"/>
          </a:bodyPr>
          <a:lstStyle/>
          <a:p>
            <a:r>
              <a:rPr lang="en-US"/>
              <a:t>Predefined Types</a:t>
            </a:r>
            <a:br>
              <a:rPr lang="en-US"/>
            </a:br>
            <a:r>
              <a:rPr lang="en-US" sz="3200">
                <a:latin typeface="Lucida Console" pitchFamily="49" charset="0"/>
              </a:rPr>
              <a:t>char</a:t>
            </a:r>
          </a:p>
        </p:txBody>
      </p:sp>
      <p:graphicFrame>
        <p:nvGraphicFramePr>
          <p:cNvPr id="932954" name="Group 90"/>
          <p:cNvGraphicFramePr>
            <a:graphicFrameLocks noGrp="1"/>
          </p:cNvGraphicFramePr>
          <p:nvPr/>
        </p:nvGraphicFramePr>
        <p:xfrm>
          <a:off x="381000" y="2514600"/>
          <a:ext cx="8534400" cy="3805239"/>
        </p:xfrm>
        <a:graphic>
          <a:graphicData uri="http://schemas.openxmlformats.org/drawingml/2006/table">
            <a:tbl>
              <a:tblPr/>
              <a:tblGrid>
                <a:gridCol w="2327275"/>
                <a:gridCol w="3297238"/>
                <a:gridCol w="2909887"/>
              </a:tblGrid>
              <a:tr h="5334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Char</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Meaning</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Value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68313">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Single quote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0x0027</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66725">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Double quote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0x0022</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66725">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Backslash</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0x005C</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68313">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\0</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Null</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0x0000</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66725">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\n</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New line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0x000A</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68313">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\r</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Carriage return</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0x000D</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66725">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Tab</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0x0009</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spd="med">
    <p:strips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61227" name="Rectangle 11"/>
          <p:cNvSpPr>
            <a:spLocks noGrp="1" noChangeArrowheads="1"/>
          </p:cNvSpPr>
          <p:nvPr>
            <p:ph idx="1"/>
          </p:nvPr>
        </p:nvSpPr>
        <p:spPr/>
        <p:txBody>
          <a:bodyPr/>
          <a:lstStyle/>
          <a:p>
            <a:r>
              <a:rPr lang="en-US"/>
              <a:t>Hello World</a:t>
            </a:r>
          </a:p>
          <a:p>
            <a:pPr>
              <a:buClr>
                <a:schemeClr val="folHlink"/>
              </a:buClr>
            </a:pPr>
            <a:r>
              <a:rPr lang="en-US" b="1">
                <a:solidFill>
                  <a:schemeClr val="folHlink"/>
                </a:solidFill>
              </a:rPr>
              <a:t>Design Goals of C#</a:t>
            </a:r>
          </a:p>
          <a:p>
            <a:r>
              <a:rPr lang="en-US"/>
              <a:t>Types</a:t>
            </a:r>
          </a:p>
          <a:p>
            <a:r>
              <a:rPr lang="en-US"/>
              <a:t>Program Structure</a:t>
            </a:r>
          </a:p>
          <a:p>
            <a:r>
              <a:rPr lang="en-US"/>
              <a:t>Statements</a:t>
            </a:r>
          </a:p>
          <a:p>
            <a:r>
              <a:rPr lang="en-US"/>
              <a:t>Operators</a:t>
            </a:r>
          </a:p>
          <a:p>
            <a:r>
              <a:rPr lang="en-US"/>
              <a:t>Using Visual Studio.NET</a:t>
            </a:r>
          </a:p>
          <a:p>
            <a:r>
              <a:rPr lang="en-US"/>
              <a:t>Using the .NET Framework SDK </a:t>
            </a:r>
          </a:p>
        </p:txBody>
      </p:sp>
      <p:sp>
        <p:nvSpPr>
          <p:cNvPr id="1161226" name="Rectangle 10"/>
          <p:cNvSpPr>
            <a:spLocks noGrp="1" noChangeArrowheads="1"/>
          </p:cNvSpPr>
          <p:nvPr>
            <p:ph type="title"/>
          </p:nvPr>
        </p:nvSpPr>
        <p:spPr/>
        <p:txBody>
          <a:bodyPr/>
          <a:lstStyle/>
          <a:p>
            <a:r>
              <a:rPr lang="en-US" dirty="0" smtClean="0"/>
              <a:t>Topics Covered</a:t>
            </a:r>
            <a:endParaRPr lang="en-US" dirty="0"/>
          </a:p>
        </p:txBody>
      </p:sp>
    </p:spTree>
  </p:cSld>
  <p:clrMapOvr>
    <a:masterClrMapping/>
  </p:clrMapOvr>
  <p:transition spd="med">
    <p:strips dir="rd"/>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8870" name="Rectangle 38"/>
          <p:cNvSpPr>
            <a:spLocks noGrp="1" noChangeArrowheads="1"/>
          </p:cNvSpPr>
          <p:nvPr>
            <p:ph type="title"/>
          </p:nvPr>
        </p:nvSpPr>
        <p:spPr/>
        <p:txBody>
          <a:bodyPr>
            <a:normAutofit fontScale="90000"/>
          </a:bodyPr>
          <a:lstStyle/>
          <a:p>
            <a:r>
              <a:rPr lang="en-US"/>
              <a:t>Predefined Types</a:t>
            </a:r>
            <a:br>
              <a:rPr lang="en-US"/>
            </a:br>
            <a:r>
              <a:rPr lang="en-US" sz="3200"/>
              <a:t>Reference Types</a:t>
            </a:r>
          </a:p>
        </p:txBody>
      </p:sp>
      <p:graphicFrame>
        <p:nvGraphicFramePr>
          <p:cNvPr id="888887" name="Group 55"/>
          <p:cNvGraphicFramePr>
            <a:graphicFrameLocks noGrp="1"/>
          </p:cNvGraphicFramePr>
          <p:nvPr/>
        </p:nvGraphicFramePr>
        <p:xfrm>
          <a:off x="609600" y="3124200"/>
          <a:ext cx="8001000" cy="1160463"/>
        </p:xfrm>
        <a:graphic>
          <a:graphicData uri="http://schemas.openxmlformats.org/drawingml/2006/table">
            <a:tbl>
              <a:tblPr/>
              <a:tblGrid>
                <a:gridCol w="2819400"/>
                <a:gridCol w="5181600"/>
              </a:tblGrid>
              <a:tr h="5794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Root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object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810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Character string</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string</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p:strips dir="rd"/>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3914" name="Rectangle 26"/>
          <p:cNvSpPr>
            <a:spLocks noGrp="1" noChangeArrowheads="1"/>
          </p:cNvSpPr>
          <p:nvPr>
            <p:ph idx="1"/>
          </p:nvPr>
        </p:nvSpPr>
        <p:spPr/>
        <p:txBody>
          <a:bodyPr/>
          <a:lstStyle/>
          <a:p>
            <a:r>
              <a:rPr lang="en-US"/>
              <a:t>Root of object hierarchy</a:t>
            </a:r>
          </a:p>
          <a:p>
            <a:r>
              <a:rPr lang="en-US"/>
              <a:t>Storage (book keeping) overhead</a:t>
            </a:r>
          </a:p>
          <a:p>
            <a:pPr lvl="1"/>
            <a:r>
              <a:rPr lang="en-US"/>
              <a:t>0 bytes for value types</a:t>
            </a:r>
          </a:p>
          <a:p>
            <a:pPr lvl="1"/>
            <a:r>
              <a:rPr lang="en-US"/>
              <a:t>8 bytes for reference types</a:t>
            </a:r>
          </a:p>
          <a:p>
            <a:r>
              <a:rPr lang="en-US"/>
              <a:t>An actual reference (not the object) </a:t>
            </a:r>
            <a:br>
              <a:rPr lang="en-US"/>
            </a:br>
            <a:r>
              <a:rPr lang="en-US"/>
              <a:t>uses 4 bytes</a:t>
            </a:r>
          </a:p>
        </p:txBody>
      </p:sp>
      <p:sp>
        <p:nvSpPr>
          <p:cNvPr id="933913" name="Rectangle 25"/>
          <p:cNvSpPr>
            <a:spLocks noGrp="1" noChangeArrowheads="1"/>
          </p:cNvSpPr>
          <p:nvPr>
            <p:ph type="title"/>
          </p:nvPr>
        </p:nvSpPr>
        <p:spPr/>
        <p:txBody>
          <a:bodyPr>
            <a:normAutofit fontScale="90000"/>
          </a:bodyPr>
          <a:lstStyle/>
          <a:p>
            <a:r>
              <a:rPr lang="en-US"/>
              <a:t>Predefined Types</a:t>
            </a:r>
            <a:br>
              <a:rPr lang="en-US"/>
            </a:br>
            <a:r>
              <a:rPr lang="en-US" sz="3200">
                <a:latin typeface="Lucida Console" pitchFamily="49" charset="0"/>
              </a:rPr>
              <a:t>object</a:t>
            </a:r>
          </a:p>
        </p:txBody>
      </p:sp>
      <p:graphicFrame>
        <p:nvGraphicFramePr>
          <p:cNvPr id="933912" name="Group 24"/>
          <p:cNvGraphicFramePr>
            <a:graphicFrameLocks noGrp="1"/>
          </p:cNvGraphicFramePr>
          <p:nvPr/>
        </p:nvGraphicFramePr>
        <p:xfrm>
          <a:off x="1524000" y="5105400"/>
          <a:ext cx="7239000" cy="1068388"/>
        </p:xfrm>
        <a:graphic>
          <a:graphicData uri="http://schemas.openxmlformats.org/drawingml/2006/table">
            <a:tbl>
              <a:tblPr/>
              <a:tblGrid>
                <a:gridCol w="1974850"/>
                <a:gridCol w="2797175"/>
                <a:gridCol w="2466975"/>
              </a:tblGrid>
              <a:tr h="5715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C#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System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Size (bytes)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9688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object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System.Object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0/8 overhead</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spd="med">
    <p:strips dir="rd"/>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5623" name="Rectangle 1031"/>
          <p:cNvSpPr>
            <a:spLocks noGrp="1" noChangeArrowheads="1"/>
          </p:cNvSpPr>
          <p:nvPr>
            <p:ph idx="1"/>
          </p:nvPr>
        </p:nvSpPr>
        <p:spPr/>
        <p:txBody>
          <a:bodyPr/>
          <a:lstStyle/>
          <a:p>
            <a:r>
              <a:rPr lang="en-US">
                <a:latin typeface="Lucida Console" pitchFamily="49" charset="0"/>
              </a:rPr>
              <a:t>public bool Equals(object)</a:t>
            </a:r>
          </a:p>
          <a:p>
            <a:r>
              <a:rPr lang="en-US">
                <a:latin typeface="Lucida Console" pitchFamily="49" charset="0"/>
              </a:rPr>
              <a:t>protected void Finalize()</a:t>
            </a:r>
          </a:p>
          <a:p>
            <a:r>
              <a:rPr lang="en-US">
                <a:latin typeface="Lucida Console" pitchFamily="49" charset="0"/>
              </a:rPr>
              <a:t>public int GetHashCode()</a:t>
            </a:r>
          </a:p>
          <a:p>
            <a:r>
              <a:rPr lang="en-US">
                <a:latin typeface="Lucida Console" pitchFamily="49" charset="0"/>
              </a:rPr>
              <a:t>public System.Type GetType()</a:t>
            </a:r>
          </a:p>
          <a:p>
            <a:r>
              <a:rPr lang="en-US">
                <a:latin typeface="Lucida Console" pitchFamily="49" charset="0"/>
              </a:rPr>
              <a:t>protected object MemberwiseClone()</a:t>
            </a:r>
          </a:p>
          <a:p>
            <a:r>
              <a:rPr lang="en-US">
                <a:latin typeface="Lucida Console" pitchFamily="49" charset="0"/>
              </a:rPr>
              <a:t>public void Object()</a:t>
            </a:r>
          </a:p>
          <a:p>
            <a:r>
              <a:rPr lang="en-US">
                <a:latin typeface="Lucida Console" pitchFamily="49" charset="0"/>
              </a:rPr>
              <a:t>public string ToString()</a:t>
            </a:r>
          </a:p>
        </p:txBody>
      </p:sp>
      <p:sp>
        <p:nvSpPr>
          <p:cNvPr id="1135622" name="Rectangle 1030"/>
          <p:cNvSpPr>
            <a:spLocks noGrp="1" noChangeArrowheads="1"/>
          </p:cNvSpPr>
          <p:nvPr>
            <p:ph type="title"/>
          </p:nvPr>
        </p:nvSpPr>
        <p:spPr/>
        <p:txBody>
          <a:bodyPr>
            <a:normAutofit fontScale="90000"/>
          </a:bodyPr>
          <a:lstStyle/>
          <a:p>
            <a:r>
              <a:rPr lang="en-US"/>
              <a:t>Predefined Types</a:t>
            </a:r>
            <a:br>
              <a:rPr lang="en-US"/>
            </a:br>
            <a:r>
              <a:rPr lang="en-US" sz="3200">
                <a:latin typeface="Lucida Console" pitchFamily="49" charset="0"/>
              </a:rPr>
              <a:t>object</a:t>
            </a:r>
            <a:r>
              <a:rPr lang="en-US" sz="3200"/>
              <a:t> Public Methods</a:t>
            </a:r>
          </a:p>
        </p:txBody>
      </p:sp>
    </p:spTree>
  </p:cSld>
  <p:clrMapOvr>
    <a:masterClrMapping/>
  </p:clrMapOvr>
  <p:transition spd="med">
    <p:strips dir="rd"/>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4933" name="Rectangle 21"/>
          <p:cNvSpPr>
            <a:spLocks noGrp="1" noChangeArrowheads="1"/>
          </p:cNvSpPr>
          <p:nvPr>
            <p:ph idx="1"/>
          </p:nvPr>
        </p:nvSpPr>
        <p:spPr/>
        <p:txBody>
          <a:bodyPr/>
          <a:lstStyle/>
          <a:p>
            <a:r>
              <a:rPr lang="en-US"/>
              <a:t>An immutable sequence of Unicode characters</a:t>
            </a:r>
          </a:p>
          <a:p>
            <a:r>
              <a:rPr lang="en-US"/>
              <a:t>Reference type</a:t>
            </a:r>
          </a:p>
          <a:p>
            <a:r>
              <a:rPr lang="en-US"/>
              <a:t>Special syntax for literals</a:t>
            </a:r>
          </a:p>
          <a:p>
            <a:pPr lvl="1"/>
            <a:r>
              <a:rPr lang="en-US">
                <a:latin typeface="Lucida Console" pitchFamily="49" charset="0"/>
              </a:rPr>
              <a:t>string s = “I am a string”;</a:t>
            </a:r>
          </a:p>
          <a:p>
            <a:pPr lvl="1"/>
            <a:endParaRPr lang="en-US"/>
          </a:p>
        </p:txBody>
      </p:sp>
      <p:sp>
        <p:nvSpPr>
          <p:cNvPr id="934932" name="Rectangle 20"/>
          <p:cNvSpPr>
            <a:spLocks noGrp="1" noChangeArrowheads="1"/>
          </p:cNvSpPr>
          <p:nvPr>
            <p:ph type="title"/>
          </p:nvPr>
        </p:nvSpPr>
        <p:spPr/>
        <p:txBody>
          <a:bodyPr>
            <a:normAutofit fontScale="90000"/>
          </a:bodyPr>
          <a:lstStyle/>
          <a:p>
            <a:r>
              <a:rPr lang="en-US"/>
              <a:t>Predefined Types</a:t>
            </a:r>
            <a:br>
              <a:rPr lang="en-US"/>
            </a:br>
            <a:r>
              <a:rPr lang="en-US" sz="3200">
                <a:latin typeface="Lucida Console" pitchFamily="49" charset="0"/>
              </a:rPr>
              <a:t>string</a:t>
            </a:r>
          </a:p>
        </p:txBody>
      </p:sp>
      <p:graphicFrame>
        <p:nvGraphicFramePr>
          <p:cNvPr id="934916" name="Group 4"/>
          <p:cNvGraphicFramePr>
            <a:graphicFrameLocks noGrp="1"/>
          </p:cNvGraphicFramePr>
          <p:nvPr/>
        </p:nvGraphicFramePr>
        <p:xfrm>
          <a:off x="914400" y="4265613"/>
          <a:ext cx="7315200" cy="1068388"/>
        </p:xfrm>
        <a:graphic>
          <a:graphicData uri="http://schemas.openxmlformats.org/drawingml/2006/table">
            <a:tbl>
              <a:tblPr/>
              <a:tblGrid>
                <a:gridCol w="1995488"/>
                <a:gridCol w="2825750"/>
                <a:gridCol w="2493962"/>
              </a:tblGrid>
              <a:tr h="59055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C#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System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1" i="0" u="none" strike="noStrike" cap="none" normalizeH="0" baseline="0" smtClean="0">
                          <a:ln>
                            <a:noFill/>
                          </a:ln>
                          <a:solidFill>
                            <a:schemeClr val="tx1"/>
                          </a:solidFill>
                          <a:effectLst/>
                          <a:latin typeface="Arial" charset="0"/>
                        </a:rPr>
                        <a:t>Size (bytes)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47783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String</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System.String</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20 minimum</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spd="med">
    <p:strips dir="rd"/>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5957" name="Rectangle 21"/>
          <p:cNvSpPr>
            <a:spLocks noGrp="1" noChangeArrowheads="1"/>
          </p:cNvSpPr>
          <p:nvPr>
            <p:ph idx="1"/>
          </p:nvPr>
        </p:nvSpPr>
        <p:spPr>
          <a:xfrm>
            <a:off x="457200" y="1905000"/>
            <a:ext cx="8382000" cy="4495800"/>
          </a:xfrm>
        </p:spPr>
        <p:txBody>
          <a:bodyPr/>
          <a:lstStyle/>
          <a:p>
            <a:r>
              <a:rPr lang="en-US"/>
              <a:t>Normally have to use escape characters</a:t>
            </a:r>
          </a:p>
          <a:p>
            <a:pPr lvl="1"/>
            <a:endParaRPr lang="en-US"/>
          </a:p>
          <a:p>
            <a:endParaRPr lang="en-US"/>
          </a:p>
          <a:p>
            <a:r>
              <a:rPr lang="en-US"/>
              <a:t>Verbatim string literals</a:t>
            </a:r>
          </a:p>
          <a:p>
            <a:pPr lvl="1"/>
            <a:r>
              <a:rPr lang="en-US"/>
              <a:t>Most escape sequences ignored</a:t>
            </a:r>
          </a:p>
          <a:p>
            <a:pPr lvl="2"/>
            <a:r>
              <a:rPr lang="en-US"/>
              <a:t>Except for “” </a:t>
            </a:r>
          </a:p>
          <a:p>
            <a:pPr lvl="1"/>
            <a:r>
              <a:rPr lang="en-US"/>
              <a:t>Verbatim literals can be multi-line</a:t>
            </a:r>
          </a:p>
          <a:p>
            <a:pPr lvl="1"/>
            <a:endParaRPr lang="en-US" sz="2000" b="1">
              <a:latin typeface="Lucida Console" pitchFamily="49" charset="0"/>
            </a:endParaRPr>
          </a:p>
        </p:txBody>
      </p:sp>
      <p:sp>
        <p:nvSpPr>
          <p:cNvPr id="935956" name="Rectangle 20"/>
          <p:cNvSpPr>
            <a:spLocks noGrp="1" noChangeArrowheads="1"/>
          </p:cNvSpPr>
          <p:nvPr>
            <p:ph type="title"/>
          </p:nvPr>
        </p:nvSpPr>
        <p:spPr/>
        <p:txBody>
          <a:bodyPr>
            <a:normAutofit fontScale="90000"/>
          </a:bodyPr>
          <a:lstStyle/>
          <a:p>
            <a:r>
              <a:rPr lang="en-US"/>
              <a:t>Predefined Types</a:t>
            </a:r>
            <a:br>
              <a:rPr lang="en-US"/>
            </a:br>
            <a:r>
              <a:rPr lang="en-US" sz="3200">
                <a:latin typeface="Lucida Console" pitchFamily="49" charset="0"/>
              </a:rPr>
              <a:t>string</a:t>
            </a:r>
          </a:p>
        </p:txBody>
      </p:sp>
      <p:sp>
        <p:nvSpPr>
          <p:cNvPr id="935958" name="Text Box 22"/>
          <p:cNvSpPr txBox="1">
            <a:spLocks noChangeArrowheads="1"/>
          </p:cNvSpPr>
          <p:nvPr/>
        </p:nvSpPr>
        <p:spPr bwMode="auto">
          <a:xfrm>
            <a:off x="838200" y="2486025"/>
            <a:ext cx="7620000" cy="409575"/>
          </a:xfrm>
          <a:prstGeom prst="rect">
            <a:avLst/>
          </a:prstGeom>
          <a:solidFill>
            <a:schemeClr val="accent1"/>
          </a:solidFill>
          <a:ln w="12700">
            <a:solidFill>
              <a:schemeClr val="tx1"/>
            </a:solidFill>
            <a:miter lim="800000"/>
            <a:headEnd/>
            <a:tailEnd/>
          </a:ln>
          <a:effectLst/>
        </p:spPr>
        <p:txBody>
          <a:bodyPr>
            <a:spAutoFit/>
          </a:bodyPr>
          <a:lstStyle/>
          <a:p>
            <a:pPr>
              <a:tabLst>
                <a:tab pos="5827713" algn="l"/>
              </a:tabLst>
            </a:pPr>
            <a:r>
              <a:rPr lang="en-US"/>
              <a:t>string s1= “\\\\server\\fileshare\\filename.cs”;</a:t>
            </a:r>
          </a:p>
        </p:txBody>
      </p:sp>
      <p:sp>
        <p:nvSpPr>
          <p:cNvPr id="935959" name="Text Box 23"/>
          <p:cNvSpPr txBox="1">
            <a:spLocks noChangeArrowheads="1"/>
          </p:cNvSpPr>
          <p:nvPr/>
        </p:nvSpPr>
        <p:spPr bwMode="auto">
          <a:xfrm>
            <a:off x="838200" y="5229225"/>
            <a:ext cx="7620000" cy="409575"/>
          </a:xfrm>
          <a:prstGeom prst="rect">
            <a:avLst/>
          </a:prstGeom>
          <a:solidFill>
            <a:schemeClr val="accent1"/>
          </a:solidFill>
          <a:ln w="12700">
            <a:solidFill>
              <a:schemeClr val="tx1"/>
            </a:solidFill>
            <a:miter lim="800000"/>
            <a:headEnd/>
            <a:tailEnd/>
          </a:ln>
          <a:effectLst/>
        </p:spPr>
        <p:txBody>
          <a:bodyPr>
            <a:spAutoFit/>
          </a:bodyPr>
          <a:lstStyle/>
          <a:p>
            <a:pPr>
              <a:tabLst>
                <a:tab pos="5827713" algn="l"/>
              </a:tabLst>
            </a:pPr>
            <a:r>
              <a:rPr lang="en-US"/>
              <a:t>string s2 = @“\\server\fileshare\filename.cs”;</a:t>
            </a:r>
          </a:p>
        </p:txBody>
      </p:sp>
    </p:spTree>
  </p:cSld>
  <p:clrMapOvr>
    <a:masterClrMapping/>
  </p:clrMapOvr>
  <p:transition spd="med">
    <p:strips dir="rd"/>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5130" name="Rectangle 154"/>
          <p:cNvSpPr>
            <a:spLocks noGrp="1" noChangeArrowheads="1"/>
          </p:cNvSpPr>
          <p:nvPr>
            <p:ph idx="1"/>
          </p:nvPr>
        </p:nvSpPr>
        <p:spPr/>
        <p:txBody>
          <a:bodyPr/>
          <a:lstStyle/>
          <a:p>
            <a:r>
              <a:rPr lang="en-US"/>
              <a:t>User-defined types</a:t>
            </a:r>
          </a:p>
        </p:txBody>
      </p:sp>
      <p:sp>
        <p:nvSpPr>
          <p:cNvPr id="895129" name="Rectangle 153"/>
          <p:cNvSpPr>
            <a:spLocks noGrp="1" noChangeArrowheads="1"/>
          </p:cNvSpPr>
          <p:nvPr>
            <p:ph type="title"/>
          </p:nvPr>
        </p:nvSpPr>
        <p:spPr/>
        <p:txBody>
          <a:bodyPr>
            <a:normAutofit fontScale="90000"/>
          </a:bodyPr>
          <a:lstStyle/>
          <a:p>
            <a:r>
              <a:rPr lang="en-US"/>
              <a:t>Types </a:t>
            </a:r>
            <a:br>
              <a:rPr lang="en-US"/>
            </a:br>
            <a:r>
              <a:rPr lang="en-US" sz="3200"/>
              <a:t>User-defined Types</a:t>
            </a:r>
          </a:p>
        </p:txBody>
      </p:sp>
      <p:graphicFrame>
        <p:nvGraphicFramePr>
          <p:cNvPr id="895126" name="Group 150"/>
          <p:cNvGraphicFramePr>
            <a:graphicFrameLocks noGrp="1"/>
          </p:cNvGraphicFramePr>
          <p:nvPr/>
        </p:nvGraphicFramePr>
        <p:xfrm>
          <a:off x="609600" y="2667000"/>
          <a:ext cx="8001000" cy="3482976"/>
        </p:xfrm>
        <a:graphic>
          <a:graphicData uri="http://schemas.openxmlformats.org/drawingml/2006/table">
            <a:tbl>
              <a:tblPr/>
              <a:tblGrid>
                <a:gridCol w="2819400"/>
                <a:gridCol w="5181600"/>
              </a:tblGrid>
              <a:tr h="5794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Enumerations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enum</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794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Arrays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int[], string[]</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810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Interface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interface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810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Reference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class</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810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Value type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struct</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810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Arial" charset="0"/>
                        </a:rPr>
                        <a:t>Function pointer</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Lucida Console" pitchFamily="49" charset="0"/>
                        </a:rPr>
                        <a:t>delegate</a:t>
                      </a:r>
                    </a:p>
                  </a:txBody>
                  <a:tcPr marL="91638" marR="91638" marT="45819" marB="458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spd="med">
    <p:strips dir="rd"/>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4200" name="Rectangle 8"/>
          <p:cNvSpPr>
            <a:spLocks noGrp="1" noChangeArrowheads="1"/>
          </p:cNvSpPr>
          <p:nvPr>
            <p:ph idx="1"/>
          </p:nvPr>
        </p:nvSpPr>
        <p:spPr/>
        <p:txBody>
          <a:bodyPr/>
          <a:lstStyle/>
          <a:p>
            <a:r>
              <a:rPr lang="en-US"/>
              <a:t>An enum defines a type name for a related group of symbolic constants</a:t>
            </a:r>
          </a:p>
          <a:p>
            <a:r>
              <a:rPr lang="en-US"/>
              <a:t>Choices must be known at compile-time</a:t>
            </a:r>
          </a:p>
          <a:p>
            <a:r>
              <a:rPr lang="en-US"/>
              <a:t>Strongly typed</a:t>
            </a:r>
          </a:p>
          <a:p>
            <a:pPr lvl="1"/>
            <a:r>
              <a:rPr lang="en-US"/>
              <a:t>No implicit conversions to/from int</a:t>
            </a:r>
          </a:p>
          <a:p>
            <a:pPr lvl="1"/>
            <a:r>
              <a:rPr lang="en-US"/>
              <a:t>Can be explicitly converted</a:t>
            </a:r>
          </a:p>
          <a:p>
            <a:pPr lvl="1"/>
            <a:r>
              <a:rPr lang="en-US"/>
              <a:t>Operators: +, -, ++, --, &amp;, |, ^, ~, …</a:t>
            </a:r>
          </a:p>
          <a:p>
            <a:r>
              <a:rPr lang="en-US"/>
              <a:t>Can specify underlying type</a:t>
            </a:r>
          </a:p>
          <a:p>
            <a:pPr lvl="1"/>
            <a:r>
              <a:rPr lang="en-US"/>
              <a:t>byte, sbyte, short, ushort, int, uint, long, ulong</a:t>
            </a:r>
          </a:p>
        </p:txBody>
      </p:sp>
      <p:sp>
        <p:nvSpPr>
          <p:cNvPr id="904199" name="Rectangle 7"/>
          <p:cNvSpPr>
            <a:spLocks noGrp="1" noChangeArrowheads="1"/>
          </p:cNvSpPr>
          <p:nvPr>
            <p:ph type="title"/>
          </p:nvPr>
        </p:nvSpPr>
        <p:spPr/>
        <p:txBody>
          <a:bodyPr>
            <a:normAutofit fontScale="90000"/>
          </a:bodyPr>
          <a:lstStyle/>
          <a:p>
            <a:r>
              <a:rPr lang="en-US"/>
              <a:t>Types </a:t>
            </a:r>
            <a:br>
              <a:rPr lang="en-US"/>
            </a:br>
            <a:r>
              <a:rPr lang="en-US" sz="3200"/>
              <a:t>Enums</a:t>
            </a:r>
          </a:p>
        </p:txBody>
      </p:sp>
    </p:spTree>
  </p:cSld>
  <p:clrMapOvr>
    <a:masterClrMapping/>
  </p:clrMapOvr>
  <p:transition>
    <p:strips dir="rd"/>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4133" name="Rectangle 5"/>
          <p:cNvSpPr>
            <a:spLocks noGrp="1" noChangeArrowheads="1"/>
          </p:cNvSpPr>
          <p:nvPr>
            <p:ph type="title"/>
          </p:nvPr>
        </p:nvSpPr>
        <p:spPr/>
        <p:txBody>
          <a:bodyPr>
            <a:normAutofit fontScale="90000"/>
          </a:bodyPr>
          <a:lstStyle/>
          <a:p>
            <a:r>
              <a:rPr lang="en-US"/>
              <a:t>Types </a:t>
            </a:r>
            <a:br>
              <a:rPr lang="en-US"/>
            </a:br>
            <a:r>
              <a:rPr lang="en-US" sz="3200"/>
              <a:t>Enums</a:t>
            </a:r>
          </a:p>
        </p:txBody>
      </p:sp>
      <p:sp>
        <p:nvSpPr>
          <p:cNvPr id="944132" name="Text Box 4"/>
          <p:cNvSpPr txBox="1">
            <a:spLocks noChangeArrowheads="1"/>
          </p:cNvSpPr>
          <p:nvPr/>
        </p:nvSpPr>
        <p:spPr bwMode="auto">
          <a:xfrm>
            <a:off x="762000" y="2438400"/>
            <a:ext cx="7620000" cy="3125788"/>
          </a:xfrm>
          <a:prstGeom prst="rect">
            <a:avLst/>
          </a:prstGeom>
          <a:solidFill>
            <a:schemeClr val="accent1"/>
          </a:solidFill>
          <a:ln w="12700">
            <a:solidFill>
              <a:schemeClr val="tx1"/>
            </a:solidFill>
            <a:miter lim="800000"/>
            <a:headEnd/>
            <a:tailEnd/>
          </a:ln>
          <a:effectLst/>
        </p:spPr>
        <p:txBody>
          <a:bodyPr>
            <a:spAutoFit/>
          </a:bodyPr>
          <a:lstStyle/>
          <a:p>
            <a:pPr>
              <a:lnSpc>
                <a:spcPct val="90000"/>
              </a:lnSpc>
              <a:tabLst>
                <a:tab pos="5827713" algn="l"/>
              </a:tabLst>
            </a:pPr>
            <a:r>
              <a:rPr lang="en-US"/>
              <a:t>enum Color: byte {</a:t>
            </a:r>
          </a:p>
          <a:p>
            <a:pPr>
              <a:lnSpc>
                <a:spcPct val="90000"/>
              </a:lnSpc>
              <a:tabLst>
                <a:tab pos="5827713" algn="l"/>
              </a:tabLst>
            </a:pPr>
            <a:r>
              <a:rPr lang="en-US"/>
              <a:t>   Red   = 1,</a:t>
            </a:r>
          </a:p>
          <a:p>
            <a:pPr>
              <a:lnSpc>
                <a:spcPct val="90000"/>
              </a:lnSpc>
              <a:tabLst>
                <a:tab pos="5827713" algn="l"/>
              </a:tabLst>
            </a:pPr>
            <a:r>
              <a:rPr lang="en-US"/>
              <a:t>   Green = 2,</a:t>
            </a:r>
          </a:p>
          <a:p>
            <a:pPr>
              <a:lnSpc>
                <a:spcPct val="90000"/>
              </a:lnSpc>
              <a:tabLst>
                <a:tab pos="5827713" algn="l"/>
              </a:tabLst>
            </a:pPr>
            <a:r>
              <a:rPr lang="en-US"/>
              <a:t>   Blue  = 4,</a:t>
            </a:r>
          </a:p>
          <a:p>
            <a:pPr>
              <a:lnSpc>
                <a:spcPct val="90000"/>
              </a:lnSpc>
              <a:tabLst>
                <a:tab pos="5827713" algn="l"/>
              </a:tabLst>
            </a:pPr>
            <a:r>
              <a:rPr lang="en-US"/>
              <a:t>   Black = 0,</a:t>
            </a:r>
          </a:p>
          <a:p>
            <a:pPr>
              <a:lnSpc>
                <a:spcPct val="90000"/>
              </a:lnSpc>
              <a:tabLst>
                <a:tab pos="5827713" algn="l"/>
              </a:tabLst>
            </a:pPr>
            <a:r>
              <a:rPr lang="en-US"/>
              <a:t>   White = Red | Green | Blue</a:t>
            </a:r>
          </a:p>
          <a:p>
            <a:pPr>
              <a:lnSpc>
                <a:spcPct val="90000"/>
              </a:lnSpc>
              <a:tabLst>
                <a:tab pos="5827713" algn="l"/>
              </a:tabLst>
            </a:pPr>
            <a:r>
              <a:rPr lang="en-US"/>
              <a:t>}</a:t>
            </a:r>
          </a:p>
          <a:p>
            <a:pPr>
              <a:lnSpc>
                <a:spcPct val="90000"/>
              </a:lnSpc>
              <a:tabLst>
                <a:tab pos="5827713" algn="l"/>
              </a:tabLst>
            </a:pPr>
            <a:endParaRPr lang="en-US"/>
          </a:p>
          <a:p>
            <a:pPr>
              <a:lnSpc>
                <a:spcPct val="90000"/>
              </a:lnSpc>
              <a:tabLst>
                <a:tab pos="5827713" algn="l"/>
              </a:tabLst>
            </a:pPr>
            <a:r>
              <a:rPr lang="en-US"/>
              <a:t>Color c = Color.Black;</a:t>
            </a:r>
          </a:p>
          <a:p>
            <a:pPr>
              <a:lnSpc>
                <a:spcPct val="90000"/>
              </a:lnSpc>
              <a:tabLst>
                <a:tab pos="5827713" algn="l"/>
              </a:tabLst>
            </a:pPr>
            <a:r>
              <a:rPr lang="en-US"/>
              <a:t>Console.WriteLine(c);	// 0</a:t>
            </a:r>
          </a:p>
          <a:p>
            <a:pPr>
              <a:lnSpc>
                <a:spcPct val="90000"/>
              </a:lnSpc>
              <a:tabLst>
                <a:tab pos="5827713" algn="l"/>
              </a:tabLst>
            </a:pPr>
            <a:r>
              <a:rPr lang="en-US"/>
              <a:t>Console.WriteLine(c.Format());	// Black</a:t>
            </a:r>
          </a:p>
        </p:txBody>
      </p:sp>
    </p:spTree>
  </p:cSld>
  <p:clrMapOvr>
    <a:masterClrMapping/>
  </p:clrMapOvr>
  <p:transition spd="med">
    <p:strips dir="rd"/>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5159" name="Rectangle 1031"/>
          <p:cNvSpPr>
            <a:spLocks noGrp="1" noChangeArrowheads="1"/>
          </p:cNvSpPr>
          <p:nvPr>
            <p:ph idx="1"/>
          </p:nvPr>
        </p:nvSpPr>
        <p:spPr/>
        <p:txBody>
          <a:bodyPr/>
          <a:lstStyle/>
          <a:p>
            <a:r>
              <a:rPr lang="en-US"/>
              <a:t>All enums derive from </a:t>
            </a:r>
            <a:r>
              <a:rPr lang="en-US">
                <a:latin typeface="Lucida Console" pitchFamily="49" charset="0"/>
              </a:rPr>
              <a:t>System.Enum</a:t>
            </a:r>
          </a:p>
          <a:p>
            <a:pPr lvl="1"/>
            <a:r>
              <a:rPr lang="en-US"/>
              <a:t>Provides methods to </a:t>
            </a:r>
          </a:p>
          <a:p>
            <a:pPr lvl="2"/>
            <a:r>
              <a:rPr lang="en-US"/>
              <a:t>determine underlying type </a:t>
            </a:r>
          </a:p>
          <a:p>
            <a:pPr lvl="2"/>
            <a:r>
              <a:rPr lang="en-US"/>
              <a:t>test if a value is supported </a:t>
            </a:r>
          </a:p>
          <a:p>
            <a:pPr lvl="2"/>
            <a:r>
              <a:rPr lang="en-US"/>
              <a:t>initialize from string constant</a:t>
            </a:r>
          </a:p>
          <a:p>
            <a:pPr lvl="2"/>
            <a:r>
              <a:rPr lang="en-US"/>
              <a:t>retrieve all values in enum</a:t>
            </a:r>
          </a:p>
          <a:p>
            <a:pPr lvl="2"/>
            <a:r>
              <a:rPr lang="en-US"/>
              <a:t>…</a:t>
            </a:r>
          </a:p>
        </p:txBody>
      </p:sp>
      <p:sp>
        <p:nvSpPr>
          <p:cNvPr id="945158" name="Rectangle 1030"/>
          <p:cNvSpPr>
            <a:spLocks noGrp="1" noChangeArrowheads="1"/>
          </p:cNvSpPr>
          <p:nvPr>
            <p:ph type="title"/>
          </p:nvPr>
        </p:nvSpPr>
        <p:spPr/>
        <p:txBody>
          <a:bodyPr>
            <a:normAutofit fontScale="90000"/>
          </a:bodyPr>
          <a:lstStyle/>
          <a:p>
            <a:r>
              <a:rPr lang="en-US"/>
              <a:t>Types </a:t>
            </a:r>
            <a:br>
              <a:rPr lang="en-US"/>
            </a:br>
            <a:r>
              <a:rPr lang="en-US" sz="3200"/>
              <a:t>Enums</a:t>
            </a:r>
          </a:p>
        </p:txBody>
      </p:sp>
    </p:spTree>
  </p:cSld>
  <p:clrMapOvr>
    <a:masterClrMapping/>
  </p:clrMapOvr>
  <p:transition spd="med">
    <p:strips dir="rd"/>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6247" name="Rectangle 7"/>
          <p:cNvSpPr>
            <a:spLocks noGrp="1" noChangeArrowheads="1"/>
          </p:cNvSpPr>
          <p:nvPr>
            <p:ph idx="1"/>
          </p:nvPr>
        </p:nvSpPr>
        <p:spPr/>
        <p:txBody>
          <a:bodyPr/>
          <a:lstStyle/>
          <a:p>
            <a:r>
              <a:rPr lang="en-US"/>
              <a:t>Arrays allow a group of elements of a specific type to be stored in a contiguous block of memory</a:t>
            </a:r>
          </a:p>
          <a:p>
            <a:r>
              <a:rPr lang="en-US"/>
              <a:t>Arrays are reference types</a:t>
            </a:r>
          </a:p>
          <a:p>
            <a:r>
              <a:rPr lang="en-US"/>
              <a:t>Derived from </a:t>
            </a:r>
            <a:r>
              <a:rPr lang="en-US">
                <a:latin typeface="Lucida Console" pitchFamily="49" charset="0"/>
              </a:rPr>
              <a:t>System.Array</a:t>
            </a:r>
          </a:p>
          <a:p>
            <a:r>
              <a:rPr lang="en-US"/>
              <a:t>Zero-based</a:t>
            </a:r>
          </a:p>
          <a:p>
            <a:r>
              <a:rPr lang="en-US"/>
              <a:t>Can be multidimensional</a:t>
            </a:r>
          </a:p>
          <a:p>
            <a:pPr lvl="1"/>
            <a:r>
              <a:rPr lang="en-US"/>
              <a:t>Arrays know their length(s) and rank</a:t>
            </a:r>
          </a:p>
          <a:p>
            <a:r>
              <a:rPr lang="en-US"/>
              <a:t>Bounds checking</a:t>
            </a:r>
          </a:p>
        </p:txBody>
      </p:sp>
      <p:sp>
        <p:nvSpPr>
          <p:cNvPr id="906246" name="Rectangle 6"/>
          <p:cNvSpPr>
            <a:spLocks noGrp="1" noChangeArrowheads="1"/>
          </p:cNvSpPr>
          <p:nvPr>
            <p:ph type="title"/>
          </p:nvPr>
        </p:nvSpPr>
        <p:spPr/>
        <p:txBody>
          <a:bodyPr>
            <a:normAutofit fontScale="90000"/>
          </a:bodyPr>
          <a:lstStyle/>
          <a:p>
            <a:r>
              <a:rPr lang="en-US"/>
              <a:t>Types </a:t>
            </a:r>
            <a:br>
              <a:rPr lang="en-US"/>
            </a:br>
            <a:r>
              <a:rPr lang="en-US" sz="3200"/>
              <a:t>Arrays</a:t>
            </a:r>
          </a:p>
        </p:txBody>
      </p:sp>
    </p:spTree>
  </p:cSld>
  <p:clrMapOvr>
    <a:masterClrMapping/>
  </p:clrMapOvr>
  <p:transition spd="med">
    <p:strips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5743" name="Rectangle 15"/>
          <p:cNvSpPr>
            <a:spLocks noGrp="1" noChangeArrowheads="1"/>
          </p:cNvSpPr>
          <p:nvPr>
            <p:ph idx="1"/>
          </p:nvPr>
        </p:nvSpPr>
        <p:spPr/>
        <p:txBody>
          <a:bodyPr/>
          <a:lstStyle/>
          <a:p>
            <a:r>
              <a:rPr lang="en-US"/>
              <a:t>Component-orientation</a:t>
            </a:r>
          </a:p>
          <a:p>
            <a:r>
              <a:rPr lang="en-US"/>
              <a:t>Everything is an object</a:t>
            </a:r>
          </a:p>
          <a:p>
            <a:r>
              <a:rPr lang="en-US"/>
              <a:t>Robust and durable software</a:t>
            </a:r>
          </a:p>
          <a:p>
            <a:r>
              <a:rPr lang="en-US"/>
              <a:t>Preserving your investment</a:t>
            </a:r>
          </a:p>
        </p:txBody>
      </p:sp>
      <p:sp>
        <p:nvSpPr>
          <p:cNvPr id="585742" name="Rectangle 14"/>
          <p:cNvSpPr>
            <a:spLocks noGrp="1" noChangeArrowheads="1"/>
          </p:cNvSpPr>
          <p:nvPr>
            <p:ph type="title"/>
          </p:nvPr>
        </p:nvSpPr>
        <p:spPr/>
        <p:txBody>
          <a:bodyPr>
            <a:normAutofit fontScale="90000"/>
          </a:bodyPr>
          <a:lstStyle/>
          <a:p>
            <a:r>
              <a:rPr lang="en-US"/>
              <a:t>Design Goals of C#</a:t>
            </a:r>
            <a:br>
              <a:rPr lang="en-US"/>
            </a:br>
            <a:r>
              <a:rPr lang="en-US" sz="3200"/>
              <a:t>The Big Ideas</a:t>
            </a:r>
          </a:p>
        </p:txBody>
      </p:sp>
    </p:spTree>
  </p:cSld>
  <p:clrMapOvr>
    <a:masterClrMapping/>
  </p:clrMapOvr>
  <p:transition>
    <p:strips dir="rd"/>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67" name="Rectangle 1031"/>
          <p:cNvSpPr>
            <a:spLocks noGrp="1" noChangeArrowheads="1"/>
          </p:cNvSpPr>
          <p:nvPr>
            <p:ph idx="1"/>
          </p:nvPr>
        </p:nvSpPr>
        <p:spPr>
          <a:xfrm>
            <a:off x="457200" y="1905000"/>
            <a:ext cx="8458200" cy="4648200"/>
          </a:xfrm>
        </p:spPr>
        <p:txBody>
          <a:bodyPr/>
          <a:lstStyle/>
          <a:p>
            <a:pPr>
              <a:lnSpc>
                <a:spcPct val="105000"/>
              </a:lnSpc>
            </a:pPr>
            <a:r>
              <a:rPr lang="en-US" sz="2400"/>
              <a:t>Declare</a:t>
            </a:r>
          </a:p>
          <a:p>
            <a:pPr lvl="1">
              <a:lnSpc>
                <a:spcPct val="105000"/>
              </a:lnSpc>
            </a:pPr>
            <a:endParaRPr lang="en-US" sz="2000" b="1">
              <a:latin typeface="Lucida Console" pitchFamily="49" charset="0"/>
            </a:endParaRPr>
          </a:p>
          <a:p>
            <a:pPr>
              <a:lnSpc>
                <a:spcPct val="105000"/>
              </a:lnSpc>
            </a:pPr>
            <a:r>
              <a:rPr lang="en-US" sz="2400"/>
              <a:t>Allocate</a:t>
            </a:r>
          </a:p>
          <a:p>
            <a:pPr lvl="1">
              <a:lnSpc>
                <a:spcPct val="105000"/>
              </a:lnSpc>
            </a:pPr>
            <a:endParaRPr lang="en-US" sz="2000" b="1">
              <a:latin typeface="Lucida Console" pitchFamily="49" charset="0"/>
            </a:endParaRPr>
          </a:p>
          <a:p>
            <a:pPr>
              <a:lnSpc>
                <a:spcPct val="105000"/>
              </a:lnSpc>
            </a:pPr>
            <a:r>
              <a:rPr lang="en-US" sz="2400"/>
              <a:t>Initialize</a:t>
            </a:r>
          </a:p>
          <a:p>
            <a:pPr lvl="1">
              <a:lnSpc>
                <a:spcPct val="105000"/>
              </a:lnSpc>
            </a:pPr>
            <a:endParaRPr lang="en-US" sz="2000" b="1">
              <a:latin typeface="Lucida Console" pitchFamily="49" charset="0"/>
            </a:endParaRPr>
          </a:p>
          <a:p>
            <a:pPr lvl="1">
              <a:lnSpc>
                <a:spcPct val="105000"/>
              </a:lnSpc>
            </a:pPr>
            <a:endParaRPr lang="en-US" sz="2000" b="1">
              <a:latin typeface="Lucida Console" pitchFamily="49" charset="0"/>
            </a:endParaRPr>
          </a:p>
          <a:p>
            <a:pPr>
              <a:lnSpc>
                <a:spcPct val="105000"/>
              </a:lnSpc>
            </a:pPr>
            <a:r>
              <a:rPr lang="en-US" sz="2400"/>
              <a:t>Access and assign</a:t>
            </a:r>
          </a:p>
          <a:p>
            <a:pPr lvl="1">
              <a:lnSpc>
                <a:spcPct val="105000"/>
              </a:lnSpc>
            </a:pPr>
            <a:endParaRPr lang="en-US" sz="2000" b="1">
              <a:latin typeface="Lucida Console" pitchFamily="49" charset="0"/>
            </a:endParaRPr>
          </a:p>
          <a:p>
            <a:pPr>
              <a:lnSpc>
                <a:spcPct val="105000"/>
              </a:lnSpc>
            </a:pPr>
            <a:r>
              <a:rPr lang="en-US" sz="2400"/>
              <a:t>Enumerate</a:t>
            </a:r>
          </a:p>
          <a:p>
            <a:pPr lvl="1">
              <a:lnSpc>
                <a:spcPct val="105000"/>
              </a:lnSpc>
            </a:pPr>
            <a:endParaRPr lang="en-US" sz="2000" b="1">
              <a:latin typeface="Lucida Console" pitchFamily="49" charset="0"/>
            </a:endParaRPr>
          </a:p>
        </p:txBody>
      </p:sp>
      <p:sp>
        <p:nvSpPr>
          <p:cNvPr id="962566" name="Rectangle 1030"/>
          <p:cNvSpPr>
            <a:spLocks noGrp="1" noChangeArrowheads="1"/>
          </p:cNvSpPr>
          <p:nvPr>
            <p:ph type="title"/>
          </p:nvPr>
        </p:nvSpPr>
        <p:spPr/>
        <p:txBody>
          <a:bodyPr>
            <a:normAutofit fontScale="90000"/>
          </a:bodyPr>
          <a:lstStyle/>
          <a:p>
            <a:r>
              <a:rPr lang="en-US"/>
              <a:t>Types </a:t>
            </a:r>
            <a:br>
              <a:rPr lang="en-US"/>
            </a:br>
            <a:r>
              <a:rPr lang="en-US" sz="3200"/>
              <a:t>Arrays</a:t>
            </a:r>
          </a:p>
        </p:txBody>
      </p:sp>
      <p:sp>
        <p:nvSpPr>
          <p:cNvPr id="962568" name="Text Box 1032"/>
          <p:cNvSpPr txBox="1">
            <a:spLocks noChangeArrowheads="1"/>
          </p:cNvSpPr>
          <p:nvPr/>
        </p:nvSpPr>
        <p:spPr bwMode="auto">
          <a:xfrm>
            <a:off x="762000" y="2362200"/>
            <a:ext cx="7620000" cy="409575"/>
          </a:xfrm>
          <a:prstGeom prst="rect">
            <a:avLst/>
          </a:prstGeom>
          <a:solidFill>
            <a:schemeClr val="accent1"/>
          </a:solidFill>
          <a:ln w="12700">
            <a:solidFill>
              <a:schemeClr val="tx1"/>
            </a:solidFill>
            <a:miter lim="800000"/>
            <a:headEnd/>
            <a:tailEnd/>
          </a:ln>
          <a:effectLst/>
        </p:spPr>
        <p:txBody>
          <a:bodyPr>
            <a:spAutoFit/>
          </a:bodyPr>
          <a:lstStyle/>
          <a:p>
            <a:pPr>
              <a:tabLst>
                <a:tab pos="5827713" algn="l"/>
              </a:tabLst>
            </a:pPr>
            <a:r>
              <a:rPr lang="en-US"/>
              <a:t>int[] primes;</a:t>
            </a:r>
          </a:p>
        </p:txBody>
      </p:sp>
      <p:sp>
        <p:nvSpPr>
          <p:cNvPr id="962569" name="Text Box 1033"/>
          <p:cNvSpPr txBox="1">
            <a:spLocks noChangeArrowheads="1"/>
          </p:cNvSpPr>
          <p:nvPr/>
        </p:nvSpPr>
        <p:spPr bwMode="auto">
          <a:xfrm>
            <a:off x="762000" y="3171825"/>
            <a:ext cx="7620000" cy="409575"/>
          </a:xfrm>
          <a:prstGeom prst="rect">
            <a:avLst/>
          </a:prstGeom>
          <a:solidFill>
            <a:schemeClr val="accent1"/>
          </a:solidFill>
          <a:ln w="12700">
            <a:solidFill>
              <a:schemeClr val="tx1"/>
            </a:solidFill>
            <a:miter lim="800000"/>
            <a:headEnd/>
            <a:tailEnd/>
          </a:ln>
          <a:effectLst/>
        </p:spPr>
        <p:txBody>
          <a:bodyPr>
            <a:spAutoFit/>
          </a:bodyPr>
          <a:lstStyle/>
          <a:p>
            <a:pPr>
              <a:tabLst>
                <a:tab pos="5827713" algn="l"/>
              </a:tabLst>
            </a:pPr>
            <a:r>
              <a:rPr lang="en-US"/>
              <a:t>int[] primes = new int[9];</a:t>
            </a:r>
          </a:p>
        </p:txBody>
      </p:sp>
      <p:sp>
        <p:nvSpPr>
          <p:cNvPr id="962570" name="Text Box 1034"/>
          <p:cNvSpPr txBox="1">
            <a:spLocks noChangeArrowheads="1"/>
          </p:cNvSpPr>
          <p:nvPr/>
        </p:nvSpPr>
        <p:spPr bwMode="auto">
          <a:xfrm>
            <a:off x="762000" y="4038600"/>
            <a:ext cx="7620000" cy="714375"/>
          </a:xfrm>
          <a:prstGeom prst="rect">
            <a:avLst/>
          </a:prstGeom>
          <a:solidFill>
            <a:schemeClr val="accent1"/>
          </a:solidFill>
          <a:ln w="12700">
            <a:solidFill>
              <a:schemeClr val="tx1"/>
            </a:solidFill>
            <a:miter lim="800000"/>
            <a:headEnd/>
            <a:tailEnd/>
          </a:ln>
          <a:effectLst/>
        </p:spPr>
        <p:txBody>
          <a:bodyPr>
            <a:spAutoFit/>
          </a:bodyPr>
          <a:lstStyle/>
          <a:p>
            <a:pPr>
              <a:tabLst>
                <a:tab pos="5827713" algn="l"/>
              </a:tabLst>
            </a:pPr>
            <a:r>
              <a:rPr lang="en-US"/>
              <a:t>int[] prime = new int[] {1,2,3,5,7,11,13,17,19}; </a:t>
            </a:r>
            <a:br>
              <a:rPr lang="en-US"/>
            </a:br>
            <a:r>
              <a:rPr lang="en-US"/>
              <a:t>int[] prime = {1,2,3,5,7,11,13,17,19};</a:t>
            </a:r>
          </a:p>
        </p:txBody>
      </p:sp>
      <p:sp>
        <p:nvSpPr>
          <p:cNvPr id="962571" name="Text Box 1035"/>
          <p:cNvSpPr txBox="1">
            <a:spLocks noChangeArrowheads="1"/>
          </p:cNvSpPr>
          <p:nvPr/>
        </p:nvSpPr>
        <p:spPr bwMode="auto">
          <a:xfrm>
            <a:off x="762000" y="5229225"/>
            <a:ext cx="7620000" cy="409575"/>
          </a:xfrm>
          <a:prstGeom prst="rect">
            <a:avLst/>
          </a:prstGeom>
          <a:solidFill>
            <a:schemeClr val="accent1"/>
          </a:solidFill>
          <a:ln w="12700">
            <a:solidFill>
              <a:schemeClr val="tx1"/>
            </a:solidFill>
            <a:miter lim="800000"/>
            <a:headEnd/>
            <a:tailEnd/>
          </a:ln>
          <a:effectLst/>
        </p:spPr>
        <p:txBody>
          <a:bodyPr>
            <a:spAutoFit/>
          </a:bodyPr>
          <a:lstStyle/>
          <a:p>
            <a:pPr>
              <a:tabLst>
                <a:tab pos="5827713" algn="l"/>
              </a:tabLst>
            </a:pPr>
            <a:r>
              <a:rPr lang="en-US"/>
              <a:t>prime2[i] = prime[i];</a:t>
            </a:r>
          </a:p>
        </p:txBody>
      </p:sp>
      <p:sp>
        <p:nvSpPr>
          <p:cNvPr id="962572" name="Text Box 1036"/>
          <p:cNvSpPr txBox="1">
            <a:spLocks noChangeArrowheads="1"/>
          </p:cNvSpPr>
          <p:nvPr/>
        </p:nvSpPr>
        <p:spPr bwMode="auto">
          <a:xfrm>
            <a:off x="762000" y="6067425"/>
            <a:ext cx="7620000" cy="409575"/>
          </a:xfrm>
          <a:prstGeom prst="rect">
            <a:avLst/>
          </a:prstGeom>
          <a:solidFill>
            <a:schemeClr val="accent1"/>
          </a:solidFill>
          <a:ln w="12700">
            <a:solidFill>
              <a:schemeClr val="tx1"/>
            </a:solidFill>
            <a:miter lim="800000"/>
            <a:headEnd/>
            <a:tailEnd/>
          </a:ln>
          <a:effectLst/>
        </p:spPr>
        <p:txBody>
          <a:bodyPr>
            <a:spAutoFit/>
          </a:bodyPr>
          <a:lstStyle/>
          <a:p>
            <a:pPr>
              <a:tabLst>
                <a:tab pos="5827713" algn="l"/>
              </a:tabLst>
            </a:pPr>
            <a:r>
              <a:rPr lang="en-US"/>
              <a:t>foreach (int i in prime) Console.WriteLine(i);</a:t>
            </a:r>
          </a:p>
        </p:txBody>
      </p:sp>
    </p:spTree>
  </p:cSld>
  <p:clrMapOvr>
    <a:masterClrMapping/>
  </p:clrMapOvr>
  <p:transition spd="med">
    <p:strips dir="rd"/>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1544" name="Rectangle 8"/>
          <p:cNvSpPr>
            <a:spLocks noGrp="1" noChangeArrowheads="1"/>
          </p:cNvSpPr>
          <p:nvPr>
            <p:ph idx="1"/>
          </p:nvPr>
        </p:nvSpPr>
        <p:spPr/>
        <p:txBody>
          <a:bodyPr/>
          <a:lstStyle/>
          <a:p>
            <a:r>
              <a:rPr lang="en-US"/>
              <a:t>Multidimensional arrays</a:t>
            </a:r>
          </a:p>
          <a:p>
            <a:pPr lvl="1"/>
            <a:r>
              <a:rPr lang="en-US"/>
              <a:t>Rectangular</a:t>
            </a:r>
          </a:p>
          <a:p>
            <a:pPr lvl="2"/>
            <a:r>
              <a:rPr lang="en-US" b="1">
                <a:latin typeface="Lucida Console" pitchFamily="49" charset="0"/>
              </a:rPr>
              <a:t>int[,] matR = new int[2,3];</a:t>
            </a:r>
          </a:p>
          <a:p>
            <a:pPr lvl="2"/>
            <a:r>
              <a:rPr lang="en-US"/>
              <a:t>Can initialize declaratively</a:t>
            </a:r>
          </a:p>
          <a:p>
            <a:pPr lvl="2"/>
            <a:r>
              <a:rPr lang="en-US" b="1">
                <a:latin typeface="Lucida Console" pitchFamily="49" charset="0"/>
              </a:rPr>
              <a:t>int[,] matR = </a:t>
            </a:r>
            <a:br>
              <a:rPr lang="en-US" b="1">
                <a:latin typeface="Lucida Console" pitchFamily="49" charset="0"/>
              </a:rPr>
            </a:br>
            <a:r>
              <a:rPr lang="en-US" b="1">
                <a:latin typeface="Lucida Console" pitchFamily="49" charset="0"/>
              </a:rPr>
              <a:t>  new int[2,3] { {1,2,3}, {4,5,6} };</a:t>
            </a:r>
          </a:p>
          <a:p>
            <a:pPr lvl="1"/>
            <a:r>
              <a:rPr lang="en-US"/>
              <a:t>Jagged</a:t>
            </a:r>
          </a:p>
          <a:p>
            <a:pPr lvl="2"/>
            <a:r>
              <a:rPr lang="en-US"/>
              <a:t>An array of arrays</a:t>
            </a:r>
          </a:p>
          <a:p>
            <a:pPr lvl="2"/>
            <a:r>
              <a:rPr lang="en-US" b="1">
                <a:latin typeface="Lucida Console" pitchFamily="49" charset="0"/>
              </a:rPr>
              <a:t>int[][] matJ = new int[2][];</a:t>
            </a:r>
          </a:p>
          <a:p>
            <a:pPr lvl="2"/>
            <a:r>
              <a:rPr lang="en-US"/>
              <a:t>Must initialize procedurally</a:t>
            </a:r>
          </a:p>
        </p:txBody>
      </p:sp>
      <p:sp>
        <p:nvSpPr>
          <p:cNvPr id="961543" name="Rectangle 7"/>
          <p:cNvSpPr>
            <a:spLocks noGrp="1" noChangeArrowheads="1"/>
          </p:cNvSpPr>
          <p:nvPr>
            <p:ph type="title"/>
          </p:nvPr>
        </p:nvSpPr>
        <p:spPr/>
        <p:txBody>
          <a:bodyPr>
            <a:normAutofit fontScale="90000"/>
          </a:bodyPr>
          <a:lstStyle/>
          <a:p>
            <a:r>
              <a:rPr lang="en-US"/>
              <a:t>Types </a:t>
            </a:r>
            <a:br>
              <a:rPr lang="en-US"/>
            </a:br>
            <a:r>
              <a:rPr lang="en-US" sz="3200"/>
              <a:t>Arrays</a:t>
            </a:r>
          </a:p>
        </p:txBody>
      </p:sp>
    </p:spTree>
  </p:cSld>
  <p:clrMapOvr>
    <a:masterClrMapping/>
  </p:clrMapOvr>
  <p:transition spd="med">
    <p:strips dir="rd"/>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3416" name="Rectangle 8"/>
          <p:cNvSpPr>
            <a:spLocks noGrp="1" noChangeArrowheads="1"/>
          </p:cNvSpPr>
          <p:nvPr>
            <p:ph idx="1"/>
          </p:nvPr>
        </p:nvSpPr>
        <p:spPr/>
        <p:txBody>
          <a:bodyPr/>
          <a:lstStyle/>
          <a:p>
            <a:r>
              <a:rPr lang="en-US"/>
              <a:t>An interface defines a contract</a:t>
            </a:r>
          </a:p>
          <a:p>
            <a:pPr lvl="1"/>
            <a:r>
              <a:rPr lang="en-US"/>
              <a:t>Includes methods, properties, indexers, events</a:t>
            </a:r>
          </a:p>
          <a:p>
            <a:pPr lvl="1"/>
            <a:r>
              <a:rPr lang="en-US"/>
              <a:t>Any class or struct implementing an interface must support all parts of the contract</a:t>
            </a:r>
          </a:p>
          <a:p>
            <a:r>
              <a:rPr lang="en-US"/>
              <a:t>Interfaces provide polymorphism</a:t>
            </a:r>
          </a:p>
          <a:p>
            <a:pPr lvl="1"/>
            <a:r>
              <a:rPr lang="en-US"/>
              <a:t>Many classes and structs may implement </a:t>
            </a:r>
            <a:br>
              <a:rPr lang="en-US"/>
            </a:br>
            <a:r>
              <a:rPr lang="en-US"/>
              <a:t>a particular interface</a:t>
            </a:r>
          </a:p>
          <a:p>
            <a:r>
              <a:rPr lang="en-US"/>
              <a:t>Contain no implementation</a:t>
            </a:r>
          </a:p>
          <a:p>
            <a:pPr lvl="1"/>
            <a:r>
              <a:rPr lang="en-US"/>
              <a:t>Must be implemented by a class or struct</a:t>
            </a:r>
          </a:p>
        </p:txBody>
      </p:sp>
      <p:sp>
        <p:nvSpPr>
          <p:cNvPr id="913415" name="Rectangle 7"/>
          <p:cNvSpPr>
            <a:spLocks noGrp="1" noChangeArrowheads="1"/>
          </p:cNvSpPr>
          <p:nvPr>
            <p:ph type="title"/>
          </p:nvPr>
        </p:nvSpPr>
        <p:spPr/>
        <p:txBody>
          <a:bodyPr>
            <a:normAutofit fontScale="90000"/>
          </a:bodyPr>
          <a:lstStyle/>
          <a:p>
            <a:r>
              <a:rPr lang="en-US"/>
              <a:t>Types  </a:t>
            </a:r>
            <a:br>
              <a:rPr lang="en-US"/>
            </a:br>
            <a:r>
              <a:rPr lang="en-US" sz="3200"/>
              <a:t>Interfaces</a:t>
            </a:r>
          </a:p>
        </p:txBody>
      </p:sp>
    </p:spTree>
  </p:cSld>
  <p:clrMapOvr>
    <a:masterClrMapping/>
  </p:clrMapOvr>
  <p:transition>
    <p:strips dir="rd"/>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7271" name="Rectangle 1031"/>
          <p:cNvSpPr>
            <a:spLocks noGrp="1" noChangeArrowheads="1"/>
          </p:cNvSpPr>
          <p:nvPr>
            <p:ph idx="1"/>
          </p:nvPr>
        </p:nvSpPr>
        <p:spPr/>
        <p:txBody>
          <a:bodyPr/>
          <a:lstStyle/>
          <a:p>
            <a:r>
              <a:rPr lang="en-US"/>
              <a:t>User-defined reference type</a:t>
            </a:r>
          </a:p>
          <a:p>
            <a:pPr lvl="1"/>
            <a:r>
              <a:rPr lang="en-US"/>
              <a:t>Similar to C++, Java classes</a:t>
            </a:r>
          </a:p>
          <a:p>
            <a:r>
              <a:rPr lang="en-US"/>
              <a:t>Single class inheritance</a:t>
            </a:r>
          </a:p>
          <a:p>
            <a:r>
              <a:rPr lang="en-US"/>
              <a:t>Multiple interface inheritance</a:t>
            </a:r>
          </a:p>
        </p:txBody>
      </p:sp>
      <p:sp>
        <p:nvSpPr>
          <p:cNvPr id="907270" name="Rectangle 1030"/>
          <p:cNvSpPr>
            <a:spLocks noGrp="1" noChangeArrowheads="1"/>
          </p:cNvSpPr>
          <p:nvPr>
            <p:ph type="title"/>
          </p:nvPr>
        </p:nvSpPr>
        <p:spPr/>
        <p:txBody>
          <a:bodyPr>
            <a:normAutofit fontScale="90000"/>
          </a:bodyPr>
          <a:lstStyle/>
          <a:p>
            <a:r>
              <a:rPr lang="en-US"/>
              <a:t>Types  </a:t>
            </a:r>
            <a:br>
              <a:rPr lang="en-US"/>
            </a:br>
            <a:r>
              <a:rPr lang="en-US" sz="3200"/>
              <a:t>Classes</a:t>
            </a:r>
          </a:p>
        </p:txBody>
      </p:sp>
    </p:spTree>
  </p:cSld>
  <p:clrMapOvr>
    <a:masterClrMapping/>
  </p:clrMapOvr>
  <p:transition>
    <p:strips dir="rd"/>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80003" name="Rectangle 3"/>
          <p:cNvSpPr>
            <a:spLocks noGrp="1" noChangeArrowheads="1"/>
          </p:cNvSpPr>
          <p:nvPr>
            <p:ph idx="1"/>
          </p:nvPr>
        </p:nvSpPr>
        <p:spPr/>
        <p:txBody>
          <a:bodyPr/>
          <a:lstStyle/>
          <a:p>
            <a:r>
              <a:rPr lang="en-US"/>
              <a:t>Members</a:t>
            </a:r>
          </a:p>
          <a:p>
            <a:pPr lvl="1"/>
            <a:r>
              <a:rPr lang="en-US"/>
              <a:t>Constants, fields, methods, operators, </a:t>
            </a:r>
            <a:br>
              <a:rPr lang="en-US"/>
            </a:br>
            <a:r>
              <a:rPr lang="en-US"/>
              <a:t>constructors, destructors</a:t>
            </a:r>
          </a:p>
          <a:p>
            <a:pPr lvl="1"/>
            <a:r>
              <a:rPr lang="en-US"/>
              <a:t>Properties, indexers, events</a:t>
            </a:r>
          </a:p>
          <a:p>
            <a:pPr lvl="1"/>
            <a:r>
              <a:rPr lang="en-US"/>
              <a:t>Static and instance members</a:t>
            </a:r>
          </a:p>
          <a:p>
            <a:r>
              <a:rPr lang="en-US"/>
              <a:t>Member access</a:t>
            </a:r>
          </a:p>
          <a:p>
            <a:pPr lvl="1"/>
            <a:r>
              <a:rPr lang="en-US">
                <a:latin typeface="Lucida Console" pitchFamily="49" charset="0"/>
              </a:rPr>
              <a:t>public</a:t>
            </a:r>
            <a:r>
              <a:rPr lang="en-US"/>
              <a:t>, </a:t>
            </a:r>
            <a:r>
              <a:rPr lang="en-US">
                <a:latin typeface="Lucida Console" pitchFamily="49" charset="0"/>
              </a:rPr>
              <a:t>protected</a:t>
            </a:r>
            <a:r>
              <a:rPr lang="en-US"/>
              <a:t>, </a:t>
            </a:r>
            <a:r>
              <a:rPr lang="en-US">
                <a:latin typeface="Lucida Console" pitchFamily="49" charset="0"/>
              </a:rPr>
              <a:t>private</a:t>
            </a:r>
            <a:r>
              <a:rPr lang="en-US"/>
              <a:t>, </a:t>
            </a:r>
            <a:r>
              <a:rPr lang="en-US">
                <a:latin typeface="Lucida Console" pitchFamily="49" charset="0"/>
              </a:rPr>
              <a:t>internal</a:t>
            </a:r>
            <a:r>
              <a:rPr lang="en-US"/>
              <a:t>, </a:t>
            </a:r>
            <a:br>
              <a:rPr lang="en-US"/>
            </a:br>
            <a:r>
              <a:rPr lang="en-US">
                <a:latin typeface="Lucida Console" pitchFamily="49" charset="0"/>
              </a:rPr>
              <a:t>protected</a:t>
            </a:r>
            <a:r>
              <a:rPr lang="en-US"/>
              <a:t> </a:t>
            </a:r>
            <a:r>
              <a:rPr lang="en-US">
                <a:latin typeface="Lucida Console" pitchFamily="49" charset="0"/>
              </a:rPr>
              <a:t>internal</a:t>
            </a:r>
          </a:p>
          <a:p>
            <a:pPr lvl="2"/>
            <a:r>
              <a:rPr lang="en-US"/>
              <a:t>Default is </a:t>
            </a:r>
            <a:r>
              <a:rPr lang="en-US">
                <a:latin typeface="Lucida Console" pitchFamily="49" charset="0"/>
              </a:rPr>
              <a:t>private</a:t>
            </a:r>
            <a:endParaRPr lang="en-US"/>
          </a:p>
          <a:p>
            <a:r>
              <a:rPr lang="en-US"/>
              <a:t>Instantiated with </a:t>
            </a:r>
            <a:r>
              <a:rPr lang="en-US">
                <a:latin typeface="Lucida Console" pitchFamily="49" charset="0"/>
              </a:rPr>
              <a:t>new</a:t>
            </a:r>
            <a:r>
              <a:rPr lang="en-US"/>
              <a:t> operator</a:t>
            </a:r>
          </a:p>
        </p:txBody>
      </p:sp>
      <p:sp>
        <p:nvSpPr>
          <p:cNvPr id="1280002" name="Rectangle 2"/>
          <p:cNvSpPr>
            <a:spLocks noGrp="1" noChangeArrowheads="1"/>
          </p:cNvSpPr>
          <p:nvPr>
            <p:ph type="title"/>
          </p:nvPr>
        </p:nvSpPr>
        <p:spPr/>
        <p:txBody>
          <a:bodyPr>
            <a:normAutofit fontScale="90000"/>
          </a:bodyPr>
          <a:lstStyle/>
          <a:p>
            <a:r>
              <a:rPr lang="en-US"/>
              <a:t>Types  </a:t>
            </a:r>
            <a:br>
              <a:rPr lang="en-US"/>
            </a:br>
            <a:r>
              <a:rPr lang="en-US" sz="3200"/>
              <a:t>Classes</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9319" name="Rectangle 7"/>
          <p:cNvSpPr>
            <a:spLocks noGrp="1" noChangeArrowheads="1"/>
          </p:cNvSpPr>
          <p:nvPr>
            <p:ph idx="1"/>
          </p:nvPr>
        </p:nvSpPr>
        <p:spPr/>
        <p:txBody>
          <a:bodyPr/>
          <a:lstStyle/>
          <a:p>
            <a:pPr>
              <a:lnSpc>
                <a:spcPct val="90000"/>
              </a:lnSpc>
            </a:pPr>
            <a:r>
              <a:rPr lang="en-US" sz="2400"/>
              <a:t>Similar to classes, but</a:t>
            </a:r>
          </a:p>
          <a:p>
            <a:pPr lvl="1">
              <a:lnSpc>
                <a:spcPct val="90000"/>
              </a:lnSpc>
            </a:pPr>
            <a:r>
              <a:rPr lang="en-US" sz="2000"/>
              <a:t>User-defined value type</a:t>
            </a:r>
          </a:p>
          <a:p>
            <a:pPr lvl="1">
              <a:lnSpc>
                <a:spcPct val="90000"/>
              </a:lnSpc>
            </a:pPr>
            <a:r>
              <a:rPr lang="en-US" sz="2000"/>
              <a:t>Always inherits from object</a:t>
            </a:r>
          </a:p>
          <a:p>
            <a:pPr>
              <a:lnSpc>
                <a:spcPct val="90000"/>
              </a:lnSpc>
            </a:pPr>
            <a:r>
              <a:rPr lang="en-US" sz="2400"/>
              <a:t>Ideal for lightweight objects</a:t>
            </a:r>
          </a:p>
          <a:p>
            <a:pPr lvl="1">
              <a:lnSpc>
                <a:spcPct val="90000"/>
              </a:lnSpc>
            </a:pPr>
            <a:r>
              <a:rPr lang="en-US" sz="2000">
                <a:latin typeface="Lucida Console" pitchFamily="49" charset="0"/>
              </a:rPr>
              <a:t>int</a:t>
            </a:r>
            <a:r>
              <a:rPr lang="en-US" sz="2000"/>
              <a:t>, </a:t>
            </a:r>
            <a:r>
              <a:rPr lang="en-US" sz="2000">
                <a:latin typeface="Lucida Console" pitchFamily="49" charset="0"/>
              </a:rPr>
              <a:t>float</a:t>
            </a:r>
            <a:r>
              <a:rPr lang="en-US" sz="2000"/>
              <a:t>, </a:t>
            </a:r>
            <a:r>
              <a:rPr lang="en-US" sz="2000">
                <a:latin typeface="Lucida Console" pitchFamily="49" charset="0"/>
              </a:rPr>
              <a:t>double</a:t>
            </a:r>
            <a:r>
              <a:rPr lang="en-US" sz="2000"/>
              <a:t>, etc., are all structs</a:t>
            </a:r>
          </a:p>
          <a:p>
            <a:pPr lvl="1">
              <a:lnSpc>
                <a:spcPct val="90000"/>
              </a:lnSpc>
            </a:pPr>
            <a:r>
              <a:rPr lang="en-US" sz="2000"/>
              <a:t>User-defined “primitive” types</a:t>
            </a:r>
          </a:p>
          <a:p>
            <a:pPr lvl="2">
              <a:lnSpc>
                <a:spcPct val="90000"/>
              </a:lnSpc>
            </a:pPr>
            <a:r>
              <a:rPr lang="en-US" sz="1800"/>
              <a:t>Complex, point, rectangle, color, rational</a:t>
            </a:r>
          </a:p>
          <a:p>
            <a:pPr>
              <a:lnSpc>
                <a:spcPct val="90000"/>
              </a:lnSpc>
            </a:pPr>
            <a:r>
              <a:rPr lang="en-US" sz="2400"/>
              <a:t>Multiple interface inheritance</a:t>
            </a:r>
          </a:p>
          <a:p>
            <a:pPr>
              <a:lnSpc>
                <a:spcPct val="90000"/>
              </a:lnSpc>
            </a:pPr>
            <a:r>
              <a:rPr lang="en-US" sz="2400"/>
              <a:t>Same members as class</a:t>
            </a:r>
          </a:p>
          <a:p>
            <a:pPr>
              <a:lnSpc>
                <a:spcPct val="90000"/>
              </a:lnSpc>
            </a:pPr>
            <a:r>
              <a:rPr lang="en-US" sz="2400"/>
              <a:t>Member access</a:t>
            </a:r>
          </a:p>
          <a:p>
            <a:pPr lvl="1">
              <a:lnSpc>
                <a:spcPct val="90000"/>
              </a:lnSpc>
            </a:pPr>
            <a:r>
              <a:rPr lang="en-US" sz="2000">
                <a:latin typeface="Lucida Console" pitchFamily="49" charset="0"/>
              </a:rPr>
              <a:t>public</a:t>
            </a:r>
            <a:r>
              <a:rPr lang="en-US" sz="2000"/>
              <a:t>, </a:t>
            </a:r>
            <a:r>
              <a:rPr lang="en-US" sz="2000">
                <a:latin typeface="Lucida Console" pitchFamily="49" charset="0"/>
              </a:rPr>
              <a:t>internal</a:t>
            </a:r>
            <a:r>
              <a:rPr lang="en-US" sz="2000"/>
              <a:t>, </a:t>
            </a:r>
            <a:r>
              <a:rPr lang="en-US" sz="2000">
                <a:latin typeface="Lucida Console" pitchFamily="49" charset="0"/>
              </a:rPr>
              <a:t>private</a:t>
            </a:r>
          </a:p>
          <a:p>
            <a:pPr>
              <a:lnSpc>
                <a:spcPct val="90000"/>
              </a:lnSpc>
            </a:pPr>
            <a:r>
              <a:rPr lang="en-US" sz="2400"/>
              <a:t>Instantiated with </a:t>
            </a:r>
            <a:r>
              <a:rPr lang="en-US" sz="2400">
                <a:latin typeface="Lucida Console" pitchFamily="49" charset="0"/>
              </a:rPr>
              <a:t>new</a:t>
            </a:r>
            <a:r>
              <a:rPr lang="en-US" sz="2400"/>
              <a:t> operator</a:t>
            </a:r>
          </a:p>
        </p:txBody>
      </p:sp>
      <p:sp>
        <p:nvSpPr>
          <p:cNvPr id="909318" name="Rectangle 6"/>
          <p:cNvSpPr>
            <a:spLocks noGrp="1" noChangeArrowheads="1"/>
          </p:cNvSpPr>
          <p:nvPr>
            <p:ph type="title"/>
          </p:nvPr>
        </p:nvSpPr>
        <p:spPr/>
        <p:txBody>
          <a:bodyPr>
            <a:normAutofit fontScale="90000"/>
          </a:bodyPr>
          <a:lstStyle/>
          <a:p>
            <a:r>
              <a:rPr lang="en-US"/>
              <a:t>Types  </a:t>
            </a:r>
            <a:br>
              <a:rPr lang="en-US"/>
            </a:br>
            <a:r>
              <a:rPr lang="en-US" sz="3200"/>
              <a:t>Structs</a:t>
            </a:r>
          </a:p>
        </p:txBody>
      </p:sp>
    </p:spTree>
  </p:cSld>
  <p:clrMapOvr>
    <a:masterClrMapping/>
  </p:clrMapOvr>
  <p:transition>
    <p:strips dir="rd"/>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1376" name="Rectangle 1040"/>
          <p:cNvSpPr>
            <a:spLocks noGrp="1" noChangeArrowheads="1"/>
          </p:cNvSpPr>
          <p:nvPr>
            <p:ph type="title"/>
          </p:nvPr>
        </p:nvSpPr>
        <p:spPr/>
        <p:txBody>
          <a:bodyPr>
            <a:normAutofit fontScale="90000"/>
          </a:bodyPr>
          <a:lstStyle/>
          <a:p>
            <a:r>
              <a:rPr lang="en-US"/>
              <a:t>Types  </a:t>
            </a:r>
            <a:br>
              <a:rPr lang="en-US"/>
            </a:br>
            <a:r>
              <a:rPr lang="en-US" sz="3200"/>
              <a:t>Classes and Structs</a:t>
            </a:r>
          </a:p>
        </p:txBody>
      </p:sp>
      <p:sp>
        <p:nvSpPr>
          <p:cNvPr id="911363" name="Text Box 1027"/>
          <p:cNvSpPr txBox="1">
            <a:spLocks noChangeArrowheads="1"/>
          </p:cNvSpPr>
          <p:nvPr/>
        </p:nvSpPr>
        <p:spPr bwMode="auto">
          <a:xfrm>
            <a:off x="457200" y="1952625"/>
            <a:ext cx="4921250" cy="1628775"/>
          </a:xfrm>
          <a:prstGeom prst="rect">
            <a:avLst/>
          </a:prstGeom>
          <a:solidFill>
            <a:schemeClr val="accent1"/>
          </a:solidFill>
          <a:ln w="12700">
            <a:solidFill>
              <a:schemeClr val="tx1"/>
            </a:solidFill>
            <a:miter lim="800000"/>
            <a:headEnd/>
            <a:tailEnd/>
          </a:ln>
          <a:effectLst/>
        </p:spPr>
        <p:txBody>
          <a:bodyPr wrap="none">
            <a:spAutoFit/>
          </a:bodyPr>
          <a:lstStyle/>
          <a:p>
            <a:r>
              <a:rPr lang="en-US"/>
              <a:t>struct SPoint { int x, y; ... }</a:t>
            </a:r>
          </a:p>
          <a:p>
            <a:r>
              <a:rPr lang="en-US"/>
              <a:t> class CPoint { int x, y; ... }</a:t>
            </a:r>
          </a:p>
          <a:p>
            <a:endParaRPr lang="en-US"/>
          </a:p>
          <a:p>
            <a:r>
              <a:rPr lang="en-US"/>
              <a:t>SPoint sp = new SPoint(10, 20);</a:t>
            </a:r>
          </a:p>
          <a:p>
            <a:r>
              <a:rPr lang="en-US"/>
              <a:t>CPoint cp = new CPoint(10, 20);</a:t>
            </a:r>
          </a:p>
        </p:txBody>
      </p:sp>
      <p:sp>
        <p:nvSpPr>
          <p:cNvPr id="911364" name="Rectangle 1028"/>
          <p:cNvSpPr>
            <a:spLocks noChangeArrowheads="1"/>
          </p:cNvSpPr>
          <p:nvPr/>
        </p:nvSpPr>
        <p:spPr bwMode="auto">
          <a:xfrm>
            <a:off x="3581400" y="3733800"/>
            <a:ext cx="1066800" cy="457200"/>
          </a:xfrm>
          <a:prstGeom prst="rect">
            <a:avLst/>
          </a:prstGeom>
          <a:solidFill>
            <a:schemeClr val="bg2"/>
          </a:solidFill>
          <a:ln w="12700">
            <a:solidFill>
              <a:schemeClr val="tx1"/>
            </a:solidFill>
            <a:miter lim="800000"/>
            <a:headEnd/>
            <a:tailEnd/>
          </a:ln>
          <a:effectLst/>
        </p:spPr>
        <p:txBody>
          <a:bodyPr wrap="none" anchor="ctr"/>
          <a:lstStyle/>
          <a:p>
            <a:pPr algn="ctr"/>
            <a:r>
              <a:rPr lang="en-US">
                <a:latin typeface="Arial" charset="0"/>
              </a:rPr>
              <a:t>10</a:t>
            </a:r>
          </a:p>
        </p:txBody>
      </p:sp>
      <p:sp>
        <p:nvSpPr>
          <p:cNvPr id="911365" name="Rectangle 1029"/>
          <p:cNvSpPr>
            <a:spLocks noChangeArrowheads="1"/>
          </p:cNvSpPr>
          <p:nvPr/>
        </p:nvSpPr>
        <p:spPr bwMode="auto">
          <a:xfrm>
            <a:off x="3581400" y="4191000"/>
            <a:ext cx="1066800" cy="457200"/>
          </a:xfrm>
          <a:prstGeom prst="rect">
            <a:avLst/>
          </a:prstGeom>
          <a:solidFill>
            <a:schemeClr val="bg2"/>
          </a:solidFill>
          <a:ln w="12700">
            <a:solidFill>
              <a:schemeClr val="tx1"/>
            </a:solidFill>
            <a:miter lim="800000"/>
            <a:headEnd/>
            <a:tailEnd/>
          </a:ln>
          <a:effectLst/>
        </p:spPr>
        <p:txBody>
          <a:bodyPr wrap="none" anchor="ctr"/>
          <a:lstStyle/>
          <a:p>
            <a:pPr algn="ctr"/>
            <a:r>
              <a:rPr lang="en-US">
                <a:latin typeface="Arial" charset="0"/>
              </a:rPr>
              <a:t>20</a:t>
            </a:r>
          </a:p>
        </p:txBody>
      </p:sp>
      <p:sp>
        <p:nvSpPr>
          <p:cNvPr id="911366" name="Text Box 1030"/>
          <p:cNvSpPr txBox="1">
            <a:spLocks noChangeArrowheads="1"/>
          </p:cNvSpPr>
          <p:nvPr/>
        </p:nvSpPr>
        <p:spPr bwMode="auto">
          <a:xfrm>
            <a:off x="2895600" y="3962400"/>
            <a:ext cx="587375" cy="396875"/>
          </a:xfrm>
          <a:prstGeom prst="rect">
            <a:avLst/>
          </a:prstGeom>
          <a:noFill/>
          <a:ln w="9525">
            <a:noFill/>
            <a:miter lim="800000"/>
            <a:headEnd/>
            <a:tailEnd/>
          </a:ln>
          <a:effectLst/>
        </p:spPr>
        <p:txBody>
          <a:bodyPr anchor="ctr">
            <a:spAutoFit/>
          </a:bodyPr>
          <a:lstStyle/>
          <a:p>
            <a:pPr algn="r"/>
            <a:r>
              <a:rPr lang="en-US">
                <a:effectLst>
                  <a:outerShdw blurRad="38100" dist="38100" dir="2700000" algn="tl">
                    <a:srgbClr val="C0C0C0"/>
                  </a:outerShdw>
                </a:effectLst>
                <a:latin typeface="Arial" charset="0"/>
              </a:rPr>
              <a:t>sp</a:t>
            </a:r>
          </a:p>
        </p:txBody>
      </p:sp>
      <p:sp>
        <p:nvSpPr>
          <p:cNvPr id="911367" name="Rectangle 1031"/>
          <p:cNvSpPr>
            <a:spLocks noChangeArrowheads="1"/>
          </p:cNvSpPr>
          <p:nvPr/>
        </p:nvSpPr>
        <p:spPr bwMode="auto">
          <a:xfrm>
            <a:off x="3581400" y="4953000"/>
            <a:ext cx="1066800" cy="457200"/>
          </a:xfrm>
          <a:prstGeom prst="rect">
            <a:avLst/>
          </a:prstGeom>
          <a:solidFill>
            <a:schemeClr val="bg2"/>
          </a:solidFill>
          <a:ln w="12700">
            <a:solidFill>
              <a:schemeClr val="tx1"/>
            </a:solidFill>
            <a:miter lim="800000"/>
            <a:headEnd/>
            <a:tailEnd/>
          </a:ln>
          <a:effectLst/>
        </p:spPr>
        <p:txBody>
          <a:bodyPr wrap="none" anchor="ctr"/>
          <a:lstStyle/>
          <a:p>
            <a:pPr algn="ctr"/>
            <a:endParaRPr lang="en-US">
              <a:latin typeface="Arial" charset="0"/>
            </a:endParaRPr>
          </a:p>
        </p:txBody>
      </p:sp>
      <p:sp>
        <p:nvSpPr>
          <p:cNvPr id="911368" name="Text Box 1032"/>
          <p:cNvSpPr txBox="1">
            <a:spLocks noChangeArrowheads="1"/>
          </p:cNvSpPr>
          <p:nvPr/>
        </p:nvSpPr>
        <p:spPr bwMode="auto">
          <a:xfrm>
            <a:off x="2895600" y="4953000"/>
            <a:ext cx="587375" cy="396875"/>
          </a:xfrm>
          <a:prstGeom prst="rect">
            <a:avLst/>
          </a:prstGeom>
          <a:noFill/>
          <a:ln w="9525">
            <a:noFill/>
            <a:miter lim="800000"/>
            <a:headEnd/>
            <a:tailEnd/>
          </a:ln>
          <a:effectLst/>
        </p:spPr>
        <p:txBody>
          <a:bodyPr anchor="ctr">
            <a:spAutoFit/>
          </a:bodyPr>
          <a:lstStyle/>
          <a:p>
            <a:pPr algn="r"/>
            <a:r>
              <a:rPr lang="en-US">
                <a:effectLst>
                  <a:outerShdw blurRad="38100" dist="38100" dir="2700000" algn="tl">
                    <a:srgbClr val="C0C0C0"/>
                  </a:outerShdw>
                </a:effectLst>
                <a:latin typeface="Arial" charset="0"/>
              </a:rPr>
              <a:t>cp</a:t>
            </a:r>
          </a:p>
        </p:txBody>
      </p:sp>
      <p:sp>
        <p:nvSpPr>
          <p:cNvPr id="911369" name="Line 1033"/>
          <p:cNvSpPr>
            <a:spLocks noChangeShapeType="1"/>
          </p:cNvSpPr>
          <p:nvPr/>
        </p:nvSpPr>
        <p:spPr bwMode="auto">
          <a:xfrm>
            <a:off x="4114800" y="5181600"/>
            <a:ext cx="1371600" cy="0"/>
          </a:xfrm>
          <a:prstGeom prst="line">
            <a:avLst/>
          </a:prstGeom>
          <a:noFill/>
          <a:ln w="25400">
            <a:solidFill>
              <a:schemeClr val="tx1"/>
            </a:solidFill>
            <a:round/>
            <a:headEnd type="oval" w="med" len="med"/>
            <a:tailEnd type="triangle" w="med" len="med"/>
          </a:ln>
          <a:effectLst>
            <a:outerShdw dist="17961" dir="2700000" algn="ctr" rotWithShape="0">
              <a:schemeClr val="bg2"/>
            </a:outerShdw>
          </a:effectLst>
        </p:spPr>
        <p:txBody>
          <a:bodyPr wrap="none" anchor="ctr"/>
          <a:lstStyle/>
          <a:p>
            <a:endParaRPr lang="en-US"/>
          </a:p>
        </p:txBody>
      </p:sp>
      <p:sp>
        <p:nvSpPr>
          <p:cNvPr id="911370" name="Rectangle 1034"/>
          <p:cNvSpPr>
            <a:spLocks noChangeArrowheads="1"/>
          </p:cNvSpPr>
          <p:nvPr/>
        </p:nvSpPr>
        <p:spPr bwMode="auto">
          <a:xfrm>
            <a:off x="5486400" y="4953000"/>
            <a:ext cx="1066800" cy="457200"/>
          </a:xfrm>
          <a:prstGeom prst="rect">
            <a:avLst/>
          </a:prstGeom>
          <a:solidFill>
            <a:schemeClr val="folHlink"/>
          </a:solidFill>
          <a:ln w="12700">
            <a:solidFill>
              <a:schemeClr val="tx1"/>
            </a:solidFill>
            <a:miter lim="800000"/>
            <a:headEnd/>
            <a:tailEnd/>
          </a:ln>
          <a:effectLst/>
        </p:spPr>
        <p:txBody>
          <a:bodyPr wrap="none" anchor="ctr"/>
          <a:lstStyle/>
          <a:p>
            <a:pPr algn="ctr"/>
            <a:endParaRPr lang="en-US">
              <a:latin typeface="Arial" charset="0"/>
            </a:endParaRPr>
          </a:p>
        </p:txBody>
      </p:sp>
      <p:sp>
        <p:nvSpPr>
          <p:cNvPr id="911371" name="Rectangle 1035"/>
          <p:cNvSpPr>
            <a:spLocks noChangeArrowheads="1"/>
          </p:cNvSpPr>
          <p:nvPr/>
        </p:nvSpPr>
        <p:spPr bwMode="auto">
          <a:xfrm>
            <a:off x="5486400" y="5410200"/>
            <a:ext cx="1066800" cy="457200"/>
          </a:xfrm>
          <a:prstGeom prst="rect">
            <a:avLst/>
          </a:prstGeom>
          <a:solidFill>
            <a:schemeClr val="bg2"/>
          </a:solidFill>
          <a:ln w="12700">
            <a:solidFill>
              <a:schemeClr val="tx1"/>
            </a:solidFill>
            <a:miter lim="800000"/>
            <a:headEnd/>
            <a:tailEnd/>
          </a:ln>
          <a:effectLst/>
        </p:spPr>
        <p:txBody>
          <a:bodyPr wrap="none" anchor="ctr"/>
          <a:lstStyle/>
          <a:p>
            <a:pPr algn="ctr"/>
            <a:r>
              <a:rPr lang="en-US">
                <a:latin typeface="Arial" charset="0"/>
              </a:rPr>
              <a:t>10</a:t>
            </a:r>
          </a:p>
        </p:txBody>
      </p:sp>
      <p:sp>
        <p:nvSpPr>
          <p:cNvPr id="911372" name="Rectangle 1036"/>
          <p:cNvSpPr>
            <a:spLocks noChangeArrowheads="1"/>
          </p:cNvSpPr>
          <p:nvPr/>
        </p:nvSpPr>
        <p:spPr bwMode="auto">
          <a:xfrm>
            <a:off x="5486400" y="5867400"/>
            <a:ext cx="1066800" cy="457200"/>
          </a:xfrm>
          <a:prstGeom prst="rect">
            <a:avLst/>
          </a:prstGeom>
          <a:solidFill>
            <a:schemeClr val="bg2"/>
          </a:solidFill>
          <a:ln w="12700">
            <a:solidFill>
              <a:schemeClr val="tx1"/>
            </a:solidFill>
            <a:miter lim="800000"/>
            <a:headEnd/>
            <a:tailEnd/>
          </a:ln>
          <a:effectLst/>
        </p:spPr>
        <p:txBody>
          <a:bodyPr wrap="none" anchor="ctr"/>
          <a:lstStyle/>
          <a:p>
            <a:pPr algn="ctr"/>
            <a:r>
              <a:rPr lang="en-US">
                <a:latin typeface="Arial" charset="0"/>
              </a:rPr>
              <a:t>20</a:t>
            </a:r>
          </a:p>
        </p:txBody>
      </p:sp>
      <p:sp>
        <p:nvSpPr>
          <p:cNvPr id="911373" name="Line 1037"/>
          <p:cNvSpPr>
            <a:spLocks noChangeShapeType="1"/>
          </p:cNvSpPr>
          <p:nvPr/>
        </p:nvSpPr>
        <p:spPr bwMode="auto">
          <a:xfrm>
            <a:off x="6019800" y="5181600"/>
            <a:ext cx="1371600" cy="0"/>
          </a:xfrm>
          <a:prstGeom prst="line">
            <a:avLst/>
          </a:prstGeom>
          <a:noFill/>
          <a:ln w="25400">
            <a:solidFill>
              <a:schemeClr val="tx1"/>
            </a:solidFill>
            <a:round/>
            <a:headEnd type="oval" w="med" len="med"/>
            <a:tailEnd type="triangle" w="med" len="med"/>
          </a:ln>
          <a:effectLst>
            <a:outerShdw dist="17961" dir="2700000" algn="ctr" rotWithShape="0">
              <a:schemeClr val="bg2"/>
            </a:outerShdw>
          </a:effectLst>
        </p:spPr>
        <p:txBody>
          <a:bodyPr wrap="none" anchor="ctr"/>
          <a:lstStyle/>
          <a:p>
            <a:endParaRPr lang="en-US"/>
          </a:p>
        </p:txBody>
      </p:sp>
      <p:sp>
        <p:nvSpPr>
          <p:cNvPr id="911374" name="Rectangle 1038"/>
          <p:cNvSpPr>
            <a:spLocks noChangeArrowheads="1"/>
          </p:cNvSpPr>
          <p:nvPr/>
        </p:nvSpPr>
        <p:spPr bwMode="auto">
          <a:xfrm>
            <a:off x="7391400" y="4953000"/>
            <a:ext cx="1295400" cy="457200"/>
          </a:xfrm>
          <a:prstGeom prst="rect">
            <a:avLst/>
          </a:prstGeom>
          <a:solidFill>
            <a:schemeClr val="folHlink"/>
          </a:solidFill>
          <a:ln w="12700">
            <a:solidFill>
              <a:schemeClr val="tx1"/>
            </a:solidFill>
            <a:miter lim="800000"/>
            <a:headEnd/>
            <a:tailEnd/>
          </a:ln>
          <a:effectLst/>
        </p:spPr>
        <p:txBody>
          <a:bodyPr wrap="none" anchor="ctr"/>
          <a:lstStyle/>
          <a:p>
            <a:pPr algn="ctr"/>
            <a:r>
              <a:rPr lang="en-US">
                <a:latin typeface="Arial" charset="0"/>
              </a:rPr>
              <a:t>CPoint</a:t>
            </a:r>
          </a:p>
        </p:txBody>
      </p:sp>
    </p:spTree>
  </p:cSld>
  <p:clrMapOvr>
    <a:masterClrMapping/>
  </p:clrMapOvr>
  <p:transition>
    <p:strips dir="rd"/>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5464" name="Rectangle 1032"/>
          <p:cNvSpPr>
            <a:spLocks noGrp="1" noChangeArrowheads="1"/>
          </p:cNvSpPr>
          <p:nvPr>
            <p:ph idx="1"/>
          </p:nvPr>
        </p:nvSpPr>
        <p:spPr/>
        <p:txBody>
          <a:bodyPr/>
          <a:lstStyle/>
          <a:p>
            <a:r>
              <a:rPr lang="en-US"/>
              <a:t>A delegate is a reference type that defines a method signature</a:t>
            </a:r>
          </a:p>
          <a:p>
            <a:r>
              <a:rPr lang="en-US"/>
              <a:t>When instantiated, a delegate holds one or more methods</a:t>
            </a:r>
          </a:p>
          <a:p>
            <a:pPr lvl="1"/>
            <a:r>
              <a:rPr lang="en-US"/>
              <a:t>Essentially an object-oriented function pointer</a:t>
            </a:r>
          </a:p>
          <a:p>
            <a:r>
              <a:rPr lang="en-US"/>
              <a:t>Foundation for framework events</a:t>
            </a:r>
          </a:p>
        </p:txBody>
      </p:sp>
      <p:sp>
        <p:nvSpPr>
          <p:cNvPr id="915463" name="Rectangle 1031"/>
          <p:cNvSpPr>
            <a:spLocks noGrp="1" noChangeArrowheads="1"/>
          </p:cNvSpPr>
          <p:nvPr>
            <p:ph type="title"/>
          </p:nvPr>
        </p:nvSpPr>
        <p:spPr/>
        <p:txBody>
          <a:bodyPr>
            <a:normAutofit fontScale="90000"/>
          </a:bodyPr>
          <a:lstStyle/>
          <a:p>
            <a:r>
              <a:rPr lang="en-US"/>
              <a:t>Types  </a:t>
            </a:r>
            <a:br>
              <a:rPr lang="en-US"/>
            </a:br>
            <a:r>
              <a:rPr lang="en-US" sz="3200"/>
              <a:t>Delegates</a:t>
            </a:r>
          </a:p>
        </p:txBody>
      </p:sp>
    </p:spTree>
  </p:cSld>
  <p:clrMapOvr>
    <a:masterClrMapping/>
  </p:clrMapOvr>
  <p:transition>
    <p:strips dir="rd"/>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63271" name="Rectangle 1031"/>
          <p:cNvSpPr>
            <a:spLocks noGrp="1" noChangeArrowheads="1"/>
          </p:cNvSpPr>
          <p:nvPr>
            <p:ph idx="1"/>
          </p:nvPr>
        </p:nvSpPr>
        <p:spPr/>
        <p:txBody>
          <a:bodyPr/>
          <a:lstStyle/>
          <a:p>
            <a:r>
              <a:rPr lang="en-US"/>
              <a:t>Hello World</a:t>
            </a:r>
          </a:p>
          <a:p>
            <a:r>
              <a:rPr lang="en-US"/>
              <a:t>Design Goals of C#</a:t>
            </a:r>
          </a:p>
          <a:p>
            <a:r>
              <a:rPr lang="en-US"/>
              <a:t>Types</a:t>
            </a:r>
          </a:p>
          <a:p>
            <a:pPr>
              <a:buClr>
                <a:schemeClr val="folHlink"/>
              </a:buClr>
            </a:pPr>
            <a:r>
              <a:rPr lang="en-US" b="1">
                <a:solidFill>
                  <a:schemeClr val="folHlink"/>
                </a:solidFill>
              </a:rPr>
              <a:t>Program Structure</a:t>
            </a:r>
          </a:p>
          <a:p>
            <a:r>
              <a:rPr lang="en-US"/>
              <a:t>Statements</a:t>
            </a:r>
          </a:p>
          <a:p>
            <a:r>
              <a:rPr lang="en-US"/>
              <a:t>Operators</a:t>
            </a:r>
          </a:p>
          <a:p>
            <a:r>
              <a:rPr lang="en-US"/>
              <a:t>Using Visual Studio.NET</a:t>
            </a:r>
          </a:p>
          <a:p>
            <a:r>
              <a:rPr lang="en-US"/>
              <a:t>Using the .NET Framework SDK </a:t>
            </a:r>
          </a:p>
        </p:txBody>
      </p:sp>
      <p:sp>
        <p:nvSpPr>
          <p:cNvPr id="1163270" name="Rectangle 1030"/>
          <p:cNvSpPr>
            <a:spLocks noGrp="1" noChangeArrowheads="1"/>
          </p:cNvSpPr>
          <p:nvPr>
            <p:ph type="title"/>
          </p:nvPr>
        </p:nvSpPr>
        <p:spPr/>
        <p:txBody>
          <a:bodyPr/>
          <a:lstStyle/>
          <a:p>
            <a:r>
              <a:rPr lang="en-US" dirty="0" smtClean="0"/>
              <a:t>Topics Covered</a:t>
            </a:r>
            <a:endParaRPr lang="en-US" dirty="0"/>
          </a:p>
        </p:txBody>
      </p:sp>
    </p:spTree>
  </p:cSld>
  <p:clrMapOvr>
    <a:masterClrMapping/>
  </p:clrMapOvr>
  <p:transition spd="med">
    <p:strips dir="rd"/>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0167" name="Rectangle 7"/>
          <p:cNvSpPr>
            <a:spLocks noGrp="1" noChangeArrowheads="1"/>
          </p:cNvSpPr>
          <p:nvPr>
            <p:ph idx="1"/>
          </p:nvPr>
        </p:nvSpPr>
        <p:spPr/>
        <p:txBody>
          <a:bodyPr/>
          <a:lstStyle/>
          <a:p>
            <a:r>
              <a:rPr lang="en-US"/>
              <a:t>Organizing Types</a:t>
            </a:r>
          </a:p>
          <a:p>
            <a:r>
              <a:rPr lang="en-US"/>
              <a:t>Namespaces</a:t>
            </a:r>
          </a:p>
          <a:p>
            <a:r>
              <a:rPr lang="en-US"/>
              <a:t>References</a:t>
            </a:r>
          </a:p>
          <a:p>
            <a:r>
              <a:rPr lang="en-US"/>
              <a:t>Main Method</a:t>
            </a:r>
          </a:p>
          <a:p>
            <a:r>
              <a:rPr lang="en-US"/>
              <a:t>Syntax</a:t>
            </a:r>
          </a:p>
        </p:txBody>
      </p:sp>
      <p:sp>
        <p:nvSpPr>
          <p:cNvPr id="860166" name="Rectangle 6"/>
          <p:cNvSpPr>
            <a:spLocks noGrp="1" noChangeArrowheads="1"/>
          </p:cNvSpPr>
          <p:nvPr>
            <p:ph type="title"/>
          </p:nvPr>
        </p:nvSpPr>
        <p:spPr/>
        <p:txBody>
          <a:bodyPr>
            <a:normAutofit fontScale="90000"/>
          </a:bodyPr>
          <a:lstStyle/>
          <a:p>
            <a:r>
              <a:rPr lang="en-US"/>
              <a:t>Program Structure</a:t>
            </a:r>
            <a:br>
              <a:rPr lang="en-US"/>
            </a:br>
            <a:r>
              <a:rPr lang="en-US" sz="3200"/>
              <a:t>Overview</a:t>
            </a:r>
          </a:p>
        </p:txBody>
      </p:sp>
    </p:spTree>
  </p:cSld>
  <p:clrMapOvr>
    <a:masterClrMapping/>
  </p:clrMapOvr>
  <p:transition spd="med">
    <p:strips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7789" name="Rectangle 13"/>
          <p:cNvSpPr>
            <a:spLocks noGrp="1" noChangeArrowheads="1"/>
          </p:cNvSpPr>
          <p:nvPr>
            <p:ph idx="1"/>
          </p:nvPr>
        </p:nvSpPr>
        <p:spPr/>
        <p:txBody>
          <a:bodyPr/>
          <a:lstStyle/>
          <a:p>
            <a:pPr>
              <a:lnSpc>
                <a:spcPct val="90000"/>
              </a:lnSpc>
            </a:pPr>
            <a:r>
              <a:rPr lang="en-US"/>
              <a:t>C# is the first “Component-Oriented” language in the C/C++ family</a:t>
            </a:r>
          </a:p>
          <a:p>
            <a:pPr>
              <a:lnSpc>
                <a:spcPct val="90000"/>
              </a:lnSpc>
            </a:pPr>
            <a:r>
              <a:rPr lang="en-US"/>
              <a:t>What is a component?</a:t>
            </a:r>
          </a:p>
          <a:p>
            <a:pPr lvl="1">
              <a:lnSpc>
                <a:spcPct val="90000"/>
              </a:lnSpc>
            </a:pPr>
            <a:r>
              <a:rPr lang="en-US"/>
              <a:t>An independent module of reuse and deployment</a:t>
            </a:r>
          </a:p>
          <a:p>
            <a:pPr lvl="1">
              <a:lnSpc>
                <a:spcPct val="90000"/>
              </a:lnSpc>
            </a:pPr>
            <a:r>
              <a:rPr lang="en-US"/>
              <a:t>Coarser-grained than objects </a:t>
            </a:r>
            <a:br>
              <a:rPr lang="en-US"/>
            </a:br>
            <a:r>
              <a:rPr lang="en-US"/>
              <a:t>(objects are language-level constructs)</a:t>
            </a:r>
          </a:p>
          <a:p>
            <a:pPr lvl="1">
              <a:lnSpc>
                <a:spcPct val="90000"/>
              </a:lnSpc>
            </a:pPr>
            <a:r>
              <a:rPr lang="en-US"/>
              <a:t>Includes multiple classes</a:t>
            </a:r>
          </a:p>
          <a:p>
            <a:pPr lvl="1">
              <a:lnSpc>
                <a:spcPct val="90000"/>
              </a:lnSpc>
            </a:pPr>
            <a:r>
              <a:rPr lang="en-US"/>
              <a:t>Often language-independent</a:t>
            </a:r>
          </a:p>
          <a:p>
            <a:pPr lvl="1">
              <a:lnSpc>
                <a:spcPct val="90000"/>
              </a:lnSpc>
            </a:pPr>
            <a:r>
              <a:rPr lang="en-US"/>
              <a:t>In general, component writer and user don’t know each other, don’t work for the same company, and don’t use the same language</a:t>
            </a:r>
          </a:p>
        </p:txBody>
      </p:sp>
      <p:sp>
        <p:nvSpPr>
          <p:cNvPr id="587788" name="Rectangle 12"/>
          <p:cNvSpPr>
            <a:spLocks noGrp="1" noChangeArrowheads="1"/>
          </p:cNvSpPr>
          <p:nvPr>
            <p:ph type="title"/>
          </p:nvPr>
        </p:nvSpPr>
        <p:spPr/>
        <p:txBody>
          <a:bodyPr>
            <a:normAutofit fontScale="90000"/>
          </a:bodyPr>
          <a:lstStyle/>
          <a:p>
            <a:r>
              <a:rPr lang="en-US"/>
              <a:t>Design Goals of C# </a:t>
            </a:r>
            <a:br>
              <a:rPr lang="en-US"/>
            </a:br>
            <a:r>
              <a:rPr lang="en-US" sz="3200"/>
              <a:t>Component-Orientation</a:t>
            </a:r>
          </a:p>
        </p:txBody>
      </p:sp>
    </p:spTree>
  </p:cSld>
  <p:clrMapOvr>
    <a:masterClrMapping/>
  </p:clrMapOvr>
  <p:transition>
    <p:strips dir="rd"/>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44846" name="Rectangle 14"/>
          <p:cNvSpPr>
            <a:spLocks noGrp="1" noChangeArrowheads="1"/>
          </p:cNvSpPr>
          <p:nvPr>
            <p:ph idx="1"/>
          </p:nvPr>
        </p:nvSpPr>
        <p:spPr/>
        <p:txBody>
          <a:bodyPr/>
          <a:lstStyle/>
          <a:p>
            <a:r>
              <a:rPr lang="en-US"/>
              <a:t>Physical organization</a:t>
            </a:r>
          </a:p>
          <a:p>
            <a:pPr lvl="1"/>
            <a:r>
              <a:rPr lang="en-US"/>
              <a:t>Types are defined in files</a:t>
            </a:r>
          </a:p>
          <a:p>
            <a:pPr lvl="1"/>
            <a:r>
              <a:rPr lang="en-US"/>
              <a:t>Files are compiled into </a:t>
            </a:r>
            <a:br>
              <a:rPr lang="en-US"/>
            </a:br>
            <a:r>
              <a:rPr lang="en-US"/>
              <a:t>modules</a:t>
            </a:r>
          </a:p>
          <a:p>
            <a:pPr lvl="1"/>
            <a:r>
              <a:rPr lang="en-US"/>
              <a:t>Modules are grouped </a:t>
            </a:r>
            <a:br>
              <a:rPr lang="en-US"/>
            </a:br>
            <a:r>
              <a:rPr lang="en-US"/>
              <a:t>into assemblies</a:t>
            </a:r>
          </a:p>
        </p:txBody>
      </p:sp>
      <p:sp>
        <p:nvSpPr>
          <p:cNvPr id="1144845" name="Rectangle 13"/>
          <p:cNvSpPr>
            <a:spLocks noGrp="1" noChangeArrowheads="1"/>
          </p:cNvSpPr>
          <p:nvPr>
            <p:ph type="title"/>
          </p:nvPr>
        </p:nvSpPr>
        <p:spPr/>
        <p:txBody>
          <a:bodyPr>
            <a:normAutofit fontScale="90000"/>
          </a:bodyPr>
          <a:lstStyle/>
          <a:p>
            <a:r>
              <a:rPr lang="en-US"/>
              <a:t>Program Structure</a:t>
            </a:r>
            <a:br>
              <a:rPr lang="en-US"/>
            </a:br>
            <a:r>
              <a:rPr lang="en-US" sz="3200"/>
              <a:t>Organizing Types</a:t>
            </a:r>
          </a:p>
        </p:txBody>
      </p:sp>
      <p:grpSp>
        <p:nvGrpSpPr>
          <p:cNvPr id="1144848" name="Group 16"/>
          <p:cNvGrpSpPr>
            <a:grpSpLocks/>
          </p:cNvGrpSpPr>
          <p:nvPr/>
        </p:nvGrpSpPr>
        <p:grpSpPr bwMode="auto">
          <a:xfrm>
            <a:off x="4800600" y="3276600"/>
            <a:ext cx="3810000" cy="2971800"/>
            <a:chOff x="3024" y="1584"/>
            <a:chExt cx="2400" cy="1872"/>
          </a:xfrm>
        </p:grpSpPr>
        <p:sp>
          <p:nvSpPr>
            <p:cNvPr id="1144839" name="Rectangle 7"/>
            <p:cNvSpPr>
              <a:spLocks noChangeArrowheads="1"/>
            </p:cNvSpPr>
            <p:nvPr/>
          </p:nvSpPr>
          <p:spPr bwMode="auto">
            <a:xfrm>
              <a:off x="3024" y="1584"/>
              <a:ext cx="2400" cy="1872"/>
            </a:xfrm>
            <a:prstGeom prst="rect">
              <a:avLst/>
            </a:prstGeom>
            <a:solidFill>
              <a:schemeClr val="accent2"/>
            </a:solidFill>
            <a:ln w="9525">
              <a:solidFill>
                <a:schemeClr val="tx1"/>
              </a:solidFill>
              <a:miter lim="800000"/>
              <a:headEnd/>
              <a:tailEnd/>
            </a:ln>
            <a:effectLst/>
          </p:spPr>
          <p:txBody>
            <a:bodyPr wrap="none" lIns="91638" tIns="45819" rIns="91638" bIns="45819" anchorCtr="1"/>
            <a:lstStyle/>
            <a:p>
              <a:pPr algn="ctr">
                <a:spcBef>
                  <a:spcPct val="30000"/>
                </a:spcBef>
              </a:pPr>
              <a:r>
                <a:rPr lang="en-US" sz="2800" b="0">
                  <a:solidFill>
                    <a:schemeClr val="bg1"/>
                  </a:solidFill>
                  <a:latin typeface="Arial" charset="0"/>
                </a:rPr>
                <a:t>Assembly</a:t>
              </a:r>
            </a:p>
          </p:txBody>
        </p:sp>
        <p:sp>
          <p:nvSpPr>
            <p:cNvPr id="1144838" name="Rectangle 6"/>
            <p:cNvSpPr>
              <a:spLocks noChangeArrowheads="1"/>
            </p:cNvSpPr>
            <p:nvPr/>
          </p:nvSpPr>
          <p:spPr bwMode="auto">
            <a:xfrm>
              <a:off x="3216" y="1889"/>
              <a:ext cx="2016" cy="1349"/>
            </a:xfrm>
            <a:prstGeom prst="rect">
              <a:avLst/>
            </a:prstGeom>
            <a:solidFill>
              <a:schemeClr val="folHlink"/>
            </a:solidFill>
            <a:ln w="9525">
              <a:solidFill>
                <a:schemeClr val="tx1"/>
              </a:solidFill>
              <a:miter lim="800000"/>
              <a:headEnd/>
              <a:tailEnd/>
            </a:ln>
            <a:effectLst/>
          </p:spPr>
          <p:txBody>
            <a:bodyPr wrap="none" lIns="91638" tIns="45819" rIns="91638" bIns="45819" anchorCtr="1"/>
            <a:lstStyle/>
            <a:p>
              <a:pPr algn="ctr">
                <a:spcBef>
                  <a:spcPct val="30000"/>
                </a:spcBef>
              </a:pPr>
              <a:r>
                <a:rPr lang="en-US" sz="2800" b="0">
                  <a:latin typeface="Arial" charset="0"/>
                </a:rPr>
                <a:t>Module</a:t>
              </a:r>
            </a:p>
          </p:txBody>
        </p:sp>
        <p:sp>
          <p:nvSpPr>
            <p:cNvPr id="1144837" name="Rectangle 5"/>
            <p:cNvSpPr>
              <a:spLocks noChangeArrowheads="1"/>
            </p:cNvSpPr>
            <p:nvPr/>
          </p:nvSpPr>
          <p:spPr bwMode="auto">
            <a:xfrm>
              <a:off x="3456" y="2193"/>
              <a:ext cx="1536" cy="871"/>
            </a:xfrm>
            <a:prstGeom prst="rect">
              <a:avLst/>
            </a:prstGeom>
            <a:solidFill>
              <a:schemeClr val="bg2"/>
            </a:solidFill>
            <a:ln w="9525">
              <a:solidFill>
                <a:schemeClr val="tx1"/>
              </a:solidFill>
              <a:miter lim="800000"/>
              <a:headEnd/>
              <a:tailEnd/>
            </a:ln>
            <a:effectLst/>
          </p:spPr>
          <p:txBody>
            <a:bodyPr wrap="none" lIns="91638" tIns="45819" rIns="91638" bIns="45819" anchorCtr="1"/>
            <a:lstStyle/>
            <a:p>
              <a:pPr algn="ctr">
                <a:spcBef>
                  <a:spcPct val="30000"/>
                </a:spcBef>
              </a:pPr>
              <a:r>
                <a:rPr lang="en-US" sz="2800" b="0">
                  <a:latin typeface="Arial" charset="0"/>
                </a:rPr>
                <a:t>File</a:t>
              </a:r>
            </a:p>
          </p:txBody>
        </p:sp>
        <p:sp>
          <p:nvSpPr>
            <p:cNvPr id="1144836" name="Rectangle 4"/>
            <p:cNvSpPr>
              <a:spLocks noChangeArrowheads="1"/>
            </p:cNvSpPr>
            <p:nvPr/>
          </p:nvSpPr>
          <p:spPr bwMode="auto">
            <a:xfrm>
              <a:off x="3672" y="2498"/>
              <a:ext cx="1104" cy="392"/>
            </a:xfrm>
            <a:prstGeom prst="rect">
              <a:avLst/>
            </a:prstGeom>
            <a:solidFill>
              <a:schemeClr val="bg1"/>
            </a:solidFill>
            <a:ln w="9525">
              <a:solidFill>
                <a:schemeClr val="tx1"/>
              </a:solidFill>
              <a:miter lim="800000"/>
              <a:headEnd/>
              <a:tailEnd/>
            </a:ln>
            <a:effectLst/>
          </p:spPr>
          <p:txBody>
            <a:bodyPr wrap="none" lIns="91638" tIns="45819" rIns="91638" bIns="45819" anchor="ctr"/>
            <a:lstStyle/>
            <a:p>
              <a:pPr algn="ctr">
                <a:spcBef>
                  <a:spcPct val="30000"/>
                </a:spcBef>
              </a:pPr>
              <a:r>
                <a:rPr lang="en-US" sz="2800" b="0">
                  <a:latin typeface="Arial" charset="0"/>
                </a:rPr>
                <a:t>Type</a:t>
              </a:r>
            </a:p>
          </p:txBody>
        </p:sp>
      </p:grpSp>
    </p:spTree>
  </p:cSld>
  <p:clrMapOvr>
    <a:masterClrMapping/>
  </p:clrMapOvr>
  <p:transition spd="med">
    <p:strips dir="rd"/>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43815" name="Rectangle 7"/>
          <p:cNvSpPr>
            <a:spLocks noGrp="1" noChangeArrowheads="1"/>
          </p:cNvSpPr>
          <p:nvPr>
            <p:ph idx="1"/>
          </p:nvPr>
        </p:nvSpPr>
        <p:spPr/>
        <p:txBody>
          <a:bodyPr/>
          <a:lstStyle/>
          <a:p>
            <a:r>
              <a:rPr lang="en-US"/>
              <a:t>Types are defined in files</a:t>
            </a:r>
          </a:p>
          <a:p>
            <a:pPr lvl="1"/>
            <a:r>
              <a:rPr lang="en-US"/>
              <a:t>A file can contain multiple types</a:t>
            </a:r>
          </a:p>
          <a:p>
            <a:pPr lvl="1"/>
            <a:r>
              <a:rPr lang="en-US"/>
              <a:t>Each type is defined in a single file</a:t>
            </a:r>
          </a:p>
          <a:p>
            <a:r>
              <a:rPr lang="en-US"/>
              <a:t>Files are compiled into modules</a:t>
            </a:r>
          </a:p>
          <a:p>
            <a:pPr lvl="1"/>
            <a:r>
              <a:rPr lang="en-US"/>
              <a:t>Module is a DLL or EXE</a:t>
            </a:r>
          </a:p>
          <a:p>
            <a:pPr lvl="1"/>
            <a:r>
              <a:rPr lang="en-US"/>
              <a:t>A module can contain multiple files</a:t>
            </a:r>
          </a:p>
          <a:p>
            <a:r>
              <a:rPr lang="en-US"/>
              <a:t>Modules are grouped into assemblies</a:t>
            </a:r>
          </a:p>
          <a:p>
            <a:pPr lvl="1"/>
            <a:r>
              <a:rPr lang="en-US"/>
              <a:t>Assembly can contain multiple modules</a:t>
            </a:r>
          </a:p>
          <a:p>
            <a:pPr lvl="1"/>
            <a:r>
              <a:rPr lang="en-US"/>
              <a:t>Assemblies and modules are often 1:1</a:t>
            </a:r>
          </a:p>
        </p:txBody>
      </p:sp>
      <p:sp>
        <p:nvSpPr>
          <p:cNvPr id="1143814" name="Rectangle 6"/>
          <p:cNvSpPr>
            <a:spLocks noGrp="1" noChangeArrowheads="1"/>
          </p:cNvSpPr>
          <p:nvPr>
            <p:ph type="title"/>
          </p:nvPr>
        </p:nvSpPr>
        <p:spPr/>
        <p:txBody>
          <a:bodyPr>
            <a:normAutofit fontScale="90000"/>
          </a:bodyPr>
          <a:lstStyle/>
          <a:p>
            <a:r>
              <a:rPr lang="en-US"/>
              <a:t>Program Structure</a:t>
            </a:r>
            <a:br>
              <a:rPr lang="en-US"/>
            </a:br>
            <a:r>
              <a:rPr lang="en-US" sz="3200"/>
              <a:t>Organizing Types</a:t>
            </a:r>
          </a:p>
        </p:txBody>
      </p:sp>
    </p:spTree>
  </p:cSld>
  <p:clrMapOvr>
    <a:masterClrMapping/>
  </p:clrMapOvr>
  <p:transition spd="med">
    <p:strips dir="rd"/>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4263" name="Rectangle 1031"/>
          <p:cNvSpPr>
            <a:spLocks noGrp="1" noChangeArrowheads="1"/>
          </p:cNvSpPr>
          <p:nvPr>
            <p:ph idx="1"/>
          </p:nvPr>
        </p:nvSpPr>
        <p:spPr/>
        <p:txBody>
          <a:bodyPr/>
          <a:lstStyle/>
          <a:p>
            <a:r>
              <a:rPr lang="en-US"/>
              <a:t>Types are defined in ONE place</a:t>
            </a:r>
          </a:p>
          <a:p>
            <a:pPr lvl="1"/>
            <a:r>
              <a:rPr lang="en-US"/>
              <a:t>“One-stop programming”</a:t>
            </a:r>
          </a:p>
          <a:p>
            <a:pPr lvl="1"/>
            <a:r>
              <a:rPr lang="en-US"/>
              <a:t>No header and source files to synchronize</a:t>
            </a:r>
          </a:p>
          <a:p>
            <a:pPr lvl="1"/>
            <a:r>
              <a:rPr lang="en-US"/>
              <a:t>Code is written “in-line”</a:t>
            </a:r>
          </a:p>
          <a:p>
            <a:pPr lvl="1"/>
            <a:r>
              <a:rPr lang="en-US"/>
              <a:t>Declaration and definition are one and </a:t>
            </a:r>
            <a:br>
              <a:rPr lang="en-US"/>
            </a:br>
            <a:r>
              <a:rPr lang="en-US"/>
              <a:t>the same</a:t>
            </a:r>
          </a:p>
          <a:p>
            <a:pPr lvl="1"/>
            <a:r>
              <a:rPr lang="en-US"/>
              <a:t>A type must be fully defined in one file</a:t>
            </a:r>
          </a:p>
          <a:p>
            <a:pPr lvl="2"/>
            <a:r>
              <a:rPr lang="en-US"/>
              <a:t>Can’t put individual methods in different files</a:t>
            </a:r>
          </a:p>
          <a:p>
            <a:r>
              <a:rPr lang="en-US"/>
              <a:t>No declaration order dependence</a:t>
            </a:r>
          </a:p>
          <a:p>
            <a:pPr lvl="1"/>
            <a:r>
              <a:rPr lang="en-US"/>
              <a:t>No forward references required</a:t>
            </a:r>
          </a:p>
        </p:txBody>
      </p:sp>
      <p:sp>
        <p:nvSpPr>
          <p:cNvPr id="864262" name="Rectangle 1030"/>
          <p:cNvSpPr>
            <a:spLocks noGrp="1" noChangeArrowheads="1"/>
          </p:cNvSpPr>
          <p:nvPr>
            <p:ph type="title"/>
          </p:nvPr>
        </p:nvSpPr>
        <p:spPr/>
        <p:txBody>
          <a:bodyPr>
            <a:normAutofit fontScale="90000"/>
          </a:bodyPr>
          <a:lstStyle/>
          <a:p>
            <a:r>
              <a:rPr lang="en-US"/>
              <a:t>Program Structure</a:t>
            </a:r>
            <a:br>
              <a:rPr lang="en-US"/>
            </a:br>
            <a:r>
              <a:rPr lang="en-US" sz="3200"/>
              <a:t>Organizing Types</a:t>
            </a:r>
          </a:p>
        </p:txBody>
      </p:sp>
    </p:spTree>
  </p:cSld>
  <p:clrMapOvr>
    <a:masterClrMapping/>
  </p:clrMapOvr>
  <p:transition spd="med">
    <p:strips dir="rd"/>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57096" name="Rectangle 8"/>
          <p:cNvSpPr>
            <a:spLocks noGrp="1" noChangeArrowheads="1"/>
          </p:cNvSpPr>
          <p:nvPr>
            <p:ph idx="1"/>
          </p:nvPr>
        </p:nvSpPr>
        <p:spPr/>
        <p:txBody>
          <a:bodyPr/>
          <a:lstStyle/>
          <a:p>
            <a:r>
              <a:rPr lang="en-US"/>
              <a:t>Namespaces provide a way to </a:t>
            </a:r>
            <a:br>
              <a:rPr lang="en-US"/>
            </a:br>
            <a:r>
              <a:rPr lang="en-US"/>
              <a:t>uniquely identify a type</a:t>
            </a:r>
          </a:p>
          <a:p>
            <a:r>
              <a:rPr lang="en-US"/>
              <a:t>Provides logical organization of types</a:t>
            </a:r>
          </a:p>
          <a:p>
            <a:r>
              <a:rPr lang="en-US"/>
              <a:t>Namespaces can span assemblies</a:t>
            </a:r>
          </a:p>
          <a:p>
            <a:r>
              <a:rPr lang="en-US"/>
              <a:t>Can nest namespaces</a:t>
            </a:r>
          </a:p>
          <a:p>
            <a:r>
              <a:rPr lang="en-US"/>
              <a:t>There is no relationship between namespaces and file structure (unlike Java)</a:t>
            </a:r>
          </a:p>
          <a:p>
            <a:r>
              <a:rPr lang="en-US"/>
              <a:t>The fully qualified name of a type includes all namespaces</a:t>
            </a:r>
          </a:p>
        </p:txBody>
      </p:sp>
      <p:sp>
        <p:nvSpPr>
          <p:cNvPr id="857095" name="Rectangle 7"/>
          <p:cNvSpPr>
            <a:spLocks noGrp="1" noChangeArrowheads="1"/>
          </p:cNvSpPr>
          <p:nvPr>
            <p:ph type="title"/>
          </p:nvPr>
        </p:nvSpPr>
        <p:spPr/>
        <p:txBody>
          <a:bodyPr>
            <a:normAutofit fontScale="90000"/>
          </a:bodyPr>
          <a:lstStyle/>
          <a:p>
            <a:r>
              <a:rPr lang="en-US"/>
              <a:t>Program Structure</a:t>
            </a:r>
            <a:br>
              <a:rPr lang="en-US"/>
            </a:br>
            <a:r>
              <a:rPr lang="en-US" sz="3200"/>
              <a:t>Namespaces</a:t>
            </a:r>
          </a:p>
        </p:txBody>
      </p:sp>
    </p:spTree>
  </p:cSld>
  <p:clrMapOvr>
    <a:masterClrMapping/>
  </p:clrMapOvr>
  <p:transition spd="med">
    <p:strips dir="rd"/>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2212" name="Rectangle 4"/>
          <p:cNvSpPr>
            <a:spLocks noGrp="1" noChangeArrowheads="1"/>
          </p:cNvSpPr>
          <p:nvPr>
            <p:ph type="title"/>
          </p:nvPr>
        </p:nvSpPr>
        <p:spPr/>
        <p:txBody>
          <a:bodyPr>
            <a:normAutofit fontScale="90000"/>
          </a:bodyPr>
          <a:lstStyle/>
          <a:p>
            <a:r>
              <a:rPr lang="en-US"/>
              <a:t>Program Structure</a:t>
            </a:r>
            <a:br>
              <a:rPr lang="en-US"/>
            </a:br>
            <a:r>
              <a:rPr lang="en-US" sz="3200"/>
              <a:t>Namespaces</a:t>
            </a:r>
          </a:p>
        </p:txBody>
      </p:sp>
      <p:sp>
        <p:nvSpPr>
          <p:cNvPr id="862211" name="Text Box 3"/>
          <p:cNvSpPr txBox="1">
            <a:spLocks noChangeArrowheads="1"/>
          </p:cNvSpPr>
          <p:nvPr/>
        </p:nvSpPr>
        <p:spPr bwMode="auto">
          <a:xfrm>
            <a:off x="990600" y="2689225"/>
            <a:ext cx="7162800" cy="2873375"/>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pPr>
              <a:lnSpc>
                <a:spcPct val="85000"/>
              </a:lnSpc>
            </a:pPr>
            <a:r>
              <a:rPr lang="en-US"/>
              <a:t>namespace N1 {	   	// N1</a:t>
            </a:r>
          </a:p>
          <a:p>
            <a:pPr>
              <a:lnSpc>
                <a:spcPct val="85000"/>
              </a:lnSpc>
            </a:pPr>
            <a:r>
              <a:rPr lang="en-US"/>
              <a:t>  class C1 {  		// N1.C1</a:t>
            </a:r>
          </a:p>
          <a:p>
            <a:pPr>
              <a:lnSpc>
                <a:spcPct val="85000"/>
              </a:lnSpc>
            </a:pPr>
            <a:r>
              <a:rPr lang="en-US"/>
              <a:t>    class C2 {  		// N1.C1.C2</a:t>
            </a:r>
          </a:p>
          <a:p>
            <a:pPr>
              <a:lnSpc>
                <a:spcPct val="85000"/>
              </a:lnSpc>
            </a:pPr>
            <a:r>
              <a:rPr lang="en-US"/>
              <a:t>    }    </a:t>
            </a:r>
          </a:p>
          <a:p>
            <a:pPr>
              <a:lnSpc>
                <a:spcPct val="85000"/>
              </a:lnSpc>
            </a:pPr>
            <a:r>
              <a:rPr lang="en-US"/>
              <a:t>  }    </a:t>
            </a:r>
          </a:p>
          <a:p>
            <a:pPr>
              <a:lnSpc>
                <a:spcPct val="85000"/>
              </a:lnSpc>
            </a:pPr>
            <a:r>
              <a:rPr lang="en-US"/>
              <a:t>  namespace N2 {   	// N1.N2</a:t>
            </a:r>
          </a:p>
          <a:p>
            <a:pPr>
              <a:lnSpc>
                <a:spcPct val="85000"/>
              </a:lnSpc>
            </a:pPr>
            <a:r>
              <a:rPr lang="en-US"/>
              <a:t>    class C2 {		// N1.N2.C2    </a:t>
            </a:r>
          </a:p>
          <a:p>
            <a:pPr>
              <a:lnSpc>
                <a:spcPct val="85000"/>
              </a:lnSpc>
            </a:pPr>
            <a:r>
              <a:rPr lang="en-US"/>
              <a:t>    }    </a:t>
            </a:r>
          </a:p>
          <a:p>
            <a:pPr>
              <a:lnSpc>
                <a:spcPct val="85000"/>
              </a:lnSpc>
            </a:pPr>
            <a:r>
              <a:rPr lang="en-US"/>
              <a:t>  } </a:t>
            </a:r>
          </a:p>
          <a:p>
            <a:pPr>
              <a:lnSpc>
                <a:spcPct val="85000"/>
              </a:lnSpc>
            </a:pPr>
            <a:r>
              <a:rPr lang="en-US"/>
              <a:t>}</a:t>
            </a:r>
          </a:p>
        </p:txBody>
      </p:sp>
    </p:spTree>
  </p:cSld>
  <p:clrMapOvr>
    <a:masterClrMapping/>
  </p:clrMapOvr>
  <p:transition spd="med">
    <p:strips dir="rd"/>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59145" name="Rectangle 9"/>
          <p:cNvSpPr>
            <a:spLocks noGrp="1" noChangeArrowheads="1"/>
          </p:cNvSpPr>
          <p:nvPr>
            <p:ph idx="1"/>
          </p:nvPr>
        </p:nvSpPr>
        <p:spPr/>
        <p:txBody>
          <a:bodyPr/>
          <a:lstStyle/>
          <a:p>
            <a:r>
              <a:rPr lang="en-US"/>
              <a:t>The using statement lets you use types without typing the fully qualified name</a:t>
            </a:r>
          </a:p>
          <a:p>
            <a:r>
              <a:rPr lang="en-US"/>
              <a:t>Can always use a fully qualified name</a:t>
            </a:r>
          </a:p>
        </p:txBody>
      </p:sp>
      <p:sp>
        <p:nvSpPr>
          <p:cNvPr id="859144" name="Rectangle 8"/>
          <p:cNvSpPr>
            <a:spLocks noGrp="1" noChangeArrowheads="1"/>
          </p:cNvSpPr>
          <p:nvPr>
            <p:ph type="title"/>
          </p:nvPr>
        </p:nvSpPr>
        <p:spPr/>
        <p:txBody>
          <a:bodyPr>
            <a:normAutofit fontScale="90000"/>
          </a:bodyPr>
          <a:lstStyle/>
          <a:p>
            <a:r>
              <a:rPr lang="en-US"/>
              <a:t>Program Structure</a:t>
            </a:r>
            <a:br>
              <a:rPr lang="en-US"/>
            </a:br>
            <a:r>
              <a:rPr lang="en-US" sz="3200"/>
              <a:t>Namespaces</a:t>
            </a:r>
          </a:p>
        </p:txBody>
      </p:sp>
      <p:sp>
        <p:nvSpPr>
          <p:cNvPr id="859141" name="Text Box 5"/>
          <p:cNvSpPr txBox="1">
            <a:spLocks noChangeArrowheads="1"/>
          </p:cNvSpPr>
          <p:nvPr/>
        </p:nvSpPr>
        <p:spPr bwMode="auto">
          <a:xfrm>
            <a:off x="685800" y="3740150"/>
            <a:ext cx="7848600" cy="23558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pPr>
              <a:lnSpc>
                <a:spcPct val="85000"/>
              </a:lnSpc>
            </a:pPr>
            <a:r>
              <a:rPr lang="en-US"/>
              <a:t>using N1;</a:t>
            </a:r>
          </a:p>
          <a:p>
            <a:pPr>
              <a:lnSpc>
                <a:spcPct val="85000"/>
              </a:lnSpc>
            </a:pPr>
            <a:endParaRPr lang="en-US"/>
          </a:p>
          <a:p>
            <a:pPr>
              <a:lnSpc>
                <a:spcPct val="85000"/>
              </a:lnSpc>
            </a:pPr>
            <a:r>
              <a:rPr lang="en-US"/>
              <a:t>C1 a;			// The N1. is implicit</a:t>
            </a:r>
          </a:p>
          <a:p>
            <a:pPr>
              <a:lnSpc>
                <a:spcPct val="85000"/>
              </a:lnSpc>
            </a:pPr>
            <a:r>
              <a:rPr lang="en-US"/>
              <a:t>N1.C1 b;		// Fully qualified name</a:t>
            </a:r>
          </a:p>
          <a:p>
            <a:pPr>
              <a:lnSpc>
                <a:spcPct val="85000"/>
              </a:lnSpc>
            </a:pPr>
            <a:endParaRPr lang="en-US"/>
          </a:p>
          <a:p>
            <a:pPr>
              <a:lnSpc>
                <a:spcPct val="85000"/>
              </a:lnSpc>
            </a:pPr>
            <a:r>
              <a:rPr lang="en-US"/>
              <a:t>C2 c;			// Error! C2 is undefined</a:t>
            </a:r>
          </a:p>
          <a:p>
            <a:pPr>
              <a:lnSpc>
                <a:spcPct val="85000"/>
              </a:lnSpc>
            </a:pPr>
            <a:r>
              <a:rPr lang="en-US"/>
              <a:t>N1.N2.C2 d;		// One of the C2 classes</a:t>
            </a:r>
          </a:p>
          <a:p>
            <a:pPr>
              <a:lnSpc>
                <a:spcPct val="85000"/>
              </a:lnSpc>
            </a:pPr>
            <a:r>
              <a:rPr lang="en-US"/>
              <a:t>C1.C2 e;		// The other one</a:t>
            </a:r>
          </a:p>
        </p:txBody>
      </p:sp>
    </p:spTree>
  </p:cSld>
  <p:clrMapOvr>
    <a:masterClrMapping/>
  </p:clrMapOvr>
  <p:transition spd="med">
    <p:strips dir="rd"/>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8362" name="Rectangle 10"/>
          <p:cNvSpPr>
            <a:spLocks noGrp="1" noChangeArrowheads="1"/>
          </p:cNvSpPr>
          <p:nvPr>
            <p:ph idx="1"/>
          </p:nvPr>
        </p:nvSpPr>
        <p:spPr/>
        <p:txBody>
          <a:bodyPr/>
          <a:lstStyle/>
          <a:p>
            <a:r>
              <a:rPr lang="en-US"/>
              <a:t>The </a:t>
            </a:r>
            <a:r>
              <a:rPr lang="en-US">
                <a:latin typeface="Lucida Console" pitchFamily="49" charset="0"/>
              </a:rPr>
              <a:t>using</a:t>
            </a:r>
            <a:r>
              <a:rPr lang="en-US"/>
              <a:t> statement also lets you create aliases </a:t>
            </a:r>
          </a:p>
          <a:p>
            <a:endParaRPr lang="en-US"/>
          </a:p>
        </p:txBody>
      </p:sp>
      <p:sp>
        <p:nvSpPr>
          <p:cNvPr id="868361" name="Rectangle 9"/>
          <p:cNvSpPr>
            <a:spLocks noGrp="1" noChangeArrowheads="1"/>
          </p:cNvSpPr>
          <p:nvPr>
            <p:ph type="title"/>
          </p:nvPr>
        </p:nvSpPr>
        <p:spPr/>
        <p:txBody>
          <a:bodyPr>
            <a:normAutofit fontScale="90000"/>
          </a:bodyPr>
          <a:lstStyle/>
          <a:p>
            <a:r>
              <a:rPr lang="en-US"/>
              <a:t>Program Structure</a:t>
            </a:r>
            <a:br>
              <a:rPr lang="en-US"/>
            </a:br>
            <a:r>
              <a:rPr lang="en-US" sz="3200"/>
              <a:t>Namespaces</a:t>
            </a:r>
          </a:p>
        </p:txBody>
      </p:sp>
      <p:sp>
        <p:nvSpPr>
          <p:cNvPr id="868357" name="Text Box 5"/>
          <p:cNvSpPr txBox="1">
            <a:spLocks noChangeArrowheads="1"/>
          </p:cNvSpPr>
          <p:nvPr/>
        </p:nvSpPr>
        <p:spPr bwMode="auto">
          <a:xfrm>
            <a:off x="990600" y="3144838"/>
            <a:ext cx="7086600" cy="1579562"/>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pPr>
              <a:lnSpc>
                <a:spcPct val="85000"/>
              </a:lnSpc>
            </a:pPr>
            <a:r>
              <a:rPr lang="en-US"/>
              <a:t>using C1 = N1.N2.C1;</a:t>
            </a:r>
          </a:p>
          <a:p>
            <a:pPr>
              <a:lnSpc>
                <a:spcPct val="85000"/>
              </a:lnSpc>
            </a:pPr>
            <a:r>
              <a:rPr lang="en-US"/>
              <a:t>using N2 = N1.N2;</a:t>
            </a:r>
          </a:p>
          <a:p>
            <a:pPr>
              <a:lnSpc>
                <a:spcPct val="85000"/>
              </a:lnSpc>
            </a:pPr>
            <a:endParaRPr lang="en-US"/>
          </a:p>
          <a:p>
            <a:pPr>
              <a:lnSpc>
                <a:spcPct val="85000"/>
              </a:lnSpc>
            </a:pPr>
            <a:r>
              <a:rPr lang="en-US"/>
              <a:t>C1 a;			// Refers to N1.N2.C1</a:t>
            </a:r>
          </a:p>
          <a:p>
            <a:pPr>
              <a:lnSpc>
                <a:spcPct val="85000"/>
              </a:lnSpc>
            </a:pPr>
            <a:r>
              <a:rPr lang="en-US"/>
              <a:t>N2.C1 b;		// Refers to N1.N2.C1</a:t>
            </a:r>
          </a:p>
        </p:txBody>
      </p:sp>
    </p:spTree>
  </p:cSld>
  <p:clrMapOvr>
    <a:masterClrMapping/>
  </p:clrMapOvr>
  <p:transition spd="med">
    <p:strips dir="rd"/>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45863" name="Rectangle 7"/>
          <p:cNvSpPr>
            <a:spLocks noGrp="1" noChangeArrowheads="1"/>
          </p:cNvSpPr>
          <p:nvPr>
            <p:ph idx="1"/>
          </p:nvPr>
        </p:nvSpPr>
        <p:spPr/>
        <p:txBody>
          <a:bodyPr/>
          <a:lstStyle/>
          <a:p>
            <a:r>
              <a:rPr lang="en-US"/>
              <a:t>Best practice: Put all of your types in a unique namespace</a:t>
            </a:r>
          </a:p>
          <a:p>
            <a:r>
              <a:rPr lang="en-US"/>
              <a:t>Have a namespace for your company, project, product, etc.</a:t>
            </a:r>
          </a:p>
          <a:p>
            <a:r>
              <a:rPr lang="en-US"/>
              <a:t>Look at how the .NET Framework classes are organized</a:t>
            </a:r>
          </a:p>
          <a:p>
            <a:endParaRPr lang="en-US"/>
          </a:p>
          <a:p>
            <a:pPr lvl="1"/>
            <a:endParaRPr lang="en-US"/>
          </a:p>
        </p:txBody>
      </p:sp>
      <p:sp>
        <p:nvSpPr>
          <p:cNvPr id="1145862" name="Rectangle 6"/>
          <p:cNvSpPr>
            <a:spLocks noGrp="1" noChangeArrowheads="1"/>
          </p:cNvSpPr>
          <p:nvPr>
            <p:ph type="title"/>
          </p:nvPr>
        </p:nvSpPr>
        <p:spPr/>
        <p:txBody>
          <a:bodyPr>
            <a:normAutofit fontScale="90000"/>
          </a:bodyPr>
          <a:lstStyle/>
          <a:p>
            <a:r>
              <a:rPr lang="en-US"/>
              <a:t>Program Structure</a:t>
            </a:r>
            <a:br>
              <a:rPr lang="en-US"/>
            </a:br>
            <a:r>
              <a:rPr lang="en-US" sz="3200"/>
              <a:t>Namespaces</a:t>
            </a:r>
          </a:p>
        </p:txBody>
      </p:sp>
    </p:spTree>
  </p:cSld>
  <p:clrMapOvr>
    <a:masterClrMapping/>
  </p:clrMapOvr>
  <p:transition spd="med">
    <p:strips dir="rd"/>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49959" name="Rectangle 7"/>
          <p:cNvSpPr>
            <a:spLocks noGrp="1" noChangeArrowheads="1"/>
          </p:cNvSpPr>
          <p:nvPr>
            <p:ph idx="1"/>
          </p:nvPr>
        </p:nvSpPr>
        <p:spPr/>
        <p:txBody>
          <a:bodyPr/>
          <a:lstStyle/>
          <a:p>
            <a:r>
              <a:rPr lang="en-US"/>
              <a:t>In Visual Studio you specify references </a:t>
            </a:r>
            <a:br>
              <a:rPr lang="en-US"/>
            </a:br>
            <a:r>
              <a:rPr lang="en-US"/>
              <a:t>for a project</a:t>
            </a:r>
          </a:p>
          <a:p>
            <a:r>
              <a:rPr lang="en-US"/>
              <a:t>Each reference identifies a specific assembly</a:t>
            </a:r>
          </a:p>
          <a:p>
            <a:r>
              <a:rPr lang="en-US"/>
              <a:t>Passed as reference (</a:t>
            </a:r>
            <a:r>
              <a:rPr lang="en-US">
                <a:latin typeface="Lucida Console" pitchFamily="49" charset="0"/>
              </a:rPr>
              <a:t>/r</a:t>
            </a:r>
            <a:r>
              <a:rPr lang="en-US"/>
              <a:t> or </a:t>
            </a:r>
            <a:r>
              <a:rPr lang="en-US">
                <a:latin typeface="Lucida Console" pitchFamily="49" charset="0"/>
              </a:rPr>
              <a:t>/reference</a:t>
            </a:r>
            <a:r>
              <a:rPr lang="en-US"/>
              <a:t>) </a:t>
            </a:r>
            <a:br>
              <a:rPr lang="en-US"/>
            </a:br>
            <a:r>
              <a:rPr lang="en-US"/>
              <a:t>to the C# compiler</a:t>
            </a:r>
          </a:p>
        </p:txBody>
      </p:sp>
      <p:sp>
        <p:nvSpPr>
          <p:cNvPr id="1149958" name="Rectangle 6"/>
          <p:cNvSpPr>
            <a:spLocks noGrp="1" noChangeArrowheads="1"/>
          </p:cNvSpPr>
          <p:nvPr>
            <p:ph type="title"/>
          </p:nvPr>
        </p:nvSpPr>
        <p:spPr/>
        <p:txBody>
          <a:bodyPr>
            <a:normAutofit fontScale="90000"/>
          </a:bodyPr>
          <a:lstStyle/>
          <a:p>
            <a:r>
              <a:rPr lang="en-US"/>
              <a:t>Program Structure</a:t>
            </a:r>
            <a:br>
              <a:rPr lang="en-US"/>
            </a:br>
            <a:r>
              <a:rPr lang="en-US" sz="3200"/>
              <a:t>References</a:t>
            </a:r>
          </a:p>
        </p:txBody>
      </p:sp>
      <p:sp>
        <p:nvSpPr>
          <p:cNvPr id="1149960" name="Text Box 8"/>
          <p:cNvSpPr txBox="1">
            <a:spLocks noChangeArrowheads="1"/>
          </p:cNvSpPr>
          <p:nvPr/>
        </p:nvSpPr>
        <p:spPr bwMode="auto">
          <a:xfrm>
            <a:off x="685800" y="4648200"/>
            <a:ext cx="7696200" cy="544513"/>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pPr>
              <a:lnSpc>
                <a:spcPct val="85000"/>
              </a:lnSpc>
            </a:pPr>
            <a:r>
              <a:rPr lang="en-US"/>
              <a:t>csc HelloWorld.cs /reference:System.WinForms.dll</a:t>
            </a:r>
          </a:p>
        </p:txBody>
      </p:sp>
    </p:spTree>
  </p:cSld>
  <p:clrMapOvr>
    <a:masterClrMapping/>
  </p:clrMapOvr>
  <p:transition spd="med">
    <p:strips dir="rd"/>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5831" name="Rectangle 7"/>
          <p:cNvSpPr>
            <a:spLocks noGrp="1" noChangeArrowheads="1"/>
          </p:cNvSpPr>
          <p:nvPr>
            <p:ph idx="1"/>
          </p:nvPr>
        </p:nvSpPr>
        <p:spPr/>
        <p:txBody>
          <a:bodyPr/>
          <a:lstStyle/>
          <a:p>
            <a:r>
              <a:rPr lang="en-US"/>
              <a:t>Namespaces provide language-level naming shortcuts</a:t>
            </a:r>
          </a:p>
          <a:p>
            <a:pPr lvl="1"/>
            <a:r>
              <a:rPr lang="en-US"/>
              <a:t>Don’t have to type a long fully qualified name over and over</a:t>
            </a:r>
          </a:p>
          <a:p>
            <a:r>
              <a:rPr lang="en-US"/>
              <a:t>References specify which assembly to use</a:t>
            </a:r>
          </a:p>
        </p:txBody>
      </p:sp>
      <p:sp>
        <p:nvSpPr>
          <p:cNvPr id="845830" name="Rectangle 6"/>
          <p:cNvSpPr>
            <a:spLocks noGrp="1" noChangeArrowheads="1"/>
          </p:cNvSpPr>
          <p:nvPr>
            <p:ph type="title"/>
          </p:nvPr>
        </p:nvSpPr>
        <p:spPr/>
        <p:txBody>
          <a:bodyPr>
            <a:normAutofit fontScale="90000"/>
          </a:bodyPr>
          <a:lstStyle/>
          <a:p>
            <a:r>
              <a:rPr lang="en-US"/>
              <a:t>Program Structure</a:t>
            </a:r>
            <a:br>
              <a:rPr lang="en-US"/>
            </a:br>
            <a:r>
              <a:rPr lang="en-US" sz="3200"/>
              <a:t>Namespaces vs. References</a:t>
            </a:r>
          </a:p>
        </p:txBody>
      </p:sp>
    </p:spTree>
  </p:cSld>
  <p:clrMapOvr>
    <a:masterClrMapping/>
  </p:clrMapOvr>
  <p:transition spd="med">
    <p:strips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9625" name="Rectangle 2057"/>
          <p:cNvSpPr>
            <a:spLocks noGrp="1" noChangeArrowheads="1"/>
          </p:cNvSpPr>
          <p:nvPr>
            <p:ph idx="1"/>
          </p:nvPr>
        </p:nvSpPr>
        <p:spPr/>
        <p:txBody>
          <a:bodyPr/>
          <a:lstStyle/>
          <a:p>
            <a:r>
              <a:rPr lang="en-US"/>
              <a:t>Component concepts are first class</a:t>
            </a:r>
          </a:p>
          <a:p>
            <a:pPr lvl="1"/>
            <a:r>
              <a:rPr lang="en-US"/>
              <a:t>Properties, methods, events</a:t>
            </a:r>
          </a:p>
          <a:p>
            <a:pPr lvl="1"/>
            <a:r>
              <a:rPr lang="en-US"/>
              <a:t>Design-time and run-time attributes</a:t>
            </a:r>
          </a:p>
          <a:p>
            <a:pPr lvl="1"/>
            <a:r>
              <a:rPr lang="en-US"/>
              <a:t>Integrated documentation using XML</a:t>
            </a:r>
          </a:p>
          <a:p>
            <a:r>
              <a:rPr lang="en-US"/>
              <a:t>Enables “one-stop programming”</a:t>
            </a:r>
          </a:p>
          <a:p>
            <a:pPr lvl="1"/>
            <a:r>
              <a:rPr lang="en-US"/>
              <a:t>No header files, IDL, etc.</a:t>
            </a:r>
          </a:p>
          <a:p>
            <a:pPr lvl="1"/>
            <a:r>
              <a:rPr lang="en-US"/>
              <a:t>Can be embedded in ASP pages</a:t>
            </a:r>
          </a:p>
          <a:p>
            <a:endParaRPr lang="en-US"/>
          </a:p>
        </p:txBody>
      </p:sp>
      <p:sp>
        <p:nvSpPr>
          <p:cNvPr id="879624" name="Rectangle 2056"/>
          <p:cNvSpPr>
            <a:spLocks noGrp="1" noChangeArrowheads="1"/>
          </p:cNvSpPr>
          <p:nvPr>
            <p:ph type="title"/>
          </p:nvPr>
        </p:nvSpPr>
        <p:spPr/>
        <p:txBody>
          <a:bodyPr>
            <a:normAutofit fontScale="90000"/>
          </a:bodyPr>
          <a:lstStyle/>
          <a:p>
            <a:r>
              <a:rPr lang="en-US"/>
              <a:t>Design Goals of C# </a:t>
            </a:r>
            <a:br>
              <a:rPr lang="en-US"/>
            </a:br>
            <a:r>
              <a:rPr lang="en-US" sz="3200"/>
              <a:t>Component-Orientation</a:t>
            </a:r>
          </a:p>
        </p:txBody>
      </p:sp>
    </p:spTree>
  </p:cSld>
  <p:clrMapOvr>
    <a:masterClrMapping/>
  </p:clrMapOvr>
  <p:transition spd="med">
    <p:strips dir="rd"/>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55047" name="Rectangle 7"/>
          <p:cNvSpPr>
            <a:spLocks noGrp="1" noChangeArrowheads="1"/>
          </p:cNvSpPr>
          <p:nvPr>
            <p:ph idx="1"/>
          </p:nvPr>
        </p:nvSpPr>
        <p:spPr/>
        <p:txBody>
          <a:bodyPr/>
          <a:lstStyle/>
          <a:p>
            <a:r>
              <a:rPr lang="en-US"/>
              <a:t>Execution begins at the static </a:t>
            </a:r>
            <a:r>
              <a:rPr lang="en-US">
                <a:latin typeface="Lucida Console" pitchFamily="49" charset="0"/>
              </a:rPr>
              <a:t>Main()</a:t>
            </a:r>
            <a:r>
              <a:rPr lang="en-US"/>
              <a:t> method</a:t>
            </a:r>
          </a:p>
          <a:p>
            <a:r>
              <a:rPr lang="en-US"/>
              <a:t>Can have only one method with one of </a:t>
            </a:r>
            <a:br>
              <a:rPr lang="en-US"/>
            </a:br>
            <a:r>
              <a:rPr lang="en-US"/>
              <a:t>the following signatures in an assembly</a:t>
            </a:r>
          </a:p>
          <a:p>
            <a:pPr lvl="1"/>
            <a:r>
              <a:rPr lang="en-US">
                <a:latin typeface="Lucida Console" pitchFamily="49" charset="0"/>
              </a:rPr>
              <a:t>static void Main()</a:t>
            </a:r>
          </a:p>
          <a:p>
            <a:pPr lvl="1"/>
            <a:r>
              <a:rPr lang="en-US">
                <a:latin typeface="Lucida Console" pitchFamily="49" charset="0"/>
              </a:rPr>
              <a:t>static int Main()</a:t>
            </a:r>
          </a:p>
          <a:p>
            <a:pPr lvl="1"/>
            <a:r>
              <a:rPr lang="en-US">
                <a:latin typeface="Lucida Console" pitchFamily="49" charset="0"/>
              </a:rPr>
              <a:t>static void Main(string[] args)</a:t>
            </a:r>
          </a:p>
          <a:p>
            <a:pPr lvl="1"/>
            <a:r>
              <a:rPr lang="en-US">
                <a:latin typeface="Lucida Console" pitchFamily="49" charset="0"/>
              </a:rPr>
              <a:t>static int Main(string[] args)</a:t>
            </a:r>
          </a:p>
        </p:txBody>
      </p:sp>
      <p:sp>
        <p:nvSpPr>
          <p:cNvPr id="855046" name="Rectangle 6"/>
          <p:cNvSpPr>
            <a:spLocks noGrp="1" noChangeArrowheads="1"/>
          </p:cNvSpPr>
          <p:nvPr>
            <p:ph type="title"/>
          </p:nvPr>
        </p:nvSpPr>
        <p:spPr/>
        <p:txBody>
          <a:bodyPr>
            <a:normAutofit fontScale="90000"/>
          </a:bodyPr>
          <a:lstStyle/>
          <a:p>
            <a:r>
              <a:rPr lang="en-US"/>
              <a:t>Program Structure</a:t>
            </a:r>
            <a:br>
              <a:rPr lang="en-US"/>
            </a:br>
            <a:r>
              <a:rPr lang="en-US" sz="3200"/>
              <a:t>Main Method</a:t>
            </a:r>
          </a:p>
        </p:txBody>
      </p:sp>
    </p:spTree>
  </p:cSld>
  <p:clrMapOvr>
    <a:masterClrMapping/>
  </p:clrMapOvr>
  <p:transition spd="med">
    <p:strips dir="rd"/>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46887" name="Rectangle 1031"/>
          <p:cNvSpPr>
            <a:spLocks noGrp="1" noChangeArrowheads="1"/>
          </p:cNvSpPr>
          <p:nvPr>
            <p:ph idx="1"/>
          </p:nvPr>
        </p:nvSpPr>
        <p:spPr/>
        <p:txBody>
          <a:bodyPr/>
          <a:lstStyle/>
          <a:p>
            <a:r>
              <a:rPr lang="en-US"/>
              <a:t>Identifiers</a:t>
            </a:r>
          </a:p>
          <a:p>
            <a:pPr lvl="1"/>
            <a:r>
              <a:rPr lang="en-US"/>
              <a:t>Names for types, methods, fields, etc.</a:t>
            </a:r>
          </a:p>
          <a:p>
            <a:pPr lvl="1"/>
            <a:r>
              <a:rPr lang="en-US"/>
              <a:t>Must be whole word – no white space</a:t>
            </a:r>
          </a:p>
          <a:p>
            <a:pPr lvl="1"/>
            <a:r>
              <a:rPr lang="en-US"/>
              <a:t>Unicode characters</a:t>
            </a:r>
          </a:p>
          <a:p>
            <a:pPr lvl="1"/>
            <a:r>
              <a:rPr lang="en-US"/>
              <a:t>Begins with letter or underscore</a:t>
            </a:r>
          </a:p>
          <a:p>
            <a:pPr lvl="1"/>
            <a:r>
              <a:rPr lang="en-US"/>
              <a:t>Case sensitive</a:t>
            </a:r>
          </a:p>
          <a:p>
            <a:pPr lvl="1"/>
            <a:r>
              <a:rPr lang="en-US"/>
              <a:t>Must not clash with keyword</a:t>
            </a:r>
          </a:p>
          <a:p>
            <a:pPr lvl="2"/>
            <a:r>
              <a:rPr lang="en-US"/>
              <a:t>Unless prefixed with @</a:t>
            </a:r>
          </a:p>
        </p:txBody>
      </p:sp>
      <p:sp>
        <p:nvSpPr>
          <p:cNvPr id="1146886" name="Rectangle 1030"/>
          <p:cNvSpPr>
            <a:spLocks noGrp="1" noChangeArrowheads="1"/>
          </p:cNvSpPr>
          <p:nvPr>
            <p:ph type="title"/>
          </p:nvPr>
        </p:nvSpPr>
        <p:spPr/>
        <p:txBody>
          <a:bodyPr>
            <a:normAutofit fontScale="90000"/>
          </a:bodyPr>
          <a:lstStyle/>
          <a:p>
            <a:r>
              <a:rPr lang="en-US"/>
              <a:t>Program Structure</a:t>
            </a:r>
            <a:br>
              <a:rPr lang="en-US"/>
            </a:br>
            <a:r>
              <a:rPr lang="en-US" sz="3200"/>
              <a:t>Syntax</a:t>
            </a:r>
          </a:p>
        </p:txBody>
      </p:sp>
    </p:spTree>
  </p:cSld>
  <p:clrMapOvr>
    <a:masterClrMapping/>
  </p:clrMapOvr>
  <p:transition spd="med">
    <p:strips dir="rd"/>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64295" name="Rectangle 1031"/>
          <p:cNvSpPr>
            <a:spLocks noGrp="1" noChangeArrowheads="1"/>
          </p:cNvSpPr>
          <p:nvPr>
            <p:ph idx="1"/>
          </p:nvPr>
        </p:nvSpPr>
        <p:spPr/>
        <p:txBody>
          <a:bodyPr/>
          <a:lstStyle/>
          <a:p>
            <a:r>
              <a:rPr lang="en-US"/>
              <a:t>Hello World</a:t>
            </a:r>
          </a:p>
          <a:p>
            <a:r>
              <a:rPr lang="en-US"/>
              <a:t>Design Goals of C#</a:t>
            </a:r>
          </a:p>
          <a:p>
            <a:r>
              <a:rPr lang="en-US"/>
              <a:t>Types</a:t>
            </a:r>
          </a:p>
          <a:p>
            <a:r>
              <a:rPr lang="en-US"/>
              <a:t>Program Structure</a:t>
            </a:r>
          </a:p>
          <a:p>
            <a:pPr>
              <a:buClr>
                <a:schemeClr val="folHlink"/>
              </a:buClr>
            </a:pPr>
            <a:r>
              <a:rPr lang="en-US" b="1">
                <a:solidFill>
                  <a:schemeClr val="folHlink"/>
                </a:solidFill>
              </a:rPr>
              <a:t>Statements</a:t>
            </a:r>
          </a:p>
          <a:p>
            <a:r>
              <a:rPr lang="en-US"/>
              <a:t>Operators</a:t>
            </a:r>
          </a:p>
          <a:p>
            <a:r>
              <a:rPr lang="en-US"/>
              <a:t>Using Visual Studio.NET</a:t>
            </a:r>
          </a:p>
          <a:p>
            <a:r>
              <a:rPr lang="en-US"/>
              <a:t>Using the .NET Framework SDK </a:t>
            </a:r>
          </a:p>
        </p:txBody>
      </p:sp>
      <p:sp>
        <p:nvSpPr>
          <p:cNvPr id="1164294" name="Rectangle 1030"/>
          <p:cNvSpPr>
            <a:spLocks noGrp="1" noChangeArrowheads="1"/>
          </p:cNvSpPr>
          <p:nvPr>
            <p:ph type="title"/>
          </p:nvPr>
        </p:nvSpPr>
        <p:spPr/>
        <p:txBody>
          <a:bodyPr/>
          <a:lstStyle/>
          <a:p>
            <a:r>
              <a:rPr lang="en-US" dirty="0" smtClean="0"/>
              <a:t>Topics Covered</a:t>
            </a:r>
            <a:endParaRPr lang="en-US" dirty="0"/>
          </a:p>
        </p:txBody>
      </p:sp>
    </p:spTree>
  </p:cSld>
  <p:clrMapOvr>
    <a:masterClrMapping/>
  </p:clrMapOvr>
  <p:transition spd="med">
    <p:strips dir="rd"/>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0568" name="Rectangle 8"/>
          <p:cNvSpPr>
            <a:spLocks noGrp="1" noChangeArrowheads="1"/>
          </p:cNvSpPr>
          <p:nvPr>
            <p:ph idx="1"/>
          </p:nvPr>
        </p:nvSpPr>
        <p:spPr/>
        <p:txBody>
          <a:bodyPr/>
          <a:lstStyle/>
          <a:p>
            <a:pPr>
              <a:lnSpc>
                <a:spcPct val="90000"/>
              </a:lnSpc>
            </a:pPr>
            <a:r>
              <a:rPr lang="en-US"/>
              <a:t>High C++ fidelity</a:t>
            </a:r>
          </a:p>
          <a:p>
            <a:pPr>
              <a:lnSpc>
                <a:spcPct val="90000"/>
              </a:lnSpc>
            </a:pPr>
            <a:r>
              <a:rPr lang="en-US">
                <a:latin typeface="Lucida Console" pitchFamily="49" charset="0"/>
              </a:rPr>
              <a:t>if</a:t>
            </a:r>
            <a:r>
              <a:rPr lang="en-US"/>
              <a:t>, </a:t>
            </a:r>
            <a:r>
              <a:rPr lang="en-US">
                <a:latin typeface="Lucida Console" pitchFamily="49" charset="0"/>
              </a:rPr>
              <a:t>while</a:t>
            </a:r>
            <a:r>
              <a:rPr lang="en-US"/>
              <a:t>, </a:t>
            </a:r>
            <a:r>
              <a:rPr lang="en-US">
                <a:latin typeface="Lucida Console" pitchFamily="49" charset="0"/>
              </a:rPr>
              <a:t>do</a:t>
            </a:r>
            <a:r>
              <a:rPr lang="en-US"/>
              <a:t> require </a:t>
            </a:r>
            <a:r>
              <a:rPr lang="en-US">
                <a:latin typeface="Lucida Console" pitchFamily="49" charset="0"/>
              </a:rPr>
              <a:t>bool</a:t>
            </a:r>
            <a:r>
              <a:rPr lang="en-US"/>
              <a:t> condition</a:t>
            </a:r>
          </a:p>
          <a:p>
            <a:pPr>
              <a:lnSpc>
                <a:spcPct val="90000"/>
              </a:lnSpc>
            </a:pPr>
            <a:r>
              <a:rPr lang="en-US">
                <a:latin typeface="Lucida Console" pitchFamily="49" charset="0"/>
              </a:rPr>
              <a:t>goto</a:t>
            </a:r>
            <a:r>
              <a:rPr lang="en-US"/>
              <a:t> can’t jump into blocks</a:t>
            </a:r>
          </a:p>
          <a:p>
            <a:pPr>
              <a:lnSpc>
                <a:spcPct val="90000"/>
              </a:lnSpc>
            </a:pPr>
            <a:r>
              <a:rPr lang="en-US">
                <a:latin typeface="Lucida Console" pitchFamily="49" charset="0"/>
              </a:rPr>
              <a:t>switch</a:t>
            </a:r>
            <a:r>
              <a:rPr lang="en-US"/>
              <a:t> statement</a:t>
            </a:r>
          </a:p>
          <a:p>
            <a:pPr lvl="1">
              <a:lnSpc>
                <a:spcPct val="90000"/>
              </a:lnSpc>
            </a:pPr>
            <a:r>
              <a:rPr lang="en-US"/>
              <a:t>No fall-through</a:t>
            </a:r>
          </a:p>
          <a:p>
            <a:pPr>
              <a:lnSpc>
                <a:spcPct val="90000"/>
              </a:lnSpc>
            </a:pPr>
            <a:r>
              <a:rPr lang="en-US">
                <a:latin typeface="Lucida Console" pitchFamily="49" charset="0"/>
              </a:rPr>
              <a:t>foreach</a:t>
            </a:r>
            <a:r>
              <a:rPr lang="en-US"/>
              <a:t> statement</a:t>
            </a:r>
          </a:p>
          <a:p>
            <a:pPr>
              <a:lnSpc>
                <a:spcPct val="90000"/>
              </a:lnSpc>
            </a:pPr>
            <a:r>
              <a:rPr lang="en-US">
                <a:latin typeface="Lucida Console" pitchFamily="49" charset="0"/>
              </a:rPr>
              <a:t>checked</a:t>
            </a:r>
            <a:r>
              <a:rPr lang="en-US"/>
              <a:t> and </a:t>
            </a:r>
            <a:r>
              <a:rPr lang="en-US">
                <a:latin typeface="Lucida Console" pitchFamily="49" charset="0"/>
              </a:rPr>
              <a:t>unchecked</a:t>
            </a:r>
            <a:r>
              <a:rPr lang="en-US"/>
              <a:t> statements</a:t>
            </a:r>
          </a:p>
          <a:p>
            <a:pPr>
              <a:lnSpc>
                <a:spcPct val="90000"/>
              </a:lnSpc>
            </a:pPr>
            <a:r>
              <a:rPr lang="en-US"/>
              <a:t>Expression </a:t>
            </a:r>
            <a:br>
              <a:rPr lang="en-US"/>
            </a:br>
            <a:r>
              <a:rPr lang="en-US"/>
              <a:t>statements </a:t>
            </a:r>
            <a:br>
              <a:rPr lang="en-US"/>
            </a:br>
            <a:r>
              <a:rPr lang="en-US"/>
              <a:t>must do work</a:t>
            </a:r>
          </a:p>
        </p:txBody>
      </p:sp>
      <p:sp>
        <p:nvSpPr>
          <p:cNvPr id="1090567" name="Rectangle 7"/>
          <p:cNvSpPr>
            <a:spLocks noGrp="1" noChangeArrowheads="1"/>
          </p:cNvSpPr>
          <p:nvPr>
            <p:ph type="title"/>
          </p:nvPr>
        </p:nvSpPr>
        <p:spPr/>
        <p:txBody>
          <a:bodyPr>
            <a:normAutofit fontScale="90000"/>
          </a:bodyPr>
          <a:lstStyle/>
          <a:p>
            <a:r>
              <a:rPr lang="en-US"/>
              <a:t>Statements</a:t>
            </a:r>
            <a:br>
              <a:rPr lang="en-US"/>
            </a:br>
            <a:r>
              <a:rPr lang="en-US" sz="3200"/>
              <a:t>Overview</a:t>
            </a:r>
          </a:p>
        </p:txBody>
      </p:sp>
      <p:sp>
        <p:nvSpPr>
          <p:cNvPr id="1090564" name="Text Box 4"/>
          <p:cNvSpPr txBox="1">
            <a:spLocks noChangeArrowheads="1"/>
          </p:cNvSpPr>
          <p:nvPr/>
        </p:nvSpPr>
        <p:spPr bwMode="auto">
          <a:xfrm>
            <a:off x="5181600" y="5233988"/>
            <a:ext cx="3549650" cy="1049337"/>
          </a:xfrm>
          <a:prstGeom prst="rect">
            <a:avLst/>
          </a:prstGeom>
          <a:solidFill>
            <a:schemeClr val="accent1"/>
          </a:solidFill>
          <a:ln w="12700">
            <a:solidFill>
              <a:schemeClr val="tx1"/>
            </a:solidFill>
            <a:miter lim="800000"/>
            <a:headEnd/>
            <a:tailEnd/>
          </a:ln>
          <a:effectLst/>
        </p:spPr>
        <p:txBody>
          <a:bodyPr wrap="none">
            <a:spAutoFit/>
          </a:bodyPr>
          <a:lstStyle/>
          <a:p>
            <a:pPr>
              <a:lnSpc>
                <a:spcPct val="90000"/>
              </a:lnSpc>
              <a:spcBef>
                <a:spcPct val="20000"/>
              </a:spcBef>
            </a:pPr>
            <a:r>
              <a:rPr lang="en-US"/>
              <a:t>void Foo() {</a:t>
            </a:r>
          </a:p>
          <a:p>
            <a:pPr>
              <a:lnSpc>
                <a:spcPct val="90000"/>
              </a:lnSpc>
              <a:spcBef>
                <a:spcPct val="20000"/>
              </a:spcBef>
            </a:pPr>
            <a:r>
              <a:rPr lang="en-US"/>
              <a:t>   i == 1;    // error</a:t>
            </a:r>
          </a:p>
          <a:p>
            <a:pPr>
              <a:lnSpc>
                <a:spcPct val="90000"/>
              </a:lnSpc>
              <a:spcBef>
                <a:spcPct val="20000"/>
              </a:spcBef>
            </a:pPr>
            <a:r>
              <a:rPr lang="en-US"/>
              <a:t>}</a:t>
            </a:r>
          </a:p>
        </p:txBody>
      </p:sp>
    </p:spTree>
  </p:cSld>
  <p:clrMapOvr>
    <a:masterClrMapping/>
  </p:clrMapOvr>
  <p:transition>
    <p:strips dir="rd"/>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28" name="Rectangle 8"/>
          <p:cNvSpPr>
            <a:spLocks noGrp="1" noChangeArrowheads="1"/>
          </p:cNvSpPr>
          <p:nvPr>
            <p:ph idx="1"/>
          </p:nvPr>
        </p:nvSpPr>
        <p:spPr>
          <a:xfrm>
            <a:off x="609600" y="1981200"/>
            <a:ext cx="3962400" cy="4419600"/>
          </a:xfrm>
        </p:spPr>
        <p:txBody>
          <a:bodyPr/>
          <a:lstStyle/>
          <a:p>
            <a:pPr>
              <a:lnSpc>
                <a:spcPct val="90000"/>
              </a:lnSpc>
            </a:pPr>
            <a:r>
              <a:rPr lang="en-US" sz="2000"/>
              <a:t>Statement lists</a:t>
            </a:r>
          </a:p>
          <a:p>
            <a:pPr>
              <a:lnSpc>
                <a:spcPct val="90000"/>
              </a:lnSpc>
            </a:pPr>
            <a:r>
              <a:rPr lang="en-US" sz="2000"/>
              <a:t>Block statements</a:t>
            </a:r>
          </a:p>
          <a:p>
            <a:pPr>
              <a:lnSpc>
                <a:spcPct val="90000"/>
              </a:lnSpc>
            </a:pPr>
            <a:r>
              <a:rPr lang="en-US" sz="2000"/>
              <a:t>Labeled statements</a:t>
            </a:r>
          </a:p>
          <a:p>
            <a:pPr>
              <a:lnSpc>
                <a:spcPct val="90000"/>
              </a:lnSpc>
            </a:pPr>
            <a:r>
              <a:rPr lang="en-US" sz="2000"/>
              <a:t>Declarations</a:t>
            </a:r>
          </a:p>
          <a:p>
            <a:pPr lvl="1">
              <a:lnSpc>
                <a:spcPct val="90000"/>
              </a:lnSpc>
            </a:pPr>
            <a:r>
              <a:rPr lang="en-US" sz="1800"/>
              <a:t>Constants</a:t>
            </a:r>
          </a:p>
          <a:p>
            <a:pPr lvl="1">
              <a:lnSpc>
                <a:spcPct val="90000"/>
              </a:lnSpc>
            </a:pPr>
            <a:r>
              <a:rPr lang="en-US" sz="1800"/>
              <a:t>Variables</a:t>
            </a:r>
          </a:p>
          <a:p>
            <a:pPr>
              <a:lnSpc>
                <a:spcPct val="90000"/>
              </a:lnSpc>
            </a:pPr>
            <a:r>
              <a:rPr lang="en-US" sz="2000"/>
              <a:t>Expression statements</a:t>
            </a:r>
          </a:p>
          <a:p>
            <a:pPr lvl="1">
              <a:lnSpc>
                <a:spcPct val="90000"/>
              </a:lnSpc>
            </a:pPr>
            <a:r>
              <a:rPr lang="en-US" sz="1800">
                <a:latin typeface="Lucida Console" pitchFamily="49" charset="0"/>
              </a:rPr>
              <a:t>checked, unchecked</a:t>
            </a:r>
          </a:p>
          <a:p>
            <a:pPr lvl="1">
              <a:lnSpc>
                <a:spcPct val="90000"/>
              </a:lnSpc>
            </a:pPr>
            <a:r>
              <a:rPr lang="en-US" sz="1800">
                <a:latin typeface="Lucida Console" pitchFamily="49" charset="0"/>
              </a:rPr>
              <a:t>lock</a:t>
            </a:r>
          </a:p>
          <a:p>
            <a:pPr lvl="1">
              <a:lnSpc>
                <a:spcPct val="90000"/>
              </a:lnSpc>
            </a:pPr>
            <a:r>
              <a:rPr lang="en-US" sz="1800">
                <a:latin typeface="Lucida Console" pitchFamily="49" charset="0"/>
              </a:rPr>
              <a:t>using</a:t>
            </a:r>
          </a:p>
          <a:p>
            <a:pPr>
              <a:lnSpc>
                <a:spcPct val="90000"/>
              </a:lnSpc>
            </a:pPr>
            <a:r>
              <a:rPr lang="en-US" sz="2000"/>
              <a:t>Conditionals</a:t>
            </a:r>
          </a:p>
          <a:p>
            <a:pPr lvl="1">
              <a:lnSpc>
                <a:spcPct val="90000"/>
              </a:lnSpc>
            </a:pPr>
            <a:r>
              <a:rPr lang="en-US" sz="1800">
                <a:latin typeface="Lucida Console" pitchFamily="49" charset="0"/>
              </a:rPr>
              <a:t>if</a:t>
            </a:r>
          </a:p>
          <a:p>
            <a:pPr lvl="1">
              <a:lnSpc>
                <a:spcPct val="90000"/>
              </a:lnSpc>
            </a:pPr>
            <a:r>
              <a:rPr lang="en-US" sz="1800">
                <a:latin typeface="Lucida Console" pitchFamily="49" charset="0"/>
              </a:rPr>
              <a:t>switch</a:t>
            </a:r>
          </a:p>
        </p:txBody>
      </p:sp>
      <p:sp>
        <p:nvSpPr>
          <p:cNvPr id="952327" name="Rectangle 7"/>
          <p:cNvSpPr>
            <a:spLocks noGrp="1" noChangeArrowheads="1"/>
          </p:cNvSpPr>
          <p:nvPr>
            <p:ph type="title"/>
          </p:nvPr>
        </p:nvSpPr>
        <p:spPr/>
        <p:txBody>
          <a:bodyPr>
            <a:normAutofit fontScale="90000"/>
          </a:bodyPr>
          <a:lstStyle/>
          <a:p>
            <a:r>
              <a:rPr lang="en-US"/>
              <a:t>Statements</a:t>
            </a:r>
            <a:br>
              <a:rPr lang="en-US"/>
            </a:br>
            <a:r>
              <a:rPr lang="en-US" sz="3200"/>
              <a:t>Overview</a:t>
            </a:r>
          </a:p>
        </p:txBody>
      </p:sp>
      <p:sp>
        <p:nvSpPr>
          <p:cNvPr id="952330" name="Rectangle 10"/>
          <p:cNvSpPr>
            <a:spLocks noChangeArrowheads="1"/>
          </p:cNvSpPr>
          <p:nvPr/>
        </p:nvSpPr>
        <p:spPr bwMode="auto">
          <a:xfrm>
            <a:off x="4648200" y="1905000"/>
            <a:ext cx="4191000" cy="4495800"/>
          </a:xfrm>
          <a:prstGeom prst="rect">
            <a:avLst/>
          </a:prstGeom>
          <a:noFill/>
          <a:ln w="9525">
            <a:noFill/>
            <a:miter lim="800000"/>
            <a:headEnd/>
            <a:tailEnd/>
          </a:ln>
          <a:effectLst/>
        </p:spPr>
        <p:txBody>
          <a:bodyPr/>
          <a:lstStyle/>
          <a:p>
            <a:pPr marL="342900" indent="-342900" eaLnBrk="1" hangingPunct="1">
              <a:lnSpc>
                <a:spcPct val="90000"/>
              </a:lnSpc>
              <a:spcBef>
                <a:spcPct val="20000"/>
              </a:spcBef>
              <a:buClr>
                <a:schemeClr val="accent2"/>
              </a:buClr>
              <a:buFont typeface="Wingdings" pitchFamily="2" charset="2"/>
              <a:buChar char="w"/>
            </a:pPr>
            <a:r>
              <a:rPr lang="en-US" b="0">
                <a:latin typeface="Arial" charset="0"/>
              </a:rPr>
              <a:t>Loop Statements</a:t>
            </a:r>
          </a:p>
          <a:p>
            <a:pPr marL="742950" lvl="1" indent="-285750" eaLnBrk="1" hangingPunct="1">
              <a:lnSpc>
                <a:spcPct val="90000"/>
              </a:lnSpc>
              <a:spcBef>
                <a:spcPct val="20000"/>
              </a:spcBef>
              <a:buClr>
                <a:schemeClr val="accent2"/>
              </a:buClr>
              <a:buSzPct val="55000"/>
              <a:buFont typeface="Wingdings" pitchFamily="2" charset="2"/>
              <a:buChar char="n"/>
            </a:pPr>
            <a:r>
              <a:rPr lang="en-US" sz="1800" b="0"/>
              <a:t>while</a:t>
            </a:r>
          </a:p>
          <a:p>
            <a:pPr marL="742950" lvl="1" indent="-285750" eaLnBrk="1" hangingPunct="1">
              <a:lnSpc>
                <a:spcPct val="90000"/>
              </a:lnSpc>
              <a:spcBef>
                <a:spcPct val="20000"/>
              </a:spcBef>
              <a:buClr>
                <a:schemeClr val="accent2"/>
              </a:buClr>
              <a:buSzPct val="55000"/>
              <a:buFont typeface="Wingdings" pitchFamily="2" charset="2"/>
              <a:buChar char="n"/>
            </a:pPr>
            <a:r>
              <a:rPr lang="en-US" sz="1800" b="0"/>
              <a:t>do</a:t>
            </a:r>
          </a:p>
          <a:p>
            <a:pPr marL="742950" lvl="1" indent="-285750" eaLnBrk="1" hangingPunct="1">
              <a:lnSpc>
                <a:spcPct val="90000"/>
              </a:lnSpc>
              <a:spcBef>
                <a:spcPct val="20000"/>
              </a:spcBef>
              <a:buClr>
                <a:schemeClr val="accent2"/>
              </a:buClr>
              <a:buSzPct val="55000"/>
              <a:buFont typeface="Wingdings" pitchFamily="2" charset="2"/>
              <a:buChar char="n"/>
            </a:pPr>
            <a:r>
              <a:rPr lang="en-US" sz="1800" b="0"/>
              <a:t>for</a:t>
            </a:r>
          </a:p>
          <a:p>
            <a:pPr marL="742950" lvl="1" indent="-285750" eaLnBrk="1" hangingPunct="1">
              <a:lnSpc>
                <a:spcPct val="90000"/>
              </a:lnSpc>
              <a:spcBef>
                <a:spcPct val="20000"/>
              </a:spcBef>
              <a:buClr>
                <a:schemeClr val="accent2"/>
              </a:buClr>
              <a:buSzPct val="55000"/>
              <a:buFont typeface="Wingdings" pitchFamily="2" charset="2"/>
              <a:buChar char="n"/>
            </a:pPr>
            <a:r>
              <a:rPr lang="en-US" sz="1800" b="0"/>
              <a:t>foreach</a:t>
            </a:r>
          </a:p>
          <a:p>
            <a:pPr marL="342900" indent="-342900" eaLnBrk="1" hangingPunct="1">
              <a:lnSpc>
                <a:spcPct val="90000"/>
              </a:lnSpc>
              <a:spcBef>
                <a:spcPct val="20000"/>
              </a:spcBef>
              <a:buClr>
                <a:schemeClr val="accent2"/>
              </a:buClr>
              <a:buFont typeface="Wingdings" pitchFamily="2" charset="2"/>
              <a:buChar char="w"/>
            </a:pPr>
            <a:r>
              <a:rPr lang="en-US" b="0">
                <a:latin typeface="Arial" charset="0"/>
              </a:rPr>
              <a:t>Jump Statements</a:t>
            </a:r>
          </a:p>
          <a:p>
            <a:pPr marL="742950" lvl="1" indent="-285750" eaLnBrk="1" hangingPunct="1">
              <a:lnSpc>
                <a:spcPct val="90000"/>
              </a:lnSpc>
              <a:spcBef>
                <a:spcPct val="20000"/>
              </a:spcBef>
              <a:buClr>
                <a:schemeClr val="accent2"/>
              </a:buClr>
              <a:buSzPct val="55000"/>
              <a:buFont typeface="Wingdings" pitchFamily="2" charset="2"/>
              <a:buChar char="n"/>
            </a:pPr>
            <a:r>
              <a:rPr lang="en-US" sz="1800" b="0"/>
              <a:t>break</a:t>
            </a:r>
          </a:p>
          <a:p>
            <a:pPr marL="742950" lvl="1" indent="-285750" eaLnBrk="1" hangingPunct="1">
              <a:lnSpc>
                <a:spcPct val="90000"/>
              </a:lnSpc>
              <a:spcBef>
                <a:spcPct val="20000"/>
              </a:spcBef>
              <a:buClr>
                <a:schemeClr val="accent2"/>
              </a:buClr>
              <a:buSzPct val="55000"/>
              <a:buFont typeface="Wingdings" pitchFamily="2" charset="2"/>
              <a:buChar char="n"/>
            </a:pPr>
            <a:r>
              <a:rPr lang="en-US" sz="1800" b="0"/>
              <a:t>continue</a:t>
            </a:r>
          </a:p>
          <a:p>
            <a:pPr marL="742950" lvl="1" indent="-285750" eaLnBrk="1" hangingPunct="1">
              <a:lnSpc>
                <a:spcPct val="90000"/>
              </a:lnSpc>
              <a:spcBef>
                <a:spcPct val="20000"/>
              </a:spcBef>
              <a:buClr>
                <a:schemeClr val="accent2"/>
              </a:buClr>
              <a:buSzPct val="55000"/>
              <a:buFont typeface="Wingdings" pitchFamily="2" charset="2"/>
              <a:buChar char="n"/>
            </a:pPr>
            <a:r>
              <a:rPr lang="en-US" sz="1800" b="0"/>
              <a:t>goto</a:t>
            </a:r>
          </a:p>
          <a:p>
            <a:pPr marL="742950" lvl="1" indent="-285750" eaLnBrk="1" hangingPunct="1">
              <a:lnSpc>
                <a:spcPct val="90000"/>
              </a:lnSpc>
              <a:spcBef>
                <a:spcPct val="20000"/>
              </a:spcBef>
              <a:buClr>
                <a:schemeClr val="accent2"/>
              </a:buClr>
              <a:buSzPct val="55000"/>
              <a:buFont typeface="Wingdings" pitchFamily="2" charset="2"/>
              <a:buChar char="n"/>
            </a:pPr>
            <a:r>
              <a:rPr lang="en-US" sz="1800" b="0"/>
              <a:t>return</a:t>
            </a:r>
          </a:p>
          <a:p>
            <a:pPr marL="742950" lvl="1" indent="-285750" eaLnBrk="1" hangingPunct="1">
              <a:lnSpc>
                <a:spcPct val="90000"/>
              </a:lnSpc>
              <a:spcBef>
                <a:spcPct val="20000"/>
              </a:spcBef>
              <a:buClr>
                <a:schemeClr val="accent2"/>
              </a:buClr>
              <a:buSzPct val="55000"/>
              <a:buFont typeface="Wingdings" pitchFamily="2" charset="2"/>
              <a:buChar char="n"/>
            </a:pPr>
            <a:r>
              <a:rPr lang="en-US" sz="1800" b="0"/>
              <a:t>throw</a:t>
            </a:r>
          </a:p>
          <a:p>
            <a:pPr marL="342900" indent="-342900" eaLnBrk="1" hangingPunct="1">
              <a:lnSpc>
                <a:spcPct val="90000"/>
              </a:lnSpc>
              <a:spcBef>
                <a:spcPct val="20000"/>
              </a:spcBef>
              <a:buClr>
                <a:schemeClr val="accent2"/>
              </a:buClr>
              <a:buFont typeface="Wingdings" pitchFamily="2" charset="2"/>
              <a:buChar char="w"/>
            </a:pPr>
            <a:r>
              <a:rPr lang="en-US" b="0">
                <a:latin typeface="Arial" charset="0"/>
              </a:rPr>
              <a:t>Exception handling</a:t>
            </a:r>
          </a:p>
          <a:p>
            <a:pPr marL="742950" lvl="1" indent="-285750" eaLnBrk="1" hangingPunct="1">
              <a:lnSpc>
                <a:spcPct val="90000"/>
              </a:lnSpc>
              <a:spcBef>
                <a:spcPct val="20000"/>
              </a:spcBef>
              <a:buClr>
                <a:schemeClr val="accent2"/>
              </a:buClr>
              <a:buSzPct val="55000"/>
              <a:buFont typeface="Wingdings" pitchFamily="2" charset="2"/>
              <a:buChar char="n"/>
            </a:pPr>
            <a:r>
              <a:rPr lang="en-US" sz="1800" b="0"/>
              <a:t>try</a:t>
            </a:r>
          </a:p>
          <a:p>
            <a:pPr marL="742950" lvl="1" indent="-285750" eaLnBrk="1" hangingPunct="1">
              <a:lnSpc>
                <a:spcPct val="90000"/>
              </a:lnSpc>
              <a:spcBef>
                <a:spcPct val="20000"/>
              </a:spcBef>
              <a:buClr>
                <a:schemeClr val="accent2"/>
              </a:buClr>
              <a:buSzPct val="55000"/>
              <a:buFont typeface="Wingdings" pitchFamily="2" charset="2"/>
              <a:buChar char="n"/>
            </a:pPr>
            <a:r>
              <a:rPr lang="en-US" sz="1800" b="0"/>
              <a:t>throw</a:t>
            </a:r>
            <a:endParaRPr lang="en-US" sz="1400" b="0"/>
          </a:p>
        </p:txBody>
      </p:sp>
    </p:spTree>
  </p:cSld>
  <p:clrMapOvr>
    <a:masterClrMapping/>
  </p:clrMapOvr>
  <p:transition spd="med">
    <p:strips dir="rd"/>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52005" name="Rectangle 5"/>
          <p:cNvSpPr>
            <a:spLocks noGrp="1" noChangeArrowheads="1"/>
          </p:cNvSpPr>
          <p:nvPr>
            <p:ph idx="1"/>
          </p:nvPr>
        </p:nvSpPr>
        <p:spPr/>
        <p:txBody>
          <a:bodyPr/>
          <a:lstStyle/>
          <a:p>
            <a:r>
              <a:rPr lang="en-US"/>
              <a:t>Statements are terminated with a </a:t>
            </a:r>
            <a:br>
              <a:rPr lang="en-US"/>
            </a:br>
            <a:r>
              <a:rPr lang="en-US"/>
              <a:t>semicolon (</a:t>
            </a:r>
            <a:r>
              <a:rPr lang="en-US">
                <a:latin typeface="Lucida Console" pitchFamily="49" charset="0"/>
              </a:rPr>
              <a:t>;</a:t>
            </a:r>
            <a:r>
              <a:rPr lang="en-US"/>
              <a:t>)</a:t>
            </a:r>
          </a:p>
          <a:p>
            <a:r>
              <a:rPr lang="en-US"/>
              <a:t>Just like C, C++ and Java</a:t>
            </a:r>
          </a:p>
          <a:p>
            <a:r>
              <a:rPr lang="en-US"/>
              <a:t>Block statements { ... } don’t need a semicolon</a:t>
            </a:r>
          </a:p>
        </p:txBody>
      </p:sp>
      <p:sp>
        <p:nvSpPr>
          <p:cNvPr id="1152004" name="Rectangle 4"/>
          <p:cNvSpPr>
            <a:spLocks noGrp="1" noChangeArrowheads="1"/>
          </p:cNvSpPr>
          <p:nvPr>
            <p:ph type="title"/>
          </p:nvPr>
        </p:nvSpPr>
        <p:spPr/>
        <p:txBody>
          <a:bodyPr>
            <a:normAutofit fontScale="90000"/>
          </a:bodyPr>
          <a:lstStyle/>
          <a:p>
            <a:r>
              <a:rPr lang="en-US"/>
              <a:t>Statements</a:t>
            </a:r>
            <a:br>
              <a:rPr lang="en-US"/>
            </a:br>
            <a:r>
              <a:rPr lang="en-US" sz="3200"/>
              <a:t>Syntax</a:t>
            </a:r>
          </a:p>
        </p:txBody>
      </p:sp>
    </p:spTree>
  </p:cSld>
  <p:clrMapOvr>
    <a:masterClrMapping/>
  </p:clrMapOvr>
  <p:transition spd="med">
    <p:strips dir="rd"/>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53029" name="Rectangle 1029"/>
          <p:cNvSpPr>
            <a:spLocks noGrp="1" noChangeArrowheads="1"/>
          </p:cNvSpPr>
          <p:nvPr>
            <p:ph idx="1"/>
          </p:nvPr>
        </p:nvSpPr>
        <p:spPr/>
        <p:txBody>
          <a:bodyPr/>
          <a:lstStyle/>
          <a:p>
            <a:r>
              <a:rPr lang="en-US"/>
              <a:t>Comments</a:t>
            </a:r>
          </a:p>
          <a:p>
            <a:pPr lvl="1"/>
            <a:r>
              <a:rPr lang="en-US">
                <a:latin typeface="Lucida Console" pitchFamily="49" charset="0"/>
              </a:rPr>
              <a:t>// Comment a single line, C++ style</a:t>
            </a:r>
          </a:p>
          <a:p>
            <a:pPr lvl="1"/>
            <a:r>
              <a:rPr lang="en-US">
                <a:latin typeface="Lucida Console" pitchFamily="49" charset="0"/>
              </a:rPr>
              <a:t>/* Comment multiple </a:t>
            </a:r>
            <a:br>
              <a:rPr lang="en-US">
                <a:latin typeface="Lucida Console" pitchFamily="49" charset="0"/>
              </a:rPr>
            </a:br>
            <a:r>
              <a:rPr lang="en-US">
                <a:latin typeface="Lucida Console" pitchFamily="49" charset="0"/>
              </a:rPr>
              <a:t>                    lines,</a:t>
            </a:r>
            <a:br>
              <a:rPr lang="en-US">
                <a:latin typeface="Lucida Console" pitchFamily="49" charset="0"/>
              </a:rPr>
            </a:br>
            <a:r>
              <a:rPr lang="en-US">
                <a:latin typeface="Lucida Console" pitchFamily="49" charset="0"/>
              </a:rPr>
              <a:t>      C style</a:t>
            </a:r>
            <a:br>
              <a:rPr lang="en-US">
                <a:latin typeface="Lucida Console" pitchFamily="49" charset="0"/>
              </a:rPr>
            </a:br>
            <a:r>
              <a:rPr lang="en-US">
                <a:latin typeface="Lucida Console" pitchFamily="49" charset="0"/>
              </a:rPr>
              <a:t>*/</a:t>
            </a:r>
          </a:p>
          <a:p>
            <a:endParaRPr lang="en-US">
              <a:latin typeface="Lucida Console" pitchFamily="49" charset="0"/>
            </a:endParaRPr>
          </a:p>
        </p:txBody>
      </p:sp>
      <p:sp>
        <p:nvSpPr>
          <p:cNvPr id="1153028" name="Rectangle 1028"/>
          <p:cNvSpPr>
            <a:spLocks noGrp="1" noChangeArrowheads="1"/>
          </p:cNvSpPr>
          <p:nvPr>
            <p:ph type="title"/>
          </p:nvPr>
        </p:nvSpPr>
        <p:spPr/>
        <p:txBody>
          <a:bodyPr>
            <a:normAutofit fontScale="90000"/>
          </a:bodyPr>
          <a:lstStyle/>
          <a:p>
            <a:r>
              <a:rPr lang="en-US"/>
              <a:t>Statements</a:t>
            </a:r>
            <a:br>
              <a:rPr lang="en-US"/>
            </a:br>
            <a:r>
              <a:rPr lang="en-US" sz="3200"/>
              <a:t>Syntax</a:t>
            </a:r>
          </a:p>
        </p:txBody>
      </p:sp>
    </p:spTree>
  </p:cSld>
  <p:clrMapOvr>
    <a:masterClrMapping/>
  </p:clrMapOvr>
  <p:transition spd="med">
    <p:strips dir="rd"/>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9303" name="Rectangle 7"/>
          <p:cNvSpPr>
            <a:spLocks noGrp="1" noChangeArrowheads="1"/>
          </p:cNvSpPr>
          <p:nvPr>
            <p:ph idx="1"/>
          </p:nvPr>
        </p:nvSpPr>
        <p:spPr/>
        <p:txBody>
          <a:bodyPr/>
          <a:lstStyle/>
          <a:p>
            <a:r>
              <a:rPr lang="en-US"/>
              <a:t>Statement list: one or more statements in sequence</a:t>
            </a:r>
          </a:p>
          <a:p>
            <a:r>
              <a:rPr lang="en-US"/>
              <a:t>Block statement: a statement list delimited by braces </a:t>
            </a:r>
            <a:r>
              <a:rPr lang="en-US">
                <a:latin typeface="Lucida Console" pitchFamily="49" charset="0"/>
              </a:rPr>
              <a:t>{ ... }</a:t>
            </a:r>
          </a:p>
        </p:txBody>
      </p:sp>
      <p:sp>
        <p:nvSpPr>
          <p:cNvPr id="1079302" name="Rectangle 6"/>
          <p:cNvSpPr>
            <a:spLocks noGrp="1" noChangeArrowheads="1"/>
          </p:cNvSpPr>
          <p:nvPr>
            <p:ph type="title"/>
          </p:nvPr>
        </p:nvSpPr>
        <p:spPr/>
        <p:txBody>
          <a:bodyPr>
            <a:normAutofit fontScale="90000"/>
          </a:bodyPr>
          <a:lstStyle/>
          <a:p>
            <a:r>
              <a:rPr lang="en-US"/>
              <a:t>Statements</a:t>
            </a:r>
            <a:br>
              <a:rPr lang="en-US"/>
            </a:br>
            <a:r>
              <a:rPr lang="en-US" sz="3200"/>
              <a:t>Statement Lists &amp; Block Statements</a:t>
            </a:r>
          </a:p>
        </p:txBody>
      </p:sp>
      <p:sp>
        <p:nvSpPr>
          <p:cNvPr id="1079300" name="Text Box 4"/>
          <p:cNvSpPr txBox="1">
            <a:spLocks noChangeArrowheads="1"/>
          </p:cNvSpPr>
          <p:nvPr/>
        </p:nvSpPr>
        <p:spPr bwMode="auto">
          <a:xfrm>
            <a:off x="3962400" y="3490913"/>
            <a:ext cx="4876800" cy="2757487"/>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pPr>
              <a:lnSpc>
                <a:spcPct val="90000"/>
              </a:lnSpc>
            </a:pPr>
            <a:r>
              <a:rPr lang="en-US"/>
              <a:t>static void Main() { </a:t>
            </a:r>
          </a:p>
          <a:p>
            <a:pPr>
              <a:lnSpc>
                <a:spcPct val="90000"/>
              </a:lnSpc>
            </a:pPr>
            <a:r>
              <a:rPr lang="en-US"/>
              <a:t>  F();</a:t>
            </a:r>
          </a:p>
          <a:p>
            <a:pPr>
              <a:lnSpc>
                <a:spcPct val="90000"/>
              </a:lnSpc>
            </a:pPr>
            <a:r>
              <a:rPr lang="en-US"/>
              <a:t>  G();</a:t>
            </a:r>
          </a:p>
          <a:p>
            <a:pPr>
              <a:lnSpc>
                <a:spcPct val="90000"/>
              </a:lnSpc>
            </a:pPr>
            <a:r>
              <a:rPr lang="en-US"/>
              <a:t>  {        // Start block</a:t>
            </a:r>
          </a:p>
          <a:p>
            <a:pPr>
              <a:lnSpc>
                <a:spcPct val="90000"/>
              </a:lnSpc>
            </a:pPr>
            <a:r>
              <a:rPr lang="en-US"/>
              <a:t>    H();</a:t>
            </a:r>
          </a:p>
          <a:p>
            <a:pPr>
              <a:lnSpc>
                <a:spcPct val="90000"/>
              </a:lnSpc>
            </a:pPr>
            <a:r>
              <a:rPr lang="en-US"/>
              <a:t>    ;      // Empty statement</a:t>
            </a:r>
          </a:p>
          <a:p>
            <a:pPr>
              <a:lnSpc>
                <a:spcPct val="90000"/>
              </a:lnSpc>
            </a:pPr>
            <a:r>
              <a:rPr lang="en-US"/>
              <a:t>    I();</a:t>
            </a:r>
          </a:p>
          <a:p>
            <a:pPr>
              <a:lnSpc>
                <a:spcPct val="90000"/>
              </a:lnSpc>
            </a:pPr>
            <a:r>
              <a:rPr lang="en-US"/>
              <a:t>  }        // End block</a:t>
            </a:r>
          </a:p>
          <a:p>
            <a:pPr>
              <a:lnSpc>
                <a:spcPct val="90000"/>
              </a:lnSpc>
            </a:pPr>
            <a:r>
              <a:rPr lang="en-US"/>
              <a:t>}</a:t>
            </a:r>
          </a:p>
        </p:txBody>
      </p:sp>
    </p:spTree>
  </p:cSld>
  <p:clrMapOvr>
    <a:masterClrMapping/>
  </p:clrMapOvr>
  <p:transition spd="med">
    <p:strips dir="rd"/>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1350" name="Rectangle 6"/>
          <p:cNvSpPr>
            <a:spLocks noGrp="1" noChangeArrowheads="1"/>
          </p:cNvSpPr>
          <p:nvPr>
            <p:ph type="title"/>
          </p:nvPr>
        </p:nvSpPr>
        <p:spPr/>
        <p:txBody>
          <a:bodyPr>
            <a:normAutofit fontScale="90000"/>
          </a:bodyPr>
          <a:lstStyle/>
          <a:p>
            <a:r>
              <a:rPr lang="en-US"/>
              <a:t>Statements</a:t>
            </a:r>
            <a:br>
              <a:rPr lang="en-US"/>
            </a:br>
            <a:r>
              <a:rPr lang="en-US" sz="3200"/>
              <a:t>Variables and Constants</a:t>
            </a:r>
          </a:p>
        </p:txBody>
      </p:sp>
      <p:sp>
        <p:nvSpPr>
          <p:cNvPr id="1081348" name="Text Box 4"/>
          <p:cNvSpPr txBox="1">
            <a:spLocks noChangeArrowheads="1"/>
          </p:cNvSpPr>
          <p:nvPr/>
        </p:nvSpPr>
        <p:spPr bwMode="auto">
          <a:xfrm>
            <a:off x="1066800" y="2457450"/>
            <a:ext cx="7086600" cy="33337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static void Main() {</a:t>
            </a:r>
          </a:p>
          <a:p>
            <a:r>
              <a:rPr lang="en-US"/>
              <a:t>  const float pi = 3.14f;</a:t>
            </a:r>
          </a:p>
          <a:p>
            <a:r>
              <a:rPr lang="en-US"/>
              <a:t>  const int r = 123;</a:t>
            </a:r>
          </a:p>
          <a:p>
            <a:r>
              <a:rPr lang="en-US"/>
              <a:t>  Console.WriteLine(pi * r * r);</a:t>
            </a:r>
          </a:p>
          <a:p>
            <a:endParaRPr lang="en-US"/>
          </a:p>
          <a:p>
            <a:r>
              <a:rPr lang="en-US"/>
              <a:t>  int a;</a:t>
            </a:r>
          </a:p>
          <a:p>
            <a:r>
              <a:rPr lang="en-US"/>
              <a:t>  int b = 2, c = 3;</a:t>
            </a:r>
          </a:p>
          <a:p>
            <a:r>
              <a:rPr lang="en-US"/>
              <a:t>  a = 1;</a:t>
            </a:r>
          </a:p>
          <a:p>
            <a:r>
              <a:rPr lang="en-US"/>
              <a:t>  Console.WriteLine(a + b + c);</a:t>
            </a:r>
          </a:p>
          <a:p>
            <a:r>
              <a:rPr lang="en-US"/>
              <a:t>}</a:t>
            </a:r>
          </a:p>
        </p:txBody>
      </p:sp>
    </p:spTree>
  </p:cSld>
  <p:clrMapOvr>
    <a:masterClrMapping/>
  </p:clrMapOvr>
  <p:transition spd="med">
    <p:strips dir="rd"/>
  </p:transition>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54054" name="Rectangle 6"/>
          <p:cNvSpPr>
            <a:spLocks noGrp="1" noChangeArrowheads="1"/>
          </p:cNvSpPr>
          <p:nvPr>
            <p:ph idx="1"/>
          </p:nvPr>
        </p:nvSpPr>
        <p:spPr/>
        <p:txBody>
          <a:bodyPr/>
          <a:lstStyle/>
          <a:p>
            <a:r>
              <a:rPr lang="en-US"/>
              <a:t>The scope of a variable or constant runs</a:t>
            </a:r>
            <a:br>
              <a:rPr lang="en-US"/>
            </a:br>
            <a:r>
              <a:rPr lang="en-US"/>
              <a:t>from the point of declaration to the end of </a:t>
            </a:r>
            <a:br>
              <a:rPr lang="en-US"/>
            </a:br>
            <a:r>
              <a:rPr lang="en-US"/>
              <a:t>the enclosing block</a:t>
            </a:r>
          </a:p>
        </p:txBody>
      </p:sp>
      <p:sp>
        <p:nvSpPr>
          <p:cNvPr id="1154053" name="Rectangle 5"/>
          <p:cNvSpPr>
            <a:spLocks noGrp="1" noChangeArrowheads="1"/>
          </p:cNvSpPr>
          <p:nvPr>
            <p:ph type="title"/>
          </p:nvPr>
        </p:nvSpPr>
        <p:spPr/>
        <p:txBody>
          <a:bodyPr>
            <a:normAutofit fontScale="90000"/>
          </a:bodyPr>
          <a:lstStyle/>
          <a:p>
            <a:r>
              <a:rPr lang="en-US"/>
              <a:t>Statements</a:t>
            </a:r>
            <a:br>
              <a:rPr lang="en-US"/>
            </a:br>
            <a:r>
              <a:rPr lang="en-US" sz="3200"/>
              <a:t>Variables and Constants</a:t>
            </a:r>
          </a:p>
        </p:txBody>
      </p:sp>
    </p:spTree>
  </p:cSld>
  <p:clrMapOvr>
    <a:masterClrMapping/>
  </p:clrMapOvr>
  <p:transition spd="med">
    <p:strips dir="rd"/>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9839" name="Rectangle 15"/>
          <p:cNvSpPr>
            <a:spLocks noGrp="1" noChangeArrowheads="1"/>
          </p:cNvSpPr>
          <p:nvPr>
            <p:ph idx="1"/>
          </p:nvPr>
        </p:nvSpPr>
        <p:spPr/>
        <p:txBody>
          <a:bodyPr/>
          <a:lstStyle/>
          <a:p>
            <a:r>
              <a:rPr lang="en-US"/>
              <a:t>Traditional views</a:t>
            </a:r>
          </a:p>
          <a:p>
            <a:pPr lvl="1"/>
            <a:r>
              <a:rPr lang="en-US"/>
              <a:t>C++, Java™:  Primitive types are “magic” and do not interoperate with objects</a:t>
            </a:r>
          </a:p>
          <a:p>
            <a:pPr lvl="1"/>
            <a:r>
              <a:rPr lang="en-US"/>
              <a:t>Smalltalk, Lisp:  Primitive types are objects, but at some performance cost</a:t>
            </a:r>
          </a:p>
          <a:p>
            <a:r>
              <a:rPr lang="en-US"/>
              <a:t>C# unifies with no performance cost</a:t>
            </a:r>
          </a:p>
          <a:p>
            <a:pPr lvl="1"/>
            <a:r>
              <a:rPr lang="en-US"/>
              <a:t>Deep simplicity throughout system</a:t>
            </a:r>
          </a:p>
          <a:p>
            <a:r>
              <a:rPr lang="en-US"/>
              <a:t>Improved extensibility and reusability</a:t>
            </a:r>
          </a:p>
          <a:p>
            <a:pPr lvl="1"/>
            <a:r>
              <a:rPr lang="en-US"/>
              <a:t>New primitive types:  Decimal, SQL…</a:t>
            </a:r>
          </a:p>
          <a:p>
            <a:pPr lvl="1"/>
            <a:r>
              <a:rPr lang="en-US"/>
              <a:t>Collections, etc., work for all types</a:t>
            </a:r>
          </a:p>
        </p:txBody>
      </p:sp>
      <p:sp>
        <p:nvSpPr>
          <p:cNvPr id="589838" name="Rectangle 14"/>
          <p:cNvSpPr>
            <a:spLocks noGrp="1" noChangeArrowheads="1"/>
          </p:cNvSpPr>
          <p:nvPr>
            <p:ph type="title"/>
          </p:nvPr>
        </p:nvSpPr>
        <p:spPr/>
        <p:txBody>
          <a:bodyPr>
            <a:normAutofit fontScale="90000"/>
          </a:bodyPr>
          <a:lstStyle/>
          <a:p>
            <a:r>
              <a:rPr lang="en-US"/>
              <a:t>Design Goals of C# </a:t>
            </a:r>
            <a:br>
              <a:rPr lang="en-US"/>
            </a:br>
            <a:r>
              <a:rPr lang="en-US" sz="3200"/>
              <a:t>Everything is an Object</a:t>
            </a:r>
          </a:p>
        </p:txBody>
      </p:sp>
    </p:spTree>
  </p:cSld>
  <p:clrMapOvr>
    <a:masterClrMapping/>
  </p:clrMapOvr>
  <p:transition>
    <p:strips dir="rd"/>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78979" name="Rectangle 3"/>
          <p:cNvSpPr>
            <a:spLocks noGrp="1" noChangeArrowheads="1"/>
          </p:cNvSpPr>
          <p:nvPr>
            <p:ph idx="1"/>
          </p:nvPr>
        </p:nvSpPr>
        <p:spPr/>
        <p:txBody>
          <a:bodyPr/>
          <a:lstStyle/>
          <a:p>
            <a:r>
              <a:rPr lang="en-US"/>
              <a:t>Within the scope of a variable or constant it is an error to declare another variable or constant with the same name</a:t>
            </a:r>
          </a:p>
          <a:p>
            <a:endParaRPr lang="en-US"/>
          </a:p>
        </p:txBody>
      </p:sp>
      <p:sp>
        <p:nvSpPr>
          <p:cNvPr id="1278978" name="Rectangle 2"/>
          <p:cNvSpPr>
            <a:spLocks noGrp="1" noChangeArrowheads="1"/>
          </p:cNvSpPr>
          <p:nvPr>
            <p:ph type="title"/>
          </p:nvPr>
        </p:nvSpPr>
        <p:spPr/>
        <p:txBody>
          <a:bodyPr>
            <a:normAutofit fontScale="90000"/>
          </a:bodyPr>
          <a:lstStyle/>
          <a:p>
            <a:r>
              <a:rPr lang="en-US"/>
              <a:t>Statements</a:t>
            </a:r>
            <a:br>
              <a:rPr lang="en-US"/>
            </a:br>
            <a:r>
              <a:rPr lang="en-US" sz="3200"/>
              <a:t>Variables and Constants</a:t>
            </a:r>
          </a:p>
        </p:txBody>
      </p:sp>
      <p:sp>
        <p:nvSpPr>
          <p:cNvPr id="1278980" name="Text Box 4"/>
          <p:cNvSpPr txBox="1">
            <a:spLocks noChangeArrowheads="1"/>
          </p:cNvSpPr>
          <p:nvPr/>
        </p:nvSpPr>
        <p:spPr bwMode="auto">
          <a:xfrm>
            <a:off x="990600" y="3886200"/>
            <a:ext cx="7086600" cy="21145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a:t>
            </a:r>
          </a:p>
          <a:p>
            <a:r>
              <a:rPr lang="en-US"/>
              <a:t>  int x;</a:t>
            </a:r>
          </a:p>
          <a:p>
            <a:r>
              <a:rPr lang="en-US"/>
              <a:t>  {</a:t>
            </a:r>
          </a:p>
          <a:p>
            <a:r>
              <a:rPr lang="en-US"/>
              <a:t>    int x;	// Error: can’t hide variable x</a:t>
            </a:r>
          </a:p>
          <a:p>
            <a:r>
              <a:rPr lang="en-US"/>
              <a:t>  }</a:t>
            </a:r>
          </a:p>
          <a:p>
            <a:r>
              <a:rPr lang="en-US"/>
              <a:t>}</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3512" name="Rectangle 1032"/>
          <p:cNvSpPr>
            <a:spLocks noGrp="1" noChangeArrowheads="1"/>
          </p:cNvSpPr>
          <p:nvPr>
            <p:ph idx="1"/>
          </p:nvPr>
        </p:nvSpPr>
        <p:spPr/>
        <p:txBody>
          <a:bodyPr/>
          <a:lstStyle/>
          <a:p>
            <a:r>
              <a:rPr lang="en-US"/>
              <a:t>Variables must be assigned a value before they can be used</a:t>
            </a:r>
          </a:p>
          <a:p>
            <a:pPr lvl="1"/>
            <a:r>
              <a:rPr lang="en-US"/>
              <a:t>Explicitly or automatically</a:t>
            </a:r>
          </a:p>
          <a:p>
            <a:pPr lvl="1"/>
            <a:r>
              <a:rPr lang="en-US"/>
              <a:t>Called definite assignment</a:t>
            </a:r>
          </a:p>
          <a:p>
            <a:r>
              <a:rPr lang="en-US"/>
              <a:t>Automatic assignment occurs for static fields, class instance fields and array elements</a:t>
            </a:r>
          </a:p>
        </p:txBody>
      </p:sp>
      <p:sp>
        <p:nvSpPr>
          <p:cNvPr id="1173511" name="Rectangle 1031"/>
          <p:cNvSpPr>
            <a:spLocks noGrp="1" noChangeArrowheads="1"/>
          </p:cNvSpPr>
          <p:nvPr>
            <p:ph type="title"/>
          </p:nvPr>
        </p:nvSpPr>
        <p:spPr/>
        <p:txBody>
          <a:bodyPr>
            <a:normAutofit fontScale="90000"/>
          </a:bodyPr>
          <a:lstStyle/>
          <a:p>
            <a:r>
              <a:rPr lang="en-US"/>
              <a:t>Statements</a:t>
            </a:r>
            <a:br>
              <a:rPr lang="en-US"/>
            </a:br>
            <a:r>
              <a:rPr lang="en-US" sz="3200"/>
              <a:t>Variables</a:t>
            </a:r>
          </a:p>
        </p:txBody>
      </p:sp>
      <p:sp>
        <p:nvSpPr>
          <p:cNvPr id="1173508" name="Text Box 1028"/>
          <p:cNvSpPr txBox="1">
            <a:spLocks noChangeArrowheads="1"/>
          </p:cNvSpPr>
          <p:nvPr/>
        </p:nvSpPr>
        <p:spPr bwMode="auto">
          <a:xfrm>
            <a:off x="2514600" y="4953000"/>
            <a:ext cx="6248400" cy="138430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pPr>
              <a:lnSpc>
                <a:spcPct val="90000"/>
              </a:lnSpc>
            </a:pPr>
            <a:r>
              <a:rPr lang="en-US"/>
              <a:t>void Foo() {</a:t>
            </a:r>
          </a:p>
          <a:p>
            <a:pPr>
              <a:lnSpc>
                <a:spcPct val="90000"/>
              </a:lnSpc>
            </a:pPr>
            <a:r>
              <a:rPr lang="en-US"/>
              <a:t>  string s;</a:t>
            </a:r>
          </a:p>
          <a:p>
            <a:pPr>
              <a:lnSpc>
                <a:spcPct val="90000"/>
              </a:lnSpc>
            </a:pPr>
            <a:r>
              <a:rPr lang="en-US"/>
              <a:t>  Console.WriteLine(s);      // Error</a:t>
            </a:r>
          </a:p>
          <a:p>
            <a:pPr>
              <a:lnSpc>
                <a:spcPct val="90000"/>
              </a:lnSpc>
            </a:pPr>
            <a:r>
              <a:rPr lang="en-US"/>
              <a:t>}</a:t>
            </a:r>
          </a:p>
        </p:txBody>
      </p:sp>
    </p:spTree>
  </p:cSld>
  <p:clrMapOvr>
    <a:masterClrMapping/>
  </p:clrMapOvr>
  <p:transition spd="med">
    <p:strips dir="rd"/>
  </p:transition>
</p:sld>
</file>

<file path=ppt/slides/slide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0329" name="Rectangle 9"/>
          <p:cNvSpPr>
            <a:spLocks noGrp="1" noChangeArrowheads="1"/>
          </p:cNvSpPr>
          <p:nvPr>
            <p:ph idx="1"/>
          </p:nvPr>
        </p:nvSpPr>
        <p:spPr/>
        <p:txBody>
          <a:bodyPr/>
          <a:lstStyle/>
          <a:p>
            <a:r>
              <a:rPr lang="en-US">
                <a:latin typeface="Lucida Console" pitchFamily="49" charset="0"/>
              </a:rPr>
              <a:t>goto</a:t>
            </a:r>
            <a:r>
              <a:rPr lang="en-US"/>
              <a:t> can be used to transfer control within or out of a block, but not into a nested block</a:t>
            </a:r>
          </a:p>
        </p:txBody>
      </p:sp>
      <p:sp>
        <p:nvSpPr>
          <p:cNvPr id="1080328" name="Rectangle 8"/>
          <p:cNvSpPr>
            <a:spLocks noGrp="1" noChangeArrowheads="1"/>
          </p:cNvSpPr>
          <p:nvPr>
            <p:ph type="title"/>
          </p:nvPr>
        </p:nvSpPr>
        <p:spPr/>
        <p:txBody>
          <a:bodyPr>
            <a:normAutofit fontScale="90000"/>
          </a:bodyPr>
          <a:lstStyle/>
          <a:p>
            <a:r>
              <a:rPr lang="en-US"/>
              <a:t>Statements</a:t>
            </a:r>
            <a:br>
              <a:rPr lang="en-US"/>
            </a:br>
            <a:r>
              <a:rPr lang="en-US" sz="3200"/>
              <a:t>Labeled Statements &amp; </a:t>
            </a:r>
            <a:r>
              <a:rPr lang="en-US" sz="3200">
                <a:latin typeface="Lucida Console" pitchFamily="49" charset="0"/>
              </a:rPr>
              <a:t>goto</a:t>
            </a:r>
          </a:p>
        </p:txBody>
      </p:sp>
      <p:sp>
        <p:nvSpPr>
          <p:cNvPr id="1080324" name="Text Box 4"/>
          <p:cNvSpPr txBox="1">
            <a:spLocks noChangeArrowheads="1"/>
          </p:cNvSpPr>
          <p:nvPr/>
        </p:nvSpPr>
        <p:spPr bwMode="auto">
          <a:xfrm>
            <a:off x="304800" y="2990850"/>
            <a:ext cx="8610600" cy="33337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static void Find(int value, int[,] values, </a:t>
            </a:r>
          </a:p>
          <a:p>
            <a:r>
              <a:rPr lang="en-US"/>
              <a:t>                 out int row, out int col) {</a:t>
            </a:r>
          </a:p>
          <a:p>
            <a:r>
              <a:rPr lang="en-US"/>
              <a:t>   int i, j;</a:t>
            </a:r>
          </a:p>
          <a:p>
            <a:r>
              <a:rPr lang="en-US"/>
              <a:t>   for (i = 0; i &lt; values.GetLength(0); i++)</a:t>
            </a:r>
          </a:p>
          <a:p>
            <a:r>
              <a:rPr lang="en-US"/>
              <a:t>      for (j = 0; j &lt; values.GetLength(1); j++)</a:t>
            </a:r>
          </a:p>
          <a:p>
            <a:r>
              <a:rPr lang="en-US"/>
              <a:t>         if (values[i, j] == value) goto found;</a:t>
            </a:r>
          </a:p>
          <a:p>
            <a:r>
              <a:rPr lang="en-US"/>
              <a:t>   throw new InvalidOperationException(“Not found");</a:t>
            </a:r>
          </a:p>
          <a:p>
            <a:r>
              <a:rPr lang="en-US"/>
              <a:t>found:</a:t>
            </a:r>
          </a:p>
          <a:p>
            <a:r>
              <a:rPr lang="en-US"/>
              <a:t>   row = i; col = j;</a:t>
            </a:r>
          </a:p>
          <a:p>
            <a:r>
              <a:rPr lang="en-US"/>
              <a:t>}</a:t>
            </a:r>
          </a:p>
        </p:txBody>
      </p:sp>
    </p:spTree>
  </p:cSld>
  <p:clrMapOvr>
    <a:masterClrMapping/>
  </p:clrMapOvr>
  <p:transition spd="med">
    <p:strips dir="rd"/>
  </p:transition>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2376" name="Rectangle 8"/>
          <p:cNvSpPr>
            <a:spLocks noGrp="1" noChangeArrowheads="1"/>
          </p:cNvSpPr>
          <p:nvPr>
            <p:ph idx="1"/>
          </p:nvPr>
        </p:nvSpPr>
        <p:spPr/>
        <p:txBody>
          <a:bodyPr/>
          <a:lstStyle/>
          <a:p>
            <a:r>
              <a:rPr lang="en-US"/>
              <a:t>Statements must do work</a:t>
            </a:r>
          </a:p>
          <a:p>
            <a:pPr lvl="1"/>
            <a:r>
              <a:rPr lang="en-US"/>
              <a:t>Assignment, method call, </a:t>
            </a:r>
            <a:r>
              <a:rPr lang="en-US">
                <a:latin typeface="Lucida Console" pitchFamily="49" charset="0"/>
              </a:rPr>
              <a:t>++</a:t>
            </a:r>
            <a:r>
              <a:rPr lang="en-US"/>
              <a:t>, </a:t>
            </a:r>
            <a:r>
              <a:rPr lang="en-US">
                <a:latin typeface="Lucida Console" pitchFamily="49" charset="0"/>
              </a:rPr>
              <a:t>--</a:t>
            </a:r>
            <a:r>
              <a:rPr lang="en-US"/>
              <a:t>, </a:t>
            </a:r>
            <a:r>
              <a:rPr lang="en-US">
                <a:latin typeface="Lucida Console" pitchFamily="49" charset="0"/>
              </a:rPr>
              <a:t>new</a:t>
            </a:r>
          </a:p>
        </p:txBody>
      </p:sp>
      <p:sp>
        <p:nvSpPr>
          <p:cNvPr id="1082375" name="Rectangle 7"/>
          <p:cNvSpPr>
            <a:spLocks noGrp="1" noChangeArrowheads="1"/>
          </p:cNvSpPr>
          <p:nvPr>
            <p:ph type="title"/>
          </p:nvPr>
        </p:nvSpPr>
        <p:spPr/>
        <p:txBody>
          <a:bodyPr>
            <a:normAutofit fontScale="90000"/>
          </a:bodyPr>
          <a:lstStyle/>
          <a:p>
            <a:r>
              <a:rPr lang="en-US"/>
              <a:t>Statements</a:t>
            </a:r>
            <a:br>
              <a:rPr lang="en-US"/>
            </a:br>
            <a:r>
              <a:rPr lang="en-US" sz="3200"/>
              <a:t>Expression Statements</a:t>
            </a:r>
          </a:p>
        </p:txBody>
      </p:sp>
      <p:sp>
        <p:nvSpPr>
          <p:cNvPr id="1082372" name="Text Box 4"/>
          <p:cNvSpPr txBox="1">
            <a:spLocks noChangeArrowheads="1"/>
          </p:cNvSpPr>
          <p:nvPr/>
        </p:nvSpPr>
        <p:spPr bwMode="auto">
          <a:xfrm>
            <a:off x="990600" y="3295650"/>
            <a:ext cx="7086600" cy="27241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static void Main() {</a:t>
            </a:r>
          </a:p>
          <a:p>
            <a:r>
              <a:rPr lang="en-US"/>
              <a:t>  int a, b = 2, c = 3;</a:t>
            </a:r>
          </a:p>
          <a:p>
            <a:r>
              <a:rPr lang="en-US"/>
              <a:t>  a = b + c;</a:t>
            </a:r>
          </a:p>
          <a:p>
            <a:r>
              <a:rPr lang="en-US"/>
              <a:t>  a++;</a:t>
            </a:r>
          </a:p>
          <a:p>
            <a:r>
              <a:rPr lang="en-US"/>
              <a:t>  MyClass.Foo(a,b,c);</a:t>
            </a:r>
          </a:p>
          <a:p>
            <a:r>
              <a:rPr lang="en-US"/>
              <a:t>  Console.WriteLine(a + b + c);</a:t>
            </a:r>
          </a:p>
          <a:p>
            <a:r>
              <a:rPr lang="en-US"/>
              <a:t>  a == 2;		  		 // ERROR!</a:t>
            </a:r>
          </a:p>
          <a:p>
            <a:r>
              <a:rPr lang="en-US"/>
              <a:t>}</a:t>
            </a:r>
          </a:p>
        </p:txBody>
      </p:sp>
    </p:spTree>
  </p:cSld>
  <p:clrMapOvr>
    <a:masterClrMapping/>
  </p:clrMapOvr>
  <p:transition spd="med">
    <p:strips dir="rd"/>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3401" name="Rectangle 1033"/>
          <p:cNvSpPr>
            <a:spLocks noGrp="1" noChangeArrowheads="1"/>
          </p:cNvSpPr>
          <p:nvPr>
            <p:ph idx="1"/>
          </p:nvPr>
        </p:nvSpPr>
        <p:spPr/>
        <p:txBody>
          <a:bodyPr/>
          <a:lstStyle/>
          <a:p>
            <a:r>
              <a:rPr lang="en-US"/>
              <a:t>Requires </a:t>
            </a:r>
            <a:r>
              <a:rPr lang="en-US">
                <a:latin typeface="Lucida Console" pitchFamily="49" charset="0"/>
              </a:rPr>
              <a:t>bool</a:t>
            </a:r>
            <a:r>
              <a:rPr lang="en-US"/>
              <a:t> expression</a:t>
            </a:r>
          </a:p>
        </p:txBody>
      </p:sp>
      <p:sp>
        <p:nvSpPr>
          <p:cNvPr id="1083400" name="Rectangle 1032"/>
          <p:cNvSpPr>
            <a:spLocks noGrp="1" noChangeArrowheads="1"/>
          </p:cNvSpPr>
          <p:nvPr>
            <p:ph type="title"/>
          </p:nvPr>
        </p:nvSpPr>
        <p:spPr/>
        <p:txBody>
          <a:bodyPr>
            <a:normAutofit fontScale="90000"/>
          </a:bodyPr>
          <a:lstStyle/>
          <a:p>
            <a:r>
              <a:rPr lang="en-US"/>
              <a:t>Statements</a:t>
            </a:r>
            <a:br>
              <a:rPr lang="en-US"/>
            </a:br>
            <a:r>
              <a:rPr lang="en-US" sz="3200">
                <a:latin typeface="Lucida Console" pitchFamily="49" charset="0"/>
              </a:rPr>
              <a:t>if</a:t>
            </a:r>
            <a:r>
              <a:rPr lang="en-US" sz="3200"/>
              <a:t> Statement</a:t>
            </a:r>
          </a:p>
        </p:txBody>
      </p:sp>
      <p:sp>
        <p:nvSpPr>
          <p:cNvPr id="1083396" name="Text Box 1028"/>
          <p:cNvSpPr txBox="1">
            <a:spLocks noChangeArrowheads="1"/>
          </p:cNvSpPr>
          <p:nvPr/>
        </p:nvSpPr>
        <p:spPr bwMode="auto">
          <a:xfrm>
            <a:off x="1905000" y="2914650"/>
            <a:ext cx="5334000" cy="27241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int Test(int a, int b) {</a:t>
            </a:r>
          </a:p>
          <a:p>
            <a:r>
              <a:rPr lang="en-US"/>
              <a:t>  if (a &gt; b)</a:t>
            </a:r>
          </a:p>
          <a:p>
            <a:r>
              <a:rPr lang="en-US"/>
              <a:t>    return 1;</a:t>
            </a:r>
          </a:p>
          <a:p>
            <a:r>
              <a:rPr lang="en-US"/>
              <a:t>  else if (a &lt; b)</a:t>
            </a:r>
          </a:p>
          <a:p>
            <a:r>
              <a:rPr lang="en-US"/>
              <a:t>    return -1;</a:t>
            </a:r>
          </a:p>
          <a:p>
            <a:r>
              <a:rPr lang="en-US"/>
              <a:t>  else</a:t>
            </a:r>
          </a:p>
          <a:p>
            <a:r>
              <a:rPr lang="en-US"/>
              <a:t>    return 0;</a:t>
            </a:r>
          </a:p>
          <a:p>
            <a:r>
              <a:rPr lang="en-US"/>
              <a:t>}</a:t>
            </a:r>
          </a:p>
        </p:txBody>
      </p:sp>
    </p:spTree>
  </p:cSld>
  <p:clrMapOvr>
    <a:masterClrMapping/>
  </p:clrMapOvr>
  <p:transition spd="med">
    <p:strips dir="rd"/>
  </p:transition>
</p:sld>
</file>

<file path=ppt/slides/slide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56103" name="Rectangle 7"/>
          <p:cNvSpPr>
            <a:spLocks noGrp="1" noChangeArrowheads="1"/>
          </p:cNvSpPr>
          <p:nvPr>
            <p:ph idx="1"/>
          </p:nvPr>
        </p:nvSpPr>
        <p:spPr/>
        <p:txBody>
          <a:bodyPr/>
          <a:lstStyle/>
          <a:p>
            <a:r>
              <a:rPr lang="en-US"/>
              <a:t>Can branch on any predefined type </a:t>
            </a:r>
            <a:br>
              <a:rPr lang="en-US"/>
            </a:br>
            <a:r>
              <a:rPr lang="en-US"/>
              <a:t>(including </a:t>
            </a:r>
            <a:r>
              <a:rPr lang="en-US">
                <a:latin typeface="Lucida Console" pitchFamily="49" charset="0"/>
              </a:rPr>
              <a:t>string</a:t>
            </a:r>
            <a:r>
              <a:rPr lang="en-US"/>
              <a:t>) or </a:t>
            </a:r>
            <a:r>
              <a:rPr lang="en-US">
                <a:latin typeface="Lucida Console" pitchFamily="49" charset="0"/>
              </a:rPr>
              <a:t>enum</a:t>
            </a:r>
          </a:p>
          <a:p>
            <a:pPr lvl="1"/>
            <a:r>
              <a:rPr lang="en-US"/>
              <a:t>User-defined types can provide implicit conversion </a:t>
            </a:r>
            <a:br>
              <a:rPr lang="en-US"/>
            </a:br>
            <a:r>
              <a:rPr lang="en-US"/>
              <a:t>to these types</a:t>
            </a:r>
          </a:p>
          <a:p>
            <a:r>
              <a:rPr lang="en-US"/>
              <a:t>Must explicitly state how to end case</a:t>
            </a:r>
          </a:p>
          <a:p>
            <a:pPr lvl="1"/>
            <a:r>
              <a:rPr lang="en-US"/>
              <a:t>With </a:t>
            </a:r>
            <a:r>
              <a:rPr lang="en-US">
                <a:latin typeface="Lucida Console" pitchFamily="49" charset="0"/>
              </a:rPr>
              <a:t>break</a:t>
            </a:r>
            <a:r>
              <a:rPr lang="en-US"/>
              <a:t>, </a:t>
            </a:r>
            <a:r>
              <a:rPr lang="en-US">
                <a:latin typeface="Lucida Console" pitchFamily="49" charset="0"/>
              </a:rPr>
              <a:t>goto case</a:t>
            </a:r>
            <a:r>
              <a:rPr lang="en-US"/>
              <a:t>, </a:t>
            </a:r>
            <a:r>
              <a:rPr lang="en-US">
                <a:latin typeface="Lucida Console" pitchFamily="49" charset="0"/>
              </a:rPr>
              <a:t>goto label</a:t>
            </a:r>
            <a:r>
              <a:rPr lang="en-US"/>
              <a:t>, </a:t>
            </a:r>
            <a:r>
              <a:rPr lang="en-US">
                <a:latin typeface="Lucida Console" pitchFamily="49" charset="0"/>
              </a:rPr>
              <a:t>return</a:t>
            </a:r>
            <a:r>
              <a:rPr lang="en-US"/>
              <a:t>, </a:t>
            </a:r>
            <a:r>
              <a:rPr lang="en-US">
                <a:latin typeface="Lucida Console" pitchFamily="49" charset="0"/>
              </a:rPr>
              <a:t>throw</a:t>
            </a:r>
            <a:r>
              <a:rPr lang="en-US"/>
              <a:t> or </a:t>
            </a:r>
            <a:r>
              <a:rPr lang="en-US">
                <a:latin typeface="Lucida Console" pitchFamily="49" charset="0"/>
              </a:rPr>
              <a:t>continue</a:t>
            </a:r>
          </a:p>
          <a:p>
            <a:pPr lvl="1"/>
            <a:r>
              <a:rPr lang="en-US"/>
              <a:t>Eliminates fall-through bugs</a:t>
            </a:r>
          </a:p>
          <a:p>
            <a:pPr lvl="1"/>
            <a:r>
              <a:rPr lang="en-US"/>
              <a:t>Not needed if no code supplied after the label</a:t>
            </a:r>
          </a:p>
        </p:txBody>
      </p:sp>
      <p:sp>
        <p:nvSpPr>
          <p:cNvPr id="1156102" name="Rectangle 6"/>
          <p:cNvSpPr>
            <a:spLocks noGrp="1" noChangeArrowheads="1"/>
          </p:cNvSpPr>
          <p:nvPr>
            <p:ph type="title"/>
          </p:nvPr>
        </p:nvSpPr>
        <p:spPr/>
        <p:txBody>
          <a:bodyPr>
            <a:normAutofit fontScale="90000"/>
          </a:bodyPr>
          <a:lstStyle/>
          <a:p>
            <a:r>
              <a:rPr lang="en-US"/>
              <a:t>Statements</a:t>
            </a:r>
            <a:br>
              <a:rPr lang="en-US"/>
            </a:br>
            <a:r>
              <a:rPr lang="en-US" sz="3200">
                <a:latin typeface="Lucida Console" pitchFamily="49" charset="0"/>
              </a:rPr>
              <a:t>switch</a:t>
            </a:r>
            <a:r>
              <a:rPr lang="en-US" sz="3200"/>
              <a:t> Statement</a:t>
            </a:r>
          </a:p>
        </p:txBody>
      </p:sp>
    </p:spTree>
  </p:cSld>
  <p:clrMapOvr>
    <a:masterClrMapping/>
  </p:clrMapOvr>
  <p:transition spd="med">
    <p:strips dir="rd"/>
  </p:transition>
</p:sld>
</file>

<file path=ppt/slides/slide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4421" name="Rectangle 5"/>
          <p:cNvSpPr>
            <a:spLocks noGrp="1" noChangeArrowheads="1"/>
          </p:cNvSpPr>
          <p:nvPr>
            <p:ph type="title"/>
          </p:nvPr>
        </p:nvSpPr>
        <p:spPr/>
        <p:txBody>
          <a:bodyPr>
            <a:normAutofit fontScale="90000"/>
          </a:bodyPr>
          <a:lstStyle/>
          <a:p>
            <a:r>
              <a:rPr lang="en-US"/>
              <a:t>Statements</a:t>
            </a:r>
            <a:br>
              <a:rPr lang="en-US"/>
            </a:br>
            <a:r>
              <a:rPr lang="en-US" sz="3200">
                <a:latin typeface="Lucida Console" pitchFamily="49" charset="0"/>
              </a:rPr>
              <a:t>switch</a:t>
            </a:r>
            <a:r>
              <a:rPr lang="en-US" sz="3200"/>
              <a:t> Statement</a:t>
            </a:r>
          </a:p>
        </p:txBody>
      </p:sp>
      <p:sp>
        <p:nvSpPr>
          <p:cNvPr id="1084420" name="Text Box 4"/>
          <p:cNvSpPr txBox="1">
            <a:spLocks noChangeArrowheads="1"/>
          </p:cNvSpPr>
          <p:nvPr/>
        </p:nvSpPr>
        <p:spPr bwMode="auto">
          <a:xfrm>
            <a:off x="1752600" y="1828800"/>
            <a:ext cx="5638800" cy="48577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int Test(string label) {</a:t>
            </a:r>
          </a:p>
          <a:p>
            <a:r>
              <a:rPr lang="en-US"/>
              <a:t>  int result;</a:t>
            </a:r>
          </a:p>
          <a:p>
            <a:r>
              <a:rPr lang="en-US"/>
              <a:t>  switch(label) {</a:t>
            </a:r>
          </a:p>
          <a:p>
            <a:r>
              <a:rPr lang="en-US"/>
              <a:t>    case null:</a:t>
            </a:r>
          </a:p>
          <a:p>
            <a:r>
              <a:rPr lang="en-US"/>
              <a:t>      goto case “runner-up”;</a:t>
            </a:r>
          </a:p>
          <a:p>
            <a:r>
              <a:rPr lang="en-US"/>
              <a:t>    case “fastest”:</a:t>
            </a:r>
          </a:p>
          <a:p>
            <a:r>
              <a:rPr lang="en-US"/>
              <a:t>    case “winner”:</a:t>
            </a:r>
          </a:p>
          <a:p>
            <a:r>
              <a:rPr lang="en-US"/>
              <a:t>      result = 1; break;</a:t>
            </a:r>
          </a:p>
          <a:p>
            <a:r>
              <a:rPr lang="en-US"/>
              <a:t>    case “runner-up”:</a:t>
            </a:r>
          </a:p>
          <a:p>
            <a:r>
              <a:rPr lang="en-US"/>
              <a:t>      result = 2; break;</a:t>
            </a:r>
          </a:p>
          <a:p>
            <a:r>
              <a:rPr lang="en-US"/>
              <a:t>    default:</a:t>
            </a:r>
          </a:p>
          <a:p>
            <a:r>
              <a:rPr lang="en-US"/>
              <a:t>      result = 0;</a:t>
            </a:r>
          </a:p>
          <a:p>
            <a:r>
              <a:rPr lang="en-US"/>
              <a:t>  }</a:t>
            </a:r>
          </a:p>
          <a:p>
            <a:r>
              <a:rPr lang="en-US"/>
              <a:t>  return result;</a:t>
            </a:r>
          </a:p>
          <a:p>
            <a:r>
              <a:rPr lang="en-US"/>
              <a:t>}</a:t>
            </a:r>
          </a:p>
        </p:txBody>
      </p:sp>
    </p:spTree>
  </p:cSld>
  <p:clrMapOvr>
    <a:masterClrMapping/>
  </p:clrMapOvr>
  <p:transition spd="med">
    <p:strips dir="rd"/>
  </p:transition>
</p:sld>
</file>

<file path=ppt/slides/slide8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5451" name="Rectangle 1035"/>
          <p:cNvSpPr>
            <a:spLocks noGrp="1" noChangeArrowheads="1"/>
          </p:cNvSpPr>
          <p:nvPr>
            <p:ph idx="1"/>
          </p:nvPr>
        </p:nvSpPr>
        <p:spPr/>
        <p:txBody>
          <a:bodyPr/>
          <a:lstStyle/>
          <a:p>
            <a:r>
              <a:rPr lang="en-US"/>
              <a:t>Requires bool expression</a:t>
            </a:r>
          </a:p>
        </p:txBody>
      </p:sp>
      <p:sp>
        <p:nvSpPr>
          <p:cNvPr id="1085450" name="Rectangle 1034"/>
          <p:cNvSpPr>
            <a:spLocks noGrp="1" noChangeArrowheads="1"/>
          </p:cNvSpPr>
          <p:nvPr>
            <p:ph type="title"/>
          </p:nvPr>
        </p:nvSpPr>
        <p:spPr/>
        <p:txBody>
          <a:bodyPr>
            <a:normAutofit fontScale="90000"/>
          </a:bodyPr>
          <a:lstStyle/>
          <a:p>
            <a:r>
              <a:rPr lang="en-US"/>
              <a:t>Statements</a:t>
            </a:r>
            <a:br>
              <a:rPr lang="en-US"/>
            </a:br>
            <a:r>
              <a:rPr lang="en-US" sz="3200">
                <a:latin typeface="Lucida Console" pitchFamily="49" charset="0"/>
              </a:rPr>
              <a:t>while</a:t>
            </a:r>
            <a:r>
              <a:rPr lang="en-US" sz="3200"/>
              <a:t> Statement</a:t>
            </a:r>
          </a:p>
        </p:txBody>
      </p:sp>
      <p:sp>
        <p:nvSpPr>
          <p:cNvPr id="1085444" name="Text Box 1028"/>
          <p:cNvSpPr txBox="1">
            <a:spLocks noChangeArrowheads="1"/>
          </p:cNvSpPr>
          <p:nvPr/>
        </p:nvSpPr>
        <p:spPr bwMode="auto">
          <a:xfrm>
            <a:off x="457200" y="2638425"/>
            <a:ext cx="3276600" cy="21145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int i = 0;</a:t>
            </a:r>
          </a:p>
          <a:p>
            <a:r>
              <a:rPr lang="en-US"/>
              <a:t>while (i &lt; 5) {</a:t>
            </a:r>
          </a:p>
          <a:p>
            <a:r>
              <a:rPr lang="en-US"/>
              <a:t>   ...</a:t>
            </a:r>
          </a:p>
          <a:p>
            <a:r>
              <a:rPr lang="en-US"/>
              <a:t>   i++;</a:t>
            </a:r>
          </a:p>
          <a:p>
            <a:r>
              <a:rPr lang="en-US"/>
              <a:t>}</a:t>
            </a:r>
          </a:p>
          <a:p>
            <a:endParaRPr lang="en-US"/>
          </a:p>
        </p:txBody>
      </p:sp>
      <p:sp>
        <p:nvSpPr>
          <p:cNvPr id="1085445" name="Text Box 1029"/>
          <p:cNvSpPr txBox="1">
            <a:spLocks noChangeArrowheads="1"/>
          </p:cNvSpPr>
          <p:nvPr/>
        </p:nvSpPr>
        <p:spPr bwMode="auto">
          <a:xfrm>
            <a:off x="2895600" y="3705225"/>
            <a:ext cx="3276600" cy="21145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int i = 0;</a:t>
            </a:r>
          </a:p>
          <a:p>
            <a:r>
              <a:rPr lang="en-US"/>
              <a:t>do {</a:t>
            </a:r>
          </a:p>
          <a:p>
            <a:r>
              <a:rPr lang="en-US"/>
              <a:t>   ...</a:t>
            </a:r>
          </a:p>
          <a:p>
            <a:r>
              <a:rPr lang="en-US"/>
              <a:t>   i++;</a:t>
            </a:r>
          </a:p>
          <a:p>
            <a:r>
              <a:rPr lang="en-US"/>
              <a:t>}</a:t>
            </a:r>
          </a:p>
          <a:p>
            <a:r>
              <a:rPr lang="en-US"/>
              <a:t>while (i &lt; 5);</a:t>
            </a:r>
          </a:p>
        </p:txBody>
      </p:sp>
      <p:sp>
        <p:nvSpPr>
          <p:cNvPr id="1085446" name="Text Box 1030"/>
          <p:cNvSpPr txBox="1">
            <a:spLocks noChangeArrowheads="1"/>
          </p:cNvSpPr>
          <p:nvPr/>
        </p:nvSpPr>
        <p:spPr bwMode="auto">
          <a:xfrm>
            <a:off x="5562600" y="5214938"/>
            <a:ext cx="2971800" cy="12001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while (true) {</a:t>
            </a:r>
          </a:p>
          <a:p>
            <a:r>
              <a:rPr lang="en-US"/>
              <a:t>   ...</a:t>
            </a:r>
          </a:p>
          <a:p>
            <a:r>
              <a:rPr lang="en-US"/>
              <a:t>}</a:t>
            </a:r>
          </a:p>
        </p:txBody>
      </p:sp>
    </p:spTree>
  </p:cSld>
  <p:clrMapOvr>
    <a:masterClrMapping/>
  </p:clrMapOvr>
  <p:transition spd="med">
    <p:strips dir="rd"/>
  </p:transition>
</p:sld>
</file>

<file path=ppt/slides/slide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6471" name="Rectangle 7"/>
          <p:cNvSpPr>
            <a:spLocks noGrp="1" noChangeArrowheads="1"/>
          </p:cNvSpPr>
          <p:nvPr>
            <p:ph type="title"/>
          </p:nvPr>
        </p:nvSpPr>
        <p:spPr/>
        <p:txBody>
          <a:bodyPr>
            <a:normAutofit fontScale="90000"/>
          </a:bodyPr>
          <a:lstStyle/>
          <a:p>
            <a:r>
              <a:rPr lang="en-US"/>
              <a:t>Statements</a:t>
            </a:r>
            <a:br>
              <a:rPr lang="en-US"/>
            </a:br>
            <a:r>
              <a:rPr lang="en-US" sz="3200">
                <a:latin typeface="Lucida Console" pitchFamily="49" charset="0"/>
              </a:rPr>
              <a:t>for</a:t>
            </a:r>
            <a:r>
              <a:rPr lang="en-US" sz="3200"/>
              <a:t> Statement</a:t>
            </a:r>
          </a:p>
        </p:txBody>
      </p:sp>
      <p:sp>
        <p:nvSpPr>
          <p:cNvPr id="1086468" name="Text Box 4"/>
          <p:cNvSpPr txBox="1">
            <a:spLocks noChangeArrowheads="1"/>
          </p:cNvSpPr>
          <p:nvPr/>
        </p:nvSpPr>
        <p:spPr bwMode="auto">
          <a:xfrm>
            <a:off x="457200" y="2438400"/>
            <a:ext cx="5638800" cy="12001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for (int i=0; i &lt; 5; i++) {</a:t>
            </a:r>
          </a:p>
          <a:p>
            <a:r>
              <a:rPr lang="en-US"/>
              <a:t>   ...</a:t>
            </a:r>
          </a:p>
          <a:p>
            <a:r>
              <a:rPr lang="en-US"/>
              <a:t>}</a:t>
            </a:r>
          </a:p>
        </p:txBody>
      </p:sp>
      <p:sp>
        <p:nvSpPr>
          <p:cNvPr id="1086470" name="Text Box 6"/>
          <p:cNvSpPr txBox="1">
            <a:spLocks noChangeArrowheads="1"/>
          </p:cNvSpPr>
          <p:nvPr/>
        </p:nvSpPr>
        <p:spPr bwMode="auto">
          <a:xfrm>
            <a:off x="4648200" y="3419475"/>
            <a:ext cx="2514600" cy="12001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for (;;) {</a:t>
            </a:r>
          </a:p>
          <a:p>
            <a:r>
              <a:rPr lang="en-US"/>
              <a:t>   ...</a:t>
            </a:r>
          </a:p>
          <a:p>
            <a:r>
              <a:rPr lang="en-US"/>
              <a:t>}</a:t>
            </a:r>
          </a:p>
        </p:txBody>
      </p:sp>
    </p:spTree>
  </p:cSld>
  <p:clrMapOvr>
    <a:masterClrMapping/>
  </p:clrMapOvr>
  <p:transition spd="med">
    <p:strips dir="rd"/>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7322" name="Rectangle 10"/>
          <p:cNvSpPr>
            <a:spLocks noGrp="1" noChangeArrowheads="1"/>
          </p:cNvSpPr>
          <p:nvPr>
            <p:ph idx="1"/>
          </p:nvPr>
        </p:nvSpPr>
        <p:spPr/>
        <p:txBody>
          <a:bodyPr/>
          <a:lstStyle/>
          <a:p>
            <a:r>
              <a:rPr lang="en-US"/>
              <a:t>Iteration of arrays</a:t>
            </a:r>
            <a:br>
              <a:rPr lang="en-US"/>
            </a:br>
            <a:r>
              <a:rPr lang="en-US"/>
              <a:t/>
            </a:r>
            <a:br>
              <a:rPr lang="en-US"/>
            </a:br>
            <a:r>
              <a:rPr lang="en-US"/>
              <a:t/>
            </a:r>
            <a:br>
              <a:rPr lang="en-US"/>
            </a:br>
            <a:endParaRPr lang="en-US"/>
          </a:p>
          <a:p>
            <a:endParaRPr lang="en-US"/>
          </a:p>
        </p:txBody>
      </p:sp>
      <p:sp>
        <p:nvSpPr>
          <p:cNvPr id="1037321" name="Rectangle 9"/>
          <p:cNvSpPr>
            <a:spLocks noGrp="1" noChangeArrowheads="1"/>
          </p:cNvSpPr>
          <p:nvPr>
            <p:ph type="title"/>
          </p:nvPr>
        </p:nvSpPr>
        <p:spPr/>
        <p:txBody>
          <a:bodyPr>
            <a:normAutofit fontScale="90000"/>
          </a:bodyPr>
          <a:lstStyle/>
          <a:p>
            <a:r>
              <a:rPr lang="en-US"/>
              <a:t>Statements </a:t>
            </a:r>
            <a:br>
              <a:rPr lang="en-US"/>
            </a:br>
            <a:r>
              <a:rPr lang="en-US" sz="3200">
                <a:latin typeface="Lucida Console" pitchFamily="49" charset="0"/>
              </a:rPr>
              <a:t>foreach</a:t>
            </a:r>
            <a:r>
              <a:rPr lang="en-US" sz="3200"/>
              <a:t> Statement</a:t>
            </a:r>
          </a:p>
        </p:txBody>
      </p:sp>
      <p:sp>
        <p:nvSpPr>
          <p:cNvPr id="1037317" name="Text Box 5"/>
          <p:cNvSpPr txBox="1">
            <a:spLocks noChangeArrowheads="1"/>
          </p:cNvSpPr>
          <p:nvPr/>
        </p:nvSpPr>
        <p:spPr bwMode="auto">
          <a:xfrm>
            <a:off x="457200" y="3429000"/>
            <a:ext cx="8191500" cy="15049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public static void Main(string[] args) {</a:t>
            </a:r>
          </a:p>
          <a:p>
            <a:r>
              <a:rPr lang="en-US"/>
              <a:t>   foreach (string s in args) </a:t>
            </a:r>
          </a:p>
          <a:p>
            <a:r>
              <a:rPr lang="en-US"/>
              <a:t>      Console.WriteLine(s);</a:t>
            </a:r>
          </a:p>
          <a:p>
            <a:r>
              <a:rPr lang="en-US"/>
              <a:t>}</a:t>
            </a:r>
          </a:p>
        </p:txBody>
      </p:sp>
    </p:spTree>
  </p:cSld>
  <p:clrMapOvr>
    <a:masterClrMapping/>
  </p:clrMapOvr>
  <p:transition>
    <p:strips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1883" name="Rectangle 1035"/>
          <p:cNvSpPr>
            <a:spLocks noGrp="1" noChangeArrowheads="1"/>
          </p:cNvSpPr>
          <p:nvPr>
            <p:ph idx="1"/>
          </p:nvPr>
        </p:nvSpPr>
        <p:spPr/>
        <p:txBody>
          <a:bodyPr/>
          <a:lstStyle/>
          <a:p>
            <a:pPr>
              <a:lnSpc>
                <a:spcPct val="90000"/>
              </a:lnSpc>
            </a:pPr>
            <a:r>
              <a:rPr lang="en-US"/>
              <a:t>Garbage collection</a:t>
            </a:r>
          </a:p>
          <a:p>
            <a:pPr lvl="1">
              <a:lnSpc>
                <a:spcPct val="90000"/>
              </a:lnSpc>
            </a:pPr>
            <a:r>
              <a:rPr lang="en-US"/>
              <a:t>No memory leaks and stray pointers</a:t>
            </a:r>
          </a:p>
          <a:p>
            <a:pPr>
              <a:lnSpc>
                <a:spcPct val="90000"/>
              </a:lnSpc>
            </a:pPr>
            <a:r>
              <a:rPr lang="en-US"/>
              <a:t>Exceptions</a:t>
            </a:r>
          </a:p>
          <a:p>
            <a:pPr>
              <a:lnSpc>
                <a:spcPct val="90000"/>
              </a:lnSpc>
            </a:pPr>
            <a:r>
              <a:rPr lang="en-US"/>
              <a:t>Type-safety</a:t>
            </a:r>
          </a:p>
          <a:p>
            <a:pPr lvl="1">
              <a:lnSpc>
                <a:spcPct val="90000"/>
              </a:lnSpc>
            </a:pPr>
            <a:r>
              <a:rPr lang="en-US"/>
              <a:t>No uninitialized variables, no unsafe casts</a:t>
            </a:r>
          </a:p>
          <a:p>
            <a:pPr>
              <a:lnSpc>
                <a:spcPct val="90000"/>
              </a:lnSpc>
            </a:pPr>
            <a:r>
              <a:rPr lang="en-US"/>
              <a:t>Versioning</a:t>
            </a:r>
          </a:p>
          <a:p>
            <a:pPr>
              <a:lnSpc>
                <a:spcPct val="90000"/>
              </a:lnSpc>
            </a:pPr>
            <a:r>
              <a:rPr lang="en-US"/>
              <a:t>Avoid common errors</a:t>
            </a:r>
          </a:p>
          <a:p>
            <a:pPr lvl="1">
              <a:lnSpc>
                <a:spcPct val="90000"/>
              </a:lnSpc>
            </a:pPr>
            <a:r>
              <a:rPr lang="en-US"/>
              <a:t>E.g. if (x = y) ...</a:t>
            </a:r>
          </a:p>
          <a:p>
            <a:pPr>
              <a:lnSpc>
                <a:spcPct val="90000"/>
              </a:lnSpc>
            </a:pPr>
            <a:r>
              <a:rPr lang="en-US"/>
              <a:t>One-stop programming</a:t>
            </a:r>
          </a:p>
          <a:p>
            <a:pPr lvl="1">
              <a:lnSpc>
                <a:spcPct val="90000"/>
              </a:lnSpc>
            </a:pPr>
            <a:r>
              <a:rPr lang="en-US"/>
              <a:t>Fewer moving parts</a:t>
            </a:r>
          </a:p>
        </p:txBody>
      </p:sp>
      <p:sp>
        <p:nvSpPr>
          <p:cNvPr id="591882" name="Rectangle 1034"/>
          <p:cNvSpPr>
            <a:spLocks noGrp="1" noChangeArrowheads="1"/>
          </p:cNvSpPr>
          <p:nvPr>
            <p:ph type="title"/>
          </p:nvPr>
        </p:nvSpPr>
        <p:spPr/>
        <p:txBody>
          <a:bodyPr>
            <a:normAutofit fontScale="90000"/>
          </a:bodyPr>
          <a:lstStyle/>
          <a:p>
            <a:r>
              <a:rPr lang="en-US"/>
              <a:t>Design Goals of C# </a:t>
            </a:r>
            <a:br>
              <a:rPr lang="en-US"/>
            </a:br>
            <a:r>
              <a:rPr lang="en-US" sz="3200"/>
              <a:t>Robust and Durable Software</a:t>
            </a:r>
          </a:p>
        </p:txBody>
      </p:sp>
    </p:spTree>
  </p:cSld>
  <p:clrMapOvr>
    <a:masterClrMapping/>
  </p:clrMapOvr>
  <p:transition>
    <p:strips dir="rd"/>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7782" name="Rectangle 6"/>
          <p:cNvSpPr>
            <a:spLocks noGrp="1" noChangeArrowheads="1"/>
          </p:cNvSpPr>
          <p:nvPr>
            <p:ph idx="1"/>
          </p:nvPr>
        </p:nvSpPr>
        <p:spPr/>
        <p:txBody>
          <a:bodyPr/>
          <a:lstStyle/>
          <a:p>
            <a:r>
              <a:rPr lang="en-US"/>
              <a:t>Iteration of user-defined collections</a:t>
            </a:r>
          </a:p>
          <a:p>
            <a:r>
              <a:rPr lang="en-US"/>
              <a:t>Created by implementing </a:t>
            </a:r>
            <a:r>
              <a:rPr lang="en-US">
                <a:latin typeface="Lucida Console" pitchFamily="49" charset="0"/>
              </a:rPr>
              <a:t>IEnumerable</a:t>
            </a:r>
            <a:endParaRPr lang="en-US"/>
          </a:p>
          <a:p>
            <a:endParaRPr lang="en-US"/>
          </a:p>
        </p:txBody>
      </p:sp>
      <p:sp>
        <p:nvSpPr>
          <p:cNvPr id="1227781" name="Rectangle 5"/>
          <p:cNvSpPr>
            <a:spLocks noGrp="1" noChangeArrowheads="1"/>
          </p:cNvSpPr>
          <p:nvPr>
            <p:ph type="title"/>
          </p:nvPr>
        </p:nvSpPr>
        <p:spPr/>
        <p:txBody>
          <a:bodyPr>
            <a:normAutofit fontScale="90000"/>
          </a:bodyPr>
          <a:lstStyle/>
          <a:p>
            <a:r>
              <a:rPr lang="en-US"/>
              <a:t>Statements </a:t>
            </a:r>
            <a:br>
              <a:rPr lang="en-US"/>
            </a:br>
            <a:r>
              <a:rPr lang="en-US" sz="3200">
                <a:latin typeface="Lucida Console" pitchFamily="49" charset="0"/>
              </a:rPr>
              <a:t>foreach</a:t>
            </a:r>
            <a:r>
              <a:rPr lang="en-US" sz="3200"/>
              <a:t> Statement</a:t>
            </a:r>
          </a:p>
        </p:txBody>
      </p:sp>
      <p:sp>
        <p:nvSpPr>
          <p:cNvPr id="1227780" name="Text Box 4"/>
          <p:cNvSpPr txBox="1">
            <a:spLocks noChangeArrowheads="1"/>
          </p:cNvSpPr>
          <p:nvPr/>
        </p:nvSpPr>
        <p:spPr bwMode="auto">
          <a:xfrm>
            <a:off x="457200" y="3352800"/>
            <a:ext cx="8267700" cy="18097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foreach (Customer c in customers.OrderBy("name")) {</a:t>
            </a:r>
          </a:p>
          <a:p>
            <a:r>
              <a:rPr lang="en-US"/>
              <a:t>   if (c.Orders.Count != 0) {</a:t>
            </a:r>
          </a:p>
          <a:p>
            <a:r>
              <a:rPr lang="en-US"/>
              <a:t>      ...</a:t>
            </a:r>
          </a:p>
          <a:p>
            <a:r>
              <a:rPr lang="en-US"/>
              <a:t>   }</a:t>
            </a:r>
          </a:p>
          <a:p>
            <a:r>
              <a:rPr lang="en-US"/>
              <a:t>}</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8519" name="Rectangle 7"/>
          <p:cNvSpPr>
            <a:spLocks noGrp="1" noChangeArrowheads="1"/>
          </p:cNvSpPr>
          <p:nvPr>
            <p:ph idx="1"/>
          </p:nvPr>
        </p:nvSpPr>
        <p:spPr/>
        <p:txBody>
          <a:bodyPr/>
          <a:lstStyle/>
          <a:p>
            <a:pPr>
              <a:lnSpc>
                <a:spcPct val="90000"/>
              </a:lnSpc>
            </a:pPr>
            <a:r>
              <a:rPr lang="en-US">
                <a:latin typeface="Lucida Console" pitchFamily="49" charset="0"/>
              </a:rPr>
              <a:t>break</a:t>
            </a:r>
          </a:p>
          <a:p>
            <a:pPr lvl="1">
              <a:lnSpc>
                <a:spcPct val="90000"/>
              </a:lnSpc>
            </a:pPr>
            <a:r>
              <a:rPr lang="en-US"/>
              <a:t>Exit inner-most loop</a:t>
            </a:r>
          </a:p>
          <a:p>
            <a:pPr>
              <a:lnSpc>
                <a:spcPct val="90000"/>
              </a:lnSpc>
            </a:pPr>
            <a:r>
              <a:rPr lang="en-US">
                <a:latin typeface="Lucida Console" pitchFamily="49" charset="0"/>
              </a:rPr>
              <a:t>continue</a:t>
            </a:r>
          </a:p>
          <a:p>
            <a:pPr lvl="1">
              <a:lnSpc>
                <a:spcPct val="90000"/>
              </a:lnSpc>
            </a:pPr>
            <a:r>
              <a:rPr lang="en-US"/>
              <a:t>End iteration of inner-most loop</a:t>
            </a:r>
          </a:p>
          <a:p>
            <a:pPr>
              <a:lnSpc>
                <a:spcPct val="90000"/>
              </a:lnSpc>
            </a:pPr>
            <a:r>
              <a:rPr lang="en-US">
                <a:latin typeface="Lucida Console" pitchFamily="49" charset="0"/>
              </a:rPr>
              <a:t>goto &lt;label&gt;</a:t>
            </a:r>
          </a:p>
          <a:p>
            <a:pPr lvl="1">
              <a:lnSpc>
                <a:spcPct val="90000"/>
              </a:lnSpc>
            </a:pPr>
            <a:r>
              <a:rPr lang="en-US"/>
              <a:t>Transfer execution to label statement</a:t>
            </a:r>
          </a:p>
          <a:p>
            <a:pPr>
              <a:lnSpc>
                <a:spcPct val="90000"/>
              </a:lnSpc>
            </a:pPr>
            <a:r>
              <a:rPr lang="en-US">
                <a:latin typeface="Lucida Console" pitchFamily="49" charset="0"/>
              </a:rPr>
              <a:t>return [&lt;expression&gt;]</a:t>
            </a:r>
          </a:p>
          <a:p>
            <a:pPr lvl="1">
              <a:lnSpc>
                <a:spcPct val="90000"/>
              </a:lnSpc>
            </a:pPr>
            <a:r>
              <a:rPr lang="en-US"/>
              <a:t>Exit a method</a:t>
            </a:r>
          </a:p>
          <a:p>
            <a:pPr>
              <a:lnSpc>
                <a:spcPct val="90000"/>
              </a:lnSpc>
            </a:pPr>
            <a:r>
              <a:rPr lang="en-US">
                <a:latin typeface="Lucida Console" pitchFamily="49" charset="0"/>
              </a:rPr>
              <a:t>throw</a:t>
            </a:r>
          </a:p>
          <a:p>
            <a:pPr lvl="1">
              <a:lnSpc>
                <a:spcPct val="90000"/>
              </a:lnSpc>
            </a:pPr>
            <a:r>
              <a:rPr lang="en-US"/>
              <a:t>See exception handling</a:t>
            </a:r>
          </a:p>
        </p:txBody>
      </p:sp>
      <p:sp>
        <p:nvSpPr>
          <p:cNvPr id="1088518" name="Rectangle 6"/>
          <p:cNvSpPr>
            <a:spLocks noGrp="1" noChangeArrowheads="1"/>
          </p:cNvSpPr>
          <p:nvPr>
            <p:ph type="title"/>
          </p:nvPr>
        </p:nvSpPr>
        <p:spPr/>
        <p:txBody>
          <a:bodyPr>
            <a:normAutofit fontScale="90000"/>
          </a:bodyPr>
          <a:lstStyle/>
          <a:p>
            <a:r>
              <a:rPr lang="en-US"/>
              <a:t>Statements</a:t>
            </a:r>
            <a:br>
              <a:rPr lang="en-US"/>
            </a:br>
            <a:r>
              <a:rPr lang="en-US" sz="3200"/>
              <a:t>Jump Statements</a:t>
            </a:r>
          </a:p>
        </p:txBody>
      </p:sp>
    </p:spTree>
  </p:cSld>
  <p:clrMapOvr>
    <a:masterClrMapping/>
  </p:clrMapOvr>
  <p:transition spd="med">
    <p:strips dir="rd"/>
  </p:transition>
</p:sld>
</file>

<file path=ppt/slides/slide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3223" name="Rectangle 7"/>
          <p:cNvSpPr>
            <a:spLocks noGrp="1" noChangeArrowheads="1"/>
          </p:cNvSpPr>
          <p:nvPr>
            <p:ph idx="1"/>
          </p:nvPr>
        </p:nvSpPr>
        <p:spPr/>
        <p:txBody>
          <a:bodyPr/>
          <a:lstStyle/>
          <a:p>
            <a:r>
              <a:rPr lang="en-US"/>
              <a:t>Exceptions are the C# mechanism for handling unexpected error conditions</a:t>
            </a:r>
          </a:p>
          <a:p>
            <a:r>
              <a:rPr lang="en-US"/>
              <a:t>Superior to returning status values</a:t>
            </a:r>
          </a:p>
          <a:p>
            <a:pPr lvl="1"/>
            <a:r>
              <a:rPr lang="en-US"/>
              <a:t>Can’t be ignored</a:t>
            </a:r>
          </a:p>
          <a:p>
            <a:pPr lvl="1"/>
            <a:r>
              <a:rPr lang="en-US"/>
              <a:t>Don’t have to handled at the point they occur</a:t>
            </a:r>
          </a:p>
          <a:p>
            <a:pPr lvl="1"/>
            <a:r>
              <a:rPr lang="en-US"/>
              <a:t>Can be used even where values are not returned (e.g. accessing a property)</a:t>
            </a:r>
          </a:p>
          <a:p>
            <a:pPr lvl="1"/>
            <a:r>
              <a:rPr lang="en-US"/>
              <a:t>Standard exceptions are provided</a:t>
            </a:r>
          </a:p>
        </p:txBody>
      </p:sp>
      <p:sp>
        <p:nvSpPr>
          <p:cNvPr id="1033222" name="Rectangle 6"/>
          <p:cNvSpPr>
            <a:spLocks noGrp="1" noChangeArrowheads="1"/>
          </p:cNvSpPr>
          <p:nvPr>
            <p:ph type="title"/>
          </p:nvPr>
        </p:nvSpPr>
        <p:spPr/>
        <p:txBody>
          <a:bodyPr>
            <a:normAutofit fontScale="90000"/>
          </a:bodyPr>
          <a:lstStyle/>
          <a:p>
            <a:r>
              <a:rPr lang="en-US"/>
              <a:t>Statements</a:t>
            </a:r>
            <a:br>
              <a:rPr lang="en-US"/>
            </a:br>
            <a:r>
              <a:rPr lang="en-US" sz="3200"/>
              <a:t>Exception Handling</a:t>
            </a:r>
          </a:p>
        </p:txBody>
      </p:sp>
    </p:spTree>
  </p:cSld>
  <p:clrMapOvr>
    <a:masterClrMapping/>
  </p:clrMapOvr>
  <p:transition spd="med">
    <p:strips dir="rd"/>
  </p:transition>
</p:sld>
</file>

<file path=ppt/slides/slide9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67367" name="Rectangle 7"/>
          <p:cNvSpPr>
            <a:spLocks noGrp="1" noChangeArrowheads="1"/>
          </p:cNvSpPr>
          <p:nvPr>
            <p:ph idx="1"/>
          </p:nvPr>
        </p:nvSpPr>
        <p:spPr/>
        <p:txBody>
          <a:bodyPr/>
          <a:lstStyle/>
          <a:p>
            <a:pPr>
              <a:lnSpc>
                <a:spcPct val="90000"/>
              </a:lnSpc>
            </a:pPr>
            <a:r>
              <a:rPr lang="en-US">
                <a:latin typeface="Lucida Console" pitchFamily="49" charset="0"/>
              </a:rPr>
              <a:t>try...catch...finally</a:t>
            </a:r>
            <a:r>
              <a:rPr lang="en-US"/>
              <a:t> statement</a:t>
            </a:r>
          </a:p>
          <a:p>
            <a:pPr>
              <a:lnSpc>
                <a:spcPct val="90000"/>
              </a:lnSpc>
            </a:pPr>
            <a:r>
              <a:rPr lang="en-US">
                <a:latin typeface="Lucida Console" pitchFamily="49" charset="0"/>
              </a:rPr>
              <a:t>try</a:t>
            </a:r>
            <a:r>
              <a:rPr lang="en-US"/>
              <a:t> block contains code that could throw an exception</a:t>
            </a:r>
          </a:p>
          <a:p>
            <a:pPr>
              <a:lnSpc>
                <a:spcPct val="90000"/>
              </a:lnSpc>
            </a:pPr>
            <a:r>
              <a:rPr lang="en-US">
                <a:latin typeface="Lucida Console" pitchFamily="49" charset="0"/>
              </a:rPr>
              <a:t>catch</a:t>
            </a:r>
            <a:r>
              <a:rPr lang="en-US"/>
              <a:t> block handles exceptions</a:t>
            </a:r>
          </a:p>
          <a:p>
            <a:pPr lvl="1">
              <a:lnSpc>
                <a:spcPct val="90000"/>
              </a:lnSpc>
            </a:pPr>
            <a:r>
              <a:rPr lang="en-US"/>
              <a:t>Can have multiple catch blocks to handle different kinds of exceptions</a:t>
            </a:r>
          </a:p>
          <a:p>
            <a:pPr>
              <a:lnSpc>
                <a:spcPct val="90000"/>
              </a:lnSpc>
            </a:pPr>
            <a:r>
              <a:rPr lang="en-US">
                <a:latin typeface="Lucida Console" pitchFamily="49" charset="0"/>
              </a:rPr>
              <a:t>finally</a:t>
            </a:r>
            <a:r>
              <a:rPr lang="en-US"/>
              <a:t> block contains code that will always be executed</a:t>
            </a:r>
          </a:p>
          <a:p>
            <a:pPr lvl="1">
              <a:lnSpc>
                <a:spcPct val="90000"/>
              </a:lnSpc>
            </a:pPr>
            <a:r>
              <a:rPr lang="en-US"/>
              <a:t>Cannot use jump statements (e.g. </a:t>
            </a:r>
            <a:r>
              <a:rPr lang="en-US">
                <a:latin typeface="Lucida Console" pitchFamily="49" charset="0"/>
              </a:rPr>
              <a:t>goto</a:t>
            </a:r>
            <a:r>
              <a:rPr lang="en-US"/>
              <a:t>) </a:t>
            </a:r>
            <a:br>
              <a:rPr lang="en-US"/>
            </a:br>
            <a:r>
              <a:rPr lang="en-US"/>
              <a:t>to exit a finally block</a:t>
            </a:r>
          </a:p>
        </p:txBody>
      </p:sp>
      <p:sp>
        <p:nvSpPr>
          <p:cNvPr id="1167366" name="Rectangle 6"/>
          <p:cNvSpPr>
            <a:spLocks noGrp="1" noChangeArrowheads="1"/>
          </p:cNvSpPr>
          <p:nvPr>
            <p:ph type="title"/>
          </p:nvPr>
        </p:nvSpPr>
        <p:spPr/>
        <p:txBody>
          <a:bodyPr>
            <a:normAutofit fontScale="90000"/>
          </a:bodyPr>
          <a:lstStyle/>
          <a:p>
            <a:r>
              <a:rPr lang="en-US"/>
              <a:t>Statements</a:t>
            </a:r>
            <a:br>
              <a:rPr lang="en-US"/>
            </a:br>
            <a:r>
              <a:rPr lang="en-US" sz="3200"/>
              <a:t>Exception Handling</a:t>
            </a:r>
          </a:p>
        </p:txBody>
      </p:sp>
    </p:spTree>
  </p:cSld>
  <p:clrMapOvr>
    <a:masterClrMapping/>
  </p:clrMapOvr>
  <p:transition spd="med">
    <p:strips dir="rd"/>
  </p:transition>
</p:sld>
</file>

<file path=ppt/slides/slide9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68391" name="Rectangle 1031"/>
          <p:cNvSpPr>
            <a:spLocks noGrp="1" noChangeArrowheads="1"/>
          </p:cNvSpPr>
          <p:nvPr>
            <p:ph idx="1"/>
          </p:nvPr>
        </p:nvSpPr>
        <p:spPr/>
        <p:txBody>
          <a:bodyPr/>
          <a:lstStyle/>
          <a:p>
            <a:r>
              <a:rPr lang="en-US">
                <a:latin typeface="Lucida Console" pitchFamily="49" charset="0"/>
              </a:rPr>
              <a:t>throw</a:t>
            </a:r>
            <a:r>
              <a:rPr lang="en-US"/>
              <a:t> statement raises an exception</a:t>
            </a:r>
          </a:p>
          <a:p>
            <a:r>
              <a:rPr lang="en-US"/>
              <a:t>An exception is represented as an instance of </a:t>
            </a:r>
            <a:r>
              <a:rPr lang="en-US">
                <a:latin typeface="Lucida Console" pitchFamily="49" charset="0"/>
              </a:rPr>
              <a:t>System.Exception</a:t>
            </a:r>
            <a:r>
              <a:rPr lang="en-US"/>
              <a:t> or derived class</a:t>
            </a:r>
          </a:p>
          <a:p>
            <a:pPr lvl="1"/>
            <a:r>
              <a:rPr lang="en-US"/>
              <a:t>Contains information about the exception</a:t>
            </a:r>
          </a:p>
          <a:p>
            <a:pPr lvl="1"/>
            <a:r>
              <a:rPr lang="en-US"/>
              <a:t>Properties</a:t>
            </a:r>
          </a:p>
          <a:p>
            <a:pPr lvl="2"/>
            <a:r>
              <a:rPr lang="en-US" b="1">
                <a:latin typeface="Lucida Console" pitchFamily="49" charset="0"/>
              </a:rPr>
              <a:t>Message</a:t>
            </a:r>
          </a:p>
          <a:p>
            <a:pPr lvl="2"/>
            <a:r>
              <a:rPr lang="en-US" b="1">
                <a:latin typeface="Lucida Console" pitchFamily="49" charset="0"/>
              </a:rPr>
              <a:t>StackTrace</a:t>
            </a:r>
          </a:p>
          <a:p>
            <a:pPr lvl="2"/>
            <a:r>
              <a:rPr lang="en-US" b="1">
                <a:latin typeface="Lucida Console" pitchFamily="49" charset="0"/>
              </a:rPr>
              <a:t>InnerException</a:t>
            </a:r>
          </a:p>
          <a:p>
            <a:r>
              <a:rPr lang="en-US"/>
              <a:t>You can rethrow an exception, or catch </a:t>
            </a:r>
            <a:br>
              <a:rPr lang="en-US"/>
            </a:br>
            <a:r>
              <a:rPr lang="en-US"/>
              <a:t>one exception and throw another</a:t>
            </a:r>
          </a:p>
        </p:txBody>
      </p:sp>
      <p:sp>
        <p:nvSpPr>
          <p:cNvPr id="1168390" name="Rectangle 1030"/>
          <p:cNvSpPr>
            <a:spLocks noGrp="1" noChangeArrowheads="1"/>
          </p:cNvSpPr>
          <p:nvPr>
            <p:ph type="title"/>
          </p:nvPr>
        </p:nvSpPr>
        <p:spPr/>
        <p:txBody>
          <a:bodyPr>
            <a:normAutofit fontScale="90000"/>
          </a:bodyPr>
          <a:lstStyle/>
          <a:p>
            <a:r>
              <a:rPr lang="en-US"/>
              <a:t>Statements</a:t>
            </a:r>
            <a:br>
              <a:rPr lang="en-US"/>
            </a:br>
            <a:r>
              <a:rPr lang="en-US" sz="3200"/>
              <a:t>Exception Handling</a:t>
            </a:r>
          </a:p>
        </p:txBody>
      </p:sp>
    </p:spTree>
  </p:cSld>
  <p:clrMapOvr>
    <a:masterClrMapping/>
  </p:clrMapOvr>
  <p:transition spd="med">
    <p:strips dir="rd"/>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57126" name="Rectangle 6"/>
          <p:cNvSpPr>
            <a:spLocks noGrp="1" noChangeArrowheads="1"/>
          </p:cNvSpPr>
          <p:nvPr>
            <p:ph type="title"/>
          </p:nvPr>
        </p:nvSpPr>
        <p:spPr/>
        <p:txBody>
          <a:bodyPr>
            <a:normAutofit fontScale="90000"/>
          </a:bodyPr>
          <a:lstStyle/>
          <a:p>
            <a:r>
              <a:rPr lang="en-US"/>
              <a:t>Statements</a:t>
            </a:r>
            <a:br>
              <a:rPr lang="en-US"/>
            </a:br>
            <a:r>
              <a:rPr lang="en-US" sz="3200"/>
              <a:t>Exception Handling</a:t>
            </a:r>
          </a:p>
        </p:txBody>
      </p:sp>
      <p:sp>
        <p:nvSpPr>
          <p:cNvPr id="1157124" name="Text Box 4"/>
          <p:cNvSpPr txBox="1">
            <a:spLocks noChangeArrowheads="1"/>
          </p:cNvSpPr>
          <p:nvPr/>
        </p:nvSpPr>
        <p:spPr bwMode="auto">
          <a:xfrm>
            <a:off x="838200" y="2000250"/>
            <a:ext cx="7467600" cy="42481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try {</a:t>
            </a:r>
          </a:p>
          <a:p>
            <a:r>
              <a:rPr lang="en-US"/>
              <a:t>  Console.WriteLine("try");</a:t>
            </a:r>
          </a:p>
          <a:p>
            <a:r>
              <a:rPr lang="en-US"/>
              <a:t>  throw new Exception(“message”);</a:t>
            </a:r>
          </a:p>
          <a:p>
            <a:r>
              <a:rPr lang="en-US"/>
              <a:t>}</a:t>
            </a:r>
          </a:p>
          <a:p>
            <a:r>
              <a:rPr lang="en-US"/>
              <a:t>catch (ArgumentNullException e) {</a:t>
            </a:r>
          </a:p>
          <a:p>
            <a:r>
              <a:rPr lang="en-US"/>
              <a:t>  Console.WriteLine(“caught null argument");</a:t>
            </a:r>
          </a:p>
          <a:p>
            <a:r>
              <a:rPr lang="en-US"/>
              <a:t>}</a:t>
            </a:r>
          </a:p>
          <a:p>
            <a:r>
              <a:rPr lang="en-US"/>
              <a:t>catch {</a:t>
            </a:r>
          </a:p>
          <a:p>
            <a:r>
              <a:rPr lang="en-US"/>
              <a:t>  Console.WriteLine("catch");</a:t>
            </a:r>
          </a:p>
          <a:p>
            <a:r>
              <a:rPr lang="en-US"/>
              <a:t>}</a:t>
            </a:r>
          </a:p>
          <a:p>
            <a:r>
              <a:rPr lang="en-US"/>
              <a:t>finally {</a:t>
            </a:r>
          </a:p>
          <a:p>
            <a:r>
              <a:rPr lang="en-US"/>
              <a:t>  Console.WriteLine("finally");</a:t>
            </a:r>
          </a:p>
          <a:p>
            <a:r>
              <a:rPr lang="en-US"/>
              <a:t>}</a:t>
            </a:r>
          </a:p>
        </p:txBody>
      </p:sp>
    </p:spTree>
  </p:cSld>
  <p:clrMapOvr>
    <a:masterClrMapping/>
  </p:clrMapOvr>
  <p:transition spd="med">
    <p:strips dir="rd"/>
  </p:transition>
</p:sld>
</file>

<file path=ppt/slides/slide9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4247" name="Rectangle 7"/>
          <p:cNvSpPr>
            <a:spLocks noGrp="1" noChangeArrowheads="1"/>
          </p:cNvSpPr>
          <p:nvPr>
            <p:ph idx="1"/>
          </p:nvPr>
        </p:nvSpPr>
        <p:spPr/>
        <p:txBody>
          <a:bodyPr/>
          <a:lstStyle/>
          <a:p>
            <a:r>
              <a:rPr lang="en-US"/>
              <a:t>Multi-threaded applications have to protect against concurrent access to data</a:t>
            </a:r>
          </a:p>
          <a:p>
            <a:pPr lvl="1"/>
            <a:r>
              <a:rPr lang="en-US"/>
              <a:t>Must prevent data corruption</a:t>
            </a:r>
          </a:p>
          <a:p>
            <a:r>
              <a:rPr lang="en-US"/>
              <a:t>The </a:t>
            </a:r>
            <a:r>
              <a:rPr lang="en-US">
                <a:latin typeface="Lucida Console" pitchFamily="49" charset="0"/>
              </a:rPr>
              <a:t>lock</a:t>
            </a:r>
            <a:r>
              <a:rPr lang="en-US"/>
              <a:t> statement uses an instance to provide mutual exclusion</a:t>
            </a:r>
          </a:p>
          <a:p>
            <a:pPr lvl="1"/>
            <a:r>
              <a:rPr lang="en-US"/>
              <a:t>Only one </a:t>
            </a:r>
            <a:r>
              <a:rPr lang="en-US">
                <a:latin typeface="Lucida Console" pitchFamily="49" charset="0"/>
              </a:rPr>
              <a:t>lock</a:t>
            </a:r>
            <a:r>
              <a:rPr lang="en-US"/>
              <a:t> statement can have access to the same instance</a:t>
            </a:r>
          </a:p>
          <a:p>
            <a:pPr lvl="1"/>
            <a:r>
              <a:rPr lang="en-US"/>
              <a:t>Actually uses the .NET Framework </a:t>
            </a:r>
            <a:r>
              <a:rPr lang="en-US">
                <a:latin typeface="Lucida Console" pitchFamily="49" charset="0"/>
              </a:rPr>
              <a:t>System.Threading.Monitor</a:t>
            </a:r>
            <a:r>
              <a:rPr lang="en-US"/>
              <a:t> class to </a:t>
            </a:r>
            <a:br>
              <a:rPr lang="en-US"/>
            </a:br>
            <a:r>
              <a:rPr lang="en-US"/>
              <a:t>provide mutual exclusion</a:t>
            </a:r>
          </a:p>
        </p:txBody>
      </p:sp>
      <p:sp>
        <p:nvSpPr>
          <p:cNvPr id="1034246" name="Rectangle 6"/>
          <p:cNvSpPr>
            <a:spLocks noGrp="1" noChangeArrowheads="1"/>
          </p:cNvSpPr>
          <p:nvPr>
            <p:ph type="title"/>
          </p:nvPr>
        </p:nvSpPr>
        <p:spPr/>
        <p:txBody>
          <a:bodyPr>
            <a:normAutofit fontScale="90000"/>
          </a:bodyPr>
          <a:lstStyle/>
          <a:p>
            <a:r>
              <a:rPr lang="en-US"/>
              <a:t>Statements</a:t>
            </a:r>
            <a:br>
              <a:rPr lang="en-US"/>
            </a:br>
            <a:r>
              <a:rPr lang="en-US" sz="3200"/>
              <a:t>Synchronization</a:t>
            </a:r>
          </a:p>
        </p:txBody>
      </p:sp>
    </p:spTree>
  </p:cSld>
  <p:clrMapOvr>
    <a:masterClrMapping/>
  </p:clrMapOvr>
  <p:transition spd="med">
    <p:strips dir="rd"/>
  </p:transition>
</p:sld>
</file>

<file path=ppt/slides/slide9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69414" name="Rectangle 6"/>
          <p:cNvSpPr>
            <a:spLocks noGrp="1" noChangeArrowheads="1"/>
          </p:cNvSpPr>
          <p:nvPr>
            <p:ph type="title"/>
          </p:nvPr>
        </p:nvSpPr>
        <p:spPr/>
        <p:txBody>
          <a:bodyPr>
            <a:normAutofit fontScale="90000"/>
          </a:bodyPr>
          <a:lstStyle/>
          <a:p>
            <a:r>
              <a:rPr lang="en-US"/>
              <a:t>Statements</a:t>
            </a:r>
            <a:br>
              <a:rPr lang="en-US"/>
            </a:br>
            <a:r>
              <a:rPr lang="en-US" sz="3200"/>
              <a:t>Synchronization</a:t>
            </a:r>
          </a:p>
        </p:txBody>
      </p:sp>
      <p:sp>
        <p:nvSpPr>
          <p:cNvPr id="1169412" name="Text Box 4"/>
          <p:cNvSpPr txBox="1">
            <a:spLocks noChangeArrowheads="1"/>
          </p:cNvSpPr>
          <p:nvPr/>
        </p:nvSpPr>
        <p:spPr bwMode="auto">
          <a:xfrm>
            <a:off x="838200" y="2057400"/>
            <a:ext cx="7467600" cy="4248150"/>
          </a:xfrm>
          <a:prstGeom prst="rect">
            <a:avLst/>
          </a:prstGeom>
          <a:solidFill>
            <a:schemeClr val="accent1"/>
          </a:solidFill>
          <a:ln w="12700">
            <a:solidFill>
              <a:schemeClr val="tx1"/>
            </a:solidFill>
            <a:miter lim="800000"/>
            <a:headEnd type="none" w="sm" len="sm"/>
            <a:tailEnd type="none" w="sm" len="sm"/>
          </a:ln>
          <a:effectLst/>
        </p:spPr>
        <p:txBody>
          <a:bodyPr lIns="182880" tIns="137160" rIns="182880" bIns="137160">
            <a:spAutoFit/>
          </a:bodyPr>
          <a:lstStyle/>
          <a:p>
            <a:r>
              <a:rPr lang="en-US"/>
              <a:t>public class CheckingAccount {</a:t>
            </a:r>
          </a:p>
          <a:p>
            <a:r>
              <a:rPr lang="en-US"/>
              <a:t>  decimal balance;</a:t>
            </a:r>
          </a:p>
          <a:p>
            <a:r>
              <a:rPr lang="en-US"/>
              <a:t>  public void Deposit(decimal amount) {</a:t>
            </a:r>
          </a:p>
          <a:p>
            <a:r>
              <a:rPr lang="en-US"/>
              <a:t>    lock (this) {</a:t>
            </a:r>
          </a:p>
          <a:p>
            <a:r>
              <a:rPr lang="en-US"/>
              <a:t>      balance += amount;</a:t>
            </a:r>
          </a:p>
          <a:p>
            <a:r>
              <a:rPr lang="en-US"/>
              <a:t>    }</a:t>
            </a:r>
          </a:p>
          <a:p>
            <a:r>
              <a:rPr lang="en-US"/>
              <a:t>  }</a:t>
            </a:r>
          </a:p>
          <a:p>
            <a:r>
              <a:rPr lang="en-US"/>
              <a:t>  public void Withdraw(decimal amount) {</a:t>
            </a:r>
          </a:p>
          <a:p>
            <a:r>
              <a:rPr lang="en-US"/>
              <a:t>    lock (this) {</a:t>
            </a:r>
          </a:p>
          <a:p>
            <a:r>
              <a:rPr lang="en-US"/>
              <a:t>      balance -= amount;</a:t>
            </a:r>
          </a:p>
          <a:p>
            <a:r>
              <a:rPr lang="en-US"/>
              <a:t>    }</a:t>
            </a:r>
          </a:p>
          <a:p>
            <a:r>
              <a:rPr lang="en-US"/>
              <a:t>  }</a:t>
            </a:r>
          </a:p>
          <a:p>
            <a:r>
              <a:rPr lang="en-US"/>
              <a:t>}</a:t>
            </a:r>
          </a:p>
        </p:txBody>
      </p:sp>
    </p:spTree>
  </p:cSld>
  <p:clrMapOvr>
    <a:masterClrMapping/>
  </p:clrMapOvr>
  <p:transition spd="med">
    <p:strips dir="rd"/>
  </p:transition>
</p:sld>
</file>

<file path=ppt/slides/slide9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5205" name="Rectangle 5"/>
          <p:cNvSpPr>
            <a:spLocks noGrp="1" noChangeArrowheads="1"/>
          </p:cNvSpPr>
          <p:nvPr>
            <p:ph idx="1"/>
          </p:nvPr>
        </p:nvSpPr>
        <p:spPr/>
        <p:txBody>
          <a:bodyPr/>
          <a:lstStyle/>
          <a:p>
            <a:r>
              <a:rPr lang="en-US"/>
              <a:t>C# uses automatic memory management (garbage collection)</a:t>
            </a:r>
          </a:p>
          <a:p>
            <a:pPr lvl="1"/>
            <a:r>
              <a:rPr lang="en-US"/>
              <a:t>Eliminates most memory management problems</a:t>
            </a:r>
          </a:p>
          <a:p>
            <a:r>
              <a:rPr lang="en-US"/>
              <a:t>However, it results in non-deterministic finalization</a:t>
            </a:r>
          </a:p>
          <a:p>
            <a:pPr lvl="1"/>
            <a:r>
              <a:rPr lang="en-US"/>
              <a:t>No guarantee as to when and if object destructors </a:t>
            </a:r>
            <a:br>
              <a:rPr lang="en-US"/>
            </a:br>
            <a:r>
              <a:rPr lang="en-US"/>
              <a:t>are called</a:t>
            </a:r>
          </a:p>
        </p:txBody>
      </p:sp>
      <p:sp>
        <p:nvSpPr>
          <p:cNvPr id="1075204" name="Rectangle 4"/>
          <p:cNvSpPr>
            <a:spLocks noGrp="1" noChangeArrowheads="1"/>
          </p:cNvSpPr>
          <p:nvPr>
            <p:ph type="title"/>
          </p:nvPr>
        </p:nvSpPr>
        <p:spPr/>
        <p:txBody>
          <a:bodyPr>
            <a:normAutofit fontScale="90000"/>
          </a:bodyPr>
          <a:lstStyle/>
          <a:p>
            <a:r>
              <a:rPr lang="en-US"/>
              <a:t>Statements</a:t>
            </a:r>
            <a:br>
              <a:rPr lang="en-US"/>
            </a:br>
            <a:r>
              <a:rPr lang="en-US" sz="3200">
                <a:latin typeface="Lucida Console" pitchFamily="49" charset="0"/>
              </a:rPr>
              <a:t>using</a:t>
            </a:r>
            <a:r>
              <a:rPr lang="en-US" sz="3200"/>
              <a:t> Statement</a:t>
            </a:r>
          </a:p>
        </p:txBody>
      </p:sp>
    </p:spTree>
  </p:cSld>
  <p:clrMapOvr>
    <a:masterClrMapping/>
  </p:clrMapOvr>
  <p:transition spd="med">
    <p:strips dir="rd"/>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0437" name="Rectangle 1029"/>
          <p:cNvSpPr>
            <a:spLocks noGrp="1" noChangeArrowheads="1"/>
          </p:cNvSpPr>
          <p:nvPr>
            <p:ph idx="1"/>
          </p:nvPr>
        </p:nvSpPr>
        <p:spPr/>
        <p:txBody>
          <a:bodyPr/>
          <a:lstStyle/>
          <a:p>
            <a:r>
              <a:rPr lang="en-US"/>
              <a:t>Objects that need to be cleaned up after use should implement the </a:t>
            </a:r>
            <a:r>
              <a:rPr lang="en-US">
                <a:latin typeface="Lucida Console" pitchFamily="49" charset="0"/>
              </a:rPr>
              <a:t>System.IDisposable</a:t>
            </a:r>
            <a:r>
              <a:rPr lang="en-US"/>
              <a:t> interface</a:t>
            </a:r>
          </a:p>
          <a:p>
            <a:pPr lvl="1"/>
            <a:r>
              <a:rPr lang="en-US"/>
              <a:t>One method: </a:t>
            </a:r>
            <a:r>
              <a:rPr lang="en-US">
                <a:latin typeface="Lucida Console" pitchFamily="49" charset="0"/>
              </a:rPr>
              <a:t>Dispose()</a:t>
            </a:r>
          </a:p>
          <a:p>
            <a:r>
              <a:rPr lang="en-US"/>
              <a:t>The </a:t>
            </a:r>
            <a:r>
              <a:rPr lang="en-US">
                <a:latin typeface="Lucida Console" pitchFamily="49" charset="0"/>
              </a:rPr>
              <a:t>using</a:t>
            </a:r>
            <a:r>
              <a:rPr lang="en-US"/>
              <a:t> statement allows you to create an instance, use it, and then ensure that </a:t>
            </a:r>
            <a:r>
              <a:rPr lang="en-US">
                <a:latin typeface="Lucida Console" pitchFamily="49" charset="0"/>
              </a:rPr>
              <a:t>Dispose</a:t>
            </a:r>
            <a:r>
              <a:rPr lang="en-US"/>
              <a:t> is called when done </a:t>
            </a:r>
          </a:p>
          <a:p>
            <a:pPr lvl="1"/>
            <a:r>
              <a:rPr lang="en-US">
                <a:latin typeface="Lucida Console" pitchFamily="49" charset="0"/>
              </a:rPr>
              <a:t>Dispose</a:t>
            </a:r>
            <a:r>
              <a:rPr lang="en-US"/>
              <a:t> is guaranteed to be called, as if it were in a </a:t>
            </a:r>
            <a:r>
              <a:rPr lang="en-US">
                <a:latin typeface="Lucida Console" pitchFamily="49" charset="0"/>
              </a:rPr>
              <a:t>finally</a:t>
            </a:r>
            <a:r>
              <a:rPr lang="en-US"/>
              <a:t> block</a:t>
            </a:r>
          </a:p>
        </p:txBody>
      </p:sp>
      <p:sp>
        <p:nvSpPr>
          <p:cNvPr id="1170436" name="Rectangle 1028"/>
          <p:cNvSpPr>
            <a:spLocks noGrp="1" noChangeArrowheads="1"/>
          </p:cNvSpPr>
          <p:nvPr>
            <p:ph type="title"/>
          </p:nvPr>
        </p:nvSpPr>
        <p:spPr/>
        <p:txBody>
          <a:bodyPr>
            <a:normAutofit fontScale="90000"/>
          </a:bodyPr>
          <a:lstStyle/>
          <a:p>
            <a:r>
              <a:rPr lang="en-US"/>
              <a:t>Statements</a:t>
            </a:r>
            <a:br>
              <a:rPr lang="en-US"/>
            </a:br>
            <a:r>
              <a:rPr lang="en-US" sz="3200">
                <a:latin typeface="Lucida Console" pitchFamily="49" charset="0"/>
              </a:rPr>
              <a:t>using</a:t>
            </a:r>
            <a:r>
              <a:rPr lang="en-US" sz="3200"/>
              <a:t> Statement</a:t>
            </a:r>
          </a:p>
        </p:txBody>
      </p:sp>
    </p:spTree>
  </p:cSld>
  <p:clrMapOvr>
    <a:masterClrMapping/>
  </p:clrMapOvr>
  <p:transition spd="med">
    <p:strips dir="rd"/>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11162</TotalTime>
  <Words>5936</Words>
  <Application>Microsoft Office PowerPoint</Application>
  <PresentationFormat>On-screen Show (4:3)</PresentationFormat>
  <Paragraphs>1273</Paragraphs>
  <Slides>117</Slides>
  <Notes>46</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117</vt:i4>
      </vt:variant>
    </vt:vector>
  </HeadingPairs>
  <TitlesOfParts>
    <vt:vector size="129" baseType="lpstr">
      <vt:lpstr>Arial</vt:lpstr>
      <vt:lpstr>Lucida Sans Unicode</vt:lpstr>
      <vt:lpstr>Wingdings 2</vt:lpstr>
      <vt:lpstr>Wingdings</vt:lpstr>
      <vt:lpstr>Lucida Console</vt:lpstr>
      <vt:lpstr>Microsoft Logo 95</vt:lpstr>
      <vt:lpstr>Verdana</vt:lpstr>
      <vt:lpstr>Symbol</vt:lpstr>
      <vt:lpstr>Wingdings 3</vt:lpstr>
      <vt:lpstr>Times New Roman</vt:lpstr>
      <vt:lpstr>Concourse</vt:lpstr>
      <vt:lpstr>MS Org Chart</vt:lpstr>
      <vt:lpstr>Introduction to C#</vt:lpstr>
      <vt:lpstr>Topics Covered</vt:lpstr>
      <vt:lpstr>Hello World</vt:lpstr>
      <vt:lpstr>Topics Covered</vt:lpstr>
      <vt:lpstr>Design Goals of C# The Big Ideas</vt:lpstr>
      <vt:lpstr>Design Goals of C#  Component-Orientation</vt:lpstr>
      <vt:lpstr>Design Goals of C#  Component-Orientation</vt:lpstr>
      <vt:lpstr>Design Goals of C#  Everything is an Object</vt:lpstr>
      <vt:lpstr>Design Goals of C#  Robust and Durable Software</vt:lpstr>
      <vt:lpstr>Design Goals of C#  Preserving Your Investment</vt:lpstr>
      <vt:lpstr>Topics Covered</vt:lpstr>
      <vt:lpstr>Types Overview</vt:lpstr>
      <vt:lpstr>Types Overview</vt:lpstr>
      <vt:lpstr>Types Overview</vt:lpstr>
      <vt:lpstr>Types  Unified Type System</vt:lpstr>
      <vt:lpstr>Types  Unified Type System</vt:lpstr>
      <vt:lpstr>Types  Unified Type System</vt:lpstr>
      <vt:lpstr>Types  Unified Type System</vt:lpstr>
      <vt:lpstr>Types Conversions</vt:lpstr>
      <vt:lpstr>Types Conversions</vt:lpstr>
      <vt:lpstr>Types Unified Type System</vt:lpstr>
      <vt:lpstr>Types Unified Type System</vt:lpstr>
      <vt:lpstr>Types Unified Type System</vt:lpstr>
      <vt:lpstr>Types Unified Type System</vt:lpstr>
      <vt:lpstr>Types Unified Type System</vt:lpstr>
      <vt:lpstr>Types Unified Type System</vt:lpstr>
      <vt:lpstr>Types Unified Type System</vt:lpstr>
      <vt:lpstr>Types Unified Type System</vt:lpstr>
      <vt:lpstr>Types Predefined Types</vt:lpstr>
      <vt:lpstr>Predefined Types Value Types</vt:lpstr>
      <vt:lpstr>Predefined Types Integral Types</vt:lpstr>
      <vt:lpstr>Predefined Types Floating Point Types</vt:lpstr>
      <vt:lpstr>Predefined Types decimal</vt:lpstr>
      <vt:lpstr>Predefined Types decimal</vt:lpstr>
      <vt:lpstr>Predefined Types Integral Literals</vt:lpstr>
      <vt:lpstr>Predefined Types Real Literals</vt:lpstr>
      <vt:lpstr>Predefined Types bool</vt:lpstr>
      <vt:lpstr>Predefined Types char</vt:lpstr>
      <vt:lpstr>Predefined Types char</vt:lpstr>
      <vt:lpstr>Predefined Types Reference Types</vt:lpstr>
      <vt:lpstr>Predefined Types object</vt:lpstr>
      <vt:lpstr>Predefined Types object Public Methods</vt:lpstr>
      <vt:lpstr>Predefined Types string</vt:lpstr>
      <vt:lpstr>Predefined Types string</vt:lpstr>
      <vt:lpstr>Types  User-defined Types</vt:lpstr>
      <vt:lpstr>Types  Enums</vt:lpstr>
      <vt:lpstr>Types  Enums</vt:lpstr>
      <vt:lpstr>Types  Enums</vt:lpstr>
      <vt:lpstr>Types  Arrays</vt:lpstr>
      <vt:lpstr>Types  Arrays</vt:lpstr>
      <vt:lpstr>Types  Arrays</vt:lpstr>
      <vt:lpstr>Types   Interfaces</vt:lpstr>
      <vt:lpstr>Types   Classes</vt:lpstr>
      <vt:lpstr>Types   Classes</vt:lpstr>
      <vt:lpstr>Types   Structs</vt:lpstr>
      <vt:lpstr>Types   Classes and Structs</vt:lpstr>
      <vt:lpstr>Types   Delegates</vt:lpstr>
      <vt:lpstr>Topics Covered</vt:lpstr>
      <vt:lpstr>Program Structure Overview</vt:lpstr>
      <vt:lpstr>Program Structure Organizing Types</vt:lpstr>
      <vt:lpstr>Program Structure Organizing Types</vt:lpstr>
      <vt:lpstr>Program Structure Organizing Types</vt:lpstr>
      <vt:lpstr>Program Structure Namespaces</vt:lpstr>
      <vt:lpstr>Program Structure Namespaces</vt:lpstr>
      <vt:lpstr>Program Structure Namespaces</vt:lpstr>
      <vt:lpstr>Program Structure Namespaces</vt:lpstr>
      <vt:lpstr>Program Structure Namespaces</vt:lpstr>
      <vt:lpstr>Program Structure References</vt:lpstr>
      <vt:lpstr>Program Structure Namespaces vs. References</vt:lpstr>
      <vt:lpstr>Program Structure Main Method</vt:lpstr>
      <vt:lpstr>Program Structure Syntax</vt:lpstr>
      <vt:lpstr>Topics Covered</vt:lpstr>
      <vt:lpstr>Statements Overview</vt:lpstr>
      <vt:lpstr>Statements Overview</vt:lpstr>
      <vt:lpstr>Statements Syntax</vt:lpstr>
      <vt:lpstr>Statements Syntax</vt:lpstr>
      <vt:lpstr>Statements Statement Lists &amp; Block Statements</vt:lpstr>
      <vt:lpstr>Statements Variables and Constants</vt:lpstr>
      <vt:lpstr>Statements Variables and Constants</vt:lpstr>
      <vt:lpstr>Statements Variables and Constants</vt:lpstr>
      <vt:lpstr>Statements Variables</vt:lpstr>
      <vt:lpstr>Statements Labeled Statements &amp; goto</vt:lpstr>
      <vt:lpstr>Statements Expression Statements</vt:lpstr>
      <vt:lpstr>Statements if Statement</vt:lpstr>
      <vt:lpstr>Statements switch Statement</vt:lpstr>
      <vt:lpstr>Statements switch Statement</vt:lpstr>
      <vt:lpstr>Statements while Statement</vt:lpstr>
      <vt:lpstr>Statements for Statement</vt:lpstr>
      <vt:lpstr>Statements  foreach Statement</vt:lpstr>
      <vt:lpstr>Statements  foreach Statement</vt:lpstr>
      <vt:lpstr>Statements Jump Statements</vt:lpstr>
      <vt:lpstr>Statements Exception Handling</vt:lpstr>
      <vt:lpstr>Statements Exception Handling</vt:lpstr>
      <vt:lpstr>Statements Exception Handling</vt:lpstr>
      <vt:lpstr>Statements Exception Handling</vt:lpstr>
      <vt:lpstr>Statements Synchronization</vt:lpstr>
      <vt:lpstr>Statements Synchronization</vt:lpstr>
      <vt:lpstr>Statements using Statement</vt:lpstr>
      <vt:lpstr>Statements using Statement</vt:lpstr>
      <vt:lpstr>Statements using Statement</vt:lpstr>
      <vt:lpstr>Statements checked and unchecked Statements</vt:lpstr>
      <vt:lpstr>Statements Basic Input/Output Statements</vt:lpstr>
      <vt:lpstr>Topics Covered</vt:lpstr>
      <vt:lpstr>Operators Overview</vt:lpstr>
      <vt:lpstr>Operators Precedence</vt:lpstr>
      <vt:lpstr>Operators Precedence</vt:lpstr>
      <vt:lpstr>Operators Precedence</vt:lpstr>
      <vt:lpstr>Operators Precedence</vt:lpstr>
      <vt:lpstr>Operators Precedence</vt:lpstr>
      <vt:lpstr>Operators Associativity</vt:lpstr>
      <vt:lpstr>Topics Covered</vt:lpstr>
      <vt:lpstr>Using Visual Studio.NET</vt:lpstr>
      <vt:lpstr>Using Visual Studio.NET</vt:lpstr>
      <vt:lpstr>Using Visual Studio.NET</vt:lpstr>
      <vt:lpstr>Topics Covered</vt:lpstr>
      <vt:lpstr>Using .NET Framework SDK</vt:lpstr>
      <vt:lpstr>More Resources</vt:lpstr>
    </vt:vector>
  </TitlesOfParts>
  <Company>Microsoft Corp.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dc:title>
  <dc:creator>Mark Sapossnek</dc:creator>
  <cp:lastModifiedBy>MUTHU</cp:lastModifiedBy>
  <cp:revision>220</cp:revision>
  <cp:lastPrinted>1997-09-03T17:07:51Z</cp:lastPrinted>
  <dcterms:created xsi:type="dcterms:W3CDTF">1999-10-12T17:56:10Z</dcterms:created>
  <dcterms:modified xsi:type="dcterms:W3CDTF">2019-02-01T08:45:02Z</dcterms:modified>
</cp:coreProperties>
</file>