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 bookmarkIdSeed="2">
  <p:sldMasterIdLst>
    <p:sldMasterId id="2147483648" r:id="rId1"/>
  </p:sldMasterIdLst>
  <p:sldIdLst>
    <p:sldId id="256" r:id="rId2"/>
    <p:sldId id="257" r:id="rId3"/>
    <p:sldId id="258" r:id="rId4"/>
    <p:sldId id="266" r:id="rId5"/>
    <p:sldId id="267" r:id="rId6"/>
    <p:sldId id="268" r:id="rId7"/>
    <p:sldId id="269" r:id="rId8"/>
    <p:sldId id="270" r:id="rId9"/>
    <p:sldId id="271" r:id="rId10"/>
    <p:sldId id="272" r:id="rId11"/>
    <p:sldId id="273" r:id="rId12"/>
    <p:sldId id="274" r:id="rId13"/>
    <p:sldId id="275" r:id="rId14"/>
    <p:sldId id="276" r:id="rId15"/>
    <p:sldId id="277" r:id="rId16"/>
    <p:sldId id="278" r:id="rId17"/>
    <p:sldId id="279" r:id="rId18"/>
    <p:sldId id="280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88" d="100"/>
          <a:sy n="88" d="100"/>
        </p:scale>
        <p:origin x="-522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pPr/>
              <a:t>2/1/2019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pPr/>
              <a:t>2/1/2019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2/1/2019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www.c-sharpcorner.com/UploadFile/009464/properties-in-console-in-Asp-Net-using-C-Sharp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www.c-sharpcorner.com/UploadFile/009464/properties-in-console-in-Asp-Net-using-C-Sharp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www.c-sharpcorner.com/UploadFile/009464/properties-in-console-in-Asp-Net-using-C-Sharp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-sharpcorner.com/UploadFile/009464/properties-in-console-in-Asp-Net-using-C-Sharp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-sharpcorner.com/UploadFile/009464/properties-in-console-in-Asp-Net-using-C-Sharp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496" y="2231570"/>
            <a:ext cx="7766936" cy="959293"/>
          </a:xfrm>
        </p:spPr>
        <p:txBody>
          <a:bodyPr/>
          <a:lstStyle/>
          <a:p>
            <a:pPr algn="ctr"/>
            <a:r>
              <a:rPr lang="en-US" dirty="0" smtClean="0"/>
              <a:t>C# - Inheritance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707710"/>
          </a:xfrm>
        </p:spPr>
        <p:txBody>
          <a:bodyPr>
            <a:noAutofit/>
          </a:bodyPr>
          <a:lstStyle/>
          <a:p>
            <a:r>
              <a:rPr lang="en-US" b="1" dirty="0" smtClean="0"/>
              <a:t>Dr.P.Sumathy</a:t>
            </a:r>
          </a:p>
          <a:p>
            <a:r>
              <a:rPr lang="en-US" b="1" dirty="0" smtClean="0"/>
              <a:t>Assistant Professor</a:t>
            </a:r>
          </a:p>
          <a:p>
            <a:r>
              <a:rPr lang="en-US" b="1" dirty="0" smtClean="0"/>
              <a:t>Department of Computer Science</a:t>
            </a:r>
          </a:p>
          <a:p>
            <a:r>
              <a:rPr lang="en-US" b="1" dirty="0" smtClean="0"/>
              <a:t>Bharathidasan University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132663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4670" y="140368"/>
            <a:ext cx="8596668" cy="71387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/>
              <a:t>Read and write Property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4670" y="854242"/>
            <a:ext cx="9092310" cy="5787190"/>
          </a:xfrm>
        </p:spPr>
        <p:txBody>
          <a:bodyPr/>
          <a:lstStyle/>
          <a:p>
            <a:r>
              <a:rPr lang="en-US" dirty="0"/>
              <a:t>Programmers allow you to access the internal data of a class in a less cumbersome manner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Earlier programmers were required to define two separate methods, one for assigning a value of a variable and the other for retrieving the value of a variable. </a:t>
            </a:r>
            <a:endParaRPr lang="en-US" dirty="0" smtClean="0"/>
          </a:p>
          <a:p>
            <a:r>
              <a:rPr lang="en-US" dirty="0" smtClean="0"/>
              <a:t>When </a:t>
            </a:r>
            <a:r>
              <a:rPr lang="en-US" dirty="0"/>
              <a:t>you create a property, the compiler automatically generates class methods to set() and get() the property value and makes calls to these methods automatically when a programmer uses the property . </a:t>
            </a:r>
            <a:endParaRPr lang="en-US" dirty="0" smtClean="0"/>
          </a:p>
          <a:p>
            <a:r>
              <a:rPr lang="en-US" dirty="0" smtClean="0"/>
              <a:t>Here </a:t>
            </a:r>
            <a:r>
              <a:rPr lang="en-US" dirty="0"/>
              <a:t>is a simple program of a Read and Write Property.</a:t>
            </a:r>
          </a:p>
        </p:txBody>
      </p:sp>
    </p:spTree>
    <p:extLst>
      <p:ext uri="{BB962C8B-B14F-4D97-AF65-F5344CB8AC3E}">
        <p14:creationId xmlns:p14="http://schemas.microsoft.com/office/powerpoint/2010/main" val="10558963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2729732"/>
              </p:ext>
            </p:extLst>
          </p:nvPr>
        </p:nvGraphicFramePr>
        <p:xfrm>
          <a:off x="267929" y="0"/>
          <a:ext cx="11201400" cy="7239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00700"/>
                <a:gridCol w="5600700"/>
              </a:tblGrid>
              <a:tr h="6511312">
                <a:tc>
                  <a:txBody>
                    <a:bodyPr/>
                    <a:lstStyle/>
                    <a:p>
                      <a:pPr algn="l">
                        <a:buFont typeface="+mj-lt"/>
                        <a:buAutoNum type="arabicPeriod"/>
                      </a:pPr>
                      <a:r>
                        <a:rPr lang="en-US" sz="1100" b="1" i="0" dirty="0" smtClean="0">
                          <a:solidFill>
                            <a:srgbClr val="006699"/>
                          </a:solidFill>
                          <a:effectLst/>
                          <a:latin typeface="Consolas" panose="020B0609020204030204" pitchFamily="49" charset="0"/>
                        </a:rPr>
                        <a:t>using</a:t>
                      </a:r>
                      <a:r>
                        <a:rPr lang="en-US" sz="1100" b="0" i="0" dirty="0" smtClean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 System;  </a:t>
                      </a:r>
                      <a:endParaRPr lang="en-US" sz="1100" b="0" i="0" dirty="0" smtClean="0">
                        <a:solidFill>
                          <a:srgbClr val="5C5C5C"/>
                        </a:solidFill>
                        <a:effectLst/>
                        <a:latin typeface="Consolas" panose="020B0609020204030204" pitchFamily="49" charset="0"/>
                      </a:endParaRPr>
                    </a:p>
                    <a:p>
                      <a:pPr algn="l">
                        <a:buFont typeface="+mj-lt"/>
                        <a:buAutoNum type="arabicPeriod"/>
                      </a:pPr>
                      <a:r>
                        <a:rPr lang="en-US" sz="1100" b="1" i="0" dirty="0" smtClean="0">
                          <a:solidFill>
                            <a:srgbClr val="006699"/>
                          </a:solidFill>
                          <a:effectLst/>
                          <a:latin typeface="Consolas" panose="020B0609020204030204" pitchFamily="49" charset="0"/>
                        </a:rPr>
                        <a:t>using</a:t>
                      </a:r>
                      <a:r>
                        <a:rPr lang="en-US" sz="1100" b="0" i="0" dirty="0" smtClean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 </a:t>
                      </a:r>
                      <a:r>
                        <a:rPr lang="en-US" sz="1100" b="0" i="0" dirty="0" err="1" smtClean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System.Collections.Generic</a:t>
                      </a:r>
                      <a:r>
                        <a:rPr lang="en-US" sz="1100" b="0" i="0" dirty="0" smtClean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;  </a:t>
                      </a:r>
                      <a:endParaRPr lang="en-US" sz="1100" b="0" i="0" dirty="0" smtClean="0">
                        <a:solidFill>
                          <a:srgbClr val="5C5C5C"/>
                        </a:solidFill>
                        <a:effectLst/>
                        <a:latin typeface="Consolas" panose="020B0609020204030204" pitchFamily="49" charset="0"/>
                      </a:endParaRPr>
                    </a:p>
                    <a:p>
                      <a:pPr algn="l">
                        <a:buFont typeface="+mj-lt"/>
                        <a:buAutoNum type="arabicPeriod"/>
                      </a:pPr>
                      <a:r>
                        <a:rPr lang="en-US" sz="1100" b="1" i="0" dirty="0" smtClean="0">
                          <a:solidFill>
                            <a:srgbClr val="006699"/>
                          </a:solidFill>
                          <a:effectLst/>
                          <a:latin typeface="Consolas" panose="020B0609020204030204" pitchFamily="49" charset="0"/>
                        </a:rPr>
                        <a:t>using</a:t>
                      </a:r>
                      <a:r>
                        <a:rPr lang="en-US" sz="1100" b="0" i="0" dirty="0" smtClean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 </a:t>
                      </a:r>
                      <a:r>
                        <a:rPr lang="en-US" sz="1100" b="0" i="0" dirty="0" err="1" smtClean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System.Linq</a:t>
                      </a:r>
                      <a:r>
                        <a:rPr lang="en-US" sz="1100" b="0" i="0" dirty="0" smtClean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;  </a:t>
                      </a:r>
                      <a:endParaRPr lang="en-US" sz="1100" b="0" i="0" dirty="0" smtClean="0">
                        <a:solidFill>
                          <a:srgbClr val="5C5C5C"/>
                        </a:solidFill>
                        <a:effectLst/>
                        <a:latin typeface="Consolas" panose="020B0609020204030204" pitchFamily="49" charset="0"/>
                      </a:endParaRPr>
                    </a:p>
                    <a:p>
                      <a:pPr algn="l">
                        <a:buFont typeface="+mj-lt"/>
                        <a:buAutoNum type="arabicPeriod"/>
                      </a:pPr>
                      <a:r>
                        <a:rPr lang="en-US" sz="1100" b="1" i="0" dirty="0" smtClean="0">
                          <a:solidFill>
                            <a:srgbClr val="006699"/>
                          </a:solidFill>
                          <a:effectLst/>
                          <a:latin typeface="Consolas" panose="020B0609020204030204" pitchFamily="49" charset="0"/>
                        </a:rPr>
                        <a:t>using</a:t>
                      </a:r>
                      <a:r>
                        <a:rPr lang="en-US" sz="1100" b="0" i="0" dirty="0" smtClean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 </a:t>
                      </a:r>
                      <a:r>
                        <a:rPr lang="en-US" sz="1100" b="0" i="0" dirty="0" err="1" smtClean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System.Text</a:t>
                      </a:r>
                      <a:r>
                        <a:rPr lang="en-US" sz="1100" b="0" i="0" dirty="0" smtClean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;  </a:t>
                      </a:r>
                      <a:endParaRPr lang="en-US" sz="1100" b="0" i="0" dirty="0" smtClean="0">
                        <a:solidFill>
                          <a:srgbClr val="5C5C5C"/>
                        </a:solidFill>
                        <a:effectLst/>
                        <a:latin typeface="Consolas" panose="020B0609020204030204" pitchFamily="49" charset="0"/>
                      </a:endParaRPr>
                    </a:p>
                    <a:p>
                      <a:pPr algn="l">
                        <a:buFont typeface="+mj-lt"/>
                        <a:buAutoNum type="arabicPeriod"/>
                      </a:pPr>
                      <a:r>
                        <a:rPr lang="en-US" sz="1100" b="1" i="0" dirty="0" smtClean="0">
                          <a:solidFill>
                            <a:srgbClr val="006699"/>
                          </a:solidFill>
                          <a:effectLst/>
                          <a:latin typeface="Consolas" panose="020B0609020204030204" pitchFamily="49" charset="0"/>
                        </a:rPr>
                        <a:t>namespace</a:t>
                      </a:r>
                      <a:r>
                        <a:rPr lang="en-US" sz="1100" b="0" i="0" dirty="0" smtClean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 </a:t>
                      </a:r>
                      <a:r>
                        <a:rPr lang="en-US" sz="1100" b="0" i="0" dirty="0" err="1" smtClean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Read_and_Write_Property</a:t>
                      </a:r>
                      <a:r>
                        <a:rPr lang="en-US" sz="1100" b="0" i="0" dirty="0" smtClean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   </a:t>
                      </a:r>
                      <a:endParaRPr lang="en-US" sz="1100" b="0" i="0" dirty="0" smtClean="0">
                        <a:solidFill>
                          <a:srgbClr val="5C5C5C"/>
                        </a:solidFill>
                        <a:effectLst/>
                        <a:latin typeface="Consolas" panose="020B0609020204030204" pitchFamily="49" charset="0"/>
                      </a:endParaRPr>
                    </a:p>
                    <a:p>
                      <a:pPr algn="l">
                        <a:buFont typeface="+mj-lt"/>
                        <a:buAutoNum type="arabicPeriod"/>
                      </a:pPr>
                      <a:r>
                        <a:rPr lang="en-US" sz="1100" b="0" i="0" dirty="0" smtClean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{  </a:t>
                      </a:r>
                      <a:endParaRPr lang="en-US" sz="1100" b="0" i="0" dirty="0" smtClean="0">
                        <a:solidFill>
                          <a:srgbClr val="5C5C5C"/>
                        </a:solidFill>
                        <a:effectLst/>
                        <a:latin typeface="Consolas" panose="020B0609020204030204" pitchFamily="49" charset="0"/>
                      </a:endParaRPr>
                    </a:p>
                    <a:p>
                      <a:pPr algn="l">
                        <a:buFont typeface="+mj-lt"/>
                        <a:buAutoNum type="arabicPeriod"/>
                      </a:pPr>
                      <a:r>
                        <a:rPr lang="en-US" sz="1100" b="0" i="0" dirty="0" smtClean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    </a:t>
                      </a:r>
                      <a:r>
                        <a:rPr lang="en-US" sz="1100" b="1" i="0" dirty="0" smtClean="0">
                          <a:solidFill>
                            <a:srgbClr val="006699"/>
                          </a:solidFill>
                          <a:effectLst/>
                          <a:latin typeface="Consolas" panose="020B0609020204030204" pitchFamily="49" charset="0"/>
                        </a:rPr>
                        <a:t>class</a:t>
                      </a:r>
                      <a:r>
                        <a:rPr lang="en-US" sz="1100" b="0" i="0" dirty="0" smtClean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 student   </a:t>
                      </a:r>
                      <a:endParaRPr lang="en-US" sz="1100" b="0" i="0" dirty="0" smtClean="0">
                        <a:solidFill>
                          <a:srgbClr val="5C5C5C"/>
                        </a:solidFill>
                        <a:effectLst/>
                        <a:latin typeface="Consolas" panose="020B0609020204030204" pitchFamily="49" charset="0"/>
                      </a:endParaRPr>
                    </a:p>
                    <a:p>
                      <a:pPr algn="l">
                        <a:buFont typeface="+mj-lt"/>
                        <a:buAutoNum type="arabicPeriod"/>
                      </a:pPr>
                      <a:r>
                        <a:rPr lang="en-US" sz="1100" b="0" i="0" dirty="0" smtClean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    {  </a:t>
                      </a:r>
                      <a:endParaRPr lang="en-US" sz="1100" b="0" i="0" dirty="0" smtClean="0">
                        <a:solidFill>
                          <a:srgbClr val="5C5C5C"/>
                        </a:solidFill>
                        <a:effectLst/>
                        <a:latin typeface="Consolas" panose="020B0609020204030204" pitchFamily="49" charset="0"/>
                      </a:endParaRPr>
                    </a:p>
                    <a:p>
                      <a:pPr algn="l">
                        <a:buFont typeface="+mj-lt"/>
                        <a:buAutoNum type="arabicPeriod"/>
                      </a:pPr>
                      <a:r>
                        <a:rPr lang="en-US" sz="1100" b="0" i="0" dirty="0" smtClean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        </a:t>
                      </a:r>
                      <a:r>
                        <a:rPr lang="en-US" sz="1100" b="1" i="0" dirty="0" smtClean="0">
                          <a:solidFill>
                            <a:srgbClr val="006699"/>
                          </a:solidFill>
                          <a:effectLst/>
                          <a:latin typeface="Consolas" panose="020B0609020204030204" pitchFamily="49" charset="0"/>
                        </a:rPr>
                        <a:t>public</a:t>
                      </a:r>
                      <a:r>
                        <a:rPr lang="en-US" sz="1100" b="0" i="0" dirty="0" smtClean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 </a:t>
                      </a:r>
                      <a:r>
                        <a:rPr lang="en-US" sz="1100" b="1" i="0" dirty="0" smtClean="0">
                          <a:solidFill>
                            <a:srgbClr val="006699"/>
                          </a:solidFill>
                          <a:effectLst/>
                          <a:latin typeface="Consolas" panose="020B0609020204030204" pitchFamily="49" charset="0"/>
                        </a:rPr>
                        <a:t>string</a:t>
                      </a:r>
                      <a:r>
                        <a:rPr lang="en-US" sz="1100" b="0" i="0" dirty="0" smtClean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 </a:t>
                      </a:r>
                      <a:r>
                        <a:rPr lang="en-US" sz="1100" b="0" i="0" dirty="0" err="1" smtClean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Myname</a:t>
                      </a:r>
                      <a:r>
                        <a:rPr lang="en-US" sz="1100" b="0" i="0" dirty="0" smtClean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 = </a:t>
                      </a:r>
                      <a:r>
                        <a:rPr lang="en-US" sz="1100" b="0" i="0" dirty="0" smtClean="0">
                          <a:solidFill>
                            <a:srgbClr val="0000FF"/>
                          </a:solidFill>
                          <a:effectLst/>
                          <a:latin typeface="Consolas" panose="020B0609020204030204" pitchFamily="49" charset="0"/>
                        </a:rPr>
                        <a:t>""</a:t>
                      </a:r>
                      <a:r>
                        <a:rPr lang="en-US" sz="1100" b="0" i="0" dirty="0" smtClean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;  </a:t>
                      </a:r>
                      <a:endParaRPr lang="en-US" sz="1100" b="0" i="0" dirty="0" smtClean="0">
                        <a:solidFill>
                          <a:srgbClr val="5C5C5C"/>
                        </a:solidFill>
                        <a:effectLst/>
                        <a:latin typeface="Consolas" panose="020B0609020204030204" pitchFamily="49" charset="0"/>
                      </a:endParaRPr>
                    </a:p>
                    <a:p>
                      <a:pPr algn="l">
                        <a:buFont typeface="+mj-lt"/>
                        <a:buAutoNum type="arabicPeriod"/>
                      </a:pPr>
                      <a:r>
                        <a:rPr lang="en-US" sz="1100" b="0" i="0" dirty="0" smtClean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        </a:t>
                      </a:r>
                      <a:r>
                        <a:rPr lang="en-US" sz="1100" b="1" i="0" dirty="0" smtClean="0">
                          <a:solidFill>
                            <a:srgbClr val="006699"/>
                          </a:solidFill>
                          <a:effectLst/>
                          <a:latin typeface="Consolas" panose="020B0609020204030204" pitchFamily="49" charset="0"/>
                        </a:rPr>
                        <a:t>public</a:t>
                      </a:r>
                      <a:r>
                        <a:rPr lang="en-US" sz="1100" b="0" i="0" dirty="0" smtClean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 </a:t>
                      </a:r>
                      <a:r>
                        <a:rPr lang="en-US" sz="1100" b="1" i="0" dirty="0" err="1" smtClean="0">
                          <a:solidFill>
                            <a:srgbClr val="006699"/>
                          </a:solidFill>
                          <a:effectLst/>
                          <a:latin typeface="Consolas" panose="020B0609020204030204" pitchFamily="49" charset="0"/>
                        </a:rPr>
                        <a:t>int</a:t>
                      </a:r>
                      <a:r>
                        <a:rPr lang="en-US" sz="1100" b="0" i="0" dirty="0" smtClean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 </a:t>
                      </a:r>
                      <a:r>
                        <a:rPr lang="en-US" sz="1100" b="0" i="0" dirty="0" err="1" smtClean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Myage</a:t>
                      </a:r>
                      <a:r>
                        <a:rPr lang="en-US" sz="1100" b="0" i="0" dirty="0" smtClean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 = 0;  </a:t>
                      </a:r>
                      <a:endParaRPr lang="en-US" sz="1100" b="0" i="0" dirty="0" smtClean="0">
                        <a:solidFill>
                          <a:srgbClr val="5C5C5C"/>
                        </a:solidFill>
                        <a:effectLst/>
                        <a:latin typeface="Consolas" panose="020B0609020204030204" pitchFamily="49" charset="0"/>
                      </a:endParaRPr>
                    </a:p>
                    <a:p>
                      <a:pPr algn="l">
                        <a:buFont typeface="+mj-lt"/>
                        <a:buAutoNum type="arabicPeriod"/>
                      </a:pPr>
                      <a:r>
                        <a:rPr lang="en-US" sz="1100" b="0" i="0" dirty="0" smtClean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  </a:t>
                      </a:r>
                      <a:endParaRPr lang="en-US" sz="1100" b="0" i="0" dirty="0" smtClean="0">
                        <a:solidFill>
                          <a:srgbClr val="5C5C5C"/>
                        </a:solidFill>
                        <a:effectLst/>
                        <a:latin typeface="Consolas" panose="020B0609020204030204" pitchFamily="49" charset="0"/>
                      </a:endParaRPr>
                    </a:p>
                    <a:p>
                      <a:pPr algn="l">
                        <a:buFont typeface="+mj-lt"/>
                        <a:buAutoNum type="arabicPeriod"/>
                      </a:pPr>
                      <a:r>
                        <a:rPr lang="en-US" sz="1100" b="0" i="0" dirty="0" smtClean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        </a:t>
                      </a:r>
                      <a:r>
                        <a:rPr lang="en-US" sz="1100" b="0" i="0" dirty="0" smtClean="0">
                          <a:solidFill>
                            <a:srgbClr val="008200"/>
                          </a:solidFill>
                          <a:effectLst/>
                          <a:latin typeface="Consolas" panose="020B0609020204030204" pitchFamily="49" charset="0"/>
                        </a:rPr>
                        <a:t>//Declare a Name Property of type String</a:t>
                      </a:r>
                      <a:r>
                        <a:rPr lang="en-US" sz="1100" b="0" i="0" dirty="0" smtClean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  </a:t>
                      </a:r>
                      <a:endParaRPr lang="en-US" sz="1100" b="0" i="0" dirty="0" smtClean="0">
                        <a:solidFill>
                          <a:srgbClr val="5C5C5C"/>
                        </a:solidFill>
                        <a:effectLst/>
                        <a:latin typeface="Consolas" panose="020B0609020204030204" pitchFamily="49" charset="0"/>
                      </a:endParaRPr>
                    </a:p>
                    <a:p>
                      <a:pPr algn="l">
                        <a:buFont typeface="+mj-lt"/>
                        <a:buAutoNum type="arabicPeriod"/>
                      </a:pPr>
                      <a:r>
                        <a:rPr lang="en-US" sz="1100" b="0" i="0" dirty="0" smtClean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        </a:t>
                      </a:r>
                      <a:r>
                        <a:rPr lang="en-US" sz="1100" b="1" i="0" dirty="0" smtClean="0">
                          <a:solidFill>
                            <a:srgbClr val="006699"/>
                          </a:solidFill>
                          <a:effectLst/>
                          <a:latin typeface="Consolas" panose="020B0609020204030204" pitchFamily="49" charset="0"/>
                        </a:rPr>
                        <a:t>public</a:t>
                      </a:r>
                      <a:r>
                        <a:rPr lang="en-US" sz="1100" b="0" i="0" dirty="0" smtClean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 </a:t>
                      </a:r>
                      <a:r>
                        <a:rPr lang="en-US" sz="1100" b="1" i="0" dirty="0" smtClean="0">
                          <a:solidFill>
                            <a:srgbClr val="006699"/>
                          </a:solidFill>
                          <a:effectLst/>
                          <a:latin typeface="Consolas" panose="020B0609020204030204" pitchFamily="49" charset="0"/>
                        </a:rPr>
                        <a:t>string</a:t>
                      </a:r>
                      <a:r>
                        <a:rPr lang="en-US" sz="1100" b="0" i="0" dirty="0" smtClean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 Name   </a:t>
                      </a:r>
                      <a:endParaRPr lang="en-US" sz="1100" b="0" i="0" dirty="0" smtClean="0">
                        <a:solidFill>
                          <a:srgbClr val="5C5C5C"/>
                        </a:solidFill>
                        <a:effectLst/>
                        <a:latin typeface="Consolas" panose="020B0609020204030204" pitchFamily="49" charset="0"/>
                      </a:endParaRPr>
                    </a:p>
                    <a:p>
                      <a:pPr algn="l">
                        <a:buFont typeface="+mj-lt"/>
                        <a:buAutoNum type="arabicPeriod"/>
                      </a:pPr>
                      <a:r>
                        <a:rPr lang="en-US" sz="1100" b="0" i="0" dirty="0" smtClean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        {  </a:t>
                      </a:r>
                      <a:endParaRPr lang="en-US" sz="1100" b="0" i="0" dirty="0" smtClean="0">
                        <a:solidFill>
                          <a:srgbClr val="5C5C5C"/>
                        </a:solidFill>
                        <a:effectLst/>
                        <a:latin typeface="Consolas" panose="020B0609020204030204" pitchFamily="49" charset="0"/>
                      </a:endParaRPr>
                    </a:p>
                    <a:p>
                      <a:pPr algn="l">
                        <a:buFont typeface="+mj-lt"/>
                        <a:buAutoNum type="arabicPeriod"/>
                      </a:pPr>
                      <a:r>
                        <a:rPr lang="en-US" sz="1100" b="0" i="0" dirty="0" smtClean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            </a:t>
                      </a:r>
                      <a:r>
                        <a:rPr lang="en-US" sz="1100" b="1" i="0" dirty="0" smtClean="0">
                          <a:solidFill>
                            <a:srgbClr val="006699"/>
                          </a:solidFill>
                          <a:effectLst/>
                          <a:latin typeface="Consolas" panose="020B0609020204030204" pitchFamily="49" charset="0"/>
                        </a:rPr>
                        <a:t>get</a:t>
                      </a:r>
                      <a:r>
                        <a:rPr lang="en-US" sz="1100" b="0" i="0" dirty="0" smtClean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  </a:t>
                      </a:r>
                      <a:endParaRPr lang="en-US" sz="1100" b="0" i="0" dirty="0" smtClean="0">
                        <a:solidFill>
                          <a:srgbClr val="5C5C5C"/>
                        </a:solidFill>
                        <a:effectLst/>
                        <a:latin typeface="Consolas" panose="020B0609020204030204" pitchFamily="49" charset="0"/>
                      </a:endParaRPr>
                    </a:p>
                    <a:p>
                      <a:pPr algn="l">
                        <a:buFont typeface="+mj-lt"/>
                        <a:buAutoNum type="arabicPeriod"/>
                      </a:pPr>
                      <a:r>
                        <a:rPr lang="en-US" sz="1100" b="0" i="0" dirty="0" smtClean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            {  </a:t>
                      </a:r>
                      <a:endParaRPr lang="en-US" sz="1100" b="0" i="0" dirty="0" smtClean="0">
                        <a:solidFill>
                          <a:srgbClr val="5C5C5C"/>
                        </a:solidFill>
                        <a:effectLst/>
                        <a:latin typeface="Consolas" panose="020B0609020204030204" pitchFamily="49" charset="0"/>
                      </a:endParaRPr>
                    </a:p>
                    <a:p>
                      <a:pPr algn="l">
                        <a:buFont typeface="+mj-lt"/>
                        <a:buAutoNum type="arabicPeriod"/>
                      </a:pPr>
                      <a:r>
                        <a:rPr lang="en-US" sz="1100" b="0" i="0" dirty="0" smtClean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                </a:t>
                      </a:r>
                      <a:r>
                        <a:rPr lang="en-US" sz="1100" b="1" i="0" dirty="0" smtClean="0">
                          <a:solidFill>
                            <a:srgbClr val="006699"/>
                          </a:solidFill>
                          <a:effectLst/>
                          <a:latin typeface="Consolas" panose="020B0609020204030204" pitchFamily="49" charset="0"/>
                        </a:rPr>
                        <a:t>return</a:t>
                      </a:r>
                      <a:r>
                        <a:rPr lang="en-US" sz="1100" b="0" i="0" dirty="0" smtClean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 </a:t>
                      </a:r>
                      <a:r>
                        <a:rPr lang="en-US" sz="1100" b="0" i="0" dirty="0" err="1" smtClean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Myname</a:t>
                      </a:r>
                      <a:r>
                        <a:rPr lang="en-US" sz="1100" b="0" i="0" dirty="0" smtClean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;  </a:t>
                      </a:r>
                      <a:endParaRPr lang="en-US" sz="1100" b="0" i="0" dirty="0" smtClean="0">
                        <a:solidFill>
                          <a:srgbClr val="5C5C5C"/>
                        </a:solidFill>
                        <a:effectLst/>
                        <a:latin typeface="Consolas" panose="020B0609020204030204" pitchFamily="49" charset="0"/>
                      </a:endParaRPr>
                    </a:p>
                    <a:p>
                      <a:pPr algn="l">
                        <a:buFont typeface="+mj-lt"/>
                        <a:buAutoNum type="arabicPeriod"/>
                      </a:pPr>
                      <a:r>
                        <a:rPr lang="en-US" sz="1100" b="0" i="0" dirty="0" smtClean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            }  </a:t>
                      </a:r>
                      <a:endParaRPr lang="en-US" sz="1100" b="0" i="0" dirty="0" smtClean="0">
                        <a:solidFill>
                          <a:srgbClr val="5C5C5C"/>
                        </a:solidFill>
                        <a:effectLst/>
                        <a:latin typeface="Consolas" panose="020B0609020204030204" pitchFamily="49" charset="0"/>
                      </a:endParaRPr>
                    </a:p>
                    <a:p>
                      <a:pPr algn="l">
                        <a:buFont typeface="+mj-lt"/>
                        <a:buAutoNum type="arabicPeriod"/>
                      </a:pPr>
                      <a:r>
                        <a:rPr lang="en-US" sz="1100" b="0" i="0" dirty="0" smtClean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            </a:t>
                      </a:r>
                      <a:r>
                        <a:rPr lang="en-US" sz="1100" b="1" i="0" dirty="0" smtClean="0">
                          <a:solidFill>
                            <a:srgbClr val="006699"/>
                          </a:solidFill>
                          <a:effectLst/>
                          <a:latin typeface="Consolas" panose="020B0609020204030204" pitchFamily="49" charset="0"/>
                        </a:rPr>
                        <a:t>set</a:t>
                      </a:r>
                      <a:r>
                        <a:rPr lang="en-US" sz="1100" b="0" i="0" dirty="0" smtClean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  </a:t>
                      </a:r>
                      <a:endParaRPr lang="en-US" sz="1100" b="0" i="0" dirty="0" smtClean="0">
                        <a:solidFill>
                          <a:srgbClr val="5C5C5C"/>
                        </a:solidFill>
                        <a:effectLst/>
                        <a:latin typeface="Consolas" panose="020B0609020204030204" pitchFamily="49" charset="0"/>
                      </a:endParaRPr>
                    </a:p>
                    <a:p>
                      <a:pPr algn="l">
                        <a:buFont typeface="+mj-lt"/>
                        <a:buAutoNum type="arabicPeriod"/>
                      </a:pPr>
                      <a:r>
                        <a:rPr lang="en-US" sz="1100" b="0" i="0" dirty="0" smtClean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            {  </a:t>
                      </a:r>
                      <a:endParaRPr lang="en-US" sz="1100" b="0" i="0" dirty="0" smtClean="0">
                        <a:solidFill>
                          <a:srgbClr val="5C5C5C"/>
                        </a:solidFill>
                        <a:effectLst/>
                        <a:latin typeface="Consolas" panose="020B0609020204030204" pitchFamily="49" charset="0"/>
                      </a:endParaRPr>
                    </a:p>
                    <a:p>
                      <a:pPr algn="l">
                        <a:buFont typeface="+mj-lt"/>
                        <a:buAutoNum type="arabicPeriod"/>
                      </a:pPr>
                      <a:r>
                        <a:rPr lang="en-US" sz="1100" b="0" i="0" dirty="0" smtClean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                </a:t>
                      </a:r>
                      <a:r>
                        <a:rPr lang="en-US" sz="1100" b="0" i="0" dirty="0" err="1" smtClean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Myname</a:t>
                      </a:r>
                      <a:r>
                        <a:rPr lang="en-US" sz="1100" b="0" i="0" dirty="0" smtClean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 = value;  </a:t>
                      </a:r>
                      <a:endParaRPr lang="en-US" sz="1100" b="0" i="0" dirty="0" smtClean="0">
                        <a:solidFill>
                          <a:srgbClr val="5C5C5C"/>
                        </a:solidFill>
                        <a:effectLst/>
                        <a:latin typeface="Consolas" panose="020B0609020204030204" pitchFamily="49" charset="0"/>
                      </a:endParaRPr>
                    </a:p>
                    <a:p>
                      <a:pPr algn="l">
                        <a:buFont typeface="+mj-lt"/>
                        <a:buAutoNum type="arabicPeriod"/>
                      </a:pPr>
                      <a:r>
                        <a:rPr lang="en-US" sz="1100" b="0" i="0" dirty="0" smtClean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            }  </a:t>
                      </a:r>
                      <a:endParaRPr lang="en-US" sz="1100" b="0" i="0" dirty="0" smtClean="0">
                        <a:solidFill>
                          <a:srgbClr val="5C5C5C"/>
                        </a:solidFill>
                        <a:effectLst/>
                        <a:latin typeface="Consolas" panose="020B0609020204030204" pitchFamily="49" charset="0"/>
                      </a:endParaRPr>
                    </a:p>
                    <a:p>
                      <a:pPr algn="l">
                        <a:buFont typeface="+mj-lt"/>
                        <a:buAutoNum type="arabicPeriod"/>
                      </a:pPr>
                      <a:r>
                        <a:rPr lang="en-US" sz="1100" b="0" i="0" dirty="0" smtClean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        }  </a:t>
                      </a:r>
                      <a:endParaRPr lang="en-US" sz="1100" b="0" i="0" dirty="0" smtClean="0">
                        <a:solidFill>
                          <a:srgbClr val="5C5C5C"/>
                        </a:solidFill>
                        <a:effectLst/>
                        <a:latin typeface="Consolas" panose="020B0609020204030204" pitchFamily="49" charset="0"/>
                      </a:endParaRPr>
                    </a:p>
                    <a:p>
                      <a:pPr algn="l">
                        <a:buFont typeface="+mj-lt"/>
                        <a:buAutoNum type="arabicPeriod"/>
                      </a:pPr>
                      <a:r>
                        <a:rPr lang="en-US" sz="1100" b="0" i="0" dirty="0" smtClean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          </a:t>
                      </a:r>
                      <a:r>
                        <a:rPr lang="en-US" sz="1100" b="0" i="0" dirty="0" smtClean="0">
                          <a:solidFill>
                            <a:srgbClr val="008200"/>
                          </a:solidFill>
                          <a:effectLst/>
                          <a:latin typeface="Consolas" panose="020B0609020204030204" pitchFamily="49" charset="0"/>
                        </a:rPr>
                        <a:t>//Declare an Age Property of type </a:t>
                      </a:r>
                      <a:r>
                        <a:rPr lang="en-US" sz="1100" b="0" i="0" dirty="0" err="1" smtClean="0">
                          <a:solidFill>
                            <a:srgbClr val="008200"/>
                          </a:solidFill>
                          <a:effectLst/>
                          <a:latin typeface="Consolas" panose="020B0609020204030204" pitchFamily="49" charset="0"/>
                        </a:rPr>
                        <a:t>int</a:t>
                      </a:r>
                      <a:r>
                        <a:rPr lang="en-US" sz="1100" b="0" i="0" dirty="0" smtClean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  </a:t>
                      </a:r>
                      <a:endParaRPr lang="en-US" sz="1100" b="0" i="0" dirty="0" smtClean="0">
                        <a:solidFill>
                          <a:srgbClr val="5C5C5C"/>
                        </a:solidFill>
                        <a:effectLst/>
                        <a:latin typeface="Consolas" panose="020B0609020204030204" pitchFamily="49" charset="0"/>
                      </a:endParaRPr>
                    </a:p>
                    <a:p>
                      <a:pPr algn="l">
                        <a:buFont typeface="+mj-lt"/>
                        <a:buAutoNum type="arabicPeriod"/>
                      </a:pPr>
                      <a:r>
                        <a:rPr lang="en-US" sz="1100" b="0" i="0" dirty="0" smtClean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          </a:t>
                      </a:r>
                      <a:r>
                        <a:rPr lang="en-US" sz="1100" b="1" i="0" dirty="0" smtClean="0">
                          <a:solidFill>
                            <a:srgbClr val="006699"/>
                          </a:solidFill>
                          <a:effectLst/>
                          <a:latin typeface="Consolas" panose="020B0609020204030204" pitchFamily="49" charset="0"/>
                        </a:rPr>
                        <a:t>public</a:t>
                      </a:r>
                      <a:r>
                        <a:rPr lang="en-US" sz="1100" b="0" i="0" dirty="0" smtClean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 </a:t>
                      </a:r>
                      <a:r>
                        <a:rPr lang="en-US" sz="1100" b="1" i="0" dirty="0" err="1" smtClean="0">
                          <a:solidFill>
                            <a:srgbClr val="006699"/>
                          </a:solidFill>
                          <a:effectLst/>
                          <a:latin typeface="Consolas" panose="020B0609020204030204" pitchFamily="49" charset="0"/>
                        </a:rPr>
                        <a:t>int</a:t>
                      </a:r>
                      <a:r>
                        <a:rPr lang="en-US" sz="1100" b="0" i="0" dirty="0" smtClean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 Age  </a:t>
                      </a:r>
                      <a:endParaRPr lang="en-US" sz="1100" b="0" i="0" dirty="0" smtClean="0">
                        <a:solidFill>
                          <a:srgbClr val="5C5C5C"/>
                        </a:solidFill>
                        <a:effectLst/>
                        <a:latin typeface="Consolas" panose="020B0609020204030204" pitchFamily="49" charset="0"/>
                      </a:endParaRPr>
                    </a:p>
                    <a:p>
                      <a:pPr algn="l">
                        <a:buFont typeface="+mj-lt"/>
                        <a:buAutoNum type="arabicPeriod"/>
                      </a:pPr>
                      <a:r>
                        <a:rPr lang="en-US" sz="1100" b="0" i="0" dirty="0" smtClean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        {  </a:t>
                      </a:r>
                      <a:endParaRPr lang="en-US" sz="1100" b="0" i="0" dirty="0" smtClean="0">
                        <a:solidFill>
                          <a:srgbClr val="5C5C5C"/>
                        </a:solidFill>
                        <a:effectLst/>
                        <a:latin typeface="Consolas" panose="020B0609020204030204" pitchFamily="49" charset="0"/>
                      </a:endParaRPr>
                    </a:p>
                    <a:p>
                      <a:pPr algn="l">
                        <a:buFont typeface="+mj-lt"/>
                        <a:buAutoNum type="arabicPeriod"/>
                      </a:pPr>
                      <a:r>
                        <a:rPr lang="en-US" sz="1100" b="0" i="0" dirty="0" smtClean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            </a:t>
                      </a:r>
                      <a:r>
                        <a:rPr lang="en-US" sz="1100" b="1" i="0" dirty="0" smtClean="0">
                          <a:solidFill>
                            <a:srgbClr val="006699"/>
                          </a:solidFill>
                          <a:effectLst/>
                          <a:latin typeface="Consolas" panose="020B0609020204030204" pitchFamily="49" charset="0"/>
                        </a:rPr>
                        <a:t>get</a:t>
                      </a:r>
                      <a:r>
                        <a:rPr lang="en-US" sz="1100" b="0" i="0" dirty="0" smtClean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   </a:t>
                      </a:r>
                      <a:endParaRPr lang="en-US" sz="1100" b="0" i="0" dirty="0" smtClean="0">
                        <a:solidFill>
                          <a:srgbClr val="5C5C5C"/>
                        </a:solidFill>
                        <a:effectLst/>
                        <a:latin typeface="Consolas" panose="020B0609020204030204" pitchFamily="49" charset="0"/>
                      </a:endParaRPr>
                    </a:p>
                    <a:p>
                      <a:pPr algn="l">
                        <a:buFont typeface="+mj-lt"/>
                        <a:buAutoNum type="arabicPeriod"/>
                      </a:pPr>
                      <a:r>
                        <a:rPr lang="en-US" sz="1100" b="0" i="0" dirty="0" smtClean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            {  </a:t>
                      </a:r>
                      <a:endParaRPr lang="en-US" sz="1100" b="0" i="0" dirty="0" smtClean="0">
                        <a:solidFill>
                          <a:srgbClr val="5C5C5C"/>
                        </a:solidFill>
                        <a:effectLst/>
                        <a:latin typeface="Consolas" panose="020B0609020204030204" pitchFamily="49" charset="0"/>
                      </a:endParaRPr>
                    </a:p>
                    <a:p>
                      <a:pPr algn="l">
                        <a:buFont typeface="+mj-lt"/>
                        <a:buAutoNum type="arabicPeriod"/>
                      </a:pPr>
                      <a:r>
                        <a:rPr lang="en-US" sz="1100" b="0" i="0" dirty="0" smtClean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                </a:t>
                      </a:r>
                      <a:r>
                        <a:rPr lang="en-US" sz="1100" b="1" i="0" dirty="0" smtClean="0">
                          <a:solidFill>
                            <a:srgbClr val="006699"/>
                          </a:solidFill>
                          <a:effectLst/>
                          <a:latin typeface="Consolas" panose="020B0609020204030204" pitchFamily="49" charset="0"/>
                        </a:rPr>
                        <a:t>return</a:t>
                      </a:r>
                      <a:r>
                        <a:rPr lang="en-US" sz="1100" b="0" i="0" dirty="0" smtClean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 </a:t>
                      </a:r>
                      <a:r>
                        <a:rPr lang="en-US" sz="1100" b="0" i="0" dirty="0" err="1" smtClean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Myage</a:t>
                      </a:r>
                      <a:r>
                        <a:rPr lang="en-US" sz="1100" b="0" i="0" dirty="0" smtClean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;  </a:t>
                      </a:r>
                      <a:endParaRPr lang="en-US" sz="1100" b="0" i="0" dirty="0" smtClean="0">
                        <a:solidFill>
                          <a:srgbClr val="5C5C5C"/>
                        </a:solidFill>
                        <a:effectLst/>
                        <a:latin typeface="Consolas" panose="020B0609020204030204" pitchFamily="49" charset="0"/>
                      </a:endParaRPr>
                    </a:p>
                    <a:p>
                      <a:pPr algn="l">
                        <a:buFont typeface="+mj-lt"/>
                        <a:buAutoNum type="arabicPeriod"/>
                      </a:pPr>
                      <a:r>
                        <a:rPr lang="en-US" sz="1100" b="0" i="0" dirty="0" smtClean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            }  </a:t>
                      </a:r>
                      <a:endParaRPr lang="en-US" sz="1100" b="0" i="0" dirty="0" smtClean="0">
                        <a:solidFill>
                          <a:srgbClr val="5C5C5C"/>
                        </a:solidFill>
                        <a:effectLst/>
                        <a:latin typeface="Consolas" panose="020B0609020204030204" pitchFamily="49" charset="0"/>
                      </a:endParaRPr>
                    </a:p>
                    <a:p>
                      <a:pPr algn="l">
                        <a:buFont typeface="+mj-lt"/>
                        <a:buAutoNum type="arabicPeriod"/>
                      </a:pPr>
                      <a:r>
                        <a:rPr lang="en-US" sz="1100" b="0" i="0" dirty="0" smtClean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            </a:t>
                      </a:r>
                      <a:r>
                        <a:rPr lang="en-US" sz="1100" b="1" i="0" dirty="0" smtClean="0">
                          <a:solidFill>
                            <a:srgbClr val="006699"/>
                          </a:solidFill>
                          <a:effectLst/>
                          <a:latin typeface="Consolas" panose="020B0609020204030204" pitchFamily="49" charset="0"/>
                        </a:rPr>
                        <a:t>set</a:t>
                      </a:r>
                      <a:r>
                        <a:rPr lang="en-US" sz="1100" b="0" i="0" dirty="0" smtClean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   </a:t>
                      </a:r>
                      <a:endParaRPr lang="en-US" sz="1100" b="0" i="0" dirty="0" smtClean="0">
                        <a:solidFill>
                          <a:srgbClr val="5C5C5C"/>
                        </a:solidFill>
                        <a:effectLst/>
                        <a:latin typeface="Consolas" panose="020B0609020204030204" pitchFamily="49" charset="0"/>
                      </a:endParaRPr>
                    </a:p>
                    <a:p>
                      <a:pPr algn="l">
                        <a:buFont typeface="+mj-lt"/>
                        <a:buAutoNum type="arabicPeriod"/>
                      </a:pPr>
                      <a:r>
                        <a:rPr lang="en-US" sz="1100" b="0" i="0" dirty="0" smtClean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            {  </a:t>
                      </a:r>
                      <a:endParaRPr lang="en-US" sz="1100" b="0" i="0" dirty="0" smtClean="0">
                        <a:solidFill>
                          <a:srgbClr val="5C5C5C"/>
                        </a:solidFill>
                        <a:effectLst/>
                        <a:latin typeface="Consolas" panose="020B0609020204030204" pitchFamily="49" charset="0"/>
                      </a:endParaRPr>
                    </a:p>
                    <a:p>
                      <a:pPr algn="l">
                        <a:buFont typeface="+mj-lt"/>
                        <a:buAutoNum type="arabicPeriod"/>
                      </a:pPr>
                      <a:r>
                        <a:rPr lang="en-US" sz="1100" b="0" i="0" dirty="0" smtClean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                </a:t>
                      </a:r>
                      <a:r>
                        <a:rPr lang="en-US" sz="1100" b="0" i="0" dirty="0" err="1" smtClean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Myage</a:t>
                      </a:r>
                      <a:r>
                        <a:rPr lang="en-US" sz="1100" b="0" i="0" dirty="0" smtClean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 = value;  </a:t>
                      </a:r>
                      <a:endParaRPr lang="en-US" sz="1100" b="0" i="0" dirty="0" smtClean="0">
                        <a:solidFill>
                          <a:srgbClr val="5C5C5C"/>
                        </a:solidFill>
                        <a:effectLst/>
                        <a:latin typeface="Consolas" panose="020B0609020204030204" pitchFamily="49" charset="0"/>
                      </a:endParaRPr>
                    </a:p>
                    <a:p>
                      <a:pPr algn="l">
                        <a:buFont typeface="+mj-lt"/>
                        <a:buAutoNum type="arabicPeriod"/>
                      </a:pPr>
                      <a:r>
                        <a:rPr lang="en-US" sz="1100" b="0" i="0" dirty="0" smtClean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            }  </a:t>
                      </a:r>
                      <a:endParaRPr lang="en-US" sz="1100" b="0" i="0" dirty="0" smtClean="0">
                        <a:solidFill>
                          <a:srgbClr val="5C5C5C"/>
                        </a:solidFill>
                        <a:effectLst/>
                        <a:latin typeface="Consolas" panose="020B0609020204030204" pitchFamily="49" charset="0"/>
                      </a:endParaRPr>
                    </a:p>
                    <a:p>
                      <a:pPr algn="l">
                        <a:buFont typeface="+mj-lt"/>
                        <a:buAutoNum type="arabicPeriod"/>
                      </a:pPr>
                      <a:r>
                        <a:rPr lang="en-US" sz="1100" b="0" i="0" dirty="0" smtClean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        }  </a:t>
                      </a:r>
                      <a:endParaRPr lang="en-US" sz="1100" b="0" i="0" dirty="0" smtClean="0">
                        <a:solidFill>
                          <a:srgbClr val="5C5C5C"/>
                        </a:solidFill>
                        <a:effectLst/>
                        <a:latin typeface="Consolas" panose="020B0609020204030204" pitchFamily="49" charset="0"/>
                      </a:endParaRPr>
                    </a:p>
                    <a:p>
                      <a:pPr algn="l">
                        <a:buFont typeface="+mj-lt"/>
                        <a:buAutoNum type="arabicPeriod"/>
                      </a:pPr>
                      <a:r>
                        <a:rPr lang="en-US" sz="1100" b="0" i="0" dirty="0" smtClean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  </a:t>
                      </a:r>
                      <a:endParaRPr lang="en-US" sz="1100" b="0" i="0" dirty="0" smtClean="0">
                        <a:solidFill>
                          <a:srgbClr val="5C5C5C"/>
                        </a:solidFill>
                        <a:effectLst/>
                        <a:latin typeface="Consolas" panose="020B0609020204030204" pitchFamily="49" charset="0"/>
                      </a:endParaRPr>
                    </a:p>
                    <a:p>
                      <a:pPr algn="l">
                        <a:buFont typeface="+mj-lt"/>
                        <a:buAutoNum type="arabicPeriod"/>
                      </a:pPr>
                      <a:r>
                        <a:rPr lang="en-US" sz="1100" b="0" i="0" dirty="0" smtClean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        </a:t>
                      </a:r>
                      <a:r>
                        <a:rPr lang="en-US" sz="1100" b="1" i="0" dirty="0" smtClean="0">
                          <a:solidFill>
                            <a:srgbClr val="006699"/>
                          </a:solidFill>
                          <a:effectLst/>
                          <a:latin typeface="Consolas" panose="020B0609020204030204" pitchFamily="49" charset="0"/>
                        </a:rPr>
                        <a:t>public</a:t>
                      </a:r>
                      <a:r>
                        <a:rPr lang="en-US" sz="1100" b="0" i="0" dirty="0" smtClean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 </a:t>
                      </a:r>
                      <a:r>
                        <a:rPr lang="en-US" sz="1100" b="1" i="0" dirty="0" smtClean="0">
                          <a:solidFill>
                            <a:srgbClr val="006699"/>
                          </a:solidFill>
                          <a:effectLst/>
                          <a:latin typeface="Consolas" panose="020B0609020204030204" pitchFamily="49" charset="0"/>
                        </a:rPr>
                        <a:t>override</a:t>
                      </a:r>
                      <a:r>
                        <a:rPr lang="en-US" sz="1100" b="0" i="0" dirty="0" smtClean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 </a:t>
                      </a:r>
                      <a:r>
                        <a:rPr lang="en-US" sz="1100" b="1" i="0" dirty="0" smtClean="0">
                          <a:solidFill>
                            <a:srgbClr val="006699"/>
                          </a:solidFill>
                          <a:effectLst/>
                          <a:latin typeface="Consolas" panose="020B0609020204030204" pitchFamily="49" charset="0"/>
                        </a:rPr>
                        <a:t>string</a:t>
                      </a:r>
                      <a:r>
                        <a:rPr lang="en-US" sz="1100" b="0" i="0" dirty="0" smtClean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 </a:t>
                      </a:r>
                      <a:r>
                        <a:rPr lang="en-US" sz="1100" b="0" i="0" dirty="0" err="1" smtClean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ToString</a:t>
                      </a:r>
                      <a:r>
                        <a:rPr lang="en-US" sz="1100" b="0" i="0" dirty="0" smtClean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() {  </a:t>
                      </a:r>
                      <a:endParaRPr lang="en-US" sz="1100" b="0" i="0" dirty="0" smtClean="0">
                        <a:solidFill>
                          <a:srgbClr val="5C5C5C"/>
                        </a:solidFill>
                        <a:effectLst/>
                        <a:latin typeface="Consolas" panose="020B0609020204030204" pitchFamily="49" charset="0"/>
                      </a:endParaRPr>
                    </a:p>
                    <a:p>
                      <a:pPr algn="l">
                        <a:buFont typeface="+mj-lt"/>
                        <a:buAutoNum type="arabicPeriod"/>
                      </a:pPr>
                      <a:r>
                        <a:rPr lang="en-US" sz="1100" b="0" i="0" dirty="0" smtClean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            </a:t>
                      </a:r>
                      <a:r>
                        <a:rPr lang="en-US" sz="1100" b="1" i="0" dirty="0" smtClean="0">
                          <a:solidFill>
                            <a:srgbClr val="006699"/>
                          </a:solidFill>
                          <a:effectLst/>
                          <a:latin typeface="Consolas" panose="020B0609020204030204" pitchFamily="49" charset="0"/>
                        </a:rPr>
                        <a:t>return</a:t>
                      </a:r>
                      <a:r>
                        <a:rPr lang="en-US" sz="1100" b="0" i="0" dirty="0" smtClean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 (</a:t>
                      </a:r>
                      <a:r>
                        <a:rPr lang="en-US" sz="1100" b="0" i="0" dirty="0" smtClean="0">
                          <a:solidFill>
                            <a:srgbClr val="0000FF"/>
                          </a:solidFill>
                          <a:effectLst/>
                          <a:latin typeface="Consolas" panose="020B0609020204030204" pitchFamily="49" charset="0"/>
                        </a:rPr>
                        <a:t>"Name="</a:t>
                      </a:r>
                      <a:r>
                        <a:rPr lang="en-US" sz="1100" b="0" i="0" dirty="0" smtClean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 + Name + </a:t>
                      </a:r>
                      <a:r>
                        <a:rPr lang="en-US" sz="1100" b="0" i="0" dirty="0" smtClean="0">
                          <a:solidFill>
                            <a:srgbClr val="0000FF"/>
                          </a:solidFill>
                          <a:effectLst/>
                          <a:latin typeface="Consolas" panose="020B0609020204030204" pitchFamily="49" charset="0"/>
                        </a:rPr>
                        <a:t>",Age= "</a:t>
                      </a:r>
                      <a:r>
                        <a:rPr lang="en-US" sz="1100" b="0" i="0" dirty="0" smtClean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 + Age);  </a:t>
                      </a:r>
                      <a:endParaRPr lang="en-US" sz="1100" b="0" i="0" dirty="0" smtClean="0">
                        <a:solidFill>
                          <a:srgbClr val="5C5C5C"/>
                        </a:solidFill>
                        <a:effectLst/>
                        <a:latin typeface="Consolas" panose="020B0609020204030204" pitchFamily="49" charset="0"/>
                      </a:endParaRPr>
                    </a:p>
                    <a:p>
                      <a:pPr algn="l">
                        <a:buFont typeface="+mj-lt"/>
                        <a:buAutoNum type="arabicPeriod"/>
                      </a:pPr>
                      <a:r>
                        <a:rPr lang="en-US" sz="1100" b="0" i="0" dirty="0" smtClean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        }  </a:t>
                      </a:r>
                      <a:endParaRPr lang="en-US" sz="1100" b="0" i="0" dirty="0" smtClean="0">
                        <a:solidFill>
                          <a:srgbClr val="5C5C5C"/>
                        </a:solidFill>
                        <a:effectLst/>
                        <a:latin typeface="Consolas" panose="020B0609020204030204" pitchFamily="49" charset="0"/>
                      </a:endParaRPr>
                    </a:p>
                    <a:p>
                      <a:pPr algn="l">
                        <a:buFont typeface="+mj-lt"/>
                        <a:buAutoNum type="arabicPeriod"/>
                      </a:pPr>
                      <a:r>
                        <a:rPr lang="en-US" sz="1100" b="0" i="0" dirty="0" smtClean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  </a:t>
                      </a:r>
                      <a:endParaRPr lang="en-US" sz="1100" b="0" i="0" dirty="0" smtClean="0">
                        <a:solidFill>
                          <a:srgbClr val="5C5C5C"/>
                        </a:solidFill>
                        <a:effectLst/>
                        <a:latin typeface="Consolas" panose="020B0609020204030204" pitchFamily="49" charset="0"/>
                      </a:endParaRPr>
                    </a:p>
                    <a:p>
                      <a:pPr algn="l">
                        <a:buFont typeface="+mj-lt"/>
                        <a:buAutoNum type="arabicPeriod"/>
                      </a:pPr>
                      <a:r>
                        <a:rPr lang="en-US" sz="1100" b="0" i="0" dirty="0" smtClean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    }  </a:t>
                      </a:r>
                      <a:endParaRPr lang="en-US" sz="1100" b="0" i="0" dirty="0" smtClean="0">
                        <a:solidFill>
                          <a:srgbClr val="5C5C5C"/>
                        </a:solidFill>
                        <a:effectLst/>
                        <a:latin typeface="Consolas" panose="020B0609020204030204" pitchFamily="49" charset="0"/>
                      </a:endParaRPr>
                    </a:p>
                    <a:p>
                      <a:pPr algn="l">
                        <a:buFont typeface="+mj-lt"/>
                        <a:buAutoNum type="arabicPeriod"/>
                      </a:pPr>
                      <a:r>
                        <a:rPr lang="en-US" sz="1100" b="0" i="0" dirty="0" smtClean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 </a:t>
                      </a:r>
                      <a:r>
                        <a:rPr lang="en-US" b="0" i="0" dirty="0" smtClean="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</a:rPr>
                        <a:t> 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Font typeface="+mj-lt"/>
                        <a:buAutoNum type="arabicPeriod"/>
                      </a:pPr>
                      <a:r>
                        <a:rPr lang="en-US" sz="1200" b="1" i="0" dirty="0" smtClean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class</a:t>
                      </a:r>
                      <a:r>
                        <a:rPr lang="en-US" sz="1200" b="0" i="0" dirty="0" smtClean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 Program   </a:t>
                      </a:r>
                    </a:p>
                    <a:p>
                      <a:pPr algn="l">
                        <a:buFont typeface="+mj-lt"/>
                        <a:buAutoNum type="arabicPeriod"/>
                      </a:pPr>
                      <a:r>
                        <a:rPr lang="en-US" sz="1200" b="0" i="0" dirty="0" smtClean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    {  </a:t>
                      </a:r>
                    </a:p>
                    <a:p>
                      <a:pPr algn="l">
                        <a:buFont typeface="+mj-lt"/>
                        <a:buAutoNum type="arabicPeriod"/>
                      </a:pPr>
                      <a:r>
                        <a:rPr lang="en-US" sz="1200" b="0" i="0" dirty="0" smtClean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        </a:t>
                      </a:r>
                      <a:r>
                        <a:rPr lang="en-US" sz="1200" b="1" i="0" dirty="0" smtClean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static</a:t>
                      </a:r>
                      <a:r>
                        <a:rPr lang="en-US" sz="1200" b="0" i="0" dirty="0" smtClean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 </a:t>
                      </a:r>
                      <a:r>
                        <a:rPr lang="en-US" sz="1200" b="1" i="0" dirty="0" smtClean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void</a:t>
                      </a:r>
                      <a:r>
                        <a:rPr lang="en-US" sz="1200" b="0" i="0" dirty="0" smtClean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 Main(</a:t>
                      </a:r>
                      <a:r>
                        <a:rPr lang="en-US" sz="1200" b="1" i="0" dirty="0" smtClean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string</a:t>
                      </a:r>
                      <a:r>
                        <a:rPr lang="en-US" sz="1200" b="0" i="0" dirty="0" smtClean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[] </a:t>
                      </a:r>
                      <a:r>
                        <a:rPr lang="en-US" sz="1200" b="0" i="0" dirty="0" err="1" smtClean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args</a:t>
                      </a:r>
                      <a:r>
                        <a:rPr lang="en-US" sz="1200" b="0" i="0" dirty="0" smtClean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)  </a:t>
                      </a:r>
                    </a:p>
                    <a:p>
                      <a:pPr algn="l">
                        <a:buFont typeface="+mj-lt"/>
                        <a:buAutoNum type="arabicPeriod"/>
                      </a:pPr>
                      <a:r>
                        <a:rPr lang="en-US" sz="1200" b="0" i="0" dirty="0" smtClean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        {  </a:t>
                      </a:r>
                    </a:p>
                    <a:p>
                      <a:pPr algn="l">
                        <a:buFont typeface="+mj-lt"/>
                        <a:buAutoNum type="arabicPeriod"/>
                      </a:pPr>
                      <a:r>
                        <a:rPr lang="en-US" sz="1200" b="0" i="0" dirty="0" smtClean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            </a:t>
                      </a:r>
                      <a:r>
                        <a:rPr lang="en-US" sz="12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hlinkClick r:id="rId2"/>
                        </a:rPr>
                        <a:t>Console</a:t>
                      </a:r>
                      <a:r>
                        <a:rPr lang="en-US" sz="1200" b="0" i="0" dirty="0" err="1" smtClean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.WriteLine</a:t>
                      </a:r>
                      <a:r>
                        <a:rPr lang="en-US" sz="1200" b="0" i="0" dirty="0" smtClean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("This is Read and Write </a:t>
                      </a:r>
                      <a:r>
                        <a:rPr lang="en-US" sz="1200" b="0" i="0" dirty="0" err="1" smtClean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Propety</a:t>
                      </a:r>
                      <a:r>
                        <a:rPr lang="en-US" sz="1200" b="0" i="0" dirty="0" smtClean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");  </a:t>
                      </a:r>
                    </a:p>
                    <a:p>
                      <a:pPr algn="l">
                        <a:buFont typeface="+mj-lt"/>
                        <a:buAutoNum type="arabicPeriod"/>
                      </a:pPr>
                      <a:r>
                        <a:rPr lang="en-US" sz="1200" b="0" i="0" dirty="0" smtClean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  </a:t>
                      </a:r>
                    </a:p>
                    <a:p>
                      <a:pPr algn="l">
                        <a:buFont typeface="+mj-lt"/>
                        <a:buAutoNum type="arabicPeriod"/>
                      </a:pPr>
                      <a:r>
                        <a:rPr lang="en-US" sz="1200" b="0" i="0" dirty="0" smtClean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            // Create a new object for student class   </a:t>
                      </a:r>
                    </a:p>
                    <a:p>
                      <a:pPr algn="l">
                        <a:buFont typeface="+mj-lt"/>
                        <a:buAutoNum type="arabicPeriod"/>
                      </a:pPr>
                      <a:r>
                        <a:rPr lang="en-US" sz="1200" b="0" i="0" dirty="0" smtClean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            student s = </a:t>
                      </a:r>
                      <a:r>
                        <a:rPr lang="en-US" sz="1200" b="1" i="0" dirty="0" smtClean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new</a:t>
                      </a:r>
                      <a:r>
                        <a:rPr lang="en-US" sz="1200" b="0" i="0" dirty="0" smtClean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 student();  </a:t>
                      </a:r>
                    </a:p>
                    <a:p>
                      <a:pPr algn="l">
                        <a:buFont typeface="+mj-lt"/>
                        <a:buAutoNum type="arabicPeriod"/>
                      </a:pPr>
                      <a:r>
                        <a:rPr lang="en-US" sz="1200" b="0" i="0" dirty="0" smtClean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            </a:t>
                      </a:r>
                      <a:r>
                        <a:rPr lang="en-US" sz="12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hlinkClick r:id="rId2"/>
                        </a:rPr>
                        <a:t>Console</a:t>
                      </a:r>
                      <a:r>
                        <a:rPr lang="en-US" sz="1200" b="0" i="0" dirty="0" err="1" smtClean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.WriteLine</a:t>
                      </a:r>
                      <a:r>
                        <a:rPr lang="en-US" sz="1200" b="0" i="0" dirty="0" smtClean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("Student details:" + s);  </a:t>
                      </a:r>
                    </a:p>
                    <a:p>
                      <a:pPr algn="l">
                        <a:buFont typeface="+mj-lt"/>
                        <a:buAutoNum type="arabicPeriod"/>
                      </a:pPr>
                      <a:r>
                        <a:rPr lang="en-US" sz="1200" b="0" i="0" dirty="0" smtClean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            </a:t>
                      </a:r>
                      <a:r>
                        <a:rPr lang="en-US" sz="1200" b="0" i="0" dirty="0" err="1" smtClean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s.Name</a:t>
                      </a:r>
                      <a:r>
                        <a:rPr lang="en-US" sz="1200" b="0" i="0" dirty="0" smtClean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 = "</a:t>
                      </a:r>
                      <a:r>
                        <a:rPr lang="en-US" sz="12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hlinkClick r:id="rId2"/>
                        </a:rPr>
                        <a:t>Nilesh</a:t>
                      </a:r>
                      <a:r>
                        <a:rPr lang="en-US" sz="1200" b="0" i="0" dirty="0" smtClean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";  </a:t>
                      </a:r>
                    </a:p>
                    <a:p>
                      <a:pPr algn="l">
                        <a:buFont typeface="+mj-lt"/>
                        <a:buAutoNum type="arabicPeriod"/>
                      </a:pPr>
                      <a:r>
                        <a:rPr lang="en-US" sz="1200" b="0" i="0" dirty="0" smtClean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            </a:t>
                      </a:r>
                      <a:r>
                        <a:rPr lang="en-US" sz="1200" b="0" i="0" dirty="0" err="1" smtClean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s.Age</a:t>
                      </a:r>
                      <a:r>
                        <a:rPr lang="en-US" sz="1200" b="0" i="0" dirty="0" smtClean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 = 24;  </a:t>
                      </a:r>
                    </a:p>
                    <a:p>
                      <a:pPr algn="l">
                        <a:buFont typeface="+mj-lt"/>
                        <a:buAutoNum type="arabicPeriod"/>
                      </a:pPr>
                      <a:r>
                        <a:rPr lang="en-US" sz="1200" b="0" i="0" dirty="0" smtClean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            </a:t>
                      </a:r>
                      <a:r>
                        <a:rPr lang="en-US" sz="12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hlinkClick r:id="rId2"/>
                        </a:rPr>
                        <a:t>Console</a:t>
                      </a:r>
                      <a:r>
                        <a:rPr lang="en-US" sz="1200" b="0" i="0" dirty="0" err="1" smtClean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.WriteLine</a:t>
                      </a:r>
                      <a:r>
                        <a:rPr lang="en-US" sz="1200" b="0" i="0" dirty="0" smtClean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("Student details:" + s);  </a:t>
                      </a:r>
                    </a:p>
                    <a:p>
                      <a:pPr algn="l">
                        <a:buFont typeface="+mj-lt"/>
                        <a:buAutoNum type="arabicPeriod"/>
                      </a:pPr>
                      <a:r>
                        <a:rPr lang="en-US" sz="1200" b="0" i="0" dirty="0" smtClean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            //increment the age property  </a:t>
                      </a:r>
                    </a:p>
                    <a:p>
                      <a:pPr algn="l">
                        <a:buFont typeface="+mj-lt"/>
                        <a:buAutoNum type="arabicPeriod"/>
                      </a:pPr>
                      <a:r>
                        <a:rPr lang="en-US" sz="1200" b="0" i="0" dirty="0" smtClean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            </a:t>
                      </a:r>
                      <a:r>
                        <a:rPr lang="en-US" sz="1200" b="0" i="0" dirty="0" err="1" smtClean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s.Age</a:t>
                      </a:r>
                      <a:r>
                        <a:rPr lang="en-US" sz="1200" b="0" i="0" dirty="0" smtClean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 += 1;  </a:t>
                      </a:r>
                    </a:p>
                    <a:p>
                      <a:pPr algn="l">
                        <a:buFont typeface="+mj-lt"/>
                        <a:buAutoNum type="arabicPeriod"/>
                      </a:pPr>
                      <a:r>
                        <a:rPr lang="en-US" sz="1200" b="0" i="0" dirty="0" smtClean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            </a:t>
                      </a:r>
                      <a:r>
                        <a:rPr lang="en-US" sz="12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hlinkClick r:id="rId2"/>
                        </a:rPr>
                        <a:t>Console</a:t>
                      </a:r>
                      <a:r>
                        <a:rPr lang="en-US" sz="1200" b="0" i="0" dirty="0" err="1" smtClean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.Write</a:t>
                      </a:r>
                      <a:r>
                        <a:rPr lang="en-US" sz="1200" b="0" i="0" dirty="0" smtClean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("Student details:" + s);  </a:t>
                      </a:r>
                    </a:p>
                    <a:p>
                      <a:pPr algn="l">
                        <a:buFont typeface="+mj-lt"/>
                        <a:buAutoNum type="arabicPeriod"/>
                      </a:pPr>
                      <a:r>
                        <a:rPr lang="en-US" sz="1200" b="0" i="0" dirty="0" smtClean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            </a:t>
                      </a:r>
                      <a:r>
                        <a:rPr lang="en-US" sz="12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hlinkClick r:id="rId2"/>
                        </a:rPr>
                        <a:t>Console</a:t>
                      </a:r>
                      <a:r>
                        <a:rPr lang="en-US" sz="1200" b="0" i="0" dirty="0" err="1" smtClean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.ReadKey</a:t>
                      </a:r>
                      <a:r>
                        <a:rPr lang="en-US" sz="1200" b="0" i="0" dirty="0" smtClean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();  </a:t>
                      </a:r>
                    </a:p>
                    <a:p>
                      <a:pPr algn="l">
                        <a:buFont typeface="+mj-lt"/>
                        <a:buAutoNum type="arabicPeriod"/>
                      </a:pPr>
                      <a:r>
                        <a:rPr lang="en-US" sz="1200" b="0" i="0" dirty="0" smtClean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  </a:t>
                      </a:r>
                    </a:p>
                    <a:p>
                      <a:pPr algn="l">
                        <a:buFont typeface="+mj-lt"/>
                        <a:buAutoNum type="arabicPeriod"/>
                      </a:pPr>
                      <a:r>
                        <a:rPr lang="en-US" sz="1200" b="0" i="0" dirty="0" smtClean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        }  </a:t>
                      </a:r>
                    </a:p>
                    <a:p>
                      <a:pPr algn="l">
                        <a:buFont typeface="+mj-lt"/>
                        <a:buAutoNum type="arabicPeriod"/>
                      </a:pPr>
                      <a:r>
                        <a:rPr lang="en-US" sz="1200" b="0" i="0" dirty="0" smtClean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    }  </a:t>
                      </a:r>
                    </a:p>
                    <a:p>
                      <a:pPr algn="l">
                        <a:buFont typeface="+mj-lt"/>
                        <a:buAutoNum type="arabicPeriod"/>
                      </a:pPr>
                      <a:r>
                        <a:rPr lang="en-US" sz="1200" b="0" i="0" dirty="0" smtClean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}  </a:t>
                      </a:r>
                    </a:p>
                    <a:p>
                      <a:r>
                        <a:rPr lang="en-US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Read-Write Property Output</a:t>
                      </a:r>
                      <a:br>
                        <a:rPr lang="en-US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/>
                      </a:r>
                      <a:br>
                        <a:rPr lang="en-US" sz="1200" dirty="0" smtClean="0">
                          <a:solidFill>
                            <a:schemeClr val="tx1"/>
                          </a:solidFill>
                        </a:rPr>
                      </a:b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25302" y="4480759"/>
            <a:ext cx="5407684" cy="1595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49235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0766" y="0"/>
            <a:ext cx="8189939" cy="926432"/>
          </a:xfrm>
        </p:spPr>
        <p:txBody>
          <a:bodyPr/>
          <a:lstStyle/>
          <a:p>
            <a:r>
              <a:rPr lang="en-US" b="1" dirty="0"/>
              <a:t>Read-Only Property 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766" y="571516"/>
            <a:ext cx="8596668" cy="1208252"/>
          </a:xfrm>
        </p:spPr>
        <p:txBody>
          <a:bodyPr/>
          <a:lstStyle/>
          <a:p>
            <a:r>
              <a:rPr lang="en-US" b="1" dirty="0"/>
              <a:t>Read-Only Property </a:t>
            </a:r>
            <a:br>
              <a:rPr lang="en-US" b="1" dirty="0"/>
            </a:br>
            <a:r>
              <a:rPr lang="en-US" dirty="0"/>
              <a:t>A read-only Property has a get </a:t>
            </a:r>
            <a:r>
              <a:rPr lang="en-US" dirty="0" err="1"/>
              <a:t>accessor</a:t>
            </a:r>
            <a:r>
              <a:rPr lang="en-US" dirty="0"/>
              <a:t> but does not have any set() operation. This means that you can retrieve the value of a variable using the read-only property but you cannot assign a value to the variable.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659539" y="1671613"/>
            <a:ext cx="4680285" cy="553997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50" b="0" i="0" u="none" strike="noStrike" cap="none" normalizeH="0" baseline="0" dirty="0" smtClean="0">
              <a:ln>
                <a:noFill/>
              </a:ln>
              <a:solidFill>
                <a:srgbClr val="212121"/>
              </a:solidFill>
              <a:effectLst/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rgbClr val="006699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using</a:t>
            </a:r>
            <a:r>
              <a:rPr kumimoji="0" lang="en-US" sz="10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System;  </a:t>
            </a:r>
            <a:endParaRPr kumimoji="0" lang="en-US" sz="1050" b="0" i="0" u="none" strike="noStrike" cap="none" normalizeH="0" baseline="0" dirty="0" smtClean="0">
              <a:ln>
                <a:noFill/>
              </a:ln>
              <a:solidFill>
                <a:srgbClr val="5C5C5C"/>
              </a:solidFill>
              <a:effectLst/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2"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rgbClr val="006699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using</a:t>
            </a:r>
            <a:r>
              <a:rPr kumimoji="0" lang="en-US" sz="10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</a:t>
            </a:r>
            <a:r>
              <a:rPr kumimoji="0" lang="en-US" sz="10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System.Collections.Generic</a:t>
            </a:r>
            <a:r>
              <a:rPr kumimoji="0" lang="en-US" sz="10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;  </a:t>
            </a:r>
            <a:endParaRPr kumimoji="0" lang="en-US" sz="1050" b="0" i="0" u="none" strike="noStrike" cap="none" normalizeH="0" baseline="0" dirty="0" smtClean="0">
              <a:ln>
                <a:noFill/>
              </a:ln>
              <a:solidFill>
                <a:srgbClr val="5C5C5C"/>
              </a:solidFill>
              <a:effectLst/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3"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rgbClr val="006699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using</a:t>
            </a:r>
            <a:r>
              <a:rPr kumimoji="0" lang="en-US" sz="10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</a:t>
            </a:r>
            <a:r>
              <a:rPr kumimoji="0" lang="en-US" sz="10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System.Linq</a:t>
            </a:r>
            <a:r>
              <a:rPr kumimoji="0" lang="en-US" sz="10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;  </a:t>
            </a:r>
            <a:endParaRPr kumimoji="0" lang="en-US" sz="1050" b="0" i="0" u="none" strike="noStrike" cap="none" normalizeH="0" baseline="0" dirty="0" smtClean="0">
              <a:ln>
                <a:noFill/>
              </a:ln>
              <a:solidFill>
                <a:srgbClr val="5C5C5C"/>
              </a:solidFill>
              <a:effectLst/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4"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rgbClr val="006699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using</a:t>
            </a:r>
            <a:r>
              <a:rPr kumimoji="0" lang="en-US" sz="10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</a:t>
            </a:r>
            <a:r>
              <a:rPr kumimoji="0" lang="en-US" sz="10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System.Text</a:t>
            </a:r>
            <a:r>
              <a:rPr kumimoji="0" lang="en-US" sz="10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;  </a:t>
            </a:r>
            <a:endParaRPr kumimoji="0" lang="en-US" sz="1050" b="0" i="0" u="none" strike="noStrike" cap="none" normalizeH="0" baseline="0" dirty="0" smtClean="0">
              <a:ln>
                <a:noFill/>
              </a:ln>
              <a:solidFill>
                <a:srgbClr val="5C5C5C"/>
              </a:solidFill>
              <a:effectLst/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5"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rgbClr val="006699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namespace</a:t>
            </a:r>
            <a:r>
              <a:rPr kumimoji="0" lang="en-US" sz="10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</a:t>
            </a:r>
            <a:r>
              <a:rPr kumimoji="0" lang="en-US" sz="1050" b="0" i="0" u="none" strike="noStrike" cap="none" normalizeH="0" baseline="0" dirty="0" smtClean="0">
                <a:ln>
                  <a:noFill/>
                </a:ln>
                <a:solidFill>
                  <a:srgbClr val="1E88E5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  <a:hlinkClick r:id="rId2"/>
              </a:rPr>
              <a:t>Console</a:t>
            </a:r>
            <a:r>
              <a:rPr kumimoji="0" lang="en-US" sz="10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Application1   </a:t>
            </a:r>
            <a:endParaRPr kumimoji="0" lang="en-US" sz="1050" b="0" i="0" u="none" strike="noStrike" cap="none" normalizeH="0" baseline="0" dirty="0" smtClean="0">
              <a:ln>
                <a:noFill/>
              </a:ln>
              <a:solidFill>
                <a:srgbClr val="5C5C5C"/>
              </a:solidFill>
              <a:effectLst/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6"/>
              <a:tabLst/>
            </a:pPr>
            <a:r>
              <a:rPr kumimoji="0" lang="en-US" sz="10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{  </a:t>
            </a:r>
            <a:endParaRPr kumimoji="0" lang="en-US" sz="1050" b="0" i="0" u="none" strike="noStrike" cap="none" normalizeH="0" baseline="0" dirty="0" smtClean="0">
              <a:ln>
                <a:noFill/>
              </a:ln>
              <a:solidFill>
                <a:srgbClr val="5C5C5C"/>
              </a:solidFill>
              <a:effectLst/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7"/>
              <a:tabLst/>
            </a:pPr>
            <a:r>
              <a:rPr kumimoji="0" lang="en-US" sz="10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   </a:t>
            </a: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rgbClr val="006699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public</a:t>
            </a:r>
            <a:r>
              <a:rPr kumimoji="0" lang="en-US" sz="10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</a:t>
            </a: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rgbClr val="006699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class</a:t>
            </a:r>
            <a:r>
              <a:rPr kumimoji="0" lang="en-US" sz="10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</a:t>
            </a:r>
            <a:r>
              <a:rPr kumimoji="0" lang="en-US" sz="10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PropertyHolder</a:t>
            </a:r>
            <a:r>
              <a:rPr kumimoji="0" lang="en-US" sz="10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  </a:t>
            </a:r>
            <a:endParaRPr kumimoji="0" lang="en-US" sz="1050" b="0" i="0" u="none" strike="noStrike" cap="none" normalizeH="0" baseline="0" dirty="0" smtClean="0">
              <a:ln>
                <a:noFill/>
              </a:ln>
              <a:solidFill>
                <a:srgbClr val="5C5C5C"/>
              </a:solidFill>
              <a:effectLst/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8"/>
              <a:tabLst/>
            </a:pPr>
            <a:r>
              <a:rPr kumimoji="0" lang="en-US" sz="10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   {  </a:t>
            </a:r>
            <a:endParaRPr kumimoji="0" lang="en-US" sz="1050" b="0" i="0" u="none" strike="noStrike" cap="none" normalizeH="0" baseline="0" dirty="0" smtClean="0">
              <a:ln>
                <a:noFill/>
              </a:ln>
              <a:solidFill>
                <a:srgbClr val="5C5C5C"/>
              </a:solidFill>
              <a:effectLst/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9"/>
              <a:tabLst/>
            </a:pPr>
            <a:r>
              <a:rPr kumimoji="0" lang="en-US" sz="10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       </a:t>
            </a: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rgbClr val="006699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private</a:t>
            </a:r>
            <a:r>
              <a:rPr kumimoji="0" lang="en-US" sz="10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</a:t>
            </a:r>
            <a:r>
              <a:rPr kumimoji="0" lang="en-US" sz="1050" b="1" i="0" u="none" strike="noStrike" cap="none" normalizeH="0" baseline="0" dirty="0" err="1" smtClean="0">
                <a:ln>
                  <a:noFill/>
                </a:ln>
                <a:solidFill>
                  <a:srgbClr val="006699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kumimoji="0" lang="en-US" sz="10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</a:t>
            </a:r>
            <a:r>
              <a:rPr kumimoji="0" lang="en-US" sz="10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Myage</a:t>
            </a:r>
            <a:r>
              <a:rPr kumimoji="0" lang="en-US" sz="10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= 0;  </a:t>
            </a:r>
            <a:endParaRPr kumimoji="0" lang="en-US" sz="1050" b="0" i="0" u="none" strike="noStrike" cap="none" normalizeH="0" baseline="0" dirty="0" smtClean="0">
              <a:ln>
                <a:noFill/>
              </a:ln>
              <a:solidFill>
                <a:srgbClr val="5C5C5C"/>
              </a:solidFill>
              <a:effectLst/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10"/>
              <a:tabLst/>
            </a:pPr>
            <a:r>
              <a:rPr kumimoji="0" lang="en-US" sz="10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       </a:t>
            </a: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rgbClr val="006699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public</a:t>
            </a:r>
            <a:r>
              <a:rPr kumimoji="0" lang="en-US" sz="10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</a:t>
            </a:r>
            <a:r>
              <a:rPr kumimoji="0" lang="en-US" sz="10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PropertyHolder</a:t>
            </a:r>
            <a:r>
              <a:rPr kumimoji="0" lang="en-US" sz="10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kumimoji="0" lang="en-US" sz="1050" b="1" i="0" u="none" strike="noStrike" cap="none" normalizeH="0" baseline="0" dirty="0" err="1" smtClean="0">
                <a:ln>
                  <a:noFill/>
                </a:ln>
                <a:solidFill>
                  <a:srgbClr val="006699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kumimoji="0" lang="en-US" sz="10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</a:t>
            </a:r>
            <a:r>
              <a:rPr kumimoji="0" lang="en-US" sz="10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PropVal</a:t>
            </a:r>
            <a:r>
              <a:rPr kumimoji="0" lang="en-US" sz="10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)   </a:t>
            </a:r>
            <a:endParaRPr kumimoji="0" lang="en-US" sz="1050" b="0" i="0" u="none" strike="noStrike" cap="none" normalizeH="0" baseline="0" dirty="0" smtClean="0">
              <a:ln>
                <a:noFill/>
              </a:ln>
              <a:solidFill>
                <a:srgbClr val="5C5C5C"/>
              </a:solidFill>
              <a:effectLst/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11"/>
              <a:tabLst/>
            </a:pPr>
            <a:r>
              <a:rPr kumimoji="0" lang="en-US" sz="10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       {  </a:t>
            </a:r>
            <a:endParaRPr kumimoji="0" lang="en-US" sz="1050" b="0" i="0" u="none" strike="noStrike" cap="none" normalizeH="0" baseline="0" dirty="0" smtClean="0">
              <a:ln>
                <a:noFill/>
              </a:ln>
              <a:solidFill>
                <a:srgbClr val="5C5C5C"/>
              </a:solidFill>
              <a:effectLst/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12"/>
              <a:tabLst/>
            </a:pPr>
            <a:r>
              <a:rPr kumimoji="0" lang="en-US" sz="10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           </a:t>
            </a:r>
            <a:r>
              <a:rPr kumimoji="0" lang="en-US" sz="10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Myage</a:t>
            </a:r>
            <a:r>
              <a:rPr kumimoji="0" lang="en-US" sz="10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= </a:t>
            </a:r>
            <a:r>
              <a:rPr kumimoji="0" lang="en-US" sz="10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PropVal</a:t>
            </a:r>
            <a:r>
              <a:rPr kumimoji="0" lang="en-US" sz="10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;  </a:t>
            </a:r>
            <a:endParaRPr kumimoji="0" lang="en-US" sz="1050" b="0" i="0" u="none" strike="noStrike" cap="none" normalizeH="0" baseline="0" dirty="0" smtClean="0">
              <a:ln>
                <a:noFill/>
              </a:ln>
              <a:solidFill>
                <a:srgbClr val="5C5C5C"/>
              </a:solidFill>
              <a:effectLst/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13"/>
              <a:tabLst/>
            </a:pPr>
            <a:r>
              <a:rPr kumimoji="0" lang="en-US" sz="10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       }  </a:t>
            </a:r>
            <a:endParaRPr kumimoji="0" lang="en-US" sz="1050" b="0" i="0" u="none" strike="noStrike" cap="none" normalizeH="0" baseline="0" dirty="0" smtClean="0">
              <a:ln>
                <a:noFill/>
              </a:ln>
              <a:solidFill>
                <a:srgbClr val="5C5C5C"/>
              </a:solidFill>
              <a:effectLst/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14"/>
              <a:tabLst/>
            </a:pPr>
            <a:r>
              <a:rPr kumimoji="0" lang="en-US" sz="10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       </a:t>
            </a: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rgbClr val="006699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public</a:t>
            </a:r>
            <a:r>
              <a:rPr kumimoji="0" lang="en-US" sz="10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</a:t>
            </a:r>
            <a:r>
              <a:rPr kumimoji="0" lang="en-US" sz="1050" b="1" i="0" u="none" strike="noStrike" cap="none" normalizeH="0" baseline="0" dirty="0" err="1" smtClean="0">
                <a:ln>
                  <a:noFill/>
                </a:ln>
                <a:solidFill>
                  <a:srgbClr val="006699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kumimoji="0" lang="en-US" sz="10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age  </a:t>
            </a:r>
            <a:endParaRPr kumimoji="0" lang="en-US" sz="1050" b="0" i="0" u="none" strike="noStrike" cap="none" normalizeH="0" baseline="0" dirty="0" smtClean="0">
              <a:ln>
                <a:noFill/>
              </a:ln>
              <a:solidFill>
                <a:srgbClr val="5C5C5C"/>
              </a:solidFill>
              <a:effectLst/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15"/>
              <a:tabLst/>
            </a:pPr>
            <a:r>
              <a:rPr kumimoji="0" lang="en-US" sz="10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       {  </a:t>
            </a:r>
            <a:endParaRPr kumimoji="0" lang="en-US" sz="1050" b="0" i="0" u="none" strike="noStrike" cap="none" normalizeH="0" baseline="0" dirty="0" smtClean="0">
              <a:ln>
                <a:noFill/>
              </a:ln>
              <a:solidFill>
                <a:srgbClr val="5C5C5C"/>
              </a:solidFill>
              <a:effectLst/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16"/>
              <a:tabLst/>
            </a:pPr>
            <a:r>
              <a:rPr kumimoji="0" lang="en-US" sz="10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           </a:t>
            </a: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rgbClr val="006699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get</a:t>
            </a:r>
            <a:r>
              <a:rPr kumimoji="0" lang="en-US" sz="10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{  </a:t>
            </a:r>
            <a:endParaRPr kumimoji="0" lang="en-US" sz="1050" b="0" i="0" u="none" strike="noStrike" cap="none" normalizeH="0" baseline="0" dirty="0" smtClean="0">
              <a:ln>
                <a:noFill/>
              </a:ln>
              <a:solidFill>
                <a:srgbClr val="5C5C5C"/>
              </a:solidFill>
              <a:effectLst/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17"/>
              <a:tabLst/>
            </a:pPr>
            <a:r>
              <a:rPr kumimoji="0" lang="en-US" sz="10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               </a:t>
            </a: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rgbClr val="006699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return</a:t>
            </a:r>
            <a:r>
              <a:rPr kumimoji="0" lang="en-US" sz="10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</a:t>
            </a:r>
            <a:r>
              <a:rPr kumimoji="0" lang="en-US" sz="105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Myage</a:t>
            </a:r>
            <a:r>
              <a:rPr kumimoji="0" lang="en-US" sz="10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;  </a:t>
            </a:r>
            <a:endParaRPr kumimoji="0" lang="en-US" sz="1050" b="0" i="0" u="none" strike="noStrike" cap="none" normalizeH="0" baseline="0" dirty="0" smtClean="0">
              <a:ln>
                <a:noFill/>
              </a:ln>
              <a:solidFill>
                <a:srgbClr val="5C5C5C"/>
              </a:solidFill>
              <a:effectLst/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18"/>
              <a:tabLst/>
            </a:pPr>
            <a:r>
              <a:rPr kumimoji="0" lang="en-US" sz="10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           }  </a:t>
            </a:r>
            <a:endParaRPr kumimoji="0" lang="en-US" sz="1050" b="0" i="0" u="none" strike="noStrike" cap="none" normalizeH="0" baseline="0" dirty="0" smtClean="0">
              <a:ln>
                <a:noFill/>
              </a:ln>
              <a:solidFill>
                <a:srgbClr val="5C5C5C"/>
              </a:solidFill>
              <a:effectLst/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19"/>
              <a:tabLst/>
            </a:pPr>
            <a:r>
              <a:rPr kumimoji="0" lang="en-US" sz="10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       }  </a:t>
            </a:r>
            <a:endParaRPr kumimoji="0" lang="en-US" sz="1050" b="0" i="0" u="none" strike="noStrike" cap="none" normalizeH="0" baseline="0" dirty="0" smtClean="0">
              <a:ln>
                <a:noFill/>
              </a:ln>
              <a:solidFill>
                <a:srgbClr val="5C5C5C"/>
              </a:solidFill>
              <a:effectLst/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20"/>
              <a:tabLst/>
            </a:pPr>
            <a:r>
              <a:rPr kumimoji="0" lang="en-US" sz="10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   }  </a:t>
            </a:r>
            <a:endParaRPr kumimoji="0" lang="en-US" sz="1050" b="0" i="0" u="none" strike="noStrike" cap="none" normalizeH="0" baseline="0" dirty="0" smtClean="0">
              <a:ln>
                <a:noFill/>
              </a:ln>
              <a:solidFill>
                <a:srgbClr val="5C5C5C"/>
              </a:solidFill>
              <a:effectLst/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21"/>
              <a:tabLst/>
            </a:pPr>
            <a:r>
              <a:rPr kumimoji="0" lang="en-US" sz="10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 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050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  </a:t>
            </a:r>
            <a:r>
              <a:rPr lang="en-US" sz="1050" b="1" dirty="0"/>
              <a:t>class</a:t>
            </a:r>
            <a:r>
              <a:rPr lang="en-US" sz="1050" dirty="0"/>
              <a:t> Program   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050" dirty="0"/>
              <a:t>    {  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050" dirty="0"/>
              <a:t>        </a:t>
            </a:r>
            <a:r>
              <a:rPr lang="en-US" sz="1050" b="1" dirty="0"/>
              <a:t>static</a:t>
            </a:r>
            <a:r>
              <a:rPr lang="en-US" sz="1050" dirty="0"/>
              <a:t> </a:t>
            </a:r>
            <a:r>
              <a:rPr lang="en-US" sz="1050" b="1" dirty="0"/>
              <a:t>void</a:t>
            </a:r>
            <a:r>
              <a:rPr lang="en-US" sz="1050" dirty="0"/>
              <a:t> Main(</a:t>
            </a:r>
            <a:r>
              <a:rPr lang="en-US" sz="1050" b="1" dirty="0"/>
              <a:t>string</a:t>
            </a:r>
            <a:r>
              <a:rPr lang="en-US" sz="1050" dirty="0"/>
              <a:t>[] </a:t>
            </a:r>
            <a:r>
              <a:rPr lang="en-US" sz="1050" dirty="0" err="1"/>
              <a:t>args</a:t>
            </a:r>
            <a:r>
              <a:rPr lang="en-US" sz="1050" dirty="0"/>
              <a:t>)   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050" dirty="0"/>
              <a:t>        {  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050" dirty="0"/>
              <a:t>            </a:t>
            </a:r>
            <a:r>
              <a:rPr lang="en-US" sz="1050" dirty="0" err="1"/>
              <a:t>PropertyHolder</a:t>
            </a:r>
            <a:r>
              <a:rPr lang="en-US" sz="1050" dirty="0"/>
              <a:t> p = </a:t>
            </a:r>
            <a:r>
              <a:rPr lang="en-US" sz="1050" b="1" dirty="0"/>
              <a:t>new</a:t>
            </a:r>
            <a:r>
              <a:rPr lang="en-US" sz="1050" dirty="0"/>
              <a:t> </a:t>
            </a:r>
            <a:r>
              <a:rPr lang="en-US" sz="1050" dirty="0" err="1"/>
              <a:t>PropertyHolder</a:t>
            </a:r>
            <a:r>
              <a:rPr lang="en-US" sz="1050" dirty="0"/>
              <a:t>(24);  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050" dirty="0"/>
              <a:t>            </a:t>
            </a:r>
            <a:r>
              <a:rPr lang="en-US" sz="1050" dirty="0" err="1">
                <a:hlinkClick r:id="rId2"/>
              </a:rPr>
              <a:t>Console</a:t>
            </a:r>
            <a:r>
              <a:rPr lang="en-US" sz="1050" dirty="0" err="1"/>
              <a:t>.WriteLine</a:t>
            </a:r>
            <a:r>
              <a:rPr lang="en-US" sz="1050" dirty="0"/>
              <a:t>("My age is: " + </a:t>
            </a:r>
            <a:r>
              <a:rPr lang="en-US" sz="1050" dirty="0" err="1"/>
              <a:t>p.age</a:t>
            </a:r>
            <a:r>
              <a:rPr lang="en-US" sz="1050" dirty="0"/>
              <a:t>);  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050" dirty="0"/>
              <a:t>            </a:t>
            </a:r>
            <a:r>
              <a:rPr lang="en-US" sz="1050" dirty="0" err="1">
                <a:hlinkClick r:id="rId2"/>
              </a:rPr>
              <a:t>Console</a:t>
            </a:r>
            <a:r>
              <a:rPr lang="en-US" sz="1050" dirty="0" err="1"/>
              <a:t>.ReadKey</a:t>
            </a:r>
            <a:r>
              <a:rPr lang="en-US" sz="1050" dirty="0"/>
              <a:t>();  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050" dirty="0"/>
              <a:t>        }  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050" dirty="0"/>
              <a:t>    }  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050" dirty="0"/>
              <a:t>} 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                    </a:t>
            </a:r>
          </a:p>
        </p:txBody>
      </p:sp>
      <p:pic>
        <p:nvPicPr>
          <p:cNvPr id="5123" name="Picture 3" descr="http://csharpcorner.mindcrackerinc.netdna-cdn.com/UploadFile/009464/properties-in-console-in-Asp-Net-using-C-Sharp/Images/read%20only%20property%20outpu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120" y="2959769"/>
            <a:ext cx="3453985" cy="15648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52070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850" y="92242"/>
            <a:ext cx="8596668" cy="617621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r>
              <a:rPr lang="en-US" b="1" dirty="0"/>
              <a:t>Static Property 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850" y="709864"/>
            <a:ext cx="8596668" cy="592843"/>
          </a:xfrm>
        </p:spPr>
        <p:txBody>
          <a:bodyPr/>
          <a:lstStyle/>
          <a:p>
            <a:r>
              <a:rPr lang="en-US" dirty="0" smtClean="0"/>
              <a:t>A </a:t>
            </a:r>
            <a:r>
              <a:rPr lang="en-US" dirty="0"/>
              <a:t>static Property can be used to access only the static members of the class. </a:t>
            </a:r>
          </a:p>
        </p:txBody>
      </p:sp>
      <p:sp>
        <p:nvSpPr>
          <p:cNvPr id="4" name="Rectangle 3"/>
          <p:cNvSpPr/>
          <p:nvPr/>
        </p:nvSpPr>
        <p:spPr>
          <a:xfrm>
            <a:off x="111850" y="1671078"/>
            <a:ext cx="4973717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+mj-lt"/>
              <a:buAutoNum type="arabicPeriod"/>
            </a:pPr>
            <a:r>
              <a:rPr lang="en-US" sz="1200" b="1" dirty="0">
                <a:solidFill>
                  <a:srgbClr val="006699"/>
                </a:solidFill>
                <a:latin typeface="Consolas" panose="020B0609020204030204" pitchFamily="49" charset="0"/>
              </a:rPr>
              <a:t>using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System;  </a:t>
            </a:r>
            <a:endParaRPr lang="en-US" sz="12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200" b="1" dirty="0">
                <a:solidFill>
                  <a:srgbClr val="006699"/>
                </a:solidFill>
                <a:latin typeface="Consolas" panose="020B0609020204030204" pitchFamily="49" charset="0"/>
              </a:rPr>
              <a:t>using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System.Collections.Generic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;  </a:t>
            </a:r>
            <a:endParaRPr lang="en-US" sz="12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200" b="1" dirty="0">
                <a:solidFill>
                  <a:srgbClr val="006699"/>
                </a:solidFill>
                <a:latin typeface="Consolas" panose="020B0609020204030204" pitchFamily="49" charset="0"/>
              </a:rPr>
              <a:t>using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System.Linq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;  </a:t>
            </a:r>
            <a:endParaRPr lang="en-US" sz="12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200" b="1" dirty="0">
                <a:solidFill>
                  <a:srgbClr val="006699"/>
                </a:solidFill>
                <a:latin typeface="Consolas" panose="020B0609020204030204" pitchFamily="49" charset="0"/>
              </a:rPr>
              <a:t>using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System.Text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;  </a:t>
            </a:r>
            <a:endParaRPr lang="en-US" sz="12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200" b="1" dirty="0">
                <a:solidFill>
                  <a:srgbClr val="006699"/>
                </a:solidFill>
                <a:latin typeface="Consolas" panose="020B0609020204030204" pitchFamily="49" charset="0"/>
              </a:rPr>
              <a:t>namespace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Static_Property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  </a:t>
            </a:r>
            <a:endParaRPr lang="en-US" sz="12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{  </a:t>
            </a:r>
            <a:endParaRPr lang="en-US" sz="12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   </a:t>
            </a:r>
            <a:r>
              <a:rPr lang="en-US" sz="1200" b="1" dirty="0">
                <a:solidFill>
                  <a:srgbClr val="006699"/>
                </a:solidFill>
                <a:latin typeface="Consolas" panose="020B0609020204030204" pitchFamily="49" charset="0"/>
              </a:rPr>
              <a:t>public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en-US" sz="1200" b="1" dirty="0">
                <a:solidFill>
                  <a:srgbClr val="006699"/>
                </a:solidFill>
                <a:latin typeface="Consolas" panose="020B0609020204030204" pitchFamily="49" charset="0"/>
              </a:rPr>
              <a:t>class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CounterClass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  </a:t>
            </a:r>
            <a:endParaRPr lang="en-US" sz="12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   {  </a:t>
            </a:r>
            <a:endParaRPr lang="en-US" sz="12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       </a:t>
            </a:r>
            <a:r>
              <a:rPr lang="en-US" sz="1200" b="1" dirty="0">
                <a:solidFill>
                  <a:srgbClr val="006699"/>
                </a:solidFill>
                <a:latin typeface="Consolas" panose="020B0609020204030204" pitchFamily="49" charset="0"/>
              </a:rPr>
              <a:t>private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en-US" sz="1200" b="1" dirty="0">
                <a:solidFill>
                  <a:srgbClr val="006699"/>
                </a:solidFill>
                <a:latin typeface="Consolas" panose="020B0609020204030204" pitchFamily="49" charset="0"/>
              </a:rPr>
              <a:t>static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en-US" sz="1200" b="1" dirty="0" err="1">
                <a:solidFill>
                  <a:srgbClr val="006699"/>
                </a:solidFill>
                <a:latin typeface="Consolas" panose="020B0609020204030204" pitchFamily="49" charset="0"/>
              </a:rPr>
              <a:t>int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number = 0;  </a:t>
            </a:r>
            <a:endParaRPr lang="en-US" sz="12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       </a:t>
            </a:r>
            <a:r>
              <a:rPr lang="en-US" sz="1200" b="1" dirty="0">
                <a:solidFill>
                  <a:srgbClr val="006699"/>
                </a:solidFill>
                <a:latin typeface="Consolas" panose="020B0609020204030204" pitchFamily="49" charset="0"/>
              </a:rPr>
              <a:t>public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CounterClass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()  </a:t>
            </a:r>
            <a:endParaRPr lang="en-US" sz="12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       {  </a:t>
            </a:r>
            <a:endParaRPr lang="en-US" sz="12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           number++;  </a:t>
            </a:r>
            <a:endParaRPr lang="en-US" sz="12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       }  </a:t>
            </a:r>
            <a:endParaRPr lang="en-US" sz="12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       </a:t>
            </a:r>
            <a:r>
              <a:rPr lang="en-US" sz="1200" b="1" dirty="0">
                <a:solidFill>
                  <a:srgbClr val="006699"/>
                </a:solidFill>
                <a:latin typeface="Consolas" panose="020B0609020204030204" pitchFamily="49" charset="0"/>
              </a:rPr>
              <a:t>public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en-US" sz="1200" b="1" dirty="0">
                <a:solidFill>
                  <a:srgbClr val="006699"/>
                </a:solidFill>
                <a:latin typeface="Consolas" panose="020B0609020204030204" pitchFamily="49" charset="0"/>
              </a:rPr>
              <a:t>static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en-US" sz="1200" b="1" dirty="0" err="1">
                <a:solidFill>
                  <a:srgbClr val="006699"/>
                </a:solidFill>
                <a:latin typeface="Consolas" panose="020B0609020204030204" pitchFamily="49" charset="0"/>
              </a:rPr>
              <a:t>int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NumberofObjects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 </a:t>
            </a:r>
            <a:endParaRPr lang="en-US" sz="12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       {  </a:t>
            </a:r>
            <a:endParaRPr lang="en-US" sz="12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           </a:t>
            </a:r>
            <a:r>
              <a:rPr lang="en-US" sz="1200" b="1" dirty="0">
                <a:solidFill>
                  <a:srgbClr val="006699"/>
                </a:solidFill>
                <a:latin typeface="Consolas" panose="020B0609020204030204" pitchFamily="49" charset="0"/>
              </a:rPr>
              <a:t>get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{  </a:t>
            </a:r>
            <a:endParaRPr lang="en-US" sz="12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               </a:t>
            </a:r>
            <a:r>
              <a:rPr lang="en-US" sz="1200" b="1" dirty="0">
                <a:solidFill>
                  <a:srgbClr val="006699"/>
                </a:solidFill>
                <a:latin typeface="Consolas" panose="020B0609020204030204" pitchFamily="49" charset="0"/>
              </a:rPr>
              <a:t>return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number;  </a:t>
            </a:r>
            <a:endParaRPr lang="en-US" sz="12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           }  </a:t>
            </a:r>
            <a:endParaRPr lang="en-US" sz="12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 </a:t>
            </a:r>
            <a:endParaRPr lang="en-US" sz="12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           </a:t>
            </a:r>
            <a:r>
              <a:rPr lang="en-US" sz="1200" b="1" dirty="0">
                <a:solidFill>
                  <a:srgbClr val="006699"/>
                </a:solidFill>
                <a:latin typeface="Consolas" panose="020B0609020204030204" pitchFamily="49" charset="0"/>
              </a:rPr>
              <a:t>set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{  </a:t>
            </a:r>
            <a:endParaRPr lang="en-US" sz="12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               number = value;  </a:t>
            </a:r>
            <a:endParaRPr lang="en-US" sz="12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           }  </a:t>
            </a:r>
            <a:endParaRPr lang="en-US" sz="12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       }  </a:t>
            </a:r>
            <a:endParaRPr lang="en-US" sz="12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   }  </a:t>
            </a:r>
            <a:endParaRPr lang="en-US" sz="12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722312" y="1671078"/>
            <a:ext cx="7340251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+mj-lt"/>
              <a:buAutoNum type="arabicPeriod"/>
            </a:pPr>
            <a:r>
              <a:rPr lang="en-US" sz="1200" b="1" dirty="0">
                <a:solidFill>
                  <a:srgbClr val="006699"/>
                </a:solidFill>
                <a:latin typeface="Consolas" panose="020B0609020204030204" pitchFamily="49" charset="0"/>
              </a:rPr>
              <a:t>class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Program   </a:t>
            </a:r>
            <a:endParaRPr lang="en-US" sz="12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   {  </a:t>
            </a:r>
            <a:endParaRPr lang="en-US" sz="12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       </a:t>
            </a:r>
            <a:r>
              <a:rPr lang="en-US" sz="1200" b="1" dirty="0">
                <a:solidFill>
                  <a:srgbClr val="006699"/>
                </a:solidFill>
                <a:latin typeface="Consolas" panose="020B0609020204030204" pitchFamily="49" charset="0"/>
              </a:rPr>
              <a:t>static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en-US" sz="1200" b="1" dirty="0">
                <a:solidFill>
                  <a:srgbClr val="006699"/>
                </a:solidFill>
                <a:latin typeface="Consolas" panose="020B0609020204030204" pitchFamily="49" charset="0"/>
              </a:rPr>
              <a:t>void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Main(</a:t>
            </a:r>
            <a:r>
              <a:rPr lang="en-US" sz="1200" b="1" dirty="0">
                <a:solidFill>
                  <a:srgbClr val="006699"/>
                </a:solidFill>
                <a:latin typeface="Consolas" panose="020B0609020204030204" pitchFamily="49" charset="0"/>
              </a:rPr>
              <a:t>string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[] 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args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)  </a:t>
            </a:r>
            <a:endParaRPr lang="en-US" sz="12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       {  </a:t>
            </a:r>
            <a:endParaRPr lang="en-US" sz="12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           </a:t>
            </a:r>
            <a:r>
              <a:rPr lang="en-US" sz="1200" dirty="0" err="1">
                <a:solidFill>
                  <a:srgbClr val="1E88E5"/>
                </a:solidFill>
                <a:latin typeface="Consolas" panose="020B0609020204030204" pitchFamily="49" charset="0"/>
                <a:hlinkClick r:id="rId2"/>
              </a:rPr>
              <a:t>Console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.WriteLine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200" dirty="0">
                <a:solidFill>
                  <a:srgbClr val="0000FF"/>
                </a:solidFill>
                <a:latin typeface="Consolas" panose="020B0609020204030204" pitchFamily="49" charset="0"/>
              </a:rPr>
              <a:t>"Number of Objects: {0}"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, 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CounterClass.NumberofObjects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);  </a:t>
            </a:r>
            <a:endParaRPr lang="en-US" sz="12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 </a:t>
            </a:r>
            <a:endParaRPr lang="en-US" sz="12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           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CounterClass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object1 = </a:t>
            </a:r>
            <a:r>
              <a:rPr lang="en-US" sz="1200" b="1" dirty="0">
                <a:solidFill>
                  <a:srgbClr val="006699"/>
                </a:solidFill>
                <a:latin typeface="Consolas" panose="020B0609020204030204" pitchFamily="49" charset="0"/>
              </a:rPr>
              <a:t>new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CounterClass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();  </a:t>
            </a:r>
            <a:endParaRPr lang="en-US" sz="12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           </a:t>
            </a:r>
            <a:r>
              <a:rPr lang="en-US" sz="1200" dirty="0" err="1">
                <a:solidFill>
                  <a:srgbClr val="1E88E5"/>
                </a:solidFill>
                <a:latin typeface="Consolas" panose="020B0609020204030204" pitchFamily="49" charset="0"/>
                <a:hlinkClick r:id="rId2"/>
              </a:rPr>
              <a:t>Console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.WriteLine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200" dirty="0">
                <a:solidFill>
                  <a:srgbClr val="0000FF"/>
                </a:solidFill>
                <a:latin typeface="Consolas" panose="020B0609020204030204" pitchFamily="49" charset="0"/>
              </a:rPr>
              <a:t>"Number of Objects: {0}"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, 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CounterClass.NumberofObjects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);  </a:t>
            </a:r>
            <a:endParaRPr lang="en-US" sz="12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 </a:t>
            </a:r>
            <a:endParaRPr lang="en-US" sz="12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           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CounterClass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object2 = </a:t>
            </a:r>
            <a:r>
              <a:rPr lang="en-US" sz="1200" b="1" dirty="0">
                <a:solidFill>
                  <a:srgbClr val="006699"/>
                </a:solidFill>
                <a:latin typeface="Consolas" panose="020B0609020204030204" pitchFamily="49" charset="0"/>
              </a:rPr>
              <a:t>new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CounterClass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();  </a:t>
            </a:r>
            <a:endParaRPr lang="en-US" sz="12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           </a:t>
            </a:r>
            <a:r>
              <a:rPr lang="en-US" sz="1200" dirty="0" err="1">
                <a:solidFill>
                  <a:srgbClr val="1E88E5"/>
                </a:solidFill>
                <a:latin typeface="Consolas" panose="020B0609020204030204" pitchFamily="49" charset="0"/>
                <a:hlinkClick r:id="rId2"/>
              </a:rPr>
              <a:t>Console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.WriteLine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200" dirty="0">
                <a:solidFill>
                  <a:srgbClr val="0000FF"/>
                </a:solidFill>
                <a:latin typeface="Consolas" panose="020B0609020204030204" pitchFamily="49" charset="0"/>
              </a:rPr>
              <a:t>"Number of Objects: {0}"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, 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CounterClass.NumberofObjects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);  </a:t>
            </a:r>
            <a:endParaRPr lang="en-US" sz="12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 </a:t>
            </a:r>
            <a:endParaRPr lang="en-US" sz="12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           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CounterClass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object3 = </a:t>
            </a:r>
            <a:r>
              <a:rPr lang="en-US" sz="1200" b="1" dirty="0">
                <a:solidFill>
                  <a:srgbClr val="006699"/>
                </a:solidFill>
                <a:latin typeface="Consolas" panose="020B0609020204030204" pitchFamily="49" charset="0"/>
              </a:rPr>
              <a:t>new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CounterClass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();  </a:t>
            </a:r>
            <a:endParaRPr lang="en-US" sz="12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           </a:t>
            </a:r>
            <a:r>
              <a:rPr lang="en-US" sz="1200" dirty="0" err="1">
                <a:solidFill>
                  <a:srgbClr val="1E88E5"/>
                </a:solidFill>
                <a:latin typeface="Consolas" panose="020B0609020204030204" pitchFamily="49" charset="0"/>
                <a:hlinkClick r:id="rId2"/>
              </a:rPr>
              <a:t>Console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.WriteLine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200" dirty="0">
                <a:solidFill>
                  <a:srgbClr val="0000FF"/>
                </a:solidFill>
                <a:latin typeface="Consolas" panose="020B0609020204030204" pitchFamily="49" charset="0"/>
              </a:rPr>
              <a:t>"Number of Objects: {0}"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, 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CounterClass.NumberofObjects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);  </a:t>
            </a:r>
            <a:endParaRPr lang="en-US" sz="12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           </a:t>
            </a:r>
            <a:r>
              <a:rPr lang="en-US" sz="1200" dirty="0" err="1">
                <a:solidFill>
                  <a:srgbClr val="1E88E5"/>
                </a:solidFill>
                <a:latin typeface="Consolas" panose="020B0609020204030204" pitchFamily="49" charset="0"/>
                <a:hlinkClick r:id="rId2"/>
              </a:rPr>
              <a:t>Console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.ReadKey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();  </a:t>
            </a:r>
            <a:endParaRPr lang="en-US" sz="12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 </a:t>
            </a:r>
            <a:endParaRPr lang="en-US" sz="12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 </a:t>
            </a:r>
            <a:endParaRPr lang="en-US" sz="12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       }  </a:t>
            </a:r>
            <a:endParaRPr lang="en-US" sz="12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   }  </a:t>
            </a:r>
            <a:endParaRPr lang="en-US" sz="12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}  </a:t>
            </a:r>
            <a:endParaRPr lang="en-US" sz="12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</p:txBody>
      </p:sp>
      <p:pic>
        <p:nvPicPr>
          <p:cNvPr id="6146" name="Picture 2" descr="http://csharpcorner.mindcrackerinc.netdna-cdn.com/UploadFile/009464/properties-in-console-in-Asp-Net-using-C-Sharp/Images/Static%20property%20outpu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1218" y="5342905"/>
            <a:ext cx="4366322" cy="1220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04918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797" y="104273"/>
            <a:ext cx="8596668" cy="689811"/>
          </a:xfrm>
        </p:spPr>
        <p:txBody>
          <a:bodyPr>
            <a:normAutofit fontScale="90000"/>
          </a:bodyPr>
          <a:lstStyle/>
          <a:p>
            <a:r>
              <a:rPr lang="en-US" dirty="0"/>
              <a:t>INDEXER IN C#:</a:t>
            </a:r>
            <a:br>
              <a:rPr lang="en-US" dirty="0"/>
            </a:br>
            <a:endParaRPr lang="en-US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3381" y="840968"/>
            <a:ext cx="9535499" cy="634019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 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lvl="0" indent="0" defTabSz="914400">
              <a:spcAft>
                <a:spcPts val="600"/>
              </a:spcAft>
              <a:buClrTx/>
              <a:buSzTx/>
              <a:buFontTx/>
              <a:buChar char="•"/>
            </a:pPr>
            <a:r>
              <a:rPr lang="en-US" dirty="0" smtClean="0">
                <a:solidFill>
                  <a:srgbClr val="000000"/>
                </a:solidFill>
                <a:latin typeface="Verdana" panose="020B0604030504040204" pitchFamily="34" charset="0"/>
              </a:rPr>
              <a:t>C</a:t>
            </a:r>
            <a:r>
              <a:rPr lang="en-US" dirty="0">
                <a:solidFill>
                  <a:srgbClr val="000000"/>
                </a:solidFill>
                <a:latin typeface="Verdana" panose="020B0604030504040204" pitchFamily="34" charset="0"/>
              </a:rPr>
              <a:t># indexers allow us to create classes which act like virtual arrays.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rgbClr val="212121"/>
              </a:solidFill>
              <a:effectLst/>
              <a:latin typeface="open san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Indexer an object to be indexed in the same way as an array.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rgbClr val="212121"/>
              </a:solidFill>
              <a:effectLst/>
              <a:latin typeface="open san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Indexer modifier can be private, public, protected or internal.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rgbClr val="212121"/>
              </a:solidFill>
              <a:effectLst/>
              <a:latin typeface="open san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The return type can be any valid C# types.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rgbClr val="212121"/>
              </a:solidFill>
              <a:effectLst/>
              <a:latin typeface="open san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Indexers in C# must have at least one parameter. Else the compiler will generate a compilation error.</a:t>
            </a:r>
          </a:p>
          <a:p>
            <a:pPr marL="0" indent="0" defTabSz="914400">
              <a:spcAft>
                <a:spcPts val="600"/>
              </a:spcAft>
              <a:buClrTx/>
              <a:buSzTx/>
              <a:buFontTx/>
              <a:buChar char="•"/>
            </a:pPr>
            <a:r>
              <a:rPr lang="en-US" dirty="0">
                <a:solidFill>
                  <a:srgbClr val="000000"/>
                </a:solidFill>
                <a:latin typeface="Verdana" panose="020B0604030504040204" pitchFamily="34" charset="0"/>
              </a:rPr>
              <a:t>The indexers allow instances of a class, </a:t>
            </a:r>
            <a:r>
              <a:rPr lang="en-US" dirty="0" err="1">
                <a:solidFill>
                  <a:srgbClr val="000000"/>
                </a:solidFill>
                <a:latin typeface="Verdana" panose="020B0604030504040204" pitchFamily="34" charset="0"/>
              </a:rPr>
              <a:t>struct</a:t>
            </a:r>
            <a:r>
              <a:rPr lang="en-US" dirty="0">
                <a:solidFill>
                  <a:srgbClr val="000000"/>
                </a:solidFill>
                <a:latin typeface="Verdana" panose="020B0604030504040204" pitchFamily="34" charset="0"/>
              </a:rPr>
              <a:t> or interface to be indexed just like arrays. </a:t>
            </a:r>
            <a:endParaRPr lang="en-US" dirty="0" smtClean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marL="0" indent="0" defTabSz="914400">
              <a:spcAft>
                <a:spcPts val="600"/>
              </a:spcAft>
              <a:buClrTx/>
              <a:buSzTx/>
              <a:buFontTx/>
              <a:buChar char="•"/>
            </a:pPr>
            <a:r>
              <a:rPr lang="en-US" dirty="0">
                <a:solidFill>
                  <a:srgbClr val="000000"/>
                </a:solidFill>
                <a:latin typeface="Verdana" panose="020B0604030504040204" pitchFamily="34" charset="0"/>
              </a:rPr>
              <a:t>I</a:t>
            </a:r>
            <a:r>
              <a:rPr lang="en-US" dirty="0" smtClean="0">
                <a:solidFill>
                  <a:srgbClr val="000000"/>
                </a:solidFill>
                <a:latin typeface="Verdana" panose="020B0604030504040204" pitchFamily="34" charset="0"/>
              </a:rPr>
              <a:t>ndexer </a:t>
            </a:r>
            <a:r>
              <a:rPr lang="en-US" dirty="0">
                <a:solidFill>
                  <a:srgbClr val="000000"/>
                </a:solidFill>
                <a:latin typeface="Verdana" panose="020B0604030504040204" pitchFamily="34" charset="0"/>
              </a:rPr>
              <a:t>get </a:t>
            </a:r>
            <a:r>
              <a:rPr lang="en-US" dirty="0" err="1">
                <a:solidFill>
                  <a:srgbClr val="000000"/>
                </a:solidFill>
                <a:latin typeface="Verdana" panose="020B0604030504040204" pitchFamily="34" charset="0"/>
              </a:rPr>
              <a:t>accessor</a:t>
            </a:r>
            <a:r>
              <a:rPr lang="en-US" dirty="0">
                <a:solidFill>
                  <a:srgbClr val="000000"/>
                </a:solidFill>
                <a:latin typeface="Verdana" panose="020B0604030504040204" pitchFamily="34" charset="0"/>
              </a:rPr>
              <a:t> returns a value and set </a:t>
            </a:r>
            <a:r>
              <a:rPr lang="en-US" dirty="0" err="1">
                <a:solidFill>
                  <a:srgbClr val="000000"/>
                </a:solidFill>
                <a:latin typeface="Verdana" panose="020B0604030504040204" pitchFamily="34" charset="0"/>
              </a:rPr>
              <a:t>accessor</a:t>
            </a:r>
            <a:r>
              <a:rPr lang="en-US" dirty="0">
                <a:solidFill>
                  <a:srgbClr val="000000"/>
                </a:solidFill>
                <a:latin typeface="Verdana" panose="020B0604030504040204" pitchFamily="34" charset="0"/>
              </a:rPr>
              <a:t> assigns the value. </a:t>
            </a:r>
            <a:endParaRPr lang="en-US" dirty="0" smtClean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marL="0" indent="0" defTabSz="914400">
              <a:spcAft>
                <a:spcPts val="600"/>
              </a:spcAft>
              <a:buClrTx/>
              <a:buSzTx/>
              <a:buFontTx/>
              <a:buChar char="•"/>
            </a:pPr>
            <a:r>
              <a:rPr lang="en-US" dirty="0" smtClean="0">
                <a:solidFill>
                  <a:srgbClr val="000000"/>
                </a:solidFill>
                <a:latin typeface="Verdana" panose="020B0604030504040204" pitchFamily="34" charset="0"/>
              </a:rPr>
              <a:t>The </a:t>
            </a:r>
            <a:r>
              <a:rPr lang="en-US" dirty="0">
                <a:solidFill>
                  <a:srgbClr val="000000"/>
                </a:solidFill>
                <a:latin typeface="Verdana" panose="020B0604030504040204" pitchFamily="34" charset="0"/>
              </a:rPr>
              <a:t>keyword this is used to define the indexers. </a:t>
            </a:r>
            <a:endParaRPr lang="en-US" dirty="0" smtClean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marL="0" indent="0" defTabSz="914400">
              <a:spcAft>
                <a:spcPts val="600"/>
              </a:spcAft>
              <a:buClrTx/>
              <a:buSzTx/>
              <a:buFontTx/>
              <a:buChar char="•"/>
            </a:pPr>
            <a:r>
              <a:rPr lang="en-US" dirty="0" smtClean="0">
                <a:solidFill>
                  <a:srgbClr val="000000"/>
                </a:solidFill>
                <a:latin typeface="Verdana" panose="020B0604030504040204" pitchFamily="34" charset="0"/>
              </a:rPr>
              <a:t>The </a:t>
            </a:r>
            <a:r>
              <a:rPr lang="en-US" dirty="0">
                <a:solidFill>
                  <a:srgbClr val="000000"/>
                </a:solidFill>
                <a:latin typeface="Verdana" panose="020B0604030504040204" pitchFamily="34" charset="0"/>
              </a:rPr>
              <a:t>keyword value is used to define the value which is assigned by the set indexer. </a:t>
            </a:r>
            <a:endParaRPr lang="en-US" dirty="0" smtClean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marL="0" indent="0" defTabSz="914400">
              <a:spcAft>
                <a:spcPts val="600"/>
              </a:spcAft>
              <a:buClrTx/>
              <a:buSzTx/>
              <a:buFontTx/>
              <a:buChar char="•"/>
            </a:pPr>
            <a:r>
              <a:rPr lang="en-US" dirty="0" smtClean="0">
                <a:solidFill>
                  <a:srgbClr val="000000"/>
                </a:solidFill>
                <a:latin typeface="Verdana" panose="020B0604030504040204" pitchFamily="34" charset="0"/>
              </a:rPr>
              <a:t>It </a:t>
            </a:r>
            <a:r>
              <a:rPr lang="en-US" dirty="0">
                <a:solidFill>
                  <a:srgbClr val="000000"/>
                </a:solidFill>
                <a:latin typeface="Verdana" panose="020B0604030504040204" pitchFamily="34" charset="0"/>
              </a:rPr>
              <a:t>is not necessary that indexers have to be indexed by an integer value; it is up to us how to define the mechanism.</a:t>
            </a:r>
          </a:p>
          <a:p>
            <a:pPr marL="0" indent="0" defTabSz="914400">
              <a:spcAft>
                <a:spcPts val="600"/>
              </a:spcAft>
              <a:buClrTx/>
              <a:buSzTx/>
              <a:buFontTx/>
              <a:buChar char="•"/>
            </a:pPr>
            <a:r>
              <a:rPr lang="en-US" dirty="0">
                <a:solidFill>
                  <a:srgbClr val="000000"/>
                </a:solidFill>
                <a:latin typeface="Verdana" panose="020B0604030504040204" pitchFamily="34" charset="0"/>
              </a:rPr>
              <a:t>They can be overloaded and can have more than one formal parameter. </a:t>
            </a:r>
          </a:p>
          <a:p>
            <a:pPr marL="0" indent="0" defTabSz="914400">
              <a:spcAft>
                <a:spcPts val="600"/>
              </a:spcAft>
              <a:buClrTx/>
              <a:buSzTx/>
              <a:buFontTx/>
              <a:buChar char="•"/>
            </a:pPr>
            <a:endParaRPr lang="en-US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31271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081" y="176463"/>
            <a:ext cx="8596668" cy="1320800"/>
          </a:xfrm>
        </p:spPr>
        <p:txBody>
          <a:bodyPr/>
          <a:lstStyle/>
          <a:p>
            <a:r>
              <a:rPr lang="en-US" dirty="0" smtClean="0"/>
              <a:t>Syntax (indexer)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2663" y="1354473"/>
            <a:ext cx="3922295" cy="388077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public </a:t>
            </a:r>
            <a:r>
              <a:rPr lang="en-US" dirty="0" err="1"/>
              <a:t>int</a:t>
            </a:r>
            <a:r>
              <a:rPr lang="en-US" dirty="0"/>
              <a:t> this[</a:t>
            </a:r>
            <a:r>
              <a:rPr lang="en-US" dirty="0" err="1"/>
              <a:t>int</a:t>
            </a:r>
            <a:r>
              <a:rPr lang="en-US" dirty="0"/>
              <a:t> index</a:t>
            </a:r>
            <a:r>
              <a:rPr lang="en-US" dirty="0" smtClean="0"/>
              <a:t>]</a:t>
            </a:r>
          </a:p>
          <a:p>
            <a:pPr marL="0" indent="0">
              <a:buNone/>
            </a:pPr>
            <a:r>
              <a:rPr lang="en-US" dirty="0" smtClean="0"/>
              <a:t>// Indexer declaration</a:t>
            </a:r>
          </a:p>
          <a:p>
            <a:pPr marL="0" indent="0">
              <a:buNone/>
            </a:pPr>
            <a:r>
              <a:rPr lang="en-US" dirty="0" smtClean="0"/>
              <a:t>{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// get and set </a:t>
            </a:r>
            <a:r>
              <a:rPr lang="en-US" dirty="0" err="1"/>
              <a:t>accessors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r>
              <a:rPr lang="en-US" dirty="0"/>
              <a:t>public interface inter1</a:t>
            </a:r>
          </a:p>
          <a:p>
            <a:pPr marL="0" indent="0">
              <a:buNone/>
            </a:pPr>
            <a:r>
              <a:rPr lang="en-US" dirty="0"/>
              <a:t>{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err="1"/>
              <a:t>int</a:t>
            </a:r>
            <a:r>
              <a:rPr lang="en-US" dirty="0"/>
              <a:t> this[</a:t>
            </a:r>
            <a:r>
              <a:rPr lang="en-US" dirty="0" err="1"/>
              <a:t>int</a:t>
            </a:r>
            <a:r>
              <a:rPr lang="en-US" dirty="0"/>
              <a:t> index]</a:t>
            </a:r>
          </a:p>
          <a:p>
            <a:pPr marL="0" indent="0">
              <a:buNone/>
            </a:pPr>
            <a:r>
              <a:rPr lang="en-US" dirty="0"/>
              <a:t>  {</a:t>
            </a:r>
          </a:p>
          <a:p>
            <a:pPr marL="0" indent="0">
              <a:buNone/>
            </a:pPr>
            <a:r>
              <a:rPr lang="en-US" dirty="0"/>
              <a:t>     get; set; </a:t>
            </a:r>
          </a:p>
          <a:p>
            <a:pPr marL="0" indent="0">
              <a:buNone/>
            </a:pPr>
            <a:r>
              <a:rPr lang="en-US" dirty="0"/>
              <a:t>  } </a:t>
            </a:r>
          </a:p>
          <a:p>
            <a:pPr marL="0" indent="0">
              <a:buNone/>
            </a:pPr>
            <a:r>
              <a:rPr lang="en-US" dirty="0"/>
              <a:t>} </a:t>
            </a:r>
          </a:p>
        </p:txBody>
      </p:sp>
      <p:sp>
        <p:nvSpPr>
          <p:cNvPr id="5" name="Rectangle 4"/>
          <p:cNvSpPr/>
          <p:nvPr/>
        </p:nvSpPr>
        <p:spPr>
          <a:xfrm>
            <a:off x="2578769" y="1270252"/>
            <a:ext cx="725103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Roboto"/>
              </a:rPr>
              <a:t>How to use </a:t>
            </a:r>
            <a:r>
              <a:rPr lang="en-US" dirty="0" smtClean="0">
                <a:solidFill>
                  <a:srgbClr val="FF0000"/>
                </a:solidFill>
                <a:latin typeface="Roboto"/>
              </a:rPr>
              <a:t>Indexers</a:t>
            </a:r>
          </a:p>
          <a:p>
            <a:endParaRPr lang="en-US" dirty="0">
              <a:solidFill>
                <a:srgbClr val="FF0000"/>
              </a:solidFill>
              <a:latin typeface="Roboto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666666"/>
                </a:solidFill>
                <a:latin typeface="Roboto"/>
              </a:rPr>
              <a:t>The indexers are syntactic convenience that enables us to create a class, </a:t>
            </a:r>
            <a:r>
              <a:rPr lang="en-US" dirty="0" err="1">
                <a:solidFill>
                  <a:srgbClr val="666666"/>
                </a:solidFill>
                <a:latin typeface="Roboto"/>
              </a:rPr>
              <a:t>struct</a:t>
            </a:r>
            <a:r>
              <a:rPr lang="en-US" dirty="0">
                <a:solidFill>
                  <a:srgbClr val="666666"/>
                </a:solidFill>
                <a:latin typeface="Roboto"/>
              </a:rPr>
              <a:t> or interface where client applications can access just like as an array. </a:t>
            </a:r>
            <a:endParaRPr lang="en-US" dirty="0" smtClean="0">
              <a:solidFill>
                <a:srgbClr val="666666"/>
              </a:solidFill>
              <a:latin typeface="Roboto"/>
            </a:endParaRPr>
          </a:p>
          <a:p>
            <a:endParaRPr lang="en-US" dirty="0" smtClean="0">
              <a:solidFill>
                <a:srgbClr val="666666"/>
              </a:solidFill>
              <a:latin typeface="Roboto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666666"/>
                </a:solidFill>
                <a:latin typeface="Roboto"/>
              </a:rPr>
              <a:t>They </a:t>
            </a:r>
            <a:r>
              <a:rPr lang="en-US" dirty="0">
                <a:solidFill>
                  <a:srgbClr val="666666"/>
                </a:solidFill>
                <a:latin typeface="Roboto"/>
              </a:rPr>
              <a:t>are frequently implemented in types whose main purpose is to encapsulate an internal collection or an array. </a:t>
            </a:r>
            <a:endParaRPr lang="en-US" dirty="0" smtClean="0">
              <a:solidFill>
                <a:srgbClr val="666666"/>
              </a:solidFill>
              <a:latin typeface="Roboto"/>
            </a:endParaRPr>
          </a:p>
          <a:p>
            <a:endParaRPr lang="en-US" dirty="0" smtClean="0">
              <a:solidFill>
                <a:srgbClr val="666666"/>
              </a:solidFill>
              <a:latin typeface="Roboto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666666"/>
                </a:solidFill>
                <a:latin typeface="Roboto"/>
              </a:rPr>
              <a:t>Indexer </a:t>
            </a:r>
            <a:r>
              <a:rPr lang="en-US" dirty="0">
                <a:solidFill>
                  <a:srgbClr val="666666"/>
                </a:solidFill>
                <a:latin typeface="Roboto"/>
              </a:rPr>
              <a:t>not only simplifies the syntax for client applications but it also makes the class and its purpose more intuitive for other developers to understand.</a:t>
            </a:r>
            <a:endParaRPr lang="en-US" b="0" i="0" dirty="0">
              <a:solidFill>
                <a:srgbClr val="666666"/>
              </a:solidFill>
              <a:effectLst/>
              <a:latin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29731890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64958" y="117693"/>
            <a:ext cx="6096000" cy="784830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400" dirty="0"/>
              <a:t>using System;</a:t>
            </a:r>
          </a:p>
          <a:p>
            <a:r>
              <a:rPr lang="en-US" sz="1400" dirty="0"/>
              <a:t>namespace ConsoleApplication1</a:t>
            </a:r>
          </a:p>
          <a:p>
            <a:r>
              <a:rPr lang="en-US" sz="1400" dirty="0"/>
              <a:t>{</a:t>
            </a:r>
          </a:p>
          <a:p>
            <a:r>
              <a:rPr lang="en-US" sz="1400" dirty="0"/>
              <a:t>   class </a:t>
            </a:r>
            <a:r>
              <a:rPr lang="en-US" sz="1400" dirty="0" err="1"/>
              <a:t>IndexedFruits</a:t>
            </a:r>
            <a:endParaRPr lang="en-US" sz="1400" dirty="0"/>
          </a:p>
          <a:p>
            <a:r>
              <a:rPr lang="en-US" sz="1400" dirty="0"/>
              <a:t>   {</a:t>
            </a:r>
          </a:p>
          <a:p>
            <a:r>
              <a:rPr lang="en-US" sz="1400" dirty="0"/>
              <a:t>      private string [] </a:t>
            </a:r>
            <a:r>
              <a:rPr lang="en-US" sz="1400" dirty="0" err="1"/>
              <a:t>namelist</a:t>
            </a:r>
            <a:r>
              <a:rPr lang="en-US" sz="1400" dirty="0"/>
              <a:t> = new string[size];</a:t>
            </a:r>
          </a:p>
          <a:p>
            <a:r>
              <a:rPr lang="en-US" sz="1400" dirty="0"/>
              <a:t>      static public </a:t>
            </a:r>
            <a:r>
              <a:rPr lang="en-US" sz="1400" dirty="0" err="1"/>
              <a:t>int</a:t>
            </a:r>
            <a:r>
              <a:rPr lang="en-US" sz="1400" dirty="0"/>
              <a:t> size = 10;</a:t>
            </a:r>
          </a:p>
          <a:p>
            <a:r>
              <a:rPr lang="en-US" sz="1400" dirty="0"/>
              <a:t>      public </a:t>
            </a:r>
            <a:r>
              <a:rPr lang="en-US" sz="1400" dirty="0" err="1"/>
              <a:t>IndexedFruits</a:t>
            </a:r>
            <a:r>
              <a:rPr lang="en-US" sz="1400" dirty="0"/>
              <a:t>()</a:t>
            </a:r>
          </a:p>
          <a:p>
            <a:r>
              <a:rPr lang="en-US" sz="1400" dirty="0"/>
              <a:t>      {</a:t>
            </a:r>
          </a:p>
          <a:p>
            <a:r>
              <a:rPr lang="en-US" sz="1400" dirty="0"/>
              <a:t>         for (</a:t>
            </a:r>
            <a:r>
              <a:rPr lang="en-US" sz="1400" dirty="0" err="1"/>
              <a:t>int</a:t>
            </a:r>
            <a:r>
              <a:rPr lang="en-US" sz="1400" dirty="0"/>
              <a:t> </a:t>
            </a:r>
            <a:r>
              <a:rPr lang="en-US" sz="1400" dirty="0" err="1"/>
              <a:t>i</a:t>
            </a:r>
            <a:r>
              <a:rPr lang="en-US" sz="1400" dirty="0"/>
              <a:t> = 0; </a:t>
            </a:r>
            <a:r>
              <a:rPr lang="en-US" sz="1400" dirty="0" err="1"/>
              <a:t>i</a:t>
            </a:r>
            <a:r>
              <a:rPr lang="en-US" sz="1400" dirty="0"/>
              <a:t> &lt; size; </a:t>
            </a:r>
            <a:r>
              <a:rPr lang="en-US" sz="1400" dirty="0" err="1"/>
              <a:t>i</a:t>
            </a:r>
            <a:r>
              <a:rPr lang="en-US" sz="1400" dirty="0"/>
              <a:t>++)</a:t>
            </a:r>
          </a:p>
          <a:p>
            <a:r>
              <a:rPr lang="en-US" sz="1400" dirty="0"/>
              <a:t>         </a:t>
            </a:r>
            <a:r>
              <a:rPr lang="en-US" sz="1400" dirty="0" err="1"/>
              <a:t>namelist</a:t>
            </a:r>
            <a:r>
              <a:rPr lang="en-US" sz="1400" dirty="0"/>
              <a:t> [</a:t>
            </a:r>
            <a:r>
              <a:rPr lang="en-US" sz="1400" dirty="0" err="1"/>
              <a:t>i</a:t>
            </a:r>
            <a:r>
              <a:rPr lang="en-US" sz="1400" dirty="0"/>
              <a:t>] = "Null";</a:t>
            </a:r>
          </a:p>
          <a:p>
            <a:r>
              <a:rPr lang="en-US" sz="1400" dirty="0"/>
              <a:t>      }</a:t>
            </a:r>
          </a:p>
          <a:p>
            <a:r>
              <a:rPr lang="en-US" sz="1400" dirty="0"/>
              <a:t>      public string this[</a:t>
            </a:r>
            <a:r>
              <a:rPr lang="en-US" sz="1400" dirty="0" err="1"/>
              <a:t>int</a:t>
            </a:r>
            <a:r>
              <a:rPr lang="en-US" sz="1400" dirty="0"/>
              <a:t> index]</a:t>
            </a:r>
          </a:p>
          <a:p>
            <a:r>
              <a:rPr lang="en-US" sz="1400" dirty="0"/>
              <a:t>      {</a:t>
            </a:r>
          </a:p>
          <a:p>
            <a:r>
              <a:rPr lang="en-US" sz="1400" dirty="0"/>
              <a:t>         get</a:t>
            </a:r>
          </a:p>
          <a:p>
            <a:r>
              <a:rPr lang="en-US" sz="1400" dirty="0"/>
              <a:t>         {</a:t>
            </a:r>
          </a:p>
          <a:p>
            <a:r>
              <a:rPr lang="en-US" sz="1400" dirty="0"/>
              <a:t>            string t;</a:t>
            </a:r>
          </a:p>
          <a:p>
            <a:r>
              <a:rPr lang="en-US" sz="1400" dirty="0"/>
              <a:t>            if( index &gt;= 0 &amp;&amp; index &lt;= size-1 )</a:t>
            </a:r>
          </a:p>
          <a:p>
            <a:r>
              <a:rPr lang="en-US" sz="1400" dirty="0"/>
              <a:t>            {</a:t>
            </a:r>
          </a:p>
          <a:p>
            <a:r>
              <a:rPr lang="en-US" sz="1400" dirty="0"/>
              <a:t>               t = </a:t>
            </a:r>
            <a:r>
              <a:rPr lang="en-US" sz="1400" dirty="0" err="1"/>
              <a:t>namelist</a:t>
            </a:r>
            <a:r>
              <a:rPr lang="en-US" sz="1400" dirty="0"/>
              <a:t> [index];</a:t>
            </a:r>
          </a:p>
          <a:p>
            <a:r>
              <a:rPr lang="en-US" sz="1400" dirty="0"/>
              <a:t>            }</a:t>
            </a:r>
          </a:p>
          <a:p>
            <a:r>
              <a:rPr lang="en-US" sz="1400" dirty="0"/>
              <a:t>            else</a:t>
            </a:r>
          </a:p>
          <a:p>
            <a:r>
              <a:rPr lang="en-US" sz="1400" dirty="0"/>
              <a:t>            {</a:t>
            </a:r>
          </a:p>
          <a:p>
            <a:r>
              <a:rPr lang="en-US" sz="1400" dirty="0"/>
              <a:t>               t = "";</a:t>
            </a:r>
          </a:p>
          <a:p>
            <a:r>
              <a:rPr lang="en-US" sz="1400" dirty="0"/>
              <a:t>            }</a:t>
            </a:r>
          </a:p>
          <a:p>
            <a:r>
              <a:rPr lang="en-US" sz="1400" dirty="0"/>
              <a:t>            return ( t );</a:t>
            </a:r>
          </a:p>
          <a:p>
            <a:r>
              <a:rPr lang="en-US" sz="1400" dirty="0"/>
              <a:t>         }</a:t>
            </a:r>
          </a:p>
          <a:p>
            <a:r>
              <a:rPr lang="en-US" sz="1400" dirty="0"/>
              <a:t>         set</a:t>
            </a:r>
          </a:p>
          <a:p>
            <a:r>
              <a:rPr lang="en-US" sz="1400" dirty="0"/>
              <a:t>         {</a:t>
            </a:r>
          </a:p>
          <a:p>
            <a:r>
              <a:rPr lang="en-US" sz="1400" dirty="0"/>
              <a:t>            if ( index &gt;= 0 &amp;&amp; index &lt;= size-1 )</a:t>
            </a:r>
          </a:p>
          <a:p>
            <a:r>
              <a:rPr lang="en-US" sz="1400" dirty="0"/>
              <a:t>            {</a:t>
            </a:r>
          </a:p>
          <a:p>
            <a:r>
              <a:rPr lang="en-US" sz="1400" dirty="0"/>
              <a:t>               </a:t>
            </a:r>
            <a:r>
              <a:rPr lang="en-US" sz="1400" dirty="0" err="1"/>
              <a:t>namelist</a:t>
            </a:r>
            <a:r>
              <a:rPr lang="en-US" sz="1400" dirty="0"/>
              <a:t> [index] = value;</a:t>
            </a:r>
          </a:p>
          <a:p>
            <a:r>
              <a:rPr lang="en-US" sz="1400" dirty="0"/>
              <a:t>            }</a:t>
            </a:r>
          </a:p>
          <a:p>
            <a:r>
              <a:rPr lang="en-US" sz="1400" dirty="0"/>
              <a:t>         }</a:t>
            </a:r>
          </a:p>
          <a:p>
            <a:r>
              <a:rPr lang="en-US" sz="1400" dirty="0"/>
              <a:t>      }</a:t>
            </a:r>
          </a:p>
          <a:p>
            <a:r>
              <a:rPr lang="en-US" sz="1400" dirty="0"/>
              <a:t>      </a:t>
            </a:r>
          </a:p>
        </p:txBody>
      </p:sp>
      <p:sp>
        <p:nvSpPr>
          <p:cNvPr id="5" name="Rectangle 4"/>
          <p:cNvSpPr/>
          <p:nvPr/>
        </p:nvSpPr>
        <p:spPr>
          <a:xfrm>
            <a:off x="4600073" y="382388"/>
            <a:ext cx="4592053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/>
              <a:t>static void Main(string[] </a:t>
            </a:r>
            <a:r>
              <a:rPr lang="en-US" sz="1400" dirty="0" err="1"/>
              <a:t>args</a:t>
            </a:r>
            <a:r>
              <a:rPr lang="en-US" sz="1400" dirty="0"/>
              <a:t>)</a:t>
            </a:r>
          </a:p>
          <a:p>
            <a:r>
              <a:rPr lang="en-US" sz="1400" dirty="0"/>
              <a:t>      {</a:t>
            </a:r>
          </a:p>
          <a:p>
            <a:r>
              <a:rPr lang="en-US" sz="1400" dirty="0"/>
              <a:t>         </a:t>
            </a:r>
            <a:r>
              <a:rPr lang="en-US" sz="1400" dirty="0" err="1"/>
              <a:t>IndexedFruits</a:t>
            </a:r>
            <a:r>
              <a:rPr lang="en-US" sz="1400" dirty="0"/>
              <a:t> f = new </a:t>
            </a:r>
            <a:r>
              <a:rPr lang="en-US" sz="1400" dirty="0" err="1"/>
              <a:t>IndexedFruits</a:t>
            </a:r>
            <a:r>
              <a:rPr lang="en-US" sz="1400" dirty="0"/>
              <a:t> ( );</a:t>
            </a:r>
          </a:p>
          <a:p>
            <a:r>
              <a:rPr lang="en-US" sz="1400" dirty="0"/>
              <a:t>         f [0] = "Apple";</a:t>
            </a:r>
          </a:p>
          <a:p>
            <a:r>
              <a:rPr lang="en-US" sz="1400" dirty="0"/>
              <a:t>         f [1] = "Banana";</a:t>
            </a:r>
          </a:p>
          <a:p>
            <a:r>
              <a:rPr lang="en-US" sz="1400" dirty="0"/>
              <a:t>         f [2] = "</a:t>
            </a:r>
            <a:r>
              <a:rPr lang="en-US" sz="1400" dirty="0" err="1"/>
              <a:t>Lichi</a:t>
            </a:r>
            <a:r>
              <a:rPr lang="en-US" sz="1400" dirty="0"/>
              <a:t>";</a:t>
            </a:r>
          </a:p>
          <a:p>
            <a:r>
              <a:rPr lang="en-US" sz="1400" dirty="0"/>
              <a:t>         f [3] = "Cherry";</a:t>
            </a:r>
          </a:p>
          <a:p>
            <a:r>
              <a:rPr lang="en-US" sz="1400" dirty="0"/>
              <a:t>         f [4] = "Orange";</a:t>
            </a:r>
          </a:p>
          <a:p>
            <a:r>
              <a:rPr lang="en-US" sz="1400" dirty="0"/>
              <a:t>         f [5] = "Pineapple";</a:t>
            </a:r>
          </a:p>
          <a:p>
            <a:r>
              <a:rPr lang="en-US" sz="1400" dirty="0"/>
              <a:t>         for (</a:t>
            </a:r>
            <a:r>
              <a:rPr lang="en-US" sz="1400" dirty="0" err="1"/>
              <a:t>int</a:t>
            </a:r>
            <a:r>
              <a:rPr lang="en-US" sz="1400" dirty="0"/>
              <a:t> </a:t>
            </a:r>
            <a:r>
              <a:rPr lang="en-US" sz="1400" dirty="0" err="1"/>
              <a:t>i</a:t>
            </a:r>
            <a:r>
              <a:rPr lang="en-US" sz="1400" dirty="0"/>
              <a:t> = 0; </a:t>
            </a:r>
            <a:r>
              <a:rPr lang="en-US" sz="1400" dirty="0" err="1"/>
              <a:t>i</a:t>
            </a:r>
            <a:r>
              <a:rPr lang="en-US" sz="1400" dirty="0"/>
              <a:t> &lt; </a:t>
            </a:r>
            <a:r>
              <a:rPr lang="en-US" sz="1400" dirty="0" err="1"/>
              <a:t>IndexedFruits.size</a:t>
            </a:r>
            <a:r>
              <a:rPr lang="en-US" sz="1400" dirty="0"/>
              <a:t>; </a:t>
            </a:r>
            <a:r>
              <a:rPr lang="en-US" sz="1400" dirty="0" err="1"/>
              <a:t>i</a:t>
            </a:r>
            <a:r>
              <a:rPr lang="en-US" sz="1400" dirty="0"/>
              <a:t>++ )</a:t>
            </a:r>
          </a:p>
          <a:p>
            <a:r>
              <a:rPr lang="en-US" sz="1400" dirty="0"/>
              <a:t>         {</a:t>
            </a:r>
          </a:p>
          <a:p>
            <a:r>
              <a:rPr lang="en-US" sz="1400" dirty="0"/>
              <a:t>            </a:t>
            </a:r>
            <a:r>
              <a:rPr lang="en-US" sz="1400" dirty="0" err="1"/>
              <a:t>Console.WriteLine</a:t>
            </a:r>
            <a:r>
              <a:rPr lang="en-US" sz="1400" dirty="0"/>
              <a:t> (f[</a:t>
            </a:r>
            <a:r>
              <a:rPr lang="en-US" sz="1400" dirty="0" err="1"/>
              <a:t>i</a:t>
            </a:r>
            <a:r>
              <a:rPr lang="en-US" sz="1400" dirty="0"/>
              <a:t>]);</a:t>
            </a:r>
          </a:p>
          <a:p>
            <a:r>
              <a:rPr lang="en-US" sz="1400" dirty="0"/>
              <a:t>         }</a:t>
            </a:r>
          </a:p>
          <a:p>
            <a:r>
              <a:rPr lang="en-US" sz="1400" dirty="0"/>
              <a:t>         </a:t>
            </a:r>
            <a:r>
              <a:rPr lang="en-US" sz="1400" dirty="0" err="1"/>
              <a:t>Console.ReadKey</a:t>
            </a:r>
            <a:r>
              <a:rPr lang="en-US" sz="1400" dirty="0"/>
              <a:t> ();</a:t>
            </a:r>
          </a:p>
          <a:p>
            <a:r>
              <a:rPr lang="en-US" sz="1400" dirty="0"/>
              <a:t>      }</a:t>
            </a:r>
          </a:p>
          <a:p>
            <a:r>
              <a:rPr lang="en-US" sz="1400" dirty="0"/>
              <a:t>   }</a:t>
            </a:r>
          </a:p>
          <a:p>
            <a:r>
              <a:rPr lang="en-US" sz="1400" dirty="0"/>
              <a:t>}</a:t>
            </a:r>
          </a:p>
        </p:txBody>
      </p:sp>
      <p:sp>
        <p:nvSpPr>
          <p:cNvPr id="6" name="Rectangle 5"/>
          <p:cNvSpPr/>
          <p:nvPr/>
        </p:nvSpPr>
        <p:spPr>
          <a:xfrm>
            <a:off x="5370095" y="3730113"/>
            <a:ext cx="1812758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600" dirty="0"/>
              <a:t>Output:</a:t>
            </a:r>
          </a:p>
          <a:p>
            <a:endParaRPr lang="it-IT" sz="1600" dirty="0"/>
          </a:p>
          <a:p>
            <a:r>
              <a:rPr lang="it-IT" sz="1600" dirty="0"/>
              <a:t>Apple</a:t>
            </a:r>
          </a:p>
          <a:p>
            <a:r>
              <a:rPr lang="it-IT" sz="1600" dirty="0"/>
              <a:t>Banana</a:t>
            </a:r>
          </a:p>
          <a:p>
            <a:r>
              <a:rPr lang="it-IT" sz="1600" dirty="0"/>
              <a:t>Lichi</a:t>
            </a:r>
          </a:p>
          <a:p>
            <a:r>
              <a:rPr lang="it-IT" sz="1600" dirty="0"/>
              <a:t>Cherry</a:t>
            </a:r>
          </a:p>
          <a:p>
            <a:r>
              <a:rPr lang="it-IT" sz="1600" dirty="0"/>
              <a:t>Orange</a:t>
            </a:r>
          </a:p>
          <a:p>
            <a:r>
              <a:rPr lang="it-IT" sz="1600" dirty="0"/>
              <a:t>Pineapple</a:t>
            </a:r>
          </a:p>
          <a:p>
            <a:r>
              <a:rPr lang="it-IT" sz="1600" dirty="0"/>
              <a:t>Null</a:t>
            </a:r>
          </a:p>
          <a:p>
            <a:r>
              <a:rPr lang="it-IT" sz="1600" dirty="0"/>
              <a:t>Null</a:t>
            </a:r>
          </a:p>
          <a:p>
            <a:r>
              <a:rPr lang="it-IT" sz="1600" dirty="0"/>
              <a:t>Null</a:t>
            </a:r>
          </a:p>
          <a:p>
            <a:r>
              <a:rPr lang="it-IT" sz="1600" dirty="0"/>
              <a:t>Null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8507224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913" y="92242"/>
            <a:ext cx="8596668" cy="665747"/>
          </a:xfrm>
        </p:spPr>
        <p:txBody>
          <a:bodyPr>
            <a:normAutofit fontScale="90000"/>
          </a:bodyPr>
          <a:lstStyle/>
          <a:p>
            <a:r>
              <a:rPr lang="en-US" dirty="0"/>
              <a:t>Indexers in Overloading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73769"/>
            <a:ext cx="9274002" cy="5367594"/>
          </a:xfrm>
        </p:spPr>
        <p:txBody>
          <a:bodyPr/>
          <a:lstStyle/>
          <a:p>
            <a:r>
              <a:rPr lang="en-US" dirty="0" smtClean="0"/>
              <a:t>The </a:t>
            </a:r>
            <a:r>
              <a:rPr lang="en-US" dirty="0"/>
              <a:t>indexers can be overloaded and they can be declared with the multiple parameters and each parameter can be of different type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As we have already studied that it is not necessary that indexer should be integers they can be of other types also. Let us understand through example</a:t>
            </a:r>
            <a:r>
              <a:rPr lang="en-US" dirty="0" smtClean="0"/>
              <a:t>:</a:t>
            </a:r>
          </a:p>
          <a:p>
            <a:r>
              <a:rPr lang="en-US" dirty="0" smtClean="0"/>
              <a:t>Indexer overloaded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53452" y="2791106"/>
            <a:ext cx="6096000" cy="35394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400" dirty="0"/>
              <a:t> public </a:t>
            </a:r>
            <a:r>
              <a:rPr lang="en-US" sz="1400" dirty="0" err="1"/>
              <a:t>int</a:t>
            </a:r>
            <a:r>
              <a:rPr lang="en-US" sz="1400" dirty="0"/>
              <a:t> this[string name]</a:t>
            </a:r>
          </a:p>
          <a:p>
            <a:r>
              <a:rPr lang="en-US" sz="1400" dirty="0"/>
              <a:t>      {</a:t>
            </a:r>
          </a:p>
          <a:p>
            <a:r>
              <a:rPr lang="en-US" sz="1400" dirty="0"/>
              <a:t>         get</a:t>
            </a:r>
          </a:p>
          <a:p>
            <a:r>
              <a:rPr lang="en-US" sz="1400" dirty="0"/>
              <a:t>         {</a:t>
            </a:r>
          </a:p>
          <a:p>
            <a:r>
              <a:rPr lang="en-US" sz="1400" dirty="0"/>
              <a:t>            </a:t>
            </a:r>
            <a:r>
              <a:rPr lang="en-US" sz="1400" dirty="0" err="1"/>
              <a:t>int</a:t>
            </a:r>
            <a:r>
              <a:rPr lang="en-US" sz="1400" dirty="0"/>
              <a:t> index = 0;</a:t>
            </a:r>
          </a:p>
          <a:p>
            <a:r>
              <a:rPr lang="en-US" sz="1400" dirty="0"/>
              <a:t>            while(index &lt; size)</a:t>
            </a:r>
          </a:p>
          <a:p>
            <a:r>
              <a:rPr lang="en-US" sz="1400" dirty="0"/>
              <a:t>            {</a:t>
            </a:r>
          </a:p>
          <a:p>
            <a:r>
              <a:rPr lang="en-US" sz="1400" dirty="0"/>
              <a:t>               if (</a:t>
            </a:r>
            <a:r>
              <a:rPr lang="en-US" sz="1400" dirty="0" err="1"/>
              <a:t>namelist</a:t>
            </a:r>
            <a:r>
              <a:rPr lang="en-US" sz="1400" dirty="0"/>
              <a:t>[index] == name)</a:t>
            </a:r>
          </a:p>
          <a:p>
            <a:r>
              <a:rPr lang="en-US" sz="1400" dirty="0"/>
              <a:t>               {</a:t>
            </a:r>
          </a:p>
          <a:p>
            <a:r>
              <a:rPr lang="en-US" sz="1400" dirty="0"/>
              <a:t>                return index;</a:t>
            </a:r>
          </a:p>
          <a:p>
            <a:r>
              <a:rPr lang="en-US" sz="1400" dirty="0"/>
              <a:t>               }</a:t>
            </a:r>
          </a:p>
          <a:p>
            <a:r>
              <a:rPr lang="en-US" sz="1400" dirty="0"/>
              <a:t>               index++;</a:t>
            </a:r>
          </a:p>
          <a:p>
            <a:r>
              <a:rPr lang="en-US" sz="1400" dirty="0"/>
              <a:t>            }</a:t>
            </a:r>
          </a:p>
          <a:p>
            <a:r>
              <a:rPr lang="en-US" sz="1400" dirty="0"/>
              <a:t>            return index;</a:t>
            </a:r>
          </a:p>
          <a:p>
            <a:r>
              <a:rPr lang="en-US" sz="1400" dirty="0"/>
              <a:t>         }</a:t>
            </a:r>
          </a:p>
          <a:p>
            <a:r>
              <a:rPr lang="en-US" sz="1400" dirty="0"/>
              <a:t>      }</a:t>
            </a:r>
          </a:p>
        </p:txBody>
      </p:sp>
      <p:sp>
        <p:nvSpPr>
          <p:cNvPr id="6" name="Rectangle 5"/>
          <p:cNvSpPr/>
          <p:nvPr/>
        </p:nvSpPr>
        <p:spPr>
          <a:xfrm>
            <a:off x="5071047" y="2790486"/>
            <a:ext cx="367682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/>
              <a:t> public string this[</a:t>
            </a:r>
            <a:r>
              <a:rPr lang="en-US" sz="1400" dirty="0" err="1"/>
              <a:t>int</a:t>
            </a:r>
            <a:r>
              <a:rPr lang="en-US" sz="1400" dirty="0"/>
              <a:t> index]</a:t>
            </a:r>
          </a:p>
          <a:p>
            <a:r>
              <a:rPr lang="en-US" sz="1400" dirty="0"/>
              <a:t>      {</a:t>
            </a:r>
          </a:p>
          <a:p>
            <a:r>
              <a:rPr lang="en-US" sz="1400" dirty="0"/>
              <a:t>         get</a:t>
            </a:r>
          </a:p>
          <a:p>
            <a:r>
              <a:rPr lang="en-US" sz="1400" dirty="0"/>
              <a:t>         {</a:t>
            </a:r>
          </a:p>
          <a:p>
            <a:r>
              <a:rPr lang="en-US" sz="1400" dirty="0"/>
              <a:t>            string t;</a:t>
            </a:r>
          </a:p>
          <a:p>
            <a:r>
              <a:rPr lang="en-US" sz="1400" dirty="0"/>
              <a:t>            if( index &gt;= 0 &amp;&amp; index &lt;= size-1 )</a:t>
            </a:r>
          </a:p>
          <a:p>
            <a:r>
              <a:rPr lang="en-US" sz="1400" dirty="0"/>
              <a:t>            {</a:t>
            </a:r>
          </a:p>
          <a:p>
            <a:r>
              <a:rPr lang="en-US" sz="1400" dirty="0"/>
              <a:t>               t = </a:t>
            </a:r>
            <a:r>
              <a:rPr lang="en-US" sz="1400" dirty="0" err="1"/>
              <a:t>namelist</a:t>
            </a:r>
            <a:r>
              <a:rPr lang="en-US" sz="1400" dirty="0"/>
              <a:t> [index];</a:t>
            </a:r>
          </a:p>
          <a:p>
            <a:r>
              <a:rPr lang="en-US" sz="1400" dirty="0"/>
              <a:t>            }</a:t>
            </a:r>
          </a:p>
          <a:p>
            <a:r>
              <a:rPr lang="en-US" sz="1400" dirty="0"/>
              <a:t>            else</a:t>
            </a:r>
          </a:p>
          <a:p>
            <a:r>
              <a:rPr lang="en-US" sz="1400" dirty="0"/>
              <a:t>            {</a:t>
            </a:r>
          </a:p>
          <a:p>
            <a:r>
              <a:rPr lang="en-US" sz="1400" dirty="0"/>
              <a:t>               t = "";</a:t>
            </a:r>
          </a:p>
          <a:p>
            <a:r>
              <a:rPr lang="en-US" sz="1400" dirty="0"/>
              <a:t>            }</a:t>
            </a:r>
          </a:p>
          <a:p>
            <a:r>
              <a:rPr lang="en-US" sz="1400" dirty="0"/>
              <a:t>            return ( t );</a:t>
            </a:r>
          </a:p>
          <a:p>
            <a:r>
              <a:rPr lang="en-US" sz="1400" dirty="0"/>
              <a:t>         }</a:t>
            </a:r>
          </a:p>
        </p:txBody>
      </p:sp>
    </p:spTree>
    <p:extLst>
      <p:ext uri="{BB962C8B-B14F-4D97-AF65-F5344CB8AC3E}">
        <p14:creationId xmlns:p14="http://schemas.microsoft.com/office/powerpoint/2010/main" val="14242463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102" y="0"/>
            <a:ext cx="8596668" cy="745958"/>
          </a:xfrm>
        </p:spPr>
        <p:txBody>
          <a:bodyPr>
            <a:normAutofit fontScale="90000"/>
          </a:bodyPr>
          <a:lstStyle/>
          <a:p>
            <a:r>
              <a:rPr lang="en-US" dirty="0"/>
              <a:t>Indexers with Interfaces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8102" y="499738"/>
            <a:ext cx="8596668" cy="2502568"/>
          </a:xfrm>
        </p:spPr>
        <p:txBody>
          <a:bodyPr>
            <a:normAutofit/>
          </a:bodyPr>
          <a:lstStyle/>
          <a:p>
            <a:r>
              <a:rPr lang="en-US" sz="1400" dirty="0" smtClean="0"/>
              <a:t>The </a:t>
            </a:r>
            <a:r>
              <a:rPr lang="en-US" sz="1400" dirty="0"/>
              <a:t>indexers can be declared with interfaces as the </a:t>
            </a:r>
            <a:r>
              <a:rPr lang="en-US" sz="1400" dirty="0" err="1"/>
              <a:t>accessors</a:t>
            </a:r>
            <a:r>
              <a:rPr lang="en-US" sz="1400" dirty="0"/>
              <a:t> of interface indexers are different from the </a:t>
            </a:r>
            <a:r>
              <a:rPr lang="en-US" sz="1400" dirty="0" err="1"/>
              <a:t>accessors</a:t>
            </a:r>
            <a:r>
              <a:rPr lang="en-US" sz="1400" dirty="0"/>
              <a:t> of the class indexers. </a:t>
            </a:r>
            <a:endParaRPr lang="en-US" sz="1400" dirty="0" smtClean="0"/>
          </a:p>
          <a:p>
            <a:r>
              <a:rPr lang="en-US" sz="1400" dirty="0" smtClean="0"/>
              <a:t>They </a:t>
            </a:r>
            <a:r>
              <a:rPr lang="en-US" sz="1400" dirty="0"/>
              <a:t>are different in following ways: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200" dirty="0"/>
              <a:t>The interface </a:t>
            </a:r>
            <a:r>
              <a:rPr lang="en-US" sz="1200" dirty="0" err="1"/>
              <a:t>accessors</a:t>
            </a:r>
            <a:r>
              <a:rPr lang="en-US" sz="1200" dirty="0"/>
              <a:t> do not use modifiers.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200" dirty="0"/>
              <a:t>They do not have a body.</a:t>
            </a:r>
          </a:p>
          <a:p>
            <a:r>
              <a:rPr lang="en-US" sz="1400" dirty="0"/>
              <a:t>The purpose of the </a:t>
            </a:r>
            <a:r>
              <a:rPr lang="en-US" sz="1400" dirty="0" err="1"/>
              <a:t>accessor</a:t>
            </a:r>
            <a:r>
              <a:rPr lang="en-US" sz="1400" dirty="0"/>
              <a:t> is to indicate whether </a:t>
            </a:r>
            <a:endParaRPr lang="en-US" sz="1400" dirty="0" smtClean="0"/>
          </a:p>
          <a:p>
            <a:r>
              <a:rPr lang="en-US" sz="1400" dirty="0" smtClean="0"/>
              <a:t>the </a:t>
            </a:r>
            <a:r>
              <a:rPr lang="en-US" sz="1400" dirty="0"/>
              <a:t>indexer is read-write, read-only or write only.</a:t>
            </a:r>
          </a:p>
          <a:p>
            <a:endParaRPr lang="en-US" sz="1400" dirty="0"/>
          </a:p>
        </p:txBody>
      </p:sp>
      <p:sp>
        <p:nvSpPr>
          <p:cNvPr id="4" name="Rectangle 3"/>
          <p:cNvSpPr/>
          <p:nvPr/>
        </p:nvSpPr>
        <p:spPr>
          <a:xfrm>
            <a:off x="138369" y="2737508"/>
            <a:ext cx="5092391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/>
              <a:t>using System.IO;</a:t>
            </a:r>
          </a:p>
          <a:p>
            <a:r>
              <a:rPr lang="en-US" sz="1000" dirty="0"/>
              <a:t>using System;</a:t>
            </a:r>
          </a:p>
          <a:p>
            <a:r>
              <a:rPr lang="en-US" sz="1000" dirty="0"/>
              <a:t>public interface Interface1</a:t>
            </a:r>
          </a:p>
          <a:p>
            <a:r>
              <a:rPr lang="en-US" sz="1000" dirty="0"/>
              <a:t>{</a:t>
            </a:r>
          </a:p>
          <a:p>
            <a:r>
              <a:rPr lang="en-US" sz="1000" dirty="0"/>
              <a:t>    // Indexer declaration:</a:t>
            </a:r>
          </a:p>
          <a:p>
            <a:r>
              <a:rPr lang="en-US" sz="1000" dirty="0"/>
              <a:t>    </a:t>
            </a:r>
            <a:r>
              <a:rPr lang="en-US" sz="1000" dirty="0" err="1"/>
              <a:t>int</a:t>
            </a:r>
            <a:r>
              <a:rPr lang="en-US" sz="1000" dirty="0"/>
              <a:t> this[</a:t>
            </a:r>
            <a:r>
              <a:rPr lang="en-US" sz="1000" dirty="0" err="1"/>
              <a:t>int</a:t>
            </a:r>
            <a:r>
              <a:rPr lang="en-US" sz="1000" dirty="0"/>
              <a:t> index]</a:t>
            </a:r>
          </a:p>
          <a:p>
            <a:r>
              <a:rPr lang="en-US" sz="1000" dirty="0"/>
              <a:t>    {</a:t>
            </a:r>
          </a:p>
          <a:p>
            <a:r>
              <a:rPr lang="en-US" sz="1000" dirty="0"/>
              <a:t>        get;</a:t>
            </a:r>
          </a:p>
          <a:p>
            <a:r>
              <a:rPr lang="en-US" sz="1000" dirty="0"/>
              <a:t>        set;</a:t>
            </a:r>
          </a:p>
          <a:p>
            <a:r>
              <a:rPr lang="en-US" sz="1000" dirty="0"/>
              <a:t>    }</a:t>
            </a:r>
          </a:p>
          <a:p>
            <a:r>
              <a:rPr lang="en-US" sz="1000" dirty="0"/>
              <a:t>}</a:t>
            </a:r>
          </a:p>
          <a:p>
            <a:r>
              <a:rPr lang="en-US" sz="1000" dirty="0"/>
              <a:t>// Implementing the interface.</a:t>
            </a:r>
          </a:p>
          <a:p>
            <a:r>
              <a:rPr lang="en-US" sz="1000" dirty="0"/>
              <a:t>class </a:t>
            </a:r>
            <a:r>
              <a:rPr lang="en-US" sz="1000" dirty="0" err="1"/>
              <a:t>IndexerClass</a:t>
            </a:r>
            <a:r>
              <a:rPr lang="en-US" sz="1000" dirty="0"/>
              <a:t> : Interface1</a:t>
            </a:r>
          </a:p>
          <a:p>
            <a:r>
              <a:rPr lang="en-US" sz="1000" dirty="0"/>
              <a:t>{</a:t>
            </a:r>
          </a:p>
          <a:p>
            <a:r>
              <a:rPr lang="en-US" sz="1000" dirty="0"/>
              <a:t>    private </a:t>
            </a:r>
            <a:r>
              <a:rPr lang="en-US" sz="1000" dirty="0" err="1"/>
              <a:t>int</a:t>
            </a:r>
            <a:r>
              <a:rPr lang="en-US" sz="1000" dirty="0"/>
              <a:t>[] </a:t>
            </a:r>
            <a:r>
              <a:rPr lang="en-US" sz="1000" dirty="0" err="1"/>
              <a:t>arr</a:t>
            </a:r>
            <a:r>
              <a:rPr lang="en-US" sz="1000" dirty="0"/>
              <a:t> = new </a:t>
            </a:r>
            <a:r>
              <a:rPr lang="en-US" sz="1000" dirty="0" err="1"/>
              <a:t>int</a:t>
            </a:r>
            <a:r>
              <a:rPr lang="en-US" sz="1000" dirty="0"/>
              <a:t>[100];</a:t>
            </a:r>
          </a:p>
          <a:p>
            <a:r>
              <a:rPr lang="en-US" sz="1000" dirty="0"/>
              <a:t>    public </a:t>
            </a:r>
            <a:r>
              <a:rPr lang="en-US" sz="1000" dirty="0" err="1"/>
              <a:t>int</a:t>
            </a:r>
            <a:r>
              <a:rPr lang="en-US" sz="1000" dirty="0"/>
              <a:t> this[</a:t>
            </a:r>
            <a:r>
              <a:rPr lang="en-US" sz="1000" dirty="0" err="1"/>
              <a:t>int</a:t>
            </a:r>
            <a:r>
              <a:rPr lang="en-US" sz="1000" dirty="0"/>
              <a:t> index]   // indexer declaration</a:t>
            </a:r>
          </a:p>
          <a:p>
            <a:r>
              <a:rPr lang="en-US" sz="1000" dirty="0"/>
              <a:t>    {</a:t>
            </a:r>
          </a:p>
          <a:p>
            <a:r>
              <a:rPr lang="en-US" sz="1000" dirty="0"/>
              <a:t>        get</a:t>
            </a:r>
          </a:p>
          <a:p>
            <a:r>
              <a:rPr lang="en-US" sz="1000" dirty="0"/>
              <a:t>        {</a:t>
            </a:r>
          </a:p>
          <a:p>
            <a:r>
              <a:rPr lang="en-US" sz="1000" dirty="0"/>
              <a:t>            // The </a:t>
            </a:r>
            <a:r>
              <a:rPr lang="en-US" sz="1000" dirty="0" err="1"/>
              <a:t>arr</a:t>
            </a:r>
            <a:r>
              <a:rPr lang="en-US" sz="1000" dirty="0"/>
              <a:t> object will throw </a:t>
            </a:r>
            <a:r>
              <a:rPr lang="en-US" sz="1000" dirty="0" err="1"/>
              <a:t>IndexOutOfRange</a:t>
            </a:r>
            <a:r>
              <a:rPr lang="en-US" sz="1000" dirty="0"/>
              <a:t> exception.</a:t>
            </a:r>
          </a:p>
          <a:p>
            <a:r>
              <a:rPr lang="en-US" sz="1000" dirty="0"/>
              <a:t>            return </a:t>
            </a:r>
            <a:r>
              <a:rPr lang="en-US" sz="1000" dirty="0" err="1"/>
              <a:t>arr</a:t>
            </a:r>
            <a:r>
              <a:rPr lang="en-US" sz="1000" dirty="0"/>
              <a:t>[index];</a:t>
            </a:r>
          </a:p>
          <a:p>
            <a:r>
              <a:rPr lang="en-US" sz="1000" dirty="0"/>
              <a:t>        }</a:t>
            </a:r>
          </a:p>
          <a:p>
            <a:r>
              <a:rPr lang="en-US" sz="1000" dirty="0"/>
              <a:t>        set</a:t>
            </a:r>
          </a:p>
          <a:p>
            <a:r>
              <a:rPr lang="en-US" sz="1000" dirty="0"/>
              <a:t>        {</a:t>
            </a:r>
          </a:p>
          <a:p>
            <a:r>
              <a:rPr lang="en-US" sz="1000" dirty="0"/>
              <a:t>            </a:t>
            </a:r>
            <a:r>
              <a:rPr lang="en-US" sz="1000" dirty="0" err="1"/>
              <a:t>arr</a:t>
            </a:r>
            <a:r>
              <a:rPr lang="en-US" sz="1000" dirty="0"/>
              <a:t>[index] = value;</a:t>
            </a:r>
          </a:p>
          <a:p>
            <a:r>
              <a:rPr lang="en-US" sz="1000" dirty="0"/>
              <a:t>        }</a:t>
            </a:r>
          </a:p>
          <a:p>
            <a:r>
              <a:rPr lang="en-US" sz="1000" dirty="0"/>
              <a:t>    }</a:t>
            </a:r>
          </a:p>
          <a:p>
            <a:r>
              <a:rPr lang="en-US" sz="1000" dirty="0"/>
              <a:t>}</a:t>
            </a:r>
          </a:p>
        </p:txBody>
      </p:sp>
      <p:sp>
        <p:nvSpPr>
          <p:cNvPr id="5" name="Rectangle 4"/>
          <p:cNvSpPr/>
          <p:nvPr/>
        </p:nvSpPr>
        <p:spPr>
          <a:xfrm>
            <a:off x="5464278" y="1744036"/>
            <a:ext cx="6096000" cy="483209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sz="1100" dirty="0"/>
          </a:p>
          <a:p>
            <a:r>
              <a:rPr lang="en-US" sz="1100" dirty="0"/>
              <a:t>    static void Main()</a:t>
            </a:r>
          </a:p>
          <a:p>
            <a:r>
              <a:rPr lang="en-US" sz="1100" dirty="0"/>
              <a:t>    {</a:t>
            </a:r>
          </a:p>
          <a:p>
            <a:r>
              <a:rPr lang="en-US" sz="1100" dirty="0"/>
              <a:t>        </a:t>
            </a:r>
            <a:r>
              <a:rPr lang="en-US" sz="1100" dirty="0" err="1"/>
              <a:t>IndexerClass</a:t>
            </a:r>
            <a:r>
              <a:rPr lang="en-US" sz="1100" dirty="0"/>
              <a:t> test = new </a:t>
            </a:r>
            <a:r>
              <a:rPr lang="en-US" sz="1100" dirty="0" err="1"/>
              <a:t>IndexerClass</a:t>
            </a:r>
            <a:r>
              <a:rPr lang="en-US" sz="1100" dirty="0"/>
              <a:t>();</a:t>
            </a:r>
          </a:p>
          <a:p>
            <a:r>
              <a:rPr lang="en-US" sz="1100" dirty="0"/>
              <a:t>        Random rand = new Random();</a:t>
            </a:r>
          </a:p>
          <a:p>
            <a:r>
              <a:rPr lang="en-US" sz="1100" dirty="0"/>
              <a:t>        // Call the indexer to initialize its elements.</a:t>
            </a:r>
          </a:p>
          <a:p>
            <a:r>
              <a:rPr lang="en-US" sz="1100" dirty="0"/>
              <a:t>        for (</a:t>
            </a:r>
            <a:r>
              <a:rPr lang="en-US" sz="1100" dirty="0" err="1"/>
              <a:t>int</a:t>
            </a:r>
            <a:r>
              <a:rPr lang="en-US" sz="1100" dirty="0"/>
              <a:t> </a:t>
            </a:r>
            <a:r>
              <a:rPr lang="en-US" sz="1100" dirty="0" err="1"/>
              <a:t>i</a:t>
            </a:r>
            <a:r>
              <a:rPr lang="en-US" sz="1100" dirty="0"/>
              <a:t> = 0; </a:t>
            </a:r>
            <a:r>
              <a:rPr lang="en-US" sz="1100" dirty="0" err="1"/>
              <a:t>i</a:t>
            </a:r>
            <a:r>
              <a:rPr lang="en-US" sz="1100" dirty="0"/>
              <a:t> &lt; 10; </a:t>
            </a:r>
            <a:r>
              <a:rPr lang="en-US" sz="1100" dirty="0" err="1"/>
              <a:t>i</a:t>
            </a:r>
            <a:r>
              <a:rPr lang="en-US" sz="1100" dirty="0"/>
              <a:t>++)</a:t>
            </a:r>
          </a:p>
          <a:p>
            <a:r>
              <a:rPr lang="en-US" sz="1100" dirty="0"/>
              <a:t>        {</a:t>
            </a:r>
          </a:p>
          <a:p>
            <a:r>
              <a:rPr lang="en-US" sz="1100" dirty="0"/>
              <a:t>            test[</a:t>
            </a:r>
            <a:r>
              <a:rPr lang="en-US" sz="1100" dirty="0" err="1"/>
              <a:t>i</a:t>
            </a:r>
            <a:r>
              <a:rPr lang="en-US" sz="1100" dirty="0"/>
              <a:t>] = </a:t>
            </a:r>
            <a:r>
              <a:rPr lang="en-US" sz="1100" dirty="0" err="1"/>
              <a:t>rand.Next</a:t>
            </a:r>
            <a:r>
              <a:rPr lang="en-US" sz="1100" dirty="0"/>
              <a:t>();</a:t>
            </a:r>
          </a:p>
          <a:p>
            <a:r>
              <a:rPr lang="en-US" sz="1100" dirty="0"/>
              <a:t>        }</a:t>
            </a:r>
          </a:p>
          <a:p>
            <a:r>
              <a:rPr lang="en-US" sz="1100" dirty="0"/>
              <a:t>        for (</a:t>
            </a:r>
            <a:r>
              <a:rPr lang="en-US" sz="1100" dirty="0" err="1"/>
              <a:t>int</a:t>
            </a:r>
            <a:r>
              <a:rPr lang="en-US" sz="1100" dirty="0"/>
              <a:t> </a:t>
            </a:r>
            <a:r>
              <a:rPr lang="en-US" sz="1100" dirty="0" err="1"/>
              <a:t>i</a:t>
            </a:r>
            <a:r>
              <a:rPr lang="en-US" sz="1100" dirty="0"/>
              <a:t> = 0; </a:t>
            </a:r>
            <a:r>
              <a:rPr lang="en-US" sz="1100" dirty="0" err="1"/>
              <a:t>i</a:t>
            </a:r>
            <a:r>
              <a:rPr lang="en-US" sz="1100" dirty="0"/>
              <a:t> &lt; 10; </a:t>
            </a:r>
            <a:r>
              <a:rPr lang="en-US" sz="1100" dirty="0" err="1"/>
              <a:t>i</a:t>
            </a:r>
            <a:r>
              <a:rPr lang="en-US" sz="1100" dirty="0"/>
              <a:t>++)</a:t>
            </a:r>
          </a:p>
          <a:p>
            <a:r>
              <a:rPr lang="en-US" sz="1100" dirty="0"/>
              <a:t>        {</a:t>
            </a:r>
          </a:p>
          <a:p>
            <a:r>
              <a:rPr lang="en-US" sz="1100" dirty="0"/>
              <a:t>            </a:t>
            </a:r>
            <a:r>
              <a:rPr lang="en-US" sz="1100" dirty="0" err="1"/>
              <a:t>Console.WriteLine</a:t>
            </a:r>
            <a:r>
              <a:rPr lang="en-US" sz="1100" dirty="0"/>
              <a:t> ("The element {0} is:{1}", </a:t>
            </a:r>
            <a:r>
              <a:rPr lang="en-US" sz="1100" dirty="0" err="1"/>
              <a:t>i</a:t>
            </a:r>
            <a:r>
              <a:rPr lang="en-US" sz="1100" dirty="0"/>
              <a:t>, test[</a:t>
            </a:r>
            <a:r>
              <a:rPr lang="en-US" sz="1100" dirty="0" err="1"/>
              <a:t>i</a:t>
            </a:r>
            <a:r>
              <a:rPr lang="en-US" sz="1100" dirty="0"/>
              <a:t>]);</a:t>
            </a:r>
          </a:p>
          <a:p>
            <a:r>
              <a:rPr lang="en-US" sz="1100" dirty="0"/>
              <a:t>        }</a:t>
            </a:r>
          </a:p>
          <a:p>
            <a:r>
              <a:rPr lang="en-US" sz="1100" dirty="0"/>
              <a:t>            </a:t>
            </a:r>
            <a:r>
              <a:rPr lang="en-US" sz="1100" dirty="0" err="1"/>
              <a:t>Console.ReadKey</a:t>
            </a:r>
            <a:r>
              <a:rPr lang="en-US" sz="1100" dirty="0"/>
              <a:t> ();</a:t>
            </a:r>
          </a:p>
          <a:p>
            <a:r>
              <a:rPr lang="en-US" sz="1100" dirty="0"/>
              <a:t>    }</a:t>
            </a:r>
          </a:p>
          <a:p>
            <a:r>
              <a:rPr lang="en-US" sz="1100" dirty="0"/>
              <a:t>}</a:t>
            </a:r>
          </a:p>
          <a:p>
            <a:r>
              <a:rPr lang="en-US" sz="1100" dirty="0" smtClean="0"/>
              <a:t>Output:</a:t>
            </a:r>
          </a:p>
          <a:p>
            <a:r>
              <a:rPr lang="en-US" sz="1100" dirty="0" smtClean="0"/>
              <a:t>The </a:t>
            </a:r>
            <a:r>
              <a:rPr lang="en-US" sz="1100" dirty="0"/>
              <a:t>element 0 is: 531438917</a:t>
            </a:r>
            <a:br>
              <a:rPr lang="en-US" sz="1100" dirty="0"/>
            </a:br>
            <a:r>
              <a:rPr lang="en-US" sz="1100" dirty="0"/>
              <a:t>The element 1 is: 557339696</a:t>
            </a:r>
            <a:br>
              <a:rPr lang="en-US" sz="1100" dirty="0"/>
            </a:br>
            <a:r>
              <a:rPr lang="en-US" sz="1100" dirty="0"/>
              <a:t>The element 2 is: 8661852</a:t>
            </a:r>
            <a:br>
              <a:rPr lang="en-US" sz="1100" dirty="0"/>
            </a:br>
            <a:r>
              <a:rPr lang="en-US" sz="1100" dirty="0"/>
              <a:t>The element 3 is: 101958769</a:t>
            </a:r>
            <a:br>
              <a:rPr lang="en-US" sz="1100" dirty="0"/>
            </a:br>
            <a:r>
              <a:rPr lang="en-US" sz="1100" dirty="0"/>
              <a:t>The element 4 is: 299397112</a:t>
            </a:r>
            <a:br>
              <a:rPr lang="en-US" sz="1100" dirty="0"/>
            </a:br>
            <a:r>
              <a:rPr lang="en-US" sz="1100" dirty="0"/>
              <a:t>The element 5 is: 1994789661</a:t>
            </a:r>
            <a:br>
              <a:rPr lang="en-US" sz="1100" dirty="0"/>
            </a:br>
            <a:r>
              <a:rPr lang="en-US" sz="1100" dirty="0"/>
              <a:t>The element 6 is: 811107773</a:t>
            </a:r>
            <a:br>
              <a:rPr lang="en-US" sz="1100" dirty="0"/>
            </a:br>
            <a:r>
              <a:rPr lang="en-US" sz="1100" dirty="0"/>
              <a:t>The element 7 is: 778755578</a:t>
            </a:r>
            <a:br>
              <a:rPr lang="en-US" sz="1100" dirty="0"/>
            </a:br>
            <a:r>
              <a:rPr lang="en-US" sz="1100" dirty="0"/>
              <a:t>The element 8 is: 95880376</a:t>
            </a:r>
            <a:br>
              <a:rPr lang="en-US" sz="1100" dirty="0"/>
            </a:br>
            <a:r>
              <a:rPr lang="en-US" sz="1100" dirty="0"/>
              <a:t>The element 9 is: 887315566</a:t>
            </a:r>
          </a:p>
        </p:txBody>
      </p:sp>
    </p:spTree>
    <p:extLst>
      <p:ext uri="{BB962C8B-B14F-4D97-AF65-F5344CB8AC3E}">
        <p14:creationId xmlns:p14="http://schemas.microsoft.com/office/powerpoint/2010/main" val="921334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79885"/>
            <a:ext cx="8596668" cy="5704478"/>
          </a:xfrm>
        </p:spPr>
        <p:txBody>
          <a:bodyPr/>
          <a:lstStyle/>
          <a:p>
            <a:pPr algn="just"/>
            <a:r>
              <a:rPr lang="en-US" dirty="0"/>
              <a:t>Acquiring (taking) the properties of one class into another class is called inheritance. </a:t>
            </a:r>
            <a:endParaRPr lang="en-US" dirty="0" smtClean="0"/>
          </a:p>
          <a:p>
            <a:pPr algn="just"/>
            <a:r>
              <a:rPr lang="en-US" dirty="0" smtClean="0"/>
              <a:t>Inheritance </a:t>
            </a:r>
            <a:r>
              <a:rPr lang="en-US" dirty="0"/>
              <a:t>provides reusability by allowing us to extend an existing class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The </a:t>
            </a:r>
            <a:r>
              <a:rPr lang="en-US" dirty="0"/>
              <a:t>reason behind OOP programming is to promote the reusability of code and to reduce complexity in code and it is possible by using inheritance. </a:t>
            </a:r>
            <a:endParaRPr lang="en-US" dirty="0" smtClean="0"/>
          </a:p>
          <a:p>
            <a:pPr algn="just"/>
            <a:r>
              <a:rPr lang="en-US" dirty="0" smtClean="0"/>
              <a:t>This </a:t>
            </a:r>
            <a:r>
              <a:rPr lang="en-US" dirty="0"/>
              <a:t>existing class is called the base class, and the new class is referred to as the derived class.</a:t>
            </a:r>
          </a:p>
          <a:p>
            <a:pPr algn="just"/>
            <a:r>
              <a:rPr lang="en-US" dirty="0"/>
              <a:t>The idea of inheritance implements the IS-A relationship. For example, </a:t>
            </a:r>
            <a:r>
              <a:rPr lang="en-US" dirty="0" smtClean="0"/>
              <a:t>mammal IS </a:t>
            </a:r>
            <a:r>
              <a:rPr lang="en-US" dirty="0"/>
              <a:t>A animal, dog IS-A mammal hence dog IS-A animal as well, and so on.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66537"/>
          </a:xfrm>
        </p:spPr>
        <p:txBody>
          <a:bodyPr/>
          <a:lstStyle/>
          <a:p>
            <a:r>
              <a:rPr lang="en-US" dirty="0" smtClean="0"/>
              <a:t>Inheritance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1927668" y="5138900"/>
            <a:ext cx="864809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12121"/>
                </a:solidFill>
                <a:latin typeface="open sans"/>
              </a:rPr>
              <a:t>Base class - is the class from which features are to be inherited into another class.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12121"/>
                </a:solidFill>
                <a:latin typeface="open sans"/>
              </a:rPr>
              <a:t>Derived class - it is the class in which the base class features are inherited.</a:t>
            </a:r>
            <a:endParaRPr lang="en-US" b="0" i="0" dirty="0">
              <a:solidFill>
                <a:srgbClr val="212121"/>
              </a:solidFill>
              <a:effectLst/>
              <a:latin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36865640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9682" y="152400"/>
            <a:ext cx="8596668" cy="1320800"/>
          </a:xfrm>
        </p:spPr>
        <p:txBody>
          <a:bodyPr/>
          <a:lstStyle/>
          <a:p>
            <a:r>
              <a:rPr lang="en-US" dirty="0" smtClean="0"/>
              <a:t>Inheritance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878305"/>
            <a:ext cx="8596668" cy="5163057"/>
          </a:xfrm>
        </p:spPr>
        <p:txBody>
          <a:bodyPr>
            <a:normAutofit/>
          </a:bodyPr>
          <a:lstStyle/>
          <a:p>
            <a:r>
              <a:rPr lang="en-US" dirty="0" smtClean="0"/>
              <a:t>Syntax is </a:t>
            </a:r>
          </a:p>
          <a:p>
            <a:pPr marL="800100" lvl="2" indent="0">
              <a:buNone/>
            </a:pPr>
            <a:r>
              <a:rPr lang="en-US" sz="1800" dirty="0">
                <a:solidFill>
                  <a:srgbClr val="C00000"/>
                </a:solidFill>
              </a:rPr>
              <a:t>&lt;</a:t>
            </a:r>
            <a:r>
              <a:rPr lang="en-US" sz="1800" dirty="0" err="1">
                <a:solidFill>
                  <a:srgbClr val="C00000"/>
                </a:solidFill>
              </a:rPr>
              <a:t>acess-specifier</a:t>
            </a:r>
            <a:r>
              <a:rPr lang="en-US" sz="1800" dirty="0">
                <a:solidFill>
                  <a:srgbClr val="C00000"/>
                </a:solidFill>
              </a:rPr>
              <a:t>&gt; class &lt;</a:t>
            </a:r>
            <a:r>
              <a:rPr lang="en-US" sz="1800" dirty="0" err="1">
                <a:solidFill>
                  <a:srgbClr val="C00000"/>
                </a:solidFill>
              </a:rPr>
              <a:t>base_class</a:t>
            </a:r>
            <a:r>
              <a:rPr lang="en-US" sz="1800" dirty="0">
                <a:solidFill>
                  <a:srgbClr val="C00000"/>
                </a:solidFill>
              </a:rPr>
              <a:t>&gt; </a:t>
            </a:r>
          </a:p>
          <a:p>
            <a:pPr marL="800100" lvl="2" indent="0">
              <a:buNone/>
            </a:pPr>
            <a:r>
              <a:rPr lang="en-US" sz="1800" dirty="0">
                <a:solidFill>
                  <a:srgbClr val="C00000"/>
                </a:solidFill>
              </a:rPr>
              <a:t>{ </a:t>
            </a:r>
          </a:p>
          <a:p>
            <a:pPr marL="800100" lvl="2" indent="0">
              <a:buNone/>
            </a:pPr>
            <a:r>
              <a:rPr lang="en-US" sz="1800" dirty="0" smtClean="0">
                <a:solidFill>
                  <a:srgbClr val="C00000"/>
                </a:solidFill>
              </a:rPr>
              <a:t>	... </a:t>
            </a:r>
            <a:endParaRPr lang="en-US" sz="1800" dirty="0">
              <a:solidFill>
                <a:srgbClr val="C00000"/>
              </a:solidFill>
            </a:endParaRPr>
          </a:p>
          <a:p>
            <a:pPr marL="800100" lvl="2" indent="0">
              <a:buNone/>
            </a:pPr>
            <a:r>
              <a:rPr lang="en-US" sz="1800" dirty="0">
                <a:solidFill>
                  <a:srgbClr val="C00000"/>
                </a:solidFill>
              </a:rPr>
              <a:t>} </a:t>
            </a:r>
          </a:p>
          <a:p>
            <a:pPr marL="800100" lvl="2" indent="0">
              <a:buNone/>
            </a:pPr>
            <a:r>
              <a:rPr lang="en-US" sz="1800" dirty="0">
                <a:solidFill>
                  <a:srgbClr val="C00000"/>
                </a:solidFill>
              </a:rPr>
              <a:t>class &lt;</a:t>
            </a:r>
            <a:r>
              <a:rPr lang="en-US" sz="1800" dirty="0" err="1">
                <a:solidFill>
                  <a:srgbClr val="C00000"/>
                </a:solidFill>
              </a:rPr>
              <a:t>derived_class</a:t>
            </a:r>
            <a:r>
              <a:rPr lang="en-US" sz="1800" dirty="0">
                <a:solidFill>
                  <a:srgbClr val="C00000"/>
                </a:solidFill>
              </a:rPr>
              <a:t>&gt; : &lt;</a:t>
            </a:r>
            <a:r>
              <a:rPr lang="en-US" sz="1800" dirty="0" err="1">
                <a:solidFill>
                  <a:srgbClr val="C00000"/>
                </a:solidFill>
              </a:rPr>
              <a:t>base_class</a:t>
            </a:r>
            <a:r>
              <a:rPr lang="en-US" sz="1800" dirty="0">
                <a:solidFill>
                  <a:srgbClr val="C00000"/>
                </a:solidFill>
              </a:rPr>
              <a:t>&gt; </a:t>
            </a:r>
          </a:p>
          <a:p>
            <a:pPr marL="800100" lvl="2" indent="0">
              <a:buNone/>
            </a:pPr>
            <a:r>
              <a:rPr lang="en-US" sz="1800" dirty="0">
                <a:solidFill>
                  <a:srgbClr val="C00000"/>
                </a:solidFill>
              </a:rPr>
              <a:t>{ </a:t>
            </a:r>
          </a:p>
          <a:p>
            <a:pPr marL="800100" lvl="2" indent="0">
              <a:buNone/>
            </a:pPr>
            <a:r>
              <a:rPr lang="en-US" sz="1800" dirty="0" smtClean="0">
                <a:solidFill>
                  <a:srgbClr val="C00000"/>
                </a:solidFill>
              </a:rPr>
              <a:t>	... </a:t>
            </a:r>
            <a:endParaRPr lang="en-US" sz="1800" dirty="0">
              <a:solidFill>
                <a:srgbClr val="C00000"/>
              </a:solidFill>
            </a:endParaRPr>
          </a:p>
          <a:p>
            <a:pPr marL="800100" lvl="2" indent="0">
              <a:buNone/>
            </a:pPr>
            <a:r>
              <a:rPr lang="en-US" sz="1800" dirty="0">
                <a:solidFill>
                  <a:srgbClr val="C00000"/>
                </a:solidFill>
              </a:rPr>
              <a:t>}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7220" y="4155409"/>
            <a:ext cx="6436895" cy="2401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68328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7176" y="56939"/>
            <a:ext cx="8596668" cy="1320800"/>
          </a:xfrm>
        </p:spPr>
        <p:txBody>
          <a:bodyPr/>
          <a:lstStyle/>
          <a:p>
            <a:r>
              <a:rPr lang="en-US" dirty="0"/>
              <a:t>Single inheritance 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65305" y="748181"/>
            <a:ext cx="9300410" cy="707886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defTabSz="914400"/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  <a:latin typeface="open sans"/>
              </a:rPr>
              <a:t>It is the type of inheritance in which there is one base class and one derived class.</a:t>
            </a:r>
            <a:r>
              <a:rPr lang="en-US" sz="2400" dirty="0" smtClean="0"/>
              <a:t> </a:t>
            </a:r>
            <a:r>
              <a:rPr lang="en-US" sz="1600" dirty="0">
                <a:solidFill>
                  <a:srgbClr val="212121"/>
                </a:solidFill>
                <a:latin typeface="open sans"/>
              </a:rPr>
              <a:t>In the </a:t>
            </a:r>
            <a:r>
              <a:rPr lang="en-US" sz="1600" dirty="0" smtClean="0">
                <a:solidFill>
                  <a:srgbClr val="212121"/>
                </a:solidFill>
                <a:latin typeface="open sans"/>
              </a:rPr>
              <a:t>example </a:t>
            </a:r>
            <a:r>
              <a:rPr lang="en-US" sz="1600" dirty="0">
                <a:solidFill>
                  <a:srgbClr val="212121"/>
                </a:solidFill>
                <a:latin typeface="open sans"/>
              </a:rPr>
              <a:t>program </a:t>
            </a:r>
            <a:r>
              <a:rPr lang="en-US" sz="1600" dirty="0" err="1">
                <a:solidFill>
                  <a:srgbClr val="212121"/>
                </a:solidFill>
                <a:latin typeface="open sans"/>
              </a:rPr>
              <a:t>Accountcreditinfo</a:t>
            </a:r>
            <a:r>
              <a:rPr lang="en-US" sz="1600" dirty="0">
                <a:solidFill>
                  <a:srgbClr val="212121"/>
                </a:solidFill>
                <a:latin typeface="open sans"/>
              </a:rPr>
              <a:t> is the base class and </a:t>
            </a:r>
            <a:r>
              <a:rPr lang="en-US" sz="1600" dirty="0" err="1" smtClean="0">
                <a:solidFill>
                  <a:srgbClr val="212121"/>
                </a:solidFill>
                <a:latin typeface="open sans"/>
              </a:rPr>
              <a:t>debitinfo</a:t>
            </a:r>
            <a:r>
              <a:rPr lang="en-US" sz="1600" dirty="0" smtClean="0">
                <a:solidFill>
                  <a:srgbClr val="212121"/>
                </a:solidFill>
                <a:latin typeface="open sans"/>
              </a:rPr>
              <a:t> </a:t>
            </a:r>
            <a:r>
              <a:rPr lang="en-US" sz="1600" dirty="0">
                <a:solidFill>
                  <a:srgbClr val="212121"/>
                </a:solidFill>
                <a:latin typeface="open sans"/>
              </a:rPr>
              <a:t>is the derived class</a:t>
            </a:r>
            <a:r>
              <a:rPr lang="en-US" sz="1600" dirty="0" smtClean="0">
                <a:solidFill>
                  <a:srgbClr val="212121"/>
                </a:solidFill>
                <a:latin typeface="open sans"/>
              </a:rPr>
              <a:t>.</a:t>
            </a:r>
            <a:endParaRPr kumimoji="0" 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6" name="Picture 2" descr="Single inheritanc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27699"/>
            <a:ext cx="3867150" cy="4457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4469391" y="1627699"/>
            <a:ext cx="6096000" cy="39703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400" dirty="0">
                <a:solidFill>
                  <a:srgbClr val="212121"/>
                </a:solidFill>
                <a:latin typeface="open sans"/>
              </a:rPr>
              <a:t>For example,</a:t>
            </a:r>
          </a:p>
          <a:p>
            <a:pPr>
              <a:buFont typeface="+mj-lt"/>
              <a:buAutoNum type="arabicPeriod"/>
            </a:pPr>
            <a:r>
              <a:rPr lang="en-US" sz="1400" b="1" dirty="0">
                <a:solidFill>
                  <a:srgbClr val="006699"/>
                </a:solidFill>
                <a:latin typeface="Consolas" panose="020B0609020204030204" pitchFamily="49" charset="0"/>
              </a:rPr>
              <a:t>public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en-US" sz="1400" b="1" dirty="0">
                <a:solidFill>
                  <a:srgbClr val="006699"/>
                </a:solidFill>
                <a:latin typeface="Consolas" panose="020B0609020204030204" pitchFamily="49" charset="0"/>
              </a:rPr>
              <a:t>class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Accountcreditinfo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en-US" sz="1400" dirty="0">
                <a:solidFill>
                  <a:srgbClr val="008200"/>
                </a:solidFill>
                <a:latin typeface="Consolas" panose="020B0609020204030204" pitchFamily="49" charset="0"/>
              </a:rPr>
              <a:t>//base class  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  </a:t>
            </a:r>
            <a:endParaRPr lang="en-US" sz="14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{  </a:t>
            </a:r>
            <a:endParaRPr lang="en-US" sz="1400" dirty="0" smtClean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    </a:t>
            </a:r>
            <a:r>
              <a:rPr lang="en-US" sz="1400" b="1" dirty="0" smtClean="0">
                <a:solidFill>
                  <a:srgbClr val="006699"/>
                </a:solidFill>
                <a:latin typeface="Consolas" panose="020B0609020204030204" pitchFamily="49" charset="0"/>
              </a:rPr>
              <a:t>public</a:t>
            </a:r>
            <a:r>
              <a:rPr lang="en-US" sz="1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 string Credit()  </a:t>
            </a:r>
            <a:endParaRPr lang="en-US" sz="1400" dirty="0" smtClean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    {  </a:t>
            </a:r>
            <a:endParaRPr lang="en-US" sz="1400" dirty="0" smtClean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        </a:t>
            </a:r>
            <a:r>
              <a:rPr lang="en-US" sz="1400" b="1" dirty="0">
                <a:solidFill>
                  <a:srgbClr val="006699"/>
                </a:solidFill>
                <a:latin typeface="Consolas" panose="020B0609020204030204" pitchFamily="49" charset="0"/>
              </a:rPr>
              <a:t>return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"balance is credited"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;  </a:t>
            </a:r>
            <a:endParaRPr lang="en-US" sz="14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    }  </a:t>
            </a:r>
            <a:endParaRPr lang="en-US" sz="14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}  </a:t>
            </a:r>
            <a:endParaRPr lang="en-US" sz="14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400" b="1" dirty="0">
                <a:solidFill>
                  <a:srgbClr val="006699"/>
                </a:solidFill>
                <a:latin typeface="Consolas" panose="020B0609020204030204" pitchFamily="49" charset="0"/>
              </a:rPr>
              <a:t>public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en-US" sz="1400" b="1" dirty="0">
                <a:solidFill>
                  <a:srgbClr val="006699"/>
                </a:solidFill>
                <a:latin typeface="Consolas" panose="020B0609020204030204" pitchFamily="49" charset="0"/>
              </a:rPr>
              <a:t>class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debitinfo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 : 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Accountcreditinfo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en-US" sz="1400" dirty="0">
                <a:solidFill>
                  <a:srgbClr val="008200"/>
                </a:solidFill>
                <a:latin typeface="Consolas" panose="020B0609020204030204" pitchFamily="49" charset="0"/>
              </a:rPr>
              <a:t>//derived class  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  </a:t>
            </a:r>
            <a:endParaRPr lang="en-US" sz="14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{  </a:t>
            </a:r>
            <a:endParaRPr lang="en-US" sz="14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    </a:t>
            </a:r>
            <a:r>
              <a:rPr lang="en-US" sz="1400" b="1" dirty="0">
                <a:solidFill>
                  <a:srgbClr val="006699"/>
                </a:solidFill>
                <a:latin typeface="Consolas" panose="020B0609020204030204" pitchFamily="49" charset="0"/>
              </a:rPr>
              <a:t>public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 string debit()  </a:t>
            </a:r>
            <a:endParaRPr lang="en-US" sz="14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    {  </a:t>
            </a:r>
            <a:endParaRPr lang="en-US" sz="14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        Credit();              </a:t>
            </a:r>
            <a:r>
              <a:rPr lang="en-US" sz="1400" dirty="0" smtClean="0">
                <a:solidFill>
                  <a:srgbClr val="008200"/>
                </a:solidFill>
                <a:latin typeface="Consolas" panose="020B0609020204030204" pitchFamily="49" charset="0"/>
              </a:rPr>
              <a:t>////derived class method  </a:t>
            </a:r>
            <a:r>
              <a:rPr lang="en-US" sz="1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  </a:t>
            </a:r>
            <a:endParaRPr lang="en-US" sz="1400" dirty="0" smtClean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        </a:t>
            </a:r>
            <a:r>
              <a:rPr lang="en-US" sz="1400" b="1" dirty="0">
                <a:solidFill>
                  <a:srgbClr val="006699"/>
                </a:solidFill>
                <a:latin typeface="Consolas" panose="020B0609020204030204" pitchFamily="49" charset="0"/>
              </a:rPr>
              <a:t>return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"balance is debited"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;  </a:t>
            </a:r>
            <a:endParaRPr lang="en-US" sz="14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    }  </a:t>
            </a:r>
            <a:endParaRPr lang="en-US" sz="14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}  </a:t>
            </a:r>
            <a:endParaRPr lang="en-US" sz="1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60748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998" y="0"/>
            <a:ext cx="8596668" cy="968679"/>
          </a:xfrm>
        </p:spPr>
        <p:txBody>
          <a:bodyPr/>
          <a:lstStyle/>
          <a:p>
            <a:r>
              <a:rPr lang="en-US" dirty="0"/>
              <a:t>Hierarchical inheritance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19233" y="601791"/>
            <a:ext cx="8630433" cy="1631216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  <a:latin typeface="open sans"/>
              </a:rPr>
              <a:t>This is the type of inheritance in which there are multiple classes derived from one base class.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  <a:latin typeface="open sans"/>
              </a:rPr>
              <a:t>This type of inheritance is used when there is a requirement of one class feature that is needed in multiple classes.</a:t>
            </a:r>
          </a:p>
          <a:p>
            <a:pPr lvl="0" defTabSz="914400"/>
            <a:r>
              <a:rPr lang="en-US" sz="1600" dirty="0">
                <a:solidFill>
                  <a:srgbClr val="212121"/>
                </a:solidFill>
                <a:latin typeface="open sans"/>
              </a:rPr>
              <a:t>In </a:t>
            </a:r>
            <a:r>
              <a:rPr lang="en-US" sz="1600" dirty="0" smtClean="0">
                <a:solidFill>
                  <a:srgbClr val="212121"/>
                </a:solidFill>
                <a:latin typeface="open sans"/>
              </a:rPr>
              <a:t>the </a:t>
            </a:r>
            <a:r>
              <a:rPr lang="en-US" sz="1600" dirty="0">
                <a:solidFill>
                  <a:srgbClr val="212121"/>
                </a:solidFill>
                <a:latin typeface="open sans"/>
              </a:rPr>
              <a:t>program one base class is derived in many classes hence it is a called a Hierarchical Inheritance</a:t>
            </a:r>
            <a:r>
              <a:rPr lang="en-US" sz="2000" dirty="0"/>
              <a:t>.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050" name="Picture 2" descr="Hierarchical inheritanc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7670" y="2233007"/>
            <a:ext cx="4309499" cy="45243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4037556" y="2233008"/>
            <a:ext cx="6259767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212121"/>
                </a:solidFill>
                <a:latin typeface="open sans"/>
              </a:rPr>
              <a:t>For example,</a:t>
            </a:r>
          </a:p>
          <a:p>
            <a:pPr>
              <a:buFont typeface="+mj-lt"/>
              <a:buAutoNum type="arabicPeriod"/>
            </a:pPr>
            <a:r>
              <a:rPr lang="en-US" sz="1200" b="1" dirty="0">
                <a:solidFill>
                  <a:srgbClr val="006699"/>
                </a:solidFill>
                <a:latin typeface="Consolas" panose="020B0609020204030204" pitchFamily="49" charset="0"/>
              </a:rPr>
              <a:t>class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A  </a:t>
            </a:r>
            <a:r>
              <a:rPr lang="en-US" sz="1200" dirty="0">
                <a:solidFill>
                  <a:srgbClr val="008200"/>
                </a:solidFill>
                <a:latin typeface="Consolas" panose="020B0609020204030204" pitchFamily="49" charset="0"/>
              </a:rPr>
              <a:t>//base class  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 </a:t>
            </a:r>
            <a:endParaRPr lang="en-US" sz="12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{  </a:t>
            </a:r>
            <a:endParaRPr lang="en-US" sz="12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   </a:t>
            </a:r>
            <a:r>
              <a:rPr lang="en-US" sz="1200" b="1" dirty="0">
                <a:solidFill>
                  <a:srgbClr val="006699"/>
                </a:solidFill>
                <a:latin typeface="Consolas" panose="020B0609020204030204" pitchFamily="49" charset="0"/>
              </a:rPr>
              <a:t>public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string 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msg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()  </a:t>
            </a:r>
            <a:endParaRPr lang="en-US" sz="12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   {  </a:t>
            </a:r>
            <a:endParaRPr lang="en-US" sz="12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       </a:t>
            </a:r>
            <a:r>
              <a:rPr lang="en-US" sz="1200" b="1" dirty="0">
                <a:solidFill>
                  <a:srgbClr val="006699"/>
                </a:solidFill>
                <a:latin typeface="Consolas" panose="020B0609020204030204" pitchFamily="49" charset="0"/>
              </a:rPr>
              <a:t>return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en-US" sz="1200" dirty="0">
                <a:solidFill>
                  <a:srgbClr val="0000FF"/>
                </a:solidFill>
                <a:latin typeface="Consolas" panose="020B0609020204030204" pitchFamily="49" charset="0"/>
              </a:rPr>
              <a:t>"this is A class Method"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;  </a:t>
            </a:r>
            <a:endParaRPr lang="en-US" sz="12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   }  </a:t>
            </a:r>
            <a:endParaRPr lang="en-US" sz="12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}  </a:t>
            </a:r>
            <a:endParaRPr lang="en-US" sz="12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200" b="1" dirty="0">
                <a:solidFill>
                  <a:srgbClr val="006699"/>
                </a:solidFill>
                <a:latin typeface="Consolas" panose="020B0609020204030204" pitchFamily="49" charset="0"/>
              </a:rPr>
              <a:t>class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B : A  </a:t>
            </a:r>
            <a:endParaRPr lang="en-US" sz="12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{  </a:t>
            </a:r>
            <a:endParaRPr lang="en-US" sz="12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   </a:t>
            </a:r>
            <a:r>
              <a:rPr lang="en-US" sz="1200" b="1" dirty="0">
                <a:solidFill>
                  <a:srgbClr val="006699"/>
                </a:solidFill>
                <a:latin typeface="Consolas" panose="020B0609020204030204" pitchFamily="49" charset="0"/>
              </a:rPr>
              <a:t>public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string info()  </a:t>
            </a:r>
            <a:endParaRPr lang="en-US" sz="12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   {  </a:t>
            </a:r>
            <a:endParaRPr lang="en-US" sz="12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       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msg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();  </a:t>
            </a:r>
            <a:endParaRPr lang="en-US" sz="12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       </a:t>
            </a:r>
            <a:r>
              <a:rPr lang="en-US" sz="1200" b="1" dirty="0">
                <a:solidFill>
                  <a:srgbClr val="006699"/>
                </a:solidFill>
                <a:latin typeface="Consolas" panose="020B0609020204030204" pitchFamily="49" charset="0"/>
              </a:rPr>
              <a:t>return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en-US" sz="1200" dirty="0">
                <a:solidFill>
                  <a:srgbClr val="0000FF"/>
                </a:solidFill>
                <a:latin typeface="Consolas" panose="020B0609020204030204" pitchFamily="49" charset="0"/>
              </a:rPr>
              <a:t>"this is B class Method"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;  </a:t>
            </a:r>
            <a:endParaRPr lang="en-US" sz="12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   }  }</a:t>
            </a:r>
            <a:endParaRPr lang="en-US" sz="12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en-US" sz="1200" b="1" dirty="0" smtClean="0">
                <a:solidFill>
                  <a:srgbClr val="006699"/>
                </a:solidFill>
                <a:latin typeface="Consolas" panose="020B0609020204030204" pitchFamily="49" charset="0"/>
              </a:rPr>
              <a:t>class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C : A  </a:t>
            </a:r>
            <a:endParaRPr lang="en-US" sz="12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   {  </a:t>
            </a:r>
            <a:endParaRPr lang="en-US" sz="12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       </a:t>
            </a:r>
            <a:r>
              <a:rPr lang="en-US" sz="1200" b="1" dirty="0">
                <a:solidFill>
                  <a:srgbClr val="006699"/>
                </a:solidFill>
                <a:latin typeface="Consolas" panose="020B0609020204030204" pitchFamily="49" charset="0"/>
              </a:rPr>
              <a:t>public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string 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getinfo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()  </a:t>
            </a:r>
            <a:endParaRPr lang="en-US" sz="12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       {  </a:t>
            </a:r>
            <a:endParaRPr lang="en-US" sz="12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           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msg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();  </a:t>
            </a:r>
            <a:endParaRPr lang="en-US" sz="12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           </a:t>
            </a:r>
            <a:r>
              <a:rPr lang="en-US" sz="1200" b="1" dirty="0">
                <a:solidFill>
                  <a:srgbClr val="006699"/>
                </a:solidFill>
                <a:latin typeface="Consolas" panose="020B0609020204030204" pitchFamily="49" charset="0"/>
              </a:rPr>
              <a:t>return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en-US" sz="1200" dirty="0">
                <a:solidFill>
                  <a:srgbClr val="0000FF"/>
                </a:solidFill>
                <a:latin typeface="Consolas" panose="020B0609020204030204" pitchFamily="49" charset="0"/>
              </a:rPr>
              <a:t>"this is </a:t>
            </a:r>
            <a:r>
              <a:rPr lang="en-US" sz="1200" dirty="0" smtClean="0">
                <a:solidFill>
                  <a:srgbClr val="0000FF"/>
                </a:solidFill>
                <a:latin typeface="Consolas" panose="020B0609020204030204" pitchFamily="49" charset="0"/>
              </a:rPr>
              <a:t>C</a:t>
            </a:r>
            <a:r>
              <a:rPr lang="en-US" sz="1200" dirty="0">
                <a:solidFill>
                  <a:srgbClr val="0000FF"/>
                </a:solidFill>
                <a:latin typeface="Consolas" panose="020B0609020204030204" pitchFamily="49" charset="0"/>
              </a:rPr>
              <a:t> class Method"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;  </a:t>
            </a:r>
            <a:endParaRPr lang="en-US" sz="12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       }  </a:t>
            </a:r>
            <a:endParaRPr lang="en-US" sz="12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   }  </a:t>
            </a:r>
            <a:endParaRPr lang="en-US" sz="12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}    </a:t>
            </a:r>
            <a:endParaRPr lang="en-US" sz="12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33244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64431"/>
            <a:ext cx="8596668" cy="1320800"/>
          </a:xfrm>
        </p:spPr>
        <p:txBody>
          <a:bodyPr/>
          <a:lstStyle/>
          <a:p>
            <a:r>
              <a:rPr lang="en-US" dirty="0"/>
              <a:t>Multilevel inheritance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797" y="824832"/>
            <a:ext cx="9513414" cy="1376948"/>
          </a:xfrm>
        </p:spPr>
        <p:txBody>
          <a:bodyPr/>
          <a:lstStyle/>
          <a:p>
            <a:r>
              <a:rPr lang="en-US" dirty="0" smtClean="0"/>
              <a:t>When </a:t>
            </a:r>
            <a:r>
              <a:rPr lang="en-US" dirty="0"/>
              <a:t>one class is derived from another derived class then this type of inheritance is called multilevel inheritance</a:t>
            </a:r>
            <a:r>
              <a:rPr lang="en-US" dirty="0" smtClean="0"/>
              <a:t>.</a:t>
            </a:r>
          </a:p>
          <a:p>
            <a:r>
              <a:rPr lang="en-US" dirty="0"/>
              <a:t>In the preceding program, each class is derived from one class that is derived from another class hence this type of inheritance is called Multilevel Inheritance.</a:t>
            </a:r>
          </a:p>
        </p:txBody>
      </p:sp>
      <p:pic>
        <p:nvPicPr>
          <p:cNvPr id="3074" name="Picture 2" descr="Multilevel inheritanc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2854" y="2454443"/>
            <a:ext cx="1257300" cy="3848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3890211" y="2201780"/>
            <a:ext cx="6096000" cy="470898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200" dirty="0">
                <a:solidFill>
                  <a:srgbClr val="212121"/>
                </a:solidFill>
                <a:latin typeface="open sans"/>
              </a:rPr>
              <a:t>For example,</a:t>
            </a:r>
          </a:p>
          <a:p>
            <a:pPr>
              <a:buFont typeface="+mj-lt"/>
              <a:buAutoNum type="arabicPeriod"/>
            </a:pPr>
            <a:r>
              <a:rPr lang="en-US" sz="1200" b="1" dirty="0">
                <a:solidFill>
                  <a:srgbClr val="006699"/>
                </a:solidFill>
                <a:latin typeface="Consolas" panose="020B0609020204030204" pitchFamily="49" charset="0"/>
              </a:rPr>
              <a:t>public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en-US" sz="1200" b="1" dirty="0">
                <a:solidFill>
                  <a:srgbClr val="006699"/>
                </a:solidFill>
                <a:latin typeface="Consolas" panose="020B0609020204030204" pitchFamily="49" charset="0"/>
              </a:rPr>
              <a:t>class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Person  </a:t>
            </a:r>
            <a:endParaRPr lang="en-US" sz="12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{  </a:t>
            </a:r>
            <a:endParaRPr lang="en-US" sz="12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   </a:t>
            </a:r>
            <a:r>
              <a:rPr lang="en-US" sz="1200" b="1" dirty="0">
                <a:solidFill>
                  <a:srgbClr val="006699"/>
                </a:solidFill>
                <a:latin typeface="Consolas" panose="020B0609020204030204" pitchFamily="49" charset="0"/>
              </a:rPr>
              <a:t>public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string 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persondet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()  </a:t>
            </a:r>
            <a:endParaRPr lang="en-US" sz="12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   {  </a:t>
            </a:r>
            <a:endParaRPr lang="en-US" sz="12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       </a:t>
            </a:r>
            <a:r>
              <a:rPr lang="en-US" sz="1200" b="1" dirty="0">
                <a:solidFill>
                  <a:srgbClr val="006699"/>
                </a:solidFill>
                <a:latin typeface="Consolas" panose="020B0609020204030204" pitchFamily="49" charset="0"/>
              </a:rPr>
              <a:t>return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en-US" sz="1200" dirty="0">
                <a:solidFill>
                  <a:srgbClr val="0000FF"/>
                </a:solidFill>
                <a:latin typeface="Consolas" panose="020B0609020204030204" pitchFamily="49" charset="0"/>
              </a:rPr>
              <a:t>"this is the person class"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;  </a:t>
            </a:r>
            <a:endParaRPr lang="en-US" sz="12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   }  </a:t>
            </a:r>
            <a:endParaRPr lang="en-US" sz="12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}  </a:t>
            </a:r>
            <a:endParaRPr lang="en-US" sz="12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200" b="1" dirty="0">
                <a:solidFill>
                  <a:srgbClr val="006699"/>
                </a:solidFill>
                <a:latin typeface="Consolas" panose="020B0609020204030204" pitchFamily="49" charset="0"/>
              </a:rPr>
              <a:t>public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en-US" sz="1200" b="1" dirty="0">
                <a:solidFill>
                  <a:srgbClr val="006699"/>
                </a:solidFill>
                <a:latin typeface="Consolas" panose="020B0609020204030204" pitchFamily="49" charset="0"/>
              </a:rPr>
              <a:t>class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Bird : Person  </a:t>
            </a:r>
            <a:endParaRPr lang="en-US" sz="12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{  </a:t>
            </a:r>
            <a:endParaRPr lang="en-US" sz="12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   </a:t>
            </a:r>
            <a:r>
              <a:rPr lang="en-US" sz="1200" b="1" dirty="0">
                <a:solidFill>
                  <a:srgbClr val="006699"/>
                </a:solidFill>
                <a:latin typeface="Consolas" panose="020B0609020204030204" pitchFamily="49" charset="0"/>
              </a:rPr>
              <a:t>public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string 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birddet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()  </a:t>
            </a:r>
            <a:endParaRPr lang="en-US" sz="12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   {  </a:t>
            </a:r>
            <a:endParaRPr lang="en-US" sz="12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       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persondet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();  </a:t>
            </a:r>
            <a:endParaRPr lang="en-US" sz="12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       </a:t>
            </a:r>
            <a:r>
              <a:rPr lang="en-US" sz="1200" b="1" dirty="0">
                <a:solidFill>
                  <a:srgbClr val="006699"/>
                </a:solidFill>
                <a:latin typeface="Consolas" panose="020B0609020204030204" pitchFamily="49" charset="0"/>
              </a:rPr>
              <a:t>return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en-US" sz="1200" dirty="0">
                <a:solidFill>
                  <a:srgbClr val="0000FF"/>
                </a:solidFill>
                <a:latin typeface="Consolas" panose="020B0609020204030204" pitchFamily="49" charset="0"/>
              </a:rPr>
              <a:t>"this is the </a:t>
            </a:r>
            <a:r>
              <a:rPr lang="en-US" sz="1200" dirty="0" err="1">
                <a:solidFill>
                  <a:srgbClr val="0000FF"/>
                </a:solidFill>
                <a:latin typeface="Consolas" panose="020B0609020204030204" pitchFamily="49" charset="0"/>
              </a:rPr>
              <a:t>birddet</a:t>
            </a:r>
            <a:r>
              <a:rPr lang="en-US" sz="1200" dirty="0">
                <a:solidFill>
                  <a:srgbClr val="0000FF"/>
                </a:solidFill>
                <a:latin typeface="Consolas" panose="020B0609020204030204" pitchFamily="49" charset="0"/>
              </a:rPr>
              <a:t> Class"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;  </a:t>
            </a:r>
            <a:endParaRPr lang="en-US" sz="12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   }  </a:t>
            </a:r>
            <a:endParaRPr lang="en-US" sz="12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}  </a:t>
            </a:r>
            <a:endParaRPr lang="en-US" sz="12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200" b="1" dirty="0">
                <a:solidFill>
                  <a:srgbClr val="006699"/>
                </a:solidFill>
                <a:latin typeface="Consolas" panose="020B0609020204030204" pitchFamily="49" charset="0"/>
              </a:rPr>
              <a:t>public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en-US" sz="1200" b="1" dirty="0">
                <a:solidFill>
                  <a:srgbClr val="006699"/>
                </a:solidFill>
                <a:latin typeface="Consolas" panose="020B0609020204030204" pitchFamily="49" charset="0"/>
              </a:rPr>
              <a:t>class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Animal : Bird  </a:t>
            </a:r>
            <a:endParaRPr lang="en-US" sz="12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{  </a:t>
            </a:r>
            <a:endParaRPr lang="en-US" sz="12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   </a:t>
            </a:r>
            <a:r>
              <a:rPr lang="en-US" sz="1200" b="1" dirty="0">
                <a:solidFill>
                  <a:srgbClr val="006699"/>
                </a:solidFill>
                <a:latin typeface="Consolas" panose="020B0609020204030204" pitchFamily="49" charset="0"/>
              </a:rPr>
              <a:t>public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string 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animaldet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()  </a:t>
            </a:r>
            <a:endParaRPr lang="en-US" sz="12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   {  </a:t>
            </a:r>
            <a:endParaRPr lang="en-US" sz="12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       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persondet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();  </a:t>
            </a:r>
            <a:endParaRPr lang="en-US" sz="12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       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birddet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();  </a:t>
            </a:r>
            <a:endParaRPr lang="en-US" sz="12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       </a:t>
            </a:r>
            <a:r>
              <a:rPr lang="en-US" sz="1200" b="1" dirty="0">
                <a:solidFill>
                  <a:srgbClr val="006699"/>
                </a:solidFill>
                <a:latin typeface="Consolas" panose="020B0609020204030204" pitchFamily="49" charset="0"/>
              </a:rPr>
              <a:t>return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en-US" sz="1200" dirty="0">
                <a:solidFill>
                  <a:srgbClr val="0000FF"/>
                </a:solidFill>
                <a:latin typeface="Consolas" panose="020B0609020204030204" pitchFamily="49" charset="0"/>
              </a:rPr>
              <a:t>"this is the Animal Class"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;  </a:t>
            </a:r>
            <a:endParaRPr lang="en-US" sz="12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   }  </a:t>
            </a:r>
            <a:endParaRPr lang="en-US" sz="12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}   </a:t>
            </a:r>
            <a:endParaRPr lang="en-US" sz="12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17943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822158"/>
          </a:xfrm>
        </p:spPr>
        <p:txBody>
          <a:bodyPr/>
          <a:lstStyle/>
          <a:p>
            <a:r>
              <a:rPr lang="en-US" dirty="0"/>
              <a:t>Multiple inheritance using Interfaces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2126" y="718027"/>
            <a:ext cx="9396886" cy="946484"/>
          </a:xfrm>
        </p:spPr>
        <p:txBody>
          <a:bodyPr>
            <a:noAutofit/>
          </a:bodyPr>
          <a:lstStyle/>
          <a:p>
            <a:r>
              <a:rPr lang="en-US" sz="1400" dirty="0" smtClean="0"/>
              <a:t>C</a:t>
            </a:r>
            <a:r>
              <a:rPr lang="en-US" sz="1400" dirty="0"/>
              <a:t># does not support multiple inheritances of classes. To overcome this problem we can use </a:t>
            </a:r>
            <a:r>
              <a:rPr lang="en-US" sz="1400" dirty="0" smtClean="0"/>
              <a:t>interfaces</a:t>
            </a:r>
          </a:p>
          <a:p>
            <a:r>
              <a:rPr lang="en-US" sz="1400" dirty="0"/>
              <a:t>In the </a:t>
            </a:r>
            <a:r>
              <a:rPr lang="en-US" sz="1400" dirty="0" smtClean="0"/>
              <a:t>example </a:t>
            </a:r>
            <a:r>
              <a:rPr lang="en-US" sz="1400" dirty="0"/>
              <a:t>the </a:t>
            </a:r>
            <a:r>
              <a:rPr lang="en-US" sz="1400" dirty="0" err="1"/>
              <a:t>ICar</a:t>
            </a:r>
            <a:r>
              <a:rPr lang="en-US" sz="1400" dirty="0"/>
              <a:t> class inherits the features of the two interfaces hence this type of inheritance is called Multiple Inheritance.</a:t>
            </a:r>
            <a:br>
              <a:rPr lang="en-US" sz="1400" dirty="0"/>
            </a:br>
            <a:r>
              <a:rPr lang="en-US" sz="1400" dirty="0"/>
              <a:t> </a:t>
            </a:r>
            <a:br>
              <a:rPr lang="en-US" sz="1400" dirty="0"/>
            </a:br>
            <a:r>
              <a:rPr lang="en-US" sz="1400" dirty="0"/>
              <a:t>The following are some key points about inheritance:</a:t>
            </a:r>
          </a:p>
          <a:p>
            <a:pPr lvl="1"/>
            <a:r>
              <a:rPr lang="en-US" sz="1200" dirty="0"/>
              <a:t>C# does not support multiple inheritances of classes, the same thing can be done using interfaces.</a:t>
            </a:r>
          </a:p>
          <a:p>
            <a:pPr lvl="1"/>
            <a:r>
              <a:rPr lang="en-US" sz="1200" dirty="0"/>
              <a:t>Private members are not accessed in a derived class when one class is derived from another.</a:t>
            </a:r>
          </a:p>
          <a:p>
            <a:endParaRPr lang="en-US" sz="1400" dirty="0"/>
          </a:p>
          <a:p>
            <a:endParaRPr lang="en-US" sz="1400" dirty="0"/>
          </a:p>
        </p:txBody>
      </p:sp>
      <p:sp>
        <p:nvSpPr>
          <p:cNvPr id="4" name="Rectangle 3"/>
          <p:cNvSpPr/>
          <p:nvPr/>
        </p:nvSpPr>
        <p:spPr>
          <a:xfrm>
            <a:off x="3589422" y="2928787"/>
            <a:ext cx="6096000" cy="347787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100" dirty="0">
                <a:solidFill>
                  <a:srgbClr val="212121"/>
                </a:solidFill>
                <a:latin typeface="open sans"/>
              </a:rPr>
              <a:t>For example,</a:t>
            </a:r>
          </a:p>
          <a:p>
            <a:pPr>
              <a:buFont typeface="+mj-lt"/>
              <a:buAutoNum type="arabicPeriod"/>
            </a:pPr>
            <a:r>
              <a:rPr lang="en-US" sz="1100" b="1" dirty="0">
                <a:solidFill>
                  <a:srgbClr val="006699"/>
                </a:solidFill>
                <a:latin typeface="Consolas" panose="020B0609020204030204" pitchFamily="49" charset="0"/>
              </a:rPr>
              <a:t>public</a:t>
            </a:r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en-US" sz="1100" b="1" dirty="0">
                <a:solidFill>
                  <a:srgbClr val="006699"/>
                </a:solidFill>
                <a:latin typeface="Consolas" panose="020B0609020204030204" pitchFamily="49" charset="0"/>
              </a:rPr>
              <a:t>interface</a:t>
            </a:r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 IA </a:t>
            </a:r>
            <a:r>
              <a:rPr lang="en-US" sz="1100" dirty="0">
                <a:solidFill>
                  <a:srgbClr val="008200"/>
                </a:solidFill>
                <a:latin typeface="Consolas" panose="020B0609020204030204" pitchFamily="49" charset="0"/>
              </a:rPr>
              <a:t>//</a:t>
            </a:r>
            <a:r>
              <a:rPr lang="en-US" sz="1100" dirty="0" err="1">
                <a:solidFill>
                  <a:srgbClr val="008200"/>
                </a:solidFill>
                <a:latin typeface="Consolas" panose="020B0609020204030204" pitchFamily="49" charset="0"/>
              </a:rPr>
              <a:t>ineterface</a:t>
            </a:r>
            <a:r>
              <a:rPr lang="en-US" sz="1100" dirty="0">
                <a:solidFill>
                  <a:srgbClr val="008200"/>
                </a:solidFill>
                <a:latin typeface="Consolas" panose="020B0609020204030204" pitchFamily="49" charset="0"/>
              </a:rPr>
              <a:t>  1  </a:t>
            </a:r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  </a:t>
            </a:r>
            <a:endParaRPr lang="en-US" sz="11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{  </a:t>
            </a:r>
            <a:endParaRPr lang="en-US" sz="11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    string </a:t>
            </a:r>
            <a:r>
              <a:rPr lang="en-US" sz="1100" dirty="0" err="1">
                <a:solidFill>
                  <a:srgbClr val="000000"/>
                </a:solidFill>
                <a:latin typeface="Consolas" panose="020B0609020204030204" pitchFamily="49" charset="0"/>
              </a:rPr>
              <a:t>setImgs</a:t>
            </a:r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(string a);  </a:t>
            </a:r>
            <a:endParaRPr lang="en-US" sz="11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}  </a:t>
            </a:r>
            <a:endParaRPr lang="en-US" sz="11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100" b="1" dirty="0">
                <a:solidFill>
                  <a:srgbClr val="006699"/>
                </a:solidFill>
                <a:latin typeface="Consolas" panose="020B0609020204030204" pitchFamily="49" charset="0"/>
              </a:rPr>
              <a:t>public</a:t>
            </a:r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en-US" sz="1100" b="1" dirty="0">
                <a:solidFill>
                  <a:srgbClr val="006699"/>
                </a:solidFill>
                <a:latin typeface="Consolas" panose="020B0609020204030204" pitchFamily="49" charset="0"/>
              </a:rPr>
              <a:t>interface</a:t>
            </a:r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 IB  </a:t>
            </a:r>
            <a:r>
              <a:rPr lang="en-US" sz="1100" dirty="0">
                <a:solidFill>
                  <a:srgbClr val="008200"/>
                </a:solidFill>
                <a:latin typeface="Consolas" panose="020B0609020204030204" pitchFamily="49" charset="0"/>
              </a:rPr>
              <a:t>//Interface 2  </a:t>
            </a:r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  </a:t>
            </a:r>
            <a:endParaRPr lang="en-US" sz="11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{  </a:t>
            </a:r>
            <a:endParaRPr lang="en-US" sz="11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    </a:t>
            </a:r>
            <a:r>
              <a:rPr lang="en-US" sz="1100" b="1" dirty="0" err="1">
                <a:solidFill>
                  <a:srgbClr val="006699"/>
                </a:solidFill>
                <a:latin typeface="Consolas" panose="020B0609020204030204" pitchFamily="49" charset="0"/>
              </a:rPr>
              <a:t>int</a:t>
            </a:r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en-US" sz="1100" dirty="0" err="1">
                <a:solidFill>
                  <a:srgbClr val="000000"/>
                </a:solidFill>
                <a:latin typeface="Consolas" panose="020B0609020204030204" pitchFamily="49" charset="0"/>
              </a:rPr>
              <a:t>getAmount</a:t>
            </a:r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100" b="1" dirty="0" err="1">
                <a:solidFill>
                  <a:srgbClr val="006699"/>
                </a:solidFill>
                <a:latin typeface="Consolas" panose="020B0609020204030204" pitchFamily="49" charset="0"/>
              </a:rPr>
              <a:t>int</a:t>
            </a:r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en-US" sz="1100" dirty="0" err="1">
                <a:solidFill>
                  <a:srgbClr val="000000"/>
                </a:solidFill>
                <a:latin typeface="Consolas" panose="020B0609020204030204" pitchFamily="49" charset="0"/>
              </a:rPr>
              <a:t>Amt</a:t>
            </a:r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);  </a:t>
            </a:r>
            <a:endParaRPr lang="en-US" sz="11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}  </a:t>
            </a:r>
            <a:endParaRPr lang="en-US" sz="11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100" b="1" dirty="0">
                <a:solidFill>
                  <a:srgbClr val="006699"/>
                </a:solidFill>
                <a:latin typeface="Consolas" panose="020B0609020204030204" pitchFamily="49" charset="0"/>
              </a:rPr>
              <a:t>public</a:t>
            </a:r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en-US" sz="1100" b="1" dirty="0">
                <a:solidFill>
                  <a:srgbClr val="006699"/>
                </a:solidFill>
                <a:latin typeface="Consolas" panose="020B0609020204030204" pitchFamily="49" charset="0"/>
              </a:rPr>
              <a:t>class</a:t>
            </a:r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en-US" sz="1100" dirty="0" err="1">
                <a:solidFill>
                  <a:srgbClr val="000000"/>
                </a:solidFill>
                <a:latin typeface="Consolas" panose="020B0609020204030204" pitchFamily="49" charset="0"/>
              </a:rPr>
              <a:t>ICar</a:t>
            </a:r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 : IA, IB </a:t>
            </a:r>
            <a:r>
              <a:rPr lang="en-US" sz="1100" dirty="0">
                <a:solidFill>
                  <a:srgbClr val="008200"/>
                </a:solidFill>
                <a:latin typeface="Consolas" panose="020B0609020204030204" pitchFamily="49" charset="0"/>
              </a:rPr>
              <a:t>//</a:t>
            </a:r>
            <a:r>
              <a:rPr lang="en-US" sz="1100" dirty="0" err="1">
                <a:solidFill>
                  <a:srgbClr val="008200"/>
                </a:solidFill>
                <a:latin typeface="Consolas" panose="020B0609020204030204" pitchFamily="49" charset="0"/>
              </a:rPr>
              <a:t>implementatin</a:t>
            </a:r>
            <a:r>
              <a:rPr lang="en-US" sz="1100" dirty="0">
                <a:solidFill>
                  <a:srgbClr val="008200"/>
                </a:solidFill>
                <a:latin typeface="Consolas" panose="020B0609020204030204" pitchFamily="49" charset="0"/>
              </a:rPr>
              <a:t>  </a:t>
            </a:r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  </a:t>
            </a:r>
            <a:endParaRPr lang="en-US" sz="11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{  </a:t>
            </a:r>
            <a:endParaRPr lang="en-US" sz="11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    </a:t>
            </a:r>
            <a:r>
              <a:rPr lang="en-US" sz="1100" b="1" dirty="0">
                <a:solidFill>
                  <a:srgbClr val="006699"/>
                </a:solidFill>
                <a:latin typeface="Consolas" panose="020B0609020204030204" pitchFamily="49" charset="0"/>
              </a:rPr>
              <a:t>public</a:t>
            </a:r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en-US" sz="1100" b="1" dirty="0" err="1">
                <a:solidFill>
                  <a:srgbClr val="006699"/>
                </a:solidFill>
                <a:latin typeface="Consolas" panose="020B0609020204030204" pitchFamily="49" charset="0"/>
              </a:rPr>
              <a:t>int</a:t>
            </a:r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en-US" sz="1100" dirty="0" err="1">
                <a:solidFill>
                  <a:srgbClr val="000000"/>
                </a:solidFill>
                <a:latin typeface="Consolas" panose="020B0609020204030204" pitchFamily="49" charset="0"/>
              </a:rPr>
              <a:t>getAmount</a:t>
            </a:r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100" b="1" dirty="0" err="1">
                <a:solidFill>
                  <a:srgbClr val="006699"/>
                </a:solidFill>
                <a:latin typeface="Consolas" panose="020B0609020204030204" pitchFamily="49" charset="0"/>
              </a:rPr>
              <a:t>int</a:t>
            </a:r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en-US" sz="1100" dirty="0" err="1">
                <a:solidFill>
                  <a:srgbClr val="000000"/>
                </a:solidFill>
                <a:latin typeface="Consolas" panose="020B0609020204030204" pitchFamily="49" charset="0"/>
              </a:rPr>
              <a:t>Amt</a:t>
            </a:r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)  </a:t>
            </a:r>
            <a:endParaRPr lang="en-US" sz="11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    {  </a:t>
            </a:r>
            <a:endParaRPr lang="en-US" sz="11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        </a:t>
            </a:r>
            <a:r>
              <a:rPr lang="en-US" sz="1100" b="1" dirty="0">
                <a:solidFill>
                  <a:srgbClr val="006699"/>
                </a:solidFill>
                <a:latin typeface="Consolas" panose="020B0609020204030204" pitchFamily="49" charset="0"/>
              </a:rPr>
              <a:t>return</a:t>
            </a:r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 100;  </a:t>
            </a:r>
            <a:endParaRPr lang="en-US" sz="11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    }  </a:t>
            </a:r>
            <a:endParaRPr lang="en-US" sz="11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    </a:t>
            </a:r>
            <a:r>
              <a:rPr lang="en-US" sz="1100" b="1" dirty="0">
                <a:solidFill>
                  <a:srgbClr val="006699"/>
                </a:solidFill>
                <a:latin typeface="Consolas" panose="020B0609020204030204" pitchFamily="49" charset="0"/>
              </a:rPr>
              <a:t>public</a:t>
            </a:r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 string </a:t>
            </a:r>
            <a:r>
              <a:rPr lang="en-US" sz="1100" dirty="0" err="1">
                <a:solidFill>
                  <a:srgbClr val="000000"/>
                </a:solidFill>
                <a:latin typeface="Consolas" panose="020B0609020204030204" pitchFamily="49" charset="0"/>
              </a:rPr>
              <a:t>setImgs</a:t>
            </a:r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(string a)  </a:t>
            </a:r>
            <a:endParaRPr lang="en-US" sz="11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    {  </a:t>
            </a:r>
            <a:endParaRPr lang="en-US" sz="11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        </a:t>
            </a:r>
            <a:r>
              <a:rPr lang="en-US" sz="1100" b="1" dirty="0">
                <a:solidFill>
                  <a:srgbClr val="006699"/>
                </a:solidFill>
                <a:latin typeface="Consolas" panose="020B0609020204030204" pitchFamily="49" charset="0"/>
              </a:rPr>
              <a:t>return</a:t>
            </a:r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en-US" sz="1100" dirty="0">
                <a:solidFill>
                  <a:srgbClr val="0000FF"/>
                </a:solidFill>
                <a:latin typeface="Consolas" panose="020B0609020204030204" pitchFamily="49" charset="0"/>
              </a:rPr>
              <a:t>"this is the car"</a:t>
            </a:r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;  </a:t>
            </a:r>
            <a:endParaRPr lang="en-US" sz="11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    }  </a:t>
            </a:r>
            <a:endParaRPr lang="en-US" sz="11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}    </a:t>
            </a:r>
            <a:endParaRPr lang="en-US" sz="11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</p:txBody>
      </p:sp>
      <p:pic>
        <p:nvPicPr>
          <p:cNvPr id="4108" name="Picture 12" descr="Multiple inheritance using Interfac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450" y="2686049"/>
            <a:ext cx="1962150" cy="4171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9377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60684"/>
            <a:ext cx="8596668" cy="737937"/>
          </a:xfrm>
        </p:spPr>
        <p:txBody>
          <a:bodyPr/>
          <a:lstStyle/>
          <a:p>
            <a:r>
              <a:rPr lang="en-US" dirty="0"/>
              <a:t>C# - Properties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998621"/>
            <a:ext cx="8875741" cy="5606716"/>
          </a:xfrm>
        </p:spPr>
        <p:txBody>
          <a:bodyPr>
            <a:normAutofit/>
          </a:bodyPr>
          <a:lstStyle/>
          <a:p>
            <a:r>
              <a:rPr lang="en-US" dirty="0" smtClean="0"/>
              <a:t>In </a:t>
            </a:r>
            <a:r>
              <a:rPr lang="en-US" dirty="0"/>
              <a:t>C#, </a:t>
            </a:r>
            <a:r>
              <a:rPr lang="en-US" dirty="0">
                <a:hlinkClick r:id="rId2"/>
              </a:rPr>
              <a:t>properties</a:t>
            </a:r>
            <a:r>
              <a:rPr lang="en-US" dirty="0"/>
              <a:t> are a member that provides a flexible mechanism to read, write, or compute the value of a private </a:t>
            </a:r>
            <a:r>
              <a:rPr lang="en-US" dirty="0" smtClean="0"/>
              <a:t>field.</a:t>
            </a:r>
          </a:p>
          <a:p>
            <a:r>
              <a:rPr lang="en-US" dirty="0" smtClean="0"/>
              <a:t>C</a:t>
            </a:r>
            <a:r>
              <a:rPr lang="en-US" dirty="0"/>
              <a:t># is one of the first languages that offers direct support </a:t>
            </a:r>
            <a:r>
              <a:rPr lang="en-US" dirty="0" smtClean="0"/>
              <a:t>of</a:t>
            </a:r>
            <a:r>
              <a:rPr lang="en-US" dirty="0"/>
              <a:t> </a:t>
            </a:r>
            <a:r>
              <a:rPr lang="en-US" dirty="0">
                <a:hlinkClick r:id="rId2"/>
              </a:rPr>
              <a:t>Properties</a:t>
            </a:r>
            <a:r>
              <a:rPr lang="en-US" dirty="0"/>
              <a:t>. </a:t>
            </a:r>
            <a:endParaRPr lang="en-US" dirty="0" smtClean="0"/>
          </a:p>
          <a:p>
            <a:r>
              <a:rPr lang="en-US" dirty="0" smtClean="0">
                <a:hlinkClick r:id="rId2"/>
              </a:rPr>
              <a:t>Properties</a:t>
            </a:r>
            <a:r>
              <a:rPr lang="en-US" dirty="0"/>
              <a:t> looks similar to a public variable on which we can do get() or set() operations.</a:t>
            </a:r>
            <a:endParaRPr lang="en-US" b="1" dirty="0" smtClean="0"/>
          </a:p>
          <a:p>
            <a:r>
              <a:rPr lang="en-US" b="1" dirty="0" smtClean="0"/>
              <a:t>Properties</a:t>
            </a:r>
            <a:r>
              <a:rPr lang="en-US" dirty="0"/>
              <a:t> are named members of classes, structures, and interfaces. Member variables or methods in a class or structures are called </a:t>
            </a:r>
            <a:r>
              <a:rPr lang="en-US" b="1" dirty="0"/>
              <a:t>Fields</a:t>
            </a:r>
            <a:r>
              <a:rPr lang="en-US" dirty="0"/>
              <a:t>. Properties are an extension of fields and are accessed using the same syntax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They use </a:t>
            </a:r>
            <a:r>
              <a:rPr lang="en-US" b="1" dirty="0" err="1"/>
              <a:t>accessors</a:t>
            </a:r>
            <a:r>
              <a:rPr lang="en-US" dirty="0"/>
              <a:t> through which the values of the private fields can be read, written or manipulated.</a:t>
            </a:r>
          </a:p>
          <a:p>
            <a:r>
              <a:rPr lang="en-US" dirty="0"/>
              <a:t>Properties do not name the storage locations. Instead, they have </a:t>
            </a:r>
            <a:r>
              <a:rPr lang="en-US" b="1" dirty="0" err="1" smtClean="0"/>
              <a:t>accessors</a:t>
            </a:r>
            <a:r>
              <a:rPr lang="en-US" b="1" dirty="0" smtClean="0"/>
              <a:t> </a:t>
            </a:r>
            <a:r>
              <a:rPr lang="en-US" dirty="0" smtClean="0"/>
              <a:t>that </a:t>
            </a:r>
            <a:r>
              <a:rPr lang="en-US" dirty="0"/>
              <a:t>read, write, or compute their values.</a:t>
            </a:r>
          </a:p>
          <a:p>
            <a:r>
              <a:rPr lang="en-US" dirty="0"/>
              <a:t>For example, let us have a class named Student, with private fields for age, name, and code. </a:t>
            </a:r>
            <a:endParaRPr lang="en-US" dirty="0" smtClean="0"/>
          </a:p>
          <a:p>
            <a:r>
              <a:rPr lang="en-US" dirty="0" smtClean="0"/>
              <a:t>We </a:t>
            </a:r>
            <a:r>
              <a:rPr lang="en-US" dirty="0"/>
              <a:t>cannot directly access these fields from outside the class scope, but we can have properties for accessing these private fields.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66082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79" y="80210"/>
            <a:ext cx="8596668" cy="834189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r>
              <a:rPr lang="en-US" b="1" dirty="0"/>
              <a:t>Syntax</a:t>
            </a:r>
            <a:br>
              <a:rPr lang="en-US" b="1" dirty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9471" y="914399"/>
            <a:ext cx="4283242" cy="4969043"/>
          </a:xfrm>
        </p:spPr>
        <p:txBody>
          <a:bodyPr>
            <a:noAutofit/>
          </a:bodyPr>
          <a:lstStyle/>
          <a:p>
            <a:r>
              <a:rPr lang="en-US" sz="1200" dirty="0" smtClean="0"/>
              <a:t>The </a:t>
            </a:r>
            <a:r>
              <a:rPr lang="en-US" sz="1200" dirty="0"/>
              <a:t>following is the syntax of </a:t>
            </a:r>
            <a:r>
              <a:rPr lang="en-US" sz="1200" dirty="0">
                <a:hlinkClick r:id="rId2"/>
              </a:rPr>
              <a:t>Properties</a:t>
            </a:r>
            <a:r>
              <a:rPr lang="en-US" sz="1200" dirty="0" smtClean="0"/>
              <a:t>:</a:t>
            </a: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8200"/>
                </a:solidFill>
                <a:latin typeface="Consolas" panose="020B0609020204030204" pitchFamily="49" charset="0"/>
              </a:rPr>
              <a:t>//Define the </a:t>
            </a:r>
            <a:r>
              <a:rPr lang="en-US" sz="1200" dirty="0">
                <a:solidFill>
                  <a:srgbClr val="1E88E5"/>
                </a:solidFill>
                <a:latin typeface="Consolas" panose="020B0609020204030204" pitchFamily="49" charset="0"/>
                <a:hlinkClick r:id="rId2"/>
              </a:rPr>
              <a:t>Properties</a:t>
            </a:r>
            <a:r>
              <a:rPr lang="en-US" sz="1200" dirty="0">
                <a:solidFill>
                  <a:srgbClr val="008200"/>
                </a:solidFill>
                <a:latin typeface="Consolas" panose="020B0609020204030204" pitchFamily="49" charset="0"/>
              </a:rPr>
              <a:t> </a:t>
            </a:r>
            <a:r>
              <a:rPr lang="en-US" sz="1200" dirty="0" err="1">
                <a:solidFill>
                  <a:srgbClr val="008200"/>
                </a:solidFill>
                <a:latin typeface="Consolas" panose="020B0609020204030204" pitchFamily="49" charset="0"/>
              </a:rPr>
              <a:t>Accessors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 </a:t>
            </a:r>
            <a:endParaRPr lang="en-US" sz="12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Public &lt; type &gt; &lt; Property Name &gt;   </a:t>
            </a:r>
            <a:endParaRPr lang="en-US" sz="12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{  </a:t>
            </a:r>
            <a:endParaRPr lang="en-US" sz="12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   Get  </a:t>
            </a:r>
            <a:endParaRPr lang="en-US" sz="12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   {  </a:t>
            </a:r>
            <a:endParaRPr lang="en-US" sz="12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       Return  </a:t>
            </a:r>
            <a:endParaRPr lang="en-US" sz="12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       &lt;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var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&gt; ;  </a:t>
            </a:r>
            <a:endParaRPr lang="en-US" sz="12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   }  </a:t>
            </a:r>
            <a:endParaRPr lang="en-US" sz="12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   Set   </a:t>
            </a:r>
            <a:endParaRPr lang="en-US" sz="12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   {  </a:t>
            </a:r>
            <a:endParaRPr lang="en-US" sz="12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       If(Is Valid(Value))  </a:t>
            </a:r>
            <a:endParaRPr lang="en-US" sz="12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       &lt;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var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&gt; = Value;  </a:t>
            </a:r>
            <a:endParaRPr lang="en-US" sz="12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    }  </a:t>
            </a:r>
            <a:endParaRPr lang="en-US" sz="12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} </a:t>
            </a:r>
            <a:endParaRPr lang="en-US" sz="1200" dirty="0">
              <a:solidFill>
                <a:srgbClr val="5C5C5C"/>
              </a:solidFill>
              <a:latin typeface="Consolas" panose="020B0609020204030204" pitchFamily="49" charset="0"/>
            </a:endParaRPr>
          </a:p>
          <a:p>
            <a:endParaRPr lang="en-US" sz="1200" dirty="0" smtClean="0"/>
          </a:p>
          <a:p>
            <a:endParaRPr lang="en-US" sz="1200" dirty="0"/>
          </a:p>
        </p:txBody>
      </p:sp>
      <p:sp>
        <p:nvSpPr>
          <p:cNvPr id="4" name="Rectangle 3"/>
          <p:cNvSpPr/>
          <p:nvPr/>
        </p:nvSpPr>
        <p:spPr>
          <a:xfrm>
            <a:off x="4331369" y="882314"/>
            <a:ext cx="5739063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/>
              <a:t>The </a:t>
            </a:r>
            <a:r>
              <a:rPr lang="en-US" sz="1400" dirty="0"/>
              <a:t>access modifier can be Private, Public, Protected or Internal.</a:t>
            </a:r>
          </a:p>
          <a:p>
            <a:endParaRPr lang="en-US" sz="1400" dirty="0"/>
          </a:p>
          <a:p>
            <a:r>
              <a:rPr lang="en-US" sz="1400" dirty="0"/>
              <a:t>The return type can be any valid C# data type, such as a string or integer.</a:t>
            </a:r>
          </a:p>
          <a:p>
            <a:endParaRPr lang="en-US" sz="1400" dirty="0"/>
          </a:p>
          <a:p>
            <a:r>
              <a:rPr lang="en-US" sz="1400" dirty="0"/>
              <a:t>The ”this” keyword shows that the object is for the current class.</a:t>
            </a:r>
          </a:p>
          <a:p>
            <a:endParaRPr lang="en-US" sz="1400" dirty="0"/>
          </a:p>
          <a:p>
            <a:r>
              <a:rPr lang="en-US" sz="1400" dirty="0"/>
              <a:t>The get() and set() operations of the syntax are known as </a:t>
            </a:r>
            <a:r>
              <a:rPr lang="en-US" sz="1400" dirty="0" err="1"/>
              <a:t>accessors</a:t>
            </a:r>
            <a:r>
              <a:rPr lang="en-US" sz="1400" dirty="0"/>
              <a:t>.</a:t>
            </a:r>
          </a:p>
          <a:p>
            <a:r>
              <a:rPr lang="en-US" sz="1400" dirty="0"/>
              <a:t>There are the following 4 types of Properties:</a:t>
            </a:r>
          </a:p>
          <a:p>
            <a:endParaRPr lang="en-US" sz="1400" dirty="0"/>
          </a:p>
          <a:p>
            <a:pPr marL="800100" lvl="1" indent="-342900">
              <a:buFont typeface="+mj-lt"/>
              <a:buAutoNum type="arabicPeriod"/>
            </a:pPr>
            <a:r>
              <a:rPr lang="en-US" sz="1400" dirty="0"/>
              <a:t>Read-Write Property</a:t>
            </a:r>
          </a:p>
          <a:p>
            <a:pPr marL="800100" lvl="1" indent="-342900">
              <a:buFont typeface="+mj-lt"/>
              <a:buAutoNum type="arabicPeriod"/>
            </a:pPr>
            <a:endParaRPr lang="en-US" sz="1400" dirty="0"/>
          </a:p>
          <a:p>
            <a:pPr marL="800100" lvl="1" indent="-342900">
              <a:buFont typeface="+mj-lt"/>
              <a:buAutoNum type="arabicPeriod"/>
            </a:pPr>
            <a:r>
              <a:rPr lang="en-US" sz="1400" dirty="0"/>
              <a:t>Read-Only Property</a:t>
            </a:r>
          </a:p>
          <a:p>
            <a:pPr marL="800100" lvl="1" indent="-342900">
              <a:buFont typeface="+mj-lt"/>
              <a:buAutoNum type="arabicPeriod"/>
            </a:pPr>
            <a:endParaRPr lang="en-US" sz="1400" dirty="0"/>
          </a:p>
          <a:p>
            <a:pPr marL="800100" lvl="1" indent="-342900">
              <a:buFont typeface="+mj-lt"/>
              <a:buAutoNum type="arabicPeriod"/>
            </a:pPr>
            <a:r>
              <a:rPr lang="en-US" sz="1400" dirty="0"/>
              <a:t>Static Property</a:t>
            </a:r>
          </a:p>
          <a:p>
            <a:pPr marL="800100" lvl="1" indent="-342900">
              <a:buFont typeface="+mj-lt"/>
              <a:buAutoNum type="arabicPeriod"/>
            </a:pPr>
            <a:endParaRPr lang="en-US" sz="1400" dirty="0"/>
          </a:p>
          <a:p>
            <a:pPr marL="800100" lvl="1" indent="-342900">
              <a:buFont typeface="+mj-lt"/>
              <a:buAutoNum type="arabicPeriod"/>
            </a:pPr>
            <a:r>
              <a:rPr lang="en-US" sz="1400" dirty="0"/>
              <a:t>Indexer Property</a:t>
            </a:r>
          </a:p>
        </p:txBody>
      </p:sp>
    </p:spTree>
    <p:extLst>
      <p:ext uri="{BB962C8B-B14F-4D97-AF65-F5344CB8AC3E}">
        <p14:creationId xmlns:p14="http://schemas.microsoft.com/office/powerpoint/2010/main" val="221260721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200</TotalTime>
  <Words>1299</Words>
  <Application>Microsoft Office PowerPoint</Application>
  <PresentationFormat>Custom</PresentationFormat>
  <Paragraphs>499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Facet</vt:lpstr>
      <vt:lpstr>C# - Inheritance</vt:lpstr>
      <vt:lpstr>Inheritance</vt:lpstr>
      <vt:lpstr>Inheritance Types</vt:lpstr>
      <vt:lpstr>Single inheritance </vt:lpstr>
      <vt:lpstr>Hierarchical inheritance</vt:lpstr>
      <vt:lpstr>Multilevel inheritance</vt:lpstr>
      <vt:lpstr>Multiple inheritance using Interfaces</vt:lpstr>
      <vt:lpstr>C# - Properties</vt:lpstr>
      <vt:lpstr>Syntax </vt:lpstr>
      <vt:lpstr>Read and write Property</vt:lpstr>
      <vt:lpstr>PowerPoint Presentation</vt:lpstr>
      <vt:lpstr>Read-Only Property </vt:lpstr>
      <vt:lpstr>Static Property </vt:lpstr>
      <vt:lpstr>INDEXER IN C#: </vt:lpstr>
      <vt:lpstr>Syntax (indexer)</vt:lpstr>
      <vt:lpstr>PowerPoint Presentation</vt:lpstr>
      <vt:lpstr>Indexers in Overloading </vt:lpstr>
      <vt:lpstr>Indexers with Interfaces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II</dc:title>
  <dc:creator>Nishant Vadivel</dc:creator>
  <cp:lastModifiedBy>MUTHU</cp:lastModifiedBy>
  <cp:revision>28</cp:revision>
  <dcterms:created xsi:type="dcterms:W3CDTF">2018-02-12T15:37:33Z</dcterms:created>
  <dcterms:modified xsi:type="dcterms:W3CDTF">2019-02-01T08:43:54Z</dcterms:modified>
</cp:coreProperties>
</file>