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43"/>
  </p:notesMasterIdLst>
  <p:handoutMasterIdLst>
    <p:handoutMasterId r:id="rId44"/>
  </p:handoutMasterIdLst>
  <p:sldIdLst>
    <p:sldId id="256" r:id="rId2"/>
    <p:sldId id="268" r:id="rId3"/>
    <p:sldId id="390" r:id="rId4"/>
    <p:sldId id="464" r:id="rId5"/>
    <p:sldId id="465" r:id="rId6"/>
    <p:sldId id="466" r:id="rId7"/>
    <p:sldId id="468" r:id="rId8"/>
    <p:sldId id="469" r:id="rId9"/>
    <p:sldId id="470" r:id="rId10"/>
    <p:sldId id="471" r:id="rId11"/>
    <p:sldId id="472" r:id="rId12"/>
    <p:sldId id="473" r:id="rId13"/>
    <p:sldId id="474" r:id="rId14"/>
    <p:sldId id="475" r:id="rId15"/>
    <p:sldId id="476" r:id="rId16"/>
    <p:sldId id="477" r:id="rId17"/>
    <p:sldId id="478" r:id="rId18"/>
    <p:sldId id="479" r:id="rId19"/>
    <p:sldId id="480" r:id="rId20"/>
    <p:sldId id="481" r:id="rId21"/>
    <p:sldId id="484" r:id="rId22"/>
    <p:sldId id="485" r:id="rId23"/>
    <p:sldId id="504" r:id="rId24"/>
    <p:sldId id="505" r:id="rId25"/>
    <p:sldId id="486" r:id="rId26"/>
    <p:sldId id="487" r:id="rId27"/>
    <p:sldId id="488" r:id="rId28"/>
    <p:sldId id="489" r:id="rId29"/>
    <p:sldId id="490" r:id="rId30"/>
    <p:sldId id="491" r:id="rId31"/>
    <p:sldId id="492" r:id="rId32"/>
    <p:sldId id="493" r:id="rId33"/>
    <p:sldId id="494" r:id="rId34"/>
    <p:sldId id="495" r:id="rId35"/>
    <p:sldId id="496" r:id="rId36"/>
    <p:sldId id="498" r:id="rId37"/>
    <p:sldId id="499" r:id="rId38"/>
    <p:sldId id="500" r:id="rId39"/>
    <p:sldId id="501" r:id="rId40"/>
    <p:sldId id="503" r:id="rId41"/>
    <p:sldId id="305" r:id="rId42"/>
  </p:sldIdLst>
  <p:sldSz cx="9144000" cy="6858000" type="letter"/>
  <p:notesSz cx="6991350" cy="9282113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003366"/>
    <a:srgbClr val="000066"/>
    <a:srgbClr val="FFFF8C"/>
    <a:srgbClr val="FFFFFF"/>
    <a:srgbClr val="FFFFDC"/>
    <a:srgbClr val="6699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87480" autoAdjust="0"/>
  </p:normalViewPr>
  <p:slideViewPr>
    <p:cSldViewPr snapToGrid="0">
      <p:cViewPr varScale="1">
        <p:scale>
          <a:sx n="76" d="100"/>
          <a:sy n="76" d="100"/>
        </p:scale>
        <p:origin x="-22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2466" y="780"/>
      </p:cViewPr>
      <p:guideLst>
        <p:guide orient="horz" pos="2923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863725" y="230188"/>
            <a:ext cx="30305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455" tIns="46227" rIns="92455" bIns="46227"/>
          <a:lstStyle/>
          <a:p>
            <a:pPr defTabSz="923925">
              <a:spcBef>
                <a:spcPct val="0"/>
              </a:spcBef>
            </a:pPr>
            <a:r>
              <a:rPr lang="en-US" altLang="en-US" sz="1200" b="1" i="0">
                <a:latin typeface="Verdana" pitchFamily="34" charset="0"/>
              </a:rPr>
              <a:t>8. Web-based Apps in .NET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1863725" y="458788"/>
            <a:ext cx="3030538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455" tIns="46227" rIns="92455" bIns="46227"/>
          <a:lstStyle/>
          <a:p>
            <a:pPr defTabSz="923925">
              <a:spcBef>
                <a:spcPct val="0"/>
              </a:spcBef>
            </a:pPr>
            <a:r>
              <a:rPr lang="en-US" altLang="en-US" sz="1000" i="0">
                <a:latin typeface="Century Schoolbook" pitchFamily="18" charset="0"/>
              </a:rPr>
              <a:t>2003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019300" y="8972550"/>
            <a:ext cx="3030538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455" tIns="46227" rIns="92455" bIns="46227" anchor="b"/>
          <a:lstStyle/>
          <a:p>
            <a:pPr defTabSz="923925">
              <a:spcBef>
                <a:spcPct val="0"/>
              </a:spcBef>
            </a:pPr>
            <a:r>
              <a:rPr lang="en-US" altLang="en-US" sz="600" i="0">
                <a:latin typeface="Century Schoolbook" pitchFamily="18" charset="0"/>
              </a:rPr>
              <a:t>© 2003 Microsoft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2019300" y="8804275"/>
            <a:ext cx="30305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455" tIns="46227" rIns="92455" bIns="46227" anchor="b"/>
          <a:lstStyle/>
          <a:p>
            <a:pPr defTabSz="923925">
              <a:spcBef>
                <a:spcPct val="0"/>
              </a:spcBef>
            </a:pPr>
            <a:fld id="{42D6818F-1122-4CED-A4C0-3341955B8771}" type="slidenum">
              <a:rPr lang="en-US" altLang="en-US" sz="1000" b="1" i="0">
                <a:latin typeface="Verdana" pitchFamily="34" charset="0"/>
              </a:rPr>
              <a:pPr defTabSz="923925">
                <a:spcBef>
                  <a:spcPct val="0"/>
                </a:spcBef>
              </a:pPr>
              <a:t>‹#›</a:t>
            </a:fld>
            <a:endParaRPr lang="en-US" altLang="en-US" sz="1000" b="1" i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049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3950" y="884238"/>
            <a:ext cx="4697413" cy="3522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4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31888" y="228600"/>
            <a:ext cx="41259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901700">
              <a:spcBef>
                <a:spcPct val="0"/>
              </a:spcBef>
              <a:defRPr sz="1200" b="1" i="0"/>
            </a:lvl1pPr>
          </a:lstStyle>
          <a:p>
            <a:r>
              <a:rPr lang="en-US" altLang="en-US"/>
              <a:t>8. Web-based Apps in .NET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idx="1"/>
          </p:nvPr>
        </p:nvSpPr>
        <p:spPr bwMode="auto">
          <a:xfrm>
            <a:off x="1130300" y="514350"/>
            <a:ext cx="1770063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901700">
              <a:spcBef>
                <a:spcPct val="0"/>
              </a:spcBef>
              <a:defRPr sz="1000" i="0"/>
            </a:lvl1pPr>
          </a:lstStyle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43000" y="8929688"/>
            <a:ext cx="1855788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901700">
              <a:spcBef>
                <a:spcPct val="0"/>
              </a:spcBef>
              <a:defRPr sz="600" i="0"/>
            </a:lvl1pPr>
          </a:lstStyle>
          <a:p>
            <a:r>
              <a:rPr lang="en-US" altLang="en-US"/>
              <a:t>© 2003 Microsoft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081588" y="8878888"/>
            <a:ext cx="7175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01700">
              <a:spcBef>
                <a:spcPct val="0"/>
              </a:spcBef>
              <a:defRPr sz="1000" b="1" i="0"/>
            </a:lvl1pPr>
          </a:lstStyle>
          <a:p>
            <a:fld id="{40B31F39-96C5-40E7-B451-3DE0CE03B93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38238" y="4756150"/>
            <a:ext cx="4687887" cy="382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7584858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buChar char="•"/>
      <a:tabLst>
        <a:tab pos="457200" algn="l"/>
        <a:tab pos="685800" algn="l"/>
        <a:tab pos="914400" algn="l"/>
        <a:tab pos="1143000" algn="l"/>
        <a:tab pos="1371600" algn="l"/>
      </a:tabLst>
      <a:defRPr sz="10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228600" algn="l" rtl="0" eaLnBrk="0" fontAlgn="base" hangingPunct="0">
      <a:spcBef>
        <a:spcPct val="0"/>
      </a:spcBef>
      <a:spcAft>
        <a:spcPct val="0"/>
      </a:spcAft>
      <a:tabLst>
        <a:tab pos="457200" algn="l"/>
        <a:tab pos="685800" algn="l"/>
        <a:tab pos="914400" algn="l"/>
        <a:tab pos="1143000" algn="l"/>
        <a:tab pos="1371600" algn="l"/>
      </a:tabLst>
      <a:defRPr sz="1000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571500" algn="l" rtl="0" eaLnBrk="0" fontAlgn="base" hangingPunct="0">
      <a:spcBef>
        <a:spcPct val="30000"/>
      </a:spcBef>
      <a:spcAft>
        <a:spcPct val="0"/>
      </a:spcAft>
      <a:tabLst>
        <a:tab pos="457200" algn="l"/>
        <a:tab pos="685800" algn="l"/>
        <a:tab pos="914400" algn="l"/>
        <a:tab pos="1143000" algn="l"/>
        <a:tab pos="1371600" algn="l"/>
      </a:tabLs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–"/>
      <a:tabLst>
        <a:tab pos="457200" algn="l"/>
        <a:tab pos="685800" algn="l"/>
        <a:tab pos="914400" algn="l"/>
        <a:tab pos="1143000" algn="l"/>
        <a:tab pos="1371600" algn="l"/>
      </a:tabLs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800100" algn="l" rtl="0" eaLnBrk="0" fontAlgn="base" hangingPunct="0">
      <a:spcBef>
        <a:spcPct val="30000"/>
      </a:spcBef>
      <a:spcAft>
        <a:spcPct val="0"/>
      </a:spcAft>
      <a:buChar char="»"/>
      <a:tabLst>
        <a:tab pos="457200" algn="l"/>
        <a:tab pos="685800" algn="l"/>
        <a:tab pos="914400" algn="l"/>
        <a:tab pos="1143000" algn="l"/>
        <a:tab pos="1371600" algn="l"/>
      </a:tabLs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75035D-8EBE-48F8-BC46-F363BBA68079}" type="slidenum">
              <a:rPr lang="en-US" altLang="en-US"/>
              <a:pPr/>
              <a:t>1</a:t>
            </a:fld>
            <a:endParaRPr lang="en-US" altLang="en-US" b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5538" y="884238"/>
            <a:ext cx="4694237" cy="3522662"/>
          </a:xfrm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B5A061-7943-48D8-8DDF-DAC83915D84A}" type="slidenum">
              <a:rPr lang="en-US" altLang="en-US"/>
              <a:pPr/>
              <a:t>17</a:t>
            </a:fld>
            <a:endParaRPr lang="en-US" altLang="en-US" b="0"/>
          </a:p>
        </p:txBody>
      </p:sp>
      <p:sp>
        <p:nvSpPr>
          <p:cNvPr id="501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04B982-A744-4E1A-9CA3-E2F48CFCBE19}" type="slidenum">
              <a:rPr lang="en-US" altLang="en-US"/>
              <a:pPr/>
              <a:t>18</a:t>
            </a:fld>
            <a:endParaRPr lang="en-US" altLang="en-US" b="0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0EFA02-617E-4E25-ADC3-D1CD7658504B}" type="slidenum">
              <a:rPr lang="en-US" altLang="en-US"/>
              <a:pPr/>
              <a:t>19</a:t>
            </a:fld>
            <a:endParaRPr lang="en-US" altLang="en-US" b="0"/>
          </a:p>
        </p:txBody>
      </p:sp>
      <p:sp>
        <p:nvSpPr>
          <p:cNvPr id="50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52708E-A511-42EE-ABCE-C2D96BB64640}" type="slidenum">
              <a:rPr lang="en-US" altLang="en-US"/>
              <a:pPr/>
              <a:t>20</a:t>
            </a:fld>
            <a:endParaRPr lang="en-US" altLang="en-US" b="0"/>
          </a:p>
        </p:txBody>
      </p:sp>
      <p:sp>
        <p:nvSpPr>
          <p:cNvPr id="50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4A4452-F707-4C84-94FB-926CF9B813E0}" type="slidenum">
              <a:rPr lang="en-US" altLang="en-US"/>
              <a:pPr/>
              <a:t>21</a:t>
            </a:fld>
            <a:endParaRPr lang="en-US" altLang="en-US" b="0"/>
          </a:p>
        </p:txBody>
      </p:sp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4623AD-BB44-4405-852D-9BB74BA22143}" type="slidenum">
              <a:rPr lang="en-US" altLang="en-US"/>
              <a:pPr/>
              <a:t>22</a:t>
            </a:fld>
            <a:endParaRPr lang="en-US" altLang="en-US" b="0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49BC6E-7085-4FAE-9376-D02225F88A33}" type="slidenum">
              <a:rPr lang="en-US" altLang="en-US"/>
              <a:pPr/>
              <a:t>23</a:t>
            </a:fld>
            <a:endParaRPr lang="en-US" altLang="en-US" b="0"/>
          </a:p>
        </p:txBody>
      </p:sp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D2EB27-72E5-4986-8B6C-AEA0EC8ECE7D}" type="slidenum">
              <a:rPr lang="en-US" altLang="en-US"/>
              <a:pPr/>
              <a:t>24</a:t>
            </a:fld>
            <a:endParaRPr lang="en-US" altLang="en-US" b="0"/>
          </a:p>
        </p:txBody>
      </p:sp>
      <p:sp>
        <p:nvSpPr>
          <p:cNvPr id="50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C98791-E3F6-4D9A-B0E4-CC2AAE296BCC}" type="slidenum">
              <a:rPr lang="en-US" altLang="en-US"/>
              <a:pPr/>
              <a:t>25</a:t>
            </a:fld>
            <a:endParaRPr lang="en-US" altLang="en-US" b="0"/>
          </a:p>
        </p:txBody>
      </p:sp>
      <p:sp>
        <p:nvSpPr>
          <p:cNvPr id="508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5EC71E-A3F0-4214-8546-7B1F5A6CB710}" type="slidenum">
              <a:rPr lang="en-US" altLang="en-US"/>
              <a:pPr/>
              <a:t>26</a:t>
            </a:fld>
            <a:endParaRPr lang="en-US" altLang="en-US" b="0"/>
          </a:p>
        </p:txBody>
      </p:sp>
      <p:sp>
        <p:nvSpPr>
          <p:cNvPr id="46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DA75E6-B4C1-48A1-B02B-965F792C8155}" type="slidenum">
              <a:rPr lang="en-US" altLang="en-US"/>
              <a:pPr/>
              <a:t>2</a:t>
            </a:fld>
            <a:endParaRPr lang="en-US" altLang="en-US" b="0"/>
          </a:p>
        </p:txBody>
      </p:sp>
      <p:sp>
        <p:nvSpPr>
          <p:cNvPr id="126984" name="Rectangle 8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5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9D5B81-3CF9-4CC2-A61D-0B5E891B9A12}" type="slidenum">
              <a:rPr lang="en-US" altLang="en-US"/>
              <a:pPr/>
              <a:t>27</a:t>
            </a:fld>
            <a:endParaRPr lang="en-US" altLang="en-US" b="0"/>
          </a:p>
        </p:txBody>
      </p:sp>
      <p:sp>
        <p:nvSpPr>
          <p:cNvPr id="50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5124BD-E306-412E-8D18-E1927593A2A6}" type="slidenum">
              <a:rPr lang="en-US" altLang="en-US"/>
              <a:pPr/>
              <a:t>28</a:t>
            </a:fld>
            <a:endParaRPr lang="en-US" altLang="en-US" b="0"/>
          </a:p>
        </p:txBody>
      </p:sp>
      <p:sp>
        <p:nvSpPr>
          <p:cNvPr id="51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B0A943-FF53-4636-B5CA-BE34CB58521F}" type="slidenum">
              <a:rPr lang="en-US" altLang="en-US"/>
              <a:pPr/>
              <a:t>29</a:t>
            </a:fld>
            <a:endParaRPr lang="en-US" altLang="en-US" b="0"/>
          </a:p>
        </p:txBody>
      </p:sp>
      <p:sp>
        <p:nvSpPr>
          <p:cNvPr id="47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2C69A5-8B70-46AC-B7D8-24B1854AF5CD}" type="slidenum">
              <a:rPr lang="en-US" altLang="en-US"/>
              <a:pPr/>
              <a:t>30</a:t>
            </a:fld>
            <a:endParaRPr lang="en-US" altLang="en-US" b="0"/>
          </a:p>
        </p:txBody>
      </p:sp>
      <p:sp>
        <p:nvSpPr>
          <p:cNvPr id="492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417E73-7E1D-4602-86FA-DA8624DEE9D5}" type="slidenum">
              <a:rPr lang="en-US" altLang="en-US"/>
              <a:pPr/>
              <a:t>36</a:t>
            </a:fld>
            <a:endParaRPr lang="en-US" altLang="en-US" b="0"/>
          </a:p>
        </p:txBody>
      </p:sp>
      <p:sp>
        <p:nvSpPr>
          <p:cNvPr id="480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2E2F35-B16D-423E-8169-E94ACA98CFB4}" type="slidenum">
              <a:rPr lang="en-US" altLang="en-US"/>
              <a:pPr/>
              <a:t>37</a:t>
            </a:fld>
            <a:endParaRPr lang="en-US" altLang="en-US" b="0"/>
          </a:p>
        </p:txBody>
      </p:sp>
      <p:sp>
        <p:nvSpPr>
          <p:cNvPr id="493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EAAD3-EB99-4785-9EDC-CEF466A44E0C}" type="slidenum">
              <a:rPr lang="en-US" altLang="en-US"/>
              <a:pPr/>
              <a:t>38</a:t>
            </a:fld>
            <a:endParaRPr lang="en-US" altLang="en-US" b="0"/>
          </a:p>
        </p:txBody>
      </p:sp>
      <p:sp>
        <p:nvSpPr>
          <p:cNvPr id="49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012B2C-ACD2-48AF-99C1-3232B35EF5F9}" type="slidenum">
              <a:rPr lang="en-US" altLang="en-US"/>
              <a:pPr/>
              <a:t>39</a:t>
            </a:fld>
            <a:endParaRPr lang="en-US" altLang="en-US" b="0"/>
          </a:p>
        </p:txBody>
      </p:sp>
      <p:sp>
        <p:nvSpPr>
          <p:cNvPr id="484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AB7E72-629B-4157-918B-4114053113FA}" type="slidenum">
              <a:rPr lang="en-US" altLang="en-US"/>
              <a:pPr/>
              <a:t>41</a:t>
            </a:fld>
            <a:endParaRPr lang="en-US" altLang="en-US" b="0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FBAED6-050D-4288-BDF7-D1593F58FF2E}" type="slidenum">
              <a:rPr lang="en-US" altLang="en-US"/>
              <a:pPr/>
              <a:t>3</a:t>
            </a:fld>
            <a:endParaRPr lang="en-US" altLang="en-US" b="0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AA2F9C-78D3-4CE8-9ED8-94B473D3215E}" type="slidenum">
              <a:rPr lang="en-US" altLang="en-US"/>
              <a:pPr/>
              <a:t>11</a:t>
            </a:fld>
            <a:endParaRPr lang="en-US" altLang="en-US" b="0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7BA19D-6307-46B8-9232-8A8C47839C39}" type="slidenum">
              <a:rPr lang="en-US" altLang="en-US"/>
              <a:pPr/>
              <a:t>12</a:t>
            </a:fld>
            <a:endParaRPr lang="en-US" altLang="en-US" b="0"/>
          </a:p>
        </p:txBody>
      </p:sp>
      <p:sp>
        <p:nvSpPr>
          <p:cNvPr id="497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DE5ABD-8729-40C9-B6CE-CA2FDD860DEB}" type="slidenum">
              <a:rPr lang="en-US" altLang="en-US"/>
              <a:pPr/>
              <a:t>13</a:t>
            </a:fld>
            <a:endParaRPr lang="en-US" altLang="en-US" b="0"/>
          </a:p>
        </p:txBody>
      </p:sp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A8B7CC-5C7A-4FA4-91DF-89B6AAECF685}" type="slidenum">
              <a:rPr lang="en-US" altLang="en-US"/>
              <a:pPr/>
              <a:t>14</a:t>
            </a:fld>
            <a:endParaRPr lang="en-US" altLang="en-US" b="0"/>
          </a:p>
        </p:txBody>
      </p:sp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C49B54-D8BF-409F-B128-A72D8D002D3C}" type="slidenum">
              <a:rPr lang="en-US" altLang="en-US"/>
              <a:pPr/>
              <a:t>15</a:t>
            </a:fld>
            <a:endParaRPr lang="en-US" altLang="en-US" b="0"/>
          </a:p>
        </p:txBody>
      </p:sp>
      <p:sp>
        <p:nvSpPr>
          <p:cNvPr id="499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8. Web-based Apps in .NET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2003</a:t>
            </a: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2003 Microsoft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579038-5837-426D-8409-54679FAB5753}" type="slidenum">
              <a:rPr lang="en-US" altLang="en-US"/>
              <a:pPr/>
              <a:t>16</a:t>
            </a:fld>
            <a:endParaRPr lang="en-US" altLang="en-US" b="0"/>
          </a:p>
        </p:txBody>
      </p:sp>
      <p:sp>
        <p:nvSpPr>
          <p:cNvPr id="500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5825" y="2130425"/>
            <a:ext cx="7772400" cy="136048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544888"/>
            <a:ext cx="6400800" cy="118745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2630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8138" y="179388"/>
            <a:ext cx="2005012" cy="5857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9925" y="179388"/>
            <a:ext cx="5865813" cy="5857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9925" y="1263650"/>
            <a:ext cx="3933825" cy="4773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1263650"/>
            <a:ext cx="3935413" cy="4773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71513" y="179388"/>
            <a:ext cx="8021637" cy="106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9925" y="1263650"/>
            <a:ext cx="8021638" cy="477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69038" y="6724650"/>
            <a:ext cx="15208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600" i="0"/>
            </a:lvl1pPr>
          </a:lstStyle>
          <a:p>
            <a:endParaRPr lang="en-US" altLang="en-US"/>
          </a:p>
        </p:txBody>
      </p:sp>
      <p:sp>
        <p:nvSpPr>
          <p:cNvPr id="2252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5738" y="6727825"/>
            <a:ext cx="1800225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600" i="0"/>
            </a:lvl1pPr>
          </a:lstStyle>
          <a:p>
            <a:r>
              <a:rPr lang="en-US" altLang="en-US"/>
              <a:t> </a:t>
            </a:r>
          </a:p>
        </p:txBody>
      </p:sp>
      <p:sp>
        <p:nvSpPr>
          <p:cNvPr id="225288" name="Oval 8"/>
          <p:cNvSpPr>
            <a:spLocks noChangeArrowheads="1"/>
          </p:cNvSpPr>
          <p:nvPr/>
        </p:nvSpPr>
        <p:spPr bwMode="auto">
          <a:xfrm>
            <a:off x="8532813" y="6296025"/>
            <a:ext cx="409575" cy="411163"/>
          </a:xfrm>
          <a:prstGeom prst="ellipse">
            <a:avLst/>
          </a:prstGeom>
          <a:solidFill>
            <a:schemeClr val="bg1"/>
          </a:solidFill>
          <a:ln w="19050">
            <a:solidFill>
              <a:srgbClr val="9999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289" name="Rectangle 9"/>
          <p:cNvSpPr>
            <a:spLocks noChangeArrowheads="1"/>
          </p:cNvSpPr>
          <p:nvPr/>
        </p:nvSpPr>
        <p:spPr bwMode="auto">
          <a:xfrm>
            <a:off x="8394700" y="6350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0"/>
              </a:spcBef>
            </a:pPr>
            <a:fld id="{23AA6BC0-6E17-4B0C-AAFF-45543170A0EC}" type="slidenum">
              <a:rPr lang="en-US" altLang="en-US" sz="1400" b="1" i="0">
                <a:solidFill>
                  <a:srgbClr val="999999"/>
                </a:solidFill>
              </a:rPr>
              <a:pPr>
                <a:spcBef>
                  <a:spcPct val="0"/>
                </a:spcBef>
              </a:pPr>
              <a:t>‹#›</a:t>
            </a:fld>
            <a:endParaRPr lang="en-US" altLang="en-US" sz="1400" b="1" i="0">
              <a:solidFill>
                <a:srgbClr val="999999"/>
              </a:solidFill>
            </a:endParaRPr>
          </a:p>
        </p:txBody>
      </p:sp>
      <p:sp>
        <p:nvSpPr>
          <p:cNvPr id="225291" name="Text Box 11"/>
          <p:cNvSpPr txBox="1">
            <a:spLocks noChangeArrowheads="1"/>
          </p:cNvSpPr>
          <p:nvPr userDrawn="1"/>
        </p:nvSpPr>
        <p:spPr bwMode="gray">
          <a:xfrm>
            <a:off x="203200" y="6364288"/>
            <a:ext cx="8193088" cy="3048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400" b="1" i="0">
                <a:solidFill>
                  <a:schemeClr val="bg1"/>
                </a:solidFill>
                <a:latin typeface="Tahoma" pitchFamily="34" charset="0"/>
              </a:rPr>
              <a:t>Microsoft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pull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AAAPainting/default.ht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ocalhost/Workshop/default.asp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ocalhost/AttendeeApp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3" name="Rectangle 45"/>
          <p:cNvSpPr>
            <a:spLocks noChangeArrowheads="1"/>
          </p:cNvSpPr>
          <p:nvPr/>
        </p:nvSpPr>
        <p:spPr bwMode="white">
          <a:xfrm>
            <a:off x="222250" y="900113"/>
            <a:ext cx="8755063" cy="415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781050" y="1646238"/>
            <a:ext cx="8074025" cy="2019300"/>
          </a:xfrm>
        </p:spPr>
        <p:txBody>
          <a:bodyPr anchor="t"/>
          <a:lstStyle/>
          <a:p>
            <a:pPr algn="ctr"/>
            <a:r>
              <a:rPr lang="en-US" altLang="en-US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alt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altLang="en-US" dirty="0" smtClean="0">
                <a:solidFill>
                  <a:schemeClr val="accent2">
                    <a:lumMod val="75000"/>
                  </a:schemeClr>
                </a:solidFill>
              </a:rPr>
              <a:t>Web-based 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</a:rPr>
              <a:t>Apps in .NET</a:t>
            </a:r>
            <a:endParaRPr lang="en-US" altLang="en-US" b="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32962" y="4699237"/>
            <a:ext cx="50354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i="0" dirty="0" smtClean="0"/>
              <a:t>P. </a:t>
            </a:r>
            <a:r>
              <a:rPr lang="en-US" i="0" dirty="0" smtClean="0"/>
              <a:t>Sumathy</a:t>
            </a:r>
          </a:p>
          <a:p>
            <a:pPr algn="r">
              <a:spcBef>
                <a:spcPts val="0"/>
              </a:spcBef>
            </a:pPr>
            <a:r>
              <a:rPr lang="en-US" i="0" dirty="0" smtClean="0"/>
              <a:t>Assistant Professor</a:t>
            </a:r>
          </a:p>
          <a:p>
            <a:pPr algn="r">
              <a:spcBef>
                <a:spcPts val="0"/>
              </a:spcBef>
            </a:pPr>
            <a:r>
              <a:rPr lang="en-US" i="0" dirty="0" smtClean="0"/>
              <a:t>Department of Computer Science</a:t>
            </a:r>
          </a:p>
          <a:p>
            <a:pPr algn="r">
              <a:spcBef>
                <a:spcPts val="0"/>
              </a:spcBef>
            </a:pPr>
            <a:r>
              <a:rPr lang="en-US" i="0" dirty="0" smtClean="0"/>
              <a:t>Bharathidasan University</a:t>
            </a:r>
            <a:endParaRPr lang="en-US" i="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Creating a virtual directory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When in doubt, right-click :-)</a:t>
            </a:r>
          </a:p>
          <a:p>
            <a:pPr lvl="1"/>
            <a:r>
              <a:rPr lang="en-US"/>
              <a:t>right-click on "Default Web Site", New, Virtual Directory…</a:t>
            </a:r>
          </a:p>
        </p:txBody>
      </p:sp>
      <p:pic>
        <p:nvPicPr>
          <p:cNvPr id="4433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2351088"/>
            <a:ext cx="5438775" cy="3571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web sites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From IIS's perspective, 2 types:</a:t>
            </a:r>
          </a:p>
          <a:p>
            <a:pPr lvl="1"/>
            <a:r>
              <a:rPr lang="en-US"/>
              <a:t>static</a:t>
            </a:r>
          </a:p>
          <a:p>
            <a:pPr lvl="1"/>
            <a:r>
              <a:rPr lang="en-US"/>
              <a:t>dynamic</a:t>
            </a:r>
          </a:p>
          <a:p>
            <a:endParaRPr lang="en-US"/>
          </a:p>
        </p:txBody>
      </p:sp>
    </p:spTree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web sites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90513" indent="-290513"/>
            <a:r>
              <a:rPr lang="en-US"/>
              <a:t>A static web site has the following characteristics:</a:t>
            </a:r>
          </a:p>
          <a:p>
            <a:pPr marL="747713" lvl="1" indent="-287338">
              <a:buFontTx/>
              <a:buAutoNum type="arabicPeriod"/>
            </a:pPr>
            <a:r>
              <a:rPr lang="en-US"/>
              <a:t>all web pages are pre-created and sitting on hard disk</a:t>
            </a:r>
          </a:p>
          <a:p>
            <a:pPr marL="747713" lvl="1" indent="-287338">
              <a:buFontTx/>
              <a:buAutoNum type="arabicPeriod"/>
            </a:pPr>
            <a:r>
              <a:rPr lang="en-US"/>
              <a:t>web server returns pages without any processing</a:t>
            </a:r>
          </a:p>
        </p:txBody>
      </p:sp>
      <p:sp>
        <p:nvSpPr>
          <p:cNvPr id="445444" name="Rectangle 4"/>
          <p:cNvSpPr>
            <a:spLocks noChangeArrowheads="1"/>
          </p:cNvSpPr>
          <p:nvPr/>
        </p:nvSpPr>
        <p:spPr bwMode="blackWhite">
          <a:xfrm>
            <a:off x="1816100" y="3532188"/>
            <a:ext cx="6878638" cy="27495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&lt;title&gt;Welcome to AAA Painting&lt;/title&gt;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400" b="1" i="0">
              <a:latin typeface="Courier New" pitchFamily="49" charset="0"/>
            </a:endParaRP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&lt;html&gt;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&lt;h3&gt;Welcome to AAA Painting&lt;/h3&gt;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&lt;HR&gt;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&lt;ol&gt;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&lt;li&gt; &lt;A HREF="history.htm"&gt;History of our company&lt;/A&gt;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&lt;li&gt; &lt;A HREF="prices.htm"&gt;Pricing&lt;/A&gt;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&lt;li&gt; &lt;A HREF="contact-info.htm"&gt;How to contact us&lt;/A&gt;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&lt;/ol&gt;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&lt;HR&gt;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&lt;/html&gt;</a:t>
            </a:r>
          </a:p>
        </p:txBody>
      </p:sp>
      <p:pic>
        <p:nvPicPr>
          <p:cNvPr id="44544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5" y="2439988"/>
            <a:ext cx="3238500" cy="1147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45446" name="Line 6"/>
          <p:cNvSpPr>
            <a:spLocks noChangeShapeType="1"/>
          </p:cNvSpPr>
          <p:nvPr/>
        </p:nvSpPr>
        <p:spPr bwMode="auto">
          <a:xfrm>
            <a:off x="2976563" y="3473450"/>
            <a:ext cx="1025525" cy="630238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HTML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Static web sites are typically pure HTML</a:t>
            </a:r>
          </a:p>
          <a:p>
            <a:pPr lvl="1"/>
            <a:r>
              <a:rPr lang="en-US"/>
              <a:t>pages may also contain script code that runs on </a:t>
            </a:r>
            <a:r>
              <a:rPr lang="en-US" u="sng"/>
              <a:t>client-side</a:t>
            </a:r>
            <a:r>
              <a:rPr lang="en-US"/>
              <a:t> </a:t>
            </a:r>
          </a:p>
        </p:txBody>
      </p:sp>
      <p:sp>
        <p:nvSpPr>
          <p:cNvPr id="446468" name="Rectangle 4"/>
          <p:cNvSpPr>
            <a:spLocks noChangeArrowheads="1"/>
          </p:cNvSpPr>
          <p:nvPr/>
        </p:nvSpPr>
        <p:spPr bwMode="blackWhite">
          <a:xfrm>
            <a:off x="649288" y="2354263"/>
            <a:ext cx="4856162" cy="20256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&lt;title&gt;Welcome to AAA Painting&lt;/title&gt;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000" b="1" i="0">
              <a:latin typeface="Courier New" pitchFamily="49" charset="0"/>
            </a:endParaRP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&lt;html&gt;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&lt;h3&gt;Welcome to AAA Painting&lt;/h3&gt;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&lt;HR&gt;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  &lt;ol&gt;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    &lt;li&gt; &lt;A HREF="history.htm"&gt;History of our company&lt;/A&gt;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    &lt;li&gt; &lt;A HREF="prices.htm"&gt;Pricing&lt;/A&gt;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    &lt;li&gt; &lt;A HREF="contact-info.htm"&gt;How to contact us&lt;/A&gt;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  &lt;/ol&gt;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&lt;HR&gt;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000" b="1" i="0">
                <a:latin typeface="Courier New" pitchFamily="49" charset="0"/>
              </a:rPr>
              <a:t>&lt;/html&gt;</a:t>
            </a:r>
          </a:p>
        </p:txBody>
      </p:sp>
      <p:pic>
        <p:nvPicPr>
          <p:cNvPr id="44646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3988" y="3211513"/>
            <a:ext cx="4457700" cy="3314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46470" name="Line 6"/>
          <p:cNvSpPr>
            <a:spLocks noChangeShapeType="1"/>
          </p:cNvSpPr>
          <p:nvPr/>
        </p:nvSpPr>
        <p:spPr bwMode="auto">
          <a:xfrm>
            <a:off x="3109913" y="3989388"/>
            <a:ext cx="1038225" cy="477837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web sites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2978150" algn="l"/>
              </a:tabLst>
            </a:pPr>
            <a:r>
              <a:rPr lang="en-US"/>
              <a:t>A dynamic web site involves </a:t>
            </a:r>
            <a:r>
              <a:rPr lang="en-US" u="sng"/>
              <a:t>server-side</a:t>
            </a:r>
            <a:r>
              <a:rPr lang="en-US"/>
              <a:t> processing</a:t>
            </a:r>
          </a:p>
          <a:p>
            <a:pPr>
              <a:tabLst>
                <a:tab pos="2978150" algn="l"/>
              </a:tabLst>
            </a:pPr>
            <a:r>
              <a:rPr lang="en-US"/>
              <a:t>How does IIS tell the difference?</a:t>
            </a:r>
          </a:p>
          <a:p>
            <a:pPr lvl="1">
              <a:tabLst>
                <a:tab pos="2978150" algn="l"/>
              </a:tabLst>
            </a:pPr>
            <a:r>
              <a:rPr lang="en-US"/>
              <a:t>based on file extension of requested web page…</a:t>
            </a:r>
          </a:p>
          <a:p>
            <a:pPr lvl="1">
              <a:tabLst>
                <a:tab pos="2978150" algn="l"/>
              </a:tabLst>
            </a:pPr>
            <a:endParaRPr lang="en-US"/>
          </a:p>
          <a:p>
            <a:pPr lvl="1">
              <a:tabLst>
                <a:tab pos="2978150" algn="l"/>
              </a:tabLst>
            </a:pPr>
            <a:endParaRPr lang="en-US"/>
          </a:p>
          <a:p>
            <a:pPr>
              <a:tabLst>
                <a:tab pos="2978150" algn="l"/>
              </a:tabLst>
            </a:pPr>
            <a:r>
              <a:rPr lang="en-US"/>
              <a:t>Example:</a:t>
            </a:r>
          </a:p>
          <a:p>
            <a:pPr lvl="1">
              <a:lnSpc>
                <a:spcPct val="150000"/>
              </a:lnSpc>
              <a:tabLst>
                <a:tab pos="2978150" algn="l"/>
              </a:tabLst>
            </a:pPr>
            <a:r>
              <a:rPr lang="en-US"/>
              <a:t>static request:	</a:t>
            </a:r>
            <a:r>
              <a:rPr lang="en-US">
                <a:hlinkClick r:id="rId3"/>
              </a:rPr>
              <a:t>http://localhost/AAAPainting/default.htm</a:t>
            </a:r>
            <a:endParaRPr lang="en-US"/>
          </a:p>
          <a:p>
            <a:pPr lvl="1">
              <a:lnSpc>
                <a:spcPct val="150000"/>
              </a:lnSpc>
              <a:tabLst>
                <a:tab pos="2978150" algn="l"/>
              </a:tabLst>
            </a:pPr>
            <a:r>
              <a:rPr lang="en-US"/>
              <a:t>dynamic request:	</a:t>
            </a:r>
            <a:r>
              <a:rPr lang="en-US">
                <a:hlinkClick r:id="rId4"/>
              </a:rPr>
              <a:t>http://localhost/Workshop/default.asp</a:t>
            </a:r>
            <a:endParaRPr lang="en-US"/>
          </a:p>
          <a:p>
            <a:pPr lvl="1">
              <a:tabLst>
                <a:tab pos="2978150" algn="l"/>
              </a:tabLst>
            </a:pPr>
            <a:endParaRPr lang="en-US"/>
          </a:p>
          <a:p>
            <a:pPr lvl="1">
              <a:tabLst>
                <a:tab pos="2978150" algn="l"/>
              </a:tabLst>
            </a:pPr>
            <a:endParaRPr lang="en-US"/>
          </a:p>
          <a:p>
            <a:pPr>
              <a:tabLst>
                <a:tab pos="2978150" algn="l"/>
              </a:tabLst>
            </a:pPr>
            <a:endParaRPr lang="en-US"/>
          </a:p>
          <a:p>
            <a:pPr>
              <a:tabLst>
                <a:tab pos="2978150" algn="l"/>
              </a:tabLst>
            </a:pPr>
            <a:endParaRPr lang="en-US"/>
          </a:p>
        </p:txBody>
      </p:sp>
      <p:sp>
        <p:nvSpPr>
          <p:cNvPr id="448516" name="Line 4"/>
          <p:cNvSpPr>
            <a:spLocks noChangeShapeType="1"/>
          </p:cNvSpPr>
          <p:nvPr/>
        </p:nvSpPr>
        <p:spPr bwMode="auto">
          <a:xfrm flipH="1" flipV="1">
            <a:off x="7667625" y="4470400"/>
            <a:ext cx="379413" cy="1017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ASP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Active Server Pages</a:t>
            </a:r>
          </a:p>
          <a:p>
            <a:r>
              <a:rPr lang="en-US"/>
              <a:t>Microsoft's server-side programming technology</a:t>
            </a:r>
          </a:p>
          <a:p>
            <a:pPr lvl="1"/>
            <a:r>
              <a:rPr lang="en-US"/>
              <a:t>ASP based on scripting languages, interpreted</a:t>
            </a:r>
          </a:p>
          <a:p>
            <a:pPr lvl="1"/>
            <a:r>
              <a:rPr lang="en-US"/>
              <a:t>ASP.NET based on .NET languages, compiled, faster, …</a:t>
            </a:r>
          </a:p>
        </p:txBody>
      </p:sp>
      <p:sp>
        <p:nvSpPr>
          <p:cNvPr id="449540" name="Rectangle 4"/>
          <p:cNvSpPr>
            <a:spLocks noChangeArrowheads="1"/>
          </p:cNvSpPr>
          <p:nvPr/>
        </p:nvSpPr>
        <p:spPr bwMode="auto">
          <a:xfrm>
            <a:off x="5237163" y="3363913"/>
            <a:ext cx="1635125" cy="1757362"/>
          </a:xfrm>
          <a:prstGeom prst="rect">
            <a:avLst/>
          </a:prstGeom>
          <a:solidFill>
            <a:schemeClr val="accent1"/>
          </a:solidFill>
          <a:ln w="19050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41" name="Text Box 5"/>
          <p:cNvSpPr txBox="1">
            <a:spLocks noChangeArrowheads="1"/>
          </p:cNvSpPr>
          <p:nvPr/>
        </p:nvSpPr>
        <p:spPr bwMode="auto">
          <a:xfrm>
            <a:off x="2925763" y="3625850"/>
            <a:ext cx="2165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400" b="1" i="0">
                <a:solidFill>
                  <a:schemeClr val="tx2"/>
                </a:solidFill>
                <a:latin typeface="Tahoma" pitchFamily="34" charset="0"/>
              </a:rPr>
              <a:t>http://host/page.asp</a:t>
            </a:r>
          </a:p>
        </p:txBody>
      </p:sp>
      <p:sp>
        <p:nvSpPr>
          <p:cNvPr id="449542" name="AutoShape 6"/>
          <p:cNvSpPr>
            <a:spLocks noChangeArrowheads="1"/>
          </p:cNvSpPr>
          <p:nvPr/>
        </p:nvSpPr>
        <p:spPr bwMode="blackWhite">
          <a:xfrm>
            <a:off x="5530850" y="3527425"/>
            <a:ext cx="1049338" cy="136207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b" anchorCtr="1"/>
          <a:lstStyle/>
          <a:p>
            <a:pPr defTabSz="854075">
              <a:spcBef>
                <a:spcPct val="0"/>
              </a:spcBef>
            </a:pPr>
            <a:r>
              <a:rPr lang="en-US" sz="1800" b="1" i="0"/>
              <a:t>IIS</a:t>
            </a:r>
            <a:endParaRPr lang="en-US" sz="1800"/>
          </a:p>
        </p:txBody>
      </p:sp>
      <p:sp>
        <p:nvSpPr>
          <p:cNvPr id="449543" name="AutoShape 7"/>
          <p:cNvSpPr>
            <a:spLocks noChangeArrowheads="1"/>
          </p:cNvSpPr>
          <p:nvPr/>
        </p:nvSpPr>
        <p:spPr bwMode="blackWhite">
          <a:xfrm>
            <a:off x="1754188" y="3684588"/>
            <a:ext cx="1035050" cy="738187"/>
          </a:xfrm>
          <a:prstGeom prst="roundRect">
            <a:avLst>
              <a:gd name="adj" fmla="val 16667"/>
            </a:avLst>
          </a:prstGeom>
          <a:solidFill>
            <a:srgbClr val="FFFF8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/>
          <a:lstStyle/>
          <a:p>
            <a:pPr defTabSz="854075">
              <a:spcBef>
                <a:spcPct val="0"/>
              </a:spcBef>
            </a:pPr>
            <a:r>
              <a:rPr lang="en-US" sz="1800" b="1" i="0">
                <a:latin typeface="Times New Roman" pitchFamily="18" charset="0"/>
              </a:rPr>
              <a:t>client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449544" name="Line 8"/>
          <p:cNvSpPr>
            <a:spLocks noChangeShapeType="1"/>
          </p:cNvSpPr>
          <p:nvPr/>
        </p:nvSpPr>
        <p:spPr bwMode="auto">
          <a:xfrm>
            <a:off x="2854325" y="3911600"/>
            <a:ext cx="2579688" cy="19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9545" name="AutoShape 9"/>
          <p:cNvSpPr>
            <a:spLocks noChangeArrowheads="1"/>
          </p:cNvSpPr>
          <p:nvPr/>
        </p:nvSpPr>
        <p:spPr bwMode="blackWhite">
          <a:xfrm>
            <a:off x="5643563" y="3643313"/>
            <a:ext cx="785812" cy="7508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/>
          <a:lstStyle/>
          <a:p>
            <a:pPr defTabSz="854075">
              <a:spcBef>
                <a:spcPct val="0"/>
              </a:spcBef>
            </a:pPr>
            <a:r>
              <a:rPr lang="en-US" sz="1600" b="1" i="0">
                <a:latin typeface="Times New Roman" pitchFamily="18" charset="0"/>
              </a:rPr>
              <a:t>ASP</a:t>
            </a:r>
          </a:p>
          <a:p>
            <a:pPr defTabSz="854075">
              <a:spcBef>
                <a:spcPct val="0"/>
              </a:spcBef>
            </a:pPr>
            <a:r>
              <a:rPr lang="en-US" sz="1600" b="1" i="0">
                <a:latin typeface="Times New Roman" pitchFamily="18" charset="0"/>
              </a:rPr>
              <a:t>engine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449546" name="Text Box 10"/>
          <p:cNvSpPr txBox="1">
            <a:spLocks noChangeArrowheads="1"/>
          </p:cNvSpPr>
          <p:nvPr/>
        </p:nvSpPr>
        <p:spPr bwMode="auto">
          <a:xfrm>
            <a:off x="4591050" y="4178300"/>
            <a:ext cx="738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400" b="1" i="0">
                <a:solidFill>
                  <a:schemeClr val="tx2"/>
                </a:solidFill>
                <a:latin typeface="Tahoma" pitchFamily="34" charset="0"/>
              </a:rPr>
              <a:t>HTML</a:t>
            </a:r>
          </a:p>
        </p:txBody>
      </p:sp>
      <p:sp>
        <p:nvSpPr>
          <p:cNvPr id="449547" name="Line 11"/>
          <p:cNvSpPr>
            <a:spLocks noChangeShapeType="1"/>
          </p:cNvSpPr>
          <p:nvPr/>
        </p:nvSpPr>
        <p:spPr bwMode="auto">
          <a:xfrm flipV="1">
            <a:off x="3444875" y="4184650"/>
            <a:ext cx="1970088" cy="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want to dynamically create web page of attendee's</a:t>
            </a:r>
          </a:p>
          <a:p>
            <a:pPr lvl="1"/>
            <a:r>
              <a:rPr lang="en-US"/>
              <a:t>i.e. generate the page by reading names from a database</a:t>
            </a:r>
          </a:p>
        </p:txBody>
      </p:sp>
      <p:pic>
        <p:nvPicPr>
          <p:cNvPr id="4505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2600" y="2241550"/>
            <a:ext cx="5248275" cy="3733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50565" name="AutoShape 5"/>
          <p:cNvSpPr>
            <a:spLocks noChangeArrowheads="1"/>
          </p:cNvSpPr>
          <p:nvPr/>
        </p:nvSpPr>
        <p:spPr bwMode="blackWhite">
          <a:xfrm>
            <a:off x="7726363" y="3822700"/>
            <a:ext cx="812800" cy="519113"/>
          </a:xfrm>
          <a:prstGeom prst="can">
            <a:avLst>
              <a:gd name="adj" fmla="val 25000"/>
            </a:avLst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6838" tIns="47625" rIns="96838" bIns="47625" anchor="ctr"/>
          <a:lstStyle/>
          <a:p>
            <a:endParaRPr lang="en-US"/>
          </a:p>
        </p:txBody>
      </p:sp>
      <p:sp>
        <p:nvSpPr>
          <p:cNvPr id="450566" name="AutoShape 6"/>
          <p:cNvSpPr>
            <a:spLocks noChangeArrowheads="1"/>
          </p:cNvSpPr>
          <p:nvPr/>
        </p:nvSpPr>
        <p:spPr bwMode="blackWhite">
          <a:xfrm>
            <a:off x="6403975" y="3536950"/>
            <a:ext cx="925513" cy="1265238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b" anchorCtr="1"/>
          <a:lstStyle/>
          <a:p>
            <a:pPr defTabSz="854075">
              <a:spcBef>
                <a:spcPct val="0"/>
              </a:spcBef>
            </a:pPr>
            <a:r>
              <a:rPr lang="en-US" sz="1400" b="1" i="0"/>
              <a:t>IIS</a:t>
            </a:r>
            <a:endParaRPr lang="en-US" sz="1400"/>
          </a:p>
        </p:txBody>
      </p:sp>
      <p:sp>
        <p:nvSpPr>
          <p:cNvPr id="450567" name="AutoShape 7"/>
          <p:cNvSpPr>
            <a:spLocks noChangeArrowheads="1"/>
          </p:cNvSpPr>
          <p:nvPr/>
        </p:nvSpPr>
        <p:spPr bwMode="blackWhite">
          <a:xfrm>
            <a:off x="6510338" y="3749675"/>
            <a:ext cx="722312" cy="606425"/>
          </a:xfrm>
          <a:prstGeom prst="verticalScroll">
            <a:avLst>
              <a:gd name="adj" fmla="val 12500"/>
            </a:avLst>
          </a:prstGeom>
          <a:solidFill>
            <a:srgbClr val="FFFF8C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0431" tIns="68273" rIns="60431" bIns="30216" anchorCtr="1"/>
          <a:lstStyle/>
          <a:p>
            <a:pPr defTabSz="854075">
              <a:spcBef>
                <a:spcPct val="0"/>
              </a:spcBef>
              <a:spcAft>
                <a:spcPct val="10000"/>
              </a:spcAft>
            </a:pPr>
            <a:r>
              <a:rPr lang="en-US" sz="1200" b="1" i="0">
                <a:latin typeface="Tahoma" pitchFamily="34" charset="0"/>
              </a:rPr>
              <a:t>ASP</a:t>
            </a:r>
          </a:p>
          <a:p>
            <a:pPr defTabSz="854075">
              <a:spcBef>
                <a:spcPct val="0"/>
              </a:spcBef>
              <a:spcAft>
                <a:spcPct val="10000"/>
              </a:spcAft>
            </a:pPr>
            <a:r>
              <a:rPr lang="en-US" sz="1200" b="1" i="0">
                <a:latin typeface="Tahoma" pitchFamily="34" charset="0"/>
              </a:rPr>
              <a:t>Page</a:t>
            </a:r>
          </a:p>
        </p:txBody>
      </p:sp>
      <p:sp>
        <p:nvSpPr>
          <p:cNvPr id="450568" name="Line 8"/>
          <p:cNvSpPr>
            <a:spLocks noChangeShapeType="1"/>
          </p:cNvSpPr>
          <p:nvPr/>
        </p:nvSpPr>
        <p:spPr bwMode="auto">
          <a:xfrm flipV="1">
            <a:off x="7202488" y="4083050"/>
            <a:ext cx="436562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569" name="Line 9"/>
          <p:cNvSpPr>
            <a:spLocks noChangeShapeType="1"/>
          </p:cNvSpPr>
          <p:nvPr/>
        </p:nvSpPr>
        <p:spPr bwMode="auto">
          <a:xfrm flipV="1">
            <a:off x="4821238" y="4083050"/>
            <a:ext cx="1655762" cy="293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ASP page — part 1, presentation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ASP page = HTML + code…</a:t>
            </a:r>
          </a:p>
        </p:txBody>
      </p:sp>
      <p:sp>
        <p:nvSpPr>
          <p:cNvPr id="451588" name="Rectangle 4"/>
          <p:cNvSpPr>
            <a:spLocks noChangeArrowheads="1"/>
          </p:cNvSpPr>
          <p:nvPr/>
        </p:nvSpPr>
        <p:spPr bwMode="blackWhite">
          <a:xfrm>
            <a:off x="1173163" y="1851025"/>
            <a:ext cx="6645275" cy="4546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&lt;title&gt;RWWP.NET, July 2002&lt;/title&gt;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600" b="1" i="0">
              <a:latin typeface="Courier New" pitchFamily="49" charset="0"/>
            </a:endParaRP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&lt;html&gt;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&lt;h3&gt;RWWP.NET, July 2002&lt;/h3&gt;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&lt;HR&gt;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List of attendees: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&lt;ol&gt;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    &lt;%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       Call OutputAttendees( 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    %&gt;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&lt;/ol&gt;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&lt;HR&gt;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&lt;/html&gt;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600" b="1" i="0">
              <a:latin typeface="Courier New" pitchFamily="49" charset="0"/>
            </a:endParaRP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&lt;SCRIPT LANGUAGE="VBScript" RunAt="Server"&gt;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   Sub OutputAttendees()</a:t>
            </a:r>
          </a:p>
          <a:p>
            <a:pPr marL="9525" indent="-9525" algn="l" defTabSz="960438">
              <a:lnSpc>
                <a:spcPct val="6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    .</a:t>
            </a:r>
          </a:p>
          <a:p>
            <a:pPr marL="9525" indent="-9525" algn="l" defTabSz="960438">
              <a:lnSpc>
                <a:spcPct val="6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    .</a:t>
            </a:r>
          </a:p>
          <a:p>
            <a:pPr marL="9525" indent="-9525" algn="l" defTabSz="960438">
              <a:lnSpc>
                <a:spcPct val="6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    .</a:t>
            </a:r>
          </a:p>
        </p:txBody>
      </p:sp>
      <p:sp>
        <p:nvSpPr>
          <p:cNvPr id="451589" name="Text Box 5"/>
          <p:cNvSpPr txBox="1">
            <a:spLocks noChangeArrowheads="1"/>
          </p:cNvSpPr>
          <p:nvPr/>
        </p:nvSpPr>
        <p:spPr bwMode="auto">
          <a:xfrm>
            <a:off x="473075" y="3648075"/>
            <a:ext cx="7508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400" b="1" i="0">
                <a:solidFill>
                  <a:schemeClr val="tx2"/>
                </a:solidFill>
                <a:latin typeface="Tahoma" pitchFamily="34" charset="0"/>
              </a:rPr>
              <a:t>inline</a:t>
            </a:r>
            <a:br>
              <a:rPr lang="en-US" sz="1400" b="1" i="0">
                <a:solidFill>
                  <a:schemeClr val="tx2"/>
                </a:solidFill>
                <a:latin typeface="Tahoma" pitchFamily="34" charset="0"/>
              </a:rPr>
            </a:br>
            <a:r>
              <a:rPr lang="en-US" sz="1400" b="1" i="0">
                <a:solidFill>
                  <a:schemeClr val="tx2"/>
                </a:solidFill>
                <a:latin typeface="Tahoma" pitchFamily="34" charset="0"/>
              </a:rPr>
              <a:t>code</a:t>
            </a:r>
            <a:br>
              <a:rPr lang="en-US" sz="1400" b="1" i="0">
                <a:solidFill>
                  <a:schemeClr val="tx2"/>
                </a:solidFill>
                <a:latin typeface="Tahoma" pitchFamily="34" charset="0"/>
              </a:rPr>
            </a:br>
            <a:r>
              <a:rPr lang="en-US" sz="1400" b="1" i="0">
                <a:solidFill>
                  <a:schemeClr val="tx2"/>
                </a:solidFill>
                <a:latin typeface="Tahoma" pitchFamily="34" charset="0"/>
              </a:rPr>
              <a:t>block</a:t>
            </a:r>
          </a:p>
        </p:txBody>
      </p:sp>
      <p:sp>
        <p:nvSpPr>
          <p:cNvPr id="451590" name="Line 6"/>
          <p:cNvSpPr>
            <a:spLocks noChangeShapeType="1"/>
          </p:cNvSpPr>
          <p:nvPr/>
        </p:nvSpPr>
        <p:spPr bwMode="auto">
          <a:xfrm flipV="1">
            <a:off x="1085850" y="3763963"/>
            <a:ext cx="717550" cy="254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1591" name="Line 7"/>
          <p:cNvSpPr>
            <a:spLocks noChangeShapeType="1"/>
          </p:cNvSpPr>
          <p:nvPr/>
        </p:nvSpPr>
        <p:spPr bwMode="auto">
          <a:xfrm>
            <a:off x="1098550" y="4017963"/>
            <a:ext cx="704850" cy="215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1592" name="AutoShape 8"/>
          <p:cNvSpPr>
            <a:spLocks noChangeArrowheads="1"/>
          </p:cNvSpPr>
          <p:nvPr/>
        </p:nvSpPr>
        <p:spPr bwMode="blackWhite">
          <a:xfrm>
            <a:off x="7386638" y="757238"/>
            <a:ext cx="1179512" cy="606425"/>
          </a:xfrm>
          <a:prstGeom prst="verticalScroll">
            <a:avLst>
              <a:gd name="adj" fmla="val 12500"/>
            </a:avLst>
          </a:prstGeom>
          <a:solidFill>
            <a:srgbClr val="FFFF8C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0431" tIns="68273" rIns="60431" bIns="30216" anchor="ctr" anchorCtr="1"/>
          <a:lstStyle/>
          <a:p>
            <a:pPr defTabSz="854075">
              <a:spcBef>
                <a:spcPct val="0"/>
              </a:spcBef>
              <a:spcAft>
                <a:spcPct val="10000"/>
              </a:spcAft>
            </a:pPr>
            <a:r>
              <a:rPr lang="en-US" sz="1200" b="1" i="0">
                <a:latin typeface="Tahoma" pitchFamily="34" charset="0"/>
              </a:rPr>
              <a:t>default.asp</a:t>
            </a:r>
          </a:p>
        </p:txBody>
      </p:sp>
      <p:sp>
        <p:nvSpPr>
          <p:cNvPr id="451593" name="Line 9"/>
          <p:cNvSpPr>
            <a:spLocks noChangeShapeType="1"/>
          </p:cNvSpPr>
          <p:nvPr/>
        </p:nvSpPr>
        <p:spPr bwMode="auto">
          <a:xfrm flipH="1">
            <a:off x="6865938" y="1276350"/>
            <a:ext cx="885825" cy="107315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1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1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1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1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90" grpId="0" animBg="1"/>
      <p:bldP spid="45159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ASP page — part 2, logic</a:t>
            </a:r>
          </a:p>
        </p:txBody>
      </p:sp>
      <p:sp>
        <p:nvSpPr>
          <p:cNvPr id="452611" name="Rectangle 3"/>
          <p:cNvSpPr>
            <a:spLocks noChangeArrowheads="1"/>
          </p:cNvSpPr>
          <p:nvPr/>
        </p:nvSpPr>
        <p:spPr bwMode="blackWhite">
          <a:xfrm>
            <a:off x="414338" y="1330325"/>
            <a:ext cx="8378825" cy="46640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solidFill>
                  <a:srgbClr val="0066CC"/>
                </a:solidFill>
                <a:latin typeface="Courier New" pitchFamily="49" charset="0"/>
              </a:rPr>
              <a:t>  Sub OutputAttendees()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 Dim dbConn, rs, sql, firstName, lastName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400" b="1" i="0">
              <a:latin typeface="Courier New" pitchFamily="49" charset="0"/>
            </a:endParaRP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 sql = "Select * From Attendees"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 Set dbConn = CreateObject("ADODB.Connection")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 Set rs = CreateObject("ADODB.RecordSet")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400" b="1" i="0">
              <a:latin typeface="Courier New" pitchFamily="49" charset="0"/>
            </a:endParaRP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 dbConn.Open("Provider=Microsoft.Jet.OLEDB.4.0;" + _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             "Data Source=C:\Inetpub\wwwroot\Workshop\Attendees.mdb")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 rs.ActiveConnection = dbConn : rs.Source = sql : rs.Open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400" b="1" i="0">
              <a:latin typeface="Courier New" pitchFamily="49" charset="0"/>
            </a:endParaRP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solidFill>
                  <a:srgbClr val="0066CC"/>
                </a:solidFill>
                <a:latin typeface="Courier New" pitchFamily="49" charset="0"/>
              </a:rPr>
              <a:t>     Do While Not rs.EOF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solidFill>
                  <a:srgbClr val="0066CC"/>
                </a:solidFill>
                <a:latin typeface="Courier New" pitchFamily="49" charset="0"/>
              </a:rPr>
              <a:t>        firstName = rs("FirstName")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solidFill>
                  <a:srgbClr val="0066CC"/>
                </a:solidFill>
                <a:latin typeface="Courier New" pitchFamily="49" charset="0"/>
              </a:rPr>
              <a:t>        lastName = rs("LastName")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solidFill>
                  <a:srgbClr val="0066CC"/>
                </a:solidFill>
                <a:latin typeface="Courier New" pitchFamily="49" charset="0"/>
              </a:rPr>
              <a:t>        Response.Write("&lt;li&gt; " + firstName + " " + lastName)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solidFill>
                  <a:srgbClr val="0066CC"/>
                </a:solidFill>
                <a:latin typeface="Courier New" pitchFamily="49" charset="0"/>
              </a:rPr>
              <a:t>        rs.MoveNext()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solidFill>
                  <a:srgbClr val="0066CC"/>
                </a:solidFill>
                <a:latin typeface="Courier New" pitchFamily="49" charset="0"/>
              </a:rPr>
              <a:t>     Loop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400" b="1" i="0">
              <a:solidFill>
                <a:srgbClr val="0066CC"/>
              </a:solidFill>
              <a:latin typeface="Courier New" pitchFamily="49" charset="0"/>
            </a:endParaRP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latin typeface="Courier New" pitchFamily="49" charset="0"/>
              </a:rPr>
              <a:t>     rs.Close : dbConn.Close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solidFill>
                  <a:srgbClr val="0066CC"/>
                </a:solidFill>
                <a:latin typeface="Courier New" pitchFamily="49" charset="0"/>
              </a:rPr>
              <a:t>   End Sub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400" b="1" i="0">
                <a:solidFill>
                  <a:srgbClr val="0066CC"/>
                </a:solidFill>
                <a:latin typeface="Courier New" pitchFamily="49" charset="0"/>
              </a:rPr>
              <a:t>&lt;/SCRIPT&gt;</a:t>
            </a:r>
          </a:p>
        </p:txBody>
      </p:sp>
      <p:sp>
        <p:nvSpPr>
          <p:cNvPr id="452612" name="Line 4"/>
          <p:cNvSpPr>
            <a:spLocks noChangeShapeType="1"/>
          </p:cNvSpPr>
          <p:nvPr/>
        </p:nvSpPr>
        <p:spPr bwMode="auto">
          <a:xfrm flipV="1">
            <a:off x="204788" y="4489450"/>
            <a:ext cx="1117600" cy="476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2613" name="AutoShape 5"/>
          <p:cNvSpPr>
            <a:spLocks noChangeArrowheads="1"/>
          </p:cNvSpPr>
          <p:nvPr/>
        </p:nvSpPr>
        <p:spPr bwMode="blackWhite">
          <a:xfrm>
            <a:off x="7300913" y="384175"/>
            <a:ext cx="1179512" cy="606425"/>
          </a:xfrm>
          <a:prstGeom prst="verticalScroll">
            <a:avLst>
              <a:gd name="adj" fmla="val 12500"/>
            </a:avLst>
          </a:prstGeom>
          <a:solidFill>
            <a:srgbClr val="FFFF8C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0431" tIns="68273" rIns="60431" bIns="30216" anchor="ctr" anchorCtr="1"/>
          <a:lstStyle/>
          <a:p>
            <a:pPr defTabSz="854075">
              <a:spcBef>
                <a:spcPct val="0"/>
              </a:spcBef>
              <a:spcAft>
                <a:spcPct val="10000"/>
              </a:spcAft>
            </a:pPr>
            <a:r>
              <a:rPr lang="en-US" sz="1200" b="1" i="0">
                <a:latin typeface="Tahoma" pitchFamily="34" charset="0"/>
              </a:rPr>
              <a:t>default.asp</a:t>
            </a:r>
          </a:p>
        </p:txBody>
      </p:sp>
      <p:sp>
        <p:nvSpPr>
          <p:cNvPr id="452614" name="Line 6"/>
          <p:cNvSpPr>
            <a:spLocks noChangeShapeType="1"/>
          </p:cNvSpPr>
          <p:nvPr/>
        </p:nvSpPr>
        <p:spPr bwMode="auto">
          <a:xfrm flipH="1">
            <a:off x="7000875" y="889000"/>
            <a:ext cx="733425" cy="110013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key to web programming…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90513" indent="-290513">
              <a:buFontTx/>
              <a:buAutoNum type="arabicPeriod"/>
            </a:pPr>
            <a:endParaRPr lang="en-US"/>
          </a:p>
          <a:p>
            <a:pPr marL="290513" indent="-290513"/>
            <a:r>
              <a:rPr lang="en-US"/>
              <a:t>It's a </a:t>
            </a:r>
            <a:r>
              <a:rPr lang="en-US" u="sng"/>
              <a:t>client-server</a:t>
            </a:r>
            <a:r>
              <a:rPr lang="en-US"/>
              <a:t> relationship</a:t>
            </a:r>
          </a:p>
          <a:p>
            <a:pPr marL="747713" lvl="1" indent="-287338">
              <a:buFont typeface="Arial" charset="0"/>
              <a:buChar char="–"/>
            </a:pPr>
            <a:r>
              <a:rPr lang="en-US"/>
              <a:t>client makes request</a:t>
            </a:r>
          </a:p>
          <a:p>
            <a:pPr marL="747713" lvl="1" indent="-287338">
              <a:buFont typeface="Arial" charset="0"/>
              <a:buChar char="–"/>
            </a:pPr>
            <a:r>
              <a:rPr lang="en-US"/>
              <a:t>server does some processing…</a:t>
            </a:r>
          </a:p>
          <a:p>
            <a:pPr marL="747713" lvl="1" indent="-287338">
              <a:buFont typeface="Arial" charset="0"/>
              <a:buChar char="–"/>
            </a:pPr>
            <a:r>
              <a:rPr lang="en-US"/>
              <a:t>client sees OUTPUT of server-side processing</a:t>
            </a:r>
          </a:p>
        </p:txBody>
      </p:sp>
    </p:spTree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2">
                    <a:lumMod val="75000"/>
                  </a:schemeClr>
                </a:solidFill>
              </a:rPr>
              <a:t>Objectives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0" i="1"/>
              <a:t>“Real-world applications are typically multi-tier, distributed designs involving many components — the web server being perhaps the most important component in today's applications...”</a:t>
            </a:r>
            <a:endParaRPr lang="en-US" altLang="en-US" b="0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Web-based applications</a:t>
            </a:r>
          </a:p>
          <a:p>
            <a:r>
              <a:rPr lang="en-US" altLang="en-US"/>
              <a:t>IIS</a:t>
            </a:r>
          </a:p>
          <a:p>
            <a:r>
              <a:rPr lang="en-US" altLang="en-US"/>
              <a:t>WebForms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 3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WebForms…</a:t>
            </a:r>
          </a:p>
        </p:txBody>
      </p:sp>
    </p:spTree>
  </p:cSld>
  <p:clrMapOvr>
    <a:masterClrMapping/>
  </p:clrMapOvr>
  <p:transition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form-based web apps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038" y="1249363"/>
            <a:ext cx="8021637" cy="4773612"/>
          </a:xfrm>
        </p:spPr>
        <p:txBody>
          <a:bodyPr/>
          <a:lstStyle/>
          <a:p>
            <a:r>
              <a:rPr lang="en-US"/>
              <a:t>HTML already supports the </a:t>
            </a:r>
            <a:br>
              <a:rPr lang="en-US"/>
            </a:br>
            <a:r>
              <a:rPr lang="en-US"/>
              <a:t>creation of form-based apps</a:t>
            </a:r>
          </a:p>
        </p:txBody>
      </p:sp>
      <p:sp>
        <p:nvSpPr>
          <p:cNvPr id="462852" name="Rectangle 4"/>
          <p:cNvSpPr>
            <a:spLocks noChangeArrowheads="1"/>
          </p:cNvSpPr>
          <p:nvPr/>
        </p:nvSpPr>
        <p:spPr bwMode="blackWhite">
          <a:xfrm>
            <a:off x="360363" y="2408238"/>
            <a:ext cx="7045325" cy="36195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&lt;HTML&gt;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&lt;HEAD&gt;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&lt;title&gt;Login&lt;/title&gt;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&lt;/HEAD&gt;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600" b="1" i="0">
              <a:latin typeface="Courier New" pitchFamily="49" charset="0"/>
            </a:endParaRP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&lt;BODY&gt;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&lt;h2&gt;Please login:&lt;/h2&gt;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&lt;form method="get" action="Main.htm" id="Login"&gt;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Username: &lt;INPUT type="text" id="Name"&gt; &lt;BR&gt;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Password: &lt;INPUT type="text" id="pwd"&gt;  &lt;BR&gt; &lt;BR&gt;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&lt;INPUT type="submit" value="Login"&gt;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&lt;/form&gt;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&lt;/BODY&gt;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&lt;/HTML&gt;</a:t>
            </a:r>
          </a:p>
        </p:txBody>
      </p:sp>
      <p:pic>
        <p:nvPicPr>
          <p:cNvPr id="4628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70513" y="1219200"/>
            <a:ext cx="3333750" cy="264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62854" name="Line 6"/>
          <p:cNvSpPr>
            <a:spLocks noChangeShapeType="1"/>
          </p:cNvSpPr>
          <p:nvPr/>
        </p:nvSpPr>
        <p:spPr bwMode="auto">
          <a:xfrm flipH="1">
            <a:off x="4500563" y="3062288"/>
            <a:ext cx="995362" cy="754062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WebForms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Web-based, form-based .NET apps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Based on many technologies:</a:t>
            </a:r>
          </a:p>
          <a:p>
            <a:pPr lvl="1"/>
            <a:r>
              <a:rPr lang="en-US"/>
              <a:t>IIS</a:t>
            </a:r>
          </a:p>
          <a:p>
            <a:pPr lvl="1"/>
            <a:r>
              <a:rPr lang="en-US"/>
              <a:t>ASP.NET (extension to IIS)</a:t>
            </a:r>
          </a:p>
          <a:p>
            <a:pPr lvl="1"/>
            <a:r>
              <a:rPr lang="en-US"/>
              <a:t>.NET Framework SDK (CLR, FCL, tools)</a:t>
            </a:r>
          </a:p>
          <a:p>
            <a:pPr lvl="1"/>
            <a:r>
              <a:rPr lang="en-US"/>
              <a:t>Visual Studio .NET (drag-and-drop creation)</a:t>
            </a:r>
          </a:p>
        </p:txBody>
      </p:sp>
      <p:pic>
        <p:nvPicPr>
          <p:cNvPr id="4638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21400" y="596900"/>
            <a:ext cx="2641600" cy="1809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0515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875" y="2613025"/>
            <a:ext cx="1695450" cy="1162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Abstraction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Like WinForms, WebForms are based on classes in FCL</a:t>
            </a:r>
          </a:p>
          <a:p>
            <a:pPr lvl="1"/>
            <a:r>
              <a:rPr lang="en-US"/>
              <a:t>separates WebForm app from underlying platform</a:t>
            </a:r>
          </a:p>
        </p:txBody>
      </p:sp>
      <p:sp>
        <p:nvSpPr>
          <p:cNvPr id="490500" name="Line 4"/>
          <p:cNvSpPr>
            <a:spLocks noChangeShapeType="1"/>
          </p:cNvSpPr>
          <p:nvPr/>
        </p:nvSpPr>
        <p:spPr bwMode="auto">
          <a:xfrm>
            <a:off x="3648075" y="3346450"/>
            <a:ext cx="14541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0501" name="Rectangle 5"/>
          <p:cNvSpPr>
            <a:spLocks noChangeArrowheads="1"/>
          </p:cNvSpPr>
          <p:nvPr/>
        </p:nvSpPr>
        <p:spPr bwMode="blackWhite">
          <a:xfrm>
            <a:off x="5133975" y="3128963"/>
            <a:ext cx="3378200" cy="441325"/>
          </a:xfrm>
          <a:prstGeom prst="rect">
            <a:avLst/>
          </a:prstGeom>
          <a:solidFill>
            <a:srgbClr val="FFFF8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/>
              <a:t>System.Web.UI.Page</a:t>
            </a:r>
          </a:p>
        </p:txBody>
      </p:sp>
      <p:sp>
        <p:nvSpPr>
          <p:cNvPr id="490502" name="Rectangle 6"/>
          <p:cNvSpPr>
            <a:spLocks noChangeArrowheads="1"/>
          </p:cNvSpPr>
          <p:nvPr/>
        </p:nvSpPr>
        <p:spPr bwMode="blackWhite">
          <a:xfrm>
            <a:off x="5135563" y="3983038"/>
            <a:ext cx="3378200" cy="441325"/>
          </a:xfrm>
          <a:prstGeom prst="rect">
            <a:avLst/>
          </a:prstGeom>
          <a:solidFill>
            <a:srgbClr val="FFFF8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/>
              <a:t>CLR</a:t>
            </a:r>
          </a:p>
        </p:txBody>
      </p:sp>
      <p:sp>
        <p:nvSpPr>
          <p:cNvPr id="490503" name="Rectangle 7"/>
          <p:cNvSpPr>
            <a:spLocks noChangeArrowheads="1"/>
          </p:cNvSpPr>
          <p:nvPr/>
        </p:nvSpPr>
        <p:spPr bwMode="auto">
          <a:xfrm>
            <a:off x="5127625" y="4852988"/>
            <a:ext cx="3376613" cy="461962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0504" name="Text Box 8"/>
          <p:cNvSpPr txBox="1">
            <a:spLocks noChangeArrowheads="1"/>
          </p:cNvSpPr>
          <p:nvPr/>
        </p:nvSpPr>
        <p:spPr bwMode="auto">
          <a:xfrm>
            <a:off x="5126038" y="4908550"/>
            <a:ext cx="35036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 i="0"/>
              <a:t>Windows OS</a:t>
            </a:r>
          </a:p>
        </p:txBody>
      </p:sp>
      <p:sp>
        <p:nvSpPr>
          <p:cNvPr id="490505" name="Line 9"/>
          <p:cNvSpPr>
            <a:spLocks noChangeShapeType="1"/>
          </p:cNvSpPr>
          <p:nvPr/>
        </p:nvSpPr>
        <p:spPr bwMode="auto">
          <a:xfrm>
            <a:off x="6837363" y="3576638"/>
            <a:ext cx="0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0507" name="Text Box 11"/>
          <p:cNvSpPr txBox="1">
            <a:spLocks noChangeArrowheads="1"/>
          </p:cNvSpPr>
          <p:nvPr/>
        </p:nvSpPr>
        <p:spPr bwMode="auto">
          <a:xfrm>
            <a:off x="3881438" y="3038475"/>
            <a:ext cx="12890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400"/>
              <a:t>instance of </a:t>
            </a:r>
          </a:p>
          <a:p>
            <a:pPr algn="l"/>
            <a:r>
              <a:rPr lang="en-US" sz="1400"/>
              <a:t>FCL class</a:t>
            </a:r>
          </a:p>
        </p:txBody>
      </p:sp>
      <p:sp>
        <p:nvSpPr>
          <p:cNvPr id="490508" name="Line 12"/>
          <p:cNvSpPr>
            <a:spLocks noChangeShapeType="1"/>
          </p:cNvSpPr>
          <p:nvPr/>
        </p:nvSpPr>
        <p:spPr bwMode="auto">
          <a:xfrm>
            <a:off x="6832600" y="4443413"/>
            <a:ext cx="0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90509" name="Group 13"/>
          <p:cNvGrpSpPr>
            <a:grpSpLocks/>
          </p:cNvGrpSpPr>
          <p:nvPr/>
        </p:nvGrpSpPr>
        <p:grpSpPr bwMode="auto">
          <a:xfrm>
            <a:off x="2527300" y="3100388"/>
            <a:ext cx="1250950" cy="530225"/>
            <a:chOff x="1311" y="2657"/>
            <a:chExt cx="788" cy="334"/>
          </a:xfrm>
        </p:grpSpPr>
        <p:grpSp>
          <p:nvGrpSpPr>
            <p:cNvPr id="490510" name="Group 14"/>
            <p:cNvGrpSpPr>
              <a:grpSpLocks/>
            </p:cNvGrpSpPr>
            <p:nvPr/>
          </p:nvGrpSpPr>
          <p:grpSpPr bwMode="auto">
            <a:xfrm>
              <a:off x="1311" y="2657"/>
              <a:ext cx="745" cy="334"/>
              <a:chOff x="2126" y="1828"/>
              <a:chExt cx="745" cy="334"/>
            </a:xfrm>
          </p:grpSpPr>
          <p:sp>
            <p:nvSpPr>
              <p:cNvPr id="490511" name="AutoShape 15"/>
              <p:cNvSpPr>
                <a:spLocks noChangeArrowheads="1"/>
              </p:cNvSpPr>
              <p:nvPr/>
            </p:nvSpPr>
            <p:spPr bwMode="auto">
              <a:xfrm>
                <a:off x="2362" y="1828"/>
                <a:ext cx="509" cy="334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0512" name="Line 16"/>
              <p:cNvSpPr>
                <a:spLocks noChangeShapeType="1"/>
              </p:cNvSpPr>
              <p:nvPr/>
            </p:nvSpPr>
            <p:spPr bwMode="auto">
              <a:xfrm flipV="1">
                <a:off x="2126" y="1945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lg" len="lg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0513" name="Text Box 17"/>
            <p:cNvSpPr txBox="1">
              <a:spLocks noChangeArrowheads="1"/>
            </p:cNvSpPr>
            <p:nvPr/>
          </p:nvSpPr>
          <p:spPr bwMode="auto">
            <a:xfrm>
              <a:off x="1573" y="2709"/>
              <a:ext cx="5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600" i="0"/>
                <a:t>object</a:t>
              </a:r>
            </a:p>
          </p:txBody>
        </p:sp>
      </p:grpSp>
      <p:sp>
        <p:nvSpPr>
          <p:cNvPr id="490514" name="Line 18"/>
          <p:cNvSpPr>
            <a:spLocks noChangeShapeType="1"/>
          </p:cNvSpPr>
          <p:nvPr/>
        </p:nvSpPr>
        <p:spPr bwMode="auto">
          <a:xfrm>
            <a:off x="1793875" y="3013075"/>
            <a:ext cx="611188" cy="22225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Creating a WebForm app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87338" indent="-287338"/>
            <a:r>
              <a:rPr lang="en-US"/>
              <a:t>Good news:  much like creating a WinForm app!</a:t>
            </a:r>
          </a:p>
          <a:p>
            <a:pPr marL="838200" lvl="1" indent="-328613">
              <a:spcBef>
                <a:spcPct val="50000"/>
              </a:spcBef>
              <a:buFontTx/>
              <a:buAutoNum type="arabicPeriod"/>
            </a:pPr>
            <a:r>
              <a:rPr lang="en-US"/>
              <a:t>create appropriate project in Visual Studio</a:t>
            </a:r>
          </a:p>
          <a:p>
            <a:pPr marL="838200" lvl="1" indent="-328613">
              <a:spcBef>
                <a:spcPct val="50000"/>
              </a:spcBef>
              <a:buFontTx/>
              <a:buAutoNum type="arabicPeriod"/>
            </a:pPr>
            <a:r>
              <a:rPr lang="en-US"/>
              <a:t>design form(s) via drag-and-drop of controls</a:t>
            </a:r>
          </a:p>
          <a:p>
            <a:pPr marL="838200" lvl="1" indent="-328613">
              <a:spcBef>
                <a:spcPct val="50000"/>
              </a:spcBef>
              <a:buFontTx/>
              <a:buAutoNum type="arabicPeriod"/>
            </a:pPr>
            <a:r>
              <a:rPr lang="en-US"/>
              <a:t>program events</a:t>
            </a:r>
          </a:p>
          <a:p>
            <a:pPr marL="838200" lvl="1" indent="-328613"/>
            <a:endParaRPr lang="en-US"/>
          </a:p>
        </p:txBody>
      </p:sp>
    </p:spTree>
  </p:cSld>
  <p:clrMapOvr>
    <a:masterClrMapping/>
  </p:clrMapOvr>
  <p:transition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1325" y="1177925"/>
            <a:ext cx="8021638" cy="4773613"/>
          </a:xfrm>
        </p:spPr>
        <p:txBody>
          <a:bodyPr/>
          <a:lstStyle/>
          <a:p>
            <a:r>
              <a:rPr lang="en-US"/>
              <a:t>A simple WebForms app to view attendee info from DB</a:t>
            </a:r>
          </a:p>
        </p:txBody>
      </p:sp>
      <p:pic>
        <p:nvPicPr>
          <p:cNvPr id="4649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9063" y="1752600"/>
            <a:ext cx="6621462" cy="41608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92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8688" y="2805113"/>
            <a:ext cx="4659312" cy="3162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(1) Create ASP.NET Web App project 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3089275" algn="l"/>
              </a:tabLst>
            </a:pPr>
            <a:r>
              <a:rPr lang="en-US"/>
              <a:t>Location = name of web site = "</a:t>
            </a:r>
            <a:r>
              <a:rPr lang="en-US">
                <a:hlinkClick r:id="rId4"/>
              </a:rPr>
              <a:t>http://localhost/AttendeeApp</a:t>
            </a:r>
            <a:r>
              <a:rPr lang="en-US"/>
              <a:t>"</a:t>
            </a:r>
          </a:p>
          <a:p>
            <a:pPr lvl="1">
              <a:tabLst>
                <a:tab pos="3089275" algn="l"/>
              </a:tabLst>
            </a:pPr>
            <a:r>
              <a:rPr lang="en-US"/>
              <a:t>virtual directory:	AttendeeApp</a:t>
            </a:r>
          </a:p>
          <a:p>
            <a:pPr lvl="1">
              <a:tabLst>
                <a:tab pos="3089275" algn="l"/>
              </a:tabLst>
            </a:pPr>
            <a:r>
              <a:rPr lang="en-US"/>
              <a:t>physical directory:	C:\Inetpub\wwwroot\AttendeeApp</a:t>
            </a:r>
          </a:p>
        </p:txBody>
      </p:sp>
      <p:sp>
        <p:nvSpPr>
          <p:cNvPr id="465925" name="Line 5"/>
          <p:cNvSpPr>
            <a:spLocks noChangeShapeType="1"/>
          </p:cNvSpPr>
          <p:nvPr/>
        </p:nvSpPr>
        <p:spPr bwMode="auto">
          <a:xfrm flipH="1">
            <a:off x="4814888" y="3397250"/>
            <a:ext cx="2773362" cy="57785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5926" name="Line 6"/>
          <p:cNvSpPr>
            <a:spLocks noChangeShapeType="1"/>
          </p:cNvSpPr>
          <p:nvPr/>
        </p:nvSpPr>
        <p:spPr bwMode="auto">
          <a:xfrm flipH="1">
            <a:off x="4635500" y="3411538"/>
            <a:ext cx="2954338" cy="183832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797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7138" y="771525"/>
            <a:ext cx="2346325" cy="2667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(2) Project layout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VS .NET configures IIS for you</a:t>
            </a:r>
          </a:p>
          <a:p>
            <a:r>
              <a:rPr lang="en-US"/>
              <a:t>VS .NET creates web site for you</a:t>
            </a:r>
          </a:p>
          <a:p>
            <a:pPr lvl="1"/>
            <a:r>
              <a:rPr lang="en-US"/>
              <a:t>contains 1 form-based web page</a:t>
            </a:r>
          </a:p>
          <a:p>
            <a:pPr lvl="1"/>
            <a:r>
              <a:rPr lang="en-US"/>
              <a:t>named WebForm1.aspx by default</a:t>
            </a:r>
          </a:p>
          <a:p>
            <a:pPr lvl="1"/>
            <a:r>
              <a:rPr lang="en-US"/>
              <a:t>ignore other files for now…</a:t>
            </a:r>
          </a:p>
        </p:txBody>
      </p:sp>
      <p:sp>
        <p:nvSpPr>
          <p:cNvPr id="467973" name="Line 5"/>
          <p:cNvSpPr>
            <a:spLocks noChangeShapeType="1"/>
          </p:cNvSpPr>
          <p:nvPr/>
        </p:nvSpPr>
        <p:spPr bwMode="auto">
          <a:xfrm flipV="1">
            <a:off x="5553075" y="2557463"/>
            <a:ext cx="938213" cy="476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(3) Design WebForm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Just like a WinForm</a:t>
            </a:r>
          </a:p>
          <a:p>
            <a:pPr lvl="1"/>
            <a:r>
              <a:rPr lang="en-US"/>
              <a:t>drag-and-drop from toolbox…</a:t>
            </a:r>
          </a:p>
        </p:txBody>
      </p:sp>
      <p:pic>
        <p:nvPicPr>
          <p:cNvPr id="4689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1413" y="2290763"/>
            <a:ext cx="6915150" cy="3438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controls vs. HTML controls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Toolbox contains 2 types of controls:</a:t>
            </a:r>
          </a:p>
          <a:p>
            <a:pPr lvl="1"/>
            <a:r>
              <a:rPr lang="en-US"/>
              <a:t>those under Web Forms</a:t>
            </a:r>
          </a:p>
          <a:p>
            <a:pPr lvl="1"/>
            <a:r>
              <a:rPr lang="en-US"/>
              <a:t>those under HTML</a:t>
            </a:r>
          </a:p>
          <a:p>
            <a:r>
              <a:rPr lang="en-US"/>
              <a:t>Both generate pure HTML on client</a:t>
            </a:r>
          </a:p>
          <a:p>
            <a:pPr lvl="1"/>
            <a:r>
              <a:rPr lang="en-US"/>
              <a:t>though sometimes with JavaScript!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r>
              <a:rPr lang="en-US"/>
              <a:t>Web controls:</a:t>
            </a:r>
          </a:p>
          <a:p>
            <a:pPr lvl="1"/>
            <a:r>
              <a:rPr lang="en-US"/>
              <a:t>work like WinForm counterparts</a:t>
            </a:r>
          </a:p>
          <a:p>
            <a:r>
              <a:rPr lang="en-US"/>
              <a:t>HTML controls:</a:t>
            </a:r>
          </a:p>
          <a:p>
            <a:pPr lvl="1"/>
            <a:r>
              <a:rPr lang="en-US"/>
              <a:t>mimic standard HTML controls</a:t>
            </a:r>
          </a:p>
        </p:txBody>
      </p:sp>
      <p:pic>
        <p:nvPicPr>
          <p:cNvPr id="4700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38" y="344488"/>
            <a:ext cx="1657350" cy="6162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1263650"/>
            <a:ext cx="8021638" cy="881239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en-US" sz="2600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Web-based applications…</a:t>
            </a:r>
          </a:p>
        </p:txBody>
      </p:sp>
    </p:spTree>
  </p:cSld>
  <p:clrMapOvr>
    <a:masterClrMapping/>
  </p:clrMapOvr>
  <p:transition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(4) Implement events</a:t>
            </a:r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WebForms are event-driven, as you would expect:</a:t>
            </a:r>
          </a:p>
          <a:p>
            <a:pPr lvl="1"/>
            <a:r>
              <a:rPr lang="en-US"/>
              <a:t>on Page_Load, fill list box from database</a:t>
            </a:r>
          </a:p>
          <a:p>
            <a:pPr lvl="1"/>
            <a:r>
              <a:rPr lang="en-US"/>
              <a:t>on cmdViewInfo_Click, display info about selected attendee</a:t>
            </a:r>
          </a:p>
          <a:p>
            <a:pPr lvl="1"/>
            <a:endParaRPr lang="en-US"/>
          </a:p>
          <a:p>
            <a:r>
              <a:rPr lang="en-US"/>
              <a:t>In each case, standard C# database programming…</a:t>
            </a:r>
          </a:p>
        </p:txBody>
      </p:sp>
      <p:sp>
        <p:nvSpPr>
          <p:cNvPr id="472068" name="Rectangle 4"/>
          <p:cNvSpPr>
            <a:spLocks noChangeArrowheads="1"/>
          </p:cNvSpPr>
          <p:nvPr/>
        </p:nvSpPr>
        <p:spPr bwMode="blackWhite">
          <a:xfrm>
            <a:off x="963613" y="3416300"/>
            <a:ext cx="7443787" cy="24225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private void </a:t>
            </a: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Page_Load</a:t>
            </a:r>
            <a:r>
              <a:rPr lang="en-US" altLang="en-US" sz="1600" b="1" i="0">
                <a:latin typeface="Courier New" pitchFamily="49" charset="0"/>
              </a:rPr>
              <a:t>(...)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{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IDbConnection  dbConn = null;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try {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dbConn = new OleDbConnection(sConnection);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dbConn.Open();</a:t>
            </a: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.</a:t>
            </a: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.</a:t>
            </a: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.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600" b="1" i="0">
              <a:latin typeface="Courier New" pitchFamily="49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(5) Run!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You can run from within VS</a:t>
            </a:r>
          </a:p>
          <a:p>
            <a:r>
              <a:rPr lang="en-US"/>
              <a:t>You can debug from within VS</a:t>
            </a:r>
          </a:p>
          <a:p>
            <a:endParaRPr lang="en-US"/>
          </a:p>
          <a:p>
            <a:r>
              <a:rPr lang="en-US"/>
              <a:t>How does it work?</a:t>
            </a:r>
          </a:p>
          <a:p>
            <a:pPr lvl="1"/>
            <a:r>
              <a:rPr lang="en-US"/>
              <a:t>starts up a session of IE</a:t>
            </a:r>
          </a:p>
          <a:p>
            <a:pPr lvl="1"/>
            <a:r>
              <a:rPr lang="en-US"/>
              <a:t>attaches debugger to IIS</a:t>
            </a:r>
          </a:p>
          <a:p>
            <a:pPr lvl="1"/>
            <a:r>
              <a:rPr lang="en-US"/>
              <a:t>displays .aspx page marked as "Start Page" in your project</a:t>
            </a:r>
          </a:p>
          <a:p>
            <a:pPr lvl="2"/>
            <a:r>
              <a:rPr lang="en-US"/>
              <a:t>right-click on .aspx page you want to start with</a:t>
            </a:r>
          </a:p>
          <a:p>
            <a:pPr lvl="2"/>
            <a:r>
              <a:rPr lang="en-US"/>
              <a:t>select "Set as Start Page"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(6) Reminder — client-server relationship!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server contains lots of code</a:t>
            </a:r>
          </a:p>
          <a:p>
            <a:pPr lvl="1"/>
            <a:r>
              <a:rPr lang="en-US"/>
              <a:t>see physical directory…</a:t>
            </a:r>
          </a:p>
          <a:p>
            <a:pPr lvl="1"/>
            <a:endParaRPr lang="en-US"/>
          </a:p>
          <a:p>
            <a:r>
              <a:rPr lang="en-US"/>
              <a:t>But the client sees only HTML!</a:t>
            </a:r>
          </a:p>
          <a:p>
            <a:pPr lvl="1"/>
            <a:r>
              <a:rPr lang="en-US"/>
              <a:t>"View Source" in browser…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ASP.NET programming model</a:t>
            </a:r>
          </a:p>
        </p:txBody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 the surface WebForms appear like WinForms</a:t>
            </a:r>
          </a:p>
          <a:p>
            <a:r>
              <a:rPr lang="en-US"/>
              <a:t>But the programming model is different underneath</a:t>
            </a:r>
          </a:p>
          <a:p>
            <a:pPr lvl="1"/>
            <a:r>
              <a:rPr lang="en-US"/>
              <a:t>due to ASP.NET</a:t>
            </a:r>
          </a:p>
          <a:p>
            <a:pPr lvl="1"/>
            <a:r>
              <a:rPr lang="en-US"/>
              <a:t>due to client-server paradigm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#1:  Traditional dialog doesn't work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1263650"/>
            <a:ext cx="8021638" cy="2084388"/>
          </a:xfrm>
        </p:spPr>
        <p:txBody>
          <a:bodyPr/>
          <a:lstStyle/>
          <a:p>
            <a:r>
              <a:rPr lang="en-US"/>
              <a:t>For example, these do not work:</a:t>
            </a:r>
          </a:p>
          <a:p>
            <a:pPr lvl="1"/>
            <a:r>
              <a:rPr lang="en-US"/>
              <a:t>MessageBox.Show( )</a:t>
            </a:r>
          </a:p>
          <a:p>
            <a:pPr lvl="1"/>
            <a:r>
              <a:rPr lang="en-US"/>
              <a:t>form1.Show( )</a:t>
            </a:r>
          </a:p>
          <a:p>
            <a:r>
              <a:rPr lang="en-US"/>
              <a:t>Why not?</a:t>
            </a:r>
          </a:p>
          <a:p>
            <a:pPr lvl="1"/>
            <a:r>
              <a:rPr lang="en-US"/>
              <a:t>think about where form would appear…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665163" y="3873500"/>
            <a:ext cx="8021637" cy="208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000" b="1" i="0"/>
              <a:t>Solutions: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i="0"/>
              <a:t>if you want to tell user something, display via label on page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i="0"/>
              <a:t>if you want to show another page, redirect browser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Web-based dialogs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display a message to user: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blackWhite">
          <a:xfrm>
            <a:off x="439738" y="1862138"/>
            <a:ext cx="7869237" cy="29114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private void cmdViewInfo_Click(...)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{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if (this.ListBox1.SelectedItem == null) {  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 </a:t>
            </a: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// nothing selected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 this.lblErrorMsg.Text = "Please select an attendee!";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 return;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}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600" b="1" i="0">
              <a:latin typeface="Courier New" pitchFamily="49" charset="0"/>
            </a:endParaRP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.</a:t>
            </a: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.</a:t>
            </a: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.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600" b="1" i="0">
              <a:latin typeface="Courier New" pitchFamily="49" charset="0"/>
            </a:endParaRPr>
          </a:p>
        </p:txBody>
      </p:sp>
      <p:pic>
        <p:nvPicPr>
          <p:cNvPr id="47719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8" y="3354388"/>
            <a:ext cx="4586287" cy="2946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77190" name="Line 6"/>
          <p:cNvSpPr>
            <a:spLocks noChangeShapeType="1"/>
          </p:cNvSpPr>
          <p:nvPr/>
        </p:nvSpPr>
        <p:spPr bwMode="auto">
          <a:xfrm flipH="1">
            <a:off x="7073900" y="5430838"/>
            <a:ext cx="1603375" cy="4191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#2:  Fewer events  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88" y="1263650"/>
            <a:ext cx="8604250" cy="4773613"/>
          </a:xfrm>
        </p:spPr>
        <p:txBody>
          <a:bodyPr/>
          <a:lstStyle/>
          <a:p>
            <a:r>
              <a:rPr lang="en-US"/>
              <a:t>There are fewer events to program in WebForms</a:t>
            </a:r>
          </a:p>
          <a:p>
            <a:pPr lvl="1"/>
            <a:r>
              <a:rPr lang="en-US"/>
              <a:t>primarily Change and Click events only</a:t>
            </a:r>
          </a:p>
          <a:p>
            <a:r>
              <a:rPr lang="en-US"/>
              <a:t>Why?</a:t>
            </a:r>
          </a:p>
          <a:p>
            <a:pPr lvl="1"/>
            <a:r>
              <a:rPr lang="en-US"/>
              <a:t>because each event represents 1 round-trip to server for processing</a:t>
            </a:r>
          </a:p>
          <a:p>
            <a:pPr lvl="1"/>
            <a:r>
              <a:rPr lang="en-US"/>
              <a:t>and thus event processing represents a very expensive activity</a:t>
            </a:r>
          </a:p>
        </p:txBody>
      </p:sp>
      <p:grpSp>
        <p:nvGrpSpPr>
          <p:cNvPr id="479236" name="Group 4"/>
          <p:cNvGrpSpPr>
            <a:grpSpLocks/>
          </p:cNvGrpSpPr>
          <p:nvPr/>
        </p:nvGrpSpPr>
        <p:grpSpPr bwMode="auto">
          <a:xfrm>
            <a:off x="1668463" y="3362325"/>
            <a:ext cx="5842000" cy="2898775"/>
            <a:chOff x="640" y="1408"/>
            <a:chExt cx="3680" cy="1826"/>
          </a:xfrm>
        </p:grpSpPr>
        <p:sp>
          <p:nvSpPr>
            <p:cNvPr id="479237" name="AutoShape 5"/>
            <p:cNvSpPr>
              <a:spLocks noChangeArrowheads="1"/>
            </p:cNvSpPr>
            <p:nvPr/>
          </p:nvSpPr>
          <p:spPr bwMode="blackWhite">
            <a:xfrm>
              <a:off x="3197" y="1408"/>
              <a:ext cx="1123" cy="182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5335" tIns="42668" rIns="85335" bIns="42668" anchor="b" anchorCtr="1"/>
            <a:lstStyle/>
            <a:p>
              <a:pPr defTabSz="854075">
                <a:spcBef>
                  <a:spcPct val="0"/>
                </a:spcBef>
              </a:pPr>
              <a:r>
                <a:rPr lang="en-US" sz="1800" b="1" i="0"/>
                <a:t>IIS</a:t>
              </a:r>
              <a:endParaRPr lang="en-US" sz="1800"/>
            </a:p>
          </p:txBody>
        </p:sp>
        <p:sp>
          <p:nvSpPr>
            <p:cNvPr id="479238" name="AutoShape 6"/>
            <p:cNvSpPr>
              <a:spLocks noChangeArrowheads="1"/>
            </p:cNvSpPr>
            <p:nvPr/>
          </p:nvSpPr>
          <p:spPr bwMode="blackWhite">
            <a:xfrm>
              <a:off x="640" y="1624"/>
              <a:ext cx="704" cy="1432"/>
            </a:xfrm>
            <a:prstGeom prst="roundRect">
              <a:avLst>
                <a:gd name="adj" fmla="val 16667"/>
              </a:avLst>
            </a:prstGeom>
            <a:solidFill>
              <a:srgbClr val="FFFF8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5335" tIns="42668" rIns="85335" bIns="42668" anchor="ctr"/>
            <a:lstStyle/>
            <a:p>
              <a:pPr defTabSz="854075">
                <a:spcBef>
                  <a:spcPct val="0"/>
                </a:spcBef>
              </a:pPr>
              <a:r>
                <a:rPr lang="en-US" sz="1800" b="1" i="0">
                  <a:latin typeface="Times New Roman" pitchFamily="18" charset="0"/>
                </a:rPr>
                <a:t>client</a:t>
              </a:r>
              <a:endParaRPr lang="en-US" sz="1800">
                <a:latin typeface="Times New Roman" pitchFamily="18" charset="0"/>
              </a:endParaRPr>
            </a:p>
          </p:txBody>
        </p:sp>
        <p:sp>
          <p:nvSpPr>
            <p:cNvPr id="479239" name="Line 7"/>
            <p:cNvSpPr>
              <a:spLocks noChangeShapeType="1"/>
            </p:cNvSpPr>
            <p:nvPr/>
          </p:nvSpPr>
          <p:spPr bwMode="auto">
            <a:xfrm>
              <a:off x="1407" y="1808"/>
              <a:ext cx="1707" cy="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0" name="Text Box 8"/>
            <p:cNvSpPr txBox="1">
              <a:spLocks noChangeArrowheads="1"/>
            </p:cNvSpPr>
            <p:nvPr/>
          </p:nvSpPr>
          <p:spPr bwMode="auto">
            <a:xfrm>
              <a:off x="1449" y="1630"/>
              <a:ext cx="160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400" b="1" i="0">
                  <a:solidFill>
                    <a:schemeClr val="tx2"/>
                  </a:solidFill>
                  <a:latin typeface="Tahoma" pitchFamily="34" charset="0"/>
                </a:rPr>
                <a:t>1. initial request is posted</a:t>
              </a:r>
            </a:p>
          </p:txBody>
        </p:sp>
        <p:sp>
          <p:nvSpPr>
            <p:cNvPr id="479241" name="Line 9"/>
            <p:cNvSpPr>
              <a:spLocks noChangeShapeType="1"/>
            </p:cNvSpPr>
            <p:nvPr/>
          </p:nvSpPr>
          <p:spPr bwMode="auto">
            <a:xfrm>
              <a:off x="1413" y="1958"/>
              <a:ext cx="1707" cy="5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2" name="Text Box 10"/>
            <p:cNvSpPr txBox="1">
              <a:spLocks noChangeArrowheads="1"/>
            </p:cNvSpPr>
            <p:nvPr/>
          </p:nvSpPr>
          <p:spPr bwMode="auto">
            <a:xfrm>
              <a:off x="1503" y="1948"/>
              <a:ext cx="17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400" b="1" i="0">
                  <a:solidFill>
                    <a:srgbClr val="0066CC"/>
                  </a:solidFill>
                  <a:latin typeface="Tahoma" pitchFamily="34" charset="0"/>
                </a:rPr>
                <a:t>2. HTML rendering of page</a:t>
              </a:r>
            </a:p>
          </p:txBody>
        </p:sp>
        <p:sp>
          <p:nvSpPr>
            <p:cNvPr id="479243" name="Line 11"/>
            <p:cNvSpPr>
              <a:spLocks noChangeShapeType="1"/>
            </p:cNvSpPr>
            <p:nvPr/>
          </p:nvSpPr>
          <p:spPr bwMode="auto">
            <a:xfrm>
              <a:off x="1413" y="2507"/>
              <a:ext cx="1707" cy="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4" name="Text Box 12"/>
            <p:cNvSpPr txBox="1">
              <a:spLocks noChangeArrowheads="1"/>
            </p:cNvSpPr>
            <p:nvPr/>
          </p:nvSpPr>
          <p:spPr bwMode="auto">
            <a:xfrm>
              <a:off x="1437" y="2302"/>
              <a:ext cx="1652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20000"/>
                </a:lnSpc>
                <a:spcBef>
                  <a:spcPct val="0"/>
                </a:spcBef>
              </a:pPr>
              <a:r>
                <a:rPr lang="en-US" sz="1400" b="1" i="0">
                  <a:solidFill>
                    <a:schemeClr val="tx2"/>
                  </a:solidFill>
                  <a:latin typeface="Tahoma" pitchFamily="34" charset="0"/>
                </a:rPr>
                <a:t>3. same page is "posted-</a:t>
              </a:r>
            </a:p>
            <a:p>
              <a:pPr algn="l">
                <a:lnSpc>
                  <a:spcPct val="120000"/>
                </a:lnSpc>
                <a:spcBef>
                  <a:spcPct val="0"/>
                </a:spcBef>
              </a:pPr>
              <a:r>
                <a:rPr lang="en-US" sz="1400" b="1" i="0">
                  <a:solidFill>
                    <a:schemeClr val="tx2"/>
                  </a:solidFill>
                  <a:latin typeface="Tahoma" pitchFamily="34" charset="0"/>
                </a:rPr>
                <a:t>back" for event processing</a:t>
              </a:r>
            </a:p>
          </p:txBody>
        </p:sp>
        <p:sp>
          <p:nvSpPr>
            <p:cNvPr id="479245" name="Line 13"/>
            <p:cNvSpPr>
              <a:spLocks noChangeShapeType="1"/>
            </p:cNvSpPr>
            <p:nvPr/>
          </p:nvSpPr>
          <p:spPr bwMode="auto">
            <a:xfrm>
              <a:off x="1410" y="2747"/>
              <a:ext cx="1707" cy="5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6" name="Text Box 14"/>
            <p:cNvSpPr txBox="1">
              <a:spLocks noChangeArrowheads="1"/>
            </p:cNvSpPr>
            <p:nvPr/>
          </p:nvSpPr>
          <p:spPr bwMode="auto">
            <a:xfrm>
              <a:off x="1500" y="2737"/>
              <a:ext cx="17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400" b="1" i="0">
                  <a:solidFill>
                    <a:srgbClr val="0066CC"/>
                  </a:solidFill>
                  <a:latin typeface="Tahoma" pitchFamily="34" charset="0"/>
                </a:rPr>
                <a:t>4. HTML rendering of page</a:t>
              </a:r>
            </a:p>
          </p:txBody>
        </p:sp>
        <p:sp>
          <p:nvSpPr>
            <p:cNvPr id="479247" name="AutoShape 15"/>
            <p:cNvSpPr>
              <a:spLocks noChangeArrowheads="1"/>
            </p:cNvSpPr>
            <p:nvPr/>
          </p:nvSpPr>
          <p:spPr bwMode="blackWhite">
            <a:xfrm>
              <a:off x="3336" y="1668"/>
              <a:ext cx="888" cy="69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5335" tIns="42668" rIns="85335" bIns="42668" anchor="ctr"/>
            <a:lstStyle/>
            <a:p>
              <a:pPr defTabSz="854075">
                <a:spcBef>
                  <a:spcPct val="0"/>
                </a:spcBef>
              </a:pPr>
              <a:r>
                <a:rPr lang="en-US" sz="1600" b="1" i="0">
                  <a:latin typeface="Times New Roman" pitchFamily="18" charset="0"/>
                </a:rPr>
                <a:t>ASP.NET</a:t>
              </a:r>
            </a:p>
            <a:p>
              <a:pPr defTabSz="854075">
                <a:spcBef>
                  <a:spcPct val="0"/>
                </a:spcBef>
              </a:pPr>
              <a:r>
                <a:rPr lang="en-US" sz="1600" b="1" i="0">
                  <a:latin typeface="Times New Roman" pitchFamily="18" charset="0"/>
                </a:rPr>
                <a:t>engine</a:t>
              </a:r>
              <a:endParaRPr lang="en-US" sz="16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#3:  AutoPostBack</a:t>
            </a:r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1263650"/>
            <a:ext cx="8021638" cy="1919288"/>
          </a:xfrm>
        </p:spPr>
        <p:txBody>
          <a:bodyPr/>
          <a:lstStyle/>
          <a:p>
            <a:r>
              <a:rPr lang="en-US"/>
              <a:t>In fact, some events aren't posted right away…</a:t>
            </a:r>
          </a:p>
          <a:p>
            <a:pPr lvl="1"/>
            <a:r>
              <a:rPr lang="en-US"/>
              <a:t>instead event is "queued" until page is eventually posted back</a:t>
            </a:r>
          </a:p>
          <a:p>
            <a:r>
              <a:rPr lang="en-US"/>
              <a:t>To force immediate postback?</a:t>
            </a:r>
          </a:p>
          <a:p>
            <a:pPr lvl="1"/>
            <a:r>
              <a:rPr lang="en-US"/>
              <a:t>set control's </a:t>
            </a:r>
            <a:r>
              <a:rPr lang="en-US">
                <a:latin typeface="Courier New" pitchFamily="49" charset="0"/>
              </a:rPr>
              <a:t>AutoPostBack</a:t>
            </a:r>
            <a:r>
              <a:rPr lang="en-US"/>
              <a:t> property (if it has one)</a:t>
            </a:r>
          </a:p>
        </p:txBody>
      </p:sp>
      <p:sp>
        <p:nvSpPr>
          <p:cNvPr id="481284" name="Rectangle 4"/>
          <p:cNvSpPr>
            <a:spLocks noChangeArrowheads="1"/>
          </p:cNvSpPr>
          <p:nvPr/>
        </p:nvSpPr>
        <p:spPr bwMode="auto">
          <a:xfrm>
            <a:off x="665163" y="3473450"/>
            <a:ext cx="8021637" cy="244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000" b="1" i="0"/>
              <a:t>Example: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i="0"/>
              <a:t>list box doesn't postback when you click on an item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i="0"/>
              <a:t>instead, event is queued until later (e.g. button is clicked)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#4:  Postbacks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There is a distinction made between:</a:t>
            </a:r>
          </a:p>
          <a:p>
            <a:pPr lvl="1"/>
            <a:r>
              <a:rPr lang="en-US"/>
              <a:t>first request that is posted to server for page X by client C</a:t>
            </a:r>
          </a:p>
          <a:p>
            <a:pPr lvl="1"/>
            <a:r>
              <a:rPr lang="en-US"/>
              <a:t>subsequent "postbacks" of page X to client C</a:t>
            </a:r>
          </a:p>
          <a:p>
            <a:endParaRPr lang="en-US"/>
          </a:p>
          <a:p>
            <a:r>
              <a:rPr lang="en-US"/>
              <a:t>Example:</a:t>
            </a:r>
          </a:p>
          <a:p>
            <a:pPr lvl="1"/>
            <a:r>
              <a:rPr lang="en-US"/>
              <a:t>Page_Load event triggers every time</a:t>
            </a:r>
          </a:p>
          <a:p>
            <a:pPr lvl="1"/>
            <a:r>
              <a:rPr lang="en-US"/>
              <a:t>but typically only need to initialize form the first time!</a:t>
            </a:r>
          </a:p>
        </p:txBody>
      </p:sp>
      <p:sp>
        <p:nvSpPr>
          <p:cNvPr id="482308" name="Rectangle 4"/>
          <p:cNvSpPr>
            <a:spLocks noChangeArrowheads="1"/>
          </p:cNvSpPr>
          <p:nvPr/>
        </p:nvSpPr>
        <p:spPr bwMode="blackWhite">
          <a:xfrm>
            <a:off x="1068388" y="4043363"/>
            <a:ext cx="7443787" cy="21050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92075" rIns="182562" bIns="92075">
            <a:spAutoFit/>
          </a:bodyPr>
          <a:lstStyle/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private void Page_Load(...)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{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if (this.IsPostBack)  </a:t>
            </a: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// no need to reload list box!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  return;</a:t>
            </a:r>
          </a:p>
          <a:p>
            <a:pPr marL="9525" indent="-9525" algn="l" defTabSz="960438"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600" b="1" i="0">
              <a:latin typeface="Courier New" pitchFamily="49" charset="0"/>
            </a:endParaRP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.</a:t>
            </a: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. </a:t>
            </a:r>
            <a:r>
              <a:rPr lang="en-US" altLang="en-US" sz="1600" b="1" i="0">
                <a:solidFill>
                  <a:srgbClr val="0066CC"/>
                </a:solidFill>
                <a:latin typeface="Courier New" pitchFamily="49" charset="0"/>
              </a:rPr>
              <a:t>// first request, load list box from DB</a:t>
            </a: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altLang="en-US" sz="1600" b="1" i="0">
                <a:latin typeface="Courier New" pitchFamily="49" charset="0"/>
              </a:rPr>
              <a:t>   .</a:t>
            </a:r>
          </a:p>
          <a:p>
            <a:pPr marL="9525" indent="-9525" algn="l" defTabSz="960438">
              <a:lnSpc>
                <a:spcPct val="70000"/>
              </a:lnSpc>
              <a:spcBef>
                <a:spcPct val="0"/>
              </a:spcBef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 altLang="en-US" sz="1600" b="1" i="0">
              <a:latin typeface="Courier New" pitchFamily="49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#5:  Statelessness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Web apps are stateless</a:t>
            </a:r>
          </a:p>
          <a:p>
            <a:r>
              <a:rPr lang="en-US"/>
              <a:t>Each page request is a self-contained operation:</a:t>
            </a:r>
          </a:p>
          <a:p>
            <a:pPr lvl="2"/>
            <a:r>
              <a:rPr lang="en-US"/>
              <a:t>connection is opened</a:t>
            </a:r>
          </a:p>
          <a:p>
            <a:pPr lvl="2"/>
            <a:r>
              <a:rPr lang="en-US"/>
              <a:t>request is posted</a:t>
            </a:r>
          </a:p>
          <a:p>
            <a:pPr lvl="2"/>
            <a:r>
              <a:rPr lang="en-US"/>
              <a:t>result is returned</a:t>
            </a:r>
          </a:p>
          <a:p>
            <a:pPr lvl="2"/>
            <a:r>
              <a:rPr lang="en-US"/>
              <a:t>connection is closed</a:t>
            </a:r>
          </a:p>
        </p:txBody>
      </p:sp>
      <p:sp>
        <p:nvSpPr>
          <p:cNvPr id="483332" name="Rectangle 4"/>
          <p:cNvSpPr>
            <a:spLocks noChangeArrowheads="1"/>
          </p:cNvSpPr>
          <p:nvPr/>
        </p:nvSpPr>
        <p:spPr bwMode="auto">
          <a:xfrm>
            <a:off x="665163" y="3944938"/>
            <a:ext cx="8021637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000" b="1" i="0"/>
              <a:t>Implications?  By default: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i="0"/>
              <a:t>no session state (i.e. no data for client C across pages)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i="0"/>
              <a:t>no global state (i.e. no data across all clients &amp; pages)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i="0"/>
              <a:t>postback state *is* maintained for you by .NET</a:t>
            </a:r>
          </a:p>
          <a:p>
            <a:pPr marL="1143000" lvl="2" indent="-228600" algn="l">
              <a:spcBef>
                <a:spcPct val="20000"/>
              </a:spcBef>
              <a:buFontTx/>
              <a:buChar char="•"/>
            </a:pPr>
            <a:r>
              <a:rPr lang="en-US" sz="2000" i="0"/>
              <a:t>e.g. contents of list box</a:t>
            </a:r>
          </a:p>
        </p:txBody>
      </p:sp>
      <p:sp>
        <p:nvSpPr>
          <p:cNvPr id="483333" name="Line 5"/>
          <p:cNvSpPr>
            <a:spLocks noChangeShapeType="1"/>
          </p:cNvSpPr>
          <p:nvPr/>
        </p:nvSpPr>
        <p:spPr bwMode="auto">
          <a:xfrm flipV="1">
            <a:off x="250825" y="5260975"/>
            <a:ext cx="785813" cy="476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32" grpId="0"/>
      <p:bldP spid="4833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design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Many applications are designed with N levels or "tiers"</a:t>
            </a:r>
          </a:p>
          <a:p>
            <a:pPr lvl="1"/>
            <a:r>
              <a:rPr lang="en-US"/>
              <a:t>good separation of concerns</a:t>
            </a:r>
          </a:p>
          <a:p>
            <a:pPr lvl="1"/>
            <a:r>
              <a:rPr lang="en-US"/>
              <a:t>enables reuse of back-end tiers across varying FEs</a:t>
            </a:r>
          </a:p>
        </p:txBody>
      </p:sp>
      <p:sp>
        <p:nvSpPr>
          <p:cNvPr id="433156" name="AutoShape 4"/>
          <p:cNvSpPr>
            <a:spLocks noChangeArrowheads="1"/>
          </p:cNvSpPr>
          <p:nvPr/>
        </p:nvSpPr>
        <p:spPr bwMode="blackWhite">
          <a:xfrm>
            <a:off x="892175" y="3254375"/>
            <a:ext cx="1114425" cy="661988"/>
          </a:xfrm>
          <a:prstGeom prst="roundRect">
            <a:avLst>
              <a:gd name="adj" fmla="val 16667"/>
            </a:avLst>
          </a:prstGeom>
          <a:solidFill>
            <a:srgbClr val="FFFF8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/>
          <a:lstStyle/>
          <a:p>
            <a:pPr defTabSz="854075">
              <a:spcBef>
                <a:spcPct val="0"/>
              </a:spcBef>
            </a:pPr>
            <a:r>
              <a:rPr lang="en-US" sz="1600" b="1" i="0"/>
              <a:t>Front-end</a:t>
            </a:r>
            <a:endParaRPr lang="en-US" sz="1600"/>
          </a:p>
        </p:txBody>
      </p:sp>
      <p:grpSp>
        <p:nvGrpSpPr>
          <p:cNvPr id="433157" name="Group 5"/>
          <p:cNvGrpSpPr>
            <a:grpSpLocks/>
          </p:cNvGrpSpPr>
          <p:nvPr/>
        </p:nvGrpSpPr>
        <p:grpSpPr bwMode="auto">
          <a:xfrm>
            <a:off x="3027363" y="2967038"/>
            <a:ext cx="1250950" cy="530225"/>
            <a:chOff x="4454" y="1777"/>
            <a:chExt cx="971" cy="334"/>
          </a:xfrm>
        </p:grpSpPr>
        <p:grpSp>
          <p:nvGrpSpPr>
            <p:cNvPr id="433158" name="Group 6"/>
            <p:cNvGrpSpPr>
              <a:grpSpLocks/>
            </p:cNvGrpSpPr>
            <p:nvPr/>
          </p:nvGrpSpPr>
          <p:grpSpPr bwMode="auto">
            <a:xfrm>
              <a:off x="4454" y="1777"/>
              <a:ext cx="952" cy="334"/>
              <a:chOff x="2126" y="1828"/>
              <a:chExt cx="745" cy="334"/>
            </a:xfrm>
          </p:grpSpPr>
          <p:sp>
            <p:nvSpPr>
              <p:cNvPr id="433159" name="AutoShape 7"/>
              <p:cNvSpPr>
                <a:spLocks noChangeArrowheads="1"/>
              </p:cNvSpPr>
              <p:nvPr/>
            </p:nvSpPr>
            <p:spPr bwMode="auto">
              <a:xfrm>
                <a:off x="2362" y="1828"/>
                <a:ext cx="509" cy="334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60" name="Line 8"/>
              <p:cNvSpPr>
                <a:spLocks noChangeShapeType="1"/>
              </p:cNvSpPr>
              <p:nvPr/>
            </p:nvSpPr>
            <p:spPr bwMode="auto">
              <a:xfrm flipV="1">
                <a:off x="2126" y="1945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lg" len="lg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3161" name="Text Box 9"/>
            <p:cNvSpPr txBox="1">
              <a:spLocks noChangeArrowheads="1"/>
            </p:cNvSpPr>
            <p:nvPr/>
          </p:nvSpPr>
          <p:spPr bwMode="auto">
            <a:xfrm>
              <a:off x="4753" y="1829"/>
              <a:ext cx="6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i="0"/>
                <a:t>object</a:t>
              </a:r>
            </a:p>
          </p:txBody>
        </p:sp>
      </p:grpSp>
      <p:grpSp>
        <p:nvGrpSpPr>
          <p:cNvPr id="433162" name="Group 10"/>
          <p:cNvGrpSpPr>
            <a:grpSpLocks/>
          </p:cNvGrpSpPr>
          <p:nvPr/>
        </p:nvGrpSpPr>
        <p:grpSpPr bwMode="auto">
          <a:xfrm>
            <a:off x="4926013" y="2967038"/>
            <a:ext cx="1250950" cy="530225"/>
            <a:chOff x="4454" y="1777"/>
            <a:chExt cx="971" cy="334"/>
          </a:xfrm>
        </p:grpSpPr>
        <p:grpSp>
          <p:nvGrpSpPr>
            <p:cNvPr id="433163" name="Group 11"/>
            <p:cNvGrpSpPr>
              <a:grpSpLocks/>
            </p:cNvGrpSpPr>
            <p:nvPr/>
          </p:nvGrpSpPr>
          <p:grpSpPr bwMode="auto">
            <a:xfrm>
              <a:off x="4454" y="1777"/>
              <a:ext cx="952" cy="334"/>
              <a:chOff x="2126" y="1828"/>
              <a:chExt cx="745" cy="334"/>
            </a:xfrm>
          </p:grpSpPr>
          <p:sp>
            <p:nvSpPr>
              <p:cNvPr id="433164" name="AutoShape 12"/>
              <p:cNvSpPr>
                <a:spLocks noChangeArrowheads="1"/>
              </p:cNvSpPr>
              <p:nvPr/>
            </p:nvSpPr>
            <p:spPr bwMode="auto">
              <a:xfrm>
                <a:off x="2362" y="1828"/>
                <a:ext cx="509" cy="334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65" name="Line 13"/>
              <p:cNvSpPr>
                <a:spLocks noChangeShapeType="1"/>
              </p:cNvSpPr>
              <p:nvPr/>
            </p:nvSpPr>
            <p:spPr bwMode="auto">
              <a:xfrm flipV="1">
                <a:off x="2126" y="1945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lg" len="lg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3166" name="Text Box 14"/>
            <p:cNvSpPr txBox="1">
              <a:spLocks noChangeArrowheads="1"/>
            </p:cNvSpPr>
            <p:nvPr/>
          </p:nvSpPr>
          <p:spPr bwMode="auto">
            <a:xfrm>
              <a:off x="4753" y="1829"/>
              <a:ext cx="6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i="0"/>
                <a:t>object</a:t>
              </a:r>
            </a:p>
          </p:txBody>
        </p:sp>
      </p:grpSp>
      <p:grpSp>
        <p:nvGrpSpPr>
          <p:cNvPr id="433167" name="Group 15"/>
          <p:cNvGrpSpPr>
            <a:grpSpLocks/>
          </p:cNvGrpSpPr>
          <p:nvPr/>
        </p:nvGrpSpPr>
        <p:grpSpPr bwMode="auto">
          <a:xfrm>
            <a:off x="3027363" y="3825875"/>
            <a:ext cx="1250950" cy="530225"/>
            <a:chOff x="4454" y="1777"/>
            <a:chExt cx="971" cy="334"/>
          </a:xfrm>
        </p:grpSpPr>
        <p:grpSp>
          <p:nvGrpSpPr>
            <p:cNvPr id="433168" name="Group 16"/>
            <p:cNvGrpSpPr>
              <a:grpSpLocks/>
            </p:cNvGrpSpPr>
            <p:nvPr/>
          </p:nvGrpSpPr>
          <p:grpSpPr bwMode="auto">
            <a:xfrm>
              <a:off x="4454" y="1777"/>
              <a:ext cx="952" cy="334"/>
              <a:chOff x="2126" y="1828"/>
              <a:chExt cx="745" cy="334"/>
            </a:xfrm>
          </p:grpSpPr>
          <p:sp>
            <p:nvSpPr>
              <p:cNvPr id="433169" name="AutoShape 17"/>
              <p:cNvSpPr>
                <a:spLocks noChangeArrowheads="1"/>
              </p:cNvSpPr>
              <p:nvPr/>
            </p:nvSpPr>
            <p:spPr bwMode="auto">
              <a:xfrm>
                <a:off x="2362" y="1828"/>
                <a:ext cx="509" cy="334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70" name="Line 18"/>
              <p:cNvSpPr>
                <a:spLocks noChangeShapeType="1"/>
              </p:cNvSpPr>
              <p:nvPr/>
            </p:nvSpPr>
            <p:spPr bwMode="auto">
              <a:xfrm flipV="1">
                <a:off x="2126" y="1945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lg" len="lg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3171" name="Text Box 19"/>
            <p:cNvSpPr txBox="1">
              <a:spLocks noChangeArrowheads="1"/>
            </p:cNvSpPr>
            <p:nvPr/>
          </p:nvSpPr>
          <p:spPr bwMode="auto">
            <a:xfrm>
              <a:off x="4753" y="1829"/>
              <a:ext cx="6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i="0"/>
                <a:t>object</a:t>
              </a:r>
            </a:p>
          </p:txBody>
        </p:sp>
      </p:grpSp>
      <p:sp>
        <p:nvSpPr>
          <p:cNvPr id="433172" name="AutoShape 20"/>
          <p:cNvSpPr>
            <a:spLocks noChangeArrowheads="1"/>
          </p:cNvSpPr>
          <p:nvPr/>
        </p:nvSpPr>
        <p:spPr bwMode="blackWhite">
          <a:xfrm>
            <a:off x="7289800" y="3335338"/>
            <a:ext cx="812800" cy="519112"/>
          </a:xfrm>
          <a:prstGeom prst="can">
            <a:avLst>
              <a:gd name="adj" fmla="val 25000"/>
            </a:avLst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6838" tIns="47625" rIns="96838" bIns="47625" anchor="ctr"/>
          <a:lstStyle/>
          <a:p>
            <a:endParaRPr lang="en-US"/>
          </a:p>
        </p:txBody>
      </p:sp>
      <p:sp>
        <p:nvSpPr>
          <p:cNvPr id="433173" name="Line 21"/>
          <p:cNvSpPr>
            <a:spLocks noChangeShapeType="1"/>
          </p:cNvSpPr>
          <p:nvPr/>
        </p:nvSpPr>
        <p:spPr bwMode="auto">
          <a:xfrm flipV="1">
            <a:off x="2051050" y="3200400"/>
            <a:ext cx="839788" cy="35083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3174" name="Line 22"/>
          <p:cNvSpPr>
            <a:spLocks noChangeShapeType="1"/>
          </p:cNvSpPr>
          <p:nvPr/>
        </p:nvSpPr>
        <p:spPr bwMode="auto">
          <a:xfrm>
            <a:off x="2049463" y="3649663"/>
            <a:ext cx="855662" cy="30003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3175" name="Line 23"/>
          <p:cNvSpPr>
            <a:spLocks noChangeShapeType="1"/>
          </p:cNvSpPr>
          <p:nvPr/>
        </p:nvSpPr>
        <p:spPr bwMode="auto">
          <a:xfrm flipV="1">
            <a:off x="4294188" y="3159125"/>
            <a:ext cx="493712" cy="1905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3176" name="Line 24"/>
          <p:cNvSpPr>
            <a:spLocks noChangeShapeType="1"/>
          </p:cNvSpPr>
          <p:nvPr/>
        </p:nvSpPr>
        <p:spPr bwMode="auto">
          <a:xfrm>
            <a:off x="6192838" y="3232150"/>
            <a:ext cx="1020762" cy="32702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3177" name="Text Box 25"/>
          <p:cNvSpPr txBox="1">
            <a:spLocks noChangeArrowheads="1"/>
          </p:cNvSpPr>
          <p:nvPr/>
        </p:nvSpPr>
        <p:spPr bwMode="auto">
          <a:xfrm>
            <a:off x="3295650" y="5500688"/>
            <a:ext cx="1177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b="1" i="0">
                <a:solidFill>
                  <a:schemeClr val="tx2"/>
                </a:solidFill>
                <a:latin typeface="Tahoma" pitchFamily="34" charset="0"/>
              </a:rPr>
              <a:t>Business</a:t>
            </a:r>
          </a:p>
        </p:txBody>
      </p:sp>
      <p:sp>
        <p:nvSpPr>
          <p:cNvPr id="433178" name="Text Box 26"/>
          <p:cNvSpPr txBox="1">
            <a:spLocks noChangeArrowheads="1"/>
          </p:cNvSpPr>
          <p:nvPr/>
        </p:nvSpPr>
        <p:spPr bwMode="auto">
          <a:xfrm>
            <a:off x="692150" y="5500688"/>
            <a:ext cx="1720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b="1" i="0">
                <a:solidFill>
                  <a:schemeClr val="tx2"/>
                </a:solidFill>
                <a:latin typeface="Tahoma" pitchFamily="34" charset="0"/>
              </a:rPr>
              <a:t>Presentation</a:t>
            </a:r>
          </a:p>
        </p:txBody>
      </p:sp>
      <p:sp>
        <p:nvSpPr>
          <p:cNvPr id="433179" name="Text Box 27"/>
          <p:cNvSpPr txBox="1">
            <a:spLocks noChangeArrowheads="1"/>
          </p:cNvSpPr>
          <p:nvPr/>
        </p:nvSpPr>
        <p:spPr bwMode="auto">
          <a:xfrm>
            <a:off x="5092700" y="5500688"/>
            <a:ext cx="1597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b="1" i="0">
                <a:solidFill>
                  <a:schemeClr val="tx2"/>
                </a:solidFill>
                <a:latin typeface="Tahoma" pitchFamily="34" charset="0"/>
              </a:rPr>
              <a:t>Data Access</a:t>
            </a:r>
          </a:p>
        </p:txBody>
      </p:sp>
      <p:sp>
        <p:nvSpPr>
          <p:cNvPr id="433180" name="Text Box 28"/>
          <p:cNvSpPr txBox="1">
            <a:spLocks noChangeArrowheads="1"/>
          </p:cNvSpPr>
          <p:nvPr/>
        </p:nvSpPr>
        <p:spPr bwMode="auto">
          <a:xfrm>
            <a:off x="7353300" y="5500688"/>
            <a:ext cx="792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b="1" i="0">
                <a:solidFill>
                  <a:schemeClr val="tx2"/>
                </a:solidFill>
                <a:latin typeface="Tahoma" pitchFamily="34" charset="0"/>
              </a:rPr>
              <a:t>Data</a:t>
            </a:r>
          </a:p>
        </p:txBody>
      </p:sp>
      <p:sp>
        <p:nvSpPr>
          <p:cNvPr id="433181" name="Line 29"/>
          <p:cNvSpPr>
            <a:spLocks noChangeShapeType="1"/>
          </p:cNvSpPr>
          <p:nvPr/>
        </p:nvSpPr>
        <p:spPr bwMode="auto">
          <a:xfrm>
            <a:off x="1457325" y="4222750"/>
            <a:ext cx="1588" cy="128111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3182" name="Line 30"/>
          <p:cNvSpPr>
            <a:spLocks noChangeShapeType="1"/>
          </p:cNvSpPr>
          <p:nvPr/>
        </p:nvSpPr>
        <p:spPr bwMode="auto">
          <a:xfrm flipH="1">
            <a:off x="3843338" y="4552950"/>
            <a:ext cx="0" cy="93503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3183" name="Line 31"/>
          <p:cNvSpPr>
            <a:spLocks noChangeShapeType="1"/>
          </p:cNvSpPr>
          <p:nvPr/>
        </p:nvSpPr>
        <p:spPr bwMode="auto">
          <a:xfrm>
            <a:off x="5765800" y="4222750"/>
            <a:ext cx="1588" cy="128111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3184" name="Line 32"/>
          <p:cNvSpPr>
            <a:spLocks noChangeShapeType="1"/>
          </p:cNvSpPr>
          <p:nvPr/>
        </p:nvSpPr>
        <p:spPr bwMode="auto">
          <a:xfrm>
            <a:off x="7693025" y="4210050"/>
            <a:ext cx="1588" cy="128111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Web-based applications are commonplace</a:t>
            </a:r>
          </a:p>
          <a:p>
            <a:r>
              <a:rPr lang="en-US"/>
              <a:t>Web-based applications are often mission-critical</a:t>
            </a:r>
          </a:p>
          <a:p>
            <a:r>
              <a:rPr lang="en-US"/>
              <a:t>Two options:</a:t>
            </a:r>
          </a:p>
          <a:p>
            <a:pPr lvl="1"/>
            <a:r>
              <a:rPr lang="en-US"/>
              <a:t>WebForms:  form-based</a:t>
            </a:r>
          </a:p>
          <a:p>
            <a:pPr lvl="1"/>
            <a:r>
              <a:rPr lang="en-US"/>
              <a:t>WebServices:  object-based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WebForms make Web-based apps far easier to build…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Web-based applications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Web-based apps offer many advantages:</a:t>
            </a:r>
          </a:p>
          <a:p>
            <a:pPr lvl="1"/>
            <a:r>
              <a:rPr lang="en-US"/>
              <a:t>extend reach of application to people AND platform</a:t>
            </a:r>
          </a:p>
          <a:p>
            <a:pPr lvl="1"/>
            <a:r>
              <a:rPr lang="en-US"/>
              <a:t>based on open, non-proprietary technologies</a:t>
            </a:r>
          </a:p>
          <a:p>
            <a:r>
              <a:rPr lang="en-US"/>
              <a:t>Two types:</a:t>
            </a:r>
          </a:p>
          <a:p>
            <a:pPr lvl="1"/>
            <a:r>
              <a:rPr lang="en-US" b="1" i="1">
                <a:latin typeface="Times New Roman" pitchFamily="18" charset="0"/>
              </a:rPr>
              <a:t>WebForms</a:t>
            </a:r>
            <a:r>
              <a:rPr lang="en-US"/>
              <a:t>:	GUI-based app displayed in browser</a:t>
            </a:r>
          </a:p>
          <a:p>
            <a:pPr lvl="1"/>
            <a:r>
              <a:rPr lang="en-US" b="1" i="1">
                <a:latin typeface="Times New Roman" pitchFamily="18" charset="0"/>
              </a:rPr>
              <a:t>WebServices</a:t>
            </a:r>
            <a:r>
              <a:rPr lang="en-US"/>
              <a:t>:	object-based app returning raw XML</a:t>
            </a:r>
          </a:p>
        </p:txBody>
      </p:sp>
      <p:sp>
        <p:nvSpPr>
          <p:cNvPr id="434180" name="Rectangle 4"/>
          <p:cNvSpPr>
            <a:spLocks noChangeArrowheads="1"/>
          </p:cNvSpPr>
          <p:nvPr/>
        </p:nvSpPr>
        <p:spPr bwMode="auto">
          <a:xfrm>
            <a:off x="3062288" y="3976688"/>
            <a:ext cx="4051300" cy="2038350"/>
          </a:xfrm>
          <a:prstGeom prst="rect">
            <a:avLst/>
          </a:prstGeom>
          <a:solidFill>
            <a:schemeClr val="accent1"/>
          </a:solidFill>
          <a:ln w="19050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4181" name="Group 5"/>
          <p:cNvGrpSpPr>
            <a:grpSpLocks/>
          </p:cNvGrpSpPr>
          <p:nvPr/>
        </p:nvGrpSpPr>
        <p:grpSpPr bwMode="auto">
          <a:xfrm>
            <a:off x="4827588" y="4532313"/>
            <a:ext cx="841375" cy="357187"/>
            <a:chOff x="2126" y="1828"/>
            <a:chExt cx="745" cy="334"/>
          </a:xfrm>
        </p:grpSpPr>
        <p:sp>
          <p:nvSpPr>
            <p:cNvPr id="434182" name="AutoShape 6"/>
            <p:cNvSpPr>
              <a:spLocks noChangeArrowheads="1"/>
            </p:cNvSpPr>
            <p:nvPr/>
          </p:nvSpPr>
          <p:spPr bwMode="auto">
            <a:xfrm>
              <a:off x="2362" y="1828"/>
              <a:ext cx="509" cy="33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183" name="Line 7"/>
            <p:cNvSpPr>
              <a:spLocks noChangeShapeType="1"/>
            </p:cNvSpPr>
            <p:nvPr/>
          </p:nvSpPr>
          <p:spPr bwMode="auto">
            <a:xfrm flipV="1">
              <a:off x="2126" y="1945"/>
              <a:ext cx="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4184" name="Text Box 8"/>
          <p:cNvSpPr txBox="1">
            <a:spLocks noChangeArrowheads="1"/>
          </p:cNvSpPr>
          <p:nvPr/>
        </p:nvSpPr>
        <p:spPr bwMode="auto">
          <a:xfrm>
            <a:off x="5091113" y="4589463"/>
            <a:ext cx="5953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i="0"/>
              <a:t>obj</a:t>
            </a:r>
          </a:p>
        </p:txBody>
      </p:sp>
      <p:grpSp>
        <p:nvGrpSpPr>
          <p:cNvPr id="434185" name="Group 9"/>
          <p:cNvGrpSpPr>
            <a:grpSpLocks/>
          </p:cNvGrpSpPr>
          <p:nvPr/>
        </p:nvGrpSpPr>
        <p:grpSpPr bwMode="auto">
          <a:xfrm>
            <a:off x="6130925" y="4532313"/>
            <a:ext cx="839788" cy="357187"/>
            <a:chOff x="2126" y="1828"/>
            <a:chExt cx="745" cy="334"/>
          </a:xfrm>
        </p:grpSpPr>
        <p:sp>
          <p:nvSpPr>
            <p:cNvPr id="434186" name="AutoShape 10"/>
            <p:cNvSpPr>
              <a:spLocks noChangeArrowheads="1"/>
            </p:cNvSpPr>
            <p:nvPr/>
          </p:nvSpPr>
          <p:spPr bwMode="auto">
            <a:xfrm>
              <a:off x="2362" y="1828"/>
              <a:ext cx="509" cy="33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187" name="Line 11"/>
            <p:cNvSpPr>
              <a:spLocks noChangeShapeType="1"/>
            </p:cNvSpPr>
            <p:nvPr/>
          </p:nvSpPr>
          <p:spPr bwMode="auto">
            <a:xfrm flipV="1">
              <a:off x="2126" y="1945"/>
              <a:ext cx="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4188" name="Text Box 12"/>
          <p:cNvSpPr txBox="1">
            <a:spLocks noChangeArrowheads="1"/>
          </p:cNvSpPr>
          <p:nvPr/>
        </p:nvSpPr>
        <p:spPr bwMode="auto">
          <a:xfrm>
            <a:off x="6394450" y="4587875"/>
            <a:ext cx="593725" cy="30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i="0"/>
              <a:t>obj</a:t>
            </a:r>
          </a:p>
        </p:txBody>
      </p:sp>
      <p:grpSp>
        <p:nvGrpSpPr>
          <p:cNvPr id="434189" name="Group 13"/>
          <p:cNvGrpSpPr>
            <a:grpSpLocks/>
          </p:cNvGrpSpPr>
          <p:nvPr/>
        </p:nvGrpSpPr>
        <p:grpSpPr bwMode="auto">
          <a:xfrm>
            <a:off x="4827588" y="5110163"/>
            <a:ext cx="841375" cy="357187"/>
            <a:chOff x="2126" y="1828"/>
            <a:chExt cx="745" cy="334"/>
          </a:xfrm>
        </p:grpSpPr>
        <p:sp>
          <p:nvSpPr>
            <p:cNvPr id="434190" name="AutoShape 14"/>
            <p:cNvSpPr>
              <a:spLocks noChangeArrowheads="1"/>
            </p:cNvSpPr>
            <p:nvPr/>
          </p:nvSpPr>
          <p:spPr bwMode="auto">
            <a:xfrm>
              <a:off x="2362" y="1828"/>
              <a:ext cx="509" cy="33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191" name="Line 15"/>
            <p:cNvSpPr>
              <a:spLocks noChangeShapeType="1"/>
            </p:cNvSpPr>
            <p:nvPr/>
          </p:nvSpPr>
          <p:spPr bwMode="auto">
            <a:xfrm flipV="1">
              <a:off x="2126" y="1945"/>
              <a:ext cx="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4192" name="Text Box 16"/>
          <p:cNvSpPr txBox="1">
            <a:spLocks noChangeArrowheads="1"/>
          </p:cNvSpPr>
          <p:nvPr/>
        </p:nvSpPr>
        <p:spPr bwMode="auto">
          <a:xfrm>
            <a:off x="5091113" y="5164138"/>
            <a:ext cx="5953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i="0"/>
              <a:t>obj</a:t>
            </a:r>
          </a:p>
        </p:txBody>
      </p:sp>
      <p:sp>
        <p:nvSpPr>
          <p:cNvPr id="434193" name="AutoShape 17"/>
          <p:cNvSpPr>
            <a:spLocks noChangeArrowheads="1"/>
          </p:cNvSpPr>
          <p:nvPr/>
        </p:nvSpPr>
        <p:spPr bwMode="blackWhite">
          <a:xfrm>
            <a:off x="7707313" y="4513263"/>
            <a:ext cx="557212" cy="349250"/>
          </a:xfrm>
          <a:prstGeom prst="can">
            <a:avLst>
              <a:gd name="adj" fmla="val 25000"/>
            </a:avLst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6838" tIns="47625" rIns="96838" bIns="47625" anchor="ctr"/>
          <a:lstStyle/>
          <a:p>
            <a:endParaRPr lang="en-US"/>
          </a:p>
        </p:txBody>
      </p:sp>
      <p:sp>
        <p:nvSpPr>
          <p:cNvPr id="434194" name="Line 18"/>
          <p:cNvSpPr>
            <a:spLocks noChangeShapeType="1"/>
          </p:cNvSpPr>
          <p:nvPr/>
        </p:nvSpPr>
        <p:spPr bwMode="auto">
          <a:xfrm flipV="1">
            <a:off x="4465638" y="4732338"/>
            <a:ext cx="282575" cy="23653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195" name="Line 19"/>
          <p:cNvSpPr>
            <a:spLocks noChangeShapeType="1"/>
          </p:cNvSpPr>
          <p:nvPr/>
        </p:nvSpPr>
        <p:spPr bwMode="auto">
          <a:xfrm flipV="1">
            <a:off x="5697538" y="4660900"/>
            <a:ext cx="338137" cy="142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196" name="Line 20"/>
          <p:cNvSpPr>
            <a:spLocks noChangeShapeType="1"/>
          </p:cNvSpPr>
          <p:nvPr/>
        </p:nvSpPr>
        <p:spPr bwMode="auto">
          <a:xfrm flipV="1">
            <a:off x="7018338" y="4697413"/>
            <a:ext cx="636587" cy="317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198" name="AutoShape 22"/>
          <p:cNvSpPr>
            <a:spLocks noChangeArrowheads="1"/>
          </p:cNvSpPr>
          <p:nvPr/>
        </p:nvSpPr>
        <p:spPr bwMode="blackWhite">
          <a:xfrm>
            <a:off x="1163638" y="3975100"/>
            <a:ext cx="881062" cy="446088"/>
          </a:xfrm>
          <a:prstGeom prst="roundRect">
            <a:avLst>
              <a:gd name="adj" fmla="val 16667"/>
            </a:avLst>
          </a:prstGeom>
          <a:solidFill>
            <a:srgbClr val="FFFF8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/>
          <a:lstStyle/>
          <a:p>
            <a:pPr defTabSz="854075">
              <a:spcBef>
                <a:spcPct val="0"/>
              </a:spcBef>
            </a:pPr>
            <a:r>
              <a:rPr lang="en-US" sz="1400" b="1" i="0"/>
              <a:t>browser</a:t>
            </a:r>
            <a:endParaRPr lang="en-US" sz="1400"/>
          </a:p>
        </p:txBody>
      </p:sp>
      <p:sp>
        <p:nvSpPr>
          <p:cNvPr id="434200" name="AutoShape 24"/>
          <p:cNvSpPr>
            <a:spLocks noChangeArrowheads="1"/>
          </p:cNvSpPr>
          <p:nvPr/>
        </p:nvSpPr>
        <p:spPr bwMode="blackWhite">
          <a:xfrm>
            <a:off x="3232150" y="4110038"/>
            <a:ext cx="1192213" cy="177482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b" anchorCtr="1"/>
          <a:lstStyle/>
          <a:p>
            <a:pPr defTabSz="854075">
              <a:spcBef>
                <a:spcPct val="0"/>
              </a:spcBef>
            </a:pPr>
            <a:r>
              <a:rPr lang="en-US" sz="1200" b="1" i="0"/>
              <a:t>Web server</a:t>
            </a:r>
            <a:endParaRPr lang="en-US" sz="1200"/>
          </a:p>
        </p:txBody>
      </p:sp>
      <p:sp>
        <p:nvSpPr>
          <p:cNvPr id="434201" name="Line 25"/>
          <p:cNvSpPr>
            <a:spLocks noChangeShapeType="1"/>
          </p:cNvSpPr>
          <p:nvPr/>
        </p:nvSpPr>
        <p:spPr bwMode="auto">
          <a:xfrm>
            <a:off x="4475163" y="4978400"/>
            <a:ext cx="296862" cy="20637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202" name="Line 26"/>
          <p:cNvSpPr>
            <a:spLocks noChangeShapeType="1"/>
          </p:cNvSpPr>
          <p:nvPr/>
        </p:nvSpPr>
        <p:spPr bwMode="auto">
          <a:xfrm>
            <a:off x="2081213" y="4225925"/>
            <a:ext cx="1417637" cy="301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204" name="Text Box 28"/>
          <p:cNvSpPr txBox="1">
            <a:spLocks noChangeArrowheads="1"/>
          </p:cNvSpPr>
          <p:nvPr/>
        </p:nvSpPr>
        <p:spPr bwMode="auto">
          <a:xfrm>
            <a:off x="2287588" y="3865563"/>
            <a:ext cx="633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200" i="0">
                <a:solidFill>
                  <a:schemeClr val="tx2"/>
                </a:solidFill>
                <a:latin typeface="Tahoma" pitchFamily="34" charset="0"/>
              </a:rPr>
              <a:t>HTTP, </a:t>
            </a:r>
            <a:br>
              <a:rPr lang="en-US" sz="1200" i="0">
                <a:solidFill>
                  <a:schemeClr val="tx2"/>
                </a:solidFill>
                <a:latin typeface="Tahoma" pitchFamily="34" charset="0"/>
              </a:rPr>
            </a:br>
            <a:r>
              <a:rPr lang="en-US" sz="1200" i="0">
                <a:solidFill>
                  <a:schemeClr val="tx2"/>
                </a:solidFill>
                <a:latin typeface="Tahoma" pitchFamily="34" charset="0"/>
              </a:rPr>
              <a:t>HTML</a:t>
            </a:r>
          </a:p>
        </p:txBody>
      </p:sp>
      <p:sp>
        <p:nvSpPr>
          <p:cNvPr id="434205" name="AutoShape 29"/>
          <p:cNvSpPr>
            <a:spLocks noChangeArrowheads="1"/>
          </p:cNvSpPr>
          <p:nvPr/>
        </p:nvSpPr>
        <p:spPr bwMode="blackWhite">
          <a:xfrm>
            <a:off x="3471863" y="4289425"/>
            <a:ext cx="722312" cy="606425"/>
          </a:xfrm>
          <a:prstGeom prst="verticalScroll">
            <a:avLst>
              <a:gd name="adj" fmla="val 12500"/>
            </a:avLst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0431" tIns="68273" rIns="60431" bIns="30216" anchorCtr="1"/>
          <a:lstStyle/>
          <a:p>
            <a:pPr defTabSz="854075">
              <a:spcBef>
                <a:spcPct val="0"/>
              </a:spcBef>
              <a:spcAft>
                <a:spcPct val="10000"/>
              </a:spcAft>
            </a:pPr>
            <a:r>
              <a:rPr lang="en-US" sz="1200" b="1" i="0">
                <a:latin typeface="Tahoma" pitchFamily="34" charset="0"/>
              </a:rPr>
              <a:t>Web</a:t>
            </a:r>
          </a:p>
          <a:p>
            <a:pPr defTabSz="854075">
              <a:spcBef>
                <a:spcPct val="0"/>
              </a:spcBef>
              <a:spcAft>
                <a:spcPct val="10000"/>
              </a:spcAft>
            </a:pPr>
            <a:r>
              <a:rPr lang="en-US" sz="1200" b="1" i="0">
                <a:latin typeface="Tahoma" pitchFamily="34" charset="0"/>
              </a:rPr>
              <a:t>Page</a:t>
            </a:r>
          </a:p>
        </p:txBody>
      </p:sp>
      <p:grpSp>
        <p:nvGrpSpPr>
          <p:cNvPr id="434211" name="Group 35"/>
          <p:cNvGrpSpPr>
            <a:grpSpLocks/>
          </p:cNvGrpSpPr>
          <p:nvPr/>
        </p:nvGrpSpPr>
        <p:grpSpPr bwMode="auto">
          <a:xfrm>
            <a:off x="3403600" y="5118100"/>
            <a:ext cx="839788" cy="357188"/>
            <a:chOff x="860" y="2520"/>
            <a:chExt cx="529" cy="225"/>
          </a:xfrm>
        </p:grpSpPr>
        <p:grpSp>
          <p:nvGrpSpPr>
            <p:cNvPr id="434207" name="Group 31"/>
            <p:cNvGrpSpPr>
              <a:grpSpLocks/>
            </p:cNvGrpSpPr>
            <p:nvPr/>
          </p:nvGrpSpPr>
          <p:grpSpPr bwMode="auto">
            <a:xfrm>
              <a:off x="860" y="2520"/>
              <a:ext cx="529" cy="225"/>
              <a:chOff x="2126" y="1828"/>
              <a:chExt cx="745" cy="334"/>
            </a:xfrm>
          </p:grpSpPr>
          <p:sp>
            <p:nvSpPr>
              <p:cNvPr id="434208" name="AutoShape 32"/>
              <p:cNvSpPr>
                <a:spLocks noChangeArrowheads="1"/>
              </p:cNvSpPr>
              <p:nvPr/>
            </p:nvSpPr>
            <p:spPr bwMode="auto">
              <a:xfrm>
                <a:off x="2362" y="1828"/>
                <a:ext cx="509" cy="334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209" name="Line 33"/>
              <p:cNvSpPr>
                <a:spLocks noChangeShapeType="1"/>
              </p:cNvSpPr>
              <p:nvPr/>
            </p:nvSpPr>
            <p:spPr bwMode="auto">
              <a:xfrm flipV="1">
                <a:off x="2126" y="1945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lg" len="lg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4210" name="Text Box 34"/>
            <p:cNvSpPr txBox="1">
              <a:spLocks noChangeArrowheads="1"/>
            </p:cNvSpPr>
            <p:nvPr/>
          </p:nvSpPr>
          <p:spPr bwMode="auto">
            <a:xfrm>
              <a:off x="1069" y="2537"/>
              <a:ext cx="2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400" i="0"/>
                <a:t>obj</a:t>
              </a:r>
            </a:p>
          </p:txBody>
        </p:sp>
      </p:grpSp>
      <p:sp>
        <p:nvSpPr>
          <p:cNvPr id="434212" name="AutoShape 36"/>
          <p:cNvSpPr>
            <a:spLocks noChangeArrowheads="1"/>
          </p:cNvSpPr>
          <p:nvPr/>
        </p:nvSpPr>
        <p:spPr bwMode="blackWhite">
          <a:xfrm>
            <a:off x="1095375" y="4795838"/>
            <a:ext cx="1035050" cy="446087"/>
          </a:xfrm>
          <a:prstGeom prst="roundRect">
            <a:avLst>
              <a:gd name="adj" fmla="val 16667"/>
            </a:avLst>
          </a:prstGeom>
          <a:solidFill>
            <a:srgbClr val="FFFF8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/>
          <a:lstStyle/>
          <a:p>
            <a:pPr defTabSz="854075">
              <a:spcBef>
                <a:spcPct val="0"/>
              </a:spcBef>
            </a:pPr>
            <a:r>
              <a:rPr lang="en-US" sz="1400" b="1" i="0"/>
              <a:t>custom FE</a:t>
            </a:r>
            <a:endParaRPr lang="en-US" sz="1400"/>
          </a:p>
        </p:txBody>
      </p:sp>
      <p:sp>
        <p:nvSpPr>
          <p:cNvPr id="434213" name="AutoShape 37"/>
          <p:cNvSpPr>
            <a:spLocks noChangeArrowheads="1"/>
          </p:cNvSpPr>
          <p:nvPr/>
        </p:nvSpPr>
        <p:spPr bwMode="blackWhite">
          <a:xfrm>
            <a:off x="1112838" y="5467350"/>
            <a:ext cx="1035050" cy="446088"/>
          </a:xfrm>
          <a:prstGeom prst="roundRect">
            <a:avLst>
              <a:gd name="adj" fmla="val 16667"/>
            </a:avLst>
          </a:prstGeom>
          <a:solidFill>
            <a:srgbClr val="FFFF8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/>
          <a:lstStyle/>
          <a:p>
            <a:pPr defTabSz="854075">
              <a:spcBef>
                <a:spcPct val="0"/>
              </a:spcBef>
            </a:pPr>
            <a:r>
              <a:rPr lang="en-US" sz="1400" b="1" i="0"/>
              <a:t>other App</a:t>
            </a:r>
            <a:endParaRPr lang="en-US" sz="1400"/>
          </a:p>
        </p:txBody>
      </p:sp>
      <p:sp>
        <p:nvSpPr>
          <p:cNvPr id="434214" name="Line 38"/>
          <p:cNvSpPr>
            <a:spLocks noChangeShapeType="1"/>
          </p:cNvSpPr>
          <p:nvPr/>
        </p:nvSpPr>
        <p:spPr bwMode="auto">
          <a:xfrm>
            <a:off x="2212975" y="5005388"/>
            <a:ext cx="1001713" cy="217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215" name="Line 39"/>
          <p:cNvSpPr>
            <a:spLocks noChangeShapeType="1"/>
          </p:cNvSpPr>
          <p:nvPr/>
        </p:nvSpPr>
        <p:spPr bwMode="auto">
          <a:xfrm flipV="1">
            <a:off x="2216150" y="5341938"/>
            <a:ext cx="981075" cy="368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216" name="Text Box 40"/>
          <p:cNvSpPr txBox="1">
            <a:spLocks noChangeArrowheads="1"/>
          </p:cNvSpPr>
          <p:nvPr/>
        </p:nvSpPr>
        <p:spPr bwMode="auto">
          <a:xfrm>
            <a:off x="2301875" y="5102225"/>
            <a:ext cx="633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200" i="0">
                <a:solidFill>
                  <a:schemeClr val="tx2"/>
                </a:solidFill>
                <a:latin typeface="Tahoma" pitchFamily="34" charset="0"/>
              </a:rPr>
              <a:t>SOAP,</a:t>
            </a:r>
            <a:br>
              <a:rPr lang="en-US" sz="1200" i="0">
                <a:solidFill>
                  <a:schemeClr val="tx2"/>
                </a:solidFill>
                <a:latin typeface="Tahoma" pitchFamily="34" charset="0"/>
              </a:rPr>
            </a:br>
            <a:r>
              <a:rPr lang="en-US" sz="1200" i="0">
                <a:solidFill>
                  <a:schemeClr val="tx2"/>
                </a:solidFill>
                <a:latin typeface="Tahoma" pitchFamily="34" charset="0"/>
              </a:rPr>
              <a:t>XML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1263650"/>
            <a:ext cx="8021638" cy="1107017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en-US" sz="2800" dirty="0" smtClean="0"/>
              <a:t>Internet Information Services - </a:t>
            </a:r>
            <a:r>
              <a:rPr lang="en-US" sz="2600" dirty="0" smtClean="0">
                <a:latin typeface="+mj-lt"/>
                <a:ea typeface="+mj-ea"/>
                <a:cs typeface="+mj-cs"/>
              </a:rPr>
              <a:t>IIS</a:t>
            </a:r>
            <a:r>
              <a:rPr lang="en-US" sz="2600" dirty="0">
                <a:latin typeface="+mj-lt"/>
                <a:ea typeface="+mj-ea"/>
                <a:cs typeface="+mj-cs"/>
              </a:rPr>
              <a:t>…</a:t>
            </a:r>
          </a:p>
        </p:txBody>
      </p:sp>
    </p:spTree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Information Services (IIS)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IIS is Microsoft's Web Server</a:t>
            </a:r>
          </a:p>
          <a:p>
            <a:pPr lvl="1"/>
            <a:r>
              <a:rPr lang="en-US"/>
              <a:t>runs as a separate process "inetinfo.exe"</a:t>
            </a:r>
          </a:p>
          <a:p>
            <a:pPr lvl="1"/>
            <a:r>
              <a:rPr lang="en-US"/>
              <a:t>requires a server-like OS:  Windows NT, 2000, XP Pro</a:t>
            </a:r>
          </a:p>
          <a:p>
            <a:pPr lvl="1"/>
            <a:r>
              <a:rPr lang="en-US"/>
              <a:t>multi-threaded to service thousands of requests…</a:t>
            </a:r>
          </a:p>
        </p:txBody>
      </p:sp>
      <p:sp>
        <p:nvSpPr>
          <p:cNvPr id="440324" name="Rectangle 4"/>
          <p:cNvSpPr>
            <a:spLocks noChangeArrowheads="1"/>
          </p:cNvSpPr>
          <p:nvPr/>
        </p:nvSpPr>
        <p:spPr bwMode="auto">
          <a:xfrm>
            <a:off x="4330700" y="3459163"/>
            <a:ext cx="1635125" cy="1674812"/>
          </a:xfrm>
          <a:prstGeom prst="rect">
            <a:avLst/>
          </a:prstGeom>
          <a:solidFill>
            <a:schemeClr val="accent1"/>
          </a:solidFill>
          <a:ln w="19050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25" name="Text Box 5"/>
          <p:cNvSpPr txBox="1">
            <a:spLocks noChangeArrowheads="1"/>
          </p:cNvSpPr>
          <p:nvPr/>
        </p:nvSpPr>
        <p:spPr bwMode="auto">
          <a:xfrm>
            <a:off x="4332288" y="5176838"/>
            <a:ext cx="16938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400" b="1" i="0">
                <a:solidFill>
                  <a:schemeClr val="tx2"/>
                </a:solidFill>
                <a:latin typeface="Tahoma" pitchFamily="34" charset="0"/>
              </a:rPr>
              <a:t>Windows Server</a:t>
            </a:r>
          </a:p>
        </p:txBody>
      </p:sp>
      <p:sp>
        <p:nvSpPr>
          <p:cNvPr id="440326" name="AutoShape 6"/>
          <p:cNvSpPr>
            <a:spLocks noChangeArrowheads="1"/>
          </p:cNvSpPr>
          <p:nvPr/>
        </p:nvSpPr>
        <p:spPr bwMode="blackWhite">
          <a:xfrm>
            <a:off x="4624388" y="3665538"/>
            <a:ext cx="1049337" cy="1236662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 anchorCtr="1"/>
          <a:lstStyle/>
          <a:p>
            <a:pPr defTabSz="854075">
              <a:spcBef>
                <a:spcPct val="0"/>
              </a:spcBef>
            </a:pPr>
            <a:r>
              <a:rPr lang="en-US" sz="1800" b="1" i="0"/>
              <a:t>IIS</a:t>
            </a:r>
            <a:endParaRPr lang="en-US" sz="1800"/>
          </a:p>
        </p:txBody>
      </p:sp>
      <p:sp>
        <p:nvSpPr>
          <p:cNvPr id="440327" name="AutoShape 7"/>
          <p:cNvSpPr>
            <a:spLocks noChangeArrowheads="1"/>
          </p:cNvSpPr>
          <p:nvPr/>
        </p:nvSpPr>
        <p:spPr bwMode="blackWhite">
          <a:xfrm>
            <a:off x="2232025" y="3327400"/>
            <a:ext cx="1035050" cy="460375"/>
          </a:xfrm>
          <a:prstGeom prst="roundRect">
            <a:avLst>
              <a:gd name="adj" fmla="val 16667"/>
            </a:avLst>
          </a:prstGeom>
          <a:solidFill>
            <a:srgbClr val="FFFF8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/>
          <a:lstStyle/>
          <a:p>
            <a:pPr defTabSz="854075">
              <a:spcBef>
                <a:spcPct val="0"/>
              </a:spcBef>
            </a:pPr>
            <a:r>
              <a:rPr lang="en-US" sz="1800" b="1" i="0">
                <a:latin typeface="Times New Roman" pitchFamily="18" charset="0"/>
              </a:rPr>
              <a:t>client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440328" name="AutoShape 8"/>
          <p:cNvSpPr>
            <a:spLocks noChangeArrowheads="1"/>
          </p:cNvSpPr>
          <p:nvPr/>
        </p:nvSpPr>
        <p:spPr bwMode="blackWhite">
          <a:xfrm>
            <a:off x="2232025" y="4060825"/>
            <a:ext cx="1035050" cy="460375"/>
          </a:xfrm>
          <a:prstGeom prst="roundRect">
            <a:avLst>
              <a:gd name="adj" fmla="val 16667"/>
            </a:avLst>
          </a:prstGeom>
          <a:solidFill>
            <a:srgbClr val="FFFF8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/>
          <a:lstStyle/>
          <a:p>
            <a:pPr defTabSz="854075">
              <a:spcBef>
                <a:spcPct val="0"/>
              </a:spcBef>
            </a:pPr>
            <a:r>
              <a:rPr lang="en-US" sz="1800" b="1" i="0">
                <a:latin typeface="Times New Roman" pitchFamily="18" charset="0"/>
              </a:rPr>
              <a:t>client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440329" name="AutoShape 9"/>
          <p:cNvSpPr>
            <a:spLocks noChangeArrowheads="1"/>
          </p:cNvSpPr>
          <p:nvPr/>
        </p:nvSpPr>
        <p:spPr bwMode="blackWhite">
          <a:xfrm>
            <a:off x="2232025" y="4751388"/>
            <a:ext cx="1035050" cy="460375"/>
          </a:xfrm>
          <a:prstGeom prst="roundRect">
            <a:avLst>
              <a:gd name="adj" fmla="val 16667"/>
            </a:avLst>
          </a:prstGeom>
          <a:solidFill>
            <a:srgbClr val="FFFF8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35" tIns="42668" rIns="85335" bIns="42668" anchor="ctr"/>
          <a:lstStyle/>
          <a:p>
            <a:pPr defTabSz="854075">
              <a:spcBef>
                <a:spcPct val="0"/>
              </a:spcBef>
            </a:pPr>
            <a:r>
              <a:rPr lang="en-US" sz="1800" b="1" i="0">
                <a:latin typeface="Times New Roman" pitchFamily="18" charset="0"/>
              </a:rPr>
              <a:t>client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440330" name="Text Box 10"/>
          <p:cNvSpPr txBox="1">
            <a:spLocks noChangeArrowheads="1"/>
          </p:cNvSpPr>
          <p:nvPr/>
        </p:nvSpPr>
        <p:spPr bwMode="auto">
          <a:xfrm>
            <a:off x="2613025" y="5300663"/>
            <a:ext cx="650875" cy="749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40000"/>
              </a:lnSpc>
              <a:spcBef>
                <a:spcPct val="0"/>
              </a:spcBef>
            </a:pPr>
            <a:r>
              <a:rPr lang="en-US" sz="3600" b="1" i="0"/>
              <a:t>.</a:t>
            </a:r>
          </a:p>
          <a:p>
            <a:pPr algn="l">
              <a:lnSpc>
                <a:spcPct val="40000"/>
              </a:lnSpc>
              <a:spcBef>
                <a:spcPct val="0"/>
              </a:spcBef>
            </a:pPr>
            <a:r>
              <a:rPr lang="en-US" sz="3600" b="1" i="0"/>
              <a:t>.</a:t>
            </a:r>
          </a:p>
          <a:p>
            <a:pPr algn="l">
              <a:lnSpc>
                <a:spcPct val="40000"/>
              </a:lnSpc>
              <a:spcBef>
                <a:spcPct val="0"/>
              </a:spcBef>
            </a:pPr>
            <a:r>
              <a:rPr lang="en-US" sz="3600" b="1" i="0"/>
              <a:t>.</a:t>
            </a:r>
          </a:p>
        </p:txBody>
      </p:sp>
      <p:sp>
        <p:nvSpPr>
          <p:cNvPr id="440331" name="Line 11"/>
          <p:cNvSpPr>
            <a:spLocks noChangeShapeType="1"/>
          </p:cNvSpPr>
          <p:nvPr/>
        </p:nvSpPr>
        <p:spPr bwMode="auto">
          <a:xfrm>
            <a:off x="3344863" y="3552825"/>
            <a:ext cx="1182687" cy="520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32" name="Line 12"/>
          <p:cNvSpPr>
            <a:spLocks noChangeShapeType="1"/>
          </p:cNvSpPr>
          <p:nvPr/>
        </p:nvSpPr>
        <p:spPr bwMode="auto">
          <a:xfrm flipV="1">
            <a:off x="3330575" y="4278313"/>
            <a:ext cx="1225550" cy="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33" name="Line 13"/>
          <p:cNvSpPr>
            <a:spLocks noChangeShapeType="1"/>
          </p:cNvSpPr>
          <p:nvPr/>
        </p:nvSpPr>
        <p:spPr bwMode="auto">
          <a:xfrm flipV="1">
            <a:off x="3344863" y="4525963"/>
            <a:ext cx="1182687" cy="420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Configuring IIS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Configured manually via:</a:t>
            </a:r>
          </a:p>
          <a:p>
            <a:pPr lvl="1"/>
            <a:r>
              <a:rPr lang="en-US"/>
              <a:t>control panel, admin tools, Internet Information Services</a:t>
            </a:r>
          </a:p>
        </p:txBody>
      </p:sp>
      <p:pic>
        <p:nvPicPr>
          <p:cNvPr id="4413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9275" y="4003675"/>
            <a:ext cx="4648200" cy="1590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4413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8750" y="2414588"/>
            <a:ext cx="4400550" cy="2076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41350" name="Line 6"/>
          <p:cNvSpPr>
            <a:spLocks noChangeShapeType="1"/>
          </p:cNvSpPr>
          <p:nvPr/>
        </p:nvSpPr>
        <p:spPr bwMode="auto">
          <a:xfrm flipV="1">
            <a:off x="4651375" y="3965575"/>
            <a:ext cx="500063" cy="854075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web site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IIS deals with web sites</a:t>
            </a:r>
          </a:p>
          <a:p>
            <a:r>
              <a:rPr lang="en-US"/>
              <a:t>A web site = a web application</a:t>
            </a:r>
          </a:p>
          <a:p>
            <a:endParaRPr lang="en-US"/>
          </a:p>
          <a:p>
            <a:r>
              <a:rPr lang="en-US"/>
              <a:t>How IIS works:</a:t>
            </a:r>
          </a:p>
          <a:p>
            <a:pPr lvl="1"/>
            <a:r>
              <a:rPr lang="en-US"/>
              <a:t>each web site has its own physical directory on hard disk</a:t>
            </a:r>
          </a:p>
          <a:p>
            <a:pPr lvl="1"/>
            <a:r>
              <a:rPr lang="en-US"/>
              <a:t>each web site is assigned a </a:t>
            </a:r>
            <a:r>
              <a:rPr lang="en-US" u="sng"/>
              <a:t>virtual</a:t>
            </a:r>
            <a:r>
              <a:rPr lang="en-US"/>
              <a:t> name for that directory</a:t>
            </a:r>
          </a:p>
          <a:p>
            <a:pPr lvl="1"/>
            <a:r>
              <a:rPr lang="en-US"/>
              <a:t>users surf to web site based on virtual name</a:t>
            </a:r>
          </a:p>
          <a:p>
            <a:r>
              <a:rPr lang="en-US"/>
              <a:t>Example:</a:t>
            </a:r>
          </a:p>
          <a:p>
            <a:pPr lvl="1"/>
            <a:r>
              <a:rPr lang="en-US"/>
              <a:t>web site lives in </a:t>
            </a:r>
            <a:r>
              <a:rPr lang="en-US" b="1">
                <a:latin typeface="Courier New" pitchFamily="49" charset="0"/>
              </a:rPr>
              <a:t>C:\Inetpub\wwwroot\WebSite</a:t>
            </a:r>
          </a:p>
          <a:p>
            <a:pPr lvl="1"/>
            <a:r>
              <a:rPr lang="en-US"/>
              <a:t>web site's virtual name is "AAAPainting"</a:t>
            </a:r>
          </a:p>
          <a:p>
            <a:pPr lvl="1"/>
            <a:r>
              <a:rPr lang="en-US"/>
              <a:t>IIS maps virtual to physical…</a:t>
            </a:r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DM slide template">
  <a:themeElements>
    <a:clrScheme name="DM slide template 13">
      <a:dk1>
        <a:srgbClr val="000000"/>
      </a:dk1>
      <a:lt1>
        <a:srgbClr val="FFFFFF"/>
      </a:lt1>
      <a:dk2>
        <a:srgbClr val="800000"/>
      </a:dk2>
      <a:lt2>
        <a:srgbClr val="FF7C80"/>
      </a:lt2>
      <a:accent1>
        <a:srgbClr val="FFFFCC"/>
      </a:accent1>
      <a:accent2>
        <a:srgbClr val="0066CC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5CB9"/>
      </a:accent6>
      <a:hlink>
        <a:srgbClr val="FF3300"/>
      </a:hlink>
      <a:folHlink>
        <a:srgbClr val="00CC99"/>
      </a:folHlink>
    </a:clrScheme>
    <a:fontScheme name="DM slide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M slide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M slide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F8B7"/>
        </a:accent1>
        <a:accent2>
          <a:srgbClr val="B1B1EB"/>
        </a:accent2>
        <a:accent3>
          <a:srgbClr val="FFFFFF"/>
        </a:accent3>
        <a:accent4>
          <a:srgbClr val="000000"/>
        </a:accent4>
        <a:accent5>
          <a:srgbClr val="AAFBD8"/>
        </a:accent5>
        <a:accent6>
          <a:srgbClr val="A0A0D5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9">
        <a:dk1>
          <a:srgbClr val="000000"/>
        </a:dk1>
        <a:lt1>
          <a:srgbClr val="FFFFFF"/>
        </a:lt1>
        <a:dk2>
          <a:srgbClr val="000000"/>
        </a:dk2>
        <a:lt2>
          <a:srgbClr val="FF7C80"/>
        </a:lt2>
        <a:accent1>
          <a:srgbClr val="FFFFCC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005CE7"/>
        </a:accent6>
        <a:hlink>
          <a:srgbClr val="9900FF"/>
        </a:hlink>
        <a:folHlink>
          <a:srgbClr val="FFFF4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10">
        <a:dk1>
          <a:srgbClr val="000000"/>
        </a:dk1>
        <a:lt1>
          <a:srgbClr val="FFFFFF"/>
        </a:lt1>
        <a:dk2>
          <a:srgbClr val="800000"/>
        </a:dk2>
        <a:lt2>
          <a:srgbClr val="FF7C80"/>
        </a:lt2>
        <a:accent1>
          <a:srgbClr val="FFFFCC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005CE7"/>
        </a:accent6>
        <a:hlink>
          <a:srgbClr val="9900FF"/>
        </a:hlink>
        <a:folHlink>
          <a:srgbClr val="FFFF4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11">
        <a:dk1>
          <a:srgbClr val="000000"/>
        </a:dk1>
        <a:lt1>
          <a:srgbClr val="FFFFFF"/>
        </a:lt1>
        <a:dk2>
          <a:srgbClr val="800000"/>
        </a:dk2>
        <a:lt2>
          <a:srgbClr val="FF7C80"/>
        </a:lt2>
        <a:accent1>
          <a:srgbClr val="FFFFCC"/>
        </a:accent1>
        <a:accent2>
          <a:srgbClr val="0066CC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005CB9"/>
        </a:accent6>
        <a:hlink>
          <a:srgbClr val="9900FF"/>
        </a:hlink>
        <a:folHlink>
          <a:srgbClr val="FFFF4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12">
        <a:dk1>
          <a:srgbClr val="000000"/>
        </a:dk1>
        <a:lt1>
          <a:srgbClr val="FFFFFF"/>
        </a:lt1>
        <a:dk2>
          <a:srgbClr val="800000"/>
        </a:dk2>
        <a:lt2>
          <a:srgbClr val="FF7C80"/>
        </a:lt2>
        <a:accent1>
          <a:srgbClr val="FFFFCC"/>
        </a:accent1>
        <a:accent2>
          <a:srgbClr val="0066CC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005CB9"/>
        </a:accent6>
        <a:hlink>
          <a:srgbClr val="FF3300"/>
        </a:hlink>
        <a:folHlink>
          <a:srgbClr val="FFFF4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M slide template 13">
        <a:dk1>
          <a:srgbClr val="000000"/>
        </a:dk1>
        <a:lt1>
          <a:srgbClr val="FFFFFF"/>
        </a:lt1>
        <a:dk2>
          <a:srgbClr val="800000"/>
        </a:dk2>
        <a:lt2>
          <a:srgbClr val="FF7C80"/>
        </a:lt2>
        <a:accent1>
          <a:srgbClr val="FFFFCC"/>
        </a:accent1>
        <a:accent2>
          <a:srgbClr val="0066CC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005CB9"/>
        </a:accent6>
        <a:hlink>
          <a:srgbClr val="FF3300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6973</TotalTime>
  <Words>2127</Words>
  <Application>Microsoft Office PowerPoint</Application>
  <PresentationFormat>Letter Paper (8.5x11 in)</PresentationFormat>
  <Paragraphs>491</Paragraphs>
  <Slides>41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DM slide template</vt:lpstr>
      <vt:lpstr> Web-based Apps in .NET</vt:lpstr>
      <vt:lpstr>Objectives</vt:lpstr>
      <vt:lpstr>PowerPoint Presentation</vt:lpstr>
      <vt:lpstr>Application design</vt:lpstr>
      <vt:lpstr>Web-based applications</vt:lpstr>
      <vt:lpstr>PowerPoint Presentation</vt:lpstr>
      <vt:lpstr>Internet Information Services (IIS)</vt:lpstr>
      <vt:lpstr>Configuring IIS</vt:lpstr>
      <vt:lpstr>A web site</vt:lpstr>
      <vt:lpstr>Creating a virtual directory</vt:lpstr>
      <vt:lpstr>Types of web sites</vt:lpstr>
      <vt:lpstr>Static web sites</vt:lpstr>
      <vt:lpstr>HTML</vt:lpstr>
      <vt:lpstr>Dynamic web sites</vt:lpstr>
      <vt:lpstr>ASP</vt:lpstr>
      <vt:lpstr>Example</vt:lpstr>
      <vt:lpstr>ASP page — part 1, presentation</vt:lpstr>
      <vt:lpstr>ASP page — part 2, logic</vt:lpstr>
      <vt:lpstr>The key to web programming…</vt:lpstr>
      <vt:lpstr>Part 3</vt:lpstr>
      <vt:lpstr>Traditional form-based web apps</vt:lpstr>
      <vt:lpstr>WebForms</vt:lpstr>
      <vt:lpstr>Abstraction</vt:lpstr>
      <vt:lpstr>Creating a WebForm app</vt:lpstr>
      <vt:lpstr>Example</vt:lpstr>
      <vt:lpstr>(1) Create ASP.NET Web App project </vt:lpstr>
      <vt:lpstr>(2) Project layout</vt:lpstr>
      <vt:lpstr>(3) Design WebForm</vt:lpstr>
      <vt:lpstr>Web controls vs. HTML controls</vt:lpstr>
      <vt:lpstr>(4) Implement events</vt:lpstr>
      <vt:lpstr>(5) Run!</vt:lpstr>
      <vt:lpstr>(6) Reminder — client-server relationship!</vt:lpstr>
      <vt:lpstr>ASP.NET programming model</vt:lpstr>
      <vt:lpstr>#1:  Traditional dialog doesn't work</vt:lpstr>
      <vt:lpstr>Web-based dialogs</vt:lpstr>
      <vt:lpstr>#2:  Fewer events  </vt:lpstr>
      <vt:lpstr>#3:  AutoPostBack</vt:lpstr>
      <vt:lpstr>#4:  Postbacks</vt:lpstr>
      <vt:lpstr>#5:  Statelessness</vt:lpstr>
      <vt:lpstr>Summary</vt:lpstr>
      <vt:lpstr>Queries</vt:lpstr>
    </vt:vector>
  </TitlesOfParts>
  <Company>(c) 2003 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Web-based Apps in .NET</dc:title>
  <dc:creator>Joe Hummel for Microsoft</dc:creator>
  <cp:lastModifiedBy>MUTHU</cp:lastModifiedBy>
  <cp:revision>1825</cp:revision>
  <cp:lastPrinted>2001-12-20T19:53:13Z</cp:lastPrinted>
  <dcterms:created xsi:type="dcterms:W3CDTF">1999-07-01T05:01:02Z</dcterms:created>
  <dcterms:modified xsi:type="dcterms:W3CDTF">2019-02-01T08:58:45Z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Interface</vt:lpwstr>
  </property>
</Properties>
</file>