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81" r:id="rId17"/>
    <p:sldId id="282" r:id="rId18"/>
    <p:sldId id="283" r:id="rId19"/>
    <p:sldId id="284" r:id="rId20"/>
    <p:sldId id="285"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18" r:id="rId40"/>
    <p:sldId id="319"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9" r:id="rId79"/>
    <p:sldId id="380" r:id="rId80"/>
    <p:sldId id="423" r:id="rId81"/>
    <p:sldId id="424" r:id="rId82"/>
    <p:sldId id="425" r:id="rId83"/>
    <p:sldId id="426" r:id="rId84"/>
    <p:sldId id="427" r:id="rId85"/>
    <p:sldId id="428" r:id="rId86"/>
    <p:sldId id="429" r:id="rId87"/>
    <p:sldId id="381" r:id="rId88"/>
    <p:sldId id="382" r:id="rId89"/>
    <p:sldId id="383" r:id="rId90"/>
    <p:sldId id="384" r:id="rId91"/>
    <p:sldId id="386" r:id="rId92"/>
    <p:sldId id="388" r:id="rId93"/>
    <p:sldId id="389" r:id="rId94"/>
    <p:sldId id="391" r:id="rId95"/>
    <p:sldId id="430" r:id="rId96"/>
    <p:sldId id="431" r:id="rId97"/>
    <p:sldId id="432" r:id="rId98"/>
    <p:sldId id="433" r:id="rId99"/>
    <p:sldId id="434" r:id="rId100"/>
    <p:sldId id="435" r:id="rId101"/>
    <p:sldId id="436" r:id="rId102"/>
    <p:sldId id="437" r:id="rId103"/>
    <p:sldId id="438" r:id="rId104"/>
    <p:sldId id="439" r:id="rId105"/>
    <p:sldId id="421" r:id="rId106"/>
    <p:sldId id="440" r:id="rId107"/>
    <p:sldId id="441" r:id="rId108"/>
    <p:sldId id="442" r:id="rId109"/>
    <p:sldId id="443" r:id="rId110"/>
    <p:sldId id="444" r:id="rId111"/>
    <p:sldId id="445" r:id="rId112"/>
    <p:sldId id="446" r:id="rId113"/>
    <p:sldId id="447" r:id="rId114"/>
    <p:sldId id="448" r:id="rId115"/>
    <p:sldId id="449" r:id="rId116"/>
    <p:sldId id="450" r:id="rId117"/>
    <p:sldId id="451" r:id="rId118"/>
    <p:sldId id="452" r:id="rId119"/>
    <p:sldId id="453" r:id="rId120"/>
    <p:sldId id="454" r:id="rId121"/>
    <p:sldId id="455" r:id="rId122"/>
    <p:sldId id="456" r:id="rId123"/>
    <p:sldId id="457" r:id="rId124"/>
    <p:sldId id="458" r:id="rId125"/>
    <p:sldId id="459" r:id="rId126"/>
    <p:sldId id="460" r:id="rId127"/>
    <p:sldId id="461" r:id="rId128"/>
    <p:sldId id="462" r:id="rId129"/>
    <p:sldId id="464" r:id="rId130"/>
    <p:sldId id="465" r:id="rId131"/>
    <p:sldId id="466" r:id="rId132"/>
    <p:sldId id="467" r:id="rId133"/>
    <p:sldId id="468" r:id="rId134"/>
    <p:sldId id="469" r:id="rId135"/>
    <p:sldId id="470" r:id="rId136"/>
    <p:sldId id="471" r:id="rId137"/>
    <p:sldId id="472" r:id="rId138"/>
    <p:sldId id="473" r:id="rId139"/>
    <p:sldId id="474" r:id="rId140"/>
    <p:sldId id="475" r:id="rId141"/>
    <p:sldId id="476" r:id="rId142"/>
    <p:sldId id="477" r:id="rId143"/>
    <p:sldId id="478" r:id="rId144"/>
    <p:sldId id="479" r:id="rId145"/>
    <p:sldId id="480" r:id="rId146"/>
    <p:sldId id="481" r:id="rId147"/>
    <p:sldId id="482" r:id="rId148"/>
    <p:sldId id="483" r:id="rId149"/>
    <p:sldId id="484" r:id="rId150"/>
    <p:sldId id="485" r:id="rId151"/>
    <p:sldId id="486" r:id="rId1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A8114-E2BB-44D1-BD1D-C3FBC6FD80FC}" type="datetimeFigureOut">
              <a:rPr lang="en-US" smtClean="0"/>
              <a:pPr/>
              <a:t>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DB3F0-DD81-443D-ABD4-4ECEECDE68D4}" type="slidenum">
              <a:rPr lang="en-US" smtClean="0"/>
              <a:pPr/>
              <a:t>‹#›</a:t>
            </a:fld>
            <a:endParaRPr lang="en-US"/>
          </a:p>
        </p:txBody>
      </p:sp>
    </p:spTree>
    <p:extLst>
      <p:ext uri="{BB962C8B-B14F-4D97-AF65-F5344CB8AC3E}">
        <p14:creationId xmlns:p14="http://schemas.microsoft.com/office/powerpoint/2010/main" val="151013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A117A-BFEB-45F0-AB07-70FE559FEC94}" type="slidenum">
              <a:rPr lang="en-US"/>
              <a:pPr/>
              <a:t>2</a:t>
            </a:fld>
            <a:endParaRPr lang="en-US"/>
          </a:p>
        </p:txBody>
      </p:sp>
      <p:sp>
        <p:nvSpPr>
          <p:cNvPr id="21506"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21507"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6A939-FAC8-4254-B94A-F3D990227D9F}" type="slidenum">
              <a:rPr lang="en-US"/>
              <a:pPr/>
              <a:t>11</a:t>
            </a:fld>
            <a:endParaRPr lang="en-US"/>
          </a:p>
        </p:txBody>
      </p:sp>
      <p:sp>
        <p:nvSpPr>
          <p:cNvPr id="39938"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39939"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C0F2B-21B6-417B-AFBF-EA70B933F9AB}" type="slidenum">
              <a:rPr lang="en-US"/>
              <a:pPr/>
              <a:t>12</a:t>
            </a:fld>
            <a:endParaRPr lang="en-US"/>
          </a:p>
        </p:txBody>
      </p:sp>
      <p:sp>
        <p:nvSpPr>
          <p:cNvPr id="41986"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41987"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A7C29-84ED-4B16-8F56-A914AA889CD9}" type="slidenum">
              <a:rPr lang="en-US"/>
              <a:pPr/>
              <a:t>13</a:t>
            </a:fld>
            <a:endParaRPr lang="en-US"/>
          </a:p>
        </p:txBody>
      </p:sp>
      <p:sp>
        <p:nvSpPr>
          <p:cNvPr id="44034"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44035"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ECC42-E11E-46B2-AD2C-A4AB3734FB73}" type="slidenum">
              <a:rPr lang="en-US"/>
              <a:pPr/>
              <a:t>14</a:t>
            </a:fld>
            <a:endParaRPr lang="en-US"/>
          </a:p>
        </p:txBody>
      </p:sp>
      <p:sp>
        <p:nvSpPr>
          <p:cNvPr id="46082"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46083"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6FF2B-BCF9-4A42-AA20-61321F84CF08}" type="slidenum">
              <a:rPr lang="en-US"/>
              <a:pPr/>
              <a:t>15</a:t>
            </a:fld>
            <a:endParaRPr lang="en-US"/>
          </a:p>
        </p:txBody>
      </p:sp>
      <p:sp>
        <p:nvSpPr>
          <p:cNvPr id="48130"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48131"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E166B1-A1BA-45B2-9DBB-E68F14E3472D}" type="slidenum">
              <a:rPr lang="en-US" sz="1200" smtClean="0">
                <a:latin typeface="Arial" pitchFamily="34" charset="0"/>
              </a:rPr>
              <a:pPr eaLnBrk="1" hangingPunct="1"/>
              <a:t>16</a:t>
            </a:fld>
            <a:endParaRPr lang="en-US" sz="1200" smtClean="0">
              <a:latin typeface="Arial" pitchFamily="34" charset="0"/>
            </a:endParaRPr>
          </a:p>
        </p:txBody>
      </p:sp>
      <p:sp>
        <p:nvSpPr>
          <p:cNvPr id="75779"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75780" name="Rectangle 3"/>
          <p:cNvSpPr>
            <a:spLocks noGrp="1" noChangeArrowheads="1"/>
          </p:cNvSpPr>
          <p:nvPr>
            <p:ph type="body" idx="1"/>
          </p:nvPr>
        </p:nvSpPr>
        <p:spPr>
          <a:xfrm>
            <a:off x="1046163" y="4352925"/>
            <a:ext cx="4770437"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EDFB70-80A2-4F61-8A0A-269A3DE47B7A}" type="slidenum">
              <a:rPr lang="en-AU" sz="1200" smtClean="0"/>
              <a:pPr eaLnBrk="1" hangingPunct="1"/>
              <a:t>17</a:t>
            </a:fld>
            <a:endParaRPr lang="en-AU"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387A11-0C30-415A-B658-ADF624BCF795}" type="slidenum">
              <a:rPr lang="en-US" sz="1200" smtClean="0">
                <a:latin typeface="Arial" pitchFamily="34" charset="0"/>
              </a:rPr>
              <a:pPr eaLnBrk="1" hangingPunct="1"/>
              <a:t>21</a:t>
            </a:fld>
            <a:endParaRPr lang="en-US" sz="1200"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C81FAD-ED07-4E9F-86A2-EA665FD432CC}" type="slidenum">
              <a:rPr lang="en-US" sz="1200" smtClean="0">
                <a:latin typeface="Arial" pitchFamily="34" charset="0"/>
              </a:rPr>
              <a:pPr eaLnBrk="1" hangingPunct="1"/>
              <a:t>22</a:t>
            </a:fld>
            <a:endParaRPr lang="en-US" sz="1200"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8B1B82-6726-416A-B599-70AF880AE911}" type="slidenum">
              <a:rPr lang="en-US" sz="1200" smtClean="0">
                <a:latin typeface="Arial" pitchFamily="34" charset="0"/>
              </a:rPr>
              <a:pPr eaLnBrk="1" hangingPunct="1"/>
              <a:t>24</a:t>
            </a:fld>
            <a:endParaRPr lang="en-US" sz="1200" smtClean="0">
              <a:latin typeface="Arial" pitchFamily="34" charset="0"/>
            </a:endParaRPr>
          </a:p>
        </p:txBody>
      </p:sp>
      <p:sp>
        <p:nvSpPr>
          <p:cNvPr id="80899"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80900" name="Rectangle 3"/>
          <p:cNvSpPr>
            <a:spLocks noGrp="1" noChangeArrowheads="1"/>
          </p:cNvSpPr>
          <p:nvPr>
            <p:ph type="body" idx="1"/>
          </p:nvPr>
        </p:nvSpPr>
        <p:spPr>
          <a:xfrm>
            <a:off x="1046163" y="4352925"/>
            <a:ext cx="4770437"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046E4-657F-4AB6-A406-986A9489CA4A}" type="slidenum">
              <a:rPr lang="en-US"/>
              <a:pPr/>
              <a:t>3</a:t>
            </a:fld>
            <a:endParaRPr lang="en-US"/>
          </a:p>
        </p:txBody>
      </p:sp>
      <p:sp>
        <p:nvSpPr>
          <p:cNvPr id="23554"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23555"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195DFC-EA2B-4C5A-81C2-81A5584D8651}" type="slidenum">
              <a:rPr lang="en-US" sz="1200" smtClean="0">
                <a:latin typeface="Arial" pitchFamily="34" charset="0"/>
              </a:rPr>
              <a:pPr eaLnBrk="1" hangingPunct="1"/>
              <a:t>25</a:t>
            </a:fld>
            <a:endParaRPr lang="en-US" sz="1200" smtClean="0">
              <a:latin typeface="Arial" pitchFamily="34" charset="0"/>
            </a:endParaRPr>
          </a:p>
        </p:txBody>
      </p:sp>
      <p:sp>
        <p:nvSpPr>
          <p:cNvPr id="81923"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81924" name="Rectangle 3"/>
          <p:cNvSpPr>
            <a:spLocks noGrp="1" noChangeArrowheads="1"/>
          </p:cNvSpPr>
          <p:nvPr>
            <p:ph type="body" idx="1"/>
          </p:nvPr>
        </p:nvSpPr>
        <p:spPr>
          <a:xfrm>
            <a:off x="1046163" y="4352925"/>
            <a:ext cx="4770437"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C3CB42-87F7-4B6F-AA02-8EFCCFC5F838}" type="slidenum">
              <a:rPr lang="en-US" sz="1200" smtClean="0">
                <a:latin typeface="Arial" pitchFamily="34" charset="0"/>
              </a:rPr>
              <a:pPr eaLnBrk="1" hangingPunct="1"/>
              <a:t>26</a:t>
            </a:fld>
            <a:endParaRPr lang="en-US" sz="1200"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AC4B91-343E-47DA-8984-3E7E03EE1275}" type="slidenum">
              <a:rPr lang="en-US" sz="1200" smtClean="0">
                <a:latin typeface="Arial" pitchFamily="34" charset="0"/>
              </a:rPr>
              <a:pPr eaLnBrk="1" hangingPunct="1"/>
              <a:t>27</a:t>
            </a:fld>
            <a:endParaRPr lang="en-US" sz="1200"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B31BDB-9AD4-4B16-9F7D-E9E9687B6C9B}" type="slidenum">
              <a:rPr lang="en-AU" sz="1200" smtClean="0"/>
              <a:pPr eaLnBrk="1" hangingPunct="1"/>
              <a:t>39</a:t>
            </a:fld>
            <a:endParaRPr lang="en-AU"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Devives that connect local area networks </a:t>
            </a:r>
          </a:p>
          <a:p>
            <a:pPr eaLnBrk="1" hangingPunct="1"/>
            <a:r>
              <a:rPr lang="en-US" smtClean="0"/>
              <a:t>If a BUS or ring then a Gateway needs to be used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4A2722A-7234-41B8-BA69-19A158B27F0F}" type="slidenum">
              <a:rPr lang="en-AU" sz="1200" smtClean="0"/>
              <a:pPr eaLnBrk="1" hangingPunct="1"/>
              <a:t>40</a:t>
            </a:fld>
            <a:endParaRPr lang="en-AU"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8DDF294-755D-4E01-AE65-C38D46C7DCD3}" type="slidenum">
              <a:rPr lang="en-US" smtClean="0">
                <a:latin typeface="Arial" charset="0"/>
              </a:rPr>
              <a:pPr/>
              <a:t>107</a:t>
            </a:fld>
            <a:endParaRPr lang="en-US" smtClean="0">
              <a:latin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53FE13-EAE1-4EB3-8B91-7AB20C657407}" type="slidenum">
              <a:rPr lang="en-US" smtClean="0"/>
              <a:pPr/>
              <a:t>121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53FE13-EAE1-4EB3-8B91-7AB20C657407}" type="slidenum">
              <a:rPr lang="en-US" smtClean="0"/>
              <a:pPr/>
              <a:t>123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53FE13-EAE1-4EB3-8B91-7AB20C657407}" type="slidenum">
              <a:rPr lang="en-US" smtClean="0"/>
              <a:pPr/>
              <a:t>124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53FE13-EAE1-4EB3-8B91-7AB20C657407}" type="slidenum">
              <a:rPr lang="en-US" smtClean="0"/>
              <a:pPr/>
              <a:t>125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76930-2258-4027-8EF1-72248C6F5054}" type="slidenum">
              <a:rPr lang="en-US"/>
              <a:pPr/>
              <a:t>4</a:t>
            </a:fld>
            <a:endParaRPr lang="en-US"/>
          </a:p>
        </p:txBody>
      </p:sp>
      <p:sp>
        <p:nvSpPr>
          <p:cNvPr id="25602"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25603"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5F153-4D21-4736-885F-6753F2B77EED}" type="slidenum">
              <a:rPr lang="en-US"/>
              <a:pPr/>
              <a:t>5</a:t>
            </a:fld>
            <a:endParaRPr lang="en-US"/>
          </a:p>
        </p:txBody>
      </p:sp>
      <p:sp>
        <p:nvSpPr>
          <p:cNvPr id="27650"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27651"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C171A-520B-4EA8-8A8F-CFB19C718A9B}" type="slidenum">
              <a:rPr lang="en-US"/>
              <a:pPr/>
              <a:t>6</a:t>
            </a:fld>
            <a:endParaRPr lang="en-US"/>
          </a:p>
        </p:txBody>
      </p:sp>
      <p:sp>
        <p:nvSpPr>
          <p:cNvPr id="29698"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29699"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B5963-8DB3-48A7-BD62-65006A78254B}" type="slidenum">
              <a:rPr lang="en-US"/>
              <a:pPr/>
              <a:t>7</a:t>
            </a:fld>
            <a:endParaRPr lang="en-US"/>
          </a:p>
        </p:txBody>
      </p:sp>
      <p:sp>
        <p:nvSpPr>
          <p:cNvPr id="31746"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31747"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97B2B-6BB4-4F11-B60C-EFEE38359860}" type="slidenum">
              <a:rPr lang="en-US"/>
              <a:pPr/>
              <a:t>8</a:t>
            </a:fld>
            <a:endParaRPr lang="en-US"/>
          </a:p>
        </p:txBody>
      </p:sp>
      <p:sp>
        <p:nvSpPr>
          <p:cNvPr id="33794"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33795"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E3776-BB84-4BB8-9449-70DE96C252BD}" type="slidenum">
              <a:rPr lang="en-US"/>
              <a:pPr/>
              <a:t>9</a:t>
            </a:fld>
            <a:endParaRPr lang="en-US"/>
          </a:p>
        </p:txBody>
      </p:sp>
      <p:sp>
        <p:nvSpPr>
          <p:cNvPr id="35842"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35843"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3C4F8-9A70-4847-9704-24727ACE07B0}" type="slidenum">
              <a:rPr lang="en-US"/>
              <a:pPr/>
              <a:t>10</a:t>
            </a:fld>
            <a:endParaRPr lang="en-US"/>
          </a:p>
        </p:txBody>
      </p:sp>
      <p:sp>
        <p:nvSpPr>
          <p:cNvPr id="37890" name="Rectangle 2"/>
          <p:cNvSpPr>
            <a:spLocks noGrp="1" noRot="1" noChangeAspect="1" noChangeArrowheads="1" noTextEdit="1"/>
          </p:cNvSpPr>
          <p:nvPr>
            <p:ph type="sldImg"/>
          </p:nvPr>
        </p:nvSpPr>
        <p:spPr>
          <a:xfrm>
            <a:off x="1341438" y="915988"/>
            <a:ext cx="4176712" cy="3132137"/>
          </a:xfrm>
          <a:solidFill>
            <a:srgbClr val="FFFFFF"/>
          </a:solidFill>
          <a:ln/>
        </p:spPr>
      </p:sp>
      <p:sp>
        <p:nvSpPr>
          <p:cNvPr id="37891" name="Rectangle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DE7367-FF10-4223-9E62-CFE15DB3826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340887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E7367-FF10-4223-9E62-CFE15DB3826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424716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E7367-FF10-4223-9E62-CFE15DB3826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223683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6C3D7DD-D0A4-4CBF-9181-523CC4E8D663}" type="slidenum">
              <a:rPr lang="en-US"/>
              <a:pPr/>
              <a:t>‹#›</a:t>
            </a:fld>
            <a:endParaRPr lang="en-US"/>
          </a:p>
        </p:txBody>
      </p:sp>
    </p:spTree>
    <p:extLst>
      <p:ext uri="{BB962C8B-B14F-4D97-AF65-F5344CB8AC3E}">
        <p14:creationId xmlns:p14="http://schemas.microsoft.com/office/powerpoint/2010/main" val="366339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ltLang="zh-CN"/>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1E9FAB3D-46E8-45B0-A0B8-8F2268EB4C3C}" type="slidenum">
              <a:rPr lang="zh-CN" altLang="en-US"/>
              <a:pPr>
                <a:defRPr/>
              </a:pPr>
              <a:t>‹#›</a:t>
            </a:fld>
            <a:endParaRPr lang="en-US" altLang="zh-CN"/>
          </a:p>
        </p:txBody>
      </p:sp>
    </p:spTree>
    <p:extLst>
      <p:ext uri="{BB962C8B-B14F-4D97-AF65-F5344CB8AC3E}">
        <p14:creationId xmlns:p14="http://schemas.microsoft.com/office/powerpoint/2010/main" val="1396843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162050" y="6243638"/>
            <a:ext cx="1905000" cy="457200"/>
          </a:xfrm>
        </p:spPr>
        <p:txBody>
          <a:bodyPr/>
          <a:lstStyle>
            <a:lvl1pPr>
              <a:defRPr/>
            </a:lvl1pPr>
          </a:lstStyle>
          <a:p>
            <a:endParaRPr lang="de-CH"/>
          </a:p>
        </p:txBody>
      </p:sp>
      <p:sp>
        <p:nvSpPr>
          <p:cNvPr id="8" name="Footer Placeholder 7"/>
          <p:cNvSpPr>
            <a:spLocks noGrp="1"/>
          </p:cNvSpPr>
          <p:nvPr>
            <p:ph type="ftr" sz="quarter" idx="11"/>
          </p:nvPr>
        </p:nvSpPr>
        <p:spPr>
          <a:xfrm>
            <a:off x="3657600" y="6243638"/>
            <a:ext cx="2895600" cy="457200"/>
          </a:xfrm>
        </p:spPr>
        <p:txBody>
          <a:bodyPr/>
          <a:lstStyle>
            <a:lvl1pPr>
              <a:defRPr/>
            </a:lvl1pPr>
          </a:lstStyle>
          <a:p>
            <a:endParaRPr lang="de-CH"/>
          </a:p>
        </p:txBody>
      </p:sp>
      <p:sp>
        <p:nvSpPr>
          <p:cNvPr id="9" name="Slide Number Placeholder 8"/>
          <p:cNvSpPr>
            <a:spLocks noGrp="1"/>
          </p:cNvSpPr>
          <p:nvPr>
            <p:ph type="sldNum" sz="quarter" idx="12"/>
          </p:nvPr>
        </p:nvSpPr>
        <p:spPr>
          <a:xfrm>
            <a:off x="7042150" y="6243638"/>
            <a:ext cx="1905000" cy="457200"/>
          </a:xfrm>
        </p:spPr>
        <p:txBody>
          <a:bodyPr/>
          <a:lstStyle>
            <a:lvl1pPr>
              <a:defRPr/>
            </a:lvl1pPr>
          </a:lstStyle>
          <a:p>
            <a:fld id="{9CE300EB-6897-4A80-AE99-772A6851AA21}" type="slidenum">
              <a:rPr lang="de-CH"/>
              <a:pPr/>
              <a:t>‹#›</a:t>
            </a:fld>
            <a:endParaRPr lang="de-CH"/>
          </a:p>
        </p:txBody>
      </p:sp>
    </p:spTree>
    <p:extLst>
      <p:ext uri="{BB962C8B-B14F-4D97-AF65-F5344CB8AC3E}">
        <p14:creationId xmlns:p14="http://schemas.microsoft.com/office/powerpoint/2010/main" val="428202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E7367-FF10-4223-9E62-CFE15DB3826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53394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E7367-FF10-4223-9E62-CFE15DB3826A}"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230863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DE7367-FF10-4223-9E62-CFE15DB3826A}"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403951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DE7367-FF10-4223-9E62-CFE15DB3826A}"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49312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DE7367-FF10-4223-9E62-CFE15DB3826A}"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428955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E7367-FF10-4223-9E62-CFE15DB3826A}"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253606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E7367-FF10-4223-9E62-CFE15DB3826A}"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262555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E7367-FF10-4223-9E62-CFE15DB3826A}"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81989-7187-4A30-AA58-5BE63D29ED37}" type="slidenum">
              <a:rPr lang="en-US" smtClean="0"/>
              <a:pPr/>
              <a:t>‹#›</a:t>
            </a:fld>
            <a:endParaRPr lang="en-US"/>
          </a:p>
        </p:txBody>
      </p:sp>
    </p:spTree>
    <p:extLst>
      <p:ext uri="{BB962C8B-B14F-4D97-AF65-F5344CB8AC3E}">
        <p14:creationId xmlns:p14="http://schemas.microsoft.com/office/powerpoint/2010/main" val="23711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E7367-FF10-4223-9E62-CFE15DB3826A}" type="datetimeFigureOut">
              <a:rPr lang="en-US" smtClean="0"/>
              <a:pPr/>
              <a:t>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81989-7187-4A30-AA58-5BE63D29ED37}" type="slidenum">
              <a:rPr lang="en-US" smtClean="0"/>
              <a:pPr/>
              <a:t>‹#›</a:t>
            </a:fld>
            <a:endParaRPr lang="en-US"/>
          </a:p>
        </p:txBody>
      </p:sp>
    </p:spTree>
    <p:extLst>
      <p:ext uri="{BB962C8B-B14F-4D97-AF65-F5344CB8AC3E}">
        <p14:creationId xmlns:p14="http://schemas.microsoft.com/office/powerpoint/2010/main" val="1556135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13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33.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pictures/TVwinker.mov"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4.xml"/><Relationship Id="rId5" Type="http://schemas.openxmlformats.org/officeDocument/2006/relationships/image" Target="../media/image80.png"/><Relationship Id="rId4" Type="http://schemas.openxmlformats.org/officeDocument/2006/relationships/image" Target="../media/image79.jpeg"/></Relationships>
</file>

<file path=ppt/slides/_rels/slide14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4.xml"/><Relationship Id="rId5" Type="http://schemas.openxmlformats.org/officeDocument/2006/relationships/image" Target="../media/image81.jpeg"/><Relationship Id="rId4" Type="http://schemas.openxmlformats.org/officeDocument/2006/relationships/image" Target="../media/image7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4.xml"/><Relationship Id="rId5" Type="http://schemas.openxmlformats.org/officeDocument/2006/relationships/image" Target="../media/image83.jpeg"/><Relationship Id="rId4" Type="http://schemas.openxmlformats.org/officeDocument/2006/relationships/image" Target="../media/image82.png"/></Relationships>
</file>

<file path=ppt/slides/_rels/slide15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http://www.learnquick.com.au/dpec/courses/a11/a11a015.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http://www.learnquick.com.au/dpec/courses/a11/a11a015.gif" TargetMode="External"/><Relationship Id="rId5" Type="http://schemas.openxmlformats.org/officeDocument/2006/relationships/image" Target="../media/image26.png"/><Relationship Id="rId4" Type="http://schemas.openxmlformats.org/officeDocument/2006/relationships/image" Target="http://www.learnquick.com.au/dpec/courses/a11/a11a020.gi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Confidentiality" TargetMode="External"/><Relationship Id="rId2" Type="http://schemas.openxmlformats.org/officeDocument/2006/relationships/hyperlink" Target="http://en.wikipedia.org/wiki/Information_system" TargetMode="External"/><Relationship Id="rId1" Type="http://schemas.openxmlformats.org/officeDocument/2006/relationships/slideLayout" Target="../slideLayouts/slideLayout2.xml"/><Relationship Id="rId5" Type="http://schemas.openxmlformats.org/officeDocument/2006/relationships/hyperlink" Target="http://en.wikipedia.org/wiki/Availability" TargetMode="External"/><Relationship Id="rId4" Type="http://schemas.openxmlformats.org/officeDocument/2006/relationships/hyperlink" Target="http://en.wikipedia.org/wiki/Data_integrit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2">
                    <a:lumMod val="75000"/>
                  </a:schemeClr>
                </a:solidFill>
              </a:rPr>
              <a:t>Computer Network Security</a:t>
            </a:r>
            <a:endParaRPr lang="en-US" b="1" dirty="0">
              <a:solidFill>
                <a:schemeClr val="accent2">
                  <a:lumMod val="75000"/>
                </a:schemeClr>
              </a:solidFill>
            </a:endParaRPr>
          </a:p>
        </p:txBody>
      </p:sp>
      <p:sp>
        <p:nvSpPr>
          <p:cNvPr id="3" name="Subtitle 2"/>
          <p:cNvSpPr>
            <a:spLocks noGrp="1"/>
          </p:cNvSpPr>
          <p:nvPr/>
        </p:nvSpPr>
        <p:spPr bwMode="auto">
          <a:xfrm>
            <a:off x="4572000" y="4648200"/>
            <a:ext cx="4191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65000"/>
              <a:buFont typeface="Wingdings" pitchFamily="2" charset="2"/>
              <a:buNone/>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spcBef>
                <a:spcPct val="0"/>
              </a:spcBef>
            </a:pPr>
            <a:r>
              <a:rPr lang="en-US" sz="2000" b="1" dirty="0" smtClean="0">
                <a:solidFill>
                  <a:srgbClr val="FF0000"/>
                </a:solidFill>
              </a:rPr>
              <a:t>Mrs. M. </a:t>
            </a:r>
            <a:r>
              <a:rPr lang="en-US" sz="2000" b="1" dirty="0" err="1" smtClean="0">
                <a:solidFill>
                  <a:srgbClr val="FF0000"/>
                </a:solidFill>
              </a:rPr>
              <a:t>Lalli</a:t>
            </a:r>
            <a:endParaRPr lang="en-US" sz="2000" b="1" dirty="0" smtClean="0">
              <a:solidFill>
                <a:srgbClr val="FF0000"/>
              </a:solidFill>
            </a:endParaRPr>
          </a:p>
          <a:p>
            <a:pPr eaLnBrk="1" hangingPunct="1">
              <a:spcBef>
                <a:spcPct val="0"/>
              </a:spcBef>
            </a:pPr>
            <a:r>
              <a:rPr lang="en-US" sz="2000" b="1" dirty="0" smtClean="0">
                <a:solidFill>
                  <a:srgbClr val="FF0000"/>
                </a:solidFill>
              </a:rPr>
              <a:t>Assistant Professor</a:t>
            </a:r>
          </a:p>
          <a:p>
            <a:pPr eaLnBrk="1" hangingPunct="1">
              <a:spcBef>
                <a:spcPct val="0"/>
              </a:spcBef>
            </a:pPr>
            <a:r>
              <a:rPr lang="en-US" sz="2000" b="1" dirty="0" smtClean="0">
                <a:solidFill>
                  <a:srgbClr val="FF0000"/>
                </a:solidFill>
              </a:rPr>
              <a:t>Department of Computer Science</a:t>
            </a:r>
          </a:p>
          <a:p>
            <a:pPr eaLnBrk="1" hangingPunct="1">
              <a:spcBef>
                <a:spcPct val="0"/>
              </a:spcBef>
            </a:pPr>
            <a:r>
              <a:rPr lang="en-US" sz="2000" b="1" dirty="0" err="1" smtClean="0">
                <a:solidFill>
                  <a:srgbClr val="FF0000"/>
                </a:solidFill>
              </a:rPr>
              <a:t>Bharathidasan</a:t>
            </a:r>
            <a:r>
              <a:rPr lang="en-US" sz="2000" b="1" dirty="0" smtClean="0">
                <a:solidFill>
                  <a:srgbClr val="FF0000"/>
                </a:solidFill>
              </a:rPr>
              <a:t> University</a:t>
            </a:r>
          </a:p>
          <a:p>
            <a:pPr eaLnBrk="1" hangingPunct="1">
              <a:spcBef>
                <a:spcPct val="0"/>
              </a:spcBef>
            </a:pPr>
            <a:r>
              <a:rPr lang="en-US" sz="2000" b="1" dirty="0" err="1" smtClean="0">
                <a:solidFill>
                  <a:srgbClr val="FF0000"/>
                </a:solidFill>
              </a:rPr>
              <a:t>Trichy</a:t>
            </a:r>
            <a:endParaRPr lang="en-US" sz="2000" b="1" dirty="0" smtClean="0">
              <a:solidFill>
                <a:srgbClr val="FF0000"/>
              </a:solidFill>
            </a:endParaRPr>
          </a:p>
          <a:p>
            <a:pPr eaLnBrk="1" hangingPunct="1">
              <a:spcBef>
                <a:spcPct val="0"/>
              </a:spcBef>
            </a:pPr>
            <a:endParaRPr lang="en-US" sz="4000" dirty="0" smtClean="0">
              <a:solidFill>
                <a:srgbClr val="FFC000"/>
              </a:solidFill>
            </a:endParaRPr>
          </a:p>
          <a:p>
            <a:pPr eaLnBrk="1" hangingPunct="1">
              <a:spcBef>
                <a:spcPct val="0"/>
              </a:spcBef>
            </a:pPr>
            <a:endParaRPr lang="en-US" sz="4000" dirty="0" smtClean="0">
              <a:solidFill>
                <a:srgbClr val="FFC000"/>
              </a:solidFill>
            </a:endParaRPr>
          </a:p>
        </p:txBody>
      </p:sp>
    </p:spTree>
    <p:extLst>
      <p:ext uri="{BB962C8B-B14F-4D97-AF65-F5344CB8AC3E}">
        <p14:creationId xmlns:p14="http://schemas.microsoft.com/office/powerpoint/2010/main" val="2489584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Network Components</a:t>
            </a:r>
            <a:endParaRPr lang="en-GB" sz="4000" b="1">
              <a:solidFill>
                <a:srgbClr val="E4005C"/>
              </a:solidFill>
            </a:endParaRPr>
          </a:p>
        </p:txBody>
      </p:sp>
      <p:sp>
        <p:nvSpPr>
          <p:cNvPr id="36873" name="Rectangle 9"/>
          <p:cNvSpPr>
            <a:spLocks noGrp="1" noChangeArrowheads="1"/>
          </p:cNvSpPr>
          <p:nvPr>
            <p:ph idx="1"/>
          </p:nvPr>
        </p:nvSpPr>
        <p:spPr>
          <a:xfrm>
            <a:off x="457200" y="1600200"/>
            <a:ext cx="8229600" cy="5257800"/>
          </a:xfrm>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2400" b="1">
              <a:solidFill>
                <a:srgbClr val="000066"/>
              </a:solidFill>
            </a:endParaRP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Physical Media</a:t>
            </a: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Interconnecting Devices</a:t>
            </a: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Computers</a:t>
            </a: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Networking Software</a:t>
            </a: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Applications</a:t>
            </a:r>
          </a:p>
        </p:txBody>
      </p:sp>
      <p:sp>
        <p:nvSpPr>
          <p:cNvPr id="36867"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6868"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6869"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6870"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6871" name="Text Box 7"/>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9pPr>
          </a:lstStyle>
          <a:p>
            <a:pPr hangingPunct="0">
              <a:lnSpc>
                <a:spcPct val="95000"/>
              </a:lnSpc>
              <a:buClr>
                <a:srgbClr val="000000"/>
              </a:buClr>
              <a:buSzPct val="45000"/>
              <a:buFont typeface="StarSymbol"/>
              <a:buNone/>
            </a:pPr>
            <a:r>
              <a:rPr lang="en-GB" sz="2000" b="1">
                <a:solidFill>
                  <a:schemeClr val="bg1"/>
                </a:solidFill>
              </a:rPr>
              <a:t>Introduction to Computer Networks</a:t>
            </a:r>
          </a:p>
        </p:txBody>
      </p:sp>
      <p:sp>
        <p:nvSpPr>
          <p:cNvPr id="36872"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309403477"/>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D:\mcchiu\course\mobile communications\ch1\1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131175"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3015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09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kumimoji="1" lang="zh-TW" altLang="zh-TW" sz="2000"/>
          </a:p>
          <a:p>
            <a:pPr marL="342900" indent="-342900" eaLnBrk="1" hangingPunct="1">
              <a:spcBef>
                <a:spcPct val="20000"/>
              </a:spcBef>
              <a:buFontTx/>
              <a:buChar char="•"/>
            </a:pPr>
            <a:endParaRPr kumimoji="1" lang="zh-TW" altLang="zh-TW" sz="2000"/>
          </a:p>
        </p:txBody>
      </p:sp>
      <p:sp>
        <p:nvSpPr>
          <p:cNvPr id="7171" name="Rectangle 3"/>
          <p:cNvSpPr>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kumimoji="1" lang="zh-TW" altLang="zh-TW" sz="3200">
                <a:solidFill>
                  <a:schemeClr val="tx2"/>
                </a:solidFill>
              </a:rPr>
              <a:t>1.2.2 </a:t>
            </a:r>
            <a:r>
              <a:rPr kumimoji="1" lang="en-US" altLang="zh-TW" sz="3200">
                <a:solidFill>
                  <a:schemeClr val="tx2"/>
                </a:solidFill>
              </a:rPr>
              <a:t>Paging Systems</a:t>
            </a:r>
            <a:endParaRPr kumimoji="1" lang="en-US" altLang="zh-TW" sz="4400">
              <a:solidFill>
                <a:schemeClr val="tx2"/>
              </a:solidFill>
            </a:endParaRPr>
          </a:p>
        </p:txBody>
      </p:sp>
      <p:sp>
        <p:nvSpPr>
          <p:cNvPr id="7172" name="Rectangle 4"/>
          <p:cNvSpPr>
            <a:spLocks noChangeArrowheads="1"/>
          </p:cNvSpPr>
          <p:nvPr/>
        </p:nvSpPr>
        <p:spPr bwMode="auto">
          <a:xfrm>
            <a:off x="685800" y="1143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kumimoji="1" lang="en-US" altLang="zh-TW" sz="2000"/>
              <a:t>Conventional paging system send brief messages to a subscriber</a:t>
            </a:r>
          </a:p>
          <a:p>
            <a:pPr marL="342900" indent="-342900" eaLnBrk="1" hangingPunct="1">
              <a:spcBef>
                <a:spcPct val="20000"/>
              </a:spcBef>
              <a:buFontTx/>
              <a:buChar char="•"/>
            </a:pPr>
            <a:r>
              <a:rPr kumimoji="1" lang="en-US" altLang="zh-TW" sz="2000"/>
              <a:t>Modern paging system: news headline, stock quotations, faxes, etc.</a:t>
            </a:r>
          </a:p>
          <a:p>
            <a:pPr marL="342900" indent="-342900" eaLnBrk="1" hangingPunct="1">
              <a:spcBef>
                <a:spcPct val="20000"/>
              </a:spcBef>
              <a:buFontTx/>
              <a:buChar char="•"/>
            </a:pPr>
            <a:r>
              <a:rPr kumimoji="1" lang="en-US" altLang="zh-TW" sz="2000"/>
              <a:t>Simultaneously broadcast paging message from each base station (simulcasting)</a:t>
            </a:r>
          </a:p>
          <a:p>
            <a:pPr marL="342900" indent="-342900" eaLnBrk="1" hangingPunct="1">
              <a:spcBef>
                <a:spcPct val="20000"/>
              </a:spcBef>
              <a:buFontTx/>
              <a:buChar char="•"/>
            </a:pPr>
            <a:r>
              <a:rPr kumimoji="1" lang="en-US" altLang="zh-TW" sz="2000"/>
              <a:t>Large transmission power to cover wide area.</a:t>
            </a:r>
          </a:p>
          <a:p>
            <a:pPr marL="342900" indent="-342900" eaLnBrk="1" hangingPunct="1">
              <a:spcBef>
                <a:spcPct val="20000"/>
              </a:spcBef>
              <a:buFontTx/>
              <a:buChar char="•"/>
            </a:pPr>
            <a:endParaRPr kumimoji="1" lang="en-US" altLang="zh-TW" sz="2000"/>
          </a:p>
          <a:p>
            <a:pPr marL="342900" indent="-342900" eaLnBrk="1" hangingPunct="1">
              <a:spcBef>
                <a:spcPct val="20000"/>
              </a:spcBef>
              <a:buFontTx/>
              <a:buChar char="•"/>
            </a:pPr>
            <a:endParaRPr kumimoji="1" lang="en-US" altLang="zh-TW" sz="2000"/>
          </a:p>
          <a:p>
            <a:pPr marL="342900" indent="-342900" eaLnBrk="1" hangingPunct="1">
              <a:spcBef>
                <a:spcPct val="20000"/>
              </a:spcBef>
              <a:buFontTx/>
              <a:buChar char="•"/>
            </a:pPr>
            <a:endParaRPr kumimoji="1" lang="en-US" altLang="zh-TW" sz="2000"/>
          </a:p>
        </p:txBody>
      </p:sp>
      <p:pic>
        <p:nvPicPr>
          <p:cNvPr id="7173" name="Picture 6" descr="D:\mcchiu\course\mobile communications\ch1\1_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135313"/>
            <a:ext cx="5943600"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1362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09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kumimoji="1" lang="zh-TW" altLang="zh-TW" sz="2000"/>
          </a:p>
          <a:p>
            <a:pPr marL="342900" indent="-342900" eaLnBrk="1" hangingPunct="1">
              <a:spcBef>
                <a:spcPct val="20000"/>
              </a:spcBef>
              <a:buFontTx/>
              <a:buChar char="•"/>
            </a:pPr>
            <a:endParaRPr kumimoji="1" lang="zh-TW" altLang="zh-TW" sz="2000"/>
          </a:p>
        </p:txBody>
      </p:sp>
      <p:sp>
        <p:nvSpPr>
          <p:cNvPr id="8195" name="Rectangle 3"/>
          <p:cNvSpPr>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kumimoji="1" lang="zh-TW" altLang="zh-TW" sz="3200">
                <a:solidFill>
                  <a:schemeClr val="tx2"/>
                </a:solidFill>
              </a:rPr>
              <a:t>1.2.3 </a:t>
            </a:r>
            <a:r>
              <a:rPr kumimoji="1" lang="en-US" altLang="zh-TW" sz="3200">
                <a:solidFill>
                  <a:schemeClr val="tx2"/>
                </a:solidFill>
              </a:rPr>
              <a:t>Cordless Telephone System</a:t>
            </a:r>
            <a:endParaRPr kumimoji="1" lang="en-US" altLang="zh-TW" sz="4400">
              <a:solidFill>
                <a:schemeClr val="tx2"/>
              </a:solidFill>
            </a:endParaRPr>
          </a:p>
        </p:txBody>
      </p:sp>
      <p:sp>
        <p:nvSpPr>
          <p:cNvPr id="8196" name="Rectangle 4"/>
          <p:cNvSpPr>
            <a:spLocks noChangeArrowheads="1"/>
          </p:cNvSpPr>
          <p:nvPr/>
        </p:nvSpPr>
        <p:spPr bwMode="auto">
          <a:xfrm>
            <a:off x="685800" y="10668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kumimoji="1" lang="en-US" altLang="zh-TW" sz="2000"/>
              <a:t>Cordless telephone systems are full duplex communication systems.</a:t>
            </a:r>
          </a:p>
          <a:p>
            <a:pPr marL="342900" indent="-342900" eaLnBrk="1" hangingPunct="1">
              <a:spcBef>
                <a:spcPct val="20000"/>
              </a:spcBef>
              <a:buFontTx/>
              <a:buChar char="•"/>
            </a:pPr>
            <a:r>
              <a:rPr kumimoji="1" lang="en-US" altLang="zh-TW" sz="2000"/>
              <a:t>First generation cordless phone</a:t>
            </a:r>
          </a:p>
          <a:p>
            <a:pPr marL="742950" lvl="1" indent="-285750" eaLnBrk="1" hangingPunct="1">
              <a:spcBef>
                <a:spcPct val="20000"/>
              </a:spcBef>
              <a:buFontTx/>
              <a:buChar char="–"/>
            </a:pPr>
            <a:r>
              <a:rPr kumimoji="1" lang="en-US" altLang="zh-TW" sz="1800"/>
              <a:t>in-home use</a:t>
            </a:r>
          </a:p>
          <a:p>
            <a:pPr marL="742950" lvl="1" indent="-285750" eaLnBrk="1" hangingPunct="1">
              <a:spcBef>
                <a:spcPct val="20000"/>
              </a:spcBef>
              <a:buFontTx/>
              <a:buChar char="–"/>
            </a:pPr>
            <a:r>
              <a:rPr kumimoji="1" lang="en-US" altLang="zh-TW" sz="1800"/>
              <a:t>communication to dedicated base unit</a:t>
            </a:r>
          </a:p>
          <a:p>
            <a:pPr marL="742950" lvl="1" indent="-285750" eaLnBrk="1" hangingPunct="1">
              <a:spcBef>
                <a:spcPct val="20000"/>
              </a:spcBef>
              <a:buFontTx/>
              <a:buChar char="–"/>
            </a:pPr>
            <a:r>
              <a:rPr kumimoji="1" lang="en-US" altLang="zh-TW" sz="1800"/>
              <a:t>few tens of meters </a:t>
            </a:r>
          </a:p>
          <a:p>
            <a:pPr marL="342900" indent="-342900" eaLnBrk="1" hangingPunct="1">
              <a:spcBef>
                <a:spcPct val="20000"/>
              </a:spcBef>
              <a:buFontTx/>
              <a:buChar char="•"/>
            </a:pPr>
            <a:r>
              <a:rPr kumimoji="1" lang="en-US" altLang="zh-TW" sz="2000"/>
              <a:t>Second generation cordless phone</a:t>
            </a:r>
          </a:p>
          <a:p>
            <a:pPr marL="742950" lvl="1" indent="-285750" eaLnBrk="1" hangingPunct="1">
              <a:spcBef>
                <a:spcPct val="20000"/>
              </a:spcBef>
              <a:buFontTx/>
              <a:buChar char="–"/>
            </a:pPr>
            <a:r>
              <a:rPr kumimoji="1" lang="en-US" altLang="zh-TW" sz="1800"/>
              <a:t>outdoor</a:t>
            </a:r>
          </a:p>
          <a:p>
            <a:pPr marL="742950" lvl="1" indent="-285750" eaLnBrk="1" hangingPunct="1">
              <a:spcBef>
                <a:spcPct val="20000"/>
              </a:spcBef>
              <a:buFontTx/>
              <a:buChar char="–"/>
            </a:pPr>
            <a:r>
              <a:rPr kumimoji="1" lang="en-US" altLang="zh-TW" sz="1800"/>
              <a:t>combine with paging system</a:t>
            </a:r>
          </a:p>
          <a:p>
            <a:pPr marL="742950" lvl="1" indent="-285750" eaLnBrk="1" hangingPunct="1">
              <a:spcBef>
                <a:spcPct val="20000"/>
              </a:spcBef>
              <a:buFontTx/>
              <a:buChar char="–"/>
            </a:pPr>
            <a:r>
              <a:rPr kumimoji="1" lang="en-US" altLang="zh-TW" sz="1800"/>
              <a:t>few hundred meters per station</a:t>
            </a:r>
          </a:p>
        </p:txBody>
      </p:sp>
      <p:pic>
        <p:nvPicPr>
          <p:cNvPr id="8197" name="Picture 5" descr="D:\mcchiu\course\mobile communications\ch1\1_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267200"/>
            <a:ext cx="38100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2029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09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kumimoji="1" lang="zh-TW" altLang="zh-TW" sz="2000"/>
          </a:p>
          <a:p>
            <a:pPr marL="342900" indent="-342900" eaLnBrk="1" hangingPunct="1">
              <a:spcBef>
                <a:spcPct val="20000"/>
              </a:spcBef>
              <a:buFontTx/>
              <a:buChar char="•"/>
            </a:pPr>
            <a:endParaRPr kumimoji="1" lang="zh-TW" altLang="zh-TW" sz="2000"/>
          </a:p>
        </p:txBody>
      </p:sp>
      <p:sp>
        <p:nvSpPr>
          <p:cNvPr id="9219" name="Rectangle 3"/>
          <p:cNvSpPr>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kumimoji="1" lang="zh-TW" altLang="zh-TW" sz="3200">
                <a:solidFill>
                  <a:schemeClr val="tx2"/>
                </a:solidFill>
              </a:rPr>
              <a:t>1.2.4 </a:t>
            </a:r>
            <a:r>
              <a:rPr kumimoji="1" lang="en-US" altLang="zh-TW" sz="3200">
                <a:solidFill>
                  <a:schemeClr val="tx2"/>
                </a:solidFill>
              </a:rPr>
              <a:t>Cellular Telephone Systems</a:t>
            </a:r>
            <a:endParaRPr kumimoji="1" lang="en-US" altLang="zh-TW" sz="4400">
              <a:solidFill>
                <a:schemeClr val="tx2"/>
              </a:solidFill>
            </a:endParaRPr>
          </a:p>
        </p:txBody>
      </p:sp>
      <p:sp>
        <p:nvSpPr>
          <p:cNvPr id="9220" name="Rectangle 4"/>
          <p:cNvSpPr>
            <a:spLocks noChangeArrowheads="1"/>
          </p:cNvSpPr>
          <p:nvPr/>
        </p:nvSpPr>
        <p:spPr bwMode="auto">
          <a:xfrm>
            <a:off x="685800" y="1066800"/>
            <a:ext cx="845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kumimoji="1" lang="en-US" altLang="zh-TW" sz="2000"/>
              <a:t>Provide connection to the PSTN for any user location within the radio range of the system.</a:t>
            </a:r>
          </a:p>
          <a:p>
            <a:pPr marL="342900" indent="-342900" eaLnBrk="1" hangingPunct="1">
              <a:spcBef>
                <a:spcPct val="20000"/>
              </a:spcBef>
              <a:buFontTx/>
              <a:buChar char="•"/>
            </a:pPr>
            <a:r>
              <a:rPr kumimoji="1" lang="en-US" altLang="zh-TW" sz="2000"/>
              <a:t>Characteristic</a:t>
            </a:r>
          </a:p>
          <a:p>
            <a:pPr marL="742950" lvl="1" indent="-285750" eaLnBrk="1" hangingPunct="1">
              <a:spcBef>
                <a:spcPct val="20000"/>
              </a:spcBef>
              <a:buFontTx/>
              <a:buChar char="–"/>
            </a:pPr>
            <a:r>
              <a:rPr kumimoji="1" lang="en-US" altLang="zh-TW" sz="1800"/>
              <a:t>Large number of users</a:t>
            </a:r>
          </a:p>
          <a:p>
            <a:pPr marL="742950" lvl="1" indent="-285750" eaLnBrk="1" hangingPunct="1">
              <a:spcBef>
                <a:spcPct val="20000"/>
              </a:spcBef>
              <a:buFontTx/>
              <a:buChar char="–"/>
            </a:pPr>
            <a:r>
              <a:rPr kumimoji="1" lang="en-US" altLang="zh-TW" sz="1800"/>
              <a:t>Large Geographic area</a:t>
            </a:r>
          </a:p>
          <a:p>
            <a:pPr marL="742950" lvl="1" indent="-285750" eaLnBrk="1" hangingPunct="1">
              <a:spcBef>
                <a:spcPct val="20000"/>
              </a:spcBef>
              <a:buFontTx/>
              <a:buChar char="–"/>
            </a:pPr>
            <a:r>
              <a:rPr kumimoji="1" lang="en-US" altLang="zh-TW" sz="1800"/>
              <a:t>Limited frequency spectrum</a:t>
            </a:r>
          </a:p>
          <a:p>
            <a:pPr marL="742950" lvl="1" indent="-285750" eaLnBrk="1" hangingPunct="1">
              <a:spcBef>
                <a:spcPct val="20000"/>
              </a:spcBef>
              <a:buFontTx/>
              <a:buChar char="–"/>
            </a:pPr>
            <a:r>
              <a:rPr kumimoji="1" lang="en-US" altLang="zh-TW" sz="1800"/>
              <a:t>Reuse of the radio frequency by the concept of  “cell’’.</a:t>
            </a:r>
          </a:p>
          <a:p>
            <a:pPr marL="342900" indent="-342900" eaLnBrk="1" hangingPunct="1">
              <a:spcBef>
                <a:spcPct val="20000"/>
              </a:spcBef>
              <a:buFontTx/>
              <a:buChar char="•"/>
            </a:pPr>
            <a:r>
              <a:rPr kumimoji="1" lang="en-US" altLang="zh-TW" sz="2000"/>
              <a:t>Basic cellular system: mobile stations, base stations, and mobile switching center.</a:t>
            </a:r>
          </a:p>
          <a:p>
            <a:pPr marL="342900" indent="-342900" eaLnBrk="1" hangingPunct="1">
              <a:spcBef>
                <a:spcPct val="20000"/>
              </a:spcBef>
              <a:buFontTx/>
              <a:buChar char="•"/>
            </a:pPr>
            <a:endParaRPr kumimoji="1" lang="en-US" altLang="zh-TW" sz="5400"/>
          </a:p>
          <a:p>
            <a:pPr marL="342900" indent="-342900" eaLnBrk="1" hangingPunct="1">
              <a:spcBef>
                <a:spcPct val="20000"/>
              </a:spcBef>
              <a:buFontTx/>
              <a:buChar char="•"/>
            </a:pPr>
            <a:endParaRPr kumimoji="1" lang="en-US" altLang="zh-TW" sz="2000"/>
          </a:p>
          <a:p>
            <a:pPr marL="342900" indent="-342900" eaLnBrk="1" hangingPunct="1">
              <a:spcBef>
                <a:spcPct val="20000"/>
              </a:spcBef>
              <a:buFontTx/>
              <a:buChar char="•"/>
            </a:pPr>
            <a:endParaRPr kumimoji="1" lang="zh-TW" altLang="zh-TW" sz="2000"/>
          </a:p>
        </p:txBody>
      </p:sp>
      <p:pic>
        <p:nvPicPr>
          <p:cNvPr id="9221" name="Picture 5" descr="D:\mcchiu\course\mobile communications\ch1\1_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810000"/>
            <a:ext cx="43370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9784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09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kumimoji="1" lang="en-US" altLang="zh-TW" sz="2000"/>
              <a:t>Communication between the base station and mobiles is defined by the standard </a:t>
            </a:r>
            <a:r>
              <a:rPr kumimoji="1" lang="en-US" altLang="zh-TW" sz="2000">
                <a:solidFill>
                  <a:srgbClr val="0000FF"/>
                </a:solidFill>
              </a:rPr>
              <a:t>common air interface (CAI)</a:t>
            </a:r>
          </a:p>
          <a:p>
            <a:pPr marL="742950" lvl="1" indent="-285750" eaLnBrk="1" hangingPunct="1">
              <a:spcBef>
                <a:spcPct val="20000"/>
              </a:spcBef>
              <a:buFontTx/>
              <a:buChar char="–"/>
            </a:pPr>
            <a:r>
              <a:rPr kumimoji="1" lang="en-US" altLang="zh-TW" sz="2000"/>
              <a:t>forward voice channel (FVC): voice transmission from base station to mobile</a:t>
            </a:r>
          </a:p>
          <a:p>
            <a:pPr marL="742950" lvl="1" indent="-285750" eaLnBrk="1" hangingPunct="1">
              <a:spcBef>
                <a:spcPct val="20000"/>
              </a:spcBef>
              <a:buFontTx/>
              <a:buChar char="–"/>
            </a:pPr>
            <a:r>
              <a:rPr kumimoji="1" lang="en-US" altLang="zh-TW" sz="2000"/>
              <a:t>reverse voice channel (RVC):  voice transmission from mobile to base station</a:t>
            </a:r>
          </a:p>
          <a:p>
            <a:pPr marL="742950" lvl="1" indent="-285750" eaLnBrk="1" hangingPunct="1">
              <a:spcBef>
                <a:spcPct val="20000"/>
              </a:spcBef>
              <a:buFontTx/>
              <a:buChar char="–"/>
            </a:pPr>
            <a:r>
              <a:rPr kumimoji="1" lang="en-US" altLang="zh-TW" sz="2000"/>
              <a:t>forward control channels (FCC): initiating mobile call from base station to mobile</a:t>
            </a:r>
          </a:p>
          <a:p>
            <a:pPr marL="742950" lvl="1" indent="-285750" eaLnBrk="1" hangingPunct="1">
              <a:spcBef>
                <a:spcPct val="20000"/>
              </a:spcBef>
              <a:buFontTx/>
              <a:buChar char="–"/>
            </a:pPr>
            <a:r>
              <a:rPr kumimoji="1" lang="en-US" altLang="zh-TW" sz="2000"/>
              <a:t>reverse control channel (RCC): initiating mobile call from mobile to base station</a:t>
            </a:r>
          </a:p>
          <a:p>
            <a:pPr marL="742950" lvl="1" indent="-285750" eaLnBrk="1" hangingPunct="1">
              <a:spcBef>
                <a:spcPct val="20000"/>
              </a:spcBef>
              <a:buFontTx/>
              <a:buChar char="–"/>
            </a:pPr>
            <a:endParaRPr kumimoji="1" lang="en-US" altLang="zh-TW" sz="2000"/>
          </a:p>
          <a:p>
            <a:pPr marL="342900" indent="-342900" eaLnBrk="1" hangingPunct="1">
              <a:spcBef>
                <a:spcPct val="20000"/>
              </a:spcBef>
              <a:buFontTx/>
              <a:buChar char="•"/>
            </a:pPr>
            <a:endParaRPr kumimoji="1" lang="en-US" altLang="zh-TW" sz="2000"/>
          </a:p>
          <a:p>
            <a:pPr marL="342900" indent="-342900" eaLnBrk="1" hangingPunct="1">
              <a:spcBef>
                <a:spcPct val="20000"/>
              </a:spcBef>
              <a:buFontTx/>
              <a:buChar char="•"/>
            </a:pPr>
            <a:endParaRPr kumimoji="1" lang="en-US" altLang="zh-TW" sz="2000"/>
          </a:p>
        </p:txBody>
      </p:sp>
    </p:spTree>
    <p:extLst>
      <p:ext uri="{BB962C8B-B14F-4D97-AF65-F5344CB8AC3E}">
        <p14:creationId xmlns:p14="http://schemas.microsoft.com/office/powerpoint/2010/main" val="5240462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914400" y="2514600"/>
            <a:ext cx="7772400" cy="1143000"/>
          </a:xfrm>
        </p:spPr>
        <p:txBody>
          <a:bodyPr/>
          <a:lstStyle/>
          <a:p>
            <a:r>
              <a:rPr altLang="zh-CN" smtClean="0">
                <a:cs typeface="幼圆"/>
              </a:rPr>
              <a:t>Thank you!</a:t>
            </a:r>
          </a:p>
        </p:txBody>
      </p:sp>
    </p:spTree>
    <p:extLst>
      <p:ext uri="{BB962C8B-B14F-4D97-AF65-F5344CB8AC3E}">
        <p14:creationId xmlns:p14="http://schemas.microsoft.com/office/powerpoint/2010/main" val="13960347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069586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go1"/>
          <p:cNvPicPr>
            <a:picLocks noChangeAspect="1" noChangeArrowheads="1"/>
          </p:cNvPicPr>
          <p:nvPr/>
        </p:nvPicPr>
        <p:blipFill>
          <a:blip r:embed="rId3" cstate="print"/>
          <a:srcRect/>
          <a:stretch>
            <a:fillRect/>
          </a:stretch>
        </p:blipFill>
        <p:spPr bwMode="auto">
          <a:xfrm>
            <a:off x="304800" y="76200"/>
            <a:ext cx="1143000" cy="1143000"/>
          </a:xfrm>
          <a:prstGeom prst="rect">
            <a:avLst/>
          </a:prstGeom>
          <a:noFill/>
          <a:ln w="9525">
            <a:noFill/>
            <a:miter lim="800000"/>
            <a:headEnd/>
            <a:tailEnd/>
          </a:ln>
        </p:spPr>
      </p:pic>
      <p:pic>
        <p:nvPicPr>
          <p:cNvPr id="8195" name="Picture 3" descr="strip1"/>
          <p:cNvPicPr>
            <a:picLocks noChangeAspect="1" noChangeArrowheads="1"/>
          </p:cNvPicPr>
          <p:nvPr/>
        </p:nvPicPr>
        <p:blipFill>
          <a:blip r:embed="rId4" cstate="print"/>
          <a:srcRect/>
          <a:stretch>
            <a:fillRect/>
          </a:stretch>
        </p:blipFill>
        <p:spPr bwMode="auto">
          <a:xfrm>
            <a:off x="1447800" y="609600"/>
            <a:ext cx="7620000" cy="76200"/>
          </a:xfrm>
          <a:prstGeom prst="rect">
            <a:avLst/>
          </a:prstGeom>
          <a:noFill/>
          <a:ln w="9525">
            <a:noFill/>
            <a:miter lim="800000"/>
            <a:headEnd/>
            <a:tailEnd/>
          </a:ln>
        </p:spPr>
      </p:pic>
      <p:sp>
        <p:nvSpPr>
          <p:cNvPr id="2052" name="Rectangle 5"/>
          <p:cNvSpPr>
            <a:spLocks noChangeArrowheads="1"/>
          </p:cNvSpPr>
          <p:nvPr/>
        </p:nvSpPr>
        <p:spPr bwMode="auto">
          <a:xfrm>
            <a:off x="762000" y="685800"/>
            <a:ext cx="8382000" cy="1143000"/>
          </a:xfrm>
          <a:prstGeom prst="rect">
            <a:avLst/>
          </a:prstGeom>
          <a:noFill/>
          <a:ln w="9525">
            <a:noFill/>
            <a:miter lim="800000"/>
            <a:headEnd/>
            <a:tailEnd/>
          </a:ln>
        </p:spPr>
        <p:txBody>
          <a:bodyPr anchor="ctr"/>
          <a:lstStyle/>
          <a:p>
            <a:pPr algn="ctr" eaLnBrk="0" hangingPunct="0">
              <a:defRPr/>
            </a:pPr>
            <a:r>
              <a:rPr lang="en-US" sz="6000" dirty="0">
                <a:solidFill>
                  <a:schemeClr val="accent1">
                    <a:lumMod val="60000"/>
                    <a:lumOff val="40000"/>
                  </a:schemeClr>
                </a:solidFill>
                <a:latin typeface="Verdana" pitchFamily="34" charset="0"/>
              </a:rPr>
              <a:t>www.studymafia.org</a:t>
            </a:r>
            <a:endParaRPr lang="en-US" sz="6000" dirty="0">
              <a:solidFill>
                <a:schemeClr val="accent1">
                  <a:lumMod val="60000"/>
                  <a:lumOff val="40000"/>
                </a:schemeClr>
              </a:solidFill>
              <a:latin typeface="Tahoma" pitchFamily="34" charset="0"/>
            </a:endParaRPr>
          </a:p>
        </p:txBody>
      </p:sp>
      <p:sp>
        <p:nvSpPr>
          <p:cNvPr id="8197" name="Text Box 9"/>
          <p:cNvSpPr txBox="1">
            <a:spLocks noChangeArrowheads="1"/>
          </p:cNvSpPr>
          <p:nvPr/>
        </p:nvSpPr>
        <p:spPr bwMode="auto">
          <a:xfrm>
            <a:off x="304800" y="5943600"/>
            <a:ext cx="8610600" cy="584775"/>
          </a:xfrm>
          <a:prstGeom prst="rect">
            <a:avLst/>
          </a:prstGeom>
          <a:noFill/>
          <a:ln w="9525">
            <a:noFill/>
            <a:miter lim="800000"/>
            <a:headEnd/>
            <a:tailEnd/>
          </a:ln>
        </p:spPr>
        <p:txBody>
          <a:bodyPr wrap="square">
            <a:spAutoFit/>
          </a:bodyPr>
          <a:lstStyle/>
          <a:p>
            <a:pPr eaLnBrk="0" hangingPunct="0">
              <a:spcBef>
                <a:spcPct val="50000"/>
              </a:spcBef>
            </a:pPr>
            <a:r>
              <a:rPr lang="en-US" sz="1600" b="1" dirty="0">
                <a:solidFill>
                  <a:schemeClr val="bg1"/>
                </a:solidFill>
              </a:rPr>
              <a:t>Submitted To:				              </a:t>
            </a:r>
            <a:r>
              <a:rPr lang="en-US" sz="1600" b="1" dirty="0" smtClean="0">
                <a:solidFill>
                  <a:schemeClr val="bg1"/>
                </a:solidFill>
              </a:rPr>
              <a:t>               Submitted </a:t>
            </a:r>
            <a:r>
              <a:rPr lang="en-US" sz="1600" b="1" dirty="0">
                <a:solidFill>
                  <a:schemeClr val="bg1"/>
                </a:solidFill>
              </a:rPr>
              <a:t>By:</a:t>
            </a:r>
          </a:p>
          <a:p>
            <a:pPr eaLnBrk="0" hangingPunct="0"/>
            <a:r>
              <a:rPr lang="en-US" sz="1600" b="1" dirty="0" smtClean="0">
                <a:solidFill>
                  <a:schemeClr val="bg1"/>
                </a:solidFill>
              </a:rPr>
              <a:t>www.studymafia.org                                                                </a:t>
            </a:r>
            <a:r>
              <a:rPr lang="en-US" sz="1600" b="1" dirty="0" err="1" smtClean="0">
                <a:solidFill>
                  <a:schemeClr val="bg1"/>
                </a:solidFill>
              </a:rPr>
              <a:t>www.studymafia.org</a:t>
            </a:r>
            <a:endParaRPr lang="en-US" sz="1600" b="1" dirty="0">
              <a:solidFill>
                <a:schemeClr val="bg1"/>
              </a:solidFill>
            </a:endParaRPr>
          </a:p>
        </p:txBody>
      </p:sp>
      <p:sp>
        <p:nvSpPr>
          <p:cNvPr id="2054" name="Rectangle 8"/>
          <p:cNvSpPr>
            <a:spLocks noChangeArrowheads="1"/>
          </p:cNvSpPr>
          <p:nvPr/>
        </p:nvSpPr>
        <p:spPr bwMode="auto">
          <a:xfrm>
            <a:off x="1981200" y="2819400"/>
            <a:ext cx="5105400" cy="1815882"/>
          </a:xfrm>
          <a:prstGeom prst="rect">
            <a:avLst/>
          </a:prstGeom>
          <a:noFill/>
          <a:ln w="9525">
            <a:noFill/>
            <a:miter lim="800000"/>
            <a:headEnd/>
            <a:tailEnd/>
          </a:ln>
        </p:spPr>
        <p:txBody>
          <a:bodyPr wrap="square">
            <a:spAutoFit/>
          </a:bodyPr>
          <a:lstStyle/>
          <a:p>
            <a:pPr algn="ctr" eaLnBrk="0" hangingPunct="0">
              <a:defRPr/>
            </a:pPr>
            <a:r>
              <a:rPr lang="en-US" sz="3600" b="1" dirty="0">
                <a:solidFill>
                  <a:srgbClr val="0070C0"/>
                </a:solidFill>
              </a:rPr>
              <a:t>Seminar</a:t>
            </a:r>
          </a:p>
          <a:p>
            <a:pPr algn="ctr" eaLnBrk="0" hangingPunct="0">
              <a:defRPr/>
            </a:pPr>
            <a:r>
              <a:rPr lang="en-US" sz="3600" b="1" dirty="0">
                <a:solidFill>
                  <a:srgbClr val="0070C0"/>
                </a:solidFill>
              </a:rPr>
              <a:t> On</a:t>
            </a:r>
          </a:p>
          <a:p>
            <a:pPr algn="ctr"/>
            <a:r>
              <a:rPr lang="en-US" sz="4000" b="1" dirty="0" smtClean="0">
                <a:solidFill>
                  <a:srgbClr val="0070C0"/>
                </a:solidFill>
              </a:rPr>
              <a:t>MOBILE JAMMER</a:t>
            </a:r>
            <a:endParaRPr lang="en-US" sz="4000" b="1" dirty="0">
              <a:solidFill>
                <a:srgbClr val="0070C0"/>
              </a:solidFill>
            </a:endParaRPr>
          </a:p>
        </p:txBody>
      </p:sp>
    </p:spTree>
    <p:extLst>
      <p:ext uri="{BB962C8B-B14F-4D97-AF65-F5344CB8AC3E}">
        <p14:creationId xmlns:p14="http://schemas.microsoft.com/office/powerpoint/2010/main" val="29007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What is Mobile Jammer?</a:t>
            </a:r>
          </a:p>
          <a:p>
            <a:r>
              <a:rPr lang="en-US" dirty="0" smtClean="0"/>
              <a:t>History.</a:t>
            </a:r>
          </a:p>
          <a:p>
            <a:r>
              <a:rPr lang="en-US" dirty="0" smtClean="0"/>
              <a:t>How Mobile Jammer works?</a:t>
            </a:r>
          </a:p>
          <a:p>
            <a:r>
              <a:rPr lang="en-US" dirty="0" smtClean="0"/>
              <a:t>Jamming  Techniques.</a:t>
            </a:r>
          </a:p>
          <a:p>
            <a:r>
              <a:rPr lang="en-US" dirty="0" smtClean="0"/>
              <a:t>Design Parameters/Specification.</a:t>
            </a:r>
          </a:p>
          <a:p>
            <a:r>
              <a:rPr lang="en-US" dirty="0" smtClean="0"/>
              <a:t>Block Diagram.</a:t>
            </a:r>
          </a:p>
          <a:p>
            <a:r>
              <a:rPr lang="en-US" dirty="0" smtClean="0"/>
              <a:t>Power Supply.</a:t>
            </a:r>
          </a:p>
          <a:p>
            <a:r>
              <a:rPr lang="en-US" dirty="0" smtClean="0"/>
              <a:t>Types of Jammer Device.</a:t>
            </a:r>
          </a:p>
          <a:p>
            <a:r>
              <a:rPr lang="en-US" dirty="0" smtClean="0"/>
              <a:t>Application.</a:t>
            </a:r>
          </a:p>
          <a:p>
            <a:r>
              <a:rPr lang="en-US" dirty="0" smtClean="0"/>
              <a:t>Future scope of Jamming Technology.</a:t>
            </a:r>
          </a:p>
          <a:p>
            <a:r>
              <a:rPr lang="en-US" dirty="0" smtClean="0"/>
              <a:t>Conclusion.</a:t>
            </a:r>
          </a:p>
          <a:p>
            <a:r>
              <a:rPr lang="en-US" dirty="0" smtClean="0"/>
              <a:t>Bibliography.</a:t>
            </a:r>
            <a:endParaRPr lang="en-US" dirty="0"/>
          </a:p>
        </p:txBody>
      </p:sp>
      <p:sp>
        <p:nvSpPr>
          <p:cNvPr id="2" name="Title 1"/>
          <p:cNvSpPr>
            <a:spLocks noGrp="1"/>
          </p:cNvSpPr>
          <p:nvPr>
            <p:ph type="title"/>
          </p:nvPr>
        </p:nvSpPr>
        <p:spPr/>
        <p:txBody>
          <a:bodyPr>
            <a:normAutofit/>
          </a:bodyPr>
          <a:lstStyle/>
          <a:p>
            <a:r>
              <a:rPr lang="en-US" dirty="0" smtClean="0"/>
              <a:t>Content</a:t>
            </a:r>
            <a:endParaRPr lang="en-US" dirty="0"/>
          </a:p>
        </p:txBody>
      </p:sp>
      <p:sp>
        <p:nvSpPr>
          <p:cNvPr id="4" name="TextBox 3"/>
          <p:cNvSpPr txBox="1"/>
          <p:nvPr/>
        </p:nvSpPr>
        <p:spPr>
          <a:xfrm>
            <a:off x="8729990" y="6400800"/>
            <a:ext cx="261610" cy="276999"/>
          </a:xfrm>
          <a:prstGeom prst="rect">
            <a:avLst/>
          </a:prstGeom>
          <a:noFill/>
        </p:spPr>
        <p:txBody>
          <a:bodyPr wrap="none" rtlCol="0">
            <a:spAutoFit/>
          </a:bodyPr>
          <a:lstStyle/>
          <a:p>
            <a:r>
              <a:rPr lang="en-US" sz="1200" dirty="0" smtClean="0"/>
              <a:t>2</a:t>
            </a:r>
            <a:endParaRPr lang="en-US" sz="1200" dirty="0"/>
          </a:p>
        </p:txBody>
      </p:sp>
    </p:spTree>
    <p:extLst>
      <p:ext uri="{BB962C8B-B14F-4D97-AF65-F5344CB8AC3E}">
        <p14:creationId xmlns:p14="http://schemas.microsoft.com/office/powerpoint/2010/main" val="118730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26"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down)">
                                      <p:cBhvr>
                                        <p:cTn id="60" dur="580">
                                          <p:stCondLst>
                                            <p:cond delay="0"/>
                                          </p:stCondLst>
                                        </p:cTn>
                                        <p:tgtEl>
                                          <p:spTgt spid="3">
                                            <p:txEl>
                                              <p:pRg st="3" end="3"/>
                                            </p:txEl>
                                          </p:spTgt>
                                        </p:tgtEl>
                                      </p:cBhvr>
                                    </p:animEffect>
                                    <p:anim calcmode="lin" valueType="num">
                                      <p:cBhvr>
                                        <p:cTn id="6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3" end="3"/>
                                            </p:txEl>
                                          </p:spTgt>
                                        </p:tgtEl>
                                      </p:cBhvr>
                                      <p:to x="100000" y="60000"/>
                                    </p:animScale>
                                    <p:animScale>
                                      <p:cBhvr>
                                        <p:cTn id="67" dur="166" decel="50000">
                                          <p:stCondLst>
                                            <p:cond delay="676"/>
                                          </p:stCondLst>
                                        </p:cTn>
                                        <p:tgtEl>
                                          <p:spTgt spid="3">
                                            <p:txEl>
                                              <p:pRg st="3" end="3"/>
                                            </p:txEl>
                                          </p:spTgt>
                                        </p:tgtEl>
                                      </p:cBhvr>
                                      <p:to x="100000" y="100000"/>
                                    </p:animScale>
                                    <p:animScale>
                                      <p:cBhvr>
                                        <p:cTn id="68" dur="26">
                                          <p:stCondLst>
                                            <p:cond delay="1312"/>
                                          </p:stCondLst>
                                        </p:cTn>
                                        <p:tgtEl>
                                          <p:spTgt spid="3">
                                            <p:txEl>
                                              <p:pRg st="3" end="3"/>
                                            </p:txEl>
                                          </p:spTgt>
                                        </p:tgtEl>
                                      </p:cBhvr>
                                      <p:to x="100000" y="80000"/>
                                    </p:animScale>
                                    <p:animScale>
                                      <p:cBhvr>
                                        <p:cTn id="69" dur="166" decel="50000">
                                          <p:stCondLst>
                                            <p:cond delay="1338"/>
                                          </p:stCondLst>
                                        </p:cTn>
                                        <p:tgtEl>
                                          <p:spTgt spid="3">
                                            <p:txEl>
                                              <p:pRg st="3" end="3"/>
                                            </p:txEl>
                                          </p:spTgt>
                                        </p:tgtEl>
                                      </p:cBhvr>
                                      <p:to x="100000" y="100000"/>
                                    </p:animScale>
                                    <p:animScale>
                                      <p:cBhvr>
                                        <p:cTn id="70" dur="26">
                                          <p:stCondLst>
                                            <p:cond delay="1642"/>
                                          </p:stCondLst>
                                        </p:cTn>
                                        <p:tgtEl>
                                          <p:spTgt spid="3">
                                            <p:txEl>
                                              <p:pRg st="3" end="3"/>
                                            </p:txEl>
                                          </p:spTgt>
                                        </p:tgtEl>
                                      </p:cBhvr>
                                      <p:to x="100000" y="90000"/>
                                    </p:animScale>
                                    <p:animScale>
                                      <p:cBhvr>
                                        <p:cTn id="71" dur="166" decel="50000">
                                          <p:stCondLst>
                                            <p:cond delay="1668"/>
                                          </p:stCondLst>
                                        </p:cTn>
                                        <p:tgtEl>
                                          <p:spTgt spid="3">
                                            <p:txEl>
                                              <p:pRg st="3" end="3"/>
                                            </p:txEl>
                                          </p:spTgt>
                                        </p:tgtEl>
                                      </p:cBhvr>
                                      <p:to x="100000" y="100000"/>
                                    </p:animScale>
                                    <p:animScale>
                                      <p:cBhvr>
                                        <p:cTn id="72" dur="26">
                                          <p:stCondLst>
                                            <p:cond delay="1808"/>
                                          </p:stCondLst>
                                        </p:cTn>
                                        <p:tgtEl>
                                          <p:spTgt spid="3">
                                            <p:txEl>
                                              <p:pRg st="3" end="3"/>
                                            </p:txEl>
                                          </p:spTgt>
                                        </p:tgtEl>
                                      </p:cBhvr>
                                      <p:to x="100000" y="95000"/>
                                    </p:animScale>
                                    <p:animScale>
                                      <p:cBhvr>
                                        <p:cTn id="73" dur="166" decel="50000">
                                          <p:stCondLst>
                                            <p:cond delay="1834"/>
                                          </p:stCondLst>
                                        </p:cTn>
                                        <p:tgtEl>
                                          <p:spTgt spid="3">
                                            <p:txEl>
                                              <p:pRg st="3" end="3"/>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down)">
                                      <p:cBhvr>
                                        <p:cTn id="76" dur="580">
                                          <p:stCondLst>
                                            <p:cond delay="0"/>
                                          </p:stCondLst>
                                        </p:cTn>
                                        <p:tgtEl>
                                          <p:spTgt spid="3">
                                            <p:txEl>
                                              <p:pRg st="4" end="4"/>
                                            </p:txEl>
                                          </p:spTgt>
                                        </p:tgtEl>
                                      </p:cBhvr>
                                    </p:animEffect>
                                    <p:anim calcmode="lin" valueType="num">
                                      <p:cBhvr>
                                        <p:cTn id="7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4" end="4"/>
                                            </p:txEl>
                                          </p:spTgt>
                                        </p:tgtEl>
                                      </p:cBhvr>
                                      <p:to x="100000" y="60000"/>
                                    </p:animScale>
                                    <p:animScale>
                                      <p:cBhvr>
                                        <p:cTn id="83" dur="166" decel="50000">
                                          <p:stCondLst>
                                            <p:cond delay="676"/>
                                          </p:stCondLst>
                                        </p:cTn>
                                        <p:tgtEl>
                                          <p:spTgt spid="3">
                                            <p:txEl>
                                              <p:pRg st="4" end="4"/>
                                            </p:txEl>
                                          </p:spTgt>
                                        </p:tgtEl>
                                      </p:cBhvr>
                                      <p:to x="100000" y="100000"/>
                                    </p:animScale>
                                    <p:animScale>
                                      <p:cBhvr>
                                        <p:cTn id="84" dur="26">
                                          <p:stCondLst>
                                            <p:cond delay="1312"/>
                                          </p:stCondLst>
                                        </p:cTn>
                                        <p:tgtEl>
                                          <p:spTgt spid="3">
                                            <p:txEl>
                                              <p:pRg st="4" end="4"/>
                                            </p:txEl>
                                          </p:spTgt>
                                        </p:tgtEl>
                                      </p:cBhvr>
                                      <p:to x="100000" y="80000"/>
                                    </p:animScale>
                                    <p:animScale>
                                      <p:cBhvr>
                                        <p:cTn id="85" dur="166" decel="50000">
                                          <p:stCondLst>
                                            <p:cond delay="1338"/>
                                          </p:stCondLst>
                                        </p:cTn>
                                        <p:tgtEl>
                                          <p:spTgt spid="3">
                                            <p:txEl>
                                              <p:pRg st="4" end="4"/>
                                            </p:txEl>
                                          </p:spTgt>
                                        </p:tgtEl>
                                      </p:cBhvr>
                                      <p:to x="100000" y="100000"/>
                                    </p:animScale>
                                    <p:animScale>
                                      <p:cBhvr>
                                        <p:cTn id="86" dur="26">
                                          <p:stCondLst>
                                            <p:cond delay="1642"/>
                                          </p:stCondLst>
                                        </p:cTn>
                                        <p:tgtEl>
                                          <p:spTgt spid="3">
                                            <p:txEl>
                                              <p:pRg st="4" end="4"/>
                                            </p:txEl>
                                          </p:spTgt>
                                        </p:tgtEl>
                                      </p:cBhvr>
                                      <p:to x="100000" y="90000"/>
                                    </p:animScale>
                                    <p:animScale>
                                      <p:cBhvr>
                                        <p:cTn id="87" dur="166" decel="50000">
                                          <p:stCondLst>
                                            <p:cond delay="1668"/>
                                          </p:stCondLst>
                                        </p:cTn>
                                        <p:tgtEl>
                                          <p:spTgt spid="3">
                                            <p:txEl>
                                              <p:pRg st="4" end="4"/>
                                            </p:txEl>
                                          </p:spTgt>
                                        </p:tgtEl>
                                      </p:cBhvr>
                                      <p:to x="100000" y="100000"/>
                                    </p:animScale>
                                    <p:animScale>
                                      <p:cBhvr>
                                        <p:cTn id="88" dur="26">
                                          <p:stCondLst>
                                            <p:cond delay="1808"/>
                                          </p:stCondLst>
                                        </p:cTn>
                                        <p:tgtEl>
                                          <p:spTgt spid="3">
                                            <p:txEl>
                                              <p:pRg st="4" end="4"/>
                                            </p:txEl>
                                          </p:spTgt>
                                        </p:tgtEl>
                                      </p:cBhvr>
                                      <p:to x="100000" y="95000"/>
                                    </p:animScale>
                                    <p:animScale>
                                      <p:cBhvr>
                                        <p:cTn id="89" dur="166" decel="50000">
                                          <p:stCondLst>
                                            <p:cond delay="1834"/>
                                          </p:stCondLst>
                                        </p:cTn>
                                        <p:tgtEl>
                                          <p:spTgt spid="3">
                                            <p:txEl>
                                              <p:pRg st="4" end="4"/>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580">
                                          <p:stCondLst>
                                            <p:cond delay="0"/>
                                          </p:stCondLst>
                                        </p:cTn>
                                        <p:tgtEl>
                                          <p:spTgt spid="3">
                                            <p:txEl>
                                              <p:pRg st="5" end="5"/>
                                            </p:txEl>
                                          </p:spTgt>
                                        </p:tgtEl>
                                      </p:cBhvr>
                                    </p:animEffect>
                                    <p:anim calcmode="lin" valueType="num">
                                      <p:cBhvr>
                                        <p:cTn id="9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5" end="5"/>
                                            </p:txEl>
                                          </p:spTgt>
                                        </p:tgtEl>
                                      </p:cBhvr>
                                      <p:to x="100000" y="60000"/>
                                    </p:animScale>
                                    <p:animScale>
                                      <p:cBhvr>
                                        <p:cTn id="99" dur="166" decel="50000">
                                          <p:stCondLst>
                                            <p:cond delay="676"/>
                                          </p:stCondLst>
                                        </p:cTn>
                                        <p:tgtEl>
                                          <p:spTgt spid="3">
                                            <p:txEl>
                                              <p:pRg st="5" end="5"/>
                                            </p:txEl>
                                          </p:spTgt>
                                        </p:tgtEl>
                                      </p:cBhvr>
                                      <p:to x="100000" y="100000"/>
                                    </p:animScale>
                                    <p:animScale>
                                      <p:cBhvr>
                                        <p:cTn id="100" dur="26">
                                          <p:stCondLst>
                                            <p:cond delay="1312"/>
                                          </p:stCondLst>
                                        </p:cTn>
                                        <p:tgtEl>
                                          <p:spTgt spid="3">
                                            <p:txEl>
                                              <p:pRg st="5" end="5"/>
                                            </p:txEl>
                                          </p:spTgt>
                                        </p:tgtEl>
                                      </p:cBhvr>
                                      <p:to x="100000" y="80000"/>
                                    </p:animScale>
                                    <p:animScale>
                                      <p:cBhvr>
                                        <p:cTn id="101" dur="166" decel="50000">
                                          <p:stCondLst>
                                            <p:cond delay="1338"/>
                                          </p:stCondLst>
                                        </p:cTn>
                                        <p:tgtEl>
                                          <p:spTgt spid="3">
                                            <p:txEl>
                                              <p:pRg st="5" end="5"/>
                                            </p:txEl>
                                          </p:spTgt>
                                        </p:tgtEl>
                                      </p:cBhvr>
                                      <p:to x="100000" y="100000"/>
                                    </p:animScale>
                                    <p:animScale>
                                      <p:cBhvr>
                                        <p:cTn id="102" dur="26">
                                          <p:stCondLst>
                                            <p:cond delay="1642"/>
                                          </p:stCondLst>
                                        </p:cTn>
                                        <p:tgtEl>
                                          <p:spTgt spid="3">
                                            <p:txEl>
                                              <p:pRg st="5" end="5"/>
                                            </p:txEl>
                                          </p:spTgt>
                                        </p:tgtEl>
                                      </p:cBhvr>
                                      <p:to x="100000" y="90000"/>
                                    </p:animScale>
                                    <p:animScale>
                                      <p:cBhvr>
                                        <p:cTn id="103" dur="166" decel="50000">
                                          <p:stCondLst>
                                            <p:cond delay="1668"/>
                                          </p:stCondLst>
                                        </p:cTn>
                                        <p:tgtEl>
                                          <p:spTgt spid="3">
                                            <p:txEl>
                                              <p:pRg st="5" end="5"/>
                                            </p:txEl>
                                          </p:spTgt>
                                        </p:tgtEl>
                                      </p:cBhvr>
                                      <p:to x="100000" y="100000"/>
                                    </p:animScale>
                                    <p:animScale>
                                      <p:cBhvr>
                                        <p:cTn id="104" dur="26">
                                          <p:stCondLst>
                                            <p:cond delay="1808"/>
                                          </p:stCondLst>
                                        </p:cTn>
                                        <p:tgtEl>
                                          <p:spTgt spid="3">
                                            <p:txEl>
                                              <p:pRg st="5" end="5"/>
                                            </p:txEl>
                                          </p:spTgt>
                                        </p:tgtEl>
                                      </p:cBhvr>
                                      <p:to x="100000" y="95000"/>
                                    </p:animScale>
                                    <p:animScale>
                                      <p:cBhvr>
                                        <p:cTn id="105" dur="166" decel="50000">
                                          <p:stCondLst>
                                            <p:cond delay="1834"/>
                                          </p:stCondLst>
                                        </p:cTn>
                                        <p:tgtEl>
                                          <p:spTgt spid="3">
                                            <p:txEl>
                                              <p:pRg st="5" end="5"/>
                                            </p:txEl>
                                          </p:spTgt>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3">
                                            <p:txEl>
                                              <p:pRg st="6" end="6"/>
                                            </p:txEl>
                                          </p:spTgt>
                                        </p:tgtEl>
                                        <p:attrNameLst>
                                          <p:attrName>style.visibility</p:attrName>
                                        </p:attrNameLst>
                                      </p:cBhvr>
                                      <p:to>
                                        <p:strVal val="visible"/>
                                      </p:to>
                                    </p:set>
                                    <p:animEffect transition="in" filter="wipe(down)">
                                      <p:cBhvr>
                                        <p:cTn id="108" dur="580">
                                          <p:stCondLst>
                                            <p:cond delay="0"/>
                                          </p:stCondLst>
                                        </p:cTn>
                                        <p:tgtEl>
                                          <p:spTgt spid="3">
                                            <p:txEl>
                                              <p:pRg st="6" end="6"/>
                                            </p:txEl>
                                          </p:spTgt>
                                        </p:tgtEl>
                                      </p:cBhvr>
                                    </p:animEffect>
                                    <p:anim calcmode="lin" valueType="num">
                                      <p:cBhvr>
                                        <p:cTn id="10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3">
                                            <p:txEl>
                                              <p:pRg st="6" end="6"/>
                                            </p:txEl>
                                          </p:spTgt>
                                        </p:tgtEl>
                                      </p:cBhvr>
                                      <p:to x="100000" y="60000"/>
                                    </p:animScale>
                                    <p:animScale>
                                      <p:cBhvr>
                                        <p:cTn id="115" dur="166" decel="50000">
                                          <p:stCondLst>
                                            <p:cond delay="676"/>
                                          </p:stCondLst>
                                        </p:cTn>
                                        <p:tgtEl>
                                          <p:spTgt spid="3">
                                            <p:txEl>
                                              <p:pRg st="6" end="6"/>
                                            </p:txEl>
                                          </p:spTgt>
                                        </p:tgtEl>
                                      </p:cBhvr>
                                      <p:to x="100000" y="100000"/>
                                    </p:animScale>
                                    <p:animScale>
                                      <p:cBhvr>
                                        <p:cTn id="116" dur="26">
                                          <p:stCondLst>
                                            <p:cond delay="1312"/>
                                          </p:stCondLst>
                                        </p:cTn>
                                        <p:tgtEl>
                                          <p:spTgt spid="3">
                                            <p:txEl>
                                              <p:pRg st="6" end="6"/>
                                            </p:txEl>
                                          </p:spTgt>
                                        </p:tgtEl>
                                      </p:cBhvr>
                                      <p:to x="100000" y="80000"/>
                                    </p:animScale>
                                    <p:animScale>
                                      <p:cBhvr>
                                        <p:cTn id="117" dur="166" decel="50000">
                                          <p:stCondLst>
                                            <p:cond delay="1338"/>
                                          </p:stCondLst>
                                        </p:cTn>
                                        <p:tgtEl>
                                          <p:spTgt spid="3">
                                            <p:txEl>
                                              <p:pRg st="6" end="6"/>
                                            </p:txEl>
                                          </p:spTgt>
                                        </p:tgtEl>
                                      </p:cBhvr>
                                      <p:to x="100000" y="100000"/>
                                    </p:animScale>
                                    <p:animScale>
                                      <p:cBhvr>
                                        <p:cTn id="118" dur="26">
                                          <p:stCondLst>
                                            <p:cond delay="1642"/>
                                          </p:stCondLst>
                                        </p:cTn>
                                        <p:tgtEl>
                                          <p:spTgt spid="3">
                                            <p:txEl>
                                              <p:pRg st="6" end="6"/>
                                            </p:txEl>
                                          </p:spTgt>
                                        </p:tgtEl>
                                      </p:cBhvr>
                                      <p:to x="100000" y="90000"/>
                                    </p:animScale>
                                    <p:animScale>
                                      <p:cBhvr>
                                        <p:cTn id="119" dur="166" decel="50000">
                                          <p:stCondLst>
                                            <p:cond delay="1668"/>
                                          </p:stCondLst>
                                        </p:cTn>
                                        <p:tgtEl>
                                          <p:spTgt spid="3">
                                            <p:txEl>
                                              <p:pRg st="6" end="6"/>
                                            </p:txEl>
                                          </p:spTgt>
                                        </p:tgtEl>
                                      </p:cBhvr>
                                      <p:to x="100000" y="100000"/>
                                    </p:animScale>
                                    <p:animScale>
                                      <p:cBhvr>
                                        <p:cTn id="120" dur="26">
                                          <p:stCondLst>
                                            <p:cond delay="1808"/>
                                          </p:stCondLst>
                                        </p:cTn>
                                        <p:tgtEl>
                                          <p:spTgt spid="3">
                                            <p:txEl>
                                              <p:pRg st="6" end="6"/>
                                            </p:txEl>
                                          </p:spTgt>
                                        </p:tgtEl>
                                      </p:cBhvr>
                                      <p:to x="100000" y="95000"/>
                                    </p:animScale>
                                    <p:animScale>
                                      <p:cBhvr>
                                        <p:cTn id="121" dur="166" decel="50000">
                                          <p:stCondLst>
                                            <p:cond delay="1834"/>
                                          </p:stCondLst>
                                        </p:cTn>
                                        <p:tgtEl>
                                          <p:spTgt spid="3">
                                            <p:txEl>
                                              <p:pRg st="6" end="6"/>
                                            </p:txEl>
                                          </p:spTgt>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3">
                                            <p:txEl>
                                              <p:pRg st="7" end="7"/>
                                            </p:txEl>
                                          </p:spTgt>
                                        </p:tgtEl>
                                        <p:attrNameLst>
                                          <p:attrName>style.visibility</p:attrName>
                                        </p:attrNameLst>
                                      </p:cBhvr>
                                      <p:to>
                                        <p:strVal val="visible"/>
                                      </p:to>
                                    </p:set>
                                    <p:animEffect transition="in" filter="wipe(down)">
                                      <p:cBhvr>
                                        <p:cTn id="124" dur="580">
                                          <p:stCondLst>
                                            <p:cond delay="0"/>
                                          </p:stCondLst>
                                        </p:cTn>
                                        <p:tgtEl>
                                          <p:spTgt spid="3">
                                            <p:txEl>
                                              <p:pRg st="7" end="7"/>
                                            </p:txEl>
                                          </p:spTgt>
                                        </p:tgtEl>
                                      </p:cBhvr>
                                    </p:animEffect>
                                    <p:anim calcmode="lin" valueType="num">
                                      <p:cBhvr>
                                        <p:cTn id="125"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3">
                                            <p:txEl>
                                              <p:pRg st="7" end="7"/>
                                            </p:txEl>
                                          </p:spTgt>
                                        </p:tgtEl>
                                      </p:cBhvr>
                                      <p:to x="100000" y="60000"/>
                                    </p:animScale>
                                    <p:animScale>
                                      <p:cBhvr>
                                        <p:cTn id="131" dur="166" decel="50000">
                                          <p:stCondLst>
                                            <p:cond delay="676"/>
                                          </p:stCondLst>
                                        </p:cTn>
                                        <p:tgtEl>
                                          <p:spTgt spid="3">
                                            <p:txEl>
                                              <p:pRg st="7" end="7"/>
                                            </p:txEl>
                                          </p:spTgt>
                                        </p:tgtEl>
                                      </p:cBhvr>
                                      <p:to x="100000" y="100000"/>
                                    </p:animScale>
                                    <p:animScale>
                                      <p:cBhvr>
                                        <p:cTn id="132" dur="26">
                                          <p:stCondLst>
                                            <p:cond delay="1312"/>
                                          </p:stCondLst>
                                        </p:cTn>
                                        <p:tgtEl>
                                          <p:spTgt spid="3">
                                            <p:txEl>
                                              <p:pRg st="7" end="7"/>
                                            </p:txEl>
                                          </p:spTgt>
                                        </p:tgtEl>
                                      </p:cBhvr>
                                      <p:to x="100000" y="80000"/>
                                    </p:animScale>
                                    <p:animScale>
                                      <p:cBhvr>
                                        <p:cTn id="133" dur="166" decel="50000">
                                          <p:stCondLst>
                                            <p:cond delay="1338"/>
                                          </p:stCondLst>
                                        </p:cTn>
                                        <p:tgtEl>
                                          <p:spTgt spid="3">
                                            <p:txEl>
                                              <p:pRg st="7" end="7"/>
                                            </p:txEl>
                                          </p:spTgt>
                                        </p:tgtEl>
                                      </p:cBhvr>
                                      <p:to x="100000" y="100000"/>
                                    </p:animScale>
                                    <p:animScale>
                                      <p:cBhvr>
                                        <p:cTn id="134" dur="26">
                                          <p:stCondLst>
                                            <p:cond delay="1642"/>
                                          </p:stCondLst>
                                        </p:cTn>
                                        <p:tgtEl>
                                          <p:spTgt spid="3">
                                            <p:txEl>
                                              <p:pRg st="7" end="7"/>
                                            </p:txEl>
                                          </p:spTgt>
                                        </p:tgtEl>
                                      </p:cBhvr>
                                      <p:to x="100000" y="90000"/>
                                    </p:animScale>
                                    <p:animScale>
                                      <p:cBhvr>
                                        <p:cTn id="135" dur="166" decel="50000">
                                          <p:stCondLst>
                                            <p:cond delay="1668"/>
                                          </p:stCondLst>
                                        </p:cTn>
                                        <p:tgtEl>
                                          <p:spTgt spid="3">
                                            <p:txEl>
                                              <p:pRg st="7" end="7"/>
                                            </p:txEl>
                                          </p:spTgt>
                                        </p:tgtEl>
                                      </p:cBhvr>
                                      <p:to x="100000" y="100000"/>
                                    </p:animScale>
                                    <p:animScale>
                                      <p:cBhvr>
                                        <p:cTn id="136" dur="26">
                                          <p:stCondLst>
                                            <p:cond delay="1808"/>
                                          </p:stCondLst>
                                        </p:cTn>
                                        <p:tgtEl>
                                          <p:spTgt spid="3">
                                            <p:txEl>
                                              <p:pRg st="7" end="7"/>
                                            </p:txEl>
                                          </p:spTgt>
                                        </p:tgtEl>
                                      </p:cBhvr>
                                      <p:to x="100000" y="95000"/>
                                    </p:animScale>
                                    <p:animScale>
                                      <p:cBhvr>
                                        <p:cTn id="137" dur="166" decel="50000">
                                          <p:stCondLst>
                                            <p:cond delay="1834"/>
                                          </p:stCondLst>
                                        </p:cTn>
                                        <p:tgtEl>
                                          <p:spTgt spid="3">
                                            <p:txEl>
                                              <p:pRg st="7" end="7"/>
                                            </p:txEl>
                                          </p:spTgt>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3">
                                            <p:txEl>
                                              <p:pRg st="8" end="8"/>
                                            </p:txEl>
                                          </p:spTgt>
                                        </p:tgtEl>
                                        <p:attrNameLst>
                                          <p:attrName>style.visibility</p:attrName>
                                        </p:attrNameLst>
                                      </p:cBhvr>
                                      <p:to>
                                        <p:strVal val="visible"/>
                                      </p:to>
                                    </p:set>
                                    <p:animEffect transition="in" filter="wipe(down)">
                                      <p:cBhvr>
                                        <p:cTn id="140" dur="580">
                                          <p:stCondLst>
                                            <p:cond delay="0"/>
                                          </p:stCondLst>
                                        </p:cTn>
                                        <p:tgtEl>
                                          <p:spTgt spid="3">
                                            <p:txEl>
                                              <p:pRg st="8" end="8"/>
                                            </p:txEl>
                                          </p:spTgt>
                                        </p:tgtEl>
                                      </p:cBhvr>
                                    </p:animEffect>
                                    <p:anim calcmode="lin" valueType="num">
                                      <p:cBhvr>
                                        <p:cTn id="141"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8" end="8"/>
                                            </p:txEl>
                                          </p:spTgt>
                                        </p:tgtEl>
                                      </p:cBhvr>
                                      <p:to x="100000" y="60000"/>
                                    </p:animScale>
                                    <p:animScale>
                                      <p:cBhvr>
                                        <p:cTn id="147" dur="166" decel="50000">
                                          <p:stCondLst>
                                            <p:cond delay="676"/>
                                          </p:stCondLst>
                                        </p:cTn>
                                        <p:tgtEl>
                                          <p:spTgt spid="3">
                                            <p:txEl>
                                              <p:pRg st="8" end="8"/>
                                            </p:txEl>
                                          </p:spTgt>
                                        </p:tgtEl>
                                      </p:cBhvr>
                                      <p:to x="100000" y="100000"/>
                                    </p:animScale>
                                    <p:animScale>
                                      <p:cBhvr>
                                        <p:cTn id="148" dur="26">
                                          <p:stCondLst>
                                            <p:cond delay="1312"/>
                                          </p:stCondLst>
                                        </p:cTn>
                                        <p:tgtEl>
                                          <p:spTgt spid="3">
                                            <p:txEl>
                                              <p:pRg st="8" end="8"/>
                                            </p:txEl>
                                          </p:spTgt>
                                        </p:tgtEl>
                                      </p:cBhvr>
                                      <p:to x="100000" y="80000"/>
                                    </p:animScale>
                                    <p:animScale>
                                      <p:cBhvr>
                                        <p:cTn id="149" dur="166" decel="50000">
                                          <p:stCondLst>
                                            <p:cond delay="1338"/>
                                          </p:stCondLst>
                                        </p:cTn>
                                        <p:tgtEl>
                                          <p:spTgt spid="3">
                                            <p:txEl>
                                              <p:pRg st="8" end="8"/>
                                            </p:txEl>
                                          </p:spTgt>
                                        </p:tgtEl>
                                      </p:cBhvr>
                                      <p:to x="100000" y="100000"/>
                                    </p:animScale>
                                    <p:animScale>
                                      <p:cBhvr>
                                        <p:cTn id="150" dur="26">
                                          <p:stCondLst>
                                            <p:cond delay="1642"/>
                                          </p:stCondLst>
                                        </p:cTn>
                                        <p:tgtEl>
                                          <p:spTgt spid="3">
                                            <p:txEl>
                                              <p:pRg st="8" end="8"/>
                                            </p:txEl>
                                          </p:spTgt>
                                        </p:tgtEl>
                                      </p:cBhvr>
                                      <p:to x="100000" y="90000"/>
                                    </p:animScale>
                                    <p:animScale>
                                      <p:cBhvr>
                                        <p:cTn id="151" dur="166" decel="50000">
                                          <p:stCondLst>
                                            <p:cond delay="1668"/>
                                          </p:stCondLst>
                                        </p:cTn>
                                        <p:tgtEl>
                                          <p:spTgt spid="3">
                                            <p:txEl>
                                              <p:pRg st="8" end="8"/>
                                            </p:txEl>
                                          </p:spTgt>
                                        </p:tgtEl>
                                      </p:cBhvr>
                                      <p:to x="100000" y="100000"/>
                                    </p:animScale>
                                    <p:animScale>
                                      <p:cBhvr>
                                        <p:cTn id="152" dur="26">
                                          <p:stCondLst>
                                            <p:cond delay="1808"/>
                                          </p:stCondLst>
                                        </p:cTn>
                                        <p:tgtEl>
                                          <p:spTgt spid="3">
                                            <p:txEl>
                                              <p:pRg st="8" end="8"/>
                                            </p:txEl>
                                          </p:spTgt>
                                        </p:tgtEl>
                                      </p:cBhvr>
                                      <p:to x="100000" y="95000"/>
                                    </p:animScale>
                                    <p:animScale>
                                      <p:cBhvr>
                                        <p:cTn id="153" dur="166" decel="50000">
                                          <p:stCondLst>
                                            <p:cond delay="1834"/>
                                          </p:stCondLst>
                                        </p:cTn>
                                        <p:tgtEl>
                                          <p:spTgt spid="3">
                                            <p:txEl>
                                              <p:pRg st="8" end="8"/>
                                            </p:txEl>
                                          </p:spTgt>
                                        </p:tgtEl>
                                      </p:cBhvr>
                                      <p:to x="100000" y="100000"/>
                                    </p:animScale>
                                  </p:childTnLst>
                                </p:cTn>
                              </p:par>
                              <p:par>
                                <p:cTn id="154" presetID="26" presetClass="entr" presetSubtype="0" fill="hold" nodeType="withEffect">
                                  <p:stCondLst>
                                    <p:cond delay="0"/>
                                  </p:stCondLst>
                                  <p:childTnLst>
                                    <p:set>
                                      <p:cBhvr>
                                        <p:cTn id="155" dur="1" fill="hold">
                                          <p:stCondLst>
                                            <p:cond delay="0"/>
                                          </p:stCondLst>
                                        </p:cTn>
                                        <p:tgtEl>
                                          <p:spTgt spid="3">
                                            <p:txEl>
                                              <p:pRg st="9" end="9"/>
                                            </p:txEl>
                                          </p:spTgt>
                                        </p:tgtEl>
                                        <p:attrNameLst>
                                          <p:attrName>style.visibility</p:attrName>
                                        </p:attrNameLst>
                                      </p:cBhvr>
                                      <p:to>
                                        <p:strVal val="visible"/>
                                      </p:to>
                                    </p:set>
                                    <p:animEffect transition="in" filter="wipe(down)">
                                      <p:cBhvr>
                                        <p:cTn id="156" dur="580">
                                          <p:stCondLst>
                                            <p:cond delay="0"/>
                                          </p:stCondLst>
                                        </p:cTn>
                                        <p:tgtEl>
                                          <p:spTgt spid="3">
                                            <p:txEl>
                                              <p:pRg st="9" end="9"/>
                                            </p:txEl>
                                          </p:spTgt>
                                        </p:tgtEl>
                                      </p:cBhvr>
                                    </p:animEffect>
                                    <p:anim calcmode="lin" valueType="num">
                                      <p:cBhvr>
                                        <p:cTn id="157"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2" dur="26">
                                          <p:stCondLst>
                                            <p:cond delay="650"/>
                                          </p:stCondLst>
                                        </p:cTn>
                                        <p:tgtEl>
                                          <p:spTgt spid="3">
                                            <p:txEl>
                                              <p:pRg st="9" end="9"/>
                                            </p:txEl>
                                          </p:spTgt>
                                        </p:tgtEl>
                                      </p:cBhvr>
                                      <p:to x="100000" y="60000"/>
                                    </p:animScale>
                                    <p:animScale>
                                      <p:cBhvr>
                                        <p:cTn id="163" dur="166" decel="50000">
                                          <p:stCondLst>
                                            <p:cond delay="676"/>
                                          </p:stCondLst>
                                        </p:cTn>
                                        <p:tgtEl>
                                          <p:spTgt spid="3">
                                            <p:txEl>
                                              <p:pRg st="9" end="9"/>
                                            </p:txEl>
                                          </p:spTgt>
                                        </p:tgtEl>
                                      </p:cBhvr>
                                      <p:to x="100000" y="100000"/>
                                    </p:animScale>
                                    <p:animScale>
                                      <p:cBhvr>
                                        <p:cTn id="164" dur="26">
                                          <p:stCondLst>
                                            <p:cond delay="1312"/>
                                          </p:stCondLst>
                                        </p:cTn>
                                        <p:tgtEl>
                                          <p:spTgt spid="3">
                                            <p:txEl>
                                              <p:pRg st="9" end="9"/>
                                            </p:txEl>
                                          </p:spTgt>
                                        </p:tgtEl>
                                      </p:cBhvr>
                                      <p:to x="100000" y="80000"/>
                                    </p:animScale>
                                    <p:animScale>
                                      <p:cBhvr>
                                        <p:cTn id="165" dur="166" decel="50000">
                                          <p:stCondLst>
                                            <p:cond delay="1338"/>
                                          </p:stCondLst>
                                        </p:cTn>
                                        <p:tgtEl>
                                          <p:spTgt spid="3">
                                            <p:txEl>
                                              <p:pRg st="9" end="9"/>
                                            </p:txEl>
                                          </p:spTgt>
                                        </p:tgtEl>
                                      </p:cBhvr>
                                      <p:to x="100000" y="100000"/>
                                    </p:animScale>
                                    <p:animScale>
                                      <p:cBhvr>
                                        <p:cTn id="166" dur="26">
                                          <p:stCondLst>
                                            <p:cond delay="1642"/>
                                          </p:stCondLst>
                                        </p:cTn>
                                        <p:tgtEl>
                                          <p:spTgt spid="3">
                                            <p:txEl>
                                              <p:pRg st="9" end="9"/>
                                            </p:txEl>
                                          </p:spTgt>
                                        </p:tgtEl>
                                      </p:cBhvr>
                                      <p:to x="100000" y="90000"/>
                                    </p:animScale>
                                    <p:animScale>
                                      <p:cBhvr>
                                        <p:cTn id="167" dur="166" decel="50000">
                                          <p:stCondLst>
                                            <p:cond delay="1668"/>
                                          </p:stCondLst>
                                        </p:cTn>
                                        <p:tgtEl>
                                          <p:spTgt spid="3">
                                            <p:txEl>
                                              <p:pRg st="9" end="9"/>
                                            </p:txEl>
                                          </p:spTgt>
                                        </p:tgtEl>
                                      </p:cBhvr>
                                      <p:to x="100000" y="100000"/>
                                    </p:animScale>
                                    <p:animScale>
                                      <p:cBhvr>
                                        <p:cTn id="168" dur="26">
                                          <p:stCondLst>
                                            <p:cond delay="1808"/>
                                          </p:stCondLst>
                                        </p:cTn>
                                        <p:tgtEl>
                                          <p:spTgt spid="3">
                                            <p:txEl>
                                              <p:pRg st="9" end="9"/>
                                            </p:txEl>
                                          </p:spTgt>
                                        </p:tgtEl>
                                      </p:cBhvr>
                                      <p:to x="100000" y="95000"/>
                                    </p:animScale>
                                    <p:animScale>
                                      <p:cBhvr>
                                        <p:cTn id="169" dur="166" decel="50000">
                                          <p:stCondLst>
                                            <p:cond delay="1834"/>
                                          </p:stCondLst>
                                        </p:cTn>
                                        <p:tgtEl>
                                          <p:spTgt spid="3">
                                            <p:txEl>
                                              <p:pRg st="9" end="9"/>
                                            </p:txEl>
                                          </p:spTgt>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3">
                                            <p:txEl>
                                              <p:pRg st="10" end="10"/>
                                            </p:txEl>
                                          </p:spTgt>
                                        </p:tgtEl>
                                        <p:attrNameLst>
                                          <p:attrName>style.visibility</p:attrName>
                                        </p:attrNameLst>
                                      </p:cBhvr>
                                      <p:to>
                                        <p:strVal val="visible"/>
                                      </p:to>
                                    </p:set>
                                    <p:animEffect transition="in" filter="wipe(down)">
                                      <p:cBhvr>
                                        <p:cTn id="172" dur="580">
                                          <p:stCondLst>
                                            <p:cond delay="0"/>
                                          </p:stCondLst>
                                        </p:cTn>
                                        <p:tgtEl>
                                          <p:spTgt spid="3">
                                            <p:txEl>
                                              <p:pRg st="10" end="10"/>
                                            </p:txEl>
                                          </p:spTgt>
                                        </p:tgtEl>
                                      </p:cBhvr>
                                    </p:animEffect>
                                    <p:anim calcmode="lin" valueType="num">
                                      <p:cBhvr>
                                        <p:cTn id="173"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8" dur="26">
                                          <p:stCondLst>
                                            <p:cond delay="650"/>
                                          </p:stCondLst>
                                        </p:cTn>
                                        <p:tgtEl>
                                          <p:spTgt spid="3">
                                            <p:txEl>
                                              <p:pRg st="10" end="10"/>
                                            </p:txEl>
                                          </p:spTgt>
                                        </p:tgtEl>
                                      </p:cBhvr>
                                      <p:to x="100000" y="60000"/>
                                    </p:animScale>
                                    <p:animScale>
                                      <p:cBhvr>
                                        <p:cTn id="179" dur="166" decel="50000">
                                          <p:stCondLst>
                                            <p:cond delay="676"/>
                                          </p:stCondLst>
                                        </p:cTn>
                                        <p:tgtEl>
                                          <p:spTgt spid="3">
                                            <p:txEl>
                                              <p:pRg st="10" end="10"/>
                                            </p:txEl>
                                          </p:spTgt>
                                        </p:tgtEl>
                                      </p:cBhvr>
                                      <p:to x="100000" y="100000"/>
                                    </p:animScale>
                                    <p:animScale>
                                      <p:cBhvr>
                                        <p:cTn id="180" dur="26">
                                          <p:stCondLst>
                                            <p:cond delay="1312"/>
                                          </p:stCondLst>
                                        </p:cTn>
                                        <p:tgtEl>
                                          <p:spTgt spid="3">
                                            <p:txEl>
                                              <p:pRg st="10" end="10"/>
                                            </p:txEl>
                                          </p:spTgt>
                                        </p:tgtEl>
                                      </p:cBhvr>
                                      <p:to x="100000" y="80000"/>
                                    </p:animScale>
                                    <p:animScale>
                                      <p:cBhvr>
                                        <p:cTn id="181" dur="166" decel="50000">
                                          <p:stCondLst>
                                            <p:cond delay="1338"/>
                                          </p:stCondLst>
                                        </p:cTn>
                                        <p:tgtEl>
                                          <p:spTgt spid="3">
                                            <p:txEl>
                                              <p:pRg st="10" end="10"/>
                                            </p:txEl>
                                          </p:spTgt>
                                        </p:tgtEl>
                                      </p:cBhvr>
                                      <p:to x="100000" y="100000"/>
                                    </p:animScale>
                                    <p:animScale>
                                      <p:cBhvr>
                                        <p:cTn id="182" dur="26">
                                          <p:stCondLst>
                                            <p:cond delay="1642"/>
                                          </p:stCondLst>
                                        </p:cTn>
                                        <p:tgtEl>
                                          <p:spTgt spid="3">
                                            <p:txEl>
                                              <p:pRg st="10" end="10"/>
                                            </p:txEl>
                                          </p:spTgt>
                                        </p:tgtEl>
                                      </p:cBhvr>
                                      <p:to x="100000" y="90000"/>
                                    </p:animScale>
                                    <p:animScale>
                                      <p:cBhvr>
                                        <p:cTn id="183" dur="166" decel="50000">
                                          <p:stCondLst>
                                            <p:cond delay="1668"/>
                                          </p:stCondLst>
                                        </p:cTn>
                                        <p:tgtEl>
                                          <p:spTgt spid="3">
                                            <p:txEl>
                                              <p:pRg st="10" end="10"/>
                                            </p:txEl>
                                          </p:spTgt>
                                        </p:tgtEl>
                                      </p:cBhvr>
                                      <p:to x="100000" y="100000"/>
                                    </p:animScale>
                                    <p:animScale>
                                      <p:cBhvr>
                                        <p:cTn id="184" dur="26">
                                          <p:stCondLst>
                                            <p:cond delay="1808"/>
                                          </p:stCondLst>
                                        </p:cTn>
                                        <p:tgtEl>
                                          <p:spTgt spid="3">
                                            <p:txEl>
                                              <p:pRg st="10" end="10"/>
                                            </p:txEl>
                                          </p:spTgt>
                                        </p:tgtEl>
                                      </p:cBhvr>
                                      <p:to x="100000" y="95000"/>
                                    </p:animScale>
                                    <p:animScale>
                                      <p:cBhvr>
                                        <p:cTn id="185" dur="166" decel="50000">
                                          <p:stCondLst>
                                            <p:cond delay="1834"/>
                                          </p:stCondLst>
                                        </p:cTn>
                                        <p:tgtEl>
                                          <p:spTgt spid="3">
                                            <p:txEl>
                                              <p:pRg st="10" end="10"/>
                                            </p:txEl>
                                          </p:spTgt>
                                        </p:tgtEl>
                                      </p:cBhvr>
                                      <p:to x="100000" y="100000"/>
                                    </p:animScale>
                                  </p:childTnLst>
                                </p:cTn>
                              </p:par>
                              <p:par>
                                <p:cTn id="186" presetID="26" presetClass="entr" presetSubtype="0" fill="hold" nodeType="withEffect">
                                  <p:stCondLst>
                                    <p:cond delay="0"/>
                                  </p:stCondLst>
                                  <p:childTnLst>
                                    <p:set>
                                      <p:cBhvr>
                                        <p:cTn id="187" dur="1" fill="hold">
                                          <p:stCondLst>
                                            <p:cond delay="0"/>
                                          </p:stCondLst>
                                        </p:cTn>
                                        <p:tgtEl>
                                          <p:spTgt spid="3">
                                            <p:txEl>
                                              <p:pRg st="11" end="11"/>
                                            </p:txEl>
                                          </p:spTgt>
                                        </p:tgtEl>
                                        <p:attrNameLst>
                                          <p:attrName>style.visibility</p:attrName>
                                        </p:attrNameLst>
                                      </p:cBhvr>
                                      <p:to>
                                        <p:strVal val="visible"/>
                                      </p:to>
                                    </p:set>
                                    <p:animEffect transition="in" filter="wipe(down)">
                                      <p:cBhvr>
                                        <p:cTn id="188" dur="580">
                                          <p:stCondLst>
                                            <p:cond delay="0"/>
                                          </p:stCondLst>
                                        </p:cTn>
                                        <p:tgtEl>
                                          <p:spTgt spid="3">
                                            <p:txEl>
                                              <p:pRg st="11" end="11"/>
                                            </p:txEl>
                                          </p:spTgt>
                                        </p:tgtEl>
                                      </p:cBhvr>
                                    </p:animEffect>
                                    <p:anim calcmode="lin" valueType="num">
                                      <p:cBhvr>
                                        <p:cTn id="189"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94" dur="26">
                                          <p:stCondLst>
                                            <p:cond delay="650"/>
                                          </p:stCondLst>
                                        </p:cTn>
                                        <p:tgtEl>
                                          <p:spTgt spid="3">
                                            <p:txEl>
                                              <p:pRg st="11" end="11"/>
                                            </p:txEl>
                                          </p:spTgt>
                                        </p:tgtEl>
                                      </p:cBhvr>
                                      <p:to x="100000" y="60000"/>
                                    </p:animScale>
                                    <p:animScale>
                                      <p:cBhvr>
                                        <p:cTn id="195" dur="166" decel="50000">
                                          <p:stCondLst>
                                            <p:cond delay="676"/>
                                          </p:stCondLst>
                                        </p:cTn>
                                        <p:tgtEl>
                                          <p:spTgt spid="3">
                                            <p:txEl>
                                              <p:pRg st="11" end="11"/>
                                            </p:txEl>
                                          </p:spTgt>
                                        </p:tgtEl>
                                      </p:cBhvr>
                                      <p:to x="100000" y="100000"/>
                                    </p:animScale>
                                    <p:animScale>
                                      <p:cBhvr>
                                        <p:cTn id="196" dur="26">
                                          <p:stCondLst>
                                            <p:cond delay="1312"/>
                                          </p:stCondLst>
                                        </p:cTn>
                                        <p:tgtEl>
                                          <p:spTgt spid="3">
                                            <p:txEl>
                                              <p:pRg st="11" end="11"/>
                                            </p:txEl>
                                          </p:spTgt>
                                        </p:tgtEl>
                                      </p:cBhvr>
                                      <p:to x="100000" y="80000"/>
                                    </p:animScale>
                                    <p:animScale>
                                      <p:cBhvr>
                                        <p:cTn id="197" dur="166" decel="50000">
                                          <p:stCondLst>
                                            <p:cond delay="1338"/>
                                          </p:stCondLst>
                                        </p:cTn>
                                        <p:tgtEl>
                                          <p:spTgt spid="3">
                                            <p:txEl>
                                              <p:pRg st="11" end="11"/>
                                            </p:txEl>
                                          </p:spTgt>
                                        </p:tgtEl>
                                      </p:cBhvr>
                                      <p:to x="100000" y="100000"/>
                                    </p:animScale>
                                    <p:animScale>
                                      <p:cBhvr>
                                        <p:cTn id="198" dur="26">
                                          <p:stCondLst>
                                            <p:cond delay="1642"/>
                                          </p:stCondLst>
                                        </p:cTn>
                                        <p:tgtEl>
                                          <p:spTgt spid="3">
                                            <p:txEl>
                                              <p:pRg st="11" end="11"/>
                                            </p:txEl>
                                          </p:spTgt>
                                        </p:tgtEl>
                                      </p:cBhvr>
                                      <p:to x="100000" y="90000"/>
                                    </p:animScale>
                                    <p:animScale>
                                      <p:cBhvr>
                                        <p:cTn id="199" dur="166" decel="50000">
                                          <p:stCondLst>
                                            <p:cond delay="1668"/>
                                          </p:stCondLst>
                                        </p:cTn>
                                        <p:tgtEl>
                                          <p:spTgt spid="3">
                                            <p:txEl>
                                              <p:pRg st="11" end="11"/>
                                            </p:txEl>
                                          </p:spTgt>
                                        </p:tgtEl>
                                      </p:cBhvr>
                                      <p:to x="100000" y="100000"/>
                                    </p:animScale>
                                    <p:animScale>
                                      <p:cBhvr>
                                        <p:cTn id="200" dur="26">
                                          <p:stCondLst>
                                            <p:cond delay="1808"/>
                                          </p:stCondLst>
                                        </p:cTn>
                                        <p:tgtEl>
                                          <p:spTgt spid="3">
                                            <p:txEl>
                                              <p:pRg st="11" end="11"/>
                                            </p:txEl>
                                          </p:spTgt>
                                        </p:tgtEl>
                                      </p:cBhvr>
                                      <p:to x="100000" y="95000"/>
                                    </p:animScale>
                                    <p:animScale>
                                      <p:cBhvr>
                                        <p:cTn id="201"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dirty="0" smtClean="0"/>
              <a:t>A </a:t>
            </a:r>
            <a:r>
              <a:rPr lang="en-US" sz="2800" b="1" dirty="0" smtClean="0"/>
              <a:t>mobile phone jammer</a:t>
            </a:r>
            <a:r>
              <a:rPr lang="en-US" sz="2800" dirty="0" smtClean="0"/>
              <a:t> is an instrument used to prevent cellular phones from receiving signals from base stations.</a:t>
            </a:r>
          </a:p>
          <a:p>
            <a:pPr algn="just"/>
            <a:r>
              <a:rPr lang="en-US" sz="2800" dirty="0" smtClean="0"/>
              <a:t>It is a device that transmit signal on the same frequency at which the GSM system operates, the jamming success when the mobile phones in the area where the jammer is located are disabled.</a:t>
            </a:r>
          </a:p>
          <a:p>
            <a:endParaRPr lang="en-US" sz="2800" dirty="0"/>
          </a:p>
        </p:txBody>
      </p:sp>
      <p:sp>
        <p:nvSpPr>
          <p:cNvPr id="2" name="Title 1"/>
          <p:cNvSpPr>
            <a:spLocks noGrp="1"/>
          </p:cNvSpPr>
          <p:nvPr>
            <p:ph type="title"/>
          </p:nvPr>
        </p:nvSpPr>
        <p:spPr/>
        <p:txBody>
          <a:bodyPr>
            <a:normAutofit/>
          </a:bodyPr>
          <a:lstStyle/>
          <a:p>
            <a:r>
              <a:rPr lang="en-US" dirty="0" smtClean="0"/>
              <a:t>What is Mobile Jammer?</a:t>
            </a:r>
            <a:endParaRPr lang="en-US" dirty="0"/>
          </a:p>
        </p:txBody>
      </p:sp>
      <p:sp>
        <p:nvSpPr>
          <p:cNvPr id="4" name="TextBox 3"/>
          <p:cNvSpPr txBox="1"/>
          <p:nvPr/>
        </p:nvSpPr>
        <p:spPr>
          <a:xfrm>
            <a:off x="8763000" y="6428601"/>
            <a:ext cx="261610" cy="276999"/>
          </a:xfrm>
          <a:prstGeom prst="rect">
            <a:avLst/>
          </a:prstGeom>
          <a:noFill/>
        </p:spPr>
        <p:txBody>
          <a:bodyPr wrap="none" rtlCol="0">
            <a:spAutoFit/>
          </a:bodyPr>
          <a:lstStyle/>
          <a:p>
            <a:r>
              <a:rPr lang="en-US" sz="1200" dirty="0" smtClean="0"/>
              <a:t>3</a:t>
            </a:r>
            <a:endParaRPr lang="en-US" sz="1200" dirty="0"/>
          </a:p>
        </p:txBody>
      </p:sp>
    </p:spTree>
    <p:extLst>
      <p:ext uri="{BB962C8B-B14F-4D97-AF65-F5344CB8AC3E}">
        <p14:creationId xmlns:p14="http://schemas.microsoft.com/office/powerpoint/2010/main" val="309906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0"/>
            <a:ext cx="8229600" cy="9906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Networking Media</a:t>
            </a:r>
            <a:endParaRPr lang="en-GB" sz="4000" b="1">
              <a:solidFill>
                <a:srgbClr val="E4005C"/>
              </a:solidFill>
            </a:endParaRPr>
          </a:p>
        </p:txBody>
      </p:sp>
      <p:sp>
        <p:nvSpPr>
          <p:cNvPr id="38915" name="Rectangle 3"/>
          <p:cNvSpPr>
            <a:spLocks noGrp="1" noChangeArrowheads="1"/>
          </p:cNvSpPr>
          <p:nvPr>
            <p:ph type="body" sz="half" idx="1"/>
          </p:nvPr>
        </p:nvSpPr>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2000" b="1">
              <a:solidFill>
                <a:srgbClr val="000066"/>
              </a:solidFill>
            </a:endParaRPr>
          </a:p>
          <a:p>
            <a:pPr marL="392113" indent="-293688" algn="just" defTabSz="414338">
              <a:lnSpc>
                <a:spcPct val="8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Networking media can be defined simply as the means by which signals (data) are sent from one computer to another (either by cable or wireless means).</a:t>
            </a:r>
          </a:p>
        </p:txBody>
      </p:sp>
      <p:pic>
        <p:nvPicPr>
          <p:cNvPr id="38922" name="Picture 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881785" y="2301276"/>
            <a:ext cx="3571429" cy="31238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8917"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8918"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8919"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8920" name="Text Box 8"/>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9pPr>
          </a:lstStyle>
          <a:p>
            <a:pPr hangingPunct="0">
              <a:lnSpc>
                <a:spcPct val="95000"/>
              </a:lnSpc>
              <a:buClr>
                <a:srgbClr val="000000"/>
              </a:buClr>
              <a:buSzPct val="45000"/>
              <a:buFont typeface="StarSymbol"/>
              <a:buNone/>
            </a:pPr>
            <a:r>
              <a:rPr lang="en-GB" sz="2000" b="1">
                <a:solidFill>
                  <a:schemeClr val="bg1"/>
                </a:solidFill>
              </a:rPr>
              <a:t>Introduction to Computer Networks</a:t>
            </a:r>
          </a:p>
        </p:txBody>
      </p:sp>
      <p:sp>
        <p:nvSpPr>
          <p:cNvPr id="38921"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00222962"/>
      </p:ext>
    </p:extLst>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2800" dirty="0" smtClean="0"/>
              <a:t>Mobile Jammer were originally developed for law enforcement and the military to interrupt communications by criminals and terrorists.</a:t>
            </a:r>
          </a:p>
          <a:p>
            <a:pPr algn="just"/>
            <a:r>
              <a:rPr lang="en-US" sz="2800" dirty="0" smtClean="0"/>
              <a:t>Some were also designed to foil the use of certain remotely detonated explosives.</a:t>
            </a:r>
          </a:p>
          <a:p>
            <a:endParaRPr lang="en-US" dirty="0"/>
          </a:p>
        </p:txBody>
      </p:sp>
      <p:sp>
        <p:nvSpPr>
          <p:cNvPr id="2" name="Title 1"/>
          <p:cNvSpPr>
            <a:spLocks noGrp="1"/>
          </p:cNvSpPr>
          <p:nvPr>
            <p:ph type="title"/>
          </p:nvPr>
        </p:nvSpPr>
        <p:spPr/>
        <p:txBody>
          <a:bodyPr/>
          <a:lstStyle/>
          <a:p>
            <a:r>
              <a:rPr lang="en-US" dirty="0" smtClean="0"/>
              <a:t>History</a:t>
            </a:r>
            <a:endParaRPr lang="en-US" dirty="0"/>
          </a:p>
        </p:txBody>
      </p:sp>
      <p:sp>
        <p:nvSpPr>
          <p:cNvPr id="4" name="TextBox 3"/>
          <p:cNvSpPr txBox="1"/>
          <p:nvPr/>
        </p:nvSpPr>
        <p:spPr>
          <a:xfrm>
            <a:off x="8729990" y="6428601"/>
            <a:ext cx="261610" cy="276999"/>
          </a:xfrm>
          <a:prstGeom prst="rect">
            <a:avLst/>
          </a:prstGeom>
          <a:noFill/>
        </p:spPr>
        <p:txBody>
          <a:bodyPr wrap="none" rtlCol="0">
            <a:spAutoFit/>
          </a:bodyPr>
          <a:lstStyle/>
          <a:p>
            <a:r>
              <a:rPr lang="en-US" sz="1200" dirty="0" smtClean="0"/>
              <a:t>4</a:t>
            </a:r>
            <a:endParaRPr lang="en-US" sz="1200" dirty="0"/>
          </a:p>
        </p:txBody>
      </p:sp>
    </p:spTree>
    <p:extLst>
      <p:ext uri="{BB962C8B-B14F-4D97-AF65-F5344CB8AC3E}">
        <p14:creationId xmlns:p14="http://schemas.microsoft.com/office/powerpoint/2010/main" val="100645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5</a:t>
            </a:r>
            <a:endParaRPr lang="en-US" dirty="0"/>
          </a:p>
        </p:txBody>
      </p:sp>
      <p:pic>
        <p:nvPicPr>
          <p:cNvPr id="4" name="Picture 4" descr="cell-phone-jammer-9"/>
          <p:cNvPicPr>
            <a:picLocks noChangeAspect="1" noChangeArrowheads="1"/>
          </p:cNvPicPr>
          <p:nvPr/>
        </p:nvPicPr>
        <p:blipFill>
          <a:blip r:embed="rId2" cstate="print"/>
          <a:srcRect/>
          <a:stretch>
            <a:fillRect/>
          </a:stretch>
        </p:blipFill>
        <p:spPr bwMode="auto">
          <a:xfrm>
            <a:off x="2590800" y="3352800"/>
            <a:ext cx="5710238" cy="3200400"/>
          </a:xfrm>
          <a:prstGeom prst="rect">
            <a:avLst/>
          </a:prstGeom>
          <a:noFill/>
          <a:ln w="9525">
            <a:noFill/>
            <a:miter lim="800000"/>
            <a:headEnd/>
            <a:tailEnd/>
          </a:ln>
        </p:spPr>
      </p:pic>
      <p:sp>
        <p:nvSpPr>
          <p:cNvPr id="16" name="TextBox 15"/>
          <p:cNvSpPr txBox="1"/>
          <p:nvPr/>
        </p:nvSpPr>
        <p:spPr>
          <a:xfrm>
            <a:off x="228600" y="1066800"/>
            <a:ext cx="8458200" cy="2677656"/>
          </a:xfrm>
          <a:prstGeom prst="rect">
            <a:avLst/>
          </a:prstGeom>
          <a:noFill/>
        </p:spPr>
        <p:txBody>
          <a:bodyPr wrap="square" rtlCol="0">
            <a:spAutoFit/>
          </a:bodyPr>
          <a:lstStyle/>
          <a:p>
            <a:pPr algn="just"/>
            <a:r>
              <a:rPr lang="en-US" sz="2800" dirty="0" smtClean="0"/>
              <a:t>A jamming device transmits - same radio frequencies of greater power as the cell phone, disrupting the communication between the phone and the cell-phone base station in the tower. It's a called a </a:t>
            </a:r>
            <a:r>
              <a:rPr lang="en-US" sz="2800" b="1" dirty="0" smtClean="0"/>
              <a:t>denial-of-service attack</a:t>
            </a:r>
            <a:r>
              <a:rPr lang="en-US" sz="2800" dirty="0" smtClean="0"/>
              <a:t>. </a:t>
            </a:r>
            <a:br>
              <a:rPr lang="en-US" sz="2800" dirty="0" smtClean="0"/>
            </a:br>
            <a:endParaRPr lang="hi-IN" sz="2800" dirty="0"/>
          </a:p>
        </p:txBody>
      </p:sp>
      <p:sp>
        <p:nvSpPr>
          <p:cNvPr id="17" name="TextBox 16"/>
          <p:cNvSpPr txBox="1"/>
          <p:nvPr/>
        </p:nvSpPr>
        <p:spPr>
          <a:xfrm>
            <a:off x="914400" y="228600"/>
            <a:ext cx="6781800" cy="707886"/>
          </a:xfrm>
          <a:prstGeom prst="rect">
            <a:avLst/>
          </a:prstGeom>
          <a:noFill/>
        </p:spPr>
        <p:txBody>
          <a:bodyPr wrap="square" rtlCol="0">
            <a:spAutoFit/>
          </a:bodyPr>
          <a:lstStyle/>
          <a:p>
            <a:r>
              <a:rPr lang="en-US" sz="4000" dirty="0" smtClean="0">
                <a:solidFill>
                  <a:schemeClr val="tx1">
                    <a:lumMod val="50000"/>
                    <a:lumOff val="50000"/>
                  </a:schemeClr>
                </a:solidFill>
                <a:effectLst>
                  <a:outerShdw blurRad="38100" dist="38100" dir="2700000" algn="tl">
                    <a:srgbClr val="000000">
                      <a:alpha val="43137"/>
                    </a:srgbClr>
                  </a:outerShdw>
                </a:effectLst>
              </a:rPr>
              <a:t>How Mobile jammer works</a:t>
            </a:r>
            <a:endParaRPr lang="hi-IN" sz="4000"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82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8" presetClass="entr" presetSubtype="0" accel="10000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ppt_w*2.5"/>
                                          </p:val>
                                        </p:tav>
                                        <p:tav tm="100000">
                                          <p:val>
                                            <p:strVal val="#ppt_w"/>
                                          </p:val>
                                        </p:tav>
                                      </p:tavLst>
                                    </p:anim>
                                    <p:anim calcmode="lin" valueType="num">
                                      <p:cBhvr>
                                        <p:cTn id="19" dur="500" fill="hold"/>
                                        <p:tgtEl>
                                          <p:spTgt spid="4"/>
                                        </p:tgtEl>
                                        <p:attrNameLst>
                                          <p:attrName>ppt_h</p:attrName>
                                        </p:attrNameLst>
                                      </p:cBhvr>
                                      <p:tavLst>
                                        <p:tav tm="0">
                                          <p:val>
                                            <p:strVal val="#ppt_h*0.01"/>
                                          </p:val>
                                        </p:tav>
                                        <p:tav tm="100000">
                                          <p:val>
                                            <p:strVal val="#ppt_h"/>
                                          </p:val>
                                        </p:tav>
                                      </p:tavLst>
                                    </p:anim>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h+1"/>
                                          </p:val>
                                        </p:tav>
                                        <p:tav tm="100000">
                                          <p:val>
                                            <p:strVal val="#ppt_y"/>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867400"/>
          </a:xfrm>
          <a:noFill/>
        </p:spPr>
        <p:txBody>
          <a:bodyPr>
            <a:normAutofit/>
          </a:bodyPr>
          <a:lstStyle/>
          <a:p>
            <a:pPr algn="just"/>
            <a:r>
              <a:rPr lang="en-US" sz="2800" dirty="0" smtClean="0"/>
              <a:t>This causes  interference with communication of cell phones and towers to render the phones     unusable. On most  phones, the network would be out of range. </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r>
              <a:rPr lang="en-US" sz="2800" dirty="0" smtClean="0"/>
              <a:t>So Jammers work by either disrupting  phone to tower freq.. or tower to phone  frequencies. </a:t>
            </a:r>
          </a:p>
          <a:p>
            <a:endParaRPr lang="en-IN" dirty="0"/>
          </a:p>
        </p:txBody>
      </p:sp>
      <p:sp>
        <p:nvSpPr>
          <p:cNvPr id="5" name="Slide Number Placeholder 4"/>
          <p:cNvSpPr>
            <a:spLocks noGrp="1"/>
          </p:cNvSpPr>
          <p:nvPr>
            <p:ph type="sldNum" sz="quarter" idx="12"/>
          </p:nvPr>
        </p:nvSpPr>
        <p:spPr/>
        <p:txBody>
          <a:bodyPr/>
          <a:lstStyle/>
          <a:p>
            <a:r>
              <a:rPr lang="en-US" dirty="0" smtClean="0"/>
              <a:t>6</a:t>
            </a:r>
            <a:endParaRPr lang="en-US" dirty="0"/>
          </a:p>
        </p:txBody>
      </p:sp>
      <p:pic>
        <p:nvPicPr>
          <p:cNvPr id="4" name="Picture 7" descr="distance"/>
          <p:cNvPicPr>
            <a:picLocks noChangeAspect="1" noChangeArrowheads="1"/>
          </p:cNvPicPr>
          <p:nvPr/>
        </p:nvPicPr>
        <p:blipFill>
          <a:blip r:embed="rId2" cstate="print"/>
          <a:srcRect/>
          <a:stretch>
            <a:fillRect/>
          </a:stretch>
        </p:blipFill>
        <p:spPr bwMode="auto">
          <a:xfrm>
            <a:off x="5257800" y="2057400"/>
            <a:ext cx="3470275" cy="2520950"/>
          </a:xfrm>
          <a:prstGeom prst="rect">
            <a:avLst/>
          </a:prstGeom>
          <a:noFill/>
          <a:ln w="9525">
            <a:noFill/>
            <a:miter lim="800000"/>
            <a:headEnd/>
            <a:tailEnd/>
          </a:ln>
        </p:spPr>
      </p:pic>
    </p:spTree>
    <p:extLst>
      <p:ext uri="{BB962C8B-B14F-4D97-AF65-F5344CB8AC3E}">
        <p14:creationId xmlns:p14="http://schemas.microsoft.com/office/powerpoint/2010/main" val="423689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1500"/>
                            </p:stCondLst>
                            <p:childTnLst>
                              <p:par>
                                <p:cTn id="18" presetID="53" presetClass="entr" presetSubtype="0" fill="hold" grpId="0" nodeType="after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 calcmode="lin" valueType="num">
                                      <p:cBhvr>
                                        <p:cTn id="2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IN" sz="2000" dirty="0" smtClean="0"/>
              <a:t>Type "A" Device: JAMMERS</a:t>
            </a:r>
          </a:p>
          <a:p>
            <a:pPr algn="just">
              <a:buNone/>
            </a:pPr>
            <a:endParaRPr lang="en-IN" sz="2000" dirty="0" smtClean="0"/>
          </a:p>
          <a:p>
            <a:pPr algn="just"/>
            <a:r>
              <a:rPr lang="en-IN" sz="2000" dirty="0" smtClean="0"/>
              <a:t>Type “B” Device: INTELLIGENT  CELLULAR DISABLERS</a:t>
            </a:r>
          </a:p>
          <a:p>
            <a:pPr algn="just"/>
            <a:endParaRPr lang="en-US" sz="2000" dirty="0" smtClean="0"/>
          </a:p>
          <a:p>
            <a:pPr algn="just"/>
            <a:r>
              <a:rPr lang="en-IN" sz="2000" dirty="0" smtClean="0"/>
              <a:t>Type “C” Device: INTELLIGENT  BEACON DISABLERS</a:t>
            </a:r>
          </a:p>
          <a:p>
            <a:pPr algn="just"/>
            <a:endParaRPr lang="en-IN" sz="2000" dirty="0" smtClean="0"/>
          </a:p>
          <a:p>
            <a:pPr algn="just"/>
            <a:r>
              <a:rPr lang="en-IN" sz="2000" dirty="0" smtClean="0"/>
              <a:t>Type “D” Device: DIRECT RECEIVE &amp; TRANSMIT JAMMERS</a:t>
            </a:r>
          </a:p>
          <a:p>
            <a:pPr algn="just"/>
            <a:endParaRPr lang="en-IN" sz="2000" dirty="0" smtClean="0"/>
          </a:p>
          <a:p>
            <a:pPr algn="just"/>
            <a:r>
              <a:rPr lang="en-IN" sz="2000" dirty="0" smtClean="0"/>
              <a:t>Type “E” Device: EMI SHIELD - PASSIVE JAMMING</a:t>
            </a:r>
            <a:endParaRPr lang="en-US" sz="2000" dirty="0" smtClean="0"/>
          </a:p>
          <a:p>
            <a:pPr algn="just">
              <a:buNone/>
            </a:pPr>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r>
              <a:rPr lang="en-US" dirty="0" smtClean="0"/>
              <a:t>7</a:t>
            </a:r>
            <a:endParaRPr lang="en-US" dirty="0"/>
          </a:p>
        </p:txBody>
      </p:sp>
      <p:sp>
        <p:nvSpPr>
          <p:cNvPr id="2" name="Title 1"/>
          <p:cNvSpPr>
            <a:spLocks noGrp="1"/>
          </p:cNvSpPr>
          <p:nvPr>
            <p:ph type="title"/>
          </p:nvPr>
        </p:nvSpPr>
        <p:spPr/>
        <p:txBody>
          <a:bodyPr/>
          <a:lstStyle/>
          <a:p>
            <a:r>
              <a:rPr lang="en-US" dirty="0" smtClean="0"/>
              <a:t>Jamming  Techniques</a:t>
            </a:r>
            <a:endParaRPr lang="en-US" dirty="0"/>
          </a:p>
        </p:txBody>
      </p:sp>
    </p:spTree>
    <p:extLst>
      <p:ext uri="{BB962C8B-B14F-4D97-AF65-F5344CB8AC3E}">
        <p14:creationId xmlns:p14="http://schemas.microsoft.com/office/powerpoint/2010/main" val="127827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717280" cy="4800600"/>
          </a:xfrm>
        </p:spPr>
        <p:txBody>
          <a:bodyPr>
            <a:normAutofit/>
          </a:bodyPr>
          <a:lstStyle/>
          <a:p>
            <a:pPr marL="457200" indent="-457200" algn="just">
              <a:buNone/>
            </a:pPr>
            <a:r>
              <a:rPr lang="en-IN" sz="2800" dirty="0" smtClean="0"/>
              <a:t>1. </a:t>
            </a:r>
            <a:r>
              <a:rPr lang="en-IN" sz="2800" u="sng" dirty="0" smtClean="0"/>
              <a:t>Type "A" Device: JAMMERS </a:t>
            </a:r>
          </a:p>
          <a:p>
            <a:pPr algn="just">
              <a:buNone/>
            </a:pPr>
            <a:endParaRPr lang="en-IN" sz="2800" dirty="0" smtClean="0"/>
          </a:p>
          <a:p>
            <a:pPr algn="just">
              <a:buNone/>
            </a:pPr>
            <a:r>
              <a:rPr lang="en-IN" sz="2800" dirty="0" smtClean="0"/>
              <a:t>    </a:t>
            </a:r>
            <a:r>
              <a:rPr lang="en-US" sz="2800" dirty="0" smtClean="0"/>
              <a:t> This type of device comes equipped with several independent  oscillators  transmitting ’jamming signals’ capable of blocking frequencies used by paging devices as well as those used by cellular systems control channels for call establishment.</a:t>
            </a:r>
          </a:p>
          <a:p>
            <a:pPr>
              <a:buNone/>
            </a:pPr>
            <a:endParaRPr lang="en-US" sz="2800" dirty="0" smtClean="0"/>
          </a:p>
          <a:p>
            <a:pPr algn="just"/>
            <a:endParaRPr lang="en-US" sz="2800" dirty="0"/>
          </a:p>
        </p:txBody>
      </p:sp>
      <p:sp>
        <p:nvSpPr>
          <p:cNvPr id="4" name="Slide Number Placeholder 3"/>
          <p:cNvSpPr>
            <a:spLocks noGrp="1"/>
          </p:cNvSpPr>
          <p:nvPr>
            <p:ph type="sldNum" sz="quarter" idx="12"/>
          </p:nvPr>
        </p:nvSpPr>
        <p:spPr/>
        <p:txBody>
          <a:bodyPr/>
          <a:lstStyle/>
          <a:p>
            <a:r>
              <a:rPr lang="en-US" dirty="0" smtClean="0"/>
              <a:t>8</a:t>
            </a:r>
            <a:endParaRPr lang="en-US" dirty="0"/>
          </a:p>
        </p:txBody>
      </p:sp>
      <p:sp>
        <p:nvSpPr>
          <p:cNvPr id="2" name="Title 1"/>
          <p:cNvSpPr>
            <a:spLocks noGrp="1"/>
          </p:cNvSpPr>
          <p:nvPr>
            <p:ph type="title"/>
          </p:nvPr>
        </p:nvSpPr>
        <p:spPr/>
        <p:txBody>
          <a:bodyPr/>
          <a:lstStyle/>
          <a:p>
            <a:r>
              <a:rPr lang="en-US" dirty="0" smtClean="0"/>
              <a:t>Jamming  Techniques</a:t>
            </a:r>
            <a:endParaRPr lang="en-US" dirty="0"/>
          </a:p>
        </p:txBody>
      </p:sp>
    </p:spTree>
    <p:extLst>
      <p:ext uri="{BB962C8B-B14F-4D97-AF65-F5344CB8AC3E}">
        <p14:creationId xmlns:p14="http://schemas.microsoft.com/office/powerpoint/2010/main" val="173665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lgn="just">
              <a:buNone/>
            </a:pPr>
            <a:r>
              <a:rPr lang="en-IN" sz="2800" dirty="0" smtClean="0"/>
              <a:t>2.</a:t>
            </a:r>
            <a:r>
              <a:rPr lang="en-IN" sz="2800" u="sng" dirty="0" smtClean="0"/>
              <a:t>Type “B” Device: INTELLIGENT  CELLULAR DISABLERS</a:t>
            </a:r>
          </a:p>
          <a:p>
            <a:pPr>
              <a:buNone/>
            </a:pPr>
            <a:r>
              <a:rPr lang="en-IN" sz="2800" dirty="0" smtClean="0"/>
              <a:t>    </a:t>
            </a:r>
          </a:p>
          <a:p>
            <a:pPr algn="just">
              <a:buNone/>
            </a:pPr>
            <a:r>
              <a:rPr lang="en-IN" sz="2800" dirty="0" smtClean="0"/>
              <a:t>     </a:t>
            </a:r>
            <a:r>
              <a:rPr lang="en-US" sz="2800" dirty="0" smtClean="0"/>
              <a:t>Unlike jammers, Type ”B” devices do not transmit an interfering signal on the control channels. The device, when located in a designated ’quite’ area, functions as a ’detector’. It has a unique identification number for communicating with the cellular base station.</a:t>
            </a:r>
          </a:p>
          <a:p>
            <a:pPr algn="just">
              <a:buNone/>
            </a:pPr>
            <a:r>
              <a:rPr lang="en-US" b="1" dirty="0" smtClean="0"/>
              <a:t> </a:t>
            </a:r>
            <a:endParaRPr lang="en-US" dirty="0" smtClean="0"/>
          </a:p>
          <a:p>
            <a:pPr>
              <a:buNone/>
            </a:pPr>
            <a:endParaRPr lang="en-US" dirty="0" smtClean="0"/>
          </a:p>
          <a:p>
            <a:pPr algn="just"/>
            <a:endParaRPr lang="en-US" sz="2800" dirty="0"/>
          </a:p>
        </p:txBody>
      </p:sp>
      <p:sp>
        <p:nvSpPr>
          <p:cNvPr id="4" name="Slide Number Placeholder 3"/>
          <p:cNvSpPr>
            <a:spLocks noGrp="1"/>
          </p:cNvSpPr>
          <p:nvPr>
            <p:ph type="sldNum" sz="quarter" idx="12"/>
          </p:nvPr>
        </p:nvSpPr>
        <p:spPr/>
        <p:txBody>
          <a:bodyPr/>
          <a:lstStyle/>
          <a:p>
            <a:fld id="{7A82DB29-D75D-4021-A410-0AFD52E31AC6}" type="slidenum">
              <a:rPr lang="en-US" smtClean="0"/>
              <a:pPr/>
              <a:t>115</a:t>
            </a:fld>
            <a:endParaRPr lang="en-US" dirty="0"/>
          </a:p>
        </p:txBody>
      </p:sp>
      <p:sp>
        <p:nvSpPr>
          <p:cNvPr id="2" name="Title 1"/>
          <p:cNvSpPr>
            <a:spLocks noGrp="1"/>
          </p:cNvSpPr>
          <p:nvPr>
            <p:ph type="title"/>
          </p:nvPr>
        </p:nvSpPr>
        <p:spPr/>
        <p:txBody>
          <a:bodyPr/>
          <a:lstStyle/>
          <a:p>
            <a:r>
              <a:rPr lang="en-US" dirty="0" smtClean="0"/>
              <a:t>Jamming  Techniques</a:t>
            </a:r>
            <a:endParaRPr lang="en-US" dirty="0"/>
          </a:p>
        </p:txBody>
      </p:sp>
    </p:spTree>
    <p:extLst>
      <p:ext uri="{BB962C8B-B14F-4D97-AF65-F5344CB8AC3E}">
        <p14:creationId xmlns:p14="http://schemas.microsoft.com/office/powerpoint/2010/main" val="234459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800" dirty="0" smtClean="0"/>
              <a:t>3. </a:t>
            </a:r>
            <a:r>
              <a:rPr lang="en-US" sz="2800" u="sng" dirty="0" smtClean="0"/>
              <a:t>Type “C” Device (Intelligent Beacon Disablers)</a:t>
            </a:r>
          </a:p>
          <a:p>
            <a:pPr algn="just">
              <a:buNone/>
            </a:pPr>
            <a:r>
              <a:rPr lang="en-US" sz="2800" dirty="0" smtClean="0"/>
              <a:t> </a:t>
            </a:r>
          </a:p>
          <a:p>
            <a:pPr algn="just">
              <a:buNone/>
            </a:pPr>
            <a:r>
              <a:rPr lang="en-US" sz="2800" dirty="0" smtClean="0"/>
              <a:t>     Unlike jammers, Type C devices do not transmit an interfering signal on the control channels. The device, when located in a designated ’quiet’ area, functions as a ’beacon’ and any compatible terminal is instructed to disable its ringer or disable its operation, while within the coverage area of beacon.</a:t>
            </a:r>
          </a:p>
          <a:p>
            <a:pPr algn="just"/>
            <a:endParaRPr lang="en-US" sz="2800" dirty="0"/>
          </a:p>
        </p:txBody>
      </p:sp>
      <p:sp>
        <p:nvSpPr>
          <p:cNvPr id="4" name="Slide Number Placeholder 3"/>
          <p:cNvSpPr>
            <a:spLocks noGrp="1"/>
          </p:cNvSpPr>
          <p:nvPr>
            <p:ph type="sldNum" sz="quarter" idx="12"/>
          </p:nvPr>
        </p:nvSpPr>
        <p:spPr/>
        <p:txBody>
          <a:bodyPr/>
          <a:lstStyle/>
          <a:p>
            <a:fld id="{7A82DB29-D75D-4021-A410-0AFD52E31AC6}" type="slidenum">
              <a:rPr lang="en-US" smtClean="0"/>
              <a:pPr/>
              <a:t>116</a:t>
            </a:fld>
            <a:endParaRPr lang="en-US"/>
          </a:p>
        </p:txBody>
      </p:sp>
      <p:sp>
        <p:nvSpPr>
          <p:cNvPr id="2" name="Title 1"/>
          <p:cNvSpPr>
            <a:spLocks noGrp="1"/>
          </p:cNvSpPr>
          <p:nvPr>
            <p:ph type="title"/>
          </p:nvPr>
        </p:nvSpPr>
        <p:spPr/>
        <p:txBody>
          <a:bodyPr/>
          <a:lstStyle/>
          <a:p>
            <a:r>
              <a:rPr lang="en-US" dirty="0" smtClean="0"/>
              <a:t>Jamming  Techniques</a:t>
            </a:r>
            <a:endParaRPr lang="en-US" dirty="0"/>
          </a:p>
        </p:txBody>
      </p:sp>
    </p:spTree>
    <p:extLst>
      <p:ext uri="{BB962C8B-B14F-4D97-AF65-F5344CB8AC3E}">
        <p14:creationId xmlns:p14="http://schemas.microsoft.com/office/powerpoint/2010/main" val="34693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705088" cy="5105400"/>
          </a:xfrm>
        </p:spPr>
        <p:txBody>
          <a:bodyPr>
            <a:noAutofit/>
          </a:bodyPr>
          <a:lstStyle/>
          <a:p>
            <a:pPr>
              <a:buNone/>
            </a:pPr>
            <a:r>
              <a:rPr lang="en-US" sz="2800" dirty="0" smtClean="0"/>
              <a:t>4. </a:t>
            </a:r>
            <a:r>
              <a:rPr lang="en-US" sz="2800" b="1" dirty="0" smtClean="0"/>
              <a:t> </a:t>
            </a:r>
            <a:r>
              <a:rPr lang="en-US" sz="2800" b="1" u="sng" dirty="0" smtClean="0"/>
              <a:t> </a:t>
            </a:r>
            <a:r>
              <a:rPr lang="en-US" sz="2800" u="sng" dirty="0" smtClean="0"/>
              <a:t>Type “D” Device (Direct Receive &amp; Transmit Jammers)</a:t>
            </a:r>
            <a:endParaRPr lang="en-US" sz="2800" dirty="0" smtClean="0"/>
          </a:p>
          <a:p>
            <a:pPr algn="just">
              <a:buNone/>
            </a:pPr>
            <a:endParaRPr lang="en-US" sz="2800" dirty="0" smtClean="0"/>
          </a:p>
          <a:p>
            <a:pPr algn="just">
              <a:buNone/>
            </a:pPr>
            <a:r>
              <a:rPr lang="en-US" sz="2800" dirty="0" smtClean="0"/>
              <a:t>      This jammer behaves like a small, independent and portable base station, which can directly interact intelligently or unintelligently with the operation of the local mobile phone. The jammer is predominantly in receive mode and will intelligently choose to interact and block the cell Phone directly if it is within close proximity of the jammer. </a:t>
            </a:r>
            <a:endParaRPr lang="en-US" sz="2800" dirty="0"/>
          </a:p>
        </p:txBody>
      </p:sp>
      <p:sp>
        <p:nvSpPr>
          <p:cNvPr id="4" name="Slide Number Placeholder 3"/>
          <p:cNvSpPr>
            <a:spLocks noGrp="1"/>
          </p:cNvSpPr>
          <p:nvPr>
            <p:ph type="sldNum" sz="quarter" idx="12"/>
          </p:nvPr>
        </p:nvSpPr>
        <p:spPr/>
        <p:txBody>
          <a:bodyPr/>
          <a:lstStyle/>
          <a:p>
            <a:fld id="{7A82DB29-D75D-4021-A410-0AFD52E31AC6}" type="slidenum">
              <a:rPr lang="en-US" smtClean="0"/>
              <a:pPr/>
              <a:t>117</a:t>
            </a:fld>
            <a:endParaRPr lang="en-US"/>
          </a:p>
        </p:txBody>
      </p:sp>
      <p:sp>
        <p:nvSpPr>
          <p:cNvPr id="2" name="Title 1"/>
          <p:cNvSpPr>
            <a:spLocks noGrp="1"/>
          </p:cNvSpPr>
          <p:nvPr>
            <p:ph type="title"/>
          </p:nvPr>
        </p:nvSpPr>
        <p:spPr/>
        <p:txBody>
          <a:bodyPr/>
          <a:lstStyle/>
          <a:p>
            <a:r>
              <a:rPr lang="en-US" dirty="0" smtClean="0"/>
              <a:t>Jamming  Techniques</a:t>
            </a:r>
            <a:endParaRPr lang="en-US" dirty="0"/>
          </a:p>
        </p:txBody>
      </p:sp>
    </p:spTree>
    <p:extLst>
      <p:ext uri="{BB962C8B-B14F-4D97-AF65-F5344CB8AC3E}">
        <p14:creationId xmlns:p14="http://schemas.microsoft.com/office/powerpoint/2010/main" val="378537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10600" cy="4114800"/>
          </a:xfrm>
        </p:spPr>
        <p:txBody>
          <a:bodyPr>
            <a:noAutofit/>
          </a:bodyPr>
          <a:lstStyle/>
          <a:p>
            <a:pPr algn="just">
              <a:buNone/>
            </a:pPr>
            <a:r>
              <a:rPr lang="en-US" sz="2800" dirty="0" smtClean="0"/>
              <a:t>5.  </a:t>
            </a:r>
            <a:r>
              <a:rPr lang="en-US" sz="2800" u="sng" dirty="0" smtClean="0"/>
              <a:t>Type E Device (EMI Shield - Passive Jamming)</a:t>
            </a:r>
          </a:p>
          <a:p>
            <a:pPr algn="just">
              <a:buNone/>
            </a:pPr>
            <a:endParaRPr lang="en-US" sz="2800" dirty="0" smtClean="0"/>
          </a:p>
          <a:p>
            <a:pPr algn="just">
              <a:buNone/>
            </a:pPr>
            <a:r>
              <a:rPr lang="en-US" sz="2800" dirty="0" smtClean="0"/>
              <a:t>      This technique is using EMI suppression techniques to make a room into what is called Faraday cage. Although labor intensive to construct, the Faraday cage essentially Blocks or greatly attenuates, virtually all electromagnetic radiation from entering or leaving the cage - or in this case a target room.</a:t>
            </a:r>
          </a:p>
          <a:p>
            <a:pPr algn="just">
              <a:buNone/>
            </a:pP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7A82DB29-D75D-4021-A410-0AFD52E31AC6}" type="slidenum">
              <a:rPr lang="en-US" smtClean="0"/>
              <a:pPr/>
              <a:t>118</a:t>
            </a:fld>
            <a:endParaRPr lang="en-US"/>
          </a:p>
        </p:txBody>
      </p:sp>
      <p:sp>
        <p:nvSpPr>
          <p:cNvPr id="2" name="Title 1"/>
          <p:cNvSpPr>
            <a:spLocks noGrp="1"/>
          </p:cNvSpPr>
          <p:nvPr>
            <p:ph type="title"/>
          </p:nvPr>
        </p:nvSpPr>
        <p:spPr/>
        <p:txBody>
          <a:bodyPr/>
          <a:lstStyle/>
          <a:p>
            <a:r>
              <a:rPr lang="en-US" dirty="0" smtClean="0"/>
              <a:t>Jamming  Techniques</a:t>
            </a:r>
            <a:endParaRPr lang="en-US" dirty="0"/>
          </a:p>
        </p:txBody>
      </p:sp>
    </p:spTree>
    <p:extLst>
      <p:ext uri="{BB962C8B-B14F-4D97-AF65-F5344CB8AC3E}">
        <p14:creationId xmlns:p14="http://schemas.microsoft.com/office/powerpoint/2010/main" val="194654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733800"/>
            <a:ext cx="6858000" cy="1143000"/>
          </a:xfrm>
        </p:spPr>
        <p:txBody>
          <a:bodyPr>
            <a:normAutofit fontScale="40000" lnSpcReduction="20000"/>
          </a:bodyPr>
          <a:lstStyle/>
          <a:p>
            <a:pPr>
              <a:buNone/>
            </a:pPr>
            <a:endParaRPr lang="en-US" dirty="0" smtClean="0"/>
          </a:p>
          <a:p>
            <a:pPr marL="342900" lvl="1" indent="-342900">
              <a:buFont typeface="Arial" pitchFamily="34" charset="0"/>
              <a:buChar char="•"/>
            </a:pPr>
            <a:endParaRPr lang="en-US" dirty="0" smtClean="0"/>
          </a:p>
          <a:p>
            <a:pPr>
              <a:buNone/>
            </a:pPr>
            <a:r>
              <a:rPr lang="en-US" sz="8000" dirty="0" smtClean="0"/>
              <a:t>Free space loss {F}= </a:t>
            </a:r>
            <a:r>
              <a:rPr lang="en-US" sz="4300" b="1" dirty="0" smtClean="0"/>
              <a:t>Path Loss (dB)= 32.44 + 20 log D(km) + 20log f(MHz)</a:t>
            </a:r>
            <a:endParaRPr lang="en-IN" sz="4300" dirty="0" smtClean="0"/>
          </a:p>
          <a:p>
            <a:pPr>
              <a:buNone/>
            </a:pPr>
            <a:endParaRPr lang="en-US" sz="8000" dirty="0" smtClean="0"/>
          </a:p>
          <a:p>
            <a:endParaRPr lang="en-US" dirty="0" smtClean="0"/>
          </a:p>
          <a:p>
            <a:endParaRPr lang="en-US" dirty="0" smtClean="0"/>
          </a:p>
          <a:p>
            <a:pPr>
              <a:buNone/>
            </a:pPr>
            <a:endParaRPr lang="en-US" dirty="0" smtClean="0"/>
          </a:p>
          <a:p>
            <a:pPr>
              <a:buNone/>
            </a:pPr>
            <a:endParaRPr lang="en-US" dirty="0"/>
          </a:p>
        </p:txBody>
      </p:sp>
      <p:sp>
        <p:nvSpPr>
          <p:cNvPr id="21" name="Slide Number Placeholder 20"/>
          <p:cNvSpPr>
            <a:spLocks noGrp="1"/>
          </p:cNvSpPr>
          <p:nvPr>
            <p:ph type="sldNum" sz="quarter" idx="12"/>
          </p:nvPr>
        </p:nvSpPr>
        <p:spPr/>
        <p:txBody>
          <a:bodyPr/>
          <a:lstStyle/>
          <a:p>
            <a:fld id="{7A82DB29-D75D-4021-A410-0AFD52E31AC6}" type="slidenum">
              <a:rPr lang="en-US" smtClean="0"/>
              <a:pPr/>
              <a:t>119</a:t>
            </a:fld>
            <a:endParaRPr lang="en-US"/>
          </a:p>
        </p:txBody>
      </p:sp>
      <p:sp>
        <p:nvSpPr>
          <p:cNvPr id="2" name="Title 1"/>
          <p:cNvSpPr>
            <a:spLocks noGrp="1"/>
          </p:cNvSpPr>
          <p:nvPr>
            <p:ph type="title"/>
          </p:nvPr>
        </p:nvSpPr>
        <p:spPr/>
        <p:txBody>
          <a:bodyPr>
            <a:normAutofit/>
          </a:bodyPr>
          <a:lstStyle/>
          <a:p>
            <a:r>
              <a:rPr lang="en-US" dirty="0" smtClean="0"/>
              <a:t>Design Parameters/Specification</a:t>
            </a:r>
            <a:endParaRPr lang="en-US" dirty="0"/>
          </a:p>
        </p:txBody>
      </p:sp>
      <p:cxnSp>
        <p:nvCxnSpPr>
          <p:cNvPr id="5" name="Straight Connector 4"/>
          <p:cNvCxnSpPr/>
          <p:nvPr/>
        </p:nvCxnSpPr>
        <p:spPr>
          <a:xfrm flipH="1">
            <a:off x="1219200" y="2590800"/>
            <a:ext cx="1588"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762000" y="22098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19200" y="25908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19200" y="3505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19200" y="44196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76400" y="2362200"/>
            <a:ext cx="2261388" cy="369332"/>
          </a:xfrm>
          <a:prstGeom prst="rect">
            <a:avLst/>
          </a:prstGeom>
        </p:spPr>
        <p:txBody>
          <a:bodyPr wrap="none">
            <a:spAutoFit/>
          </a:bodyPr>
          <a:lstStyle/>
          <a:p>
            <a:r>
              <a:rPr lang="en-US" dirty="0" smtClean="0"/>
              <a:t>The frequency bands</a:t>
            </a:r>
          </a:p>
        </p:txBody>
      </p:sp>
      <p:sp>
        <p:nvSpPr>
          <p:cNvPr id="11" name="Rectangle 10"/>
          <p:cNvSpPr/>
          <p:nvPr/>
        </p:nvSpPr>
        <p:spPr>
          <a:xfrm>
            <a:off x="1676400" y="3276600"/>
            <a:ext cx="2866682" cy="369332"/>
          </a:xfrm>
          <a:prstGeom prst="rect">
            <a:avLst/>
          </a:prstGeom>
        </p:spPr>
        <p:txBody>
          <a:bodyPr wrap="none">
            <a:spAutoFit/>
          </a:bodyPr>
          <a:lstStyle/>
          <a:p>
            <a:r>
              <a:rPr lang="en-US" dirty="0" smtClean="0"/>
              <a:t> Distance to be jammed (D)</a:t>
            </a:r>
            <a:endParaRPr lang="en-US" dirty="0"/>
          </a:p>
        </p:txBody>
      </p:sp>
      <p:cxnSp>
        <p:nvCxnSpPr>
          <p:cNvPr id="18" name="Straight Connector 17"/>
          <p:cNvCxnSpPr/>
          <p:nvPr/>
        </p:nvCxnSpPr>
        <p:spPr>
          <a:xfrm>
            <a:off x="1219200" y="5334000"/>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752600" y="5105400"/>
            <a:ext cx="2031390" cy="369332"/>
          </a:xfrm>
          <a:prstGeom prst="rect">
            <a:avLst/>
          </a:prstGeom>
        </p:spPr>
        <p:txBody>
          <a:bodyPr wrap="none">
            <a:spAutoFit/>
          </a:bodyPr>
          <a:lstStyle/>
          <a:p>
            <a:r>
              <a:rPr lang="en-US" dirty="0" smtClean="0"/>
              <a:t>Power calculations</a:t>
            </a:r>
          </a:p>
        </p:txBody>
      </p:sp>
      <p:cxnSp>
        <p:nvCxnSpPr>
          <p:cNvPr id="22" name="Straight Connector 21"/>
          <p:cNvCxnSpPr/>
          <p:nvPr/>
        </p:nvCxnSpPr>
        <p:spPr>
          <a:xfrm flipV="1">
            <a:off x="1219200" y="1600200"/>
            <a:ext cx="534194" cy="9913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ox(in)">
                                      <p:cBhvr>
                                        <p:cTn id="20" dur="500"/>
                                        <p:tgtEl>
                                          <p:spTgt spid="20"/>
                                        </p:tgtEl>
                                      </p:cBhvr>
                                    </p:animEffect>
                                  </p:childTnLst>
                                </p:cTn>
                              </p:par>
                              <p:par>
                                <p:cTn id="21" presetID="4"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in)">
                                      <p:cBhvr>
                                        <p:cTn id="23" dur="500"/>
                                        <p:tgtEl>
                                          <p:spTgt spid="18"/>
                                        </p:tgtEl>
                                      </p:cBhvr>
                                    </p:animEffect>
                                  </p:childTnLst>
                                </p:cTn>
                              </p:par>
                              <p:par>
                                <p:cTn id="24" presetID="4"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par>
                                <p:cTn id="27" presetID="4"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ox(in)">
                                      <p:cBhvr>
                                        <p:cTn id="29" dur="500"/>
                                        <p:tgtEl>
                                          <p:spTgt spid="38"/>
                                        </p:tgtEl>
                                      </p:cBhvr>
                                    </p:animEffect>
                                  </p:childTnLst>
                                </p:cTn>
                              </p:par>
                              <p:par>
                                <p:cTn id="30" presetID="4"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ox(in)">
                                      <p:cBhvr>
                                        <p:cTn id="32" dur="500"/>
                                        <p:tgtEl>
                                          <p:spTgt spid="32"/>
                                        </p:tgtEl>
                                      </p:cBhvr>
                                    </p:animEffect>
                                  </p:childTnLst>
                                </p:cTn>
                              </p:par>
                              <p:par>
                                <p:cTn id="33" presetID="4" presetClass="entr" presetSubtype="16"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ox(in)">
                                      <p:cBhvr>
                                        <p:cTn id="35" dur="500"/>
                                        <p:tgtEl>
                                          <p:spTgt spid="30"/>
                                        </p:tgtEl>
                                      </p:cBhvr>
                                    </p:animEffect>
                                  </p:childTnLst>
                                </p:cTn>
                              </p:par>
                              <p:par>
                                <p:cTn id="36" presetID="4" presetClass="entr" presetSubtype="16"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ox(i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0" grpId="0"/>
      <p:bldP spid="11"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Networking Devices</a:t>
            </a:r>
            <a:endParaRPr lang="en-GB" sz="4000" b="1">
              <a:solidFill>
                <a:srgbClr val="E4005C"/>
              </a:solidFill>
            </a:endParaRPr>
          </a:p>
        </p:txBody>
      </p:sp>
      <p:sp>
        <p:nvSpPr>
          <p:cNvPr id="40969" name="Rectangle 9"/>
          <p:cNvSpPr>
            <a:spLocks noGrp="1" noChangeArrowheads="1"/>
          </p:cNvSpPr>
          <p:nvPr>
            <p:ph idx="1"/>
          </p:nvPr>
        </p:nvSpPr>
        <p:spPr>
          <a:xfrm>
            <a:off x="457200" y="1600200"/>
            <a:ext cx="4572000" cy="5257800"/>
          </a:xfrm>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2400" b="1">
              <a:solidFill>
                <a:srgbClr val="000066"/>
              </a:solidFill>
            </a:endParaRPr>
          </a:p>
          <a:p>
            <a:pPr marL="392113" indent="-293688" algn="just" defTabSz="414338">
              <a:lnSpc>
                <a:spcPct val="80000"/>
              </a:lnSpc>
              <a:buClr>
                <a:srgbClr val="CC0000"/>
              </a:buClr>
              <a:buFont typeface="Wingdings" pitchFamily="2" charset="2"/>
              <a:buBlip>
                <a:blip r:embed="rId3"/>
              </a:buBlip>
            </a:pPr>
            <a:r>
              <a:rPr lang="en-US" sz="2400" b="1">
                <a:solidFill>
                  <a:srgbClr val="000066"/>
                </a:solidFill>
              </a:rPr>
              <a:t>HUB, Switches, Routers, Wireless Access Points, Modems etc.</a:t>
            </a:r>
          </a:p>
        </p:txBody>
      </p:sp>
      <p:sp>
        <p:nvSpPr>
          <p:cNvPr id="40963"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40964"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40965"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40966"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40967" name="Text Box 7"/>
          <p:cNvSpPr txBox="1">
            <a:spLocks noChangeArrowheads="1"/>
          </p:cNvSpPr>
          <p:nvPr/>
        </p:nvSpPr>
        <p:spPr bwMode="auto">
          <a:xfrm>
            <a:off x="123825" y="104775"/>
            <a:ext cx="58197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9pPr>
          </a:lstStyle>
          <a:p>
            <a:pPr hangingPunct="0">
              <a:lnSpc>
                <a:spcPct val="95000"/>
              </a:lnSpc>
              <a:buClr>
                <a:srgbClr val="000000"/>
              </a:buClr>
              <a:buSzPct val="45000"/>
              <a:buFont typeface="StarSymbol"/>
              <a:buNone/>
            </a:pPr>
            <a:r>
              <a:rPr lang="en-GB" sz="2000" b="1">
                <a:solidFill>
                  <a:schemeClr val="bg1"/>
                </a:solidFill>
              </a:rPr>
              <a:t>Introduction to Computer Networks</a:t>
            </a:r>
          </a:p>
          <a:p>
            <a:pPr hangingPunct="0">
              <a:lnSpc>
                <a:spcPct val="95000"/>
              </a:lnSpc>
              <a:buClr>
                <a:srgbClr val="000000"/>
              </a:buClr>
              <a:buSzPct val="45000"/>
              <a:buFont typeface="StarSymbol"/>
              <a:buNone/>
            </a:pPr>
            <a:endParaRPr lang="en-GB" sz="2000" b="1">
              <a:solidFill>
                <a:schemeClr val="bg1"/>
              </a:solidFill>
              <a:latin typeface="Times"/>
            </a:endParaRPr>
          </a:p>
        </p:txBody>
      </p:sp>
      <p:sp>
        <p:nvSpPr>
          <p:cNvPr id="40968"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pic>
        <p:nvPicPr>
          <p:cNvPr id="40970" name="Picture 10" descr="PC6209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2114550"/>
            <a:ext cx="38766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p:cNvPicPr>
            <a:picLocks noChangeAspect="1" noChangeArrowheads="1"/>
          </p:cNvPicPr>
          <p:nvPr/>
        </p:nvPicPr>
        <p:blipFill>
          <a:blip r:embed="rId5">
            <a:extLst>
              <a:ext uri="{28A0092B-C50C-407E-A947-70E740481C1C}">
                <a14:useLocalDpi xmlns:a14="http://schemas.microsoft.com/office/drawing/2010/main" val="0"/>
              </a:ext>
            </a:extLst>
          </a:blip>
          <a:srcRect t="18462" r="5984" b="10428"/>
          <a:stretch>
            <a:fillRect/>
          </a:stretch>
        </p:blipFill>
        <p:spPr bwMode="auto">
          <a:xfrm>
            <a:off x="5289550" y="3938588"/>
            <a:ext cx="33734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517448"/>
      </p:ext>
    </p:extLst>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13" name="Slide Number Placeholder 12"/>
          <p:cNvSpPr>
            <a:spLocks noGrp="1"/>
          </p:cNvSpPr>
          <p:nvPr>
            <p:ph type="sldNum" sz="quarter" idx="12"/>
          </p:nvPr>
        </p:nvSpPr>
        <p:spPr/>
        <p:txBody>
          <a:bodyPr/>
          <a:lstStyle/>
          <a:p>
            <a:fld id="{7A82DB29-D75D-4021-A410-0AFD52E31AC6}" type="slidenum">
              <a:rPr lang="en-US" smtClean="0"/>
              <a:pPr/>
              <a:t>120</a:t>
            </a:fld>
            <a:endParaRPr lang="en-US"/>
          </a:p>
        </p:txBody>
      </p:sp>
      <p:sp>
        <p:nvSpPr>
          <p:cNvPr id="2" name="Title 1"/>
          <p:cNvSpPr>
            <a:spLocks noGrp="1"/>
          </p:cNvSpPr>
          <p:nvPr>
            <p:ph type="title"/>
          </p:nvPr>
        </p:nvSpPr>
        <p:spPr>
          <a:xfrm>
            <a:off x="1447800" y="609600"/>
            <a:ext cx="5562600" cy="1143000"/>
          </a:xfrm>
        </p:spPr>
        <p:txBody>
          <a:bodyPr>
            <a:normAutofit fontScale="90000"/>
          </a:bodyPr>
          <a:lstStyle/>
          <a:p>
            <a:r>
              <a:rPr lang="en-US" dirty="0" smtClean="0"/>
              <a:t>Block Diagram</a:t>
            </a:r>
            <a:br>
              <a:rPr lang="en-US" dirty="0" smtClean="0"/>
            </a:br>
            <a:endParaRPr lang="en-US" dirty="0"/>
          </a:p>
        </p:txBody>
      </p:sp>
      <p:sp>
        <p:nvSpPr>
          <p:cNvPr id="5" name="Flowchart: Process 4"/>
          <p:cNvSpPr/>
          <p:nvPr/>
        </p:nvSpPr>
        <p:spPr>
          <a:xfrm>
            <a:off x="2895600" y="2438400"/>
            <a:ext cx="15240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section</a:t>
            </a:r>
            <a:endParaRPr lang="en-US" dirty="0"/>
          </a:p>
        </p:txBody>
      </p:sp>
      <p:sp>
        <p:nvSpPr>
          <p:cNvPr id="6" name="Flowchart: Process 5"/>
          <p:cNvSpPr/>
          <p:nvPr/>
        </p:nvSpPr>
        <p:spPr>
          <a:xfrm>
            <a:off x="4953000" y="2438400"/>
            <a:ext cx="15240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Rf  section</a:t>
            </a:r>
          </a:p>
          <a:p>
            <a:pPr algn="ctr"/>
            <a:endParaRPr lang="en-US" dirty="0"/>
          </a:p>
        </p:txBody>
      </p:sp>
      <p:cxnSp>
        <p:nvCxnSpPr>
          <p:cNvPr id="11" name="Straight Arrow Connector 10"/>
          <p:cNvCxnSpPr>
            <a:stCxn id="5" idx="3"/>
            <a:endCxn id="6" idx="1"/>
          </p:cNvCxnSpPr>
          <p:nvPr/>
        </p:nvCxnSpPr>
        <p:spPr>
          <a:xfrm>
            <a:off x="4419600" y="28575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Process 22"/>
          <p:cNvSpPr/>
          <p:nvPr/>
        </p:nvSpPr>
        <p:spPr>
          <a:xfrm>
            <a:off x="7010400" y="2438400"/>
            <a:ext cx="15240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Jamming signals</a:t>
            </a:r>
            <a:endParaRPr lang="en-US" dirty="0"/>
          </a:p>
        </p:txBody>
      </p:sp>
      <p:sp>
        <p:nvSpPr>
          <p:cNvPr id="24" name="Flowchart: Process 23"/>
          <p:cNvSpPr/>
          <p:nvPr/>
        </p:nvSpPr>
        <p:spPr>
          <a:xfrm>
            <a:off x="1143000" y="2438400"/>
            <a:ext cx="15240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supply</a:t>
            </a:r>
            <a:endParaRPr lang="en-US" dirty="0"/>
          </a:p>
        </p:txBody>
      </p:sp>
      <p:cxnSp>
        <p:nvCxnSpPr>
          <p:cNvPr id="28" name="Straight Arrow Connector 27"/>
          <p:cNvCxnSpPr>
            <a:stCxn id="24" idx="3"/>
            <a:endCxn id="5" idx="1"/>
          </p:cNvCxnSpPr>
          <p:nvPr/>
        </p:nvCxnSpPr>
        <p:spPr>
          <a:xfrm>
            <a:off x="2667000" y="2857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3"/>
          </p:cNvCxnSpPr>
          <p:nvPr/>
        </p:nvCxnSpPr>
        <p:spPr>
          <a:xfrm flipV="1">
            <a:off x="6477000" y="2819400"/>
            <a:ext cx="533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477000" y="26670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477000" y="32004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1676400" y="3200400"/>
            <a:ext cx="32766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2"/>
          </p:cNvCxnSpPr>
          <p:nvPr/>
        </p:nvCxnSpPr>
        <p:spPr>
          <a:xfrm rot="5400000">
            <a:off x="1676400" y="32766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flipV="1">
            <a:off x="1143000" y="3505200"/>
            <a:ext cx="63246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90600" y="3352800"/>
            <a:ext cx="609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5400000" flipH="1" flipV="1">
            <a:off x="7353300" y="3390900"/>
            <a:ext cx="2286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7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ox(in)">
                                      <p:cBhvr>
                                        <p:cTn id="13" dur="500"/>
                                        <p:tgtEl>
                                          <p:spTgt spid="31"/>
                                        </p:tgtEl>
                                      </p:cBhvr>
                                    </p:animEffect>
                                  </p:childTnLst>
                                </p:cTn>
                              </p:par>
                              <p:par>
                                <p:cTn id="14" presetID="4"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ox(in)">
                                      <p:cBhvr>
                                        <p:cTn id="16" dur="500"/>
                                        <p:tgtEl>
                                          <p:spTgt spid="2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ox(in)">
                                      <p:cBhvr>
                                        <p:cTn id="19" dur="500"/>
                                        <p:tgtEl>
                                          <p:spTgt spid="24"/>
                                        </p:tgtEl>
                                      </p:cBhvr>
                                    </p:animEffect>
                                  </p:childTnLst>
                                </p:cTn>
                              </p:par>
                              <p:par>
                                <p:cTn id="20" presetID="4"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500"/>
                                        <p:tgtEl>
                                          <p:spTgt spid="28"/>
                                        </p:tgtEl>
                                      </p:cBhvr>
                                    </p:animEffect>
                                  </p:childTnLst>
                                </p:cTn>
                              </p:par>
                              <p:par>
                                <p:cTn id="23" presetID="4"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par>
                                <p:cTn id="26" presetID="4"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par>
                                <p:cTn id="29" presetID="4" presetClass="entr" presetSubtype="16"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ox(in)">
                                      <p:cBhvr>
                                        <p:cTn id="31" dur="500"/>
                                        <p:tgtEl>
                                          <p:spTgt spid="29"/>
                                        </p:tgtEl>
                                      </p:cBhvr>
                                    </p:animEffect>
                                  </p:childTnLst>
                                </p:cTn>
                              </p:par>
                              <p:par>
                                <p:cTn id="32" presetID="4" presetClass="entr" presetSubtype="16"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ox(in)">
                                      <p:cBhvr>
                                        <p:cTn id="34" dur="500"/>
                                        <p:tgtEl>
                                          <p:spTgt spid="42"/>
                                        </p:tgtEl>
                                      </p:cBhvr>
                                    </p:animEffect>
                                  </p:childTnLst>
                                </p:cTn>
                              </p:par>
                              <p:par>
                                <p:cTn id="35" presetID="4" presetClass="entr" presetSubtype="1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ox(in)">
                                      <p:cBhvr>
                                        <p:cTn id="37" dur="500"/>
                                        <p:tgtEl>
                                          <p:spTgt spid="38"/>
                                        </p:tgtEl>
                                      </p:cBhvr>
                                    </p:animEffect>
                                  </p:childTnLst>
                                </p:cTn>
                              </p:par>
                              <p:par>
                                <p:cTn id="38" presetID="4" presetClass="entr" presetSubtype="16"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ox(in)">
                                      <p:cBhvr>
                                        <p:cTn id="40" dur="500"/>
                                        <p:tgtEl>
                                          <p:spTgt spid="4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ox(in)">
                                      <p:cBhvr>
                                        <p:cTn id="43" dur="500"/>
                                        <p:tgtEl>
                                          <p:spTgt spid="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ox(in)">
                                      <p:cBhvr>
                                        <p:cTn id="46" dur="500"/>
                                        <p:tgtEl>
                                          <p:spTgt spid="5"/>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ox(in)">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23" grpId="0" animBg="1"/>
      <p:bldP spid="2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89120"/>
          </a:xfrm>
        </p:spPr>
        <p:txBody>
          <a:bodyPr/>
          <a:lstStyle/>
          <a:p>
            <a:pPr>
              <a:buNone/>
            </a:pPr>
            <a:endParaRPr lang="en-US" dirty="0" smtClean="0"/>
          </a:p>
          <a:p>
            <a:pPr>
              <a:buNone/>
            </a:pPr>
            <a:endParaRPr lang="en-US" dirty="0"/>
          </a:p>
        </p:txBody>
      </p:sp>
      <p:sp>
        <p:nvSpPr>
          <p:cNvPr id="27" name="Slide Number Placeholder 26"/>
          <p:cNvSpPr>
            <a:spLocks noGrp="1"/>
          </p:cNvSpPr>
          <p:nvPr>
            <p:ph type="sldNum" sz="quarter" idx="12"/>
          </p:nvPr>
        </p:nvSpPr>
        <p:spPr/>
        <p:txBody>
          <a:bodyPr/>
          <a:lstStyle/>
          <a:p>
            <a:fld id="{7A82DB29-D75D-4021-A410-0AFD52E31AC6}" type="slidenum">
              <a:rPr lang="en-US" smtClean="0"/>
              <a:pPr/>
              <a:t>121</a:t>
            </a:fld>
            <a:endParaRPr lang="en-US"/>
          </a:p>
        </p:txBody>
      </p:sp>
      <p:sp>
        <p:nvSpPr>
          <p:cNvPr id="2" name="Title 1"/>
          <p:cNvSpPr>
            <a:spLocks noGrp="1"/>
          </p:cNvSpPr>
          <p:nvPr>
            <p:ph type="title"/>
          </p:nvPr>
        </p:nvSpPr>
        <p:spPr>
          <a:xfrm>
            <a:off x="1447800" y="762000"/>
            <a:ext cx="7498080" cy="1143000"/>
          </a:xfrm>
        </p:spPr>
        <p:txBody>
          <a:bodyPr>
            <a:normAutofit fontScale="90000"/>
          </a:bodyPr>
          <a:lstStyle/>
          <a:p>
            <a:r>
              <a:rPr lang="en-US" dirty="0" smtClean="0"/>
              <a:t>Power Supply</a:t>
            </a:r>
            <a:br>
              <a:rPr lang="en-US" dirty="0" smtClean="0"/>
            </a:br>
            <a:endParaRPr lang="en-US" dirty="0"/>
          </a:p>
        </p:txBody>
      </p:sp>
      <p:sp>
        <p:nvSpPr>
          <p:cNvPr id="6" name="Rectangle 5"/>
          <p:cNvSpPr/>
          <p:nvPr/>
        </p:nvSpPr>
        <p:spPr>
          <a:xfrm>
            <a:off x="1295400" y="32004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Transformer</a:t>
            </a:r>
          </a:p>
          <a:p>
            <a:pPr algn="ctr"/>
            <a:endParaRPr lang="en-US" dirty="0"/>
          </a:p>
        </p:txBody>
      </p:sp>
      <p:sp>
        <p:nvSpPr>
          <p:cNvPr id="8" name="Rectangle 7"/>
          <p:cNvSpPr/>
          <p:nvPr/>
        </p:nvSpPr>
        <p:spPr>
          <a:xfrm>
            <a:off x="3276600" y="3200400"/>
            <a:ext cx="1600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Rectifier </a:t>
            </a:r>
            <a:endParaRPr lang="en-US" dirty="0"/>
          </a:p>
        </p:txBody>
      </p:sp>
      <p:sp>
        <p:nvSpPr>
          <p:cNvPr id="9" name="Rectangle 8"/>
          <p:cNvSpPr/>
          <p:nvPr/>
        </p:nvSpPr>
        <p:spPr>
          <a:xfrm>
            <a:off x="7086600" y="32004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Regulator</a:t>
            </a:r>
            <a:endParaRPr lang="en-US" dirty="0"/>
          </a:p>
        </p:txBody>
      </p:sp>
      <p:cxnSp>
        <p:nvCxnSpPr>
          <p:cNvPr id="14" name="Straight Connector 13"/>
          <p:cNvCxnSpPr/>
          <p:nvPr/>
        </p:nvCxnSpPr>
        <p:spPr>
          <a:xfrm rot="5400000" flipH="1" flipV="1">
            <a:off x="228600" y="25908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8" idx="1"/>
          </p:cNvCxnSpPr>
          <p:nvPr/>
        </p:nvCxnSpPr>
        <p:spPr>
          <a:xfrm>
            <a:off x="2971800" y="37719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4876800" y="3771900"/>
            <a:ext cx="2209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81600" y="32004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filter</a:t>
            </a:r>
            <a:endParaRPr lang="en-US" dirty="0"/>
          </a:p>
        </p:txBody>
      </p:sp>
    </p:spTree>
    <p:extLst>
      <p:ext uri="{BB962C8B-B14F-4D97-AF65-F5344CB8AC3E}">
        <p14:creationId xmlns:p14="http://schemas.microsoft.com/office/powerpoint/2010/main" val="385401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4"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P spid="1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z="2000" dirty="0" smtClean="0"/>
              <a:t>Amity university rajasthan</a:t>
            </a:r>
            <a:endParaRPr lang="en-US" sz="2000" dirty="0"/>
          </a:p>
        </p:txBody>
      </p:sp>
      <p:sp>
        <p:nvSpPr>
          <p:cNvPr id="5" name="Slide Number Placeholder 4"/>
          <p:cNvSpPr>
            <a:spLocks noGrp="1"/>
          </p:cNvSpPr>
          <p:nvPr>
            <p:ph type="sldNum" sz="quarter" idx="12"/>
          </p:nvPr>
        </p:nvSpPr>
        <p:spPr/>
        <p:txBody>
          <a:bodyPr/>
          <a:lstStyle/>
          <a:p>
            <a:fld id="{7A82DB29-D75D-4021-A410-0AFD52E31AC6}" type="slidenum">
              <a:rPr lang="en-US" smtClean="0"/>
              <a:pPr/>
              <a:t>122</a:t>
            </a:fld>
            <a:endParaRPr lang="en-US"/>
          </a:p>
        </p:txBody>
      </p:sp>
      <p:sp>
        <p:nvSpPr>
          <p:cNvPr id="8" name="TextBox 7"/>
          <p:cNvSpPr txBox="1"/>
          <p:nvPr/>
        </p:nvSpPr>
        <p:spPr>
          <a:xfrm>
            <a:off x="7162800" y="381000"/>
            <a:ext cx="1066800" cy="369332"/>
          </a:xfrm>
          <a:prstGeom prst="rect">
            <a:avLst/>
          </a:prstGeom>
          <a:noFill/>
        </p:spPr>
        <p:txBody>
          <a:bodyPr wrap="square" rtlCol="0">
            <a:spAutoFit/>
          </a:bodyPr>
          <a:lstStyle/>
          <a:p>
            <a:r>
              <a:rPr lang="en-US" dirty="0" smtClean="0"/>
              <a:t>Contd.</a:t>
            </a:r>
            <a:endParaRPr lang="hi-IN" dirty="0"/>
          </a:p>
        </p:txBody>
      </p:sp>
      <p:pic>
        <p:nvPicPr>
          <p:cNvPr id="45058" name="Picture 2"/>
          <p:cNvPicPr>
            <a:picLocks noChangeAspect="1" noChangeArrowheads="1"/>
          </p:cNvPicPr>
          <p:nvPr/>
        </p:nvPicPr>
        <p:blipFill>
          <a:blip r:embed="rId2" cstate="print"/>
          <a:srcRect/>
          <a:stretch>
            <a:fillRect/>
          </a:stretch>
        </p:blipFill>
        <p:spPr bwMode="auto">
          <a:xfrm>
            <a:off x="0" y="0"/>
            <a:ext cx="9144000" cy="3490913"/>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0" y="3429000"/>
            <a:ext cx="9144000" cy="3429000"/>
          </a:xfrm>
          <a:prstGeom prst="rect">
            <a:avLst/>
          </a:prstGeom>
          <a:noFill/>
          <a:ln w="9525">
            <a:noFill/>
            <a:miter lim="800000"/>
            <a:headEnd/>
            <a:tailEnd/>
          </a:ln>
        </p:spPr>
      </p:pic>
      <p:sp>
        <p:nvSpPr>
          <p:cNvPr id="9" name="TextBox 8"/>
          <p:cNvSpPr txBox="1"/>
          <p:nvPr/>
        </p:nvSpPr>
        <p:spPr>
          <a:xfrm>
            <a:off x="3429000" y="685800"/>
            <a:ext cx="2539478" cy="553998"/>
          </a:xfrm>
          <a:prstGeom prst="rect">
            <a:avLst/>
          </a:prstGeom>
          <a:noFill/>
        </p:spPr>
        <p:txBody>
          <a:bodyPr wrap="none" rtlCol="0">
            <a:spAutoFit/>
          </a:bodyPr>
          <a:lstStyle/>
          <a:p>
            <a:r>
              <a:rPr lang="en-US" sz="3000" dirty="0" smtClean="0"/>
              <a:t>Mobile Jammer</a:t>
            </a:r>
            <a:endParaRPr lang="hi-IN" sz="3000" dirty="0"/>
          </a:p>
        </p:txBody>
      </p:sp>
    </p:spTree>
    <p:extLst>
      <p:ext uri="{BB962C8B-B14F-4D97-AF65-F5344CB8AC3E}">
        <p14:creationId xmlns:p14="http://schemas.microsoft.com/office/powerpoint/2010/main" val="372116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229600" cy="4389120"/>
          </a:xfrm>
        </p:spPr>
        <p:txBody>
          <a:bodyPr/>
          <a:lstStyle/>
          <a:p>
            <a:pPr>
              <a:buNone/>
            </a:pP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sz="5400" dirty="0" smtClean="0"/>
              <a:t>Types of Jammer Device</a:t>
            </a:r>
            <a:br>
              <a:rPr lang="en-US" sz="5400" dirty="0" smtClean="0"/>
            </a:br>
            <a:endParaRPr lang="en-US" dirty="0"/>
          </a:p>
        </p:txBody>
      </p:sp>
      <p:cxnSp>
        <p:nvCxnSpPr>
          <p:cNvPr id="57" name="Straight Connector 56"/>
          <p:cNvCxnSpPr/>
          <p:nvPr/>
        </p:nvCxnSpPr>
        <p:spPr>
          <a:xfrm rot="5400000">
            <a:off x="9067800" y="2667000"/>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1348800"/>
            <a:ext cx="8610600" cy="4893647"/>
          </a:xfrm>
          <a:prstGeom prst="rect">
            <a:avLst/>
          </a:prstGeom>
          <a:noFill/>
        </p:spPr>
        <p:txBody>
          <a:bodyPr wrap="square" rtlCol="0">
            <a:spAutoFit/>
          </a:bodyPr>
          <a:lstStyle/>
          <a:p>
            <a:pPr lvl="0" algn="just"/>
            <a:r>
              <a:rPr lang="en-US" sz="2800" dirty="0" smtClean="0"/>
              <a:t>    </a:t>
            </a:r>
            <a:r>
              <a:rPr lang="en-US" sz="2400" dirty="0" smtClean="0"/>
              <a:t>Types of cell phone jammer device.  There are many types of cell phone jammer device which is used in our daily life .as we take a example of class room, where we does not want to use of cell phone than there we can use cell phone jammer device. By this we can produce the interface between the cell phone  base station and cell phone.  resulting it disconnect the cell from base station. and we can not receive  the any calls from base station.</a:t>
            </a:r>
          </a:p>
          <a:p>
            <a:pPr algn="just"/>
            <a:r>
              <a:rPr lang="en-US" sz="2400" dirty="0" smtClean="0"/>
              <a:t>For this there are many types of cell phone jammer devices which is given as below:</a:t>
            </a:r>
          </a:p>
          <a:p>
            <a:pPr algn="just"/>
            <a:r>
              <a:rPr lang="en-US" sz="2200" dirty="0" smtClean="0"/>
              <a:t> </a:t>
            </a:r>
          </a:p>
          <a:p>
            <a:endParaRPr lang="hi-IN" sz="2200" dirty="0"/>
          </a:p>
        </p:txBody>
      </p:sp>
      <p:sp>
        <p:nvSpPr>
          <p:cNvPr id="9" name="TextBox 8"/>
          <p:cNvSpPr txBox="1"/>
          <p:nvPr/>
        </p:nvSpPr>
        <p:spPr>
          <a:xfrm>
            <a:off x="8686800" y="6477000"/>
            <a:ext cx="338554" cy="276999"/>
          </a:xfrm>
          <a:prstGeom prst="rect">
            <a:avLst/>
          </a:prstGeom>
          <a:noFill/>
        </p:spPr>
        <p:txBody>
          <a:bodyPr wrap="none" rtlCol="0">
            <a:spAutoFit/>
          </a:bodyPr>
          <a:lstStyle/>
          <a:p>
            <a:r>
              <a:rPr lang="en-US" sz="1200" dirty="0" smtClean="0"/>
              <a:t>17</a:t>
            </a:r>
            <a:endParaRPr lang="en-US" sz="1200" dirty="0"/>
          </a:p>
        </p:txBody>
      </p:sp>
    </p:spTree>
    <p:extLst>
      <p:ext uri="{BB962C8B-B14F-4D97-AF65-F5344CB8AC3E}">
        <p14:creationId xmlns:p14="http://schemas.microsoft.com/office/powerpoint/2010/main" val="118311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077200" cy="4389120"/>
          </a:xfrm>
        </p:spPr>
        <p:txBody>
          <a:bodyPr>
            <a:normAutofit/>
          </a:bodyPr>
          <a:lstStyle/>
          <a:p>
            <a:pPr>
              <a:buNone/>
            </a:pPr>
            <a:endParaRPr lang="en-US" dirty="0" smtClean="0"/>
          </a:p>
          <a:p>
            <a:pPr marL="274320" lvl="2" indent="-274320">
              <a:buClr>
                <a:schemeClr val="accent3"/>
              </a:buClr>
              <a:buSzPct val="95000"/>
            </a:pPr>
            <a:r>
              <a:rPr lang="en-US" sz="2800" b="1" dirty="0" smtClean="0"/>
              <a:t>Remote Control Mobile jammer</a:t>
            </a:r>
          </a:p>
          <a:p>
            <a:pPr marL="274320" lvl="2" indent="-274320">
              <a:buClr>
                <a:schemeClr val="accent3"/>
              </a:buClr>
              <a:buSzPct val="95000"/>
            </a:pPr>
            <a:r>
              <a:rPr lang="en-US" sz="2800" b="1" dirty="0" smtClean="0"/>
              <a:t>Adjustable Mobile Jammer</a:t>
            </a:r>
          </a:p>
          <a:p>
            <a:pPr marL="274320" lvl="2" indent="-274320">
              <a:buClr>
                <a:schemeClr val="accent3"/>
              </a:buClr>
              <a:buSzPct val="95000"/>
            </a:pPr>
            <a:r>
              <a:rPr lang="en-US" sz="2800" b="1" dirty="0" smtClean="0"/>
              <a:t>School &amp;Prison Mobile Jammer</a:t>
            </a:r>
          </a:p>
          <a:p>
            <a:pPr marL="274320" lvl="2" indent="-274320">
              <a:buClr>
                <a:schemeClr val="accent3"/>
              </a:buClr>
              <a:buSzPct val="95000"/>
            </a:pPr>
            <a:r>
              <a:rPr lang="en-US" sz="2800" b="1" dirty="0" smtClean="0"/>
              <a:t>Explosion – Proof Mobile jammer</a:t>
            </a:r>
          </a:p>
          <a:p>
            <a:pPr marL="274320" lvl="2" indent="-274320">
              <a:buClr>
                <a:schemeClr val="accent3"/>
              </a:buClr>
              <a:buSzPct val="95000"/>
            </a:pPr>
            <a:r>
              <a:rPr lang="en-US" sz="2800" b="1" dirty="0" smtClean="0"/>
              <a:t>Police &amp; Military Mobile Jammer</a:t>
            </a:r>
          </a:p>
          <a:p>
            <a:pPr marL="274320" lvl="2" indent="-274320">
              <a:buClr>
                <a:schemeClr val="accent3"/>
              </a:buClr>
              <a:buSzPct val="95000"/>
            </a:pPr>
            <a:r>
              <a:rPr lang="en-US" sz="2800" b="1" dirty="0" smtClean="0"/>
              <a:t>Portable Mobile Jammer</a:t>
            </a:r>
            <a:br>
              <a:rPr lang="en-US" sz="2800" b="1" dirty="0" smtClean="0"/>
            </a:br>
            <a:r>
              <a:rPr lang="en-US" sz="2200" dirty="0" smtClean="0"/>
              <a:t/>
            </a:r>
            <a:br>
              <a:rPr lang="en-US" sz="2200" dirty="0" smtClean="0"/>
            </a:br>
            <a:endParaRPr lang="en-US" sz="2200" dirty="0" smtClean="0"/>
          </a:p>
          <a:p>
            <a:pPr marL="274320" lvl="2" indent="-274320">
              <a:buClr>
                <a:schemeClr val="accent3"/>
              </a:buClr>
              <a:buSzPct val="95000"/>
            </a:pPr>
            <a:endParaRPr lang="en-US" sz="2200" dirty="0" smtClean="0"/>
          </a:p>
          <a:p>
            <a:endParaRPr lang="en-US" dirty="0"/>
          </a:p>
        </p:txBody>
      </p:sp>
      <p:cxnSp>
        <p:nvCxnSpPr>
          <p:cNvPr id="57" name="Straight Connector 56"/>
          <p:cNvCxnSpPr/>
          <p:nvPr/>
        </p:nvCxnSpPr>
        <p:spPr>
          <a:xfrm rot="5400000">
            <a:off x="9067800" y="2667000"/>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86800" y="6477000"/>
            <a:ext cx="338554" cy="276999"/>
          </a:xfrm>
          <a:prstGeom prst="rect">
            <a:avLst/>
          </a:prstGeom>
          <a:noFill/>
        </p:spPr>
        <p:txBody>
          <a:bodyPr wrap="none" rtlCol="0">
            <a:spAutoFit/>
          </a:bodyPr>
          <a:lstStyle/>
          <a:p>
            <a:r>
              <a:rPr lang="en-US" sz="1200" dirty="0" smtClean="0"/>
              <a:t>18</a:t>
            </a:r>
            <a:endParaRPr lang="en-US" sz="1200" dirty="0"/>
          </a:p>
        </p:txBody>
      </p:sp>
    </p:spTree>
    <p:extLst>
      <p:ext uri="{BB962C8B-B14F-4D97-AF65-F5344CB8AC3E}">
        <p14:creationId xmlns:p14="http://schemas.microsoft.com/office/powerpoint/2010/main" val="195991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rot="5400000">
            <a:off x="9067800" y="2667000"/>
            <a:ext cx="152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8130" name="Picture 2"/>
          <p:cNvPicPr>
            <a:picLocks noChangeAspect="1" noChangeArrowheads="1"/>
          </p:cNvPicPr>
          <p:nvPr/>
        </p:nvPicPr>
        <p:blipFill>
          <a:blip r:embed="rId3" cstate="print"/>
          <a:srcRect/>
          <a:stretch>
            <a:fillRect/>
          </a:stretch>
        </p:blipFill>
        <p:spPr bwMode="auto">
          <a:xfrm>
            <a:off x="838200" y="990600"/>
            <a:ext cx="3124199" cy="3980461"/>
          </a:xfrm>
          <a:prstGeom prst="rect">
            <a:avLst/>
          </a:prstGeom>
          <a:noFill/>
          <a:ln w="9525">
            <a:noFill/>
            <a:miter lim="800000"/>
            <a:headEnd/>
            <a:tailEnd/>
          </a:ln>
        </p:spPr>
      </p:pic>
      <p:pic>
        <p:nvPicPr>
          <p:cNvPr id="48131" name="Picture 3"/>
          <p:cNvPicPr>
            <a:picLocks noChangeAspect="1" noChangeArrowheads="1"/>
          </p:cNvPicPr>
          <p:nvPr/>
        </p:nvPicPr>
        <p:blipFill>
          <a:blip r:embed="rId4" cstate="print"/>
          <a:srcRect/>
          <a:stretch>
            <a:fillRect/>
          </a:stretch>
        </p:blipFill>
        <p:spPr bwMode="auto">
          <a:xfrm>
            <a:off x="4876800" y="990600"/>
            <a:ext cx="3124200" cy="3957320"/>
          </a:xfrm>
          <a:prstGeom prst="rect">
            <a:avLst/>
          </a:prstGeom>
          <a:noFill/>
          <a:ln w="9525">
            <a:noFill/>
            <a:miter lim="800000"/>
            <a:headEnd/>
            <a:tailEnd/>
          </a:ln>
        </p:spPr>
      </p:pic>
      <p:sp>
        <p:nvSpPr>
          <p:cNvPr id="7" name="TextBox 6"/>
          <p:cNvSpPr txBox="1"/>
          <p:nvPr/>
        </p:nvSpPr>
        <p:spPr>
          <a:xfrm>
            <a:off x="8686800" y="6504801"/>
            <a:ext cx="338554" cy="276999"/>
          </a:xfrm>
          <a:prstGeom prst="rect">
            <a:avLst/>
          </a:prstGeom>
          <a:noFill/>
        </p:spPr>
        <p:txBody>
          <a:bodyPr wrap="none" rtlCol="0">
            <a:spAutoFit/>
          </a:bodyPr>
          <a:lstStyle/>
          <a:p>
            <a:r>
              <a:rPr lang="en-US" sz="1200" dirty="0" smtClean="0"/>
              <a:t>19</a:t>
            </a:r>
            <a:endParaRPr lang="en-US" sz="1200" dirty="0"/>
          </a:p>
        </p:txBody>
      </p:sp>
    </p:spTree>
    <p:extLst>
      <p:ext uri="{BB962C8B-B14F-4D97-AF65-F5344CB8AC3E}">
        <p14:creationId xmlns:p14="http://schemas.microsoft.com/office/powerpoint/2010/main" val="243911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Scale>
                                      <p:cBhvr>
                                        <p:cTn id="7" dur="1000" decel="50000" fill="hold">
                                          <p:stCondLst>
                                            <p:cond delay="0"/>
                                          </p:stCondLst>
                                        </p:cTn>
                                        <p:tgtEl>
                                          <p:spTgt spid="481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8130"/>
                                        </p:tgtEl>
                                        <p:attrNameLst>
                                          <p:attrName>ppt_x</p:attrName>
                                          <p:attrName>ppt_y</p:attrName>
                                        </p:attrNameLst>
                                      </p:cBhvr>
                                    </p:animMotion>
                                    <p:animEffect transition="in" filter="fade">
                                      <p:cBhvr>
                                        <p:cTn id="9" dur="1000"/>
                                        <p:tgtEl>
                                          <p:spTgt spid="4813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8131"/>
                                        </p:tgtEl>
                                        <p:attrNameLst>
                                          <p:attrName>style.visibility</p:attrName>
                                        </p:attrNameLst>
                                      </p:cBhvr>
                                      <p:to>
                                        <p:strVal val="visible"/>
                                      </p:to>
                                    </p:set>
                                    <p:animScale>
                                      <p:cBhvr>
                                        <p:cTn id="14" dur="1000" decel="50000" fill="hold">
                                          <p:stCondLst>
                                            <p:cond delay="0"/>
                                          </p:stCondLst>
                                        </p:cTn>
                                        <p:tgtEl>
                                          <p:spTgt spid="48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8131"/>
                                        </p:tgtEl>
                                        <p:attrNameLst>
                                          <p:attrName>ppt_x</p:attrName>
                                          <p:attrName>ppt_y</p:attrName>
                                        </p:attrNameLst>
                                      </p:cBhvr>
                                    </p:animMotion>
                                    <p:animEffect transition="in" filter="fade">
                                      <p:cBhvr>
                                        <p:cTn id="16" dur="1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To maintain the complete silence in library and lecture hall</a:t>
            </a:r>
          </a:p>
          <a:p>
            <a:r>
              <a:rPr lang="en-US" dirty="0" smtClean="0"/>
              <a:t>To avoid fraud in examination hall</a:t>
            </a:r>
          </a:p>
          <a:p>
            <a:r>
              <a:rPr lang="en-US" dirty="0" smtClean="0"/>
              <a:t>To avoid disturbance in class room</a:t>
            </a:r>
          </a:p>
          <a:p>
            <a:pPr lvl="0"/>
            <a:r>
              <a:rPr lang="en-US" dirty="0" smtClean="0"/>
              <a:t>For providing security in business conference, board of directors rooms, seminars, etc., </a:t>
            </a:r>
          </a:p>
          <a:p>
            <a:r>
              <a:rPr lang="en-US" dirty="0" smtClean="0"/>
              <a:t>For providing calm and peaceful atmosphere in Hospitals </a:t>
            </a:r>
          </a:p>
          <a:p>
            <a:r>
              <a:rPr lang="en-US" dirty="0" smtClean="0"/>
              <a:t>Church/Mosques/Cathedral/Temple/Religious establishment</a:t>
            </a:r>
          </a:p>
          <a:p>
            <a:pPr lvl="0">
              <a:buNone/>
            </a:pPr>
            <a:endParaRPr lang="en-US" dirty="0" smtClean="0"/>
          </a:p>
          <a:p>
            <a:endParaRPr lang="en-US" dirty="0"/>
          </a:p>
        </p:txBody>
      </p:sp>
      <p:sp>
        <p:nvSpPr>
          <p:cNvPr id="6" name="Slide Number Placeholder 5"/>
          <p:cNvSpPr>
            <a:spLocks noGrp="1"/>
          </p:cNvSpPr>
          <p:nvPr>
            <p:ph type="sldNum" sz="quarter" idx="12"/>
          </p:nvPr>
        </p:nvSpPr>
        <p:spPr/>
        <p:txBody>
          <a:bodyPr/>
          <a:lstStyle/>
          <a:p>
            <a:fld id="{7A82DB29-D75D-4021-A410-0AFD52E31AC6}" type="slidenum">
              <a:rPr lang="en-US" smtClean="0"/>
              <a:pPr/>
              <a:t>126</a:t>
            </a:fld>
            <a:endParaRPr lang="en-US"/>
          </a:p>
        </p:txBody>
      </p:sp>
      <p:sp>
        <p:nvSpPr>
          <p:cNvPr id="2" name="Title 1"/>
          <p:cNvSpPr>
            <a:spLocks noGrp="1"/>
          </p:cNvSpPr>
          <p:nvPr>
            <p:ph type="title"/>
          </p:nvPr>
        </p:nvSpPr>
        <p:spPr/>
        <p:txBody>
          <a:bodyPr>
            <a:normAutofit fontScale="90000"/>
          </a:bodyPr>
          <a:lstStyle/>
          <a:p>
            <a:r>
              <a:rPr lang="en-US" dirty="0" smtClean="0"/>
              <a:t>Application </a:t>
            </a:r>
            <a:br>
              <a:rPr lang="en-US" dirty="0" smtClean="0"/>
            </a:br>
            <a:endParaRPr lang="en-US" dirty="0"/>
          </a:p>
        </p:txBody>
      </p:sp>
    </p:spTree>
    <p:extLst>
      <p:ext uri="{BB962C8B-B14F-4D97-AF65-F5344CB8AC3E}">
        <p14:creationId xmlns:p14="http://schemas.microsoft.com/office/powerpoint/2010/main" val="79613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ox(in)">
                                      <p:cBhvr>
                                        <p:cTn id="21" dur="500"/>
                                        <p:tgtEl>
                                          <p:spTgt spid="3">
                                            <p:txEl>
                                              <p:pRg st="2" end="2"/>
                                            </p:txEl>
                                          </p:spTgt>
                                        </p:tgtEl>
                                      </p:cBhvr>
                                    </p:animEffect>
                                  </p:childTnLst>
                                </p:cTn>
                              </p:par>
                            </p:childTnLst>
                          </p:cTn>
                        </p:par>
                        <p:par>
                          <p:cTn id="22" fill="hold">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par>
                          <p:cTn id="26" fill="hold">
                            <p:stCondLst>
                              <p:cond delay="2500"/>
                            </p:stCondLst>
                            <p:childTnLst>
                              <p:par>
                                <p:cTn id="27" presetID="4" presetClass="entr" presetSubtype="16"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ox(in)">
                                      <p:cBhvr>
                                        <p:cTn id="29" dur="500"/>
                                        <p:tgtEl>
                                          <p:spTgt spid="3">
                                            <p:txEl>
                                              <p:pRg st="4" end="4"/>
                                            </p:txEl>
                                          </p:spTgt>
                                        </p:tgtEl>
                                      </p:cBhvr>
                                    </p:animEffect>
                                  </p:childTnLst>
                                </p:cTn>
                              </p:par>
                            </p:childTnLst>
                          </p:cTn>
                        </p:par>
                        <p:par>
                          <p:cTn id="30" fill="hold">
                            <p:stCondLst>
                              <p:cond delay="3000"/>
                            </p:stCondLst>
                            <p:childTnLst>
                              <p:par>
                                <p:cTn id="31" presetID="4" presetClass="entr" presetSubtype="16"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ox(i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564880" cy="4800600"/>
          </a:xfrm>
        </p:spPr>
        <p:txBody>
          <a:bodyPr/>
          <a:lstStyle/>
          <a:p>
            <a:endParaRPr lang="en-US" sz="2800" dirty="0" smtClean="0"/>
          </a:p>
          <a:p>
            <a:endParaRPr lang="en-US" sz="2800" dirty="0" smtClean="0"/>
          </a:p>
          <a:p>
            <a:pPr algn="just"/>
            <a:r>
              <a:rPr lang="en-US" sz="2800" dirty="0" smtClean="0"/>
              <a:t>While the law clearly prohibits using a device to actively disrupt a cell-phone signal, there are no rules against passive cell-phone blocking. </a:t>
            </a:r>
          </a:p>
          <a:p>
            <a:pPr algn="just"/>
            <a:r>
              <a:rPr lang="en-US" sz="2800" dirty="0" smtClean="0"/>
              <a:t>Companies are working on devices that </a:t>
            </a:r>
            <a:r>
              <a:rPr lang="en-US" sz="2800" b="1" dirty="0" smtClean="0"/>
              <a:t>control a cell phone</a:t>
            </a:r>
            <a:r>
              <a:rPr lang="en-US" sz="2800" dirty="0" smtClean="0"/>
              <a:t> but do not "jam the signal. </a:t>
            </a:r>
          </a:p>
          <a:p>
            <a:endParaRPr lang="en-IN" dirty="0"/>
          </a:p>
        </p:txBody>
      </p:sp>
      <p:sp>
        <p:nvSpPr>
          <p:cNvPr id="5" name="Slide Number Placeholder 4"/>
          <p:cNvSpPr>
            <a:spLocks noGrp="1"/>
          </p:cNvSpPr>
          <p:nvPr>
            <p:ph type="sldNum" sz="quarter" idx="12"/>
          </p:nvPr>
        </p:nvSpPr>
        <p:spPr/>
        <p:txBody>
          <a:bodyPr/>
          <a:lstStyle/>
          <a:p>
            <a:fld id="{7A82DB29-D75D-4021-A410-0AFD52E31AC6}" type="slidenum">
              <a:rPr lang="en-US" smtClean="0"/>
              <a:pPr/>
              <a:t>127</a:t>
            </a:fld>
            <a:endParaRPr lang="en-US"/>
          </a:p>
        </p:txBody>
      </p:sp>
      <p:sp>
        <p:nvSpPr>
          <p:cNvPr id="2" name="Title 1"/>
          <p:cNvSpPr>
            <a:spLocks noGrp="1"/>
          </p:cNvSpPr>
          <p:nvPr>
            <p:ph type="title"/>
          </p:nvPr>
        </p:nvSpPr>
        <p:spPr>
          <a:xfrm>
            <a:off x="228600" y="228600"/>
            <a:ext cx="8001000" cy="1447800"/>
          </a:xfrm>
        </p:spPr>
        <p:txBody>
          <a:bodyPr>
            <a:normAutofit fontScale="90000"/>
          </a:bodyPr>
          <a:lstStyle/>
          <a:p>
            <a:r>
              <a:rPr lang="en-US" sz="4400" dirty="0" smtClean="0"/>
              <a:t>Future scope of Jamming Technology</a:t>
            </a:r>
            <a:r>
              <a:rPr lang="en-US" sz="5400" dirty="0" smtClean="0"/>
              <a:t/>
            </a:r>
            <a:br>
              <a:rPr lang="en-US" sz="5400" dirty="0" smtClean="0"/>
            </a:br>
            <a:endParaRPr lang="en-IN" dirty="0"/>
          </a:p>
        </p:txBody>
      </p:sp>
    </p:spTree>
    <p:extLst>
      <p:ext uri="{BB962C8B-B14F-4D97-AF65-F5344CB8AC3E}">
        <p14:creationId xmlns:p14="http://schemas.microsoft.com/office/powerpoint/2010/main" val="1049507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4572000"/>
          </a:xfrm>
        </p:spPr>
        <p:txBody>
          <a:bodyPr>
            <a:normAutofit lnSpcReduction="10000"/>
          </a:bodyPr>
          <a:lstStyle/>
          <a:p>
            <a:pPr algn="just"/>
            <a:r>
              <a:rPr lang="en-US" sz="3000" dirty="0" smtClean="0"/>
              <a:t>Every technology has good aspect as well as bad aspect the important thing is, how we are using it.</a:t>
            </a:r>
          </a:p>
          <a:p>
            <a:pPr algn="just"/>
            <a:endParaRPr lang="en-US" sz="3000" dirty="0" smtClean="0"/>
          </a:p>
          <a:p>
            <a:pPr algn="just"/>
            <a:r>
              <a:rPr lang="en-US" sz="3000" dirty="0" smtClean="0"/>
              <a:t>Cell phone jammers are very useful to the society from the anti-social elements. We can save our national leaders. we can restrict the communication network between the anti-social elements by using the Mobile jammers. Cell phone jammers prevent the students from carrying cell phones to the colleges.   </a:t>
            </a:r>
          </a:p>
          <a:p>
            <a:pPr>
              <a:buNone/>
            </a:pPr>
            <a:endParaRPr lang="en-US" sz="4000" dirty="0" smtClean="0"/>
          </a:p>
          <a:p>
            <a:endParaRPr lang="en-US" sz="4000" u="sng" dirty="0" smtClean="0"/>
          </a:p>
          <a:p>
            <a:endParaRPr lang="en-US" sz="3200" u="sng" dirty="0" smtClean="0"/>
          </a:p>
          <a:p>
            <a:endParaRPr lang="en-US" sz="3200" u="sng" dirty="0" smtClean="0"/>
          </a:p>
          <a:p>
            <a:endParaRPr lang="en-IN" dirty="0"/>
          </a:p>
        </p:txBody>
      </p:sp>
      <p:sp>
        <p:nvSpPr>
          <p:cNvPr id="5" name="Slide Number Placeholder 4"/>
          <p:cNvSpPr>
            <a:spLocks noGrp="1"/>
          </p:cNvSpPr>
          <p:nvPr>
            <p:ph type="sldNum" sz="quarter" idx="12"/>
          </p:nvPr>
        </p:nvSpPr>
        <p:spPr/>
        <p:txBody>
          <a:bodyPr/>
          <a:lstStyle/>
          <a:p>
            <a:fld id="{7A82DB29-D75D-4021-A410-0AFD52E31AC6}" type="slidenum">
              <a:rPr lang="en-US" smtClean="0"/>
              <a:pPr/>
              <a:t>128</a:t>
            </a:fld>
            <a:endParaRPr lang="en-US"/>
          </a:p>
        </p:txBody>
      </p:sp>
      <p:sp>
        <p:nvSpPr>
          <p:cNvPr id="2" name="Title 1"/>
          <p:cNvSpPr>
            <a:spLocks noGrp="1"/>
          </p:cNvSpPr>
          <p:nvPr>
            <p:ph type="title"/>
          </p:nvPr>
        </p:nvSpPr>
        <p:spPr>
          <a:xfrm>
            <a:off x="1295400" y="533400"/>
            <a:ext cx="5257800" cy="819912"/>
          </a:xfrm>
        </p:spPr>
        <p:txBody>
          <a:bodyPr/>
          <a:lstStyle/>
          <a:p>
            <a:r>
              <a:rPr lang="en-US" dirty="0" smtClean="0"/>
              <a:t>Conclusion</a:t>
            </a:r>
            <a:endParaRPr lang="en-IN" dirty="0"/>
          </a:p>
        </p:txBody>
      </p:sp>
    </p:spTree>
    <p:extLst>
      <p:ext uri="{BB962C8B-B14F-4D97-AF65-F5344CB8AC3E}">
        <p14:creationId xmlns:p14="http://schemas.microsoft.com/office/powerpoint/2010/main" val="145373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Grp="1" noChangeArrowheads="1"/>
          </p:cNvSpPr>
          <p:nvPr>
            <p:ph type="sldNum" sz="quarter" idx="4294967295"/>
          </p:nvPr>
        </p:nvSpPr>
        <p:spPr>
          <a:xfrm>
            <a:off x="6858000" y="6248400"/>
            <a:ext cx="1905000" cy="457200"/>
          </a:xfrm>
          <a:prstGeom prst="rect">
            <a:avLst/>
          </a:prstGeom>
        </p:spPr>
        <p:txBody>
          <a:bodyPr/>
          <a:lstStyle/>
          <a:p>
            <a:fld id="{E70533AC-083B-4B3E-931D-B84B4BBC6152}" type="slidenum">
              <a:rPr lang="de-CH"/>
              <a:pPr/>
              <a:t>129</a:t>
            </a:fld>
            <a:endParaRPr lang="de-CH"/>
          </a:p>
        </p:txBody>
      </p:sp>
      <p:sp>
        <p:nvSpPr>
          <p:cNvPr id="2050" name="Rectangle 2"/>
          <p:cNvSpPr>
            <a:spLocks noGrp="1" noChangeArrowheads="1"/>
          </p:cNvSpPr>
          <p:nvPr>
            <p:ph type="ctrTitle"/>
          </p:nvPr>
        </p:nvSpPr>
        <p:spPr/>
        <p:txBody>
          <a:bodyPr/>
          <a:lstStyle/>
          <a:p>
            <a:pPr algn="ctr"/>
            <a:r>
              <a:rPr lang="de-CH"/>
              <a:t>Mobile Technologies</a:t>
            </a:r>
            <a:br>
              <a:rPr lang="de-CH"/>
            </a:br>
            <a:r>
              <a:rPr lang="de-CH"/>
              <a:t>Challenges and Case Studies</a:t>
            </a:r>
          </a:p>
        </p:txBody>
      </p:sp>
      <p:sp>
        <p:nvSpPr>
          <p:cNvPr id="2051" name="Rectangle 3"/>
          <p:cNvSpPr>
            <a:spLocks noGrp="1" noChangeArrowheads="1"/>
          </p:cNvSpPr>
          <p:nvPr>
            <p:ph type="subTitle" idx="1"/>
          </p:nvPr>
        </p:nvSpPr>
        <p:spPr/>
        <p:txBody>
          <a:bodyPr/>
          <a:lstStyle/>
          <a:p>
            <a:r>
              <a:rPr lang="de-CH" sz="1600"/>
              <a:t>Phuong Nguyen</a:t>
            </a:r>
          </a:p>
          <a:p>
            <a:r>
              <a:rPr lang="de-CH" sz="1600"/>
              <a:t>University of Basel</a:t>
            </a:r>
          </a:p>
          <a:p>
            <a:r>
              <a:rPr lang="de-CH" sz="1600"/>
              <a:t>Switzerland</a:t>
            </a:r>
          </a:p>
        </p:txBody>
      </p:sp>
      <p:pic>
        <p:nvPicPr>
          <p:cNvPr id="2052" name="Picture 4" descr="sig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7975" y="5253038"/>
            <a:ext cx="7413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078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838200"/>
            <a:ext cx="8229600" cy="7620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Computers: Clients and Servers</a:t>
            </a:r>
            <a:endParaRPr lang="en-GB" sz="4000" b="1">
              <a:solidFill>
                <a:srgbClr val="E4005C"/>
              </a:solidFill>
            </a:endParaRPr>
          </a:p>
        </p:txBody>
      </p:sp>
      <p:sp>
        <p:nvSpPr>
          <p:cNvPr id="43011" name="Rectangle 3"/>
          <p:cNvSpPr>
            <a:spLocks noGrp="1" noChangeArrowheads="1"/>
          </p:cNvSpPr>
          <p:nvPr>
            <p:ph type="body" sz="half" idx="1"/>
          </p:nvPr>
        </p:nvSpPr>
        <p:spPr>
          <a:xfrm>
            <a:off x="457200" y="1600200"/>
            <a:ext cx="4038600" cy="5257800"/>
          </a:xfrm>
        </p:spPr>
        <p:txBody>
          <a:bodyPr/>
          <a:lstStyle/>
          <a:p>
            <a:pPr marL="392113" indent="-293688" algn="just" defTabSz="414338">
              <a:lnSpc>
                <a:spcPct val="8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In a client/server network arrangement, network services are located in a dedicated computer whose only function is to respond to the requests of clients. </a:t>
            </a:r>
          </a:p>
          <a:p>
            <a:pPr marL="392113" indent="-293688" algn="just" defTabSz="414338">
              <a:lnSpc>
                <a:spcPct val="80000"/>
              </a:lnSpc>
              <a:buClr>
                <a:srgbClr val="CC0000"/>
              </a:buClr>
              <a:buFont typeface="Wingdings" pitchFamily="2" charset="2"/>
              <a:buBlip>
                <a:blip r:embed="rId3"/>
              </a:buBlip>
            </a:pPr>
            <a:endParaRPr lang="en-US" sz="2400" b="1">
              <a:solidFill>
                <a:srgbClr val="000066"/>
              </a:solidFill>
              <a:cs typeface="Times New Roman" pitchFamily="18" charset="0"/>
            </a:endParaRPr>
          </a:p>
          <a:p>
            <a:pPr marL="392113" indent="-293688" algn="just" defTabSz="414338">
              <a:lnSpc>
                <a:spcPct val="80000"/>
              </a:lnSpc>
              <a:buClr>
                <a:srgbClr val="CC0000"/>
              </a:buClr>
              <a:buFont typeface="Wingdings" pitchFamily="2" charset="2"/>
              <a:buBlip>
                <a:blip r:embed="rId3"/>
              </a:buBlip>
            </a:pPr>
            <a:r>
              <a:rPr lang="en-US" sz="2400" b="1">
                <a:solidFill>
                  <a:srgbClr val="000066"/>
                </a:solidFill>
                <a:cs typeface="Times New Roman" pitchFamily="18" charset="0"/>
              </a:rPr>
              <a:t>The server contains the file, print, application, security, and other services in a central computer that is continuously available to respond</a:t>
            </a:r>
            <a:r>
              <a:rPr lang="en-US" sz="2400">
                <a:cs typeface="Times New Roman" pitchFamily="18" charset="0"/>
              </a:rPr>
              <a:t> </a:t>
            </a:r>
            <a:r>
              <a:rPr lang="en-US" sz="2400" b="1">
                <a:solidFill>
                  <a:srgbClr val="000066"/>
                </a:solidFill>
                <a:cs typeface="Times New Roman" pitchFamily="18" charset="0"/>
              </a:rPr>
              <a:t>to client requests. </a:t>
            </a:r>
          </a:p>
        </p:txBody>
      </p:sp>
      <p:pic>
        <p:nvPicPr>
          <p:cNvPr id="43018" name="Picture 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757976" y="2191753"/>
            <a:ext cx="3819048" cy="33428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2"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43013"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43014"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43015"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43017"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85668380"/>
      </p:ext>
    </p:extLst>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93A288-B2EB-4266-94F7-0905142E61D2}" type="slidenum">
              <a:rPr lang="de-CH"/>
              <a:pPr/>
              <a:t>130</a:t>
            </a:fld>
            <a:endParaRPr lang="de-CH"/>
          </a:p>
        </p:txBody>
      </p:sp>
      <p:sp>
        <p:nvSpPr>
          <p:cNvPr id="44034" name="Rectangle 2"/>
          <p:cNvSpPr>
            <a:spLocks noGrp="1" noChangeArrowheads="1"/>
          </p:cNvSpPr>
          <p:nvPr>
            <p:ph type="title"/>
          </p:nvPr>
        </p:nvSpPr>
        <p:spPr>
          <a:xfrm>
            <a:off x="755650" y="214313"/>
            <a:ext cx="7793038" cy="1462087"/>
          </a:xfrm>
        </p:spPr>
        <p:txBody>
          <a:bodyPr/>
          <a:lstStyle/>
          <a:p>
            <a:r>
              <a:rPr lang="de-CH"/>
              <a:t>Outline</a:t>
            </a:r>
          </a:p>
        </p:txBody>
      </p:sp>
      <p:sp>
        <p:nvSpPr>
          <p:cNvPr id="44035" name="Rectangle 3"/>
          <p:cNvSpPr>
            <a:spLocks noGrp="1" noChangeArrowheads="1"/>
          </p:cNvSpPr>
          <p:nvPr>
            <p:ph type="body" idx="1"/>
          </p:nvPr>
        </p:nvSpPr>
        <p:spPr>
          <a:xfrm>
            <a:off x="755650" y="2017713"/>
            <a:ext cx="8199438" cy="4114800"/>
          </a:xfrm>
        </p:spPr>
        <p:txBody>
          <a:bodyPr/>
          <a:lstStyle/>
          <a:p>
            <a:r>
              <a:rPr lang="de-CH"/>
              <a:t>Overview of mobile technologies</a:t>
            </a:r>
          </a:p>
          <a:p>
            <a:r>
              <a:rPr lang="de-CH"/>
              <a:t>Advantages of mobile devices	</a:t>
            </a:r>
          </a:p>
          <a:p>
            <a:r>
              <a:rPr lang="de-CH"/>
              <a:t>Challenges</a:t>
            </a:r>
          </a:p>
          <a:p>
            <a:r>
              <a:rPr lang="de-CH"/>
              <a:t>CoMobile, collaborative tasks with mobile phone</a:t>
            </a:r>
          </a:p>
          <a:p>
            <a:r>
              <a:rPr lang="de-CH"/>
              <a:t>Conclusion</a:t>
            </a:r>
          </a:p>
        </p:txBody>
      </p:sp>
    </p:spTree>
    <p:extLst>
      <p:ext uri="{BB962C8B-B14F-4D97-AF65-F5344CB8AC3E}">
        <p14:creationId xmlns:p14="http://schemas.microsoft.com/office/powerpoint/2010/main" val="6223727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fld id="{363AD999-3F3E-4EC9-B339-11020852200F}" type="slidenum">
              <a:rPr lang="de-CH"/>
              <a:pPr/>
              <a:t>131</a:t>
            </a:fld>
            <a:endParaRPr lang="de-CH"/>
          </a:p>
        </p:txBody>
      </p:sp>
      <p:sp>
        <p:nvSpPr>
          <p:cNvPr id="45058" name="Rectangle 2"/>
          <p:cNvSpPr>
            <a:spLocks noGrp="1" noChangeArrowheads="1"/>
          </p:cNvSpPr>
          <p:nvPr>
            <p:ph type="title"/>
          </p:nvPr>
        </p:nvSpPr>
        <p:spPr/>
        <p:txBody>
          <a:bodyPr/>
          <a:lstStyle/>
          <a:p>
            <a:r>
              <a:rPr lang="de-CH"/>
              <a:t>Device for voice communication</a:t>
            </a:r>
          </a:p>
        </p:txBody>
      </p:sp>
      <p:pic>
        <p:nvPicPr>
          <p:cNvPr id="45061" name="Picture 5" descr="46937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2988" y="2276475"/>
            <a:ext cx="2647950" cy="146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3" name="Picture 7" descr="pic_contactus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2060575"/>
            <a:ext cx="3609975" cy="172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5070" name="Group 14"/>
          <p:cNvGrpSpPr>
            <a:grpSpLocks/>
          </p:cNvGrpSpPr>
          <p:nvPr/>
        </p:nvGrpSpPr>
        <p:grpSpPr bwMode="auto">
          <a:xfrm>
            <a:off x="1331913" y="4133850"/>
            <a:ext cx="6553200" cy="2319338"/>
            <a:chOff x="839" y="2604"/>
            <a:chExt cx="4128" cy="1461"/>
          </a:xfrm>
        </p:grpSpPr>
        <p:grpSp>
          <p:nvGrpSpPr>
            <p:cNvPr id="45065" name="Group 9"/>
            <p:cNvGrpSpPr>
              <a:grpSpLocks/>
            </p:cNvGrpSpPr>
            <p:nvPr/>
          </p:nvGrpSpPr>
          <p:grpSpPr bwMode="auto">
            <a:xfrm>
              <a:off x="839" y="2604"/>
              <a:ext cx="3126" cy="1315"/>
              <a:chOff x="839" y="2024"/>
              <a:chExt cx="3907" cy="1643"/>
            </a:xfrm>
          </p:grpSpPr>
          <p:pic>
            <p:nvPicPr>
              <p:cNvPr id="45066" name="Picture 10" descr="old-tele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 y="2024"/>
                <a:ext cx="1065" cy="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teleph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4" y="2205"/>
                <a:ext cx="732"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Line 12"/>
              <p:cNvSpPr>
                <a:spLocks noChangeShapeType="1"/>
              </p:cNvSpPr>
              <p:nvPr/>
            </p:nvSpPr>
            <p:spPr bwMode="auto">
              <a:xfrm>
                <a:off x="1837" y="2523"/>
                <a:ext cx="2132"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69" name="Rectangle 13"/>
            <p:cNvSpPr>
              <a:spLocks noChangeArrowheads="1"/>
            </p:cNvSpPr>
            <p:nvPr/>
          </p:nvSpPr>
          <p:spPr bwMode="auto">
            <a:xfrm>
              <a:off x="1834" y="3748"/>
              <a:ext cx="3133"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None/>
              </a:pPr>
              <a:r>
                <a:rPr lang="de-CH" sz="2400"/>
                <a:t>Alexander Graham Bell (1876)</a:t>
              </a:r>
            </a:p>
          </p:txBody>
        </p:sp>
      </p:grpSp>
    </p:spTree>
    <p:extLst>
      <p:ext uri="{BB962C8B-B14F-4D97-AF65-F5344CB8AC3E}">
        <p14:creationId xmlns:p14="http://schemas.microsoft.com/office/powerpoint/2010/main" val="1935358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B310C309-01E8-4945-9789-19C8C114C27F}" type="slidenum">
              <a:rPr lang="de-CH"/>
              <a:pPr/>
              <a:t>132</a:t>
            </a:fld>
            <a:endParaRPr lang="de-CH"/>
          </a:p>
        </p:txBody>
      </p:sp>
      <p:pic>
        <p:nvPicPr>
          <p:cNvPr id="92190" name="Picture 30" descr="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5788" y="1933575"/>
            <a:ext cx="669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Grp="1" noChangeArrowheads="1"/>
          </p:cNvSpPr>
          <p:nvPr>
            <p:ph type="title"/>
          </p:nvPr>
        </p:nvSpPr>
        <p:spPr/>
        <p:txBody>
          <a:bodyPr/>
          <a:lstStyle/>
          <a:p>
            <a:r>
              <a:rPr lang="de-CH"/>
              <a:t>Everyday life‘s tools</a:t>
            </a:r>
          </a:p>
        </p:txBody>
      </p:sp>
      <p:grpSp>
        <p:nvGrpSpPr>
          <p:cNvPr id="92182" name="Group 22"/>
          <p:cNvGrpSpPr>
            <a:grpSpLocks/>
          </p:cNvGrpSpPr>
          <p:nvPr/>
        </p:nvGrpSpPr>
        <p:grpSpPr bwMode="auto">
          <a:xfrm>
            <a:off x="2268538" y="2060575"/>
            <a:ext cx="1584325" cy="1152525"/>
            <a:chOff x="1429" y="1298"/>
            <a:chExt cx="998" cy="726"/>
          </a:xfrm>
        </p:grpSpPr>
        <p:pic>
          <p:nvPicPr>
            <p:cNvPr id="92174" name="Picture 14" descr="macinto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 y="1298"/>
              <a:ext cx="601"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6" name="Rectangle 16"/>
            <p:cNvSpPr>
              <a:spLocks noChangeArrowheads="1"/>
            </p:cNvSpPr>
            <p:nvPr/>
          </p:nvSpPr>
          <p:spPr bwMode="auto">
            <a:xfrm>
              <a:off x="1429" y="1797"/>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Computer</a:t>
              </a:r>
            </a:p>
          </p:txBody>
        </p:sp>
      </p:grpSp>
      <p:grpSp>
        <p:nvGrpSpPr>
          <p:cNvPr id="92187" name="Group 27"/>
          <p:cNvGrpSpPr>
            <a:grpSpLocks/>
          </p:cNvGrpSpPr>
          <p:nvPr/>
        </p:nvGrpSpPr>
        <p:grpSpPr bwMode="auto">
          <a:xfrm>
            <a:off x="827088" y="3789363"/>
            <a:ext cx="1584325" cy="1223962"/>
            <a:chOff x="521" y="2387"/>
            <a:chExt cx="998" cy="771"/>
          </a:xfrm>
        </p:grpSpPr>
        <p:pic>
          <p:nvPicPr>
            <p:cNvPr id="92164" name="Picture 4" descr="ema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 y="2387"/>
              <a:ext cx="748" cy="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77" name="Rectangle 17"/>
            <p:cNvSpPr>
              <a:spLocks noChangeArrowheads="1"/>
            </p:cNvSpPr>
            <p:nvPr/>
          </p:nvSpPr>
          <p:spPr bwMode="auto">
            <a:xfrm>
              <a:off x="521" y="2931"/>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Email</a:t>
              </a:r>
            </a:p>
          </p:txBody>
        </p:sp>
      </p:grpSp>
      <p:grpSp>
        <p:nvGrpSpPr>
          <p:cNvPr id="92183" name="Group 23"/>
          <p:cNvGrpSpPr>
            <a:grpSpLocks/>
          </p:cNvGrpSpPr>
          <p:nvPr/>
        </p:nvGrpSpPr>
        <p:grpSpPr bwMode="auto">
          <a:xfrm>
            <a:off x="5711825" y="2276475"/>
            <a:ext cx="1584325" cy="1152525"/>
            <a:chOff x="3598" y="1434"/>
            <a:chExt cx="998" cy="726"/>
          </a:xfrm>
        </p:grpSpPr>
        <p:pic>
          <p:nvPicPr>
            <p:cNvPr id="92166" name="Picture 6" descr="fa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8" y="1434"/>
              <a:ext cx="481"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8" name="Rectangle 18"/>
            <p:cNvSpPr>
              <a:spLocks noChangeArrowheads="1"/>
            </p:cNvSpPr>
            <p:nvPr/>
          </p:nvSpPr>
          <p:spPr bwMode="auto">
            <a:xfrm>
              <a:off x="3598" y="1933"/>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Fax</a:t>
              </a:r>
            </a:p>
          </p:txBody>
        </p:sp>
      </p:grpSp>
      <p:grpSp>
        <p:nvGrpSpPr>
          <p:cNvPr id="92184" name="Group 24"/>
          <p:cNvGrpSpPr>
            <a:grpSpLocks/>
          </p:cNvGrpSpPr>
          <p:nvPr/>
        </p:nvGrpSpPr>
        <p:grpSpPr bwMode="auto">
          <a:xfrm>
            <a:off x="6804025" y="3355975"/>
            <a:ext cx="1584325" cy="1152525"/>
            <a:chOff x="4286" y="2432"/>
            <a:chExt cx="998" cy="726"/>
          </a:xfrm>
        </p:grpSpPr>
        <p:pic>
          <p:nvPicPr>
            <p:cNvPr id="92170" name="Picture 10" descr="OldRadi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3" y="2432"/>
              <a:ext cx="55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9" name="Rectangle 19"/>
            <p:cNvSpPr>
              <a:spLocks noChangeArrowheads="1"/>
            </p:cNvSpPr>
            <p:nvPr/>
          </p:nvSpPr>
          <p:spPr bwMode="auto">
            <a:xfrm>
              <a:off x="4286" y="2931"/>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Radio</a:t>
              </a:r>
            </a:p>
          </p:txBody>
        </p:sp>
      </p:grpSp>
      <p:grpSp>
        <p:nvGrpSpPr>
          <p:cNvPr id="92185" name="Group 25"/>
          <p:cNvGrpSpPr>
            <a:grpSpLocks/>
          </p:cNvGrpSpPr>
          <p:nvPr/>
        </p:nvGrpSpPr>
        <p:grpSpPr bwMode="auto">
          <a:xfrm>
            <a:off x="6875463" y="4702175"/>
            <a:ext cx="1584325" cy="1390650"/>
            <a:chOff x="3285" y="3249"/>
            <a:chExt cx="998" cy="876"/>
          </a:xfrm>
        </p:grpSpPr>
        <p:pic>
          <p:nvPicPr>
            <p:cNvPr id="92172" name="Picture 12" descr="musi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5" y="3249"/>
              <a:ext cx="499"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0" name="Rectangle 20"/>
            <p:cNvSpPr>
              <a:spLocks noChangeArrowheads="1"/>
            </p:cNvSpPr>
            <p:nvPr/>
          </p:nvSpPr>
          <p:spPr bwMode="auto">
            <a:xfrm>
              <a:off x="3285" y="3898"/>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Music player</a:t>
              </a:r>
            </a:p>
          </p:txBody>
        </p:sp>
      </p:grpSp>
      <p:grpSp>
        <p:nvGrpSpPr>
          <p:cNvPr id="92186" name="Group 26"/>
          <p:cNvGrpSpPr>
            <a:grpSpLocks/>
          </p:cNvGrpSpPr>
          <p:nvPr/>
        </p:nvGrpSpPr>
        <p:grpSpPr bwMode="auto">
          <a:xfrm>
            <a:off x="1908175" y="5229225"/>
            <a:ext cx="1584325" cy="1368425"/>
            <a:chOff x="1540" y="3294"/>
            <a:chExt cx="998" cy="862"/>
          </a:xfrm>
        </p:grpSpPr>
        <p:pic>
          <p:nvPicPr>
            <p:cNvPr id="92168" name="Picture 8" descr="bar chart-f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1" y="3294"/>
              <a:ext cx="721"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1" name="Rectangle 21"/>
            <p:cNvSpPr>
              <a:spLocks noChangeArrowheads="1"/>
            </p:cNvSpPr>
            <p:nvPr/>
          </p:nvSpPr>
          <p:spPr bwMode="auto">
            <a:xfrm>
              <a:off x="1540" y="3929"/>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Word processor</a:t>
              </a:r>
            </a:p>
          </p:txBody>
        </p:sp>
      </p:grpSp>
      <p:pic>
        <p:nvPicPr>
          <p:cNvPr id="92188" name="Picture 28" descr="ques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565400"/>
            <a:ext cx="20081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5" name="Group 35"/>
          <p:cNvGrpSpPr>
            <a:grpSpLocks/>
          </p:cNvGrpSpPr>
          <p:nvPr/>
        </p:nvGrpSpPr>
        <p:grpSpPr bwMode="auto">
          <a:xfrm>
            <a:off x="4211638" y="5516563"/>
            <a:ext cx="1803400" cy="1225550"/>
            <a:chOff x="2653" y="3475"/>
            <a:chExt cx="1136" cy="772"/>
          </a:xfrm>
        </p:grpSpPr>
        <p:pic>
          <p:nvPicPr>
            <p:cNvPr id="92192" name="Picture 32" descr="credit_card_layout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7" y="3475"/>
              <a:ext cx="682"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4" name="Rectangle 34"/>
            <p:cNvSpPr>
              <a:spLocks noChangeArrowheads="1"/>
            </p:cNvSpPr>
            <p:nvPr/>
          </p:nvSpPr>
          <p:spPr bwMode="auto">
            <a:xfrm>
              <a:off x="2653" y="3974"/>
              <a:ext cx="86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Credit cards</a:t>
              </a:r>
            </a:p>
          </p:txBody>
        </p:sp>
      </p:grpSp>
    </p:spTree>
    <p:extLst>
      <p:ext uri="{BB962C8B-B14F-4D97-AF65-F5344CB8AC3E}">
        <p14:creationId xmlns:p14="http://schemas.microsoft.com/office/powerpoint/2010/main" val="2780074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8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4491ABA9-D0A3-46D4-BC2E-70FCD2FB2EA1}" type="slidenum">
              <a:rPr lang="de-CH"/>
              <a:pPr/>
              <a:t>133</a:t>
            </a:fld>
            <a:endParaRPr lang="de-CH"/>
          </a:p>
        </p:txBody>
      </p:sp>
      <p:sp>
        <p:nvSpPr>
          <p:cNvPr id="99330" name="Rectangle 2"/>
          <p:cNvSpPr>
            <a:spLocks noGrp="1" noChangeArrowheads="1"/>
          </p:cNvSpPr>
          <p:nvPr>
            <p:ph type="title"/>
          </p:nvPr>
        </p:nvSpPr>
        <p:spPr/>
        <p:txBody>
          <a:bodyPr/>
          <a:lstStyle/>
          <a:p>
            <a:r>
              <a:rPr lang="de-CH"/>
              <a:t>Everyday life‘s tools</a:t>
            </a:r>
          </a:p>
        </p:txBody>
      </p:sp>
      <p:grpSp>
        <p:nvGrpSpPr>
          <p:cNvPr id="99353" name="Group 25"/>
          <p:cNvGrpSpPr>
            <a:grpSpLocks/>
          </p:cNvGrpSpPr>
          <p:nvPr/>
        </p:nvGrpSpPr>
        <p:grpSpPr bwMode="auto">
          <a:xfrm>
            <a:off x="2030413" y="1971675"/>
            <a:ext cx="1123950" cy="4770438"/>
            <a:chOff x="1279" y="1242"/>
            <a:chExt cx="708" cy="3005"/>
          </a:xfrm>
        </p:grpSpPr>
        <p:grpSp>
          <p:nvGrpSpPr>
            <p:cNvPr id="99331" name="Group 3"/>
            <p:cNvGrpSpPr>
              <a:grpSpLocks/>
            </p:cNvGrpSpPr>
            <p:nvPr/>
          </p:nvGrpSpPr>
          <p:grpSpPr bwMode="auto">
            <a:xfrm>
              <a:off x="1429" y="1242"/>
              <a:ext cx="558" cy="407"/>
              <a:chOff x="1429" y="1298"/>
              <a:chExt cx="998" cy="726"/>
            </a:xfrm>
          </p:grpSpPr>
          <p:pic>
            <p:nvPicPr>
              <p:cNvPr id="99332" name="Picture 4" descr="macinto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9" y="1298"/>
                <a:ext cx="601"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5"/>
              <p:cNvSpPr>
                <a:spLocks noChangeArrowheads="1"/>
              </p:cNvSpPr>
              <p:nvPr/>
            </p:nvSpPr>
            <p:spPr bwMode="auto">
              <a:xfrm>
                <a:off x="1429" y="1797"/>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Computer</a:t>
                </a:r>
              </a:p>
            </p:txBody>
          </p:sp>
        </p:grpSp>
        <p:grpSp>
          <p:nvGrpSpPr>
            <p:cNvPr id="99334" name="Group 6"/>
            <p:cNvGrpSpPr>
              <a:grpSpLocks/>
            </p:cNvGrpSpPr>
            <p:nvPr/>
          </p:nvGrpSpPr>
          <p:grpSpPr bwMode="auto">
            <a:xfrm>
              <a:off x="1338" y="1752"/>
              <a:ext cx="558" cy="432"/>
              <a:chOff x="521" y="2387"/>
              <a:chExt cx="998" cy="771"/>
            </a:xfrm>
          </p:grpSpPr>
          <p:pic>
            <p:nvPicPr>
              <p:cNvPr id="99335" name="Picture 7" descr="em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 y="2387"/>
                <a:ext cx="748" cy="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6" name="Rectangle 8"/>
              <p:cNvSpPr>
                <a:spLocks noChangeArrowheads="1"/>
              </p:cNvSpPr>
              <p:nvPr/>
            </p:nvSpPr>
            <p:spPr bwMode="auto">
              <a:xfrm>
                <a:off x="521" y="2931"/>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Email</a:t>
                </a:r>
              </a:p>
            </p:txBody>
          </p:sp>
        </p:grpSp>
        <p:grpSp>
          <p:nvGrpSpPr>
            <p:cNvPr id="99337" name="Group 9"/>
            <p:cNvGrpSpPr>
              <a:grpSpLocks/>
            </p:cNvGrpSpPr>
            <p:nvPr/>
          </p:nvGrpSpPr>
          <p:grpSpPr bwMode="auto">
            <a:xfrm>
              <a:off x="1292" y="3385"/>
              <a:ext cx="558" cy="407"/>
              <a:chOff x="3598" y="1434"/>
              <a:chExt cx="998" cy="726"/>
            </a:xfrm>
          </p:grpSpPr>
          <p:pic>
            <p:nvPicPr>
              <p:cNvPr id="99338" name="Picture 10" descr="f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 y="1434"/>
                <a:ext cx="481"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9" name="Rectangle 11"/>
              <p:cNvSpPr>
                <a:spLocks noChangeArrowheads="1"/>
              </p:cNvSpPr>
              <p:nvPr/>
            </p:nvSpPr>
            <p:spPr bwMode="auto">
              <a:xfrm>
                <a:off x="3598" y="1933"/>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Fax</a:t>
                </a:r>
              </a:p>
            </p:txBody>
          </p:sp>
        </p:grpSp>
        <p:grpSp>
          <p:nvGrpSpPr>
            <p:cNvPr id="99340" name="Group 12"/>
            <p:cNvGrpSpPr>
              <a:grpSpLocks/>
            </p:cNvGrpSpPr>
            <p:nvPr/>
          </p:nvGrpSpPr>
          <p:grpSpPr bwMode="auto">
            <a:xfrm>
              <a:off x="1279" y="3840"/>
              <a:ext cx="558" cy="407"/>
              <a:chOff x="4286" y="2432"/>
              <a:chExt cx="998" cy="726"/>
            </a:xfrm>
          </p:grpSpPr>
          <p:pic>
            <p:nvPicPr>
              <p:cNvPr id="99341" name="Picture 13" descr="OldRadi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 y="2432"/>
                <a:ext cx="55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2" name="Rectangle 14"/>
              <p:cNvSpPr>
                <a:spLocks noChangeArrowheads="1"/>
              </p:cNvSpPr>
              <p:nvPr/>
            </p:nvSpPr>
            <p:spPr bwMode="auto">
              <a:xfrm>
                <a:off x="4286" y="2931"/>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Radio</a:t>
                </a:r>
              </a:p>
            </p:txBody>
          </p:sp>
        </p:grpSp>
        <p:grpSp>
          <p:nvGrpSpPr>
            <p:cNvPr id="99343" name="Group 15"/>
            <p:cNvGrpSpPr>
              <a:grpSpLocks/>
            </p:cNvGrpSpPr>
            <p:nvPr/>
          </p:nvGrpSpPr>
          <p:grpSpPr bwMode="auto">
            <a:xfrm>
              <a:off x="1338" y="2840"/>
              <a:ext cx="558" cy="491"/>
              <a:chOff x="3285" y="3249"/>
              <a:chExt cx="998" cy="876"/>
            </a:xfrm>
          </p:grpSpPr>
          <p:pic>
            <p:nvPicPr>
              <p:cNvPr id="99344" name="Picture 16" descr="mus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5" y="3249"/>
                <a:ext cx="499"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5" name="Rectangle 17"/>
              <p:cNvSpPr>
                <a:spLocks noChangeArrowheads="1"/>
              </p:cNvSpPr>
              <p:nvPr/>
            </p:nvSpPr>
            <p:spPr bwMode="auto">
              <a:xfrm>
                <a:off x="3285" y="3898"/>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Music player</a:t>
                </a:r>
              </a:p>
            </p:txBody>
          </p:sp>
        </p:grpSp>
        <p:grpSp>
          <p:nvGrpSpPr>
            <p:cNvPr id="99346" name="Group 18"/>
            <p:cNvGrpSpPr>
              <a:grpSpLocks/>
            </p:cNvGrpSpPr>
            <p:nvPr/>
          </p:nvGrpSpPr>
          <p:grpSpPr bwMode="auto">
            <a:xfrm>
              <a:off x="1338" y="2296"/>
              <a:ext cx="558" cy="483"/>
              <a:chOff x="1540" y="3294"/>
              <a:chExt cx="998" cy="862"/>
            </a:xfrm>
          </p:grpSpPr>
          <p:pic>
            <p:nvPicPr>
              <p:cNvPr id="99347" name="Picture 19" descr="bar chart-f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1" y="3294"/>
                <a:ext cx="721"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8" name="Rectangle 20"/>
              <p:cNvSpPr>
                <a:spLocks noChangeArrowheads="1"/>
              </p:cNvSpPr>
              <p:nvPr/>
            </p:nvSpPr>
            <p:spPr bwMode="auto">
              <a:xfrm>
                <a:off x="1540" y="3929"/>
                <a:ext cx="99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Word processor</a:t>
                </a:r>
              </a:p>
            </p:txBody>
          </p:sp>
        </p:grpSp>
      </p:grpSp>
      <p:grpSp>
        <p:nvGrpSpPr>
          <p:cNvPr id="99359" name="Group 31"/>
          <p:cNvGrpSpPr>
            <a:grpSpLocks/>
          </p:cNvGrpSpPr>
          <p:nvPr/>
        </p:nvGrpSpPr>
        <p:grpSpPr bwMode="auto">
          <a:xfrm>
            <a:off x="3563938" y="1844675"/>
            <a:ext cx="4895850" cy="4464050"/>
            <a:chOff x="2245" y="1162"/>
            <a:chExt cx="3084" cy="2812"/>
          </a:xfrm>
        </p:grpSpPr>
        <p:grpSp>
          <p:nvGrpSpPr>
            <p:cNvPr id="99357" name="Group 29"/>
            <p:cNvGrpSpPr>
              <a:grpSpLocks/>
            </p:cNvGrpSpPr>
            <p:nvPr/>
          </p:nvGrpSpPr>
          <p:grpSpPr bwMode="auto">
            <a:xfrm>
              <a:off x="2245" y="1162"/>
              <a:ext cx="2526" cy="2450"/>
              <a:chOff x="2245" y="1162"/>
              <a:chExt cx="2526" cy="2450"/>
            </a:xfrm>
          </p:grpSpPr>
          <p:grpSp>
            <p:nvGrpSpPr>
              <p:cNvPr id="99355" name="Group 27"/>
              <p:cNvGrpSpPr>
                <a:grpSpLocks/>
              </p:cNvGrpSpPr>
              <p:nvPr/>
            </p:nvGrpSpPr>
            <p:grpSpPr bwMode="auto">
              <a:xfrm>
                <a:off x="2245" y="2160"/>
                <a:ext cx="2526" cy="1452"/>
                <a:chOff x="2245" y="2160"/>
                <a:chExt cx="2526" cy="1452"/>
              </a:xfrm>
            </p:grpSpPr>
            <p:grpSp>
              <p:nvGrpSpPr>
                <p:cNvPr id="99354" name="Group 26"/>
                <p:cNvGrpSpPr>
                  <a:grpSpLocks/>
                </p:cNvGrpSpPr>
                <p:nvPr/>
              </p:nvGrpSpPr>
              <p:grpSpPr bwMode="auto">
                <a:xfrm>
                  <a:off x="2245" y="2160"/>
                  <a:ext cx="2359" cy="1027"/>
                  <a:chOff x="2245" y="2160"/>
                  <a:chExt cx="2359" cy="1027"/>
                </a:xfrm>
              </p:grpSpPr>
              <p:sp>
                <p:nvSpPr>
                  <p:cNvPr id="99349" name="Line 21"/>
                  <p:cNvSpPr>
                    <a:spLocks noChangeShapeType="1"/>
                  </p:cNvSpPr>
                  <p:nvPr/>
                </p:nvSpPr>
                <p:spPr bwMode="auto">
                  <a:xfrm>
                    <a:off x="2245" y="2659"/>
                    <a:ext cx="131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350" name="Picture 22" descr="NE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3" y="2160"/>
                    <a:ext cx="771"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52" name="Rectangle 24"/>
                <p:cNvSpPr>
                  <a:spLocks noChangeArrowheads="1"/>
                </p:cNvSpPr>
                <p:nvPr/>
              </p:nvSpPr>
              <p:spPr bwMode="auto">
                <a:xfrm>
                  <a:off x="3728" y="3339"/>
                  <a:ext cx="1043"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Smart phone</a:t>
                  </a:r>
                </a:p>
              </p:txBody>
            </p:sp>
          </p:grpSp>
          <p:sp>
            <p:nvSpPr>
              <p:cNvPr id="99356" name="Rectangle 28"/>
              <p:cNvSpPr>
                <a:spLocks noChangeArrowheads="1"/>
              </p:cNvSpPr>
              <p:nvPr/>
            </p:nvSpPr>
            <p:spPr bwMode="auto">
              <a:xfrm>
                <a:off x="3470" y="1162"/>
                <a:ext cx="1225"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Mobile phones are first introduced in mid 1980s </a:t>
                </a:r>
              </a:p>
            </p:txBody>
          </p:sp>
        </p:grpSp>
        <p:sp>
          <p:nvSpPr>
            <p:cNvPr id="99358" name="Rectangle 30"/>
            <p:cNvSpPr>
              <a:spLocks noChangeArrowheads="1"/>
            </p:cNvSpPr>
            <p:nvPr/>
          </p:nvSpPr>
          <p:spPr bwMode="auto">
            <a:xfrm>
              <a:off x="3243" y="3566"/>
              <a:ext cx="2086"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Additional features can be installed</a:t>
              </a:r>
            </a:p>
          </p:txBody>
        </p:sp>
      </p:grpSp>
    </p:spTree>
    <p:extLst>
      <p:ext uri="{BB962C8B-B14F-4D97-AF65-F5344CB8AC3E}">
        <p14:creationId xmlns:p14="http://schemas.microsoft.com/office/powerpoint/2010/main" val="2302673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8A2616-C51C-4C30-8191-FEFFFB4BDC15}" type="slidenum">
              <a:rPr lang="de-CH"/>
              <a:pPr/>
              <a:t>134</a:t>
            </a:fld>
            <a:endParaRPr lang="de-CH"/>
          </a:p>
        </p:txBody>
      </p:sp>
      <p:sp>
        <p:nvSpPr>
          <p:cNvPr id="111618" name="Rectangle 2"/>
          <p:cNvSpPr>
            <a:spLocks noGrp="1" noChangeArrowheads="1"/>
          </p:cNvSpPr>
          <p:nvPr>
            <p:ph type="title"/>
          </p:nvPr>
        </p:nvSpPr>
        <p:spPr/>
        <p:txBody>
          <a:bodyPr/>
          <a:lstStyle/>
          <a:p>
            <a:r>
              <a:rPr lang="de-CH"/>
              <a:t>Mobile applications</a:t>
            </a:r>
          </a:p>
        </p:txBody>
      </p:sp>
      <p:sp>
        <p:nvSpPr>
          <p:cNvPr id="111619" name="Rectangle 3"/>
          <p:cNvSpPr>
            <a:spLocks noGrp="1" noChangeArrowheads="1"/>
          </p:cNvSpPr>
          <p:nvPr>
            <p:ph type="body" idx="1"/>
          </p:nvPr>
        </p:nvSpPr>
        <p:spPr/>
        <p:txBody>
          <a:bodyPr/>
          <a:lstStyle/>
          <a:p>
            <a:r>
              <a:rPr lang="de-CH"/>
              <a:t>Banking (check balance, make transaction)</a:t>
            </a:r>
          </a:p>
          <a:p>
            <a:r>
              <a:rPr lang="de-CH"/>
              <a:t>Restaurant (order and payment)</a:t>
            </a:r>
          </a:p>
          <a:p>
            <a:r>
              <a:rPr lang="de-CH"/>
              <a:t>Mobile Payment (ticket, vending machine)</a:t>
            </a:r>
          </a:p>
          <a:p>
            <a:r>
              <a:rPr lang="de-CH"/>
              <a:t>Tourism: tourist guide</a:t>
            </a:r>
          </a:p>
          <a:p>
            <a:r>
              <a:rPr lang="de-CH">
                <a:solidFill>
                  <a:srgbClr val="0000FF"/>
                </a:solidFill>
              </a:rPr>
              <a:t>Education</a:t>
            </a:r>
            <a:r>
              <a:rPr lang="de-CH"/>
              <a:t>: mobile learning</a:t>
            </a:r>
          </a:p>
          <a:p>
            <a:r>
              <a:rPr lang="de-CH">
                <a:solidFill>
                  <a:srgbClr val="0000FF"/>
                </a:solidFill>
              </a:rPr>
              <a:t>Entertainment</a:t>
            </a:r>
            <a:r>
              <a:rPr lang="de-CH"/>
              <a:t>: interactive digital art</a:t>
            </a:r>
          </a:p>
          <a:p>
            <a:r>
              <a:rPr lang="de-CH">
                <a:solidFill>
                  <a:srgbClr val="0000FF"/>
                </a:solidFill>
              </a:rPr>
              <a:t>Scientific</a:t>
            </a:r>
            <a:r>
              <a:rPr lang="de-CH"/>
              <a:t>: controlling and monitoring</a:t>
            </a:r>
          </a:p>
        </p:txBody>
      </p:sp>
    </p:spTree>
    <p:extLst>
      <p:ext uri="{BB962C8B-B14F-4D97-AF65-F5344CB8AC3E}">
        <p14:creationId xmlns:p14="http://schemas.microsoft.com/office/powerpoint/2010/main" val="1237155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AA4A5EF-A68D-4C84-9413-39C7CBA77B37}" type="slidenum">
              <a:rPr lang="de-CH"/>
              <a:pPr/>
              <a:t>135</a:t>
            </a:fld>
            <a:endParaRPr lang="de-CH"/>
          </a:p>
        </p:txBody>
      </p:sp>
      <p:pic>
        <p:nvPicPr>
          <p:cNvPr id="112648" name="Picture 8" descr="Telcomshort">
            <a:hlinkClick r:id="rId2" action="ppaction://hlinkfile"/>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844675"/>
            <a:ext cx="3948113" cy="3098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42" name="Rectangle 2"/>
          <p:cNvSpPr>
            <a:spLocks noGrp="1" noChangeArrowheads="1"/>
          </p:cNvSpPr>
          <p:nvPr>
            <p:ph type="title"/>
          </p:nvPr>
        </p:nvSpPr>
        <p:spPr/>
        <p:txBody>
          <a:bodyPr>
            <a:normAutofit fontScale="90000"/>
          </a:bodyPr>
          <a:lstStyle/>
          <a:p>
            <a:r>
              <a:rPr lang="de-CH"/>
              <a:t>Interactive Digital Art - TelcomGallery</a:t>
            </a:r>
          </a:p>
        </p:txBody>
      </p:sp>
      <p:sp>
        <p:nvSpPr>
          <p:cNvPr id="112646" name="Rectangle 6"/>
          <p:cNvSpPr>
            <a:spLocks noChangeArrowheads="1"/>
          </p:cNvSpPr>
          <p:nvPr/>
        </p:nvSpPr>
        <p:spPr bwMode="auto">
          <a:xfrm>
            <a:off x="4356100" y="1916113"/>
            <a:ext cx="4319588"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de-CH"/>
              <a:t>Use mobile phone to interact with the object:</a:t>
            </a:r>
          </a:p>
          <a:p>
            <a:endParaRPr lang="en-US"/>
          </a:p>
          <a:p>
            <a:r>
              <a:rPr lang="en-US"/>
              <a:t>- </a:t>
            </a:r>
            <a:r>
              <a:rPr lang="en-US" sz="1600"/>
              <a:t>Pressing the phone's keys</a:t>
            </a:r>
          </a:p>
          <a:p>
            <a:pPr>
              <a:buFontTx/>
              <a:buChar char="-"/>
            </a:pPr>
            <a:r>
              <a:rPr lang="en-US" sz="1600"/>
              <a:t> Speaking to the phone, </a:t>
            </a:r>
          </a:p>
          <a:p>
            <a:pPr>
              <a:buFontTx/>
              <a:buChar char="-"/>
            </a:pPr>
            <a:r>
              <a:rPr lang="en-US" sz="1600"/>
              <a:t> Or simply holding the call.</a:t>
            </a:r>
            <a:endParaRPr lang="de-CH" sz="1600"/>
          </a:p>
          <a:p>
            <a:endParaRPr lang="de-CH" sz="1600"/>
          </a:p>
          <a:p>
            <a:r>
              <a:rPr lang="de-CH"/>
              <a:t>Voice of the user can change the </a:t>
            </a:r>
            <a:r>
              <a:rPr lang="en-US"/>
              <a:t>audio-visual </a:t>
            </a:r>
          </a:p>
          <a:p>
            <a:r>
              <a:rPr lang="en-US"/>
              <a:t>parameters of the digital artworks in real-time</a:t>
            </a:r>
            <a:endParaRPr lang="de-CH"/>
          </a:p>
          <a:p>
            <a:endParaRPr lang="de-CH"/>
          </a:p>
        </p:txBody>
      </p:sp>
    </p:spTree>
    <p:extLst>
      <p:ext uri="{BB962C8B-B14F-4D97-AF65-F5344CB8AC3E}">
        <p14:creationId xmlns:p14="http://schemas.microsoft.com/office/powerpoint/2010/main" val="164876395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8407B25-BFBD-457E-9F35-00AC09B128C5}" type="slidenum">
              <a:rPr lang="de-CH"/>
              <a:pPr/>
              <a:t>136</a:t>
            </a:fld>
            <a:endParaRPr lang="de-CH"/>
          </a:p>
        </p:txBody>
      </p:sp>
      <p:sp>
        <p:nvSpPr>
          <p:cNvPr id="110594" name="Rectangle 2"/>
          <p:cNvSpPr>
            <a:spLocks noGrp="1" noChangeArrowheads="1"/>
          </p:cNvSpPr>
          <p:nvPr>
            <p:ph type="title"/>
          </p:nvPr>
        </p:nvSpPr>
        <p:spPr/>
        <p:txBody>
          <a:bodyPr/>
          <a:lstStyle/>
          <a:p>
            <a:r>
              <a:rPr lang="de-CH"/>
              <a:t>Mobile devices as remote control</a:t>
            </a:r>
          </a:p>
        </p:txBody>
      </p:sp>
      <p:grpSp>
        <p:nvGrpSpPr>
          <p:cNvPr id="110596" name="Group 4"/>
          <p:cNvGrpSpPr>
            <a:grpSpLocks/>
          </p:cNvGrpSpPr>
          <p:nvPr/>
        </p:nvGrpSpPr>
        <p:grpSpPr bwMode="auto">
          <a:xfrm>
            <a:off x="539750" y="2060575"/>
            <a:ext cx="8135938" cy="3960813"/>
            <a:chOff x="340" y="1298"/>
            <a:chExt cx="5125" cy="2495"/>
          </a:xfrm>
        </p:grpSpPr>
        <p:pic>
          <p:nvPicPr>
            <p:cNvPr id="1105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309"/>
              <a:ext cx="2400" cy="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8" name="Picture 6" descr="ControlPar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 y="1298"/>
              <a:ext cx="1469" cy="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7" descr="View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 y="1309"/>
              <a:ext cx="1517"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873331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E9C370-1387-4255-97D9-CC90888996CD}" type="slidenum">
              <a:rPr lang="de-CH"/>
              <a:pPr/>
              <a:t>137</a:t>
            </a:fld>
            <a:endParaRPr lang="de-CH"/>
          </a:p>
        </p:txBody>
      </p:sp>
      <p:sp>
        <p:nvSpPr>
          <p:cNvPr id="86018" name="Rectangle 2"/>
          <p:cNvSpPr>
            <a:spLocks noGrp="1" noChangeArrowheads="1"/>
          </p:cNvSpPr>
          <p:nvPr>
            <p:ph type="title"/>
          </p:nvPr>
        </p:nvSpPr>
        <p:spPr/>
        <p:txBody>
          <a:bodyPr/>
          <a:lstStyle/>
          <a:p>
            <a:r>
              <a:rPr lang="de-CH"/>
              <a:t>Advantages of mobile devices</a:t>
            </a:r>
          </a:p>
        </p:txBody>
      </p:sp>
      <p:sp>
        <p:nvSpPr>
          <p:cNvPr id="86019" name="Rectangle 3"/>
          <p:cNvSpPr>
            <a:spLocks noGrp="1" noChangeArrowheads="1"/>
          </p:cNvSpPr>
          <p:nvPr>
            <p:ph type="body" idx="1"/>
          </p:nvPr>
        </p:nvSpPr>
        <p:spPr>
          <a:xfrm>
            <a:off x="1182688" y="2017713"/>
            <a:ext cx="7772400" cy="4435475"/>
          </a:xfrm>
        </p:spPr>
        <p:txBody>
          <a:bodyPr/>
          <a:lstStyle/>
          <a:p>
            <a:r>
              <a:rPr lang="de-CH">
                <a:solidFill>
                  <a:srgbClr val="0000FF"/>
                </a:solidFill>
              </a:rPr>
              <a:t>Accessible</a:t>
            </a:r>
            <a:r>
              <a:rPr lang="de-CH"/>
              <a:t> anywhere, anytime</a:t>
            </a:r>
          </a:p>
          <a:p>
            <a:endParaRPr lang="de-CH"/>
          </a:p>
          <a:p>
            <a:r>
              <a:rPr lang="de-CH"/>
              <a:t>Conveniently </a:t>
            </a:r>
            <a:r>
              <a:rPr lang="de-CH">
                <a:solidFill>
                  <a:srgbClr val="0000FF"/>
                </a:solidFill>
              </a:rPr>
              <a:t>controlling</a:t>
            </a:r>
            <a:r>
              <a:rPr lang="de-CH"/>
              <a:t> and </a:t>
            </a:r>
            <a:r>
              <a:rPr lang="de-CH">
                <a:solidFill>
                  <a:srgbClr val="0000FF"/>
                </a:solidFill>
              </a:rPr>
              <a:t>monitoring</a:t>
            </a:r>
          </a:p>
          <a:p>
            <a:endParaRPr lang="de-CH"/>
          </a:p>
          <a:p>
            <a:r>
              <a:rPr lang="de-CH"/>
              <a:t>Instant </a:t>
            </a:r>
            <a:r>
              <a:rPr lang="de-CH">
                <a:solidFill>
                  <a:srgbClr val="0000FF"/>
                </a:solidFill>
              </a:rPr>
              <a:t>notification</a:t>
            </a:r>
          </a:p>
          <a:p>
            <a:endParaRPr lang="de-CH"/>
          </a:p>
          <a:p>
            <a:r>
              <a:rPr lang="de-CH"/>
              <a:t>Easy to </a:t>
            </a:r>
            <a:r>
              <a:rPr lang="de-CH">
                <a:solidFill>
                  <a:srgbClr val="0000FF"/>
                </a:solidFill>
              </a:rPr>
              <a:t>exchange</a:t>
            </a:r>
            <a:r>
              <a:rPr lang="de-CH"/>
              <a:t> data and information </a:t>
            </a:r>
          </a:p>
        </p:txBody>
      </p:sp>
    </p:spTree>
    <p:extLst>
      <p:ext uri="{BB962C8B-B14F-4D97-AF65-F5344CB8AC3E}">
        <p14:creationId xmlns:p14="http://schemas.microsoft.com/office/powerpoint/2010/main" val="389544153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DBE757-17E8-48B6-BFB1-C1AA916E98AD}" type="slidenum">
              <a:rPr lang="de-CH"/>
              <a:pPr/>
              <a:t>138</a:t>
            </a:fld>
            <a:endParaRPr lang="de-CH"/>
          </a:p>
        </p:txBody>
      </p:sp>
      <p:sp>
        <p:nvSpPr>
          <p:cNvPr id="46082" name="Rectangle 2"/>
          <p:cNvSpPr>
            <a:spLocks noGrp="1" noChangeArrowheads="1"/>
          </p:cNvSpPr>
          <p:nvPr>
            <p:ph type="title"/>
          </p:nvPr>
        </p:nvSpPr>
        <p:spPr>
          <a:xfrm>
            <a:off x="762000" y="533400"/>
            <a:ext cx="7986713" cy="1143000"/>
          </a:xfrm>
        </p:spPr>
        <p:txBody>
          <a:bodyPr/>
          <a:lstStyle/>
          <a:p>
            <a:r>
              <a:rPr lang="de-CH"/>
              <a:t>Challenges</a:t>
            </a:r>
          </a:p>
        </p:txBody>
      </p:sp>
      <p:sp>
        <p:nvSpPr>
          <p:cNvPr id="46083" name="Rectangle 3"/>
          <p:cNvSpPr>
            <a:spLocks noGrp="1" noChangeArrowheads="1"/>
          </p:cNvSpPr>
          <p:nvPr>
            <p:ph type="body" idx="1"/>
          </p:nvPr>
        </p:nvSpPr>
        <p:spPr/>
        <p:txBody>
          <a:bodyPr/>
          <a:lstStyle/>
          <a:p>
            <a:r>
              <a:rPr lang="de-CH"/>
              <a:t>Small </a:t>
            </a:r>
            <a:r>
              <a:rPr lang="de-CH">
                <a:solidFill>
                  <a:srgbClr val="0000FF"/>
                </a:solidFill>
              </a:rPr>
              <a:t>screen-size</a:t>
            </a:r>
            <a:r>
              <a:rPr lang="de-CH"/>
              <a:t> (will </a:t>
            </a:r>
            <a:r>
              <a:rPr lang="de-CH">
                <a:solidFill>
                  <a:srgbClr val="FF0066"/>
                </a:solidFill>
              </a:rPr>
              <a:t>remains</a:t>
            </a:r>
            <a:r>
              <a:rPr lang="de-CH"/>
              <a:t>)</a:t>
            </a:r>
          </a:p>
          <a:p>
            <a:r>
              <a:rPr lang="de-CH"/>
              <a:t>Limited </a:t>
            </a:r>
            <a:r>
              <a:rPr lang="de-CH">
                <a:solidFill>
                  <a:srgbClr val="0000FF"/>
                </a:solidFill>
              </a:rPr>
              <a:t>input</a:t>
            </a:r>
            <a:r>
              <a:rPr lang="de-CH"/>
              <a:t> facilities (will </a:t>
            </a:r>
            <a:r>
              <a:rPr lang="de-CH">
                <a:solidFill>
                  <a:srgbClr val="FF0066"/>
                </a:solidFill>
              </a:rPr>
              <a:t>remains?</a:t>
            </a:r>
            <a:r>
              <a:rPr lang="de-CH"/>
              <a:t>)</a:t>
            </a:r>
          </a:p>
          <a:p>
            <a:r>
              <a:rPr lang="de-CH"/>
              <a:t>Diverse </a:t>
            </a:r>
            <a:r>
              <a:rPr lang="de-CH">
                <a:solidFill>
                  <a:srgbClr val="0000FF"/>
                </a:solidFill>
              </a:rPr>
              <a:t>software</a:t>
            </a:r>
            <a:r>
              <a:rPr lang="de-CH"/>
              <a:t> environments: </a:t>
            </a:r>
          </a:p>
          <a:p>
            <a:pPr>
              <a:buFont typeface="Wingdings" pitchFamily="2" charset="2"/>
              <a:buNone/>
            </a:pPr>
            <a:r>
              <a:rPr lang="de-CH"/>
              <a:t>   OS (Symbian, Linux, Windows Mobile), Language (J2ME, BREW, C++)</a:t>
            </a:r>
          </a:p>
          <a:p>
            <a:r>
              <a:rPr lang="de-CH"/>
              <a:t>Limited </a:t>
            </a:r>
            <a:r>
              <a:rPr lang="de-CH">
                <a:solidFill>
                  <a:srgbClr val="0000FF"/>
                </a:solidFill>
              </a:rPr>
              <a:t>bandwidth </a:t>
            </a:r>
            <a:r>
              <a:rPr lang="de-CH"/>
              <a:t>(will be solved): </a:t>
            </a:r>
          </a:p>
          <a:p>
            <a:pPr>
              <a:buFont typeface="Wingdings" pitchFamily="2" charset="2"/>
              <a:buNone/>
            </a:pPr>
            <a:r>
              <a:rPr lang="de-CH"/>
              <a:t>   GSM-&gt;GPRS-&gt;UMTS, CDMA, WiFi</a:t>
            </a:r>
          </a:p>
        </p:txBody>
      </p:sp>
    </p:spTree>
    <p:extLst>
      <p:ext uri="{BB962C8B-B14F-4D97-AF65-F5344CB8AC3E}">
        <p14:creationId xmlns:p14="http://schemas.microsoft.com/office/powerpoint/2010/main" val="63168321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07811C-6740-44D2-845D-50C3E41CAC50}" type="slidenum">
              <a:rPr lang="de-CH"/>
              <a:pPr/>
              <a:t>139</a:t>
            </a:fld>
            <a:endParaRPr lang="de-CH"/>
          </a:p>
        </p:txBody>
      </p:sp>
      <p:sp>
        <p:nvSpPr>
          <p:cNvPr id="102402" name="Rectangle 2"/>
          <p:cNvSpPr>
            <a:spLocks noGrp="1" noChangeArrowheads="1"/>
          </p:cNvSpPr>
          <p:nvPr>
            <p:ph type="title"/>
          </p:nvPr>
        </p:nvSpPr>
        <p:spPr/>
        <p:txBody>
          <a:bodyPr/>
          <a:lstStyle/>
          <a:p>
            <a:r>
              <a:rPr lang="de-CH"/>
              <a:t>Question</a:t>
            </a:r>
          </a:p>
        </p:txBody>
      </p:sp>
      <p:sp>
        <p:nvSpPr>
          <p:cNvPr id="102403" name="Rectangle 3"/>
          <p:cNvSpPr>
            <a:spLocks noGrp="1" noChangeArrowheads="1"/>
          </p:cNvSpPr>
          <p:nvPr>
            <p:ph type="body" idx="1"/>
          </p:nvPr>
        </p:nvSpPr>
        <p:spPr/>
        <p:txBody>
          <a:bodyPr/>
          <a:lstStyle/>
          <a:p>
            <a:endParaRPr lang="de-CH"/>
          </a:p>
          <a:p>
            <a:endParaRPr lang="de-CH"/>
          </a:p>
          <a:p>
            <a:endParaRPr lang="de-CH"/>
          </a:p>
          <a:p>
            <a:r>
              <a:rPr lang="de-CH"/>
              <a:t>How can we use mobile devices efficiently?</a:t>
            </a:r>
          </a:p>
          <a:p>
            <a:pPr algn="ctr">
              <a:buFont typeface="Wingdings" pitchFamily="2" charset="2"/>
              <a:buNone/>
            </a:pPr>
            <a:r>
              <a:rPr lang="de-CH"/>
              <a:t>(One answer is in next slides)</a:t>
            </a:r>
          </a:p>
        </p:txBody>
      </p:sp>
    </p:spTree>
    <p:extLst>
      <p:ext uri="{BB962C8B-B14F-4D97-AF65-F5344CB8AC3E}">
        <p14:creationId xmlns:p14="http://schemas.microsoft.com/office/powerpoint/2010/main" val="3896089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Networking Protocol: TCP/IP</a:t>
            </a:r>
            <a:endParaRPr lang="en-GB" sz="4000" b="1">
              <a:solidFill>
                <a:srgbClr val="E4005C"/>
              </a:solidFill>
            </a:endParaRPr>
          </a:p>
        </p:txBody>
      </p:sp>
      <p:sp>
        <p:nvSpPr>
          <p:cNvPr id="45065" name="Rectangle 9"/>
          <p:cNvSpPr>
            <a:spLocks noGrp="1" noChangeArrowheads="1"/>
          </p:cNvSpPr>
          <p:nvPr>
            <p:ph idx="1"/>
          </p:nvPr>
        </p:nvSpPr>
        <p:spPr>
          <a:xfrm>
            <a:off x="457200" y="1600200"/>
            <a:ext cx="8229600" cy="5257800"/>
          </a:xfrm>
        </p:spPr>
        <p:txBody>
          <a:bodyPr/>
          <a:lstStyle/>
          <a:p>
            <a:pPr marL="392113" indent="-293688" defTabSz="414338">
              <a:lnSpc>
                <a:spcPct val="80000"/>
              </a:lnSpc>
              <a:spcBef>
                <a:spcPct val="50000"/>
              </a:spcBef>
              <a:buClr>
                <a:srgbClr val="CC0000"/>
              </a:buClr>
              <a:buFont typeface="Wingdings" pitchFamily="2" charset="2"/>
              <a:buNone/>
            </a:pPr>
            <a:endParaRPr lang="en-US" sz="2400" b="1">
              <a:solidFill>
                <a:srgbClr val="000066"/>
              </a:solidFill>
            </a:endParaRPr>
          </a:p>
        </p:txBody>
      </p:sp>
      <p:sp>
        <p:nvSpPr>
          <p:cNvPr id="45059"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45060"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45061"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45062"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45064"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pic>
        <p:nvPicPr>
          <p:cNvPr id="45066" name="Picture 10"/>
          <p:cNvPicPr>
            <a:picLocks noChangeAspect="1" noChangeArrowheads="1"/>
          </p:cNvPicPr>
          <p:nvPr/>
        </p:nvPicPr>
        <p:blipFill>
          <a:blip r:embed="rId3">
            <a:extLst>
              <a:ext uri="{28A0092B-C50C-407E-A947-70E740481C1C}">
                <a14:useLocalDpi xmlns:a14="http://schemas.microsoft.com/office/drawing/2010/main" val="0"/>
              </a:ext>
            </a:extLst>
          </a:blip>
          <a:srcRect r="2563"/>
          <a:stretch>
            <a:fillRect/>
          </a:stretch>
        </p:blipFill>
        <p:spPr bwMode="auto">
          <a:xfrm>
            <a:off x="228600" y="1646238"/>
            <a:ext cx="29718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7" name="Picture 11"/>
          <p:cNvPicPr>
            <a:picLocks noChangeAspect="1" noChangeArrowheads="1"/>
          </p:cNvPicPr>
          <p:nvPr/>
        </p:nvPicPr>
        <p:blipFill>
          <a:blip r:embed="rId4">
            <a:extLst>
              <a:ext uri="{28A0092B-C50C-407E-A947-70E740481C1C}">
                <a14:useLocalDpi xmlns:a14="http://schemas.microsoft.com/office/drawing/2010/main" val="0"/>
              </a:ext>
            </a:extLst>
          </a:blip>
          <a:srcRect l="2777" r="2777"/>
          <a:stretch>
            <a:fillRect/>
          </a:stretch>
        </p:blipFill>
        <p:spPr bwMode="auto">
          <a:xfrm>
            <a:off x="3276600" y="3003550"/>
            <a:ext cx="27432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8" name="Picture 12"/>
          <p:cNvPicPr>
            <a:picLocks noChangeAspect="1" noChangeArrowheads="1"/>
          </p:cNvPicPr>
          <p:nvPr/>
        </p:nvPicPr>
        <p:blipFill>
          <a:blip r:embed="rId5">
            <a:extLst>
              <a:ext uri="{28A0092B-C50C-407E-A947-70E740481C1C}">
                <a14:useLocalDpi xmlns:a14="http://schemas.microsoft.com/office/drawing/2010/main" val="0"/>
              </a:ext>
            </a:extLst>
          </a:blip>
          <a:srcRect r="5714"/>
          <a:stretch>
            <a:fillRect/>
          </a:stretch>
        </p:blipFill>
        <p:spPr bwMode="auto">
          <a:xfrm>
            <a:off x="6249988" y="4084638"/>
            <a:ext cx="2665412"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9" name="Line 13"/>
          <p:cNvSpPr>
            <a:spLocks noChangeShapeType="1"/>
          </p:cNvSpPr>
          <p:nvPr/>
        </p:nvSpPr>
        <p:spPr bwMode="auto">
          <a:xfrm flipH="1">
            <a:off x="1384300" y="2243138"/>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14"/>
          <p:cNvSpPr>
            <a:spLocks noChangeShapeType="1"/>
          </p:cNvSpPr>
          <p:nvPr/>
        </p:nvSpPr>
        <p:spPr bwMode="auto">
          <a:xfrm flipH="1">
            <a:off x="4648200" y="4313238"/>
            <a:ext cx="749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15"/>
          <p:cNvSpPr>
            <a:spLocks noChangeShapeType="1"/>
          </p:cNvSpPr>
          <p:nvPr/>
        </p:nvSpPr>
        <p:spPr bwMode="auto">
          <a:xfrm flipH="1">
            <a:off x="7620000" y="5608638"/>
            <a:ext cx="749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61487531"/>
      </p:ext>
    </p:extLst>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F4BC89-9D5D-402C-97D1-A430C7F26E86}" type="slidenum">
              <a:rPr lang="de-CH"/>
              <a:pPr/>
              <a:t>140</a:t>
            </a:fld>
            <a:endParaRPr lang="de-CH"/>
          </a:p>
        </p:txBody>
      </p:sp>
      <p:sp>
        <p:nvSpPr>
          <p:cNvPr id="47106" name="Rectangle 2"/>
          <p:cNvSpPr>
            <a:spLocks noGrp="1" noChangeArrowheads="1"/>
          </p:cNvSpPr>
          <p:nvPr>
            <p:ph type="title"/>
          </p:nvPr>
        </p:nvSpPr>
        <p:spPr/>
        <p:txBody>
          <a:bodyPr/>
          <a:lstStyle/>
          <a:p>
            <a:r>
              <a:rPr lang="de-CH"/>
              <a:t>Uni Basel-CoMobile overview</a:t>
            </a:r>
          </a:p>
        </p:txBody>
      </p:sp>
      <p:sp>
        <p:nvSpPr>
          <p:cNvPr id="47107" name="Rectangle 3"/>
          <p:cNvSpPr>
            <a:spLocks noGrp="1" noChangeArrowheads="1"/>
          </p:cNvSpPr>
          <p:nvPr>
            <p:ph type="body" idx="1"/>
          </p:nvPr>
        </p:nvSpPr>
        <p:spPr/>
        <p:txBody>
          <a:bodyPr/>
          <a:lstStyle/>
          <a:p>
            <a:r>
              <a:rPr lang="de-CH"/>
              <a:t>Collaboration between: web clients and mobile clients</a:t>
            </a:r>
          </a:p>
          <a:p>
            <a:endParaRPr lang="de-CH"/>
          </a:p>
          <a:p>
            <a:r>
              <a:rPr lang="de-CH"/>
              <a:t>Diverse communication channels: </a:t>
            </a:r>
          </a:p>
          <a:p>
            <a:pPr>
              <a:buFont typeface="Wingdings" pitchFamily="2" charset="2"/>
              <a:buNone/>
            </a:pPr>
            <a:r>
              <a:rPr lang="de-CH"/>
              <a:t>   SMS, MMS, Voice, WAP, HTTP, Bluetooth</a:t>
            </a:r>
          </a:p>
          <a:p>
            <a:pPr>
              <a:buFont typeface="Wingdings" pitchFamily="2" charset="2"/>
              <a:buNone/>
            </a:pPr>
            <a:endParaRPr lang="de-CH"/>
          </a:p>
          <a:p>
            <a:r>
              <a:rPr lang="de-CH"/>
              <a:t>Modularity: flexible and extendable</a:t>
            </a:r>
          </a:p>
        </p:txBody>
      </p:sp>
    </p:spTree>
    <p:extLst>
      <p:ext uri="{BB962C8B-B14F-4D97-AF65-F5344CB8AC3E}">
        <p14:creationId xmlns:p14="http://schemas.microsoft.com/office/powerpoint/2010/main" val="33153310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09E76D8-D424-4413-A6F0-16B2AEF941DD}" type="slidenum">
              <a:rPr lang="de-CH"/>
              <a:pPr/>
              <a:t>141</a:t>
            </a:fld>
            <a:endParaRPr lang="de-CH"/>
          </a:p>
        </p:txBody>
      </p:sp>
      <p:sp>
        <p:nvSpPr>
          <p:cNvPr id="103426" name="Rectangle 2"/>
          <p:cNvSpPr>
            <a:spLocks noGrp="1" noChangeArrowheads="1"/>
          </p:cNvSpPr>
          <p:nvPr>
            <p:ph type="title"/>
          </p:nvPr>
        </p:nvSpPr>
        <p:spPr/>
        <p:txBody>
          <a:bodyPr/>
          <a:lstStyle/>
          <a:p>
            <a:r>
              <a:rPr lang="de-CH"/>
              <a:t>Uni Basel-CoMobile architecture</a:t>
            </a:r>
          </a:p>
        </p:txBody>
      </p:sp>
      <p:pic>
        <p:nvPicPr>
          <p:cNvPr id="103429" name="Picture 5" descr="CoMobi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2349500"/>
            <a:ext cx="7000875" cy="319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1418618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fld id="{9070ACB5-615F-433B-AA41-4EBE2BDECC12}" type="slidenum">
              <a:rPr lang="de-CH"/>
              <a:pPr/>
              <a:t>142</a:t>
            </a:fld>
            <a:endParaRPr lang="de-CH"/>
          </a:p>
        </p:txBody>
      </p:sp>
      <p:sp>
        <p:nvSpPr>
          <p:cNvPr id="114690" name="Rectangle 2"/>
          <p:cNvSpPr>
            <a:spLocks noGrp="1" noChangeArrowheads="1"/>
          </p:cNvSpPr>
          <p:nvPr>
            <p:ph type="title"/>
          </p:nvPr>
        </p:nvSpPr>
        <p:spPr/>
        <p:txBody>
          <a:bodyPr/>
          <a:lstStyle/>
          <a:p>
            <a:r>
              <a:rPr lang="de-CH"/>
              <a:t>Example</a:t>
            </a:r>
          </a:p>
        </p:txBody>
      </p:sp>
      <p:sp>
        <p:nvSpPr>
          <p:cNvPr id="114691" name="Rectangle 3"/>
          <p:cNvSpPr>
            <a:spLocks noGrp="1" noChangeArrowheads="1"/>
          </p:cNvSpPr>
          <p:nvPr>
            <p:ph type="body" sz="half" idx="1"/>
          </p:nvPr>
        </p:nvSpPr>
        <p:spPr>
          <a:xfrm>
            <a:off x="1182688" y="2017713"/>
            <a:ext cx="2236787" cy="1266825"/>
          </a:xfrm>
          <a:noFill/>
          <a:ln>
            <a:solidFill>
              <a:schemeClr val="tx1"/>
            </a:solidFill>
            <a:miter lim="800000"/>
            <a:headEnd/>
            <a:tailEnd/>
          </a:ln>
        </p:spPr>
        <p:txBody>
          <a:bodyPr/>
          <a:lstStyle/>
          <a:p>
            <a:pPr>
              <a:buFont typeface="Wingdings" pitchFamily="2" charset="2"/>
              <a:buNone/>
            </a:pPr>
            <a:r>
              <a:rPr lang="de-CH" sz="1200">
                <a:solidFill>
                  <a:srgbClr val="0000FF"/>
                </a:solidFill>
              </a:rPr>
              <a:t>Jobs done: 40</a:t>
            </a:r>
          </a:p>
          <a:p>
            <a:pPr>
              <a:buFont typeface="Wingdings" pitchFamily="2" charset="2"/>
              <a:buNone/>
            </a:pPr>
            <a:r>
              <a:rPr lang="de-CH" sz="1200">
                <a:solidFill>
                  <a:srgbClr val="0000FF"/>
                </a:solidFill>
              </a:rPr>
              <a:t>Queues : 30</a:t>
            </a:r>
          </a:p>
          <a:p>
            <a:pPr>
              <a:buFont typeface="Wingdings" pitchFamily="2" charset="2"/>
              <a:buNone/>
            </a:pPr>
            <a:r>
              <a:rPr lang="de-CH" sz="1200">
                <a:solidFill>
                  <a:srgbClr val="0000FF"/>
                </a:solidFill>
              </a:rPr>
              <a:t>Status: OK</a:t>
            </a:r>
          </a:p>
          <a:p>
            <a:pPr>
              <a:buFont typeface="Wingdings" pitchFamily="2" charset="2"/>
              <a:buNone/>
            </a:pPr>
            <a:r>
              <a:rPr lang="de-CH" sz="1200">
                <a:solidFill>
                  <a:srgbClr val="0000FF"/>
                </a:solidFill>
              </a:rPr>
              <a:t>Elapsed time: 1 hour</a:t>
            </a:r>
          </a:p>
          <a:p>
            <a:pPr>
              <a:buFont typeface="Wingdings" pitchFamily="2" charset="2"/>
              <a:buNone/>
            </a:pPr>
            <a:r>
              <a:rPr lang="de-CH" sz="1200">
                <a:solidFill>
                  <a:srgbClr val="0000FF"/>
                </a:solidFill>
              </a:rPr>
              <a:t>Remain time: 2 hours</a:t>
            </a:r>
          </a:p>
        </p:txBody>
      </p:sp>
      <p:grpSp>
        <p:nvGrpSpPr>
          <p:cNvPr id="114698" name="Group 10"/>
          <p:cNvGrpSpPr>
            <a:grpSpLocks/>
          </p:cNvGrpSpPr>
          <p:nvPr/>
        </p:nvGrpSpPr>
        <p:grpSpPr bwMode="auto">
          <a:xfrm>
            <a:off x="3419475" y="1844675"/>
            <a:ext cx="5473700" cy="4114800"/>
            <a:chOff x="2154" y="1162"/>
            <a:chExt cx="3448" cy="2592"/>
          </a:xfrm>
        </p:grpSpPr>
        <p:pic>
          <p:nvPicPr>
            <p:cNvPr id="114695" name="Picture 7" descr="NokiaS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 y="1162"/>
              <a:ext cx="1346" cy="2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6" name="Line 8"/>
            <p:cNvSpPr>
              <a:spLocks noChangeShapeType="1"/>
            </p:cNvSpPr>
            <p:nvPr/>
          </p:nvSpPr>
          <p:spPr bwMode="auto">
            <a:xfrm>
              <a:off x="2154" y="1661"/>
              <a:ext cx="21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97" name="Rectangle 9"/>
            <p:cNvSpPr>
              <a:spLocks noChangeArrowheads="1"/>
            </p:cNvSpPr>
            <p:nvPr/>
          </p:nvSpPr>
          <p:spPr bwMode="auto">
            <a:xfrm>
              <a:off x="2200" y="1389"/>
              <a:ext cx="199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t>Short text can be sent via SMS</a:t>
              </a:r>
            </a:p>
          </p:txBody>
        </p:sp>
      </p:grpSp>
      <p:grpSp>
        <p:nvGrpSpPr>
          <p:cNvPr id="114701" name="Group 13"/>
          <p:cNvGrpSpPr>
            <a:grpSpLocks/>
          </p:cNvGrpSpPr>
          <p:nvPr/>
        </p:nvGrpSpPr>
        <p:grpSpPr bwMode="auto">
          <a:xfrm>
            <a:off x="1092200" y="3573463"/>
            <a:ext cx="5495925" cy="2951162"/>
            <a:chOff x="688" y="2251"/>
            <a:chExt cx="3462" cy="1859"/>
          </a:xfrm>
        </p:grpSpPr>
        <p:sp>
          <p:nvSpPr>
            <p:cNvPr id="114699" name="Rectangle 11"/>
            <p:cNvSpPr>
              <a:spLocks noChangeArrowheads="1"/>
            </p:cNvSpPr>
            <p:nvPr/>
          </p:nvSpPr>
          <p:spPr bwMode="auto">
            <a:xfrm>
              <a:off x="748" y="2387"/>
              <a:ext cx="3402" cy="17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800"/>
                <a:t>Client-side globus-hostname command is not returning a fully qualified domain name (FQN). </a:t>
              </a:r>
            </a:p>
            <a:p>
              <a:r>
                <a:rPr lang="en-US" sz="800"/>
                <a:t>The submission scripts use globus-hostname to send information to the server about how to contact the client. </a:t>
              </a:r>
            </a:p>
            <a:p>
              <a:r>
                <a:rPr lang="en-US" sz="800"/>
                <a:t>The fix is to make globus-hostname return the FQDN.</a:t>
              </a:r>
            </a:p>
            <a:p>
              <a:r>
                <a:rPr lang="en-US" sz="800"/>
                <a:t>There are firewalls and ports (GRAM: 2119, LDAP: 2135) which are not open. </a:t>
              </a:r>
            </a:p>
            <a:p>
              <a:r>
                <a:rPr lang="en-US" sz="800"/>
                <a:t>Check that GLOBUS_TCP_PORT_RANGE is set to 3000 to 3090 on the client </a:t>
              </a:r>
            </a:p>
            <a:p>
              <a:r>
                <a:rPr lang="en-US" sz="800"/>
                <a:t>(or another range acceptable for the server to contact the client on), </a:t>
              </a:r>
            </a:p>
            <a:p>
              <a:r>
                <a:rPr lang="en-US" sz="800"/>
                <a:t>and that all intermediate firewalls are open for this range in both directions. </a:t>
              </a:r>
            </a:p>
            <a:p>
              <a:r>
                <a:rPr lang="en-US" sz="800"/>
                <a:t>GRAM Job submission failed because the executable file permissions do not allow execution".</a:t>
              </a:r>
            </a:p>
            <a:p>
              <a:r>
                <a:rPr lang="en-US" sz="800"/>
                <a:t>Probable cause: You submitted a script, e.g., globus-job-run symphony:2119/jobmanager-loadleveler $PWD/simple.</a:t>
              </a:r>
            </a:p>
            <a:p>
              <a:r>
                <a:rPr lang="en-US" sz="800"/>
                <a:t>ll but simple.ll does not have the execute permission bit set.</a:t>
              </a:r>
            </a:p>
            <a:p>
              <a:r>
                <a:rPr lang="en-US" sz="800"/>
                <a:t>The error msg "Authentication Failed remote certificate signed by unknown CA" </a:t>
              </a:r>
            </a:p>
            <a:p>
              <a:r>
                <a:rPr lang="en-US" sz="800"/>
                <a:t>means the client cannot find the CA for the cert presented by the server.</a:t>
              </a:r>
            </a:p>
            <a:p>
              <a:r>
                <a:rPr lang="en-US" sz="800"/>
                <a:t>Make sure the CA cert is present in the trusted cert dir set with setup-gsi. </a:t>
              </a:r>
            </a:p>
            <a:p>
              <a:r>
                <a:rPr lang="en-US" sz="800"/>
                <a:t>Also, check the time is consistent across the machines.</a:t>
              </a:r>
            </a:p>
            <a:p>
              <a:r>
                <a:rPr lang="en-US" sz="800"/>
                <a:t>The error msg "GRAM Job submission failed because the connection to the server failed (check host and port) </a:t>
              </a:r>
            </a:p>
            <a:p>
              <a:r>
                <a:rPr lang="en-US" sz="800"/>
                <a:t>Make sure that the gatekeeper service is enabled.</a:t>
              </a:r>
            </a:p>
            <a:p>
              <a:r>
                <a:rPr lang="en-US" sz="800"/>
                <a:t>The error msg "GRAM Job submission failed because data transfer to the server failed" </a:t>
              </a:r>
            </a:p>
            <a:p>
              <a:r>
                <a:rPr lang="en-US" sz="800"/>
                <a:t>means the job manager has problems opening some file. </a:t>
              </a:r>
            </a:p>
            <a:p>
              <a:r>
                <a:rPr lang="en-US" sz="800"/>
                <a:t>Make sure $GLOBUS_LOCATION is readable by all the users (mode 755)</a:t>
              </a:r>
              <a:endParaRPr lang="de-CH" sz="800"/>
            </a:p>
          </p:txBody>
        </p:sp>
        <p:sp>
          <p:nvSpPr>
            <p:cNvPr id="114700" name="Rectangle 12"/>
            <p:cNvSpPr>
              <a:spLocks noChangeArrowheads="1"/>
            </p:cNvSpPr>
            <p:nvPr/>
          </p:nvSpPr>
          <p:spPr bwMode="auto">
            <a:xfrm>
              <a:off x="688" y="2251"/>
              <a:ext cx="2223"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a:t>What about this text?</a:t>
              </a:r>
            </a:p>
            <a:p>
              <a:endParaRPr lang="de-CH"/>
            </a:p>
          </p:txBody>
        </p:sp>
      </p:grpSp>
    </p:spTree>
    <p:extLst>
      <p:ext uri="{BB962C8B-B14F-4D97-AF65-F5344CB8AC3E}">
        <p14:creationId xmlns:p14="http://schemas.microsoft.com/office/powerpoint/2010/main" val="3201494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36DCF6-3004-4EF9-8CE5-06FE3C4572FE}" type="slidenum">
              <a:rPr lang="de-CH"/>
              <a:pPr/>
              <a:t>143</a:t>
            </a:fld>
            <a:endParaRPr lang="de-CH"/>
          </a:p>
        </p:txBody>
      </p:sp>
      <p:sp>
        <p:nvSpPr>
          <p:cNvPr id="107522" name="Rectangle 2"/>
          <p:cNvSpPr>
            <a:spLocks noGrp="1" noChangeArrowheads="1"/>
          </p:cNvSpPr>
          <p:nvPr>
            <p:ph type="title"/>
          </p:nvPr>
        </p:nvSpPr>
        <p:spPr/>
        <p:txBody>
          <a:bodyPr/>
          <a:lstStyle/>
          <a:p>
            <a:r>
              <a:rPr lang="de-CH"/>
              <a:t>Uni Basel-CoMobile demo</a:t>
            </a:r>
          </a:p>
        </p:txBody>
      </p:sp>
      <p:sp>
        <p:nvSpPr>
          <p:cNvPr id="107523" name="Rectangle 3"/>
          <p:cNvSpPr>
            <a:spLocks noGrp="1" noChangeArrowheads="1"/>
          </p:cNvSpPr>
          <p:nvPr>
            <p:ph type="body" idx="1"/>
          </p:nvPr>
        </p:nvSpPr>
        <p:spPr/>
        <p:txBody>
          <a:bodyPr/>
          <a:lstStyle/>
          <a:p>
            <a:endParaRPr lang="de-CH"/>
          </a:p>
          <a:p>
            <a:endParaRPr lang="de-CH"/>
          </a:p>
          <a:p>
            <a:endParaRPr lang="de-CH"/>
          </a:p>
          <a:p>
            <a:r>
              <a:rPr lang="de-CH"/>
              <a:t>Demo : Text to Speech, and access via phone</a:t>
            </a:r>
          </a:p>
        </p:txBody>
      </p:sp>
    </p:spTree>
    <p:extLst>
      <p:ext uri="{BB962C8B-B14F-4D97-AF65-F5344CB8AC3E}">
        <p14:creationId xmlns:p14="http://schemas.microsoft.com/office/powerpoint/2010/main" val="230257281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81D0B7-838A-497C-A1D7-DD05BB220E7D}" type="slidenum">
              <a:rPr lang="de-CH"/>
              <a:pPr/>
              <a:t>144</a:t>
            </a:fld>
            <a:endParaRPr lang="de-CH"/>
          </a:p>
        </p:txBody>
      </p:sp>
      <p:sp>
        <p:nvSpPr>
          <p:cNvPr id="48130" name="Rectangle 2"/>
          <p:cNvSpPr>
            <a:spLocks noGrp="1" noChangeArrowheads="1"/>
          </p:cNvSpPr>
          <p:nvPr>
            <p:ph type="title"/>
          </p:nvPr>
        </p:nvSpPr>
        <p:spPr/>
        <p:txBody>
          <a:bodyPr/>
          <a:lstStyle/>
          <a:p>
            <a:r>
              <a:rPr lang="de-CH"/>
              <a:t>Uni Basel-CoMobile features</a:t>
            </a:r>
          </a:p>
        </p:txBody>
      </p:sp>
      <p:sp>
        <p:nvSpPr>
          <p:cNvPr id="48131" name="Rectangle 3"/>
          <p:cNvSpPr>
            <a:spLocks noGrp="1" noChangeArrowheads="1"/>
          </p:cNvSpPr>
          <p:nvPr>
            <p:ph type="body" idx="1"/>
          </p:nvPr>
        </p:nvSpPr>
        <p:spPr/>
        <p:txBody>
          <a:bodyPr/>
          <a:lstStyle/>
          <a:p>
            <a:r>
              <a:rPr lang="de-CH"/>
              <a:t>Data submission: </a:t>
            </a:r>
            <a:r>
              <a:rPr lang="de-CH">
                <a:solidFill>
                  <a:srgbClr val="0000FF"/>
                </a:solidFill>
              </a:rPr>
              <a:t>send information (text, images, audio, video)</a:t>
            </a:r>
            <a:r>
              <a:rPr lang="de-CH"/>
              <a:t> via SMS, MMS, </a:t>
            </a:r>
            <a:r>
              <a:rPr lang="de-CH">
                <a:solidFill>
                  <a:srgbClr val="0000FF"/>
                </a:solidFill>
              </a:rPr>
              <a:t>voice recording.</a:t>
            </a:r>
            <a:endParaRPr lang="de-CH"/>
          </a:p>
          <a:p>
            <a:r>
              <a:rPr lang="de-CH"/>
              <a:t>Receive SMS notification (replies, reminds, alerts).</a:t>
            </a:r>
          </a:p>
          <a:p>
            <a:r>
              <a:rPr lang="de-CH">
                <a:solidFill>
                  <a:srgbClr val="0000FF"/>
                </a:solidFill>
              </a:rPr>
              <a:t>Access</a:t>
            </a:r>
            <a:r>
              <a:rPr lang="de-CH"/>
              <a:t> information via various channels: </a:t>
            </a:r>
            <a:r>
              <a:rPr lang="de-CH">
                <a:solidFill>
                  <a:srgbClr val="0000FF"/>
                </a:solidFill>
              </a:rPr>
              <a:t>Voice, SMS, MMS, WAP, Bluetooth.</a:t>
            </a:r>
            <a:endParaRPr lang="de-CH"/>
          </a:p>
          <a:p>
            <a:r>
              <a:rPr lang="de-CH"/>
              <a:t>Search on multimedia contents.</a:t>
            </a:r>
          </a:p>
        </p:txBody>
      </p:sp>
    </p:spTree>
    <p:extLst>
      <p:ext uri="{BB962C8B-B14F-4D97-AF65-F5344CB8AC3E}">
        <p14:creationId xmlns:p14="http://schemas.microsoft.com/office/powerpoint/2010/main" val="216098269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143D68-68E8-44F6-AEE2-C4902F344275}" type="slidenum">
              <a:rPr lang="de-CH"/>
              <a:pPr/>
              <a:t>145</a:t>
            </a:fld>
            <a:endParaRPr lang="de-CH"/>
          </a:p>
        </p:txBody>
      </p:sp>
      <p:sp>
        <p:nvSpPr>
          <p:cNvPr id="109570" name="Rectangle 2"/>
          <p:cNvSpPr>
            <a:spLocks noGrp="1" noChangeArrowheads="1"/>
          </p:cNvSpPr>
          <p:nvPr>
            <p:ph type="title"/>
          </p:nvPr>
        </p:nvSpPr>
        <p:spPr/>
        <p:txBody>
          <a:bodyPr/>
          <a:lstStyle/>
          <a:p>
            <a:r>
              <a:rPr lang="de-CH"/>
              <a:t>Search with CoMobile</a:t>
            </a:r>
          </a:p>
        </p:txBody>
      </p:sp>
      <p:sp>
        <p:nvSpPr>
          <p:cNvPr id="109571" name="Rectangle 3"/>
          <p:cNvSpPr>
            <a:spLocks noGrp="1" noChangeArrowheads="1"/>
          </p:cNvSpPr>
          <p:nvPr>
            <p:ph type="body" idx="1"/>
          </p:nvPr>
        </p:nvSpPr>
        <p:spPr/>
        <p:txBody>
          <a:bodyPr/>
          <a:lstStyle/>
          <a:p>
            <a:r>
              <a:rPr lang="de-CH"/>
              <a:t>Search on multimedia content </a:t>
            </a:r>
          </a:p>
          <a:p>
            <a:pPr>
              <a:buFont typeface="Wingdings" pitchFamily="2" charset="2"/>
              <a:buNone/>
            </a:pPr>
            <a:r>
              <a:rPr lang="de-CH"/>
              <a:t>(video, audio, picture): </a:t>
            </a:r>
          </a:p>
          <a:p>
            <a:pPr>
              <a:buFont typeface="Wingdings" pitchFamily="2" charset="2"/>
              <a:buNone/>
            </a:pPr>
            <a:endParaRPr lang="de-CH"/>
          </a:p>
          <a:p>
            <a:pPr>
              <a:buFontTx/>
              <a:buChar char="-"/>
            </a:pPr>
            <a:r>
              <a:rPr lang="de-CH"/>
              <a:t>Using metadata</a:t>
            </a:r>
          </a:p>
          <a:p>
            <a:pPr>
              <a:buFontTx/>
              <a:buChar char="-"/>
            </a:pPr>
            <a:r>
              <a:rPr lang="de-CH"/>
              <a:t>Automated speech recognition (</a:t>
            </a:r>
            <a:r>
              <a:rPr lang="de-CH">
                <a:solidFill>
                  <a:srgbClr val="0000FF"/>
                </a:solidFill>
              </a:rPr>
              <a:t>ASR</a:t>
            </a:r>
            <a:r>
              <a:rPr lang="de-CH"/>
              <a:t>) </a:t>
            </a:r>
          </a:p>
          <a:p>
            <a:pPr>
              <a:buFontTx/>
              <a:buChar char="-"/>
            </a:pPr>
            <a:r>
              <a:rPr lang="de-CH"/>
              <a:t>Optical character recognition (</a:t>
            </a:r>
            <a:r>
              <a:rPr lang="de-CH">
                <a:solidFill>
                  <a:srgbClr val="0000FF"/>
                </a:solidFill>
              </a:rPr>
              <a:t>OCR</a:t>
            </a:r>
            <a:r>
              <a:rPr lang="de-CH"/>
              <a:t>)</a:t>
            </a:r>
          </a:p>
          <a:p>
            <a:endParaRPr lang="de-CH"/>
          </a:p>
        </p:txBody>
      </p:sp>
    </p:spTree>
    <p:extLst>
      <p:ext uri="{BB962C8B-B14F-4D97-AF65-F5344CB8AC3E}">
        <p14:creationId xmlns:p14="http://schemas.microsoft.com/office/powerpoint/2010/main" val="383432860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EA12877-F5A8-4350-B4B6-A1CDB97CCFFA}" type="slidenum">
              <a:rPr lang="de-CH"/>
              <a:pPr/>
              <a:t>146</a:t>
            </a:fld>
            <a:endParaRPr lang="de-CH"/>
          </a:p>
        </p:txBody>
      </p:sp>
      <p:sp>
        <p:nvSpPr>
          <p:cNvPr id="65538" name="Rectangle 2"/>
          <p:cNvSpPr>
            <a:spLocks noGrp="1" noChangeArrowheads="1"/>
          </p:cNvSpPr>
          <p:nvPr>
            <p:ph type="title"/>
          </p:nvPr>
        </p:nvSpPr>
        <p:spPr/>
        <p:txBody>
          <a:bodyPr/>
          <a:lstStyle/>
          <a:p>
            <a:r>
              <a:rPr lang="de-CH"/>
              <a:t>Conclusion</a:t>
            </a:r>
          </a:p>
        </p:txBody>
      </p:sp>
      <p:sp>
        <p:nvSpPr>
          <p:cNvPr id="65539" name="Rectangle 3"/>
          <p:cNvSpPr>
            <a:spLocks noGrp="1" noChangeArrowheads="1"/>
          </p:cNvSpPr>
          <p:nvPr>
            <p:ph type="body" idx="1"/>
          </p:nvPr>
        </p:nvSpPr>
        <p:spPr/>
        <p:txBody>
          <a:bodyPr/>
          <a:lstStyle/>
          <a:p>
            <a:pPr>
              <a:lnSpc>
                <a:spcPct val="90000"/>
              </a:lnSpc>
            </a:pPr>
            <a:r>
              <a:rPr lang="de-CH"/>
              <a:t>Mobile devices are being used in various kinds of applications.</a:t>
            </a:r>
          </a:p>
          <a:p>
            <a:pPr>
              <a:lnSpc>
                <a:spcPct val="90000"/>
              </a:lnSpc>
            </a:pPr>
            <a:endParaRPr lang="de-CH"/>
          </a:p>
          <a:p>
            <a:pPr>
              <a:lnSpc>
                <a:spcPct val="90000"/>
              </a:lnSpc>
            </a:pPr>
            <a:r>
              <a:rPr lang="de-CH"/>
              <a:t>Uni Basel-CoMobile: an useful framework that support collaborative activities with mobile devices.</a:t>
            </a:r>
          </a:p>
          <a:p>
            <a:pPr>
              <a:lnSpc>
                <a:spcPct val="90000"/>
              </a:lnSpc>
            </a:pPr>
            <a:endParaRPr lang="de-CH"/>
          </a:p>
          <a:p>
            <a:pPr>
              <a:lnSpc>
                <a:spcPct val="90000"/>
              </a:lnSpc>
            </a:pPr>
            <a:r>
              <a:rPr lang="de-CH"/>
              <a:t>CoMobile is designed for extension and integration with other systems.</a:t>
            </a:r>
          </a:p>
        </p:txBody>
      </p:sp>
    </p:spTree>
    <p:extLst>
      <p:ext uri="{BB962C8B-B14F-4D97-AF65-F5344CB8AC3E}">
        <p14:creationId xmlns:p14="http://schemas.microsoft.com/office/powerpoint/2010/main" val="178665171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FC8B8C8-41B7-4621-A896-2BEA732E99C4}" type="slidenum">
              <a:rPr lang="de-CH"/>
              <a:pPr/>
              <a:t>147</a:t>
            </a:fld>
            <a:endParaRPr lang="de-CH"/>
          </a:p>
        </p:txBody>
      </p:sp>
      <p:sp>
        <p:nvSpPr>
          <p:cNvPr id="66562" name="Rectangle 2"/>
          <p:cNvSpPr>
            <a:spLocks noGrp="1" noChangeArrowheads="1"/>
          </p:cNvSpPr>
          <p:nvPr>
            <p:ph type="title"/>
          </p:nvPr>
        </p:nvSpPr>
        <p:spPr/>
        <p:txBody>
          <a:bodyPr/>
          <a:lstStyle/>
          <a:p>
            <a:r>
              <a:rPr lang="de-CH"/>
              <a:t>Discussion</a:t>
            </a:r>
          </a:p>
        </p:txBody>
      </p:sp>
      <p:sp>
        <p:nvSpPr>
          <p:cNvPr id="66563" name="Rectangle 3"/>
          <p:cNvSpPr>
            <a:spLocks noGrp="1" noChangeArrowheads="1"/>
          </p:cNvSpPr>
          <p:nvPr>
            <p:ph type="body" idx="1"/>
          </p:nvPr>
        </p:nvSpPr>
        <p:spPr/>
        <p:txBody>
          <a:bodyPr/>
          <a:lstStyle/>
          <a:p>
            <a:r>
              <a:rPr lang="de-CH">
                <a:solidFill>
                  <a:srgbClr val="0000FF"/>
                </a:solidFill>
              </a:rPr>
              <a:t>Cost</a:t>
            </a:r>
            <a:r>
              <a:rPr lang="de-CH"/>
              <a:t>: Users have to pay for SMS, MMS, as well as voice call. „Flat rate“ package will be common in the near future.</a:t>
            </a:r>
          </a:p>
          <a:p>
            <a:r>
              <a:rPr lang="de-CH">
                <a:solidFill>
                  <a:srgbClr val="0000FF"/>
                </a:solidFill>
              </a:rPr>
              <a:t>Storage</a:t>
            </a:r>
            <a:r>
              <a:rPr lang="de-CH"/>
              <a:t>: 1 minute video = 1 MB (approximately). There exists 2GB flash card for mobile phone</a:t>
            </a:r>
          </a:p>
          <a:p>
            <a:r>
              <a:rPr lang="de-CH">
                <a:solidFill>
                  <a:srgbClr val="0000FF"/>
                </a:solidFill>
              </a:rPr>
              <a:t>Bandwidth</a:t>
            </a:r>
            <a:r>
              <a:rPr lang="de-CH"/>
              <a:t>: 14.4 kbps (GSM), 140 kbps (GPRS), </a:t>
            </a:r>
            <a:r>
              <a:rPr lang="de-CH">
                <a:solidFill>
                  <a:srgbClr val="0000FF"/>
                </a:solidFill>
              </a:rPr>
              <a:t>1920 kbps</a:t>
            </a:r>
            <a:r>
              <a:rPr lang="de-CH"/>
              <a:t> (UMTS)</a:t>
            </a:r>
          </a:p>
        </p:txBody>
      </p:sp>
    </p:spTree>
    <p:extLst>
      <p:ext uri="{BB962C8B-B14F-4D97-AF65-F5344CB8AC3E}">
        <p14:creationId xmlns:p14="http://schemas.microsoft.com/office/powerpoint/2010/main" val="362171935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p:txBody>
          <a:bodyPr/>
          <a:lstStyle/>
          <a:p>
            <a:fld id="{8C43FE50-14DD-47A0-82AF-7EDDED22844B}" type="slidenum">
              <a:rPr lang="de-CH"/>
              <a:pPr/>
              <a:t>148</a:t>
            </a:fld>
            <a:endParaRPr lang="de-CH"/>
          </a:p>
        </p:txBody>
      </p:sp>
      <p:sp>
        <p:nvSpPr>
          <p:cNvPr id="51202" name="Rectangle 2"/>
          <p:cNvSpPr>
            <a:spLocks noGrp="1" noChangeArrowheads="1"/>
          </p:cNvSpPr>
          <p:nvPr>
            <p:ph type="title" sz="quarter"/>
          </p:nvPr>
        </p:nvSpPr>
        <p:spPr/>
        <p:txBody>
          <a:bodyPr/>
          <a:lstStyle/>
          <a:p>
            <a:r>
              <a:rPr lang="de-CH"/>
              <a:t>SMS gateway - Kannel</a:t>
            </a:r>
          </a:p>
        </p:txBody>
      </p:sp>
      <p:pic>
        <p:nvPicPr>
          <p:cNvPr id="51204" name="Picture 4" descr="NEC"/>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755650" y="1905000"/>
            <a:ext cx="1216025" cy="1620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6" name="Picture 6" descr="macintosh"/>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771775" y="2017713"/>
            <a:ext cx="2405063" cy="1979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10" name="Picture 10" descr="NEC"/>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4356100" y="5356225"/>
            <a:ext cx="608013" cy="809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1213" name="AutoShape 13"/>
          <p:cNvCxnSpPr>
            <a:cxnSpLocks noChangeShapeType="1"/>
            <a:stCxn id="51204" idx="2"/>
          </p:cNvCxnSpPr>
          <p:nvPr/>
        </p:nvCxnSpPr>
        <p:spPr bwMode="auto">
          <a:xfrm rot="16200000" flipH="1">
            <a:off x="1684338" y="3205163"/>
            <a:ext cx="2279650" cy="29210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14" name="Line 14"/>
          <p:cNvSpPr>
            <a:spLocks noChangeShapeType="1"/>
          </p:cNvSpPr>
          <p:nvPr/>
        </p:nvSpPr>
        <p:spPr bwMode="auto">
          <a:xfrm flipV="1">
            <a:off x="4643438" y="4076700"/>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15" name="Picture 15" descr="kannel"/>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468938" y="2176463"/>
            <a:ext cx="723900" cy="728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17" name="Rectangle 17"/>
          <p:cNvSpPr>
            <a:spLocks noChangeArrowheads="1"/>
          </p:cNvSpPr>
          <p:nvPr/>
        </p:nvSpPr>
        <p:spPr bwMode="auto">
          <a:xfrm>
            <a:off x="5075238" y="4076700"/>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RS-232</a:t>
            </a:r>
          </a:p>
          <a:p>
            <a:pPr algn="ctr"/>
            <a:r>
              <a:rPr lang="de-CH">
                <a:latin typeface="Arial" pitchFamily="34" charset="0"/>
              </a:rPr>
              <a:t>AT Commands</a:t>
            </a:r>
          </a:p>
          <a:p>
            <a:pPr algn="ctr"/>
            <a:r>
              <a:rPr lang="de-CH">
                <a:solidFill>
                  <a:srgbClr val="0000FF"/>
                </a:solidFill>
                <a:latin typeface="Arial" pitchFamily="34" charset="0"/>
              </a:rPr>
              <a:t>AT+CNMI=1,2,0,1,1</a:t>
            </a:r>
          </a:p>
        </p:txBody>
      </p:sp>
      <p:sp>
        <p:nvSpPr>
          <p:cNvPr id="51218" name="Line 18"/>
          <p:cNvSpPr>
            <a:spLocks noChangeShapeType="1"/>
          </p:cNvSpPr>
          <p:nvPr/>
        </p:nvSpPr>
        <p:spPr bwMode="auto">
          <a:xfrm>
            <a:off x="5219700" y="2997200"/>
            <a:ext cx="3313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9" name="Rectangle 19"/>
          <p:cNvSpPr>
            <a:spLocks noChangeArrowheads="1"/>
          </p:cNvSpPr>
          <p:nvPr/>
        </p:nvSpPr>
        <p:spPr bwMode="auto">
          <a:xfrm>
            <a:off x="682625" y="4652963"/>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SMS Text</a:t>
            </a:r>
          </a:p>
        </p:txBody>
      </p:sp>
      <p:sp>
        <p:nvSpPr>
          <p:cNvPr id="51220" name="Rectangle 20"/>
          <p:cNvSpPr>
            <a:spLocks noChangeArrowheads="1"/>
          </p:cNvSpPr>
          <p:nvPr/>
        </p:nvSpPr>
        <p:spPr bwMode="auto">
          <a:xfrm>
            <a:off x="6372225" y="2708275"/>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HTTP request to forward SMS Text</a:t>
            </a:r>
          </a:p>
        </p:txBody>
      </p:sp>
    </p:spTree>
    <p:extLst>
      <p:ext uri="{BB962C8B-B14F-4D97-AF65-F5344CB8AC3E}">
        <p14:creationId xmlns:p14="http://schemas.microsoft.com/office/powerpoint/2010/main" val="82263222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8"/>
          <p:cNvSpPr>
            <a:spLocks noGrp="1"/>
          </p:cNvSpPr>
          <p:nvPr>
            <p:ph type="sldNum" sz="quarter" idx="12"/>
          </p:nvPr>
        </p:nvSpPr>
        <p:spPr/>
        <p:txBody>
          <a:bodyPr/>
          <a:lstStyle/>
          <a:p>
            <a:fld id="{AB50C079-1FDD-4A4C-870D-6C3B6FDF58E0}" type="slidenum">
              <a:rPr lang="de-CH"/>
              <a:pPr/>
              <a:t>149</a:t>
            </a:fld>
            <a:endParaRPr lang="de-CH"/>
          </a:p>
        </p:txBody>
      </p:sp>
      <p:sp>
        <p:nvSpPr>
          <p:cNvPr id="57346" name="Rectangle 2"/>
          <p:cNvSpPr>
            <a:spLocks noGrp="1" noChangeArrowheads="1"/>
          </p:cNvSpPr>
          <p:nvPr>
            <p:ph type="title" sz="quarter"/>
          </p:nvPr>
        </p:nvSpPr>
        <p:spPr/>
        <p:txBody>
          <a:bodyPr/>
          <a:lstStyle/>
          <a:p>
            <a:r>
              <a:rPr lang="de-CH"/>
              <a:t>MMS gateway - Mbuni</a:t>
            </a:r>
          </a:p>
        </p:txBody>
      </p:sp>
      <p:pic>
        <p:nvPicPr>
          <p:cNvPr id="57347" name="Picture 3" descr="NEC"/>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755650" y="1905000"/>
            <a:ext cx="1216025" cy="1620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8" name="Picture 4" descr="macintosh"/>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843213" y="2017713"/>
            <a:ext cx="2405062" cy="1979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9" name="Picture 5" descr="NEC"/>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4356100" y="5356225"/>
            <a:ext cx="608013" cy="809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7350" name="AutoShape 6"/>
          <p:cNvCxnSpPr>
            <a:cxnSpLocks noChangeShapeType="1"/>
            <a:stCxn id="57347" idx="2"/>
          </p:cNvCxnSpPr>
          <p:nvPr/>
        </p:nvCxnSpPr>
        <p:spPr bwMode="auto">
          <a:xfrm rot="16200000" flipH="1">
            <a:off x="1684338" y="3205163"/>
            <a:ext cx="2279650" cy="29210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351" name="Line 7"/>
          <p:cNvSpPr>
            <a:spLocks noChangeShapeType="1"/>
          </p:cNvSpPr>
          <p:nvPr/>
        </p:nvSpPr>
        <p:spPr bwMode="auto">
          <a:xfrm flipV="1">
            <a:off x="4643438" y="4076700"/>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3" name="Rectangle 9"/>
          <p:cNvSpPr>
            <a:spLocks noChangeArrowheads="1"/>
          </p:cNvSpPr>
          <p:nvPr/>
        </p:nvSpPr>
        <p:spPr bwMode="auto">
          <a:xfrm>
            <a:off x="5075238" y="4076700"/>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RS-232</a:t>
            </a:r>
          </a:p>
          <a:p>
            <a:pPr algn="ctr"/>
            <a:r>
              <a:rPr lang="de-CH">
                <a:latin typeface="Arial" pitchFamily="34" charset="0"/>
              </a:rPr>
              <a:t>AT Commands</a:t>
            </a:r>
          </a:p>
          <a:p>
            <a:pPr algn="ctr"/>
            <a:r>
              <a:rPr lang="de-CH">
                <a:solidFill>
                  <a:srgbClr val="0000FF"/>
                </a:solidFill>
                <a:latin typeface="Arial" pitchFamily="34" charset="0"/>
              </a:rPr>
              <a:t>AT+CNMI=1,2,0,1,1</a:t>
            </a:r>
          </a:p>
        </p:txBody>
      </p:sp>
      <p:sp>
        <p:nvSpPr>
          <p:cNvPr id="57354" name="Line 10"/>
          <p:cNvSpPr>
            <a:spLocks noChangeShapeType="1"/>
          </p:cNvSpPr>
          <p:nvPr/>
        </p:nvSpPr>
        <p:spPr bwMode="auto">
          <a:xfrm>
            <a:off x="5219700" y="2997200"/>
            <a:ext cx="3313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5" name="Rectangle 11"/>
          <p:cNvSpPr>
            <a:spLocks noChangeArrowheads="1"/>
          </p:cNvSpPr>
          <p:nvPr/>
        </p:nvSpPr>
        <p:spPr bwMode="auto">
          <a:xfrm>
            <a:off x="682625" y="4652963"/>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MMS </a:t>
            </a:r>
          </a:p>
          <a:p>
            <a:pPr algn="ctr"/>
            <a:r>
              <a:rPr lang="de-CH">
                <a:latin typeface="Arial" pitchFamily="34" charset="0"/>
              </a:rPr>
              <a:t>Text, Picture, Audio</a:t>
            </a:r>
          </a:p>
        </p:txBody>
      </p:sp>
      <p:sp>
        <p:nvSpPr>
          <p:cNvPr id="57356" name="Rectangle 12"/>
          <p:cNvSpPr>
            <a:spLocks noChangeArrowheads="1"/>
          </p:cNvSpPr>
          <p:nvPr/>
        </p:nvSpPr>
        <p:spPr bwMode="auto">
          <a:xfrm>
            <a:off x="6372225" y="2708275"/>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HTTP request to forward MMS </a:t>
            </a:r>
          </a:p>
        </p:txBody>
      </p:sp>
      <p:pic>
        <p:nvPicPr>
          <p:cNvPr id="57358" name="Picture 14" descr="Mbuni"/>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751513" y="2130425"/>
            <a:ext cx="666750" cy="763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9" name="Rectangle 15"/>
          <p:cNvSpPr>
            <a:spLocks noChangeArrowheads="1"/>
          </p:cNvSpPr>
          <p:nvPr/>
        </p:nvSpPr>
        <p:spPr bwMode="auto">
          <a:xfrm>
            <a:off x="4859338" y="2265363"/>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solidFill>
                  <a:srgbClr val="0000FF"/>
                </a:solidFill>
                <a:latin typeface="Arial" pitchFamily="34" charset="0"/>
              </a:rPr>
              <a:t>Mbuni</a:t>
            </a:r>
          </a:p>
        </p:txBody>
      </p:sp>
    </p:spTree>
    <p:extLst>
      <p:ext uri="{BB962C8B-B14F-4D97-AF65-F5344CB8AC3E}">
        <p14:creationId xmlns:p14="http://schemas.microsoft.com/office/powerpoint/2010/main" val="803945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685800"/>
            <a:ext cx="8229600" cy="10668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dirty="0">
                <a:solidFill>
                  <a:srgbClr val="E4005C"/>
                </a:solidFill>
              </a:rPr>
              <a:t>Applications</a:t>
            </a:r>
            <a:endParaRPr lang="en-GB" sz="4000" b="1" dirty="0">
              <a:solidFill>
                <a:srgbClr val="E4005C"/>
              </a:solidFill>
            </a:endParaRPr>
          </a:p>
        </p:txBody>
      </p:sp>
      <p:sp>
        <p:nvSpPr>
          <p:cNvPr id="47107" name="Rectangle 3"/>
          <p:cNvSpPr>
            <a:spLocks noGrp="1" noChangeArrowheads="1"/>
          </p:cNvSpPr>
          <p:nvPr>
            <p:ph type="body" sz="half" idx="1"/>
          </p:nvPr>
        </p:nvSpPr>
        <p:spPr>
          <a:xfrm>
            <a:off x="457200" y="1600200"/>
            <a:ext cx="4953000" cy="4525963"/>
          </a:xfrm>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2000" b="1">
              <a:solidFill>
                <a:srgbClr val="000066"/>
              </a:solidFill>
            </a:endParaRPr>
          </a:p>
          <a:p>
            <a:pPr marL="392113" indent="-293688" defTabSz="414338">
              <a:lnSpc>
                <a:spcPct val="80000"/>
              </a:lnSpc>
              <a:buClr>
                <a:srgbClr val="CC0000"/>
              </a:buClr>
              <a:buFont typeface="Wingdings" pitchFamily="2" charset="2"/>
              <a:buBlip>
                <a:blip r:embed="rId3"/>
              </a:buBlip>
            </a:pPr>
            <a:r>
              <a:rPr lang="en-US" sz="2400" b="1">
                <a:solidFill>
                  <a:srgbClr val="000066"/>
                </a:solidFill>
              </a:rPr>
              <a:t>E-mail</a:t>
            </a:r>
          </a:p>
          <a:p>
            <a:pPr marL="392113" indent="-293688" defTabSz="414338">
              <a:lnSpc>
                <a:spcPct val="80000"/>
              </a:lnSpc>
              <a:buClr>
                <a:srgbClr val="CC0000"/>
              </a:buClr>
              <a:buFont typeface="Wingdings" pitchFamily="2" charset="2"/>
              <a:buBlip>
                <a:blip r:embed="rId3"/>
              </a:buBlip>
            </a:pPr>
            <a:r>
              <a:rPr lang="en-US" sz="2400" b="1">
                <a:solidFill>
                  <a:srgbClr val="000066"/>
                </a:solidFill>
              </a:rPr>
              <a:t>Searchable Data (Web Sites)</a:t>
            </a:r>
          </a:p>
          <a:p>
            <a:pPr marL="392113" indent="-293688" defTabSz="414338">
              <a:lnSpc>
                <a:spcPct val="80000"/>
              </a:lnSpc>
              <a:buClr>
                <a:srgbClr val="CC0000"/>
              </a:buClr>
              <a:buFont typeface="Wingdings" pitchFamily="2" charset="2"/>
              <a:buBlip>
                <a:blip r:embed="rId3"/>
              </a:buBlip>
            </a:pPr>
            <a:r>
              <a:rPr lang="en-US" sz="2400" b="1">
                <a:solidFill>
                  <a:srgbClr val="000066"/>
                </a:solidFill>
              </a:rPr>
              <a:t>E-Commerce</a:t>
            </a:r>
          </a:p>
          <a:p>
            <a:pPr marL="392113" indent="-293688" defTabSz="414338">
              <a:lnSpc>
                <a:spcPct val="80000"/>
              </a:lnSpc>
              <a:buClr>
                <a:srgbClr val="CC0000"/>
              </a:buClr>
              <a:buFont typeface="Wingdings" pitchFamily="2" charset="2"/>
              <a:buBlip>
                <a:blip r:embed="rId3"/>
              </a:buBlip>
            </a:pPr>
            <a:r>
              <a:rPr lang="en-US" sz="2400" b="1">
                <a:solidFill>
                  <a:srgbClr val="000066"/>
                </a:solidFill>
              </a:rPr>
              <a:t>News Groups</a:t>
            </a:r>
          </a:p>
          <a:p>
            <a:pPr marL="392113" indent="-293688" defTabSz="414338">
              <a:lnSpc>
                <a:spcPct val="80000"/>
              </a:lnSpc>
              <a:buClr>
                <a:srgbClr val="CC0000"/>
              </a:buClr>
              <a:buFont typeface="Wingdings" pitchFamily="2" charset="2"/>
              <a:buBlip>
                <a:blip r:embed="rId3"/>
              </a:buBlip>
            </a:pPr>
            <a:r>
              <a:rPr lang="en-US" sz="2400" b="1">
                <a:solidFill>
                  <a:srgbClr val="000066"/>
                </a:solidFill>
              </a:rPr>
              <a:t>Internet Telephony (VoIP)</a:t>
            </a:r>
          </a:p>
          <a:p>
            <a:pPr marL="392113" indent="-293688" defTabSz="414338">
              <a:lnSpc>
                <a:spcPct val="80000"/>
              </a:lnSpc>
              <a:buClr>
                <a:srgbClr val="CC0000"/>
              </a:buClr>
              <a:buFont typeface="Wingdings" pitchFamily="2" charset="2"/>
              <a:buBlip>
                <a:blip r:embed="rId3"/>
              </a:buBlip>
            </a:pPr>
            <a:r>
              <a:rPr lang="en-US" sz="2400" b="1">
                <a:solidFill>
                  <a:srgbClr val="000066"/>
                </a:solidFill>
              </a:rPr>
              <a:t>Video Conferencing</a:t>
            </a:r>
          </a:p>
          <a:p>
            <a:pPr marL="392113" indent="-293688" defTabSz="414338">
              <a:lnSpc>
                <a:spcPct val="80000"/>
              </a:lnSpc>
              <a:buClr>
                <a:srgbClr val="CC0000"/>
              </a:buClr>
              <a:buFont typeface="Wingdings" pitchFamily="2" charset="2"/>
              <a:buBlip>
                <a:blip r:embed="rId3"/>
              </a:buBlip>
            </a:pPr>
            <a:r>
              <a:rPr lang="en-US" sz="2400" b="1">
                <a:solidFill>
                  <a:srgbClr val="000066"/>
                </a:solidFill>
              </a:rPr>
              <a:t>Chat Groups</a:t>
            </a:r>
          </a:p>
          <a:p>
            <a:pPr marL="392113" indent="-293688" defTabSz="414338">
              <a:lnSpc>
                <a:spcPct val="80000"/>
              </a:lnSpc>
              <a:buClr>
                <a:srgbClr val="CC0000"/>
              </a:buClr>
              <a:buFont typeface="Wingdings" pitchFamily="2" charset="2"/>
              <a:buBlip>
                <a:blip r:embed="rId3"/>
              </a:buBlip>
            </a:pPr>
            <a:r>
              <a:rPr lang="en-US" sz="2400" b="1">
                <a:solidFill>
                  <a:srgbClr val="000066"/>
                </a:solidFill>
              </a:rPr>
              <a:t>Instant Messengers </a:t>
            </a:r>
          </a:p>
          <a:p>
            <a:pPr marL="392113" indent="-293688" defTabSz="414338">
              <a:lnSpc>
                <a:spcPct val="80000"/>
              </a:lnSpc>
              <a:buClr>
                <a:srgbClr val="CC0000"/>
              </a:buClr>
              <a:buFont typeface="Wingdings" pitchFamily="2" charset="2"/>
              <a:buBlip>
                <a:blip r:embed="rId3"/>
              </a:buBlip>
            </a:pPr>
            <a:r>
              <a:rPr lang="en-US" sz="2400" b="1">
                <a:solidFill>
                  <a:srgbClr val="000066"/>
                </a:solidFill>
              </a:rPr>
              <a:t>Internet Radio</a:t>
            </a:r>
          </a:p>
        </p:txBody>
      </p:sp>
      <p:pic>
        <p:nvPicPr>
          <p:cNvPr id="47114" name="Picture 10" descr="00006872"/>
          <p:cNvPicPr>
            <a:picLocks noGrp="1" noChangeAspect="1" noChangeArrowheads="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8846" y="1600200"/>
            <a:ext cx="301730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47109"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47110"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47111"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47113"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3181501339"/>
      </p:ext>
    </p:extLst>
  </p:cSld>
  <p:clrMapOvr>
    <a:masterClrMapping/>
  </p:clrMapOvr>
  <p:transition spd="med"/>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8"/>
          <p:cNvSpPr>
            <a:spLocks noGrp="1"/>
          </p:cNvSpPr>
          <p:nvPr>
            <p:ph type="sldNum" sz="quarter" idx="12"/>
          </p:nvPr>
        </p:nvSpPr>
        <p:spPr/>
        <p:txBody>
          <a:bodyPr/>
          <a:lstStyle/>
          <a:p>
            <a:fld id="{FAB6AEA9-205B-4114-9098-E7366E67627C}" type="slidenum">
              <a:rPr lang="de-CH"/>
              <a:pPr/>
              <a:t>150</a:t>
            </a:fld>
            <a:endParaRPr lang="de-CH"/>
          </a:p>
        </p:txBody>
      </p:sp>
      <p:sp>
        <p:nvSpPr>
          <p:cNvPr id="58370" name="Rectangle 2"/>
          <p:cNvSpPr>
            <a:spLocks noGrp="1" noChangeArrowheads="1"/>
          </p:cNvSpPr>
          <p:nvPr>
            <p:ph type="title" sz="quarter"/>
          </p:nvPr>
        </p:nvSpPr>
        <p:spPr/>
        <p:txBody>
          <a:bodyPr/>
          <a:lstStyle/>
          <a:p>
            <a:r>
              <a:rPr lang="de-CH"/>
              <a:t>PBX Asterisk</a:t>
            </a:r>
          </a:p>
        </p:txBody>
      </p:sp>
      <p:pic>
        <p:nvPicPr>
          <p:cNvPr id="58371" name="Picture 3" descr="NEC"/>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755650" y="1905000"/>
            <a:ext cx="1216025" cy="1620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2" name="Picture 4" descr="macintosh"/>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771775" y="2017713"/>
            <a:ext cx="2405063" cy="1979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8374" name="AutoShape 6"/>
          <p:cNvCxnSpPr>
            <a:cxnSpLocks noChangeShapeType="1"/>
            <a:stCxn id="58371" idx="2"/>
          </p:cNvCxnSpPr>
          <p:nvPr/>
        </p:nvCxnSpPr>
        <p:spPr bwMode="auto">
          <a:xfrm rot="16200000" flipH="1">
            <a:off x="1684338" y="3205163"/>
            <a:ext cx="2279650" cy="29210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375" name="Line 7"/>
          <p:cNvSpPr>
            <a:spLocks noChangeShapeType="1"/>
          </p:cNvSpPr>
          <p:nvPr/>
        </p:nvSpPr>
        <p:spPr bwMode="auto">
          <a:xfrm flipV="1">
            <a:off x="4643438" y="4076700"/>
            <a:ext cx="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6" name="Rectangle 8"/>
          <p:cNvSpPr>
            <a:spLocks noChangeArrowheads="1"/>
          </p:cNvSpPr>
          <p:nvPr/>
        </p:nvSpPr>
        <p:spPr bwMode="auto">
          <a:xfrm>
            <a:off x="4572000" y="4076700"/>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PCI socket</a:t>
            </a:r>
            <a:endParaRPr lang="de-CH">
              <a:solidFill>
                <a:srgbClr val="0000FF"/>
              </a:solidFill>
              <a:latin typeface="Arial" pitchFamily="34" charset="0"/>
            </a:endParaRPr>
          </a:p>
        </p:txBody>
      </p:sp>
      <p:sp>
        <p:nvSpPr>
          <p:cNvPr id="58377" name="Line 9"/>
          <p:cNvSpPr>
            <a:spLocks noChangeShapeType="1"/>
          </p:cNvSpPr>
          <p:nvPr/>
        </p:nvSpPr>
        <p:spPr bwMode="auto">
          <a:xfrm>
            <a:off x="5219700" y="2997200"/>
            <a:ext cx="3313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8" name="Rectangle 10"/>
          <p:cNvSpPr>
            <a:spLocks noChangeArrowheads="1"/>
          </p:cNvSpPr>
          <p:nvPr/>
        </p:nvSpPr>
        <p:spPr bwMode="auto">
          <a:xfrm>
            <a:off x="611188" y="4005263"/>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Voice</a:t>
            </a:r>
          </a:p>
        </p:txBody>
      </p:sp>
      <p:sp>
        <p:nvSpPr>
          <p:cNvPr id="58379" name="Rectangle 11"/>
          <p:cNvSpPr>
            <a:spLocks noChangeArrowheads="1"/>
          </p:cNvSpPr>
          <p:nvPr/>
        </p:nvSpPr>
        <p:spPr bwMode="auto">
          <a:xfrm>
            <a:off x="6488113" y="2708275"/>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AGI: Perl, Java, PHP scripts are called  </a:t>
            </a:r>
          </a:p>
        </p:txBody>
      </p:sp>
      <p:pic>
        <p:nvPicPr>
          <p:cNvPr id="58384" name="Picture 16" descr="Aste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588" y="2176463"/>
            <a:ext cx="13620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58386" name="Picture 18" descr="te411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0700" y="5395913"/>
            <a:ext cx="5286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8" name="Rectangle 20"/>
          <p:cNvSpPr>
            <a:spLocks noChangeArrowheads="1"/>
          </p:cNvSpPr>
          <p:nvPr/>
        </p:nvSpPr>
        <p:spPr bwMode="auto">
          <a:xfrm>
            <a:off x="2771775" y="5372100"/>
            <a:ext cx="1368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atin typeface="Arial" pitchFamily="34" charset="0"/>
              </a:rPr>
              <a:t>Telephone line</a:t>
            </a:r>
          </a:p>
        </p:txBody>
      </p:sp>
    </p:spTree>
    <p:extLst>
      <p:ext uri="{BB962C8B-B14F-4D97-AF65-F5344CB8AC3E}">
        <p14:creationId xmlns:p14="http://schemas.microsoft.com/office/powerpoint/2010/main" val="53445915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B048BB-E5F1-44A7-AB1A-97A35823BC7E}" type="slidenum">
              <a:rPr lang="de-CH"/>
              <a:pPr/>
              <a:t>151</a:t>
            </a:fld>
            <a:endParaRPr lang="de-CH"/>
          </a:p>
        </p:txBody>
      </p:sp>
      <p:sp>
        <p:nvSpPr>
          <p:cNvPr id="84994" name="Rectangle 2"/>
          <p:cNvSpPr>
            <a:spLocks noGrp="1" noChangeArrowheads="1"/>
          </p:cNvSpPr>
          <p:nvPr>
            <p:ph type="title"/>
          </p:nvPr>
        </p:nvSpPr>
        <p:spPr/>
        <p:txBody>
          <a:bodyPr/>
          <a:lstStyle/>
          <a:p>
            <a:r>
              <a:rPr lang="de-CH"/>
              <a:t>Uni Basel-CoMobile-Demo</a:t>
            </a:r>
          </a:p>
        </p:txBody>
      </p:sp>
      <p:pic>
        <p:nvPicPr>
          <p:cNvPr id="84995" name="Picture 3" descr="mvnfor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 y="1776413"/>
            <a:ext cx="8774113" cy="5468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92545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65138"/>
            <a:ext cx="8229600" cy="952500"/>
          </a:xfrm>
        </p:spPr>
        <p:txBody>
          <a:bodyPr lIns="0" tIns="0" rIns="0" bIns="0">
            <a:normAutofit/>
          </a:bodyPr>
          <a:lstStyle/>
          <a:p>
            <a:pPr defTabSz="457200"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000" b="1" dirty="0">
                <a:solidFill>
                  <a:srgbClr val="E4005C"/>
                </a:solidFill>
              </a:rPr>
              <a:t>OSI Reference Model: 7 Layers</a:t>
            </a:r>
            <a:endParaRPr lang="en-GB" sz="4000" b="1" dirty="0">
              <a:solidFill>
                <a:srgbClr val="E4005C"/>
              </a:solidFill>
            </a:endParaRPr>
          </a:p>
        </p:txBody>
      </p:sp>
      <p:pic>
        <p:nvPicPr>
          <p:cNvPr id="22534"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038488" y="2400955"/>
            <a:ext cx="5067024" cy="2924452"/>
          </a:xfrm>
          <a:noFill/>
        </p:spPr>
      </p:pic>
      <p:sp>
        <p:nvSpPr>
          <p:cNvPr id="22531"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pPr algn="ctr"/>
            <a:endParaRPr lang="en-US"/>
          </a:p>
        </p:txBody>
      </p:sp>
      <p:sp>
        <p:nvSpPr>
          <p:cNvPr id="22532" name="Text Box 7"/>
          <p:cNvSpPr txBox="1">
            <a:spLocks noChangeArrowheads="1"/>
          </p:cNvSpPr>
          <p:nvPr/>
        </p:nvSpPr>
        <p:spPr bwMode="auto">
          <a:xfrm>
            <a:off x="123825" y="104775"/>
            <a:ext cx="5819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9pPr>
          </a:lstStyle>
          <a:p>
            <a:pPr eaLnBrk="1">
              <a:lnSpc>
                <a:spcPct val="95000"/>
              </a:lnSpc>
              <a:buClr>
                <a:srgbClr val="000000"/>
              </a:buClr>
              <a:buSzPct val="45000"/>
              <a:buFont typeface="StarSymbol"/>
              <a:buNone/>
            </a:pPr>
            <a:r>
              <a:rPr lang="en-GB" b="1">
                <a:solidFill>
                  <a:schemeClr val="bg1"/>
                </a:solidFill>
              </a:rPr>
              <a:t>OSI Model</a:t>
            </a:r>
          </a:p>
        </p:txBody>
      </p:sp>
      <p:sp>
        <p:nvSpPr>
          <p:cNvPr id="22533"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
        <p:nvSpPr>
          <p:cNvPr id="7"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90854524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9" name="Rectangle 3"/>
          <p:cNvSpPr>
            <a:spLocks noGrp="1" noChangeArrowheads="1"/>
          </p:cNvSpPr>
          <p:nvPr>
            <p:ph type="title"/>
          </p:nvPr>
        </p:nvSpPr>
        <p:spPr/>
        <p:txBody>
          <a:bodyPr>
            <a:normAutofit/>
          </a:bodyPr>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AU" altLang="en-AU" sz="4000" b="1" dirty="0">
                <a:solidFill>
                  <a:srgbClr val="E4005C"/>
                </a:solidFill>
              </a:rPr>
              <a:t>Open Systems Interconnection</a:t>
            </a:r>
          </a:p>
        </p:txBody>
      </p:sp>
      <p:sp>
        <p:nvSpPr>
          <p:cNvPr id="66564" name="Rectangle 4"/>
          <p:cNvSpPr>
            <a:spLocks noGrp="1" noChangeArrowheads="1"/>
          </p:cNvSpPr>
          <p:nvPr>
            <p:ph idx="1"/>
          </p:nvPr>
        </p:nvSpPr>
        <p:spPr>
          <a:xfrm>
            <a:off x="250825" y="1981200"/>
            <a:ext cx="7772400" cy="4114800"/>
          </a:xfrm>
        </p:spPr>
        <p:txBody>
          <a:bodyPr>
            <a:normAutofit lnSpcReduction="10000"/>
          </a:bodyPr>
          <a:lstStyle/>
          <a:p>
            <a:pPr eaLnBrk="1" hangingPunct="1"/>
            <a:r>
              <a:rPr lang="en-AU" altLang="en-AU" smtClean="0"/>
              <a:t>OSI Reference model</a:t>
            </a:r>
          </a:p>
          <a:p>
            <a:pPr lvl="1" eaLnBrk="1" hangingPunct="1"/>
            <a:r>
              <a:rPr lang="en-AU" altLang="en-AU" smtClean="0"/>
              <a:t>Layer 7 application</a:t>
            </a:r>
          </a:p>
          <a:p>
            <a:pPr lvl="1" eaLnBrk="1" hangingPunct="1"/>
            <a:r>
              <a:rPr lang="en-AU" altLang="en-AU" smtClean="0"/>
              <a:t>Layer 6 presentation</a:t>
            </a:r>
          </a:p>
          <a:p>
            <a:pPr lvl="1" eaLnBrk="1" hangingPunct="1"/>
            <a:r>
              <a:rPr lang="en-AU" altLang="en-AU" smtClean="0"/>
              <a:t>Layer 5 session</a:t>
            </a:r>
          </a:p>
          <a:p>
            <a:pPr lvl="1" eaLnBrk="1" hangingPunct="1"/>
            <a:r>
              <a:rPr lang="en-AU" altLang="en-AU" smtClean="0"/>
              <a:t>Layer 4 transport</a:t>
            </a:r>
          </a:p>
          <a:p>
            <a:pPr lvl="1" eaLnBrk="1" hangingPunct="1"/>
            <a:r>
              <a:rPr lang="en-AU" altLang="en-AU" smtClean="0"/>
              <a:t>Layer 3 network</a:t>
            </a:r>
          </a:p>
          <a:p>
            <a:pPr lvl="1" eaLnBrk="1" hangingPunct="1"/>
            <a:r>
              <a:rPr lang="en-AU" altLang="en-AU" smtClean="0"/>
              <a:t>Layer 2 data link</a:t>
            </a:r>
          </a:p>
          <a:p>
            <a:pPr lvl="1" eaLnBrk="1" hangingPunct="1"/>
            <a:r>
              <a:rPr lang="en-AU" altLang="en-AU" smtClean="0"/>
              <a:t>Layer 1 physical</a:t>
            </a:r>
          </a:p>
        </p:txBody>
      </p:sp>
      <p:sp>
        <p:nvSpPr>
          <p:cNvPr id="66575" name="AutoShape 15"/>
          <p:cNvSpPr>
            <a:spLocks noChangeArrowheads="1"/>
          </p:cNvSpPr>
          <p:nvPr/>
        </p:nvSpPr>
        <p:spPr bwMode="auto">
          <a:xfrm>
            <a:off x="4211638" y="2565400"/>
            <a:ext cx="2305050" cy="3455988"/>
          </a:xfrm>
          <a:prstGeom prst="downArrow">
            <a:avLst>
              <a:gd name="adj1" fmla="val 50000"/>
              <a:gd name="adj2" fmla="val 37483"/>
            </a:avLst>
          </a:prstGeom>
          <a:solidFill>
            <a:srgbClr val="FF9900"/>
          </a:solidFill>
          <a:ln w="9525">
            <a:solidFill>
              <a:schemeClr val="tx1"/>
            </a:solidFill>
            <a:miter lim="800000"/>
            <a:headEnd/>
            <a:tailEnd/>
          </a:ln>
        </p:spPr>
        <p:txBody>
          <a:bodyPr wrap="none" anchor="ctr"/>
          <a:lstStyle/>
          <a:p>
            <a:pPr algn="ctr"/>
            <a:r>
              <a:rPr lang="en-US"/>
              <a:t>File</a:t>
            </a:r>
          </a:p>
        </p:txBody>
      </p:sp>
      <p:sp>
        <p:nvSpPr>
          <p:cNvPr id="66562" name="Rectangle 2"/>
          <p:cNvSpPr>
            <a:spLocks noChangeArrowheads="1"/>
          </p:cNvSpPr>
          <p:nvPr/>
        </p:nvSpPr>
        <p:spPr bwMode="auto">
          <a:xfrm>
            <a:off x="684213" y="2565400"/>
            <a:ext cx="8459787" cy="3959225"/>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3558" name="Rectangle 5"/>
          <p:cNvSpPr>
            <a:spLocks noChangeArrowheads="1"/>
          </p:cNvSpPr>
          <p:nvPr/>
        </p:nvSpPr>
        <p:spPr bwMode="auto">
          <a:xfrm>
            <a:off x="3962400" y="6096000"/>
            <a:ext cx="4724400" cy="381000"/>
          </a:xfrm>
          <a:prstGeom prst="rect">
            <a:avLst/>
          </a:prstGeom>
          <a:solidFill>
            <a:schemeClr val="accent2"/>
          </a:solidFill>
          <a:ln w="9525">
            <a:solidFill>
              <a:schemeClr val="tx1"/>
            </a:solidFill>
            <a:miter lim="800000"/>
            <a:headEnd/>
            <a:tailEnd/>
          </a:ln>
        </p:spPr>
        <p:txBody>
          <a:bodyPr wrap="none" anchor="ctr"/>
          <a:lstStyle/>
          <a:p>
            <a:pPr algn="ctr" eaLnBrk="0" hangingPunct="0"/>
            <a:r>
              <a:rPr lang="en-AU" altLang="en-AU">
                <a:latin typeface="Times"/>
              </a:rPr>
              <a:t>Transmission Medium</a:t>
            </a:r>
          </a:p>
        </p:txBody>
      </p:sp>
      <p:sp>
        <p:nvSpPr>
          <p:cNvPr id="23559" name="AutoShape 7"/>
          <p:cNvSpPr>
            <a:spLocks noChangeArrowheads="1"/>
          </p:cNvSpPr>
          <p:nvPr/>
        </p:nvSpPr>
        <p:spPr bwMode="auto">
          <a:xfrm flipV="1">
            <a:off x="6629400" y="2667000"/>
            <a:ext cx="2286000" cy="3352800"/>
          </a:xfrm>
          <a:prstGeom prst="downArrow">
            <a:avLst>
              <a:gd name="adj1" fmla="val 50000"/>
              <a:gd name="adj2" fmla="val 36667"/>
            </a:avLst>
          </a:prstGeom>
          <a:solidFill>
            <a:schemeClr val="accent1"/>
          </a:solidFill>
          <a:ln w="9525">
            <a:solidFill>
              <a:schemeClr val="tx1"/>
            </a:solidFill>
            <a:miter lim="800000"/>
            <a:headEnd/>
            <a:tailEnd/>
          </a:ln>
        </p:spPr>
        <p:txBody>
          <a:bodyPr rot="10800000" wrap="none" anchor="ctr"/>
          <a:lstStyle/>
          <a:p>
            <a:pPr algn="ctr"/>
            <a:r>
              <a:rPr lang="en-US"/>
              <a:t>File</a:t>
            </a:r>
          </a:p>
        </p:txBody>
      </p:sp>
      <p:sp>
        <p:nvSpPr>
          <p:cNvPr id="23560" name="Text Box 8"/>
          <p:cNvSpPr txBox="1">
            <a:spLocks noChangeArrowheads="1"/>
          </p:cNvSpPr>
          <p:nvPr/>
        </p:nvSpPr>
        <p:spPr bwMode="auto">
          <a:xfrm>
            <a:off x="4800600" y="2209800"/>
            <a:ext cx="1271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tLang="en-AU">
                <a:latin typeface="Times"/>
              </a:rPr>
              <a:t>Sender</a:t>
            </a:r>
          </a:p>
        </p:txBody>
      </p:sp>
      <p:sp>
        <p:nvSpPr>
          <p:cNvPr id="23561" name="Text Box 9"/>
          <p:cNvSpPr txBox="1">
            <a:spLocks noChangeArrowheads="1"/>
          </p:cNvSpPr>
          <p:nvPr/>
        </p:nvSpPr>
        <p:spPr bwMode="auto">
          <a:xfrm>
            <a:off x="7086600" y="2209800"/>
            <a:ext cx="155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tLang="en-AU">
                <a:latin typeface="Times"/>
              </a:rPr>
              <a:t>Receiver</a:t>
            </a:r>
          </a:p>
        </p:txBody>
      </p:sp>
      <p:sp>
        <p:nvSpPr>
          <p:cNvPr id="23562" name="AutoShape 6"/>
          <p:cNvSpPr>
            <a:spLocks noChangeArrowheads="1"/>
          </p:cNvSpPr>
          <p:nvPr/>
        </p:nvSpPr>
        <p:spPr bwMode="auto">
          <a:xfrm>
            <a:off x="4356100" y="2636838"/>
            <a:ext cx="2141538" cy="3352800"/>
          </a:xfrm>
          <a:prstGeom prst="downArrow">
            <a:avLst>
              <a:gd name="adj1" fmla="val 50000"/>
              <a:gd name="adj2" fmla="val 39140"/>
            </a:avLst>
          </a:prstGeom>
          <a:solidFill>
            <a:srgbClr val="FFCC00"/>
          </a:solidFill>
          <a:ln w="9525">
            <a:solidFill>
              <a:schemeClr val="tx1"/>
            </a:solidFill>
            <a:miter lim="800000"/>
            <a:headEnd/>
            <a:tailEnd/>
          </a:ln>
        </p:spPr>
        <p:txBody>
          <a:bodyPr wrap="none" anchor="ctr"/>
          <a:lstStyle/>
          <a:p>
            <a:pPr algn="ctr" eaLnBrk="0" hangingPunct="0"/>
            <a:r>
              <a:rPr lang="en-AU" altLang="en-AU">
                <a:latin typeface="Times"/>
              </a:rPr>
              <a:t>File</a:t>
            </a:r>
          </a:p>
        </p:txBody>
      </p:sp>
      <p:sp>
        <p:nvSpPr>
          <p:cNvPr id="66571" name="Rectangle 11"/>
          <p:cNvSpPr>
            <a:spLocks noChangeArrowheads="1"/>
          </p:cNvSpPr>
          <p:nvPr/>
        </p:nvSpPr>
        <p:spPr bwMode="auto">
          <a:xfrm>
            <a:off x="4343400" y="2819400"/>
            <a:ext cx="2160588" cy="1905000"/>
          </a:xfrm>
          <a:prstGeom prst="rect">
            <a:avLst/>
          </a:prstGeom>
          <a:solidFill>
            <a:srgbClr val="339966"/>
          </a:solidFill>
          <a:ln w="9525">
            <a:solidFill>
              <a:schemeClr val="tx1"/>
            </a:solidFill>
            <a:miter lim="800000"/>
            <a:headEnd/>
            <a:tailEnd/>
          </a:ln>
        </p:spPr>
        <p:txBody>
          <a:bodyPr wrap="none" anchor="ctr"/>
          <a:lstStyle/>
          <a:p>
            <a:pPr algn="ctr"/>
            <a:r>
              <a:rPr lang="en-US"/>
              <a:t>Each file </a:t>
            </a:r>
          </a:p>
          <a:p>
            <a:pPr algn="ctr"/>
            <a:r>
              <a:rPr lang="en-US"/>
              <a:t>is divided </a:t>
            </a:r>
          </a:p>
          <a:p>
            <a:pPr algn="ctr"/>
            <a:r>
              <a:rPr lang="en-US"/>
              <a:t>into </a:t>
            </a:r>
          </a:p>
          <a:p>
            <a:pPr algn="ctr"/>
            <a:r>
              <a:rPr lang="en-US"/>
              <a:t>packets</a:t>
            </a:r>
          </a:p>
          <a:p>
            <a:pPr algn="ctr"/>
            <a:endParaRPr lang="en-US"/>
          </a:p>
        </p:txBody>
      </p:sp>
      <p:sp>
        <p:nvSpPr>
          <p:cNvPr id="66577" name="Rectangle 17"/>
          <p:cNvSpPr>
            <a:spLocks noChangeArrowheads="1"/>
          </p:cNvSpPr>
          <p:nvPr/>
        </p:nvSpPr>
        <p:spPr bwMode="auto">
          <a:xfrm>
            <a:off x="6877050" y="3789363"/>
            <a:ext cx="2016125" cy="1800225"/>
          </a:xfrm>
          <a:prstGeom prst="rect">
            <a:avLst/>
          </a:prstGeom>
          <a:solidFill>
            <a:srgbClr val="339966"/>
          </a:solidFill>
          <a:ln w="9525">
            <a:solidFill>
              <a:schemeClr val="tx1"/>
            </a:solidFill>
            <a:miter lim="800000"/>
            <a:headEnd/>
            <a:tailEnd/>
          </a:ln>
        </p:spPr>
        <p:txBody>
          <a:bodyPr wrap="none" anchor="ctr"/>
          <a:lstStyle/>
          <a:p>
            <a:pPr algn="ctr"/>
            <a:r>
              <a:rPr lang="en-US"/>
              <a:t>The received </a:t>
            </a:r>
          </a:p>
          <a:p>
            <a:pPr algn="ctr"/>
            <a:r>
              <a:rPr lang="en-US"/>
              <a:t>frame is then </a:t>
            </a:r>
          </a:p>
          <a:p>
            <a:pPr algn="ctr"/>
            <a:r>
              <a:rPr lang="en-US"/>
              <a:t>unpacked</a:t>
            </a:r>
          </a:p>
          <a:p>
            <a:pPr algn="ctr"/>
            <a:r>
              <a:rPr lang="en-US"/>
              <a:t>in the</a:t>
            </a:r>
          </a:p>
          <a:p>
            <a:pPr algn="ctr"/>
            <a:r>
              <a:rPr lang="en-US"/>
              <a:t>opposite order</a:t>
            </a:r>
          </a:p>
        </p:txBody>
      </p:sp>
      <p:sp>
        <p:nvSpPr>
          <p:cNvPr id="66572" name="Rectangle 12"/>
          <p:cNvSpPr>
            <a:spLocks noChangeArrowheads="1"/>
          </p:cNvSpPr>
          <p:nvPr/>
        </p:nvSpPr>
        <p:spPr bwMode="auto">
          <a:xfrm>
            <a:off x="4343400" y="2819400"/>
            <a:ext cx="2160588" cy="2209800"/>
          </a:xfrm>
          <a:prstGeom prst="rect">
            <a:avLst/>
          </a:prstGeom>
          <a:solidFill>
            <a:srgbClr val="339966"/>
          </a:solidFill>
          <a:ln w="9525">
            <a:solidFill>
              <a:schemeClr val="tx1"/>
            </a:solidFill>
            <a:miter lim="800000"/>
            <a:headEnd/>
            <a:tailEnd/>
          </a:ln>
        </p:spPr>
        <p:txBody>
          <a:bodyPr wrap="none" anchor="ctr"/>
          <a:lstStyle/>
          <a:p>
            <a:pPr algn="ctr"/>
            <a:r>
              <a:rPr lang="en-US"/>
              <a:t>Each Packet </a:t>
            </a:r>
          </a:p>
          <a:p>
            <a:pPr algn="ctr"/>
            <a:r>
              <a:rPr lang="en-US"/>
              <a:t>will </a:t>
            </a:r>
          </a:p>
          <a:p>
            <a:pPr algn="ctr"/>
            <a:r>
              <a:rPr lang="en-US"/>
              <a:t>then be </a:t>
            </a:r>
          </a:p>
          <a:p>
            <a:pPr algn="ctr"/>
            <a:r>
              <a:rPr lang="en-US"/>
              <a:t>Encapsulated</a:t>
            </a:r>
          </a:p>
          <a:p>
            <a:pPr algn="ctr"/>
            <a:r>
              <a:rPr lang="en-US"/>
              <a:t>with</a:t>
            </a:r>
          </a:p>
          <a:p>
            <a:pPr algn="ctr"/>
            <a:r>
              <a:rPr lang="en-US"/>
              <a:t>PROTOCOLS</a:t>
            </a:r>
          </a:p>
        </p:txBody>
      </p:sp>
      <p:sp>
        <p:nvSpPr>
          <p:cNvPr id="66574" name="Rectangle 14"/>
          <p:cNvSpPr>
            <a:spLocks noChangeArrowheads="1"/>
          </p:cNvSpPr>
          <p:nvPr/>
        </p:nvSpPr>
        <p:spPr bwMode="auto">
          <a:xfrm>
            <a:off x="4343400" y="2819400"/>
            <a:ext cx="2160588" cy="2209800"/>
          </a:xfrm>
          <a:prstGeom prst="rect">
            <a:avLst/>
          </a:prstGeom>
          <a:solidFill>
            <a:srgbClr val="339966"/>
          </a:solidFill>
          <a:ln w="9525">
            <a:solidFill>
              <a:schemeClr val="tx1"/>
            </a:solidFill>
            <a:miter lim="800000"/>
            <a:headEnd/>
            <a:tailEnd/>
          </a:ln>
        </p:spPr>
        <p:txBody>
          <a:bodyPr wrap="none" anchor="ctr"/>
          <a:lstStyle/>
          <a:p>
            <a:pPr algn="ctr"/>
            <a:r>
              <a:rPr lang="en-US"/>
              <a:t>The protocols</a:t>
            </a:r>
          </a:p>
          <a:p>
            <a:pPr algn="ctr"/>
            <a:r>
              <a:rPr lang="en-US"/>
              <a:t>Will be added</a:t>
            </a:r>
          </a:p>
          <a:p>
            <a:pPr algn="ctr"/>
            <a:r>
              <a:rPr lang="en-US"/>
              <a:t> systematically</a:t>
            </a:r>
          </a:p>
          <a:p>
            <a:pPr algn="ctr"/>
            <a:r>
              <a:rPr lang="en-US"/>
              <a:t>Layer</a:t>
            </a:r>
          </a:p>
          <a:p>
            <a:pPr algn="ctr"/>
            <a:r>
              <a:rPr lang="en-US"/>
              <a:t>By layer</a:t>
            </a:r>
          </a:p>
        </p:txBody>
      </p:sp>
      <p:sp>
        <p:nvSpPr>
          <p:cNvPr id="66578" name="Rectangle 18"/>
          <p:cNvSpPr>
            <a:spLocks noChangeArrowheads="1"/>
          </p:cNvSpPr>
          <p:nvPr/>
        </p:nvSpPr>
        <p:spPr bwMode="auto">
          <a:xfrm>
            <a:off x="4343400" y="2819400"/>
            <a:ext cx="2209800" cy="2209800"/>
          </a:xfrm>
          <a:prstGeom prst="rect">
            <a:avLst/>
          </a:prstGeom>
          <a:solidFill>
            <a:srgbClr val="339966"/>
          </a:solidFill>
          <a:ln w="9525">
            <a:solidFill>
              <a:schemeClr val="tx1"/>
            </a:solidFill>
            <a:miter lim="800000"/>
            <a:headEnd/>
            <a:tailEnd/>
          </a:ln>
        </p:spPr>
        <p:txBody>
          <a:bodyPr wrap="none" anchor="ctr"/>
          <a:lstStyle/>
          <a:p>
            <a:pPr algn="ctr"/>
            <a:r>
              <a:rPr lang="en-US"/>
              <a:t>The encapsulated </a:t>
            </a:r>
          </a:p>
          <a:p>
            <a:pPr algn="ctr"/>
            <a:r>
              <a:rPr lang="en-US"/>
              <a:t>Packet is called</a:t>
            </a:r>
            <a:br>
              <a:rPr lang="en-US"/>
            </a:br>
            <a:r>
              <a:rPr lang="en-US"/>
              <a:t>a frame</a:t>
            </a:r>
          </a:p>
        </p:txBody>
      </p:sp>
      <p:sp>
        <p:nvSpPr>
          <p:cNvPr id="16"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706894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 calcmode="lin" valueType="num">
                                      <p:cBhvr additive="base">
                                        <p:cTn id="7" dur="500" fill="hold"/>
                                        <p:tgtEl>
                                          <p:spTgt spid="66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 calcmode="lin" valueType="num">
                                      <p:cBhvr additive="base">
                                        <p:cTn id="12" dur="500" fill="hold"/>
                                        <p:tgtEl>
                                          <p:spTgt spid="6656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6564">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 calcmode="lin" valueType="num">
                                      <p:cBhvr additive="base">
                                        <p:cTn id="17" dur="500" fill="hold"/>
                                        <p:tgtEl>
                                          <p:spTgt spid="6656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6564">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6564">
                                            <p:txEl>
                                              <p:pRg st="3" end="3"/>
                                            </p:txEl>
                                          </p:spTgt>
                                        </p:tgtEl>
                                        <p:attrNameLst>
                                          <p:attrName>style.visibility</p:attrName>
                                        </p:attrNameLst>
                                      </p:cBhvr>
                                      <p:to>
                                        <p:strVal val="visible"/>
                                      </p:to>
                                    </p:set>
                                    <p:anim calcmode="lin" valueType="num">
                                      <p:cBhvr additive="base">
                                        <p:cTn id="22" dur="500" fill="hold"/>
                                        <p:tgtEl>
                                          <p:spTgt spid="6656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6564">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6564">
                                            <p:txEl>
                                              <p:pRg st="4" end="4"/>
                                            </p:txEl>
                                          </p:spTgt>
                                        </p:tgtEl>
                                        <p:attrNameLst>
                                          <p:attrName>style.visibility</p:attrName>
                                        </p:attrNameLst>
                                      </p:cBhvr>
                                      <p:to>
                                        <p:strVal val="visible"/>
                                      </p:to>
                                    </p:set>
                                    <p:anim calcmode="lin" valueType="num">
                                      <p:cBhvr additive="base">
                                        <p:cTn id="27" dur="500" fill="hold"/>
                                        <p:tgtEl>
                                          <p:spTgt spid="6656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6564">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66564">
                                            <p:txEl>
                                              <p:pRg st="5" end="5"/>
                                            </p:txEl>
                                          </p:spTgt>
                                        </p:tgtEl>
                                        <p:attrNameLst>
                                          <p:attrName>style.visibility</p:attrName>
                                        </p:attrNameLst>
                                      </p:cBhvr>
                                      <p:to>
                                        <p:strVal val="visible"/>
                                      </p:to>
                                    </p:set>
                                    <p:anim calcmode="lin" valueType="num">
                                      <p:cBhvr additive="base">
                                        <p:cTn id="32" dur="500" fill="hold"/>
                                        <p:tgtEl>
                                          <p:spTgt spid="66564">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6564">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66564">
                                            <p:txEl>
                                              <p:pRg st="6" end="6"/>
                                            </p:txEl>
                                          </p:spTgt>
                                        </p:tgtEl>
                                        <p:attrNameLst>
                                          <p:attrName>style.visibility</p:attrName>
                                        </p:attrNameLst>
                                      </p:cBhvr>
                                      <p:to>
                                        <p:strVal val="visible"/>
                                      </p:to>
                                    </p:set>
                                    <p:anim calcmode="lin" valueType="num">
                                      <p:cBhvr additive="base">
                                        <p:cTn id="37" dur="500" fill="hold"/>
                                        <p:tgtEl>
                                          <p:spTgt spid="6656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4">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66564">
                                            <p:txEl>
                                              <p:pRg st="7" end="7"/>
                                            </p:txEl>
                                          </p:spTgt>
                                        </p:tgtEl>
                                        <p:attrNameLst>
                                          <p:attrName>style.visibility</p:attrName>
                                        </p:attrNameLst>
                                      </p:cBhvr>
                                      <p:to>
                                        <p:strVal val="visible"/>
                                      </p:to>
                                    </p:set>
                                    <p:anim calcmode="lin" valueType="num">
                                      <p:cBhvr additive="base">
                                        <p:cTn id="42" dur="500" fill="hold"/>
                                        <p:tgtEl>
                                          <p:spTgt spid="66564">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6564">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15" presetClass="entr" presetSubtype="0" fill="hold" grpId="0" nodeType="afterEffect">
                                  <p:stCondLst>
                                    <p:cond delay="0"/>
                                  </p:stCondLst>
                                  <p:childTnLst>
                                    <p:set>
                                      <p:cBhvr>
                                        <p:cTn id="46" dur="1" fill="hold">
                                          <p:stCondLst>
                                            <p:cond delay="0"/>
                                          </p:stCondLst>
                                        </p:cTn>
                                        <p:tgtEl>
                                          <p:spTgt spid="66562"/>
                                        </p:tgtEl>
                                        <p:attrNameLst>
                                          <p:attrName>style.visibility</p:attrName>
                                        </p:attrNameLst>
                                      </p:cBhvr>
                                      <p:to>
                                        <p:strVal val="visible"/>
                                      </p:to>
                                    </p:set>
                                    <p:anim calcmode="lin" valueType="num">
                                      <p:cBhvr>
                                        <p:cTn id="47" dur="1000" fill="hold"/>
                                        <p:tgtEl>
                                          <p:spTgt spid="66562"/>
                                        </p:tgtEl>
                                        <p:attrNameLst>
                                          <p:attrName>ppt_w</p:attrName>
                                        </p:attrNameLst>
                                      </p:cBhvr>
                                      <p:tavLst>
                                        <p:tav tm="0">
                                          <p:val>
                                            <p:fltVal val="0"/>
                                          </p:val>
                                        </p:tav>
                                        <p:tav tm="100000">
                                          <p:val>
                                            <p:strVal val="#ppt_w"/>
                                          </p:val>
                                        </p:tav>
                                      </p:tavLst>
                                    </p:anim>
                                    <p:anim calcmode="lin" valueType="num">
                                      <p:cBhvr>
                                        <p:cTn id="48" dur="1000" fill="hold"/>
                                        <p:tgtEl>
                                          <p:spTgt spid="66562"/>
                                        </p:tgtEl>
                                        <p:attrNameLst>
                                          <p:attrName>ppt_h</p:attrName>
                                        </p:attrNameLst>
                                      </p:cBhvr>
                                      <p:tavLst>
                                        <p:tav tm="0">
                                          <p:val>
                                            <p:fltVal val="0"/>
                                          </p:val>
                                        </p:tav>
                                        <p:tav tm="100000">
                                          <p:val>
                                            <p:strVal val="#ppt_h"/>
                                          </p:val>
                                        </p:tav>
                                      </p:tavLst>
                                    </p:anim>
                                    <p:anim calcmode="lin" valueType="num">
                                      <p:cBhvr>
                                        <p:cTn id="49" dur="1000" fill="hold"/>
                                        <p:tgtEl>
                                          <p:spTgt spid="6656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6562"/>
                                        </p:tgtEl>
                                        <p:attrNameLst>
                                          <p:attrName>ppt_y</p:attrName>
                                        </p:attrNameLst>
                                      </p:cBhvr>
                                      <p:tavLst>
                                        <p:tav tm="0" fmla="#ppt_y+(sin(-2*pi*(1-$))*-#ppt_x+cos(-2*pi*(1-$))*(1-#ppt_y))*(1-$)">
                                          <p:val>
                                            <p:fltVal val="0"/>
                                          </p:val>
                                        </p:tav>
                                        <p:tav tm="100000">
                                          <p:val>
                                            <p:fltVal val="1"/>
                                          </p:val>
                                        </p:tav>
                                      </p:tavLst>
                                    </p:anim>
                                  </p:childTnLst>
                                </p:cTn>
                              </p:par>
                            </p:childTnLst>
                          </p:cTn>
                        </p:par>
                        <p:par>
                          <p:cTn id="51" fill="hold" nodeType="afterGroup">
                            <p:stCondLst>
                              <p:cond delay="5000"/>
                            </p:stCondLst>
                            <p:childTnLst>
                              <p:par>
                                <p:cTn id="52" presetID="1" presetClass="entr" presetSubtype="0" fill="hold" grpId="0" nodeType="afterEffect">
                                  <p:stCondLst>
                                    <p:cond delay="1500"/>
                                  </p:stCondLst>
                                  <p:childTnLst>
                                    <p:set>
                                      <p:cBhvr>
                                        <p:cTn id="53" dur="1" fill="hold">
                                          <p:stCondLst>
                                            <p:cond delay="499"/>
                                          </p:stCondLst>
                                        </p:cTn>
                                        <p:tgtEl>
                                          <p:spTgt spid="66571"/>
                                        </p:tgtEl>
                                        <p:attrNameLst>
                                          <p:attrName>style.visibility</p:attrName>
                                        </p:attrNameLst>
                                      </p:cBhvr>
                                      <p:to>
                                        <p:strVal val="visible"/>
                                      </p:to>
                                    </p:set>
                                  </p:childTnLst>
                                </p:cTn>
                              </p:par>
                            </p:childTnLst>
                          </p:cTn>
                        </p:par>
                        <p:par>
                          <p:cTn id="54" fill="hold" nodeType="afterGroup">
                            <p:stCondLst>
                              <p:cond delay="7000"/>
                            </p:stCondLst>
                            <p:childTnLst>
                              <p:par>
                                <p:cTn id="55" presetID="5" presetClass="entr" presetSubtype="10" fill="hold" grpId="0" nodeType="afterEffect">
                                  <p:stCondLst>
                                    <p:cond delay="2000"/>
                                  </p:stCondLst>
                                  <p:childTnLst>
                                    <p:set>
                                      <p:cBhvr>
                                        <p:cTn id="56" dur="1" fill="hold">
                                          <p:stCondLst>
                                            <p:cond delay="0"/>
                                          </p:stCondLst>
                                        </p:cTn>
                                        <p:tgtEl>
                                          <p:spTgt spid="66572"/>
                                        </p:tgtEl>
                                        <p:attrNameLst>
                                          <p:attrName>style.visibility</p:attrName>
                                        </p:attrNameLst>
                                      </p:cBhvr>
                                      <p:to>
                                        <p:strVal val="visible"/>
                                      </p:to>
                                    </p:set>
                                    <p:animEffect transition="in" filter="checkerboard(across)">
                                      <p:cBhvr>
                                        <p:cTn id="57" dur="500"/>
                                        <p:tgtEl>
                                          <p:spTgt spid="66572"/>
                                        </p:tgtEl>
                                      </p:cBhvr>
                                    </p:animEffect>
                                  </p:childTnLst>
                                </p:cTn>
                              </p:par>
                            </p:childTnLst>
                          </p:cTn>
                        </p:par>
                        <p:par>
                          <p:cTn id="58" fill="hold" nodeType="afterGroup">
                            <p:stCondLst>
                              <p:cond delay="9500"/>
                            </p:stCondLst>
                            <p:childTnLst>
                              <p:par>
                                <p:cTn id="59" presetID="5" presetClass="entr" presetSubtype="10" fill="hold" grpId="0" nodeType="afterEffect">
                                  <p:stCondLst>
                                    <p:cond delay="2000"/>
                                  </p:stCondLst>
                                  <p:childTnLst>
                                    <p:set>
                                      <p:cBhvr>
                                        <p:cTn id="60" dur="1" fill="hold">
                                          <p:stCondLst>
                                            <p:cond delay="0"/>
                                          </p:stCondLst>
                                        </p:cTn>
                                        <p:tgtEl>
                                          <p:spTgt spid="66574"/>
                                        </p:tgtEl>
                                        <p:attrNameLst>
                                          <p:attrName>style.visibility</p:attrName>
                                        </p:attrNameLst>
                                      </p:cBhvr>
                                      <p:to>
                                        <p:strVal val="visible"/>
                                      </p:to>
                                    </p:set>
                                    <p:animEffect transition="in" filter="checkerboard(across)">
                                      <p:cBhvr>
                                        <p:cTn id="61" dur="500"/>
                                        <p:tgtEl>
                                          <p:spTgt spid="66574"/>
                                        </p:tgtEl>
                                      </p:cBhvr>
                                    </p:animEffect>
                                  </p:childTnLst>
                                  <p:subTnLst>
                                    <p:set>
                                      <p:cBhvr override="childStyle">
                                        <p:cTn dur="1" fill="hold" display="0" masterRel="nextClick" afterEffect="1"/>
                                        <p:tgtEl>
                                          <p:spTgt spid="66574"/>
                                        </p:tgtEl>
                                        <p:attrNameLst>
                                          <p:attrName>style.visibility</p:attrName>
                                        </p:attrNameLst>
                                      </p:cBhvr>
                                      <p:to>
                                        <p:strVal val="hidden"/>
                                      </p:to>
                                    </p:set>
                                  </p:subTnLst>
                                </p:cTn>
                              </p:par>
                            </p:childTnLst>
                          </p:cTn>
                        </p:par>
                        <p:par>
                          <p:cTn id="62" fill="hold" nodeType="afterGroup">
                            <p:stCondLst>
                              <p:cond delay="12000"/>
                            </p:stCondLst>
                            <p:childTnLst>
                              <p:par>
                                <p:cTn id="63" presetID="5" presetClass="entr" presetSubtype="10" fill="hold" grpId="0" nodeType="afterEffect">
                                  <p:stCondLst>
                                    <p:cond delay="2000"/>
                                  </p:stCondLst>
                                  <p:childTnLst>
                                    <p:set>
                                      <p:cBhvr>
                                        <p:cTn id="64" dur="1" fill="hold">
                                          <p:stCondLst>
                                            <p:cond delay="0"/>
                                          </p:stCondLst>
                                        </p:cTn>
                                        <p:tgtEl>
                                          <p:spTgt spid="66578"/>
                                        </p:tgtEl>
                                        <p:attrNameLst>
                                          <p:attrName>style.visibility</p:attrName>
                                        </p:attrNameLst>
                                      </p:cBhvr>
                                      <p:to>
                                        <p:strVal val="visible"/>
                                      </p:to>
                                    </p:set>
                                    <p:animEffect transition="in" filter="checkerboard(across)">
                                      <p:cBhvr>
                                        <p:cTn id="65" dur="500"/>
                                        <p:tgtEl>
                                          <p:spTgt spid="66578"/>
                                        </p:tgtEl>
                                      </p:cBhvr>
                                    </p:animEffect>
                                  </p:childTnLst>
                                </p:cTn>
                              </p:par>
                            </p:childTnLst>
                          </p:cTn>
                        </p:par>
                        <p:par>
                          <p:cTn id="66" fill="hold" nodeType="afterGroup">
                            <p:stCondLst>
                              <p:cond delay="14500"/>
                            </p:stCondLst>
                            <p:childTnLst>
                              <p:par>
                                <p:cTn id="67" presetID="1" presetClass="entr" presetSubtype="0" fill="hold" grpId="0" nodeType="afterEffect">
                                  <p:stCondLst>
                                    <p:cond delay="3000"/>
                                  </p:stCondLst>
                                  <p:childTnLst>
                                    <p:set>
                                      <p:cBhvr>
                                        <p:cTn id="68" dur="1" fill="hold">
                                          <p:stCondLst>
                                            <p:cond delay="499"/>
                                          </p:stCondLst>
                                        </p:cTn>
                                        <p:tgtEl>
                                          <p:spTgt spid="66575"/>
                                        </p:tgtEl>
                                        <p:attrNameLst>
                                          <p:attrName>style.visibility</p:attrName>
                                        </p:attrNameLst>
                                      </p:cBhvr>
                                      <p:to>
                                        <p:strVal val="visible"/>
                                      </p:to>
                                    </p:set>
                                  </p:childTnLst>
                                </p:cTn>
                              </p:par>
                            </p:childTnLst>
                          </p:cTn>
                        </p:par>
                        <p:par>
                          <p:cTn id="69" fill="hold" nodeType="afterGroup">
                            <p:stCondLst>
                              <p:cond delay="18000"/>
                            </p:stCondLst>
                            <p:childTnLst>
                              <p:par>
                                <p:cTn id="70" presetID="5" presetClass="entr" presetSubtype="10" fill="hold" grpId="0" nodeType="afterEffect">
                                  <p:stCondLst>
                                    <p:cond delay="1000"/>
                                  </p:stCondLst>
                                  <p:childTnLst>
                                    <p:set>
                                      <p:cBhvr>
                                        <p:cTn id="71" dur="1" fill="hold">
                                          <p:stCondLst>
                                            <p:cond delay="0"/>
                                          </p:stCondLst>
                                        </p:cTn>
                                        <p:tgtEl>
                                          <p:spTgt spid="66577"/>
                                        </p:tgtEl>
                                        <p:attrNameLst>
                                          <p:attrName>style.visibility</p:attrName>
                                        </p:attrNameLst>
                                      </p:cBhvr>
                                      <p:to>
                                        <p:strVal val="visible"/>
                                      </p:to>
                                    </p:set>
                                    <p:animEffect transition="in" filter="checkerboard(across)">
                                      <p:cBhvr>
                                        <p:cTn id="72" dur="500"/>
                                        <p:tgtEl>
                                          <p:spTgt spid="66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bldLvl="2" autoUpdateAnimBg="0" advAuto="0"/>
      <p:bldP spid="66575" grpId="0" animBg="1" autoUpdateAnimBg="0"/>
      <p:bldP spid="66562" grpId="0" animBg="1"/>
      <p:bldP spid="66571" grpId="0" animBg="1" autoUpdateAnimBg="0"/>
      <p:bldP spid="66577" grpId="0" animBg="1" autoUpdateAnimBg="0"/>
      <p:bldP spid="66572" grpId="0" animBg="1" autoUpdateAnimBg="0"/>
      <p:bldP spid="66574" grpId="0" animBg="1" autoUpdateAnimBg="0"/>
      <p:bldP spid="6657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7" name="Rectangle 3"/>
          <p:cNvSpPr>
            <a:spLocks noGrp="1" noChangeArrowheads="1"/>
          </p:cNvSpPr>
          <p:nvPr>
            <p:ph type="title"/>
          </p:nvPr>
        </p:nvSpPr>
        <p:spPr/>
        <p:txBody>
          <a:bodyPr>
            <a:normAutofit/>
          </a:bodyPr>
          <a:lstStyle/>
          <a:p>
            <a:pPr defTabSz="457200"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AU" altLang="en-AU" sz="4000" b="1" dirty="0">
                <a:solidFill>
                  <a:srgbClr val="E4005C"/>
                </a:solidFill>
              </a:rPr>
              <a:t>Services Performed at Each Layer</a:t>
            </a:r>
          </a:p>
        </p:txBody>
      </p:sp>
      <p:sp>
        <p:nvSpPr>
          <p:cNvPr id="15364" name="Rectangle 4"/>
          <p:cNvSpPr>
            <a:spLocks noGrp="1" noChangeArrowheads="1"/>
          </p:cNvSpPr>
          <p:nvPr>
            <p:ph sz="half" idx="1"/>
          </p:nvPr>
        </p:nvSpPr>
        <p:spPr>
          <a:xfrm>
            <a:off x="-252413" y="2133600"/>
            <a:ext cx="3960813" cy="4114800"/>
          </a:xfrm>
        </p:spPr>
        <p:txBody>
          <a:bodyPr>
            <a:normAutofit/>
          </a:bodyPr>
          <a:lstStyle/>
          <a:p>
            <a:pPr marL="621792" lvl="1" eaLnBrk="1" fontAlgn="auto" hangingPunct="1">
              <a:spcBef>
                <a:spcPts val="324"/>
              </a:spcBef>
              <a:spcAft>
                <a:spcPts val="0"/>
              </a:spcAft>
              <a:buFont typeface="Verdana"/>
              <a:buChar char="◦"/>
              <a:defRPr/>
            </a:pPr>
            <a:r>
              <a:rPr lang="en-AU" altLang="en-AU" smtClean="0"/>
              <a:t>Layer 7 application</a:t>
            </a:r>
          </a:p>
          <a:p>
            <a:pPr marL="621792" lvl="1" eaLnBrk="1" fontAlgn="auto" hangingPunct="1">
              <a:spcBef>
                <a:spcPts val="324"/>
              </a:spcBef>
              <a:spcAft>
                <a:spcPts val="0"/>
              </a:spcAft>
              <a:buFont typeface="Verdana"/>
              <a:buChar char="◦"/>
              <a:defRPr/>
            </a:pPr>
            <a:r>
              <a:rPr lang="en-AU" altLang="en-AU" smtClean="0"/>
              <a:t>Layer 6 presentation</a:t>
            </a:r>
          </a:p>
          <a:p>
            <a:pPr marL="621792" lvl="1" eaLnBrk="1" fontAlgn="auto" hangingPunct="1">
              <a:spcBef>
                <a:spcPts val="324"/>
              </a:spcBef>
              <a:spcAft>
                <a:spcPts val="0"/>
              </a:spcAft>
              <a:buFont typeface="Verdana"/>
              <a:buChar char="◦"/>
              <a:defRPr/>
            </a:pPr>
            <a:r>
              <a:rPr lang="en-AU" altLang="en-AU" smtClean="0"/>
              <a:t>Layer 5 session</a:t>
            </a:r>
          </a:p>
          <a:p>
            <a:pPr marL="621792" lvl="1" eaLnBrk="1" fontAlgn="auto" hangingPunct="1">
              <a:spcBef>
                <a:spcPts val="324"/>
              </a:spcBef>
              <a:spcAft>
                <a:spcPts val="0"/>
              </a:spcAft>
              <a:buFont typeface="Verdana"/>
              <a:buChar char="◦"/>
              <a:defRPr/>
            </a:pPr>
            <a:r>
              <a:rPr lang="en-AU" altLang="en-AU" smtClean="0"/>
              <a:t>Layer 4 transport</a:t>
            </a:r>
          </a:p>
          <a:p>
            <a:pPr marL="621792" lvl="1" eaLnBrk="1" fontAlgn="auto" hangingPunct="1">
              <a:spcBef>
                <a:spcPts val="324"/>
              </a:spcBef>
              <a:spcAft>
                <a:spcPts val="0"/>
              </a:spcAft>
              <a:buFont typeface="Verdana"/>
              <a:buChar char="◦"/>
              <a:defRPr/>
            </a:pPr>
            <a:r>
              <a:rPr lang="en-AU" altLang="en-AU" smtClean="0"/>
              <a:t>Layer 3 network</a:t>
            </a:r>
          </a:p>
          <a:p>
            <a:pPr marL="621792" lvl="1" eaLnBrk="1" fontAlgn="auto" hangingPunct="1">
              <a:spcBef>
                <a:spcPts val="324"/>
              </a:spcBef>
              <a:spcAft>
                <a:spcPts val="0"/>
              </a:spcAft>
              <a:buFont typeface="Verdana"/>
              <a:buChar char="◦"/>
              <a:defRPr/>
            </a:pPr>
            <a:r>
              <a:rPr lang="en-AU" altLang="en-AU" smtClean="0"/>
              <a:t>Layer 2 data link</a:t>
            </a:r>
          </a:p>
          <a:p>
            <a:pPr marL="621792" lvl="1" eaLnBrk="1" fontAlgn="auto" hangingPunct="1">
              <a:spcBef>
                <a:spcPts val="324"/>
              </a:spcBef>
              <a:spcAft>
                <a:spcPts val="0"/>
              </a:spcAft>
              <a:buFont typeface="Verdana"/>
              <a:buChar char="◦"/>
              <a:defRPr/>
            </a:pPr>
            <a:r>
              <a:rPr lang="en-AU" altLang="en-AU" smtClean="0"/>
              <a:t>Layer 1 physical</a:t>
            </a:r>
          </a:p>
          <a:p>
            <a:pPr marL="365760" indent="-256032" eaLnBrk="1" fontAlgn="auto" hangingPunct="1">
              <a:spcAft>
                <a:spcPts val="0"/>
              </a:spcAft>
              <a:buFont typeface="Wingdings 3"/>
              <a:buChar char=""/>
              <a:defRPr/>
            </a:pPr>
            <a:endParaRPr lang="en-AU" altLang="en-AU" smtClean="0"/>
          </a:p>
        </p:txBody>
      </p:sp>
      <p:sp>
        <p:nvSpPr>
          <p:cNvPr id="67589" name="Rectangle 5"/>
          <p:cNvSpPr>
            <a:spLocks noGrp="1" noChangeArrowheads="1"/>
          </p:cNvSpPr>
          <p:nvPr>
            <p:ph sz="half" idx="2"/>
          </p:nvPr>
        </p:nvSpPr>
        <p:spPr>
          <a:xfrm>
            <a:off x="3635375" y="2057400"/>
            <a:ext cx="5508625" cy="3276600"/>
          </a:xfrm>
        </p:spPr>
        <p:txBody>
          <a:bodyPr>
            <a:normAutofit/>
          </a:bodyPr>
          <a:lstStyle/>
          <a:p>
            <a:pPr marL="621792" lvl="1" eaLnBrk="1" fontAlgn="auto" hangingPunct="1">
              <a:spcBef>
                <a:spcPts val="324"/>
              </a:spcBef>
              <a:spcAft>
                <a:spcPts val="0"/>
              </a:spcAft>
              <a:buFont typeface="Verdana"/>
              <a:buChar char="◦"/>
              <a:defRPr/>
            </a:pPr>
            <a:r>
              <a:rPr lang="en-AU" altLang="en-AU" smtClean="0"/>
              <a:t>Identification, authentication</a:t>
            </a:r>
          </a:p>
          <a:p>
            <a:pPr marL="621792" lvl="1" eaLnBrk="1" fontAlgn="auto" hangingPunct="1">
              <a:spcBef>
                <a:spcPts val="324"/>
              </a:spcBef>
              <a:spcAft>
                <a:spcPts val="0"/>
              </a:spcAft>
              <a:buFont typeface="Verdana"/>
              <a:buChar char="◦"/>
              <a:defRPr/>
            </a:pPr>
            <a:r>
              <a:rPr lang="en-AU" altLang="en-AU" smtClean="0"/>
              <a:t>Format conversion</a:t>
            </a:r>
          </a:p>
          <a:p>
            <a:pPr marL="621792" lvl="1" eaLnBrk="1" fontAlgn="auto" hangingPunct="1">
              <a:spcBef>
                <a:spcPts val="324"/>
              </a:spcBef>
              <a:spcAft>
                <a:spcPts val="0"/>
              </a:spcAft>
              <a:buFont typeface="Verdana"/>
              <a:buChar char="◦"/>
              <a:defRPr/>
            </a:pPr>
            <a:r>
              <a:rPr lang="en-AU" altLang="en-AU" smtClean="0"/>
              <a:t>Set-up coordinate conversation</a:t>
            </a:r>
          </a:p>
          <a:p>
            <a:pPr marL="621792" lvl="1" eaLnBrk="1" fontAlgn="auto" hangingPunct="1">
              <a:spcBef>
                <a:spcPts val="324"/>
              </a:spcBef>
              <a:spcAft>
                <a:spcPts val="0"/>
              </a:spcAft>
              <a:buFont typeface="Verdana"/>
              <a:buChar char="◦"/>
              <a:defRPr/>
            </a:pPr>
            <a:r>
              <a:rPr lang="en-AU" altLang="en-AU" smtClean="0"/>
              <a:t>Ensures error-free transfer</a:t>
            </a:r>
          </a:p>
          <a:p>
            <a:pPr marL="621792" lvl="1" eaLnBrk="1" fontAlgn="auto" hangingPunct="1">
              <a:spcBef>
                <a:spcPts val="324"/>
              </a:spcBef>
              <a:spcAft>
                <a:spcPts val="0"/>
              </a:spcAft>
              <a:buFont typeface="Verdana"/>
              <a:buChar char="◦"/>
              <a:defRPr/>
            </a:pPr>
            <a:r>
              <a:rPr lang="en-AU" altLang="en-AU" smtClean="0"/>
              <a:t>Routing of data through network</a:t>
            </a:r>
          </a:p>
          <a:p>
            <a:pPr marL="621792" lvl="1" eaLnBrk="1" fontAlgn="auto" hangingPunct="1">
              <a:spcBef>
                <a:spcPts val="324"/>
              </a:spcBef>
              <a:spcAft>
                <a:spcPts val="0"/>
              </a:spcAft>
              <a:buFont typeface="Verdana"/>
              <a:buChar char="◦"/>
              <a:defRPr/>
            </a:pPr>
            <a:r>
              <a:rPr lang="en-AU" altLang="en-AU" smtClean="0"/>
              <a:t>Error control and synchronisation</a:t>
            </a:r>
          </a:p>
          <a:p>
            <a:pPr marL="621792" lvl="1" eaLnBrk="1" fontAlgn="auto" hangingPunct="1">
              <a:spcBef>
                <a:spcPts val="324"/>
              </a:spcBef>
              <a:spcAft>
                <a:spcPts val="0"/>
              </a:spcAft>
              <a:buFont typeface="Verdana"/>
              <a:buChar char="◦"/>
              <a:defRPr/>
            </a:pPr>
            <a:r>
              <a:rPr lang="en-AU" altLang="en-AU" smtClean="0"/>
              <a:t>Placing signals on the carrier</a:t>
            </a:r>
          </a:p>
          <a:p>
            <a:pPr marL="621792" lvl="1" eaLnBrk="1" fontAlgn="auto" hangingPunct="1">
              <a:spcBef>
                <a:spcPts val="324"/>
              </a:spcBef>
              <a:spcAft>
                <a:spcPts val="0"/>
              </a:spcAft>
              <a:buFont typeface="Verdana"/>
              <a:buChar char="◦"/>
              <a:defRPr/>
            </a:pPr>
            <a:endParaRPr lang="en-AU" altLang="en-AU" smtClean="0"/>
          </a:p>
        </p:txBody>
      </p:sp>
      <p:sp>
        <p:nvSpPr>
          <p:cNvPr id="5"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387638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anim calcmode="lin" valueType="num">
                                      <p:cBhvr additive="base">
                                        <p:cTn id="7" dur="500" fill="hold"/>
                                        <p:tgtEl>
                                          <p:spTgt spid="675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9">
                                            <p:txEl>
                                              <p:pRg st="1" end="1"/>
                                            </p:txEl>
                                          </p:spTgt>
                                        </p:tgtEl>
                                        <p:attrNameLst>
                                          <p:attrName>style.visibility</p:attrName>
                                        </p:attrNameLst>
                                      </p:cBhvr>
                                      <p:to>
                                        <p:strVal val="visible"/>
                                      </p:to>
                                    </p:set>
                                    <p:anim calcmode="lin" valueType="num">
                                      <p:cBhvr additive="base">
                                        <p:cTn id="13" dur="500" fill="hold"/>
                                        <p:tgtEl>
                                          <p:spTgt spid="675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9">
                                            <p:txEl>
                                              <p:pRg st="2" end="2"/>
                                            </p:txEl>
                                          </p:spTgt>
                                        </p:tgtEl>
                                        <p:attrNameLst>
                                          <p:attrName>style.visibility</p:attrName>
                                        </p:attrNameLst>
                                      </p:cBhvr>
                                      <p:to>
                                        <p:strVal val="visible"/>
                                      </p:to>
                                    </p:set>
                                    <p:anim calcmode="lin" valueType="num">
                                      <p:cBhvr additive="base">
                                        <p:cTn id="19" dur="500" fill="hold"/>
                                        <p:tgtEl>
                                          <p:spTgt spid="6758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89">
                                            <p:txEl>
                                              <p:pRg st="3" end="3"/>
                                            </p:txEl>
                                          </p:spTgt>
                                        </p:tgtEl>
                                        <p:attrNameLst>
                                          <p:attrName>style.visibility</p:attrName>
                                        </p:attrNameLst>
                                      </p:cBhvr>
                                      <p:to>
                                        <p:strVal val="visible"/>
                                      </p:to>
                                    </p:set>
                                    <p:anim calcmode="lin" valueType="num">
                                      <p:cBhvr additive="base">
                                        <p:cTn id="25" dur="500" fill="hold"/>
                                        <p:tgtEl>
                                          <p:spTgt spid="6758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89">
                                            <p:txEl>
                                              <p:pRg st="4" end="4"/>
                                            </p:txEl>
                                          </p:spTgt>
                                        </p:tgtEl>
                                        <p:attrNameLst>
                                          <p:attrName>style.visibility</p:attrName>
                                        </p:attrNameLst>
                                      </p:cBhvr>
                                      <p:to>
                                        <p:strVal val="visible"/>
                                      </p:to>
                                    </p:set>
                                    <p:anim calcmode="lin" valueType="num">
                                      <p:cBhvr additive="base">
                                        <p:cTn id="31" dur="500" fill="hold"/>
                                        <p:tgtEl>
                                          <p:spTgt spid="6758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589">
                                            <p:txEl>
                                              <p:pRg st="5" end="5"/>
                                            </p:txEl>
                                          </p:spTgt>
                                        </p:tgtEl>
                                        <p:attrNameLst>
                                          <p:attrName>style.visibility</p:attrName>
                                        </p:attrNameLst>
                                      </p:cBhvr>
                                      <p:to>
                                        <p:strVal val="visible"/>
                                      </p:to>
                                    </p:set>
                                    <p:anim calcmode="lin" valueType="num">
                                      <p:cBhvr additive="base">
                                        <p:cTn id="37" dur="500" fill="hold"/>
                                        <p:tgtEl>
                                          <p:spTgt spid="6758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8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589">
                                            <p:txEl>
                                              <p:pRg st="6" end="6"/>
                                            </p:txEl>
                                          </p:spTgt>
                                        </p:tgtEl>
                                        <p:attrNameLst>
                                          <p:attrName>style.visibility</p:attrName>
                                        </p:attrNameLst>
                                      </p:cBhvr>
                                      <p:to>
                                        <p:strVal val="visible"/>
                                      </p:to>
                                    </p:set>
                                    <p:anim calcmode="lin" valueType="num">
                                      <p:cBhvr additive="base">
                                        <p:cTn id="43" dur="500" fill="hold"/>
                                        <p:tgtEl>
                                          <p:spTgt spid="6758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58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3"/>
          <p:cNvSpPr>
            <a:spLocks noGrp="1" noChangeArrowheads="1"/>
          </p:cNvSpPr>
          <p:nvPr>
            <p:ph type="title"/>
          </p:nvPr>
        </p:nvSpPr>
        <p:spPr>
          <a:xfrm>
            <a:off x="685800" y="800100"/>
            <a:ext cx="7772400" cy="762000"/>
          </a:xfrm>
        </p:spPr>
        <p:txBody>
          <a:bodyPr/>
          <a:lstStyle/>
          <a:p>
            <a:pPr eaLnBrk="1" fontAlgn="auto" hangingPunct="1">
              <a:spcAft>
                <a:spcPts val="0"/>
              </a:spcAft>
              <a:defRPr/>
            </a:pPr>
            <a:r>
              <a:rPr lang="en-AU" altLang="en-AU" dirty="0" smtClean="0"/>
              <a:t>Examples of protocols</a:t>
            </a:r>
          </a:p>
        </p:txBody>
      </p:sp>
      <p:sp>
        <p:nvSpPr>
          <p:cNvPr id="25602" name="Rectangle 4"/>
          <p:cNvSpPr>
            <a:spLocks noGrp="1" noChangeArrowheads="1"/>
          </p:cNvSpPr>
          <p:nvPr>
            <p:ph sz="half" idx="1"/>
          </p:nvPr>
        </p:nvSpPr>
        <p:spPr>
          <a:xfrm>
            <a:off x="179388" y="2060575"/>
            <a:ext cx="3429000" cy="4114800"/>
          </a:xfrm>
        </p:spPr>
        <p:txBody>
          <a:bodyPr/>
          <a:lstStyle/>
          <a:p>
            <a:pPr lvl="1" eaLnBrk="1" hangingPunct="1"/>
            <a:r>
              <a:rPr lang="en-AU" altLang="en-AU" sz="2000" smtClean="0"/>
              <a:t>Layer 7 application</a:t>
            </a:r>
          </a:p>
          <a:p>
            <a:pPr lvl="1" eaLnBrk="1" hangingPunct="1"/>
            <a:r>
              <a:rPr lang="en-AU" altLang="en-AU" sz="2000" smtClean="0"/>
              <a:t>Layer 6 presentation</a:t>
            </a:r>
          </a:p>
          <a:p>
            <a:pPr lvl="1" eaLnBrk="1" hangingPunct="1"/>
            <a:r>
              <a:rPr lang="en-AU" altLang="en-AU" sz="2000" smtClean="0"/>
              <a:t>Layer 5 session</a:t>
            </a:r>
          </a:p>
          <a:p>
            <a:pPr lvl="1" eaLnBrk="1" hangingPunct="1"/>
            <a:r>
              <a:rPr lang="en-AU" altLang="en-AU" sz="2000" smtClean="0"/>
              <a:t>Layer 4 transport</a:t>
            </a:r>
          </a:p>
          <a:p>
            <a:pPr lvl="1" eaLnBrk="1" hangingPunct="1"/>
            <a:r>
              <a:rPr lang="en-AU" altLang="en-AU" sz="2000" smtClean="0"/>
              <a:t>Layer 3 network</a:t>
            </a:r>
          </a:p>
          <a:p>
            <a:pPr lvl="1" eaLnBrk="1" hangingPunct="1"/>
            <a:r>
              <a:rPr lang="en-AU" altLang="en-AU" sz="2000" smtClean="0"/>
              <a:t>Layer 2 data link</a:t>
            </a:r>
          </a:p>
          <a:p>
            <a:pPr lvl="1" eaLnBrk="1" hangingPunct="1"/>
            <a:r>
              <a:rPr lang="en-AU" altLang="en-AU" sz="2000" smtClean="0"/>
              <a:t>Layer 1 physical</a:t>
            </a:r>
          </a:p>
          <a:p>
            <a:pPr eaLnBrk="1" hangingPunct="1"/>
            <a:endParaRPr lang="en-AU" altLang="en-AU" sz="2400" smtClean="0"/>
          </a:p>
        </p:txBody>
      </p:sp>
      <p:sp>
        <p:nvSpPr>
          <p:cNvPr id="68613" name="Rectangle 5"/>
          <p:cNvSpPr>
            <a:spLocks noGrp="1" noChangeArrowheads="1"/>
          </p:cNvSpPr>
          <p:nvPr>
            <p:ph sz="half" idx="2"/>
          </p:nvPr>
        </p:nvSpPr>
        <p:spPr>
          <a:xfrm>
            <a:off x="3995738" y="2057400"/>
            <a:ext cx="4919662" cy="3276600"/>
          </a:xfrm>
        </p:spPr>
        <p:txBody>
          <a:bodyPr/>
          <a:lstStyle/>
          <a:p>
            <a:pPr lvl="1" eaLnBrk="1" hangingPunct="1"/>
            <a:r>
              <a:rPr lang="en-AU" altLang="en-AU" sz="2000" smtClean="0"/>
              <a:t>E-mail, Web browser, Directory</a:t>
            </a:r>
          </a:p>
          <a:p>
            <a:pPr lvl="1" eaLnBrk="1" hangingPunct="1"/>
            <a:r>
              <a:rPr lang="en-AU" altLang="en-AU" sz="2000" smtClean="0"/>
              <a:t>POP, SMTP, FTP, HTTP, DNS</a:t>
            </a:r>
          </a:p>
          <a:p>
            <a:pPr lvl="1" eaLnBrk="1" hangingPunct="1"/>
            <a:r>
              <a:rPr lang="en-AU" altLang="en-AU" sz="2000" smtClean="0"/>
              <a:t>Sockets</a:t>
            </a:r>
          </a:p>
          <a:p>
            <a:pPr lvl="1" eaLnBrk="1" hangingPunct="1"/>
            <a:r>
              <a:rPr lang="en-AU" altLang="en-AU" sz="2000" smtClean="0"/>
              <a:t>TCP</a:t>
            </a:r>
          </a:p>
          <a:p>
            <a:pPr lvl="1" eaLnBrk="1" hangingPunct="1"/>
            <a:r>
              <a:rPr lang="en-AU" altLang="en-AU" sz="2000" smtClean="0"/>
              <a:t>IP</a:t>
            </a:r>
          </a:p>
          <a:p>
            <a:pPr lvl="1" eaLnBrk="1" hangingPunct="1"/>
            <a:r>
              <a:rPr lang="en-AU" altLang="en-AU" sz="2000" smtClean="0"/>
              <a:t>PPP, Ethernet, Token ring</a:t>
            </a:r>
          </a:p>
          <a:p>
            <a:pPr lvl="1" eaLnBrk="1" hangingPunct="1"/>
            <a:r>
              <a:rPr lang="en-AU" altLang="en-AU" sz="2000" smtClean="0"/>
              <a:t>100baseT</a:t>
            </a:r>
          </a:p>
        </p:txBody>
      </p:sp>
      <p:sp>
        <p:nvSpPr>
          <p:cNvPr id="5"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269519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anim calcmode="lin" valueType="num">
                                      <p:cBhvr additive="base">
                                        <p:cTn id="7" dur="500" fill="hold"/>
                                        <p:tgtEl>
                                          <p:spTgt spid="686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3">
                                            <p:txEl>
                                              <p:pRg st="1" end="1"/>
                                            </p:txEl>
                                          </p:spTgt>
                                        </p:tgtEl>
                                        <p:attrNameLst>
                                          <p:attrName>style.visibility</p:attrName>
                                        </p:attrNameLst>
                                      </p:cBhvr>
                                      <p:to>
                                        <p:strVal val="visible"/>
                                      </p:to>
                                    </p:set>
                                    <p:anim calcmode="lin" valueType="num">
                                      <p:cBhvr additive="base">
                                        <p:cTn id="13" dur="500" fill="hold"/>
                                        <p:tgtEl>
                                          <p:spTgt spid="686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3">
                                            <p:txEl>
                                              <p:pRg st="2" end="2"/>
                                            </p:txEl>
                                          </p:spTgt>
                                        </p:tgtEl>
                                        <p:attrNameLst>
                                          <p:attrName>style.visibility</p:attrName>
                                        </p:attrNameLst>
                                      </p:cBhvr>
                                      <p:to>
                                        <p:strVal val="visible"/>
                                      </p:to>
                                    </p:set>
                                    <p:anim calcmode="lin" valueType="num">
                                      <p:cBhvr additive="base">
                                        <p:cTn id="19" dur="500" fill="hold"/>
                                        <p:tgtEl>
                                          <p:spTgt spid="686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6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613">
                                            <p:txEl>
                                              <p:pRg st="3" end="3"/>
                                            </p:txEl>
                                          </p:spTgt>
                                        </p:tgtEl>
                                        <p:attrNameLst>
                                          <p:attrName>style.visibility</p:attrName>
                                        </p:attrNameLst>
                                      </p:cBhvr>
                                      <p:to>
                                        <p:strVal val="visible"/>
                                      </p:to>
                                    </p:set>
                                    <p:anim calcmode="lin" valueType="num">
                                      <p:cBhvr additive="base">
                                        <p:cTn id="25" dur="500" fill="hold"/>
                                        <p:tgtEl>
                                          <p:spTgt spid="686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86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613">
                                            <p:txEl>
                                              <p:pRg st="4" end="4"/>
                                            </p:txEl>
                                          </p:spTgt>
                                        </p:tgtEl>
                                        <p:attrNameLst>
                                          <p:attrName>style.visibility</p:attrName>
                                        </p:attrNameLst>
                                      </p:cBhvr>
                                      <p:to>
                                        <p:strVal val="visible"/>
                                      </p:to>
                                    </p:set>
                                    <p:anim calcmode="lin" valueType="num">
                                      <p:cBhvr additive="base">
                                        <p:cTn id="31" dur="500" fill="hold"/>
                                        <p:tgtEl>
                                          <p:spTgt spid="686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86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8613">
                                            <p:txEl>
                                              <p:pRg st="5" end="5"/>
                                            </p:txEl>
                                          </p:spTgt>
                                        </p:tgtEl>
                                        <p:attrNameLst>
                                          <p:attrName>style.visibility</p:attrName>
                                        </p:attrNameLst>
                                      </p:cBhvr>
                                      <p:to>
                                        <p:strVal val="visible"/>
                                      </p:to>
                                    </p:set>
                                    <p:anim calcmode="lin" valueType="num">
                                      <p:cBhvr additive="base">
                                        <p:cTn id="37" dur="500" fill="hold"/>
                                        <p:tgtEl>
                                          <p:spTgt spid="6861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86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8613">
                                            <p:txEl>
                                              <p:pRg st="6" end="6"/>
                                            </p:txEl>
                                          </p:spTgt>
                                        </p:tgtEl>
                                        <p:attrNameLst>
                                          <p:attrName>style.visibility</p:attrName>
                                        </p:attrNameLst>
                                      </p:cBhvr>
                                      <p:to>
                                        <p:strVal val="visible"/>
                                      </p:to>
                                    </p:set>
                                    <p:anim calcmode="lin" valueType="num">
                                      <p:cBhvr additive="base">
                                        <p:cTn id="43" dur="500" fill="hold"/>
                                        <p:tgtEl>
                                          <p:spTgt spid="6861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861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85800"/>
            <a:ext cx="8229600" cy="10668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dirty="0">
                <a:solidFill>
                  <a:srgbClr val="E4005C"/>
                </a:solidFill>
              </a:rPr>
              <a:t>Computer Networks</a:t>
            </a:r>
            <a:endParaRPr lang="en-GB" sz="4000" b="1" dirty="0">
              <a:solidFill>
                <a:srgbClr val="E4005C"/>
              </a:solidFill>
            </a:endParaRPr>
          </a:p>
        </p:txBody>
      </p:sp>
      <p:sp>
        <p:nvSpPr>
          <p:cNvPr id="20483" name="Rectangle 3"/>
          <p:cNvSpPr>
            <a:spLocks noGrp="1" noChangeArrowheads="1"/>
          </p:cNvSpPr>
          <p:nvPr>
            <p:ph type="body" sz="half" idx="1"/>
          </p:nvPr>
        </p:nvSpPr>
        <p:spPr>
          <a:xfrm>
            <a:off x="457200" y="1600200"/>
            <a:ext cx="4191000" cy="4525963"/>
          </a:xfrm>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2000" b="1">
              <a:solidFill>
                <a:srgbClr val="000066"/>
              </a:solidFill>
            </a:endParaRPr>
          </a:p>
          <a:p>
            <a:pPr marL="392113" indent="-293688" algn="just" defTabSz="414338">
              <a:lnSpc>
                <a:spcPct val="80000"/>
              </a:lnSpc>
              <a:buClr>
                <a:srgbClr val="CC0000"/>
              </a:buClr>
              <a:buFont typeface="Wingdings" pitchFamily="2" charset="2"/>
              <a:buBlip>
                <a:blip r:embed="rId3"/>
              </a:buBlip>
            </a:pPr>
            <a:r>
              <a:rPr lang="en-US" sz="2400" b="1">
                <a:solidFill>
                  <a:srgbClr val="000066"/>
                </a:solidFill>
              </a:rPr>
              <a:t>Computer network connects two or more autonomous computers.</a:t>
            </a:r>
          </a:p>
          <a:p>
            <a:pPr marL="392113" indent="-293688" algn="just" defTabSz="414338">
              <a:lnSpc>
                <a:spcPct val="80000"/>
              </a:lnSpc>
              <a:buClr>
                <a:srgbClr val="CC0000"/>
              </a:buClr>
              <a:buFont typeface="Wingdings" pitchFamily="2" charset="2"/>
              <a:buBlip>
                <a:blip r:embed="rId3"/>
              </a:buBlip>
            </a:pPr>
            <a:endParaRPr lang="en-US" sz="2400" b="1">
              <a:solidFill>
                <a:srgbClr val="000066"/>
              </a:solidFill>
            </a:endParaRPr>
          </a:p>
          <a:p>
            <a:pPr marL="392113" indent="-293688" algn="just" defTabSz="414338">
              <a:lnSpc>
                <a:spcPct val="80000"/>
              </a:lnSpc>
              <a:buClr>
                <a:srgbClr val="CC0000"/>
              </a:buClr>
              <a:buFont typeface="Wingdings" pitchFamily="2" charset="2"/>
              <a:buBlip>
                <a:blip r:embed="rId3"/>
              </a:buBlip>
            </a:pPr>
            <a:endParaRPr lang="en-US" sz="2400" b="1">
              <a:solidFill>
                <a:srgbClr val="000066"/>
              </a:solidFill>
            </a:endParaRPr>
          </a:p>
          <a:p>
            <a:pPr marL="392113" indent="-293688" algn="just" defTabSz="414338">
              <a:lnSpc>
                <a:spcPct val="80000"/>
              </a:lnSpc>
              <a:buClr>
                <a:srgbClr val="CC0000"/>
              </a:buClr>
              <a:buFont typeface="Wingdings" pitchFamily="2" charset="2"/>
              <a:buNone/>
            </a:pPr>
            <a:endParaRPr lang="en-US" sz="2400" b="1">
              <a:solidFill>
                <a:srgbClr val="000066"/>
              </a:solidFill>
            </a:endParaRPr>
          </a:p>
          <a:p>
            <a:pPr marL="392113" indent="-293688" algn="just" defTabSz="414338">
              <a:lnSpc>
                <a:spcPct val="80000"/>
              </a:lnSpc>
              <a:buClr>
                <a:srgbClr val="CC0000"/>
              </a:buClr>
              <a:buFont typeface="Wingdings" pitchFamily="2" charset="2"/>
              <a:buNone/>
            </a:pPr>
            <a:endParaRPr lang="en-US" sz="2400" b="1">
              <a:solidFill>
                <a:srgbClr val="000066"/>
              </a:solidFill>
            </a:endParaRPr>
          </a:p>
          <a:p>
            <a:pPr marL="392113" indent="-293688" algn="just" defTabSz="414338">
              <a:lnSpc>
                <a:spcPct val="80000"/>
              </a:lnSpc>
              <a:buClr>
                <a:srgbClr val="CC0000"/>
              </a:buClr>
              <a:buFont typeface="Wingdings" pitchFamily="2" charset="2"/>
              <a:buNone/>
            </a:pPr>
            <a:endParaRPr lang="en-US" sz="2400" b="1">
              <a:solidFill>
                <a:srgbClr val="000066"/>
              </a:solidFill>
            </a:endParaRPr>
          </a:p>
          <a:p>
            <a:pPr marL="392113" indent="-293688" algn="just" defTabSz="414338">
              <a:lnSpc>
                <a:spcPct val="80000"/>
              </a:lnSpc>
              <a:buClr>
                <a:srgbClr val="CC0000"/>
              </a:buClr>
              <a:buFont typeface="Wingdings" pitchFamily="2" charset="2"/>
              <a:buBlip>
                <a:blip r:embed="rId3"/>
              </a:buBlip>
            </a:pPr>
            <a:endParaRPr lang="en-US" sz="2400" b="1">
              <a:solidFill>
                <a:srgbClr val="000066"/>
              </a:solidFill>
            </a:endParaRPr>
          </a:p>
          <a:p>
            <a:pPr marL="392113" indent="-293688" algn="just" defTabSz="414338">
              <a:lnSpc>
                <a:spcPct val="80000"/>
              </a:lnSpc>
              <a:buClr>
                <a:srgbClr val="CC0000"/>
              </a:buClr>
              <a:buFont typeface="Wingdings" pitchFamily="2" charset="2"/>
              <a:buBlip>
                <a:blip r:embed="rId3"/>
              </a:buBlip>
            </a:pPr>
            <a:r>
              <a:rPr lang="en-US" sz="2400" b="1">
                <a:solidFill>
                  <a:srgbClr val="000066"/>
                </a:solidFill>
              </a:rPr>
              <a:t>The computers can be geographically located anywhere.</a:t>
            </a:r>
          </a:p>
        </p:txBody>
      </p:sp>
      <p:sp>
        <p:nvSpPr>
          <p:cNvPr id="20484"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0485"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0486"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0487"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0489"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pic>
        <p:nvPicPr>
          <p:cNvPr id="20490" name="Picture 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5667" t="24857" r="9698" b="20287"/>
          <a:stretch>
            <a:fillRect/>
          </a:stretch>
        </p:blipFill>
        <p:spPr>
          <a:xfrm>
            <a:off x="4776788" y="2195513"/>
            <a:ext cx="3781425" cy="333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483833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fontAlgn="auto" hangingPunct="1">
              <a:spcAft>
                <a:spcPts val="0"/>
              </a:spcAft>
              <a:defRPr/>
            </a:pPr>
            <a:r>
              <a:rPr lang="en-AU" altLang="en-AU" smtClean="0"/>
              <a:t>Encapsulation</a:t>
            </a:r>
          </a:p>
        </p:txBody>
      </p:sp>
      <p:sp>
        <p:nvSpPr>
          <p:cNvPr id="26627" name="Rectangle 2"/>
          <p:cNvSpPr>
            <a:spLocks noChangeArrowheads="1"/>
          </p:cNvSpPr>
          <p:nvPr/>
        </p:nvSpPr>
        <p:spPr bwMode="auto">
          <a:xfrm>
            <a:off x="1066800" y="2133600"/>
            <a:ext cx="144780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6628" name="Group 4"/>
          <p:cNvGrpSpPr>
            <a:grpSpLocks/>
          </p:cNvGrpSpPr>
          <p:nvPr/>
        </p:nvGrpSpPr>
        <p:grpSpPr bwMode="auto">
          <a:xfrm>
            <a:off x="1143000" y="2514600"/>
            <a:ext cx="1295400" cy="2590800"/>
            <a:chOff x="720" y="1584"/>
            <a:chExt cx="816" cy="1632"/>
          </a:xfrm>
        </p:grpSpPr>
        <p:sp>
          <p:nvSpPr>
            <p:cNvPr id="26694" name="Rectangle 5"/>
            <p:cNvSpPr>
              <a:spLocks noChangeArrowheads="1"/>
            </p:cNvSpPr>
            <p:nvPr/>
          </p:nvSpPr>
          <p:spPr bwMode="auto">
            <a:xfrm>
              <a:off x="720" y="158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Application</a:t>
              </a:r>
            </a:p>
          </p:txBody>
        </p:sp>
        <p:sp>
          <p:nvSpPr>
            <p:cNvPr id="26695" name="Rectangle 6"/>
            <p:cNvSpPr>
              <a:spLocks noChangeArrowheads="1"/>
            </p:cNvSpPr>
            <p:nvPr/>
          </p:nvSpPr>
          <p:spPr bwMode="auto">
            <a:xfrm>
              <a:off x="720" y="182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Presentation</a:t>
              </a:r>
            </a:p>
          </p:txBody>
        </p:sp>
        <p:sp>
          <p:nvSpPr>
            <p:cNvPr id="26696" name="Rectangle 7"/>
            <p:cNvSpPr>
              <a:spLocks noChangeArrowheads="1"/>
            </p:cNvSpPr>
            <p:nvPr/>
          </p:nvSpPr>
          <p:spPr bwMode="auto">
            <a:xfrm>
              <a:off x="720" y="206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Session</a:t>
              </a:r>
            </a:p>
          </p:txBody>
        </p:sp>
        <p:sp>
          <p:nvSpPr>
            <p:cNvPr id="26697" name="Rectangle 8"/>
            <p:cNvSpPr>
              <a:spLocks noChangeArrowheads="1"/>
            </p:cNvSpPr>
            <p:nvPr/>
          </p:nvSpPr>
          <p:spPr bwMode="auto">
            <a:xfrm>
              <a:off x="720" y="230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Transport</a:t>
              </a:r>
            </a:p>
          </p:txBody>
        </p:sp>
        <p:sp>
          <p:nvSpPr>
            <p:cNvPr id="26698" name="Rectangle 9"/>
            <p:cNvSpPr>
              <a:spLocks noChangeArrowheads="1"/>
            </p:cNvSpPr>
            <p:nvPr/>
          </p:nvSpPr>
          <p:spPr bwMode="auto">
            <a:xfrm>
              <a:off x="720" y="254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Network</a:t>
              </a:r>
            </a:p>
          </p:txBody>
        </p:sp>
        <p:sp>
          <p:nvSpPr>
            <p:cNvPr id="26699" name="Rectangle 10"/>
            <p:cNvSpPr>
              <a:spLocks noChangeArrowheads="1"/>
            </p:cNvSpPr>
            <p:nvPr/>
          </p:nvSpPr>
          <p:spPr bwMode="auto">
            <a:xfrm>
              <a:off x="720" y="278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Data Link</a:t>
              </a:r>
            </a:p>
          </p:txBody>
        </p:sp>
        <p:sp>
          <p:nvSpPr>
            <p:cNvPr id="26700" name="Rectangle 11"/>
            <p:cNvSpPr>
              <a:spLocks noChangeArrowheads="1"/>
            </p:cNvSpPr>
            <p:nvPr/>
          </p:nvSpPr>
          <p:spPr bwMode="auto">
            <a:xfrm>
              <a:off x="720" y="302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Physical</a:t>
              </a:r>
            </a:p>
          </p:txBody>
        </p:sp>
      </p:grpSp>
      <p:sp>
        <p:nvSpPr>
          <p:cNvPr id="69644" name="Rectangle 12"/>
          <p:cNvSpPr>
            <a:spLocks noChangeArrowheads="1"/>
          </p:cNvSpPr>
          <p:nvPr/>
        </p:nvSpPr>
        <p:spPr bwMode="auto">
          <a:xfrm>
            <a:off x="2667000" y="2590800"/>
            <a:ext cx="1066800" cy="228600"/>
          </a:xfrm>
          <a:prstGeom prst="rect">
            <a:avLst/>
          </a:prstGeom>
          <a:solidFill>
            <a:srgbClr val="CC99FF"/>
          </a:solidFill>
          <a:ln w="9525">
            <a:solidFill>
              <a:schemeClr val="tx1"/>
            </a:solidFill>
            <a:miter lim="800000"/>
            <a:headEnd/>
            <a:tailEnd/>
          </a:ln>
        </p:spPr>
        <p:txBody>
          <a:bodyPr wrap="none" anchor="ctr"/>
          <a:lstStyle/>
          <a:p>
            <a:pPr algn="ctr" eaLnBrk="0" hangingPunct="0"/>
            <a:r>
              <a:rPr lang="en-AU" altLang="en-AU" dirty="0">
                <a:latin typeface="Times"/>
              </a:rPr>
              <a:t>data</a:t>
            </a:r>
          </a:p>
        </p:txBody>
      </p:sp>
      <p:sp>
        <p:nvSpPr>
          <p:cNvPr id="26630" name="Rectangle 13"/>
          <p:cNvSpPr>
            <a:spLocks noChangeArrowheads="1"/>
          </p:cNvSpPr>
          <p:nvPr/>
        </p:nvSpPr>
        <p:spPr bwMode="auto">
          <a:xfrm>
            <a:off x="0" y="5334000"/>
            <a:ext cx="9144000" cy="304800"/>
          </a:xfrm>
          <a:prstGeom prst="rect">
            <a:avLst/>
          </a:prstGeom>
          <a:solidFill>
            <a:schemeClr val="hlink"/>
          </a:solidFill>
          <a:ln w="9525">
            <a:solidFill>
              <a:schemeClr val="tx1"/>
            </a:solidFill>
            <a:miter lim="800000"/>
            <a:headEnd/>
            <a:tailEnd/>
          </a:ln>
        </p:spPr>
        <p:txBody>
          <a:bodyPr wrap="none" anchor="ctr"/>
          <a:lstStyle/>
          <a:p>
            <a:pPr algn="ctr" eaLnBrk="0" hangingPunct="0"/>
            <a:endParaRPr lang="en-AU" altLang="en-AU">
              <a:latin typeface="Times"/>
            </a:endParaRPr>
          </a:p>
        </p:txBody>
      </p:sp>
      <p:sp>
        <p:nvSpPr>
          <p:cNvPr id="26631" name="Text Box 14"/>
          <p:cNvSpPr txBox="1">
            <a:spLocks noChangeArrowheads="1"/>
          </p:cNvSpPr>
          <p:nvPr/>
        </p:nvSpPr>
        <p:spPr bwMode="auto">
          <a:xfrm>
            <a:off x="1143000" y="2133600"/>
            <a:ext cx="100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tLang="en-AU" sz="1800">
                <a:latin typeface="Times"/>
              </a:rPr>
              <a:t>Device 1</a:t>
            </a:r>
            <a:endParaRPr lang="en-AU" altLang="en-AU">
              <a:latin typeface="Times"/>
            </a:endParaRPr>
          </a:p>
        </p:txBody>
      </p:sp>
      <p:sp>
        <p:nvSpPr>
          <p:cNvPr id="26632" name="Text Box 15"/>
          <p:cNvSpPr txBox="1">
            <a:spLocks noChangeArrowheads="1"/>
          </p:cNvSpPr>
          <p:nvPr/>
        </p:nvSpPr>
        <p:spPr bwMode="auto">
          <a:xfrm>
            <a:off x="7010400" y="2133600"/>
            <a:ext cx="100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tLang="en-AU" sz="1800">
                <a:latin typeface="Times"/>
              </a:rPr>
              <a:t>Device 2</a:t>
            </a:r>
            <a:endParaRPr lang="en-AU" altLang="en-AU">
              <a:latin typeface="Times"/>
            </a:endParaRPr>
          </a:p>
        </p:txBody>
      </p:sp>
      <p:sp>
        <p:nvSpPr>
          <p:cNvPr id="26633" name="Rectangle 16"/>
          <p:cNvSpPr>
            <a:spLocks noChangeArrowheads="1"/>
          </p:cNvSpPr>
          <p:nvPr/>
        </p:nvSpPr>
        <p:spPr bwMode="auto">
          <a:xfrm>
            <a:off x="6934200" y="2133600"/>
            <a:ext cx="144780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17"/>
          <p:cNvGrpSpPr>
            <a:grpSpLocks/>
          </p:cNvGrpSpPr>
          <p:nvPr/>
        </p:nvGrpSpPr>
        <p:grpSpPr bwMode="auto">
          <a:xfrm>
            <a:off x="2667000" y="2971800"/>
            <a:ext cx="1524000" cy="228600"/>
            <a:chOff x="2448" y="1872"/>
            <a:chExt cx="960" cy="144"/>
          </a:xfrm>
        </p:grpSpPr>
        <p:sp>
          <p:nvSpPr>
            <p:cNvPr id="26691" name="Rectangle 18"/>
            <p:cNvSpPr>
              <a:spLocks noChangeArrowheads="1"/>
            </p:cNvSpPr>
            <p:nvPr/>
          </p:nvSpPr>
          <p:spPr bwMode="auto">
            <a:xfrm>
              <a:off x="2592" y="1872"/>
              <a:ext cx="672" cy="144"/>
            </a:xfrm>
            <a:prstGeom prst="rect">
              <a:avLst/>
            </a:prstGeom>
            <a:solidFill>
              <a:srgbClr val="CC99FF"/>
            </a:solidFill>
            <a:ln w="9525">
              <a:solidFill>
                <a:schemeClr val="tx1"/>
              </a:solidFill>
              <a:miter lim="800000"/>
              <a:headEnd/>
              <a:tailEnd/>
            </a:ln>
          </p:spPr>
          <p:txBody>
            <a:bodyPr wrap="none" anchor="ctr"/>
            <a:lstStyle/>
            <a:p>
              <a:pPr algn="ctr" eaLnBrk="0" hangingPunct="0"/>
              <a:r>
                <a:rPr lang="en-AU" altLang="en-AU" dirty="0">
                  <a:latin typeface="Times"/>
                </a:rPr>
                <a:t>data</a:t>
              </a:r>
            </a:p>
          </p:txBody>
        </p:sp>
        <p:sp>
          <p:nvSpPr>
            <p:cNvPr id="26692" name="Rectangle 19"/>
            <p:cNvSpPr>
              <a:spLocks noChangeArrowheads="1"/>
            </p:cNvSpPr>
            <p:nvPr/>
          </p:nvSpPr>
          <p:spPr bwMode="auto">
            <a:xfrm>
              <a:off x="2448" y="187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H6</a:t>
              </a:r>
              <a:endParaRPr lang="en-AU" altLang="en-AU">
                <a:latin typeface="Times"/>
              </a:endParaRPr>
            </a:p>
          </p:txBody>
        </p:sp>
        <p:sp>
          <p:nvSpPr>
            <p:cNvPr id="26693" name="Rectangle 20"/>
            <p:cNvSpPr>
              <a:spLocks noChangeArrowheads="1"/>
            </p:cNvSpPr>
            <p:nvPr/>
          </p:nvSpPr>
          <p:spPr bwMode="auto">
            <a:xfrm>
              <a:off x="3264" y="187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T6</a:t>
              </a:r>
              <a:endParaRPr lang="en-AU" altLang="en-AU">
                <a:latin typeface="Times"/>
              </a:endParaRPr>
            </a:p>
          </p:txBody>
        </p:sp>
      </p:grpSp>
      <p:grpSp>
        <p:nvGrpSpPr>
          <p:cNvPr id="4" name="Group 21"/>
          <p:cNvGrpSpPr>
            <a:grpSpLocks/>
          </p:cNvGrpSpPr>
          <p:nvPr/>
        </p:nvGrpSpPr>
        <p:grpSpPr bwMode="auto">
          <a:xfrm>
            <a:off x="2667000" y="3352800"/>
            <a:ext cx="1981200" cy="228600"/>
            <a:chOff x="2304" y="2112"/>
            <a:chExt cx="1248" cy="144"/>
          </a:xfrm>
        </p:grpSpPr>
        <p:sp>
          <p:nvSpPr>
            <p:cNvPr id="26688" name="Rectangle 22"/>
            <p:cNvSpPr>
              <a:spLocks noChangeArrowheads="1"/>
            </p:cNvSpPr>
            <p:nvPr/>
          </p:nvSpPr>
          <p:spPr bwMode="auto">
            <a:xfrm>
              <a:off x="2448" y="2112"/>
              <a:ext cx="960" cy="144"/>
            </a:xfrm>
            <a:prstGeom prst="rect">
              <a:avLst/>
            </a:prstGeom>
            <a:solidFill>
              <a:srgbClr val="CC99FF"/>
            </a:solidFill>
            <a:ln w="9525">
              <a:solidFill>
                <a:schemeClr val="tx1"/>
              </a:solidFill>
              <a:miter lim="800000"/>
              <a:headEnd/>
              <a:tailEnd/>
            </a:ln>
          </p:spPr>
          <p:txBody>
            <a:bodyPr wrap="none" anchor="ctr"/>
            <a:lstStyle/>
            <a:p>
              <a:pPr algn="ctr" eaLnBrk="0" hangingPunct="0"/>
              <a:r>
                <a:rPr lang="en-AU" altLang="en-AU">
                  <a:latin typeface="Times"/>
                </a:rPr>
                <a:t>data</a:t>
              </a:r>
            </a:p>
          </p:txBody>
        </p:sp>
        <p:sp>
          <p:nvSpPr>
            <p:cNvPr id="26689" name="Rectangle 23"/>
            <p:cNvSpPr>
              <a:spLocks noChangeArrowheads="1"/>
            </p:cNvSpPr>
            <p:nvPr/>
          </p:nvSpPr>
          <p:spPr bwMode="auto">
            <a:xfrm>
              <a:off x="2304" y="211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H5</a:t>
              </a:r>
            </a:p>
          </p:txBody>
        </p:sp>
        <p:sp>
          <p:nvSpPr>
            <p:cNvPr id="26690" name="Rectangle 24"/>
            <p:cNvSpPr>
              <a:spLocks noChangeArrowheads="1"/>
            </p:cNvSpPr>
            <p:nvPr/>
          </p:nvSpPr>
          <p:spPr bwMode="auto">
            <a:xfrm>
              <a:off x="3408" y="211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T5</a:t>
              </a:r>
              <a:endParaRPr lang="en-AU" altLang="en-AU">
                <a:latin typeface="Times"/>
              </a:endParaRPr>
            </a:p>
          </p:txBody>
        </p:sp>
      </p:grpSp>
      <p:grpSp>
        <p:nvGrpSpPr>
          <p:cNvPr id="5" name="Group 25"/>
          <p:cNvGrpSpPr>
            <a:grpSpLocks/>
          </p:cNvGrpSpPr>
          <p:nvPr/>
        </p:nvGrpSpPr>
        <p:grpSpPr bwMode="auto">
          <a:xfrm>
            <a:off x="2667000" y="3733800"/>
            <a:ext cx="2438400" cy="228600"/>
            <a:chOff x="2160" y="2352"/>
            <a:chExt cx="1536" cy="144"/>
          </a:xfrm>
        </p:grpSpPr>
        <p:sp>
          <p:nvSpPr>
            <p:cNvPr id="26685" name="Rectangle 26"/>
            <p:cNvSpPr>
              <a:spLocks noChangeArrowheads="1"/>
            </p:cNvSpPr>
            <p:nvPr/>
          </p:nvSpPr>
          <p:spPr bwMode="auto">
            <a:xfrm>
              <a:off x="2304" y="2352"/>
              <a:ext cx="1248" cy="144"/>
            </a:xfrm>
            <a:prstGeom prst="rect">
              <a:avLst/>
            </a:prstGeom>
            <a:solidFill>
              <a:srgbClr val="CC99FF"/>
            </a:solidFill>
            <a:ln w="9525">
              <a:solidFill>
                <a:schemeClr val="tx1"/>
              </a:solidFill>
              <a:miter lim="800000"/>
              <a:headEnd/>
              <a:tailEnd/>
            </a:ln>
          </p:spPr>
          <p:txBody>
            <a:bodyPr wrap="none" anchor="ctr"/>
            <a:lstStyle/>
            <a:p>
              <a:pPr algn="ctr" eaLnBrk="0" hangingPunct="0"/>
              <a:r>
                <a:rPr lang="en-AU" altLang="en-AU">
                  <a:latin typeface="Times"/>
                </a:rPr>
                <a:t>data</a:t>
              </a:r>
            </a:p>
          </p:txBody>
        </p:sp>
        <p:sp>
          <p:nvSpPr>
            <p:cNvPr id="26686" name="Rectangle 27"/>
            <p:cNvSpPr>
              <a:spLocks noChangeArrowheads="1"/>
            </p:cNvSpPr>
            <p:nvPr/>
          </p:nvSpPr>
          <p:spPr bwMode="auto">
            <a:xfrm>
              <a:off x="2160" y="235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H4</a:t>
              </a:r>
            </a:p>
          </p:txBody>
        </p:sp>
        <p:sp>
          <p:nvSpPr>
            <p:cNvPr id="26687" name="Rectangle 28"/>
            <p:cNvSpPr>
              <a:spLocks noChangeArrowheads="1"/>
            </p:cNvSpPr>
            <p:nvPr/>
          </p:nvSpPr>
          <p:spPr bwMode="auto">
            <a:xfrm>
              <a:off x="3552" y="235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T4</a:t>
              </a:r>
              <a:endParaRPr lang="en-AU" altLang="en-AU">
                <a:latin typeface="Times"/>
              </a:endParaRPr>
            </a:p>
          </p:txBody>
        </p:sp>
      </p:grpSp>
      <p:grpSp>
        <p:nvGrpSpPr>
          <p:cNvPr id="6" name="Group 29"/>
          <p:cNvGrpSpPr>
            <a:grpSpLocks/>
          </p:cNvGrpSpPr>
          <p:nvPr/>
        </p:nvGrpSpPr>
        <p:grpSpPr bwMode="auto">
          <a:xfrm>
            <a:off x="2667000" y="4038600"/>
            <a:ext cx="3810000" cy="366713"/>
            <a:chOff x="2016" y="2544"/>
            <a:chExt cx="2400" cy="231"/>
          </a:xfrm>
        </p:grpSpPr>
        <p:sp>
          <p:nvSpPr>
            <p:cNvPr id="26680" name="Text Box 30"/>
            <p:cNvSpPr txBox="1">
              <a:spLocks noChangeArrowheads="1"/>
            </p:cNvSpPr>
            <p:nvPr/>
          </p:nvSpPr>
          <p:spPr bwMode="auto">
            <a:xfrm>
              <a:off x="3792" y="2544"/>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tLang="en-AU" sz="1800">
                  <a:latin typeface="Times"/>
                </a:rPr>
                <a:t>(packet)</a:t>
              </a:r>
            </a:p>
          </p:txBody>
        </p:sp>
        <p:grpSp>
          <p:nvGrpSpPr>
            <p:cNvPr id="26681" name="Group 31"/>
            <p:cNvGrpSpPr>
              <a:grpSpLocks/>
            </p:cNvGrpSpPr>
            <p:nvPr/>
          </p:nvGrpSpPr>
          <p:grpSpPr bwMode="auto">
            <a:xfrm>
              <a:off x="2016" y="2592"/>
              <a:ext cx="1824" cy="144"/>
              <a:chOff x="2016" y="2592"/>
              <a:chExt cx="1824" cy="144"/>
            </a:xfrm>
          </p:grpSpPr>
          <p:sp>
            <p:nvSpPr>
              <p:cNvPr id="26682" name="Rectangle 32"/>
              <p:cNvSpPr>
                <a:spLocks noChangeArrowheads="1"/>
              </p:cNvSpPr>
              <p:nvPr/>
            </p:nvSpPr>
            <p:spPr bwMode="auto">
              <a:xfrm>
                <a:off x="2016" y="259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H3</a:t>
                </a:r>
              </a:p>
            </p:txBody>
          </p:sp>
          <p:sp>
            <p:nvSpPr>
              <p:cNvPr id="26683" name="Rectangle 33"/>
              <p:cNvSpPr>
                <a:spLocks noChangeArrowheads="1"/>
              </p:cNvSpPr>
              <p:nvPr/>
            </p:nvSpPr>
            <p:spPr bwMode="auto">
              <a:xfrm>
                <a:off x="2160" y="2592"/>
                <a:ext cx="1536" cy="144"/>
              </a:xfrm>
              <a:prstGeom prst="rect">
                <a:avLst/>
              </a:prstGeom>
              <a:solidFill>
                <a:srgbClr val="CC99FF"/>
              </a:solidFill>
              <a:ln w="9525">
                <a:solidFill>
                  <a:schemeClr val="tx1"/>
                </a:solidFill>
                <a:miter lim="800000"/>
                <a:headEnd/>
                <a:tailEnd/>
              </a:ln>
            </p:spPr>
            <p:txBody>
              <a:bodyPr wrap="none" anchor="ctr"/>
              <a:lstStyle/>
              <a:p>
                <a:pPr algn="ctr" eaLnBrk="0" hangingPunct="0"/>
                <a:r>
                  <a:rPr lang="en-AU" altLang="en-AU">
                    <a:latin typeface="Times"/>
                  </a:rPr>
                  <a:t>data</a:t>
                </a:r>
              </a:p>
            </p:txBody>
          </p:sp>
          <p:sp>
            <p:nvSpPr>
              <p:cNvPr id="26684" name="Rectangle 34"/>
              <p:cNvSpPr>
                <a:spLocks noChangeArrowheads="1"/>
              </p:cNvSpPr>
              <p:nvPr/>
            </p:nvSpPr>
            <p:spPr bwMode="auto">
              <a:xfrm>
                <a:off x="3696" y="259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T3</a:t>
                </a:r>
                <a:endParaRPr lang="en-AU" altLang="en-AU">
                  <a:latin typeface="Times"/>
                </a:endParaRPr>
              </a:p>
            </p:txBody>
          </p:sp>
        </p:grpSp>
      </p:grpSp>
      <p:grpSp>
        <p:nvGrpSpPr>
          <p:cNvPr id="8" name="Group 35"/>
          <p:cNvGrpSpPr>
            <a:grpSpLocks/>
          </p:cNvGrpSpPr>
          <p:nvPr/>
        </p:nvGrpSpPr>
        <p:grpSpPr bwMode="auto">
          <a:xfrm>
            <a:off x="2667000" y="4495800"/>
            <a:ext cx="3352800" cy="228600"/>
            <a:chOff x="1872" y="2832"/>
            <a:chExt cx="2112" cy="144"/>
          </a:xfrm>
        </p:grpSpPr>
        <p:sp>
          <p:nvSpPr>
            <p:cNvPr id="26677" name="Rectangle 36"/>
            <p:cNvSpPr>
              <a:spLocks noChangeArrowheads="1"/>
            </p:cNvSpPr>
            <p:nvPr/>
          </p:nvSpPr>
          <p:spPr bwMode="auto">
            <a:xfrm>
              <a:off x="1872" y="283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H2</a:t>
              </a:r>
            </a:p>
          </p:txBody>
        </p:sp>
        <p:sp>
          <p:nvSpPr>
            <p:cNvPr id="26678" name="Rectangle 37"/>
            <p:cNvSpPr>
              <a:spLocks noChangeArrowheads="1"/>
            </p:cNvSpPr>
            <p:nvPr/>
          </p:nvSpPr>
          <p:spPr bwMode="auto">
            <a:xfrm>
              <a:off x="2016" y="2832"/>
              <a:ext cx="1824" cy="144"/>
            </a:xfrm>
            <a:prstGeom prst="rect">
              <a:avLst/>
            </a:prstGeom>
            <a:solidFill>
              <a:srgbClr val="CC99FF"/>
            </a:solidFill>
            <a:ln w="9525">
              <a:solidFill>
                <a:schemeClr val="tx1"/>
              </a:solidFill>
              <a:miter lim="800000"/>
              <a:headEnd/>
              <a:tailEnd/>
            </a:ln>
          </p:spPr>
          <p:txBody>
            <a:bodyPr wrap="none" anchor="ctr"/>
            <a:lstStyle/>
            <a:p>
              <a:pPr algn="ctr" eaLnBrk="0" hangingPunct="0"/>
              <a:r>
                <a:rPr lang="en-AU" altLang="en-AU">
                  <a:latin typeface="Times"/>
                </a:rPr>
                <a:t>data</a:t>
              </a:r>
            </a:p>
          </p:txBody>
        </p:sp>
        <p:sp>
          <p:nvSpPr>
            <p:cNvPr id="26679" name="Rectangle 38"/>
            <p:cNvSpPr>
              <a:spLocks noChangeArrowheads="1"/>
            </p:cNvSpPr>
            <p:nvPr/>
          </p:nvSpPr>
          <p:spPr bwMode="auto">
            <a:xfrm>
              <a:off x="3840" y="283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T2</a:t>
              </a:r>
              <a:endParaRPr lang="en-AU" altLang="en-AU">
                <a:latin typeface="Times"/>
              </a:endParaRPr>
            </a:p>
          </p:txBody>
        </p:sp>
      </p:grpSp>
      <p:grpSp>
        <p:nvGrpSpPr>
          <p:cNvPr id="9" name="Group 39"/>
          <p:cNvGrpSpPr>
            <a:grpSpLocks/>
          </p:cNvGrpSpPr>
          <p:nvPr/>
        </p:nvGrpSpPr>
        <p:grpSpPr bwMode="auto">
          <a:xfrm>
            <a:off x="2667000" y="4876800"/>
            <a:ext cx="3810000" cy="228600"/>
            <a:chOff x="1728" y="3072"/>
            <a:chExt cx="2400" cy="144"/>
          </a:xfrm>
        </p:grpSpPr>
        <p:sp>
          <p:nvSpPr>
            <p:cNvPr id="26674" name="Rectangle 40"/>
            <p:cNvSpPr>
              <a:spLocks noChangeArrowheads="1"/>
            </p:cNvSpPr>
            <p:nvPr/>
          </p:nvSpPr>
          <p:spPr bwMode="auto">
            <a:xfrm>
              <a:off x="1728" y="307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H1</a:t>
              </a:r>
            </a:p>
          </p:txBody>
        </p:sp>
        <p:sp>
          <p:nvSpPr>
            <p:cNvPr id="26675" name="Rectangle 41"/>
            <p:cNvSpPr>
              <a:spLocks noChangeArrowheads="1"/>
            </p:cNvSpPr>
            <p:nvPr/>
          </p:nvSpPr>
          <p:spPr bwMode="auto">
            <a:xfrm>
              <a:off x="1872" y="3072"/>
              <a:ext cx="2112" cy="144"/>
            </a:xfrm>
            <a:prstGeom prst="rect">
              <a:avLst/>
            </a:prstGeom>
            <a:solidFill>
              <a:srgbClr val="CC99FF"/>
            </a:solidFill>
            <a:ln w="9525">
              <a:solidFill>
                <a:schemeClr val="tx1"/>
              </a:solidFill>
              <a:miter lim="800000"/>
              <a:headEnd/>
              <a:tailEnd/>
            </a:ln>
          </p:spPr>
          <p:txBody>
            <a:bodyPr wrap="none" anchor="ctr"/>
            <a:lstStyle/>
            <a:p>
              <a:pPr algn="ctr" eaLnBrk="0" hangingPunct="0"/>
              <a:r>
                <a:rPr lang="en-AU" altLang="en-AU">
                  <a:latin typeface="Times"/>
                </a:rPr>
                <a:t>data</a:t>
              </a:r>
            </a:p>
          </p:txBody>
        </p:sp>
        <p:sp>
          <p:nvSpPr>
            <p:cNvPr id="26676" name="Rectangle 42"/>
            <p:cNvSpPr>
              <a:spLocks noChangeArrowheads="1"/>
            </p:cNvSpPr>
            <p:nvPr/>
          </p:nvSpPr>
          <p:spPr bwMode="auto">
            <a:xfrm>
              <a:off x="3984" y="3072"/>
              <a:ext cx="144" cy="144"/>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400">
                  <a:latin typeface="Times"/>
                </a:rPr>
                <a:t>T1</a:t>
              </a:r>
              <a:endParaRPr lang="en-AU" altLang="en-AU">
                <a:latin typeface="Times"/>
              </a:endParaRPr>
            </a:p>
          </p:txBody>
        </p:sp>
      </p:grpSp>
      <p:sp>
        <p:nvSpPr>
          <p:cNvPr id="26640" name="Text Box 43"/>
          <p:cNvSpPr txBox="1">
            <a:spLocks noChangeArrowheads="1"/>
          </p:cNvSpPr>
          <p:nvPr/>
        </p:nvSpPr>
        <p:spPr bwMode="auto">
          <a:xfrm>
            <a:off x="228600" y="53340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tLang="en-AU" sz="1800">
                <a:latin typeface="Times"/>
              </a:rPr>
              <a:t>carrier</a:t>
            </a:r>
            <a:endParaRPr lang="en-AU" altLang="en-AU">
              <a:latin typeface="Times"/>
            </a:endParaRPr>
          </a:p>
        </p:txBody>
      </p:sp>
      <p:sp>
        <p:nvSpPr>
          <p:cNvPr id="69676" name="Rectangle 44"/>
          <p:cNvSpPr>
            <a:spLocks noChangeArrowheads="1"/>
          </p:cNvSpPr>
          <p:nvPr/>
        </p:nvSpPr>
        <p:spPr bwMode="auto">
          <a:xfrm>
            <a:off x="3962400" y="5410200"/>
            <a:ext cx="1600200" cy="152400"/>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600" b="1">
                <a:latin typeface="Arial Black" pitchFamily="34" charset="0"/>
              </a:rPr>
              <a:t>FRAME</a:t>
            </a:r>
            <a:endParaRPr lang="en-AU" altLang="en-AU" b="1">
              <a:latin typeface="Arial Black" pitchFamily="34" charset="0"/>
            </a:endParaRPr>
          </a:p>
        </p:txBody>
      </p:sp>
      <p:grpSp>
        <p:nvGrpSpPr>
          <p:cNvPr id="26642" name="Group 45"/>
          <p:cNvGrpSpPr>
            <a:grpSpLocks/>
          </p:cNvGrpSpPr>
          <p:nvPr/>
        </p:nvGrpSpPr>
        <p:grpSpPr bwMode="auto">
          <a:xfrm>
            <a:off x="7010400" y="2514600"/>
            <a:ext cx="1295400" cy="2590800"/>
            <a:chOff x="720" y="1584"/>
            <a:chExt cx="816" cy="1632"/>
          </a:xfrm>
        </p:grpSpPr>
        <p:sp>
          <p:nvSpPr>
            <p:cNvPr id="26667" name="Rectangle 46"/>
            <p:cNvSpPr>
              <a:spLocks noChangeArrowheads="1"/>
            </p:cNvSpPr>
            <p:nvPr/>
          </p:nvSpPr>
          <p:spPr bwMode="auto">
            <a:xfrm>
              <a:off x="720" y="158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Application</a:t>
              </a:r>
            </a:p>
          </p:txBody>
        </p:sp>
        <p:sp>
          <p:nvSpPr>
            <p:cNvPr id="26668" name="Rectangle 47"/>
            <p:cNvSpPr>
              <a:spLocks noChangeArrowheads="1"/>
            </p:cNvSpPr>
            <p:nvPr/>
          </p:nvSpPr>
          <p:spPr bwMode="auto">
            <a:xfrm>
              <a:off x="720" y="182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Presentation</a:t>
              </a:r>
            </a:p>
          </p:txBody>
        </p:sp>
        <p:sp>
          <p:nvSpPr>
            <p:cNvPr id="26669" name="Rectangle 48"/>
            <p:cNvSpPr>
              <a:spLocks noChangeArrowheads="1"/>
            </p:cNvSpPr>
            <p:nvPr/>
          </p:nvSpPr>
          <p:spPr bwMode="auto">
            <a:xfrm>
              <a:off x="720" y="206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Session</a:t>
              </a:r>
            </a:p>
          </p:txBody>
        </p:sp>
        <p:sp>
          <p:nvSpPr>
            <p:cNvPr id="26670" name="Rectangle 49"/>
            <p:cNvSpPr>
              <a:spLocks noChangeArrowheads="1"/>
            </p:cNvSpPr>
            <p:nvPr/>
          </p:nvSpPr>
          <p:spPr bwMode="auto">
            <a:xfrm>
              <a:off x="720" y="230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Transport</a:t>
              </a:r>
            </a:p>
          </p:txBody>
        </p:sp>
        <p:sp>
          <p:nvSpPr>
            <p:cNvPr id="26671" name="Rectangle 50"/>
            <p:cNvSpPr>
              <a:spLocks noChangeArrowheads="1"/>
            </p:cNvSpPr>
            <p:nvPr/>
          </p:nvSpPr>
          <p:spPr bwMode="auto">
            <a:xfrm>
              <a:off x="720" y="254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Network</a:t>
              </a:r>
            </a:p>
          </p:txBody>
        </p:sp>
        <p:sp>
          <p:nvSpPr>
            <p:cNvPr id="26672" name="Rectangle 51"/>
            <p:cNvSpPr>
              <a:spLocks noChangeArrowheads="1"/>
            </p:cNvSpPr>
            <p:nvPr/>
          </p:nvSpPr>
          <p:spPr bwMode="auto">
            <a:xfrm>
              <a:off x="720" y="278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Data Link</a:t>
              </a:r>
            </a:p>
          </p:txBody>
        </p:sp>
        <p:sp>
          <p:nvSpPr>
            <p:cNvPr id="26673" name="Rectangle 52"/>
            <p:cNvSpPr>
              <a:spLocks noChangeArrowheads="1"/>
            </p:cNvSpPr>
            <p:nvPr/>
          </p:nvSpPr>
          <p:spPr bwMode="auto">
            <a:xfrm>
              <a:off x="720" y="3024"/>
              <a:ext cx="816" cy="192"/>
            </a:xfrm>
            <a:prstGeom prst="rect">
              <a:avLst/>
            </a:prstGeom>
            <a:solidFill>
              <a:schemeClr val="hlink"/>
            </a:solidFill>
            <a:ln w="9525">
              <a:solidFill>
                <a:schemeClr val="tx1"/>
              </a:solidFill>
              <a:miter lim="800000"/>
              <a:headEnd/>
              <a:tailEnd/>
            </a:ln>
          </p:spPr>
          <p:txBody>
            <a:bodyPr wrap="none" anchor="ctr"/>
            <a:lstStyle/>
            <a:p>
              <a:pPr algn="ctr" eaLnBrk="0" hangingPunct="0"/>
              <a:r>
                <a:rPr lang="en-AU" altLang="en-AU" sz="1800">
                  <a:latin typeface="Times"/>
                </a:rPr>
                <a:t>Physical</a:t>
              </a:r>
            </a:p>
          </p:txBody>
        </p:sp>
      </p:grpSp>
      <p:grpSp>
        <p:nvGrpSpPr>
          <p:cNvPr id="11" name="Group 62"/>
          <p:cNvGrpSpPr>
            <a:grpSpLocks/>
          </p:cNvGrpSpPr>
          <p:nvPr/>
        </p:nvGrpSpPr>
        <p:grpSpPr bwMode="auto">
          <a:xfrm>
            <a:off x="0" y="6019800"/>
            <a:ext cx="9067800" cy="533400"/>
            <a:chOff x="0" y="3792"/>
            <a:chExt cx="5712" cy="336"/>
          </a:xfrm>
        </p:grpSpPr>
        <p:sp>
          <p:nvSpPr>
            <p:cNvPr id="26659" name="Text Box 63"/>
            <p:cNvSpPr txBox="1">
              <a:spLocks noChangeArrowheads="1"/>
            </p:cNvSpPr>
            <p:nvPr/>
          </p:nvSpPr>
          <p:spPr bwMode="auto">
            <a:xfrm>
              <a:off x="0" y="3816"/>
              <a:ext cx="1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altLang="en-AU">
                  <a:latin typeface="Times"/>
                </a:rPr>
                <a:t>A typical frame</a:t>
              </a:r>
            </a:p>
          </p:txBody>
        </p:sp>
        <p:grpSp>
          <p:nvGrpSpPr>
            <p:cNvPr id="26660" name="Group 64"/>
            <p:cNvGrpSpPr>
              <a:grpSpLocks/>
            </p:cNvGrpSpPr>
            <p:nvPr/>
          </p:nvGrpSpPr>
          <p:grpSpPr bwMode="auto">
            <a:xfrm>
              <a:off x="1392" y="3792"/>
              <a:ext cx="4320" cy="336"/>
              <a:chOff x="1392" y="3792"/>
              <a:chExt cx="4320" cy="336"/>
            </a:xfrm>
          </p:grpSpPr>
          <p:sp>
            <p:nvSpPr>
              <p:cNvPr id="26661" name="Rectangle 65"/>
              <p:cNvSpPr>
                <a:spLocks noChangeArrowheads="1"/>
              </p:cNvSpPr>
              <p:nvPr/>
            </p:nvSpPr>
            <p:spPr bwMode="auto">
              <a:xfrm>
                <a:off x="1872" y="3792"/>
                <a:ext cx="960" cy="336"/>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AU" altLang="en-AU" sz="1600">
                    <a:latin typeface="Times"/>
                  </a:rPr>
                  <a:t>Destination</a:t>
                </a:r>
              </a:p>
              <a:p>
                <a:pPr algn="ctr" eaLnBrk="0" hangingPunct="0"/>
                <a:r>
                  <a:rPr lang="en-AU" altLang="en-AU" sz="1600">
                    <a:latin typeface="Times"/>
                  </a:rPr>
                  <a:t>Address</a:t>
                </a:r>
              </a:p>
            </p:txBody>
          </p:sp>
          <p:sp>
            <p:nvSpPr>
              <p:cNvPr id="26662" name="Rectangle 66"/>
              <p:cNvSpPr>
                <a:spLocks noChangeArrowheads="1"/>
              </p:cNvSpPr>
              <p:nvPr/>
            </p:nvSpPr>
            <p:spPr bwMode="auto">
              <a:xfrm>
                <a:off x="2832" y="3792"/>
                <a:ext cx="960" cy="336"/>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AU" altLang="en-AU" sz="1600">
                    <a:latin typeface="Times"/>
                  </a:rPr>
                  <a:t>Source</a:t>
                </a:r>
              </a:p>
              <a:p>
                <a:pPr algn="ctr" eaLnBrk="0" hangingPunct="0"/>
                <a:r>
                  <a:rPr lang="en-AU" altLang="en-AU" sz="1600">
                    <a:latin typeface="Times"/>
                  </a:rPr>
                  <a:t>Address</a:t>
                </a:r>
              </a:p>
            </p:txBody>
          </p:sp>
          <p:sp>
            <p:nvSpPr>
              <p:cNvPr id="26663" name="Rectangle 67"/>
              <p:cNvSpPr>
                <a:spLocks noChangeArrowheads="1"/>
              </p:cNvSpPr>
              <p:nvPr/>
            </p:nvSpPr>
            <p:spPr bwMode="auto">
              <a:xfrm>
                <a:off x="3792" y="3792"/>
                <a:ext cx="960" cy="336"/>
              </a:xfrm>
              <a:prstGeom prst="rect">
                <a:avLst/>
              </a:prstGeom>
              <a:solidFill>
                <a:srgbClr val="CC99FF"/>
              </a:solidFill>
              <a:ln w="9525">
                <a:solidFill>
                  <a:schemeClr val="tx1"/>
                </a:solidFill>
                <a:miter lim="800000"/>
                <a:headEnd/>
                <a:tailEnd/>
              </a:ln>
            </p:spPr>
            <p:txBody>
              <a:bodyPr wrap="none" anchor="ctr"/>
              <a:lstStyle/>
              <a:p>
                <a:pPr algn="ctr" eaLnBrk="0" hangingPunct="0"/>
                <a:r>
                  <a:rPr lang="en-AU" altLang="en-AU" sz="1600">
                    <a:latin typeface="Times"/>
                  </a:rPr>
                  <a:t>Data</a:t>
                </a:r>
              </a:p>
            </p:txBody>
          </p:sp>
          <p:sp>
            <p:nvSpPr>
              <p:cNvPr id="26664" name="Rectangle 68"/>
              <p:cNvSpPr>
                <a:spLocks noChangeArrowheads="1"/>
              </p:cNvSpPr>
              <p:nvPr/>
            </p:nvSpPr>
            <p:spPr bwMode="auto">
              <a:xfrm>
                <a:off x="4752" y="3792"/>
                <a:ext cx="480" cy="336"/>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600">
                    <a:latin typeface="Times"/>
                  </a:rPr>
                  <a:t>Padding</a:t>
                </a:r>
              </a:p>
            </p:txBody>
          </p:sp>
          <p:sp>
            <p:nvSpPr>
              <p:cNvPr id="26665" name="Rectangle 69"/>
              <p:cNvSpPr>
                <a:spLocks noChangeArrowheads="1"/>
              </p:cNvSpPr>
              <p:nvPr/>
            </p:nvSpPr>
            <p:spPr bwMode="auto">
              <a:xfrm>
                <a:off x="5232" y="3792"/>
                <a:ext cx="480" cy="336"/>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600">
                    <a:latin typeface="Times"/>
                  </a:rPr>
                  <a:t>CRC</a:t>
                </a:r>
              </a:p>
            </p:txBody>
          </p:sp>
          <p:sp>
            <p:nvSpPr>
              <p:cNvPr id="26666" name="Rectangle 70"/>
              <p:cNvSpPr>
                <a:spLocks noChangeArrowheads="1"/>
              </p:cNvSpPr>
              <p:nvPr/>
            </p:nvSpPr>
            <p:spPr bwMode="auto">
              <a:xfrm>
                <a:off x="1392" y="3792"/>
                <a:ext cx="480" cy="336"/>
              </a:xfrm>
              <a:prstGeom prst="rect">
                <a:avLst/>
              </a:prstGeom>
              <a:solidFill>
                <a:srgbClr val="FF66CC"/>
              </a:solidFill>
              <a:ln w="9525">
                <a:solidFill>
                  <a:schemeClr val="tx1"/>
                </a:solidFill>
                <a:miter lim="800000"/>
                <a:headEnd/>
                <a:tailEnd/>
              </a:ln>
            </p:spPr>
            <p:txBody>
              <a:bodyPr wrap="none" anchor="ctr"/>
              <a:lstStyle/>
              <a:p>
                <a:pPr algn="ctr" eaLnBrk="0" hangingPunct="0"/>
                <a:r>
                  <a:rPr lang="en-AU" altLang="en-AU" sz="1600">
                    <a:latin typeface="Times"/>
                  </a:rPr>
                  <a:t>Preamble</a:t>
                </a:r>
              </a:p>
            </p:txBody>
          </p:sp>
        </p:grpSp>
      </p:grpSp>
      <p:grpSp>
        <p:nvGrpSpPr>
          <p:cNvPr id="13" name="Group 79"/>
          <p:cNvGrpSpPr>
            <a:grpSpLocks noChangeAspect="1"/>
          </p:cNvGrpSpPr>
          <p:nvPr/>
        </p:nvGrpSpPr>
        <p:grpSpPr bwMode="auto">
          <a:xfrm>
            <a:off x="1981200" y="5029200"/>
            <a:ext cx="1600200" cy="533400"/>
            <a:chOff x="3000" y="1987"/>
            <a:chExt cx="2100" cy="720"/>
          </a:xfrm>
        </p:grpSpPr>
        <p:sp>
          <p:nvSpPr>
            <p:cNvPr id="26656" name="AutoShape 80"/>
            <p:cNvSpPr>
              <a:spLocks noChangeAspect="1" noChangeArrowheads="1"/>
            </p:cNvSpPr>
            <p:nvPr/>
          </p:nvSpPr>
          <p:spPr bwMode="auto">
            <a:xfrm>
              <a:off x="3000" y="1987"/>
              <a:ext cx="21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57" name="Rectangle 81"/>
            <p:cNvSpPr>
              <a:spLocks noChangeArrowheads="1"/>
            </p:cNvSpPr>
            <p:nvPr/>
          </p:nvSpPr>
          <p:spPr bwMode="auto">
            <a:xfrm>
              <a:off x="3000" y="2501"/>
              <a:ext cx="2100" cy="206"/>
            </a:xfrm>
            <a:prstGeom prst="rect">
              <a:avLst/>
            </a:prstGeom>
            <a:solidFill>
              <a:srgbClr val="FF66CC"/>
            </a:solidFill>
            <a:ln w="9525">
              <a:solidFill>
                <a:srgbClr val="FFFFFF"/>
              </a:solidFill>
              <a:miter lim="800000"/>
              <a:headEnd/>
              <a:tailEnd/>
            </a:ln>
          </p:spPr>
          <p:txBody>
            <a:bodyPr anchor="ctr"/>
            <a:lstStyle/>
            <a:p>
              <a:pPr algn="ctr"/>
              <a:r>
                <a:rPr lang="en-AU" sz="1600" b="1">
                  <a:solidFill>
                    <a:srgbClr val="FFFFFF"/>
                  </a:solidFill>
                  <a:latin typeface="Arial Black" pitchFamily="34" charset="0"/>
                </a:rPr>
                <a:t>FRAME</a:t>
              </a:r>
              <a:endParaRPr lang="en-US" b="1">
                <a:latin typeface="Arial Black" pitchFamily="34" charset="0"/>
              </a:endParaRPr>
            </a:p>
          </p:txBody>
        </p:sp>
        <p:sp>
          <p:nvSpPr>
            <p:cNvPr id="26658" name="AutoShape 82"/>
            <p:cNvSpPr>
              <a:spLocks noChangeArrowheads="1"/>
            </p:cNvSpPr>
            <p:nvPr/>
          </p:nvSpPr>
          <p:spPr bwMode="auto">
            <a:xfrm rot="10800000">
              <a:off x="3300" y="1987"/>
              <a:ext cx="400" cy="617"/>
            </a:xfrm>
            <a:prstGeom prst="upArrow">
              <a:avLst>
                <a:gd name="adj1" fmla="val 50000"/>
                <a:gd name="adj2" fmla="val 38563"/>
              </a:avLst>
            </a:prstGeom>
            <a:solidFill>
              <a:srgbClr val="FFFF00"/>
            </a:solidFill>
            <a:ln w="9525">
              <a:solidFill>
                <a:srgbClr val="FFFFFF"/>
              </a:solidFill>
              <a:miter lim="800000"/>
              <a:headEnd/>
              <a:tailEnd/>
            </a:ln>
          </p:spPr>
          <p:txBody>
            <a:bodyPr anchor="ctr"/>
            <a:lstStyle/>
            <a:p>
              <a:endParaRPr lang="en-US"/>
            </a:p>
          </p:txBody>
        </p:sp>
      </p:grpSp>
      <p:sp>
        <p:nvSpPr>
          <p:cNvPr id="26645" name="Rectangle 8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14" name="Group 83"/>
          <p:cNvGrpSpPr>
            <a:grpSpLocks noChangeAspect="1"/>
          </p:cNvGrpSpPr>
          <p:nvPr/>
        </p:nvGrpSpPr>
        <p:grpSpPr bwMode="auto">
          <a:xfrm>
            <a:off x="5724525" y="5056188"/>
            <a:ext cx="1600200" cy="533400"/>
            <a:chOff x="3000" y="1987"/>
            <a:chExt cx="2100" cy="720"/>
          </a:xfrm>
        </p:grpSpPr>
        <p:sp>
          <p:nvSpPr>
            <p:cNvPr id="26653" name="AutoShape 86"/>
            <p:cNvSpPr>
              <a:spLocks noChangeAspect="1" noChangeArrowheads="1" noTextEdit="1"/>
            </p:cNvSpPr>
            <p:nvPr/>
          </p:nvSpPr>
          <p:spPr bwMode="auto">
            <a:xfrm>
              <a:off x="3000" y="1987"/>
              <a:ext cx="21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54" name="Rectangle 85"/>
            <p:cNvSpPr>
              <a:spLocks noChangeArrowheads="1"/>
            </p:cNvSpPr>
            <p:nvPr/>
          </p:nvSpPr>
          <p:spPr bwMode="auto">
            <a:xfrm>
              <a:off x="3000" y="2501"/>
              <a:ext cx="2100" cy="206"/>
            </a:xfrm>
            <a:prstGeom prst="rect">
              <a:avLst/>
            </a:prstGeom>
            <a:solidFill>
              <a:srgbClr val="FF66CC"/>
            </a:solidFill>
            <a:ln w="9525">
              <a:solidFill>
                <a:srgbClr val="FFFFFF"/>
              </a:solidFill>
              <a:miter lim="800000"/>
              <a:headEnd/>
              <a:tailEnd/>
            </a:ln>
          </p:spPr>
          <p:txBody>
            <a:bodyPr anchor="ctr"/>
            <a:lstStyle/>
            <a:p>
              <a:pPr algn="ctr"/>
              <a:r>
                <a:rPr lang="en-AU" sz="1600" b="1">
                  <a:solidFill>
                    <a:srgbClr val="FFFFFF"/>
                  </a:solidFill>
                  <a:latin typeface="Arial Black" pitchFamily="34" charset="0"/>
                  <a:cs typeface="Times New Roman" pitchFamily="18" charset="0"/>
                </a:rPr>
                <a:t>FRAME</a:t>
              </a:r>
              <a:endParaRPr lang="en-AU" b="1">
                <a:latin typeface="Arial Black" pitchFamily="34" charset="0"/>
              </a:endParaRPr>
            </a:p>
          </p:txBody>
        </p:sp>
        <p:sp>
          <p:nvSpPr>
            <p:cNvPr id="26655" name="AutoShape 84"/>
            <p:cNvSpPr>
              <a:spLocks noChangeArrowheads="1"/>
            </p:cNvSpPr>
            <p:nvPr/>
          </p:nvSpPr>
          <p:spPr bwMode="auto">
            <a:xfrm>
              <a:off x="4700" y="1987"/>
              <a:ext cx="400" cy="617"/>
            </a:xfrm>
            <a:prstGeom prst="upArrow">
              <a:avLst>
                <a:gd name="adj1" fmla="val 50000"/>
                <a:gd name="adj2" fmla="val 38563"/>
              </a:avLst>
            </a:prstGeom>
            <a:solidFill>
              <a:srgbClr val="FFFF00"/>
            </a:solidFill>
            <a:ln w="9525">
              <a:solidFill>
                <a:srgbClr val="FFFFFF"/>
              </a:solidFill>
              <a:miter lim="800000"/>
              <a:headEnd/>
              <a:tailEnd/>
            </a:ln>
          </p:spPr>
          <p:txBody>
            <a:bodyPr anchor="ctr"/>
            <a:lstStyle/>
            <a:p>
              <a:endParaRPr lang="en-US"/>
            </a:p>
          </p:txBody>
        </p:sp>
      </p:grpSp>
      <p:sp>
        <p:nvSpPr>
          <p:cNvPr id="26647" name="Rectangle 93"/>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15" name="Group 89"/>
          <p:cNvGrpSpPr>
            <a:grpSpLocks noChangeAspect="1"/>
          </p:cNvGrpSpPr>
          <p:nvPr/>
        </p:nvGrpSpPr>
        <p:grpSpPr bwMode="auto">
          <a:xfrm>
            <a:off x="7467600" y="5056188"/>
            <a:ext cx="1676400" cy="533400"/>
            <a:chOff x="3000" y="1987"/>
            <a:chExt cx="2200" cy="720"/>
          </a:xfrm>
        </p:grpSpPr>
        <p:sp>
          <p:nvSpPr>
            <p:cNvPr id="26650" name="AutoShape 92"/>
            <p:cNvSpPr>
              <a:spLocks noChangeAspect="1" noChangeArrowheads="1" noTextEdit="1"/>
            </p:cNvSpPr>
            <p:nvPr/>
          </p:nvSpPr>
          <p:spPr bwMode="auto">
            <a:xfrm>
              <a:off x="3000" y="1987"/>
              <a:ext cx="22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51" name="Rectangle 91"/>
            <p:cNvSpPr>
              <a:spLocks noChangeArrowheads="1"/>
            </p:cNvSpPr>
            <p:nvPr/>
          </p:nvSpPr>
          <p:spPr bwMode="auto">
            <a:xfrm>
              <a:off x="3100" y="2501"/>
              <a:ext cx="2100" cy="206"/>
            </a:xfrm>
            <a:prstGeom prst="rect">
              <a:avLst/>
            </a:prstGeom>
            <a:solidFill>
              <a:srgbClr val="FF66CC"/>
            </a:solidFill>
            <a:ln w="9525">
              <a:solidFill>
                <a:srgbClr val="FFFFFF"/>
              </a:solidFill>
              <a:miter lim="800000"/>
              <a:headEnd/>
              <a:tailEnd/>
            </a:ln>
          </p:spPr>
          <p:txBody>
            <a:bodyPr anchor="ctr"/>
            <a:lstStyle/>
            <a:p>
              <a:pPr algn="ctr"/>
              <a:r>
                <a:rPr lang="en-AU" sz="1600" b="1">
                  <a:solidFill>
                    <a:srgbClr val="FFFFFF"/>
                  </a:solidFill>
                  <a:latin typeface="Arial Black" pitchFamily="34" charset="0"/>
                  <a:cs typeface="Times New Roman" pitchFamily="18" charset="0"/>
                </a:rPr>
                <a:t>FRAME</a:t>
              </a:r>
              <a:endParaRPr lang="en-AU" b="1">
                <a:latin typeface="Arial Black" pitchFamily="34" charset="0"/>
              </a:endParaRPr>
            </a:p>
          </p:txBody>
        </p:sp>
        <p:sp>
          <p:nvSpPr>
            <p:cNvPr id="26652" name="AutoShape 90"/>
            <p:cNvSpPr>
              <a:spLocks noChangeArrowheads="1"/>
            </p:cNvSpPr>
            <p:nvPr/>
          </p:nvSpPr>
          <p:spPr bwMode="auto">
            <a:xfrm rot="10800000">
              <a:off x="3000" y="1987"/>
              <a:ext cx="400" cy="617"/>
            </a:xfrm>
            <a:prstGeom prst="upArrow">
              <a:avLst>
                <a:gd name="adj1" fmla="val 50000"/>
                <a:gd name="adj2" fmla="val 38563"/>
              </a:avLst>
            </a:prstGeom>
            <a:solidFill>
              <a:srgbClr val="FFFF00"/>
            </a:solidFill>
            <a:ln w="9525">
              <a:solidFill>
                <a:srgbClr val="FFFFFF"/>
              </a:solidFill>
              <a:miter lim="800000"/>
              <a:headEnd/>
              <a:tailEnd/>
            </a:ln>
          </p:spPr>
          <p:txBody>
            <a:bodyPr anchor="ctr"/>
            <a:lstStyle/>
            <a:p>
              <a:endParaRPr lang="en-US"/>
            </a:p>
          </p:txBody>
        </p:sp>
      </p:grpSp>
      <p:sp>
        <p:nvSpPr>
          <p:cNvPr id="26649" name="Text Box 95"/>
          <p:cNvSpPr txBox="1">
            <a:spLocks noChangeArrowheads="1"/>
          </p:cNvSpPr>
          <p:nvPr/>
        </p:nvSpPr>
        <p:spPr bwMode="auto">
          <a:xfrm>
            <a:off x="6172200" y="36576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(Packet)</a:t>
            </a:r>
          </a:p>
        </p:txBody>
      </p:sp>
      <p:sp>
        <p:nvSpPr>
          <p:cNvPr id="77"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40720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1000"/>
                                  </p:stCondLst>
                                  <p:childTnLst>
                                    <p:set>
                                      <p:cBhvr>
                                        <p:cTn id="6" dur="1" fill="hold">
                                          <p:stCondLst>
                                            <p:cond delay="499"/>
                                          </p:stCondLst>
                                        </p:cTn>
                                        <p:tgtEl>
                                          <p:spTgt spid="69644"/>
                                        </p:tgtEl>
                                        <p:attrNameLst>
                                          <p:attrName>style.visibility</p:attrName>
                                        </p:attrNameLst>
                                      </p:cBhvr>
                                      <p:to>
                                        <p:strVal val="visible"/>
                                      </p:to>
                                    </p:set>
                                  </p:childTnLst>
                                  <p:subTnLst>
                                    <p:set>
                                      <p:cBhvr override="childStyle">
                                        <p:cTn dur="1" fill="hold" display="0" masterRel="nextClick" afterEffect="1"/>
                                        <p:tgtEl>
                                          <p:spTgt spid="69644"/>
                                        </p:tgtEl>
                                        <p:attrNameLst>
                                          <p:attrName>style.visibility</p:attrName>
                                        </p:attrNameLst>
                                      </p:cBhvr>
                                      <p:to>
                                        <p:strVal val="hidden"/>
                                      </p:to>
                                    </p:set>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par>
                          <p:cTn id="28" fill="hold" nodeType="afterGroup">
                            <p:stCondLst>
                              <p:cond delay="11500"/>
                            </p:stCondLst>
                            <p:childTnLst>
                              <p:par>
                                <p:cTn id="29" presetID="1" presetClass="entr" presetSubtype="0" fill="hold" grpId="0" nodeType="afterEffect">
                                  <p:stCondLst>
                                    <p:cond delay="2000"/>
                                  </p:stCondLst>
                                  <p:childTnLst>
                                    <p:set>
                                      <p:cBhvr>
                                        <p:cTn id="30" dur="1" fill="hold">
                                          <p:stCondLst>
                                            <p:cond delay="499"/>
                                          </p:stCondLst>
                                        </p:cTn>
                                        <p:tgtEl>
                                          <p:spTgt spid="69676"/>
                                        </p:tgtEl>
                                        <p:attrNameLst>
                                          <p:attrName>style.visibility</p:attrName>
                                        </p:attrNameLst>
                                      </p:cBhvr>
                                      <p:to>
                                        <p:strVal val="visible"/>
                                      </p:to>
                                    </p:set>
                                  </p:childTnLst>
                                  <p:subTnLst>
                                    <p:set>
                                      <p:cBhvr override="childStyle">
                                        <p:cTn dur="1" fill="hold" display="0" masterRel="nextClick" afterEffect="1"/>
                                        <p:tgtEl>
                                          <p:spTgt spid="69676"/>
                                        </p:tgtEl>
                                        <p:attrNameLst>
                                          <p:attrName>style.visibility</p:attrName>
                                        </p:attrNameLst>
                                      </p:cBhvr>
                                      <p:to>
                                        <p:strVal val="hidden"/>
                                      </p:to>
                                    </p:set>
                                  </p:subTnLst>
                                </p:cTn>
                              </p:par>
                            </p:childTnLst>
                          </p:cTn>
                        </p:par>
                        <p:par>
                          <p:cTn id="31" fill="hold" nodeType="afterGroup">
                            <p:stCondLst>
                              <p:cond delay="14000"/>
                            </p:stCondLst>
                            <p:childTnLst>
                              <p:par>
                                <p:cTn id="32" presetID="1" presetClass="entr" presetSubtype="0" fill="hold" nodeType="afterEffect">
                                  <p:stCondLst>
                                    <p:cond delay="2000"/>
                                  </p:stCondLst>
                                  <p:childTnLst>
                                    <p:set>
                                      <p:cBhvr>
                                        <p:cTn id="33"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34" fill="hold" nodeType="afterGroup">
                            <p:stCondLst>
                              <p:cond delay="16000"/>
                            </p:stCondLst>
                            <p:childTnLst>
                              <p:par>
                                <p:cTn id="35" presetID="1" presetClass="entr" presetSubtype="0" fill="hold" nodeType="afterEffect">
                                  <p:stCondLst>
                                    <p:cond delay="2000"/>
                                  </p:stCondLst>
                                  <p:childTnLst>
                                    <p:set>
                                      <p:cBhvr>
                                        <p:cTn id="3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par>
                          <p:cTn id="37" fill="hold" nodeType="afterGroup">
                            <p:stCondLst>
                              <p:cond delay="18000"/>
                            </p:stCondLst>
                            <p:childTnLst>
                              <p:par>
                                <p:cTn id="38" presetID="2" presetClass="entr" presetSubtype="4" fill="hold" nodeType="afterEffect">
                                  <p:stCondLst>
                                    <p:cond delay="20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animBg="1" autoUpdateAnimBg="0"/>
      <p:bldP spid="6967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90600" y="90488"/>
            <a:ext cx="571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b="1" i="1"/>
              <a:t>OSI layers</a:t>
            </a:r>
          </a:p>
        </p:txBody>
      </p:sp>
      <p:sp>
        <p:nvSpPr>
          <p:cNvPr id="28675" name="Rectangle 8"/>
          <p:cNvSpPr>
            <a:spLocks noChangeArrowheads="1"/>
          </p:cNvSpPr>
          <p:nvPr/>
        </p:nvSpPr>
        <p:spPr bwMode="gray">
          <a:xfrm>
            <a:off x="711200" y="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Tahoma" pitchFamily="34" charset="0"/>
            </a:endParaRPr>
          </a:p>
        </p:txBody>
      </p:sp>
      <p:sp>
        <p:nvSpPr>
          <p:cNvPr id="28676"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latin typeface="Tahoma" pitchFamily="34" charset="0"/>
            </a:endParaRPr>
          </a:p>
        </p:txBody>
      </p:sp>
      <p:pic>
        <p:nvPicPr>
          <p:cNvPr id="2867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1075"/>
            <a:ext cx="78613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3677624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a:xfrm>
            <a:off x="762000" y="762000"/>
            <a:ext cx="7924800" cy="912813"/>
          </a:xfrm>
        </p:spPr>
        <p:txBody>
          <a:bodyPr/>
          <a:lstStyle/>
          <a:p>
            <a:pPr eaLnBrk="1" fontAlgn="auto" hangingPunct="1">
              <a:spcAft>
                <a:spcPts val="0"/>
              </a:spcAft>
              <a:defRPr/>
            </a:pPr>
            <a:r>
              <a:rPr lang="en-US" smtClean="0"/>
              <a:t>Remembering the 7 Layers</a:t>
            </a:r>
          </a:p>
        </p:txBody>
      </p:sp>
      <p:sp>
        <p:nvSpPr>
          <p:cNvPr id="29699" name="Text Box 3"/>
          <p:cNvSpPr>
            <a:spLocks noGrp="1" noChangeArrowheads="1"/>
          </p:cNvSpPr>
          <p:nvPr>
            <p:ph sz="half" idx="1"/>
          </p:nvPr>
        </p:nvSpPr>
        <p:spPr>
          <a:xfrm>
            <a:off x="1928813" y="2214563"/>
            <a:ext cx="4343400" cy="3762375"/>
          </a:xfrm>
          <a:solidFill>
            <a:srgbClr val="3366FF"/>
          </a:solidFill>
          <a:ln>
            <a:solidFill>
              <a:srgbClr val="FF3300"/>
            </a:solidFill>
            <a:miter lim="800000"/>
            <a:headEnd/>
            <a:tailEnd/>
          </a:ln>
        </p:spPr>
        <p:txBody>
          <a:bodyPr/>
          <a:lstStyle/>
          <a:p>
            <a:pPr eaLnBrk="1" hangingPunct="1">
              <a:spcBef>
                <a:spcPct val="25000"/>
              </a:spcBef>
              <a:spcAft>
                <a:spcPct val="25000"/>
              </a:spcAft>
              <a:buFont typeface="Wingdings" pitchFamily="2" charset="2"/>
              <a:buNone/>
            </a:pPr>
            <a:r>
              <a:rPr lang="en-US" sz="2000" smtClean="0">
                <a:solidFill>
                  <a:schemeClr val="bg1"/>
                </a:solidFill>
                <a:latin typeface="Arial Narrow" pitchFamily="34" charset="0"/>
              </a:rPr>
              <a:t>7 - </a:t>
            </a:r>
            <a:r>
              <a:rPr lang="en-US" sz="2000" b="1" smtClean="0">
                <a:solidFill>
                  <a:schemeClr val="bg1"/>
                </a:solidFill>
                <a:latin typeface="Arial Narrow" pitchFamily="34" charset="0"/>
              </a:rPr>
              <a:t>A</a:t>
            </a:r>
            <a:r>
              <a:rPr lang="en-US" sz="2000" smtClean="0">
                <a:solidFill>
                  <a:schemeClr val="bg1"/>
                </a:solidFill>
                <a:latin typeface="Arial Narrow" pitchFamily="34" charset="0"/>
              </a:rPr>
              <a:t>pplication 		</a:t>
            </a:r>
            <a:r>
              <a:rPr lang="en-US" sz="2000" b="1" smtClean="0">
                <a:solidFill>
                  <a:schemeClr val="bg1"/>
                </a:solidFill>
                <a:latin typeface="Arial Narrow" pitchFamily="34" charset="0"/>
              </a:rPr>
              <a:t>A</a:t>
            </a:r>
            <a:r>
              <a:rPr lang="en-US" sz="2000" smtClean="0">
                <a:solidFill>
                  <a:schemeClr val="bg1"/>
                </a:solidFill>
                <a:latin typeface="Arial Narrow" pitchFamily="34" charset="0"/>
              </a:rPr>
              <a:t>ll</a:t>
            </a:r>
          </a:p>
          <a:p>
            <a:pPr eaLnBrk="1" hangingPunct="1">
              <a:spcBef>
                <a:spcPct val="25000"/>
              </a:spcBef>
              <a:spcAft>
                <a:spcPct val="25000"/>
              </a:spcAft>
              <a:buFont typeface="Wingdings" pitchFamily="2" charset="2"/>
              <a:buNone/>
            </a:pPr>
            <a:r>
              <a:rPr lang="en-US" sz="2000" smtClean="0">
                <a:solidFill>
                  <a:schemeClr val="bg1"/>
                </a:solidFill>
                <a:latin typeface="Arial Narrow" pitchFamily="34" charset="0"/>
              </a:rPr>
              <a:t>6 - </a:t>
            </a:r>
            <a:r>
              <a:rPr lang="en-US" sz="2000" b="1" smtClean="0">
                <a:solidFill>
                  <a:schemeClr val="bg1"/>
                </a:solidFill>
                <a:latin typeface="Arial Narrow" pitchFamily="34" charset="0"/>
              </a:rPr>
              <a:t>P</a:t>
            </a:r>
            <a:r>
              <a:rPr lang="en-US" sz="2000" smtClean="0">
                <a:solidFill>
                  <a:schemeClr val="bg1"/>
                </a:solidFill>
                <a:latin typeface="Arial Narrow" pitchFamily="34" charset="0"/>
              </a:rPr>
              <a:t>resentation 	               </a:t>
            </a:r>
            <a:r>
              <a:rPr lang="en-US" sz="2000" b="1" smtClean="0">
                <a:solidFill>
                  <a:schemeClr val="bg1"/>
                </a:solidFill>
                <a:latin typeface="Arial Narrow" pitchFamily="34" charset="0"/>
              </a:rPr>
              <a:t>P</a:t>
            </a:r>
            <a:r>
              <a:rPr lang="en-US" sz="2000" smtClean="0">
                <a:solidFill>
                  <a:schemeClr val="bg1"/>
                </a:solidFill>
                <a:latin typeface="Arial Narrow" pitchFamily="34" charset="0"/>
              </a:rPr>
              <a:t>eople</a:t>
            </a:r>
          </a:p>
          <a:p>
            <a:pPr eaLnBrk="1" hangingPunct="1">
              <a:spcBef>
                <a:spcPct val="25000"/>
              </a:spcBef>
              <a:spcAft>
                <a:spcPct val="25000"/>
              </a:spcAft>
              <a:buFont typeface="Wingdings" pitchFamily="2" charset="2"/>
              <a:buNone/>
            </a:pPr>
            <a:r>
              <a:rPr lang="en-US" sz="2000" smtClean="0">
                <a:solidFill>
                  <a:schemeClr val="bg1"/>
                </a:solidFill>
                <a:latin typeface="Arial Narrow" pitchFamily="34" charset="0"/>
              </a:rPr>
              <a:t>5 - </a:t>
            </a:r>
            <a:r>
              <a:rPr lang="en-US" sz="2000" b="1" smtClean="0">
                <a:solidFill>
                  <a:schemeClr val="bg1"/>
                </a:solidFill>
                <a:latin typeface="Arial Narrow" pitchFamily="34" charset="0"/>
              </a:rPr>
              <a:t>S</a:t>
            </a:r>
            <a:r>
              <a:rPr lang="en-US" sz="2000" smtClean="0">
                <a:solidFill>
                  <a:schemeClr val="bg1"/>
                </a:solidFill>
                <a:latin typeface="Arial Narrow" pitchFamily="34" charset="0"/>
              </a:rPr>
              <a:t>ession 		</a:t>
            </a:r>
            <a:r>
              <a:rPr lang="en-US" sz="2000" b="1" smtClean="0">
                <a:solidFill>
                  <a:schemeClr val="bg1"/>
                </a:solidFill>
                <a:latin typeface="Arial Narrow" pitchFamily="34" charset="0"/>
              </a:rPr>
              <a:t>S</a:t>
            </a:r>
            <a:r>
              <a:rPr lang="en-US" sz="2000" smtClean="0">
                <a:solidFill>
                  <a:schemeClr val="bg1"/>
                </a:solidFill>
                <a:latin typeface="Arial Narrow" pitchFamily="34" charset="0"/>
              </a:rPr>
              <a:t>eem	</a:t>
            </a:r>
          </a:p>
          <a:p>
            <a:pPr eaLnBrk="1" hangingPunct="1">
              <a:spcBef>
                <a:spcPct val="25000"/>
              </a:spcBef>
              <a:spcAft>
                <a:spcPct val="25000"/>
              </a:spcAft>
              <a:buFont typeface="Wingdings" pitchFamily="2" charset="2"/>
              <a:buNone/>
            </a:pPr>
            <a:r>
              <a:rPr lang="en-US" sz="2000" smtClean="0">
                <a:solidFill>
                  <a:schemeClr val="bg1"/>
                </a:solidFill>
                <a:latin typeface="Arial Narrow" pitchFamily="34" charset="0"/>
              </a:rPr>
              <a:t>4 - </a:t>
            </a:r>
            <a:r>
              <a:rPr lang="en-US" sz="2000" b="1" smtClean="0">
                <a:solidFill>
                  <a:schemeClr val="bg1"/>
                </a:solidFill>
                <a:latin typeface="Arial Narrow" pitchFamily="34" charset="0"/>
              </a:rPr>
              <a:t>T</a:t>
            </a:r>
            <a:r>
              <a:rPr lang="en-US" sz="2000" smtClean="0">
                <a:solidFill>
                  <a:schemeClr val="bg1"/>
                </a:solidFill>
                <a:latin typeface="Arial Narrow" pitchFamily="34" charset="0"/>
              </a:rPr>
              <a:t>ransport 		</a:t>
            </a:r>
            <a:r>
              <a:rPr lang="en-US" sz="2000" b="1" smtClean="0">
                <a:solidFill>
                  <a:schemeClr val="bg1"/>
                </a:solidFill>
                <a:latin typeface="Arial Narrow" pitchFamily="34" charset="0"/>
              </a:rPr>
              <a:t>T</a:t>
            </a:r>
            <a:r>
              <a:rPr lang="en-US" sz="2000" smtClean="0">
                <a:solidFill>
                  <a:schemeClr val="bg1"/>
                </a:solidFill>
                <a:latin typeface="Arial Narrow" pitchFamily="34" charset="0"/>
              </a:rPr>
              <a:t>o	</a:t>
            </a:r>
          </a:p>
          <a:p>
            <a:pPr eaLnBrk="1" hangingPunct="1">
              <a:spcBef>
                <a:spcPct val="25000"/>
              </a:spcBef>
              <a:spcAft>
                <a:spcPct val="25000"/>
              </a:spcAft>
              <a:buFont typeface="Wingdings" pitchFamily="2" charset="2"/>
              <a:buNone/>
            </a:pPr>
            <a:r>
              <a:rPr lang="en-US" sz="2000" smtClean="0">
                <a:solidFill>
                  <a:schemeClr val="bg1"/>
                </a:solidFill>
                <a:latin typeface="Arial Narrow" pitchFamily="34" charset="0"/>
              </a:rPr>
              <a:t>3 - </a:t>
            </a:r>
            <a:r>
              <a:rPr lang="en-US" sz="2000" b="1" smtClean="0">
                <a:solidFill>
                  <a:schemeClr val="bg1"/>
                </a:solidFill>
                <a:latin typeface="Arial Narrow" pitchFamily="34" charset="0"/>
              </a:rPr>
              <a:t>N</a:t>
            </a:r>
            <a:r>
              <a:rPr lang="en-US" sz="2000" smtClean="0">
                <a:solidFill>
                  <a:schemeClr val="bg1"/>
                </a:solidFill>
                <a:latin typeface="Arial Narrow" pitchFamily="34" charset="0"/>
              </a:rPr>
              <a:t>etwork 		</a:t>
            </a:r>
            <a:r>
              <a:rPr lang="en-US" sz="2000" b="1" smtClean="0">
                <a:solidFill>
                  <a:schemeClr val="bg1"/>
                </a:solidFill>
                <a:latin typeface="Arial Narrow" pitchFamily="34" charset="0"/>
              </a:rPr>
              <a:t>N</a:t>
            </a:r>
            <a:r>
              <a:rPr lang="en-US" sz="2000" smtClean="0">
                <a:solidFill>
                  <a:schemeClr val="bg1"/>
                </a:solidFill>
                <a:latin typeface="Arial Narrow" pitchFamily="34" charset="0"/>
              </a:rPr>
              <a:t>eed</a:t>
            </a:r>
          </a:p>
          <a:p>
            <a:pPr eaLnBrk="1" hangingPunct="1">
              <a:spcBef>
                <a:spcPct val="25000"/>
              </a:spcBef>
              <a:spcAft>
                <a:spcPct val="25000"/>
              </a:spcAft>
              <a:buFont typeface="Wingdings" pitchFamily="2" charset="2"/>
              <a:buNone/>
            </a:pPr>
            <a:r>
              <a:rPr lang="en-US" sz="2000" smtClean="0">
                <a:solidFill>
                  <a:schemeClr val="bg1"/>
                </a:solidFill>
                <a:latin typeface="Arial Narrow" pitchFamily="34" charset="0"/>
              </a:rPr>
              <a:t>2 - </a:t>
            </a:r>
            <a:r>
              <a:rPr lang="en-US" sz="2000" b="1" smtClean="0">
                <a:solidFill>
                  <a:schemeClr val="bg1"/>
                </a:solidFill>
                <a:latin typeface="Arial Narrow" pitchFamily="34" charset="0"/>
              </a:rPr>
              <a:t>D</a:t>
            </a:r>
            <a:r>
              <a:rPr lang="en-US" sz="2000" smtClean="0">
                <a:solidFill>
                  <a:schemeClr val="bg1"/>
                </a:solidFill>
                <a:latin typeface="Arial Narrow" pitchFamily="34" charset="0"/>
              </a:rPr>
              <a:t>ata Link 		</a:t>
            </a:r>
            <a:r>
              <a:rPr lang="en-US" sz="2000" b="1" smtClean="0">
                <a:solidFill>
                  <a:schemeClr val="bg1"/>
                </a:solidFill>
                <a:latin typeface="Arial Narrow" pitchFamily="34" charset="0"/>
              </a:rPr>
              <a:t>D</a:t>
            </a:r>
            <a:r>
              <a:rPr lang="en-US" sz="2000" smtClean="0">
                <a:solidFill>
                  <a:schemeClr val="bg1"/>
                </a:solidFill>
                <a:latin typeface="Arial Narrow" pitchFamily="34" charset="0"/>
              </a:rPr>
              <a:t>ata</a:t>
            </a:r>
          </a:p>
          <a:p>
            <a:pPr eaLnBrk="1" hangingPunct="1">
              <a:spcBef>
                <a:spcPct val="25000"/>
              </a:spcBef>
              <a:spcAft>
                <a:spcPct val="25000"/>
              </a:spcAft>
              <a:buFont typeface="Wingdings" pitchFamily="2" charset="2"/>
              <a:buNone/>
            </a:pPr>
            <a:r>
              <a:rPr lang="en-US" sz="2000" smtClean="0">
                <a:solidFill>
                  <a:schemeClr val="bg1"/>
                </a:solidFill>
                <a:latin typeface="Arial Narrow" pitchFamily="34" charset="0"/>
              </a:rPr>
              <a:t>1 -</a:t>
            </a:r>
            <a:r>
              <a:rPr lang="en-US" sz="2000" b="1" smtClean="0">
                <a:solidFill>
                  <a:schemeClr val="bg1"/>
                </a:solidFill>
                <a:latin typeface="Arial Narrow" pitchFamily="34" charset="0"/>
              </a:rPr>
              <a:t> P</a:t>
            </a:r>
            <a:r>
              <a:rPr lang="en-US" sz="2000" smtClean="0">
                <a:solidFill>
                  <a:schemeClr val="bg1"/>
                </a:solidFill>
                <a:latin typeface="Arial Narrow" pitchFamily="34" charset="0"/>
              </a:rPr>
              <a:t>hysical		</a:t>
            </a:r>
            <a:r>
              <a:rPr lang="en-US" sz="2000" b="1" smtClean="0">
                <a:solidFill>
                  <a:schemeClr val="bg1"/>
                </a:solidFill>
                <a:latin typeface="Arial Narrow" pitchFamily="34" charset="0"/>
              </a:rPr>
              <a:t>P</a:t>
            </a:r>
            <a:r>
              <a:rPr lang="en-US" sz="2000" smtClean="0">
                <a:solidFill>
                  <a:schemeClr val="bg1"/>
                </a:solidFill>
                <a:latin typeface="Arial Narrow" pitchFamily="34" charset="0"/>
              </a:rPr>
              <a:t>rocessing</a:t>
            </a:r>
            <a:endParaRPr lang="en-GB" sz="2000" smtClean="0">
              <a:solidFill>
                <a:schemeClr val="bg1"/>
              </a:solidFill>
              <a:latin typeface="Arial Narrow" pitchFamily="34" charset="0"/>
            </a:endParaRPr>
          </a:p>
        </p:txBody>
      </p:sp>
      <p:sp>
        <p:nvSpPr>
          <p:cNvPr id="4"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5055037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type="title" idx="4294967295"/>
          </p:nvPr>
        </p:nvSpPr>
        <p:spPr>
          <a:xfrm>
            <a:off x="2586038" y="260350"/>
            <a:ext cx="6557962" cy="762000"/>
          </a:xfrm>
        </p:spPr>
        <p:txBody>
          <a:bodyPr>
            <a:normAutofit fontScale="90000"/>
          </a:bodyPr>
          <a:lstStyle/>
          <a:p>
            <a:pPr eaLnBrk="1" fontAlgn="auto" hangingPunct="1">
              <a:spcAft>
                <a:spcPts val="0"/>
              </a:spcAft>
              <a:defRPr/>
            </a:pPr>
            <a:r>
              <a:rPr lang="en-US" dirty="0" smtClean="0">
                <a:solidFill>
                  <a:schemeClr val="tx1"/>
                </a:solidFill>
              </a:rPr>
              <a:t/>
            </a:r>
            <a:br>
              <a:rPr lang="en-US" dirty="0" smtClean="0">
                <a:solidFill>
                  <a:schemeClr val="tx1"/>
                </a:solidFill>
              </a:rPr>
            </a:br>
            <a:r>
              <a:rPr lang="en-US" dirty="0" smtClean="0">
                <a:solidFill>
                  <a:schemeClr val="tx1"/>
                </a:solidFill>
              </a:rPr>
              <a:t>Error Checking Methods</a:t>
            </a:r>
          </a:p>
        </p:txBody>
      </p:sp>
      <p:sp>
        <p:nvSpPr>
          <p:cNvPr id="30723" name="Text Box 5"/>
          <p:cNvSpPr txBox="1">
            <a:spLocks noChangeArrowheads="1"/>
          </p:cNvSpPr>
          <p:nvPr/>
        </p:nvSpPr>
        <p:spPr bwMode="auto">
          <a:xfrm>
            <a:off x="838200" y="1981200"/>
            <a:ext cx="77581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dirty="0">
                <a:latin typeface="Tahoma" pitchFamily="34" charset="0"/>
              </a:rPr>
              <a:t>	Parity bit check </a:t>
            </a:r>
          </a:p>
          <a:p>
            <a:pPr eaLnBrk="1" hangingPunct="1">
              <a:buFontTx/>
              <a:buChar char="•"/>
            </a:pPr>
            <a:endParaRPr lang="en-US" dirty="0">
              <a:latin typeface="Tahoma" pitchFamily="34" charset="0"/>
            </a:endParaRPr>
          </a:p>
          <a:p>
            <a:pPr eaLnBrk="1" hangingPunct="1">
              <a:buFontTx/>
              <a:buChar char="•"/>
            </a:pPr>
            <a:r>
              <a:rPr lang="en-US" dirty="0">
                <a:latin typeface="Tahoma" pitchFamily="34" charset="0"/>
              </a:rPr>
              <a:t>	Check sum</a:t>
            </a:r>
          </a:p>
          <a:p>
            <a:pPr eaLnBrk="1" hangingPunct="1"/>
            <a:r>
              <a:rPr lang="en-US" dirty="0">
                <a:latin typeface="Tahoma" pitchFamily="34" charset="0"/>
              </a:rPr>
              <a:t>		* data transmitted in blocks, each block  	             added to give a total – checksum</a:t>
            </a:r>
          </a:p>
          <a:p>
            <a:pPr eaLnBrk="1" hangingPunct="1"/>
            <a:r>
              <a:rPr lang="en-US" dirty="0">
                <a:latin typeface="Tahoma" pitchFamily="34" charset="0"/>
              </a:rPr>
              <a:t>		* used in X Modem protocol</a:t>
            </a:r>
          </a:p>
          <a:p>
            <a:pPr eaLnBrk="1" hangingPunct="1"/>
            <a:endParaRPr lang="en-US" dirty="0">
              <a:latin typeface="Tahoma" pitchFamily="34" charset="0"/>
            </a:endParaRPr>
          </a:p>
          <a:p>
            <a:pPr eaLnBrk="1" hangingPunct="1">
              <a:buFontTx/>
              <a:buChar char="•"/>
            </a:pPr>
            <a:r>
              <a:rPr lang="en-US" dirty="0">
                <a:latin typeface="Tahoma" pitchFamily="34" charset="0"/>
              </a:rPr>
              <a:t>	Cycle redundancy check</a:t>
            </a:r>
            <a:endParaRPr lang="en-AU" dirty="0">
              <a:latin typeface="Tahoma" pitchFamily="34" charset="0"/>
            </a:endParaRPr>
          </a:p>
          <a:p>
            <a:pPr eaLnBrk="1" hangingPunct="1"/>
            <a:endParaRPr lang="en-AU" dirty="0">
              <a:latin typeface="Tahoma" pitchFamily="34" charset="0"/>
            </a:endParaRPr>
          </a:p>
        </p:txBody>
      </p:sp>
      <p:sp>
        <p:nvSpPr>
          <p:cNvPr id="4"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471692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531813"/>
            <a:ext cx="8229600" cy="885825"/>
          </a:xfrm>
        </p:spPr>
        <p:txBody>
          <a:bodyPr lIns="0" tIns="0" rIns="0" bIns="0"/>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800" smtClean="0">
                <a:solidFill>
                  <a:srgbClr val="E4005C"/>
                </a:solidFill>
              </a:rPr>
              <a:t>OSI &amp; TCP/IP Models</a:t>
            </a:r>
            <a:endParaRPr lang="en-GB" sz="3800" smtClean="0">
              <a:solidFill>
                <a:srgbClr val="E4005C"/>
              </a:solidFill>
            </a:endParaRPr>
          </a:p>
        </p:txBody>
      </p:sp>
      <p:sp>
        <p:nvSpPr>
          <p:cNvPr id="1028"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1029"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1030" name="Text Box 7"/>
          <p:cNvSpPr txBox="1">
            <a:spLocks noChangeArrowheads="1"/>
          </p:cNvSpPr>
          <p:nvPr/>
        </p:nvSpPr>
        <p:spPr bwMode="auto">
          <a:xfrm>
            <a:off x="123825" y="104775"/>
            <a:ext cx="5819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9pPr>
          </a:lstStyle>
          <a:p>
            <a:pPr eaLnBrk="1">
              <a:lnSpc>
                <a:spcPct val="95000"/>
              </a:lnSpc>
              <a:buClr>
                <a:srgbClr val="000000"/>
              </a:buClr>
              <a:buSzPct val="45000"/>
              <a:buFont typeface="StarSymbol"/>
              <a:buNone/>
            </a:pPr>
            <a:r>
              <a:rPr lang="en-GB" b="1">
                <a:solidFill>
                  <a:schemeClr val="bg1"/>
                </a:solidFill>
              </a:rPr>
              <a:t>TCP/IP Model</a:t>
            </a:r>
          </a:p>
        </p:txBody>
      </p:sp>
      <p:sp>
        <p:nvSpPr>
          <p:cNvPr id="1031"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graphicFrame>
        <p:nvGraphicFramePr>
          <p:cNvPr id="1026" name="Object 2"/>
          <p:cNvGraphicFramePr>
            <a:graphicFrameLocks noChangeAspect="1"/>
          </p:cNvGraphicFramePr>
          <p:nvPr/>
        </p:nvGraphicFramePr>
        <p:xfrm>
          <a:off x="381000" y="2027238"/>
          <a:ext cx="3733800" cy="3916362"/>
        </p:xfrm>
        <a:graphic>
          <a:graphicData uri="http://schemas.openxmlformats.org/presentationml/2006/ole">
            <mc:AlternateContent xmlns:mc="http://schemas.openxmlformats.org/markup-compatibility/2006">
              <mc:Choice xmlns:v="urn:schemas-microsoft-com:vml" Requires="v">
                <p:oleObj spid="_x0000_s1061" name="Bitmap Image" r:id="rId4" imgW="3952381" imgH="2142857" progId="PBrush">
                  <p:embed/>
                </p:oleObj>
              </mc:Choice>
              <mc:Fallback>
                <p:oleObj name="Bitmap Image" r:id="rId4" imgW="3952381" imgH="2142857" progId="PBrush">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l="48334"/>
                      <a:stretch>
                        <a:fillRect/>
                      </a:stretch>
                    </p:blipFill>
                    <p:spPr bwMode="auto">
                      <a:xfrm>
                        <a:off x="381000" y="2027238"/>
                        <a:ext cx="3733800" cy="391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474913"/>
            <a:ext cx="4648200"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47613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31813"/>
            <a:ext cx="8229600" cy="885825"/>
          </a:xfrm>
        </p:spPr>
        <p:txBody>
          <a:bodyPr lIns="0" tIns="0" rIns="0" bIns="0"/>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800" smtClean="0">
                <a:solidFill>
                  <a:srgbClr val="E4005C"/>
                </a:solidFill>
              </a:rPr>
              <a:t>TCP/IP Model</a:t>
            </a:r>
            <a:endParaRPr lang="en-GB" sz="3800" smtClean="0">
              <a:solidFill>
                <a:srgbClr val="E4005C"/>
              </a:solidFill>
            </a:endParaRPr>
          </a:p>
        </p:txBody>
      </p:sp>
      <p:sp>
        <p:nvSpPr>
          <p:cNvPr id="31747"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1748"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1749" name="Text Box 7"/>
          <p:cNvSpPr txBox="1">
            <a:spLocks noChangeArrowheads="1"/>
          </p:cNvSpPr>
          <p:nvPr/>
        </p:nvSpPr>
        <p:spPr bwMode="auto">
          <a:xfrm>
            <a:off x="123825" y="104775"/>
            <a:ext cx="5819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Lst>
              <a:defRPr sz="2400">
                <a:solidFill>
                  <a:schemeClr val="tx1"/>
                </a:solidFill>
                <a:latin typeface="Times New Roman" pitchFamily="18" charset="0"/>
              </a:defRPr>
            </a:lvl9pPr>
          </a:lstStyle>
          <a:p>
            <a:pPr eaLnBrk="1">
              <a:lnSpc>
                <a:spcPct val="95000"/>
              </a:lnSpc>
              <a:buClr>
                <a:srgbClr val="000000"/>
              </a:buClr>
              <a:buSzPct val="45000"/>
              <a:buFont typeface="StarSymbol"/>
              <a:buNone/>
            </a:pPr>
            <a:r>
              <a:rPr lang="en-GB" b="1">
                <a:solidFill>
                  <a:schemeClr val="bg1"/>
                </a:solidFill>
              </a:rPr>
              <a:t>TCP/IP Model</a:t>
            </a:r>
          </a:p>
        </p:txBody>
      </p:sp>
      <p:sp>
        <p:nvSpPr>
          <p:cNvPr id="31750"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
        <p:nvSpPr>
          <p:cNvPr id="31751" name="Rectangle 9"/>
          <p:cNvSpPr>
            <a:spLocks noChangeArrowheads="1"/>
          </p:cNvSpPr>
          <p:nvPr/>
        </p:nvSpPr>
        <p:spPr bwMode="auto">
          <a:xfrm>
            <a:off x="1066800" y="1676400"/>
            <a:ext cx="7086600" cy="762000"/>
          </a:xfrm>
          <a:prstGeom prst="rect">
            <a:avLst/>
          </a:prstGeom>
          <a:solidFill>
            <a:srgbClr val="FF6600"/>
          </a:solidFill>
          <a:ln w="12700">
            <a:solidFill>
              <a:schemeClr val="tx1"/>
            </a:solidFill>
            <a:miter lim="800000"/>
            <a:headEnd/>
            <a:tailEnd/>
          </a:ln>
        </p:spPr>
        <p:txBody>
          <a:bodyPr wrap="none" anchor="ctr"/>
          <a:lstStyle/>
          <a:p>
            <a:pPr algn="ctr" eaLnBrk="0" hangingPunct="0"/>
            <a:r>
              <a:rPr lang="en-AU" sz="2800" b="1">
                <a:solidFill>
                  <a:srgbClr val="660066"/>
                </a:solidFill>
              </a:rPr>
              <a:t>Application Layer</a:t>
            </a:r>
            <a:endParaRPr lang="en-AU" sz="2800">
              <a:solidFill>
                <a:srgbClr val="660066"/>
              </a:solidFill>
            </a:endParaRPr>
          </a:p>
          <a:p>
            <a:pPr algn="ctr" eaLnBrk="0" hangingPunct="0"/>
            <a:r>
              <a:rPr lang="tr-TR">
                <a:solidFill>
                  <a:srgbClr val="660066"/>
                </a:solidFill>
              </a:rPr>
              <a:t>Application programs using the network</a:t>
            </a:r>
            <a:endParaRPr lang="en-AU" b="1">
              <a:solidFill>
                <a:srgbClr val="660066"/>
              </a:solidFill>
            </a:endParaRPr>
          </a:p>
        </p:txBody>
      </p:sp>
      <p:sp>
        <p:nvSpPr>
          <p:cNvPr id="31752" name="Rectangle 10"/>
          <p:cNvSpPr>
            <a:spLocks noChangeArrowheads="1"/>
          </p:cNvSpPr>
          <p:nvPr/>
        </p:nvSpPr>
        <p:spPr bwMode="auto">
          <a:xfrm>
            <a:off x="1066800" y="2514600"/>
            <a:ext cx="7086600" cy="1143000"/>
          </a:xfrm>
          <a:prstGeom prst="rect">
            <a:avLst/>
          </a:prstGeom>
          <a:solidFill>
            <a:srgbClr val="FF9900"/>
          </a:solidFill>
          <a:ln w="12700">
            <a:solidFill>
              <a:schemeClr val="tx1"/>
            </a:solidFill>
            <a:miter lim="800000"/>
            <a:headEnd/>
            <a:tailEnd/>
          </a:ln>
        </p:spPr>
        <p:txBody>
          <a:bodyPr wrap="none" anchor="ctr"/>
          <a:lstStyle/>
          <a:p>
            <a:pPr algn="ctr" eaLnBrk="0" hangingPunct="0"/>
            <a:r>
              <a:rPr lang="tr-TR" b="1">
                <a:solidFill>
                  <a:srgbClr val="660066"/>
                </a:solidFill>
              </a:rPr>
              <a:t>Transport Layer</a:t>
            </a:r>
            <a:r>
              <a:rPr lang="en-US" b="1">
                <a:solidFill>
                  <a:srgbClr val="660066"/>
                </a:solidFill>
              </a:rPr>
              <a:t> (TCP/UDP)</a:t>
            </a:r>
            <a:endParaRPr lang="tr-TR" b="1">
              <a:solidFill>
                <a:srgbClr val="660066"/>
              </a:solidFill>
            </a:endParaRPr>
          </a:p>
          <a:p>
            <a:pPr algn="ctr" eaLnBrk="0" hangingPunct="0"/>
            <a:r>
              <a:rPr lang="tr-TR">
                <a:solidFill>
                  <a:srgbClr val="660066"/>
                </a:solidFill>
              </a:rPr>
              <a:t>Management of end-to-end message transmission,</a:t>
            </a:r>
          </a:p>
          <a:p>
            <a:pPr algn="ctr" eaLnBrk="0" hangingPunct="0"/>
            <a:r>
              <a:rPr lang="tr-TR">
                <a:solidFill>
                  <a:srgbClr val="660066"/>
                </a:solidFill>
              </a:rPr>
              <a:t>error detection and error correction</a:t>
            </a:r>
            <a:endParaRPr lang="en-AU" b="1">
              <a:solidFill>
                <a:srgbClr val="660066"/>
              </a:solidFill>
            </a:endParaRPr>
          </a:p>
        </p:txBody>
      </p:sp>
      <p:sp>
        <p:nvSpPr>
          <p:cNvPr id="31753" name="Rectangle 11"/>
          <p:cNvSpPr>
            <a:spLocks noChangeArrowheads="1"/>
          </p:cNvSpPr>
          <p:nvPr/>
        </p:nvSpPr>
        <p:spPr bwMode="auto">
          <a:xfrm>
            <a:off x="1066800" y="3733800"/>
            <a:ext cx="7086600" cy="838200"/>
          </a:xfrm>
          <a:prstGeom prst="rect">
            <a:avLst/>
          </a:prstGeom>
          <a:solidFill>
            <a:srgbClr val="FFCC00"/>
          </a:solidFill>
          <a:ln w="12700">
            <a:solidFill>
              <a:schemeClr val="tx1"/>
            </a:solidFill>
            <a:miter lim="800000"/>
            <a:headEnd/>
            <a:tailEnd/>
          </a:ln>
        </p:spPr>
        <p:txBody>
          <a:bodyPr wrap="none" anchor="ctr"/>
          <a:lstStyle/>
          <a:p>
            <a:pPr algn="ctr" eaLnBrk="0" hangingPunct="0"/>
            <a:r>
              <a:rPr lang="en-US" b="1">
                <a:solidFill>
                  <a:srgbClr val="660066"/>
                </a:solidFill>
              </a:rPr>
              <a:t>Network </a:t>
            </a:r>
            <a:r>
              <a:rPr lang="tr-TR" b="1">
                <a:solidFill>
                  <a:srgbClr val="660066"/>
                </a:solidFill>
              </a:rPr>
              <a:t>Layer</a:t>
            </a:r>
            <a:r>
              <a:rPr lang="en-US" b="1">
                <a:solidFill>
                  <a:srgbClr val="660066"/>
                </a:solidFill>
              </a:rPr>
              <a:t> (IP)</a:t>
            </a:r>
            <a:endParaRPr lang="tr-TR" b="1">
              <a:solidFill>
                <a:srgbClr val="660066"/>
              </a:solidFill>
            </a:endParaRPr>
          </a:p>
          <a:p>
            <a:pPr algn="ctr" eaLnBrk="0" hangingPunct="0"/>
            <a:r>
              <a:rPr lang="tr-TR">
                <a:solidFill>
                  <a:srgbClr val="660066"/>
                </a:solidFill>
              </a:rPr>
              <a:t>Handling of datagrams : routing and congestion</a:t>
            </a:r>
            <a:endParaRPr lang="en-AU" b="1">
              <a:solidFill>
                <a:srgbClr val="660066"/>
              </a:solidFill>
            </a:endParaRPr>
          </a:p>
        </p:txBody>
      </p:sp>
      <p:sp>
        <p:nvSpPr>
          <p:cNvPr id="31754" name="Rectangle 12"/>
          <p:cNvSpPr>
            <a:spLocks noChangeArrowheads="1"/>
          </p:cNvSpPr>
          <p:nvPr/>
        </p:nvSpPr>
        <p:spPr bwMode="auto">
          <a:xfrm>
            <a:off x="1066800" y="4648200"/>
            <a:ext cx="7086600" cy="1066800"/>
          </a:xfrm>
          <a:prstGeom prst="rect">
            <a:avLst/>
          </a:prstGeom>
          <a:solidFill>
            <a:srgbClr val="FFCC99"/>
          </a:solidFill>
          <a:ln w="12700">
            <a:solidFill>
              <a:schemeClr val="tx1"/>
            </a:solidFill>
            <a:miter lim="800000"/>
            <a:headEnd/>
            <a:tailEnd/>
          </a:ln>
        </p:spPr>
        <p:txBody>
          <a:bodyPr wrap="none" anchor="ctr"/>
          <a:lstStyle/>
          <a:p>
            <a:pPr algn="ctr" eaLnBrk="0" hangingPunct="0"/>
            <a:r>
              <a:rPr lang="en-US" b="1">
                <a:solidFill>
                  <a:srgbClr val="660066"/>
                </a:solidFill>
              </a:rPr>
              <a:t>Data Link </a:t>
            </a:r>
            <a:r>
              <a:rPr lang="tr-TR" b="1">
                <a:solidFill>
                  <a:srgbClr val="660066"/>
                </a:solidFill>
              </a:rPr>
              <a:t>Layer</a:t>
            </a:r>
          </a:p>
          <a:p>
            <a:pPr algn="ctr" eaLnBrk="0" hangingPunct="0"/>
            <a:r>
              <a:rPr lang="tr-TR" sz="2200">
                <a:solidFill>
                  <a:srgbClr val="660066"/>
                </a:solidFill>
              </a:rPr>
              <a:t>Management of cost effective and reliable data delivery,</a:t>
            </a:r>
          </a:p>
          <a:p>
            <a:pPr algn="ctr" eaLnBrk="0" hangingPunct="0"/>
            <a:r>
              <a:rPr lang="tr-TR" sz="2200">
                <a:solidFill>
                  <a:srgbClr val="660066"/>
                </a:solidFill>
              </a:rPr>
              <a:t>access to physical networks</a:t>
            </a:r>
            <a:endParaRPr lang="en-AU" sz="2200" b="1">
              <a:solidFill>
                <a:srgbClr val="660066"/>
              </a:solidFill>
            </a:endParaRPr>
          </a:p>
        </p:txBody>
      </p:sp>
      <p:sp>
        <p:nvSpPr>
          <p:cNvPr id="31755" name="Rectangle 13"/>
          <p:cNvSpPr>
            <a:spLocks noChangeArrowheads="1"/>
          </p:cNvSpPr>
          <p:nvPr/>
        </p:nvSpPr>
        <p:spPr bwMode="auto">
          <a:xfrm>
            <a:off x="1066800" y="5791200"/>
            <a:ext cx="7086600" cy="914400"/>
          </a:xfrm>
          <a:prstGeom prst="rect">
            <a:avLst/>
          </a:prstGeom>
          <a:solidFill>
            <a:srgbClr val="FFCCCC"/>
          </a:solidFill>
          <a:ln w="12700">
            <a:solidFill>
              <a:schemeClr val="tx1"/>
            </a:solidFill>
            <a:miter lim="800000"/>
            <a:headEnd/>
            <a:tailEnd/>
          </a:ln>
        </p:spPr>
        <p:txBody>
          <a:bodyPr wrap="none" anchor="ctr"/>
          <a:lstStyle/>
          <a:p>
            <a:pPr algn="ctr" eaLnBrk="0" hangingPunct="0"/>
            <a:r>
              <a:rPr lang="en-US" b="1">
                <a:solidFill>
                  <a:srgbClr val="660066"/>
                </a:solidFill>
              </a:rPr>
              <a:t>Physical Layer</a:t>
            </a:r>
            <a:endParaRPr lang="tr-TR" b="1">
              <a:solidFill>
                <a:srgbClr val="660066"/>
              </a:solidFill>
            </a:endParaRPr>
          </a:p>
          <a:p>
            <a:pPr algn="ctr" eaLnBrk="0" hangingPunct="0"/>
            <a:r>
              <a:rPr lang="en-US">
                <a:solidFill>
                  <a:srgbClr val="660066"/>
                </a:solidFill>
              </a:rPr>
              <a:t>Physical Media</a:t>
            </a:r>
            <a:endParaRPr lang="en-AU" b="1">
              <a:solidFill>
                <a:srgbClr val="660066"/>
              </a:solidFill>
            </a:endParaRPr>
          </a:p>
        </p:txBody>
      </p:sp>
    </p:spTree>
    <p:extLst>
      <p:ext uri="{BB962C8B-B14F-4D97-AF65-F5344CB8AC3E}">
        <p14:creationId xmlns:p14="http://schemas.microsoft.com/office/powerpoint/2010/main" val="427564697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p:txBody>
          <a:bodyPr/>
          <a:lstStyle/>
          <a:p>
            <a:pPr eaLnBrk="1" hangingPunct="1">
              <a:defRPr/>
            </a:pPr>
            <a:r>
              <a:rPr lang="en-US" smtClean="0"/>
              <a:t>TCP/IP protocol stack</a:t>
            </a:r>
          </a:p>
        </p:txBody>
      </p:sp>
      <p:graphicFrame>
        <p:nvGraphicFramePr>
          <p:cNvPr id="136195" name="Object 2"/>
          <p:cNvGraphicFramePr>
            <a:graphicFrameLocks noChangeAspect="1"/>
          </p:cNvGraphicFramePr>
          <p:nvPr/>
        </p:nvGraphicFramePr>
        <p:xfrm>
          <a:off x="1187450" y="1916113"/>
          <a:ext cx="6629400" cy="4608512"/>
        </p:xfrm>
        <a:graphic>
          <a:graphicData uri="http://schemas.openxmlformats.org/presentationml/2006/ole">
            <mc:AlternateContent xmlns:mc="http://schemas.openxmlformats.org/markup-compatibility/2006">
              <mc:Choice xmlns:v="urn:schemas-microsoft-com:vml" Requires="v">
                <p:oleObj spid="_x0000_s2085" name="Bitmap Image" r:id="rId4" imgW="5095238" imgH="4277322" progId="PBrush">
                  <p:embed/>
                </p:oleObj>
              </mc:Choice>
              <mc:Fallback>
                <p:oleObj name="Bitmap Image" r:id="rId4" imgW="5095238" imgH="4277322" progId="PBrush">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916113"/>
                        <a:ext cx="6629400" cy="4608512"/>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44233208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6195"/>
                                        </p:tgtEl>
                                        <p:attrNameLst>
                                          <p:attrName>style.visibility</p:attrName>
                                        </p:attrNameLst>
                                      </p:cBhvr>
                                      <p:to>
                                        <p:strVal val="visible"/>
                                      </p:to>
                                    </p:set>
                                    <p:animEffect transition="in" filter="dissolve">
                                      <p:cBhvr>
                                        <p:cTn id="7" dur="500"/>
                                        <p:tgtEl>
                                          <p:spTgt spid="13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p:txBody>
          <a:bodyPr rIns="0"/>
          <a:lstStyle/>
          <a:p>
            <a:pPr eaLnBrk="1" hangingPunct="1">
              <a:defRPr/>
            </a:pPr>
            <a:r>
              <a:rPr lang="en-US" dirty="0" smtClean="0"/>
              <a:t>TCP/IP Reference Model</a:t>
            </a:r>
          </a:p>
        </p:txBody>
      </p:sp>
      <p:sp>
        <p:nvSpPr>
          <p:cNvPr id="32771" name="Rectangle 3"/>
          <p:cNvSpPr>
            <a:spLocks/>
          </p:cNvSpPr>
          <p:nvPr/>
        </p:nvSpPr>
        <p:spPr bwMode="auto">
          <a:xfrm>
            <a:off x="684213" y="3357563"/>
            <a:ext cx="2449512" cy="576262"/>
          </a:xfrm>
          <a:prstGeom prst="rect">
            <a:avLst/>
          </a:prstGeom>
          <a:solidFill>
            <a:schemeClr val="accent1"/>
          </a:solidFill>
          <a:ln w="12700">
            <a:solidFill>
              <a:schemeClr val="tx1"/>
            </a:solidFill>
            <a:miter lim="800000"/>
            <a:headEnd/>
            <a:tailEnd/>
          </a:ln>
        </p:spPr>
        <p:txBody>
          <a:bodyPr wrap="none" anchor="ctr"/>
          <a:lstStyle/>
          <a:p>
            <a:pPr algn="ctr"/>
            <a:r>
              <a:rPr lang="en-GB" b="1">
                <a:cs typeface="Arial" pitchFamily="34" charset="0"/>
              </a:rPr>
              <a:t>Application</a:t>
            </a:r>
          </a:p>
        </p:txBody>
      </p:sp>
      <p:sp>
        <p:nvSpPr>
          <p:cNvPr id="32772" name="Rectangle 4"/>
          <p:cNvSpPr>
            <a:spLocks/>
          </p:cNvSpPr>
          <p:nvPr/>
        </p:nvSpPr>
        <p:spPr bwMode="auto">
          <a:xfrm>
            <a:off x="684213" y="3933825"/>
            <a:ext cx="2449512" cy="576263"/>
          </a:xfrm>
          <a:prstGeom prst="rect">
            <a:avLst/>
          </a:prstGeom>
          <a:solidFill>
            <a:schemeClr val="accent1"/>
          </a:solidFill>
          <a:ln w="12700">
            <a:solidFill>
              <a:schemeClr val="tx1"/>
            </a:solidFill>
            <a:miter lim="800000"/>
            <a:headEnd/>
            <a:tailEnd/>
          </a:ln>
        </p:spPr>
        <p:txBody>
          <a:bodyPr wrap="none" anchor="ctr"/>
          <a:lstStyle/>
          <a:p>
            <a:pPr algn="ctr"/>
            <a:r>
              <a:rPr lang="en-GB" b="1">
                <a:cs typeface="Arial" pitchFamily="34" charset="0"/>
              </a:rPr>
              <a:t>Transport</a:t>
            </a:r>
          </a:p>
        </p:txBody>
      </p:sp>
      <p:sp>
        <p:nvSpPr>
          <p:cNvPr id="32773" name="Rectangle 5"/>
          <p:cNvSpPr>
            <a:spLocks/>
          </p:cNvSpPr>
          <p:nvPr/>
        </p:nvSpPr>
        <p:spPr bwMode="auto">
          <a:xfrm>
            <a:off x="684213" y="4508500"/>
            <a:ext cx="2449512" cy="649288"/>
          </a:xfrm>
          <a:prstGeom prst="rect">
            <a:avLst/>
          </a:prstGeom>
          <a:solidFill>
            <a:schemeClr val="accent1"/>
          </a:solidFill>
          <a:ln w="12700">
            <a:solidFill>
              <a:schemeClr val="tx1"/>
            </a:solidFill>
            <a:miter lim="800000"/>
            <a:headEnd/>
            <a:tailEnd/>
          </a:ln>
        </p:spPr>
        <p:txBody>
          <a:bodyPr wrap="none" anchor="ctr"/>
          <a:lstStyle/>
          <a:p>
            <a:pPr algn="ctr"/>
            <a:r>
              <a:rPr lang="en-GB" b="1">
                <a:cs typeface="Arial" pitchFamily="34" charset="0"/>
              </a:rPr>
              <a:t>Internet</a:t>
            </a:r>
          </a:p>
        </p:txBody>
      </p:sp>
      <p:sp>
        <p:nvSpPr>
          <p:cNvPr id="32774" name="Rectangle 6"/>
          <p:cNvSpPr>
            <a:spLocks/>
          </p:cNvSpPr>
          <p:nvPr/>
        </p:nvSpPr>
        <p:spPr bwMode="auto">
          <a:xfrm>
            <a:off x="684213" y="5157788"/>
            <a:ext cx="2449512" cy="936625"/>
          </a:xfrm>
          <a:prstGeom prst="rect">
            <a:avLst/>
          </a:prstGeom>
          <a:solidFill>
            <a:schemeClr val="accent1"/>
          </a:solidFill>
          <a:ln w="12700">
            <a:solidFill>
              <a:schemeClr val="tx1"/>
            </a:solidFill>
            <a:miter lim="800000"/>
            <a:headEnd/>
            <a:tailEnd/>
          </a:ln>
        </p:spPr>
        <p:txBody>
          <a:bodyPr wrap="none" anchor="ctr"/>
          <a:lstStyle/>
          <a:p>
            <a:pPr algn="ctr"/>
            <a:r>
              <a:rPr lang="en-GB" b="1">
                <a:cs typeface="Arial" pitchFamily="34" charset="0"/>
              </a:rPr>
              <a:t>Network Access</a:t>
            </a:r>
            <a:br>
              <a:rPr lang="en-GB" b="1">
                <a:cs typeface="Arial" pitchFamily="34" charset="0"/>
              </a:rPr>
            </a:br>
            <a:r>
              <a:rPr lang="en-GB" b="1">
                <a:cs typeface="Arial" pitchFamily="34" charset="0"/>
              </a:rPr>
              <a:t>(Host-to-network)</a:t>
            </a:r>
          </a:p>
        </p:txBody>
      </p:sp>
      <p:sp>
        <p:nvSpPr>
          <p:cNvPr id="32775" name="Text Box 7"/>
          <p:cNvSpPr txBox="1">
            <a:spLocks/>
          </p:cNvSpPr>
          <p:nvPr/>
        </p:nvSpPr>
        <p:spPr bwMode="auto">
          <a:xfrm>
            <a:off x="1476375" y="299085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cs typeface="Arial" pitchFamily="34" charset="0"/>
              </a:rPr>
              <a:t>Layer</a:t>
            </a:r>
          </a:p>
        </p:txBody>
      </p:sp>
      <p:sp>
        <p:nvSpPr>
          <p:cNvPr id="32776" name="Rectangle 8"/>
          <p:cNvSpPr>
            <a:spLocks/>
          </p:cNvSpPr>
          <p:nvPr/>
        </p:nvSpPr>
        <p:spPr bwMode="auto">
          <a:xfrm>
            <a:off x="3421063" y="3429000"/>
            <a:ext cx="862012"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HTTP</a:t>
            </a:r>
          </a:p>
        </p:txBody>
      </p:sp>
      <p:sp>
        <p:nvSpPr>
          <p:cNvPr id="32777" name="Rectangle 9"/>
          <p:cNvSpPr>
            <a:spLocks/>
          </p:cNvSpPr>
          <p:nvPr/>
        </p:nvSpPr>
        <p:spPr bwMode="auto">
          <a:xfrm>
            <a:off x="4500563" y="3429000"/>
            <a:ext cx="862012"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TELNET</a:t>
            </a:r>
          </a:p>
        </p:txBody>
      </p:sp>
      <p:sp>
        <p:nvSpPr>
          <p:cNvPr id="32778" name="Rectangle 10"/>
          <p:cNvSpPr>
            <a:spLocks/>
          </p:cNvSpPr>
          <p:nvPr/>
        </p:nvSpPr>
        <p:spPr bwMode="auto">
          <a:xfrm>
            <a:off x="5580063" y="3429000"/>
            <a:ext cx="863600"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FTP</a:t>
            </a:r>
          </a:p>
        </p:txBody>
      </p:sp>
      <p:sp>
        <p:nvSpPr>
          <p:cNvPr id="32779" name="Rectangle 11"/>
          <p:cNvSpPr>
            <a:spLocks/>
          </p:cNvSpPr>
          <p:nvPr/>
        </p:nvSpPr>
        <p:spPr bwMode="auto">
          <a:xfrm>
            <a:off x="6661150" y="3429000"/>
            <a:ext cx="863600"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SMTP</a:t>
            </a:r>
          </a:p>
        </p:txBody>
      </p:sp>
      <p:sp>
        <p:nvSpPr>
          <p:cNvPr id="32780" name="Rectangle 12"/>
          <p:cNvSpPr>
            <a:spLocks/>
          </p:cNvSpPr>
          <p:nvPr/>
        </p:nvSpPr>
        <p:spPr bwMode="auto">
          <a:xfrm>
            <a:off x="7740650" y="3429000"/>
            <a:ext cx="863600"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SNMP</a:t>
            </a:r>
          </a:p>
        </p:txBody>
      </p:sp>
      <p:sp>
        <p:nvSpPr>
          <p:cNvPr id="32781" name="Text Box 13"/>
          <p:cNvSpPr txBox="1">
            <a:spLocks/>
          </p:cNvSpPr>
          <p:nvPr/>
        </p:nvSpPr>
        <p:spPr bwMode="auto">
          <a:xfrm>
            <a:off x="5421313" y="29972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b="1">
                <a:cs typeface="Arial" pitchFamily="34" charset="0"/>
              </a:rPr>
              <a:t>Protocols</a:t>
            </a:r>
          </a:p>
        </p:txBody>
      </p:sp>
      <p:sp>
        <p:nvSpPr>
          <p:cNvPr id="32782" name="Rectangle 14"/>
          <p:cNvSpPr>
            <a:spLocks/>
          </p:cNvSpPr>
          <p:nvPr/>
        </p:nvSpPr>
        <p:spPr bwMode="auto">
          <a:xfrm>
            <a:off x="4500563" y="4076700"/>
            <a:ext cx="862012"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TCP</a:t>
            </a:r>
          </a:p>
        </p:txBody>
      </p:sp>
      <p:sp>
        <p:nvSpPr>
          <p:cNvPr id="32783" name="Rectangle 15"/>
          <p:cNvSpPr>
            <a:spLocks/>
          </p:cNvSpPr>
          <p:nvPr/>
        </p:nvSpPr>
        <p:spPr bwMode="auto">
          <a:xfrm>
            <a:off x="6659563" y="4076700"/>
            <a:ext cx="862012"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UDP</a:t>
            </a:r>
          </a:p>
        </p:txBody>
      </p:sp>
      <p:sp>
        <p:nvSpPr>
          <p:cNvPr id="32784" name="Rectangle 16"/>
          <p:cNvSpPr>
            <a:spLocks/>
          </p:cNvSpPr>
          <p:nvPr/>
        </p:nvSpPr>
        <p:spPr bwMode="auto">
          <a:xfrm>
            <a:off x="4500563" y="4724400"/>
            <a:ext cx="862012"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IP</a:t>
            </a:r>
          </a:p>
        </p:txBody>
      </p:sp>
      <p:sp>
        <p:nvSpPr>
          <p:cNvPr id="32785" name="Rectangle 17"/>
          <p:cNvSpPr>
            <a:spLocks/>
          </p:cNvSpPr>
          <p:nvPr/>
        </p:nvSpPr>
        <p:spPr bwMode="auto">
          <a:xfrm>
            <a:off x="6659563" y="4724400"/>
            <a:ext cx="862012"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ICMP</a:t>
            </a:r>
          </a:p>
        </p:txBody>
      </p:sp>
      <p:sp>
        <p:nvSpPr>
          <p:cNvPr id="32786" name="Rectangle 18"/>
          <p:cNvSpPr>
            <a:spLocks/>
          </p:cNvSpPr>
          <p:nvPr/>
        </p:nvSpPr>
        <p:spPr bwMode="auto">
          <a:xfrm>
            <a:off x="3924300" y="5445125"/>
            <a:ext cx="1657350"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ETHERNET</a:t>
            </a:r>
          </a:p>
        </p:txBody>
      </p:sp>
      <p:sp>
        <p:nvSpPr>
          <p:cNvPr id="32787" name="Rectangle 19"/>
          <p:cNvSpPr>
            <a:spLocks/>
          </p:cNvSpPr>
          <p:nvPr/>
        </p:nvSpPr>
        <p:spPr bwMode="auto">
          <a:xfrm>
            <a:off x="6446838" y="5445125"/>
            <a:ext cx="1654175" cy="360363"/>
          </a:xfrm>
          <a:prstGeom prst="rect">
            <a:avLst/>
          </a:prstGeom>
          <a:solidFill>
            <a:schemeClr val="accent1"/>
          </a:solidFill>
          <a:ln w="12700">
            <a:solidFill>
              <a:schemeClr val="tx1"/>
            </a:solidFill>
            <a:miter lim="800000"/>
            <a:headEnd/>
            <a:tailEnd/>
          </a:ln>
        </p:spPr>
        <p:txBody>
          <a:bodyPr wrap="none" anchor="ctr"/>
          <a:lstStyle/>
          <a:p>
            <a:pPr algn="ctr"/>
            <a:r>
              <a:rPr lang="en-GB" sz="1600" b="1">
                <a:cs typeface="Arial" pitchFamily="34" charset="0"/>
              </a:rPr>
              <a:t>PACKET RADIO</a:t>
            </a:r>
          </a:p>
        </p:txBody>
      </p:sp>
      <p:sp>
        <p:nvSpPr>
          <p:cNvPr id="20"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31779547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ctrTitle"/>
          </p:nvPr>
        </p:nvSpPr>
        <p:spPr/>
        <p:txBody>
          <a:bodyPr>
            <a:normAutofit fontScale="90000"/>
          </a:bodyPr>
          <a:lstStyle/>
          <a:p>
            <a:pPr eaLnBrk="1" fontAlgn="auto" hangingPunct="1">
              <a:spcAft>
                <a:spcPts val="0"/>
              </a:spcAft>
              <a:defRPr/>
            </a:pPr>
            <a:r>
              <a:rPr lang="en-US" sz="2000" dirty="0" smtClean="0"/>
              <a:t/>
            </a:r>
            <a:br>
              <a:rPr lang="en-US" sz="2000" dirty="0" smtClean="0"/>
            </a:br>
            <a:r>
              <a:rPr lang="en-US" sz="4000" dirty="0" smtClean="0"/>
              <a:t>Examples of Communication Systems</a:t>
            </a:r>
          </a:p>
        </p:txBody>
      </p:sp>
      <p:sp>
        <p:nvSpPr>
          <p:cNvPr id="3"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024826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14400" y="7620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AU" sz="2800" b="1">
                <a:solidFill>
                  <a:schemeClr val="tx2"/>
                </a:solidFill>
                <a:latin typeface="Tahoma" pitchFamily="34" charset="0"/>
                <a:cs typeface="Times New Roman" pitchFamily="18" charset="0"/>
              </a:rPr>
              <a:t>Examples of Communication Systems</a:t>
            </a:r>
            <a:r>
              <a:rPr lang="en-AU">
                <a:latin typeface="Tahoma" pitchFamily="34" charset="0"/>
              </a:rPr>
              <a:t> </a:t>
            </a:r>
          </a:p>
        </p:txBody>
      </p:sp>
      <p:sp>
        <p:nvSpPr>
          <p:cNvPr id="34819" name="Text Box 7"/>
          <p:cNvSpPr txBox="1">
            <a:spLocks noChangeArrowheads="1"/>
          </p:cNvSpPr>
          <p:nvPr/>
        </p:nvSpPr>
        <p:spPr bwMode="auto">
          <a:xfrm>
            <a:off x="838200" y="1752600"/>
            <a:ext cx="7391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Tahoma" pitchFamily="34" charset="0"/>
                <a:cs typeface="Times New Roman" pitchFamily="18" charset="0"/>
              </a:rPr>
              <a:t>- E-mail</a:t>
            </a:r>
          </a:p>
          <a:p>
            <a:pPr eaLnBrk="1" hangingPunct="1"/>
            <a:r>
              <a:rPr lang="en-US">
                <a:latin typeface="Tahoma" pitchFamily="34" charset="0"/>
                <a:cs typeface="Times New Roman" pitchFamily="18" charset="0"/>
              </a:rPr>
              <a:t>- V</a:t>
            </a:r>
            <a:r>
              <a:rPr lang="en-AU">
                <a:latin typeface="Tahoma" pitchFamily="34" charset="0"/>
                <a:cs typeface="Times New Roman" pitchFamily="18" charset="0"/>
              </a:rPr>
              <a:t>oice </a:t>
            </a:r>
            <a:r>
              <a:rPr lang="en-US">
                <a:latin typeface="Tahoma" pitchFamily="34" charset="0"/>
                <a:cs typeface="Times New Roman" pitchFamily="18" charset="0"/>
              </a:rPr>
              <a:t>M</a:t>
            </a:r>
            <a:r>
              <a:rPr lang="en-AU">
                <a:latin typeface="Tahoma" pitchFamily="34" charset="0"/>
                <a:cs typeface="Times New Roman" pitchFamily="18" charset="0"/>
              </a:rPr>
              <a:t>ail</a:t>
            </a:r>
            <a:r>
              <a:rPr lang="en-US">
                <a:latin typeface="Tahoma" pitchFamily="34" charset="0"/>
                <a:cs typeface="Times New Roman" pitchFamily="18" charset="0"/>
              </a:rPr>
              <a:t>			- </a:t>
            </a:r>
            <a:r>
              <a:rPr lang="en-AU">
                <a:latin typeface="Tahoma" pitchFamily="34" charset="0"/>
                <a:cs typeface="Times New Roman" pitchFamily="18" charset="0"/>
              </a:rPr>
              <a:t>Fax</a:t>
            </a:r>
            <a:endParaRPr lang="en-US">
              <a:latin typeface="Tahoma" pitchFamily="34" charset="0"/>
              <a:cs typeface="Times New Roman" pitchFamily="18" charset="0"/>
            </a:endParaRPr>
          </a:p>
          <a:p>
            <a:pPr eaLnBrk="1" hangingPunct="1"/>
            <a:r>
              <a:rPr lang="en-US">
                <a:latin typeface="Tahoma" pitchFamily="34" charset="0"/>
                <a:cs typeface="Times New Roman" pitchFamily="18" charset="0"/>
              </a:rPr>
              <a:t>- S</a:t>
            </a:r>
            <a:r>
              <a:rPr lang="en-AU">
                <a:latin typeface="Tahoma" pitchFamily="34" charset="0"/>
                <a:cs typeface="Times New Roman" pitchFamily="18" charset="0"/>
              </a:rPr>
              <a:t>mart </a:t>
            </a:r>
            <a:r>
              <a:rPr lang="en-US">
                <a:latin typeface="Tahoma" pitchFamily="34" charset="0"/>
                <a:cs typeface="Times New Roman" pitchFamily="18" charset="0"/>
              </a:rPr>
              <a:t>P</a:t>
            </a:r>
            <a:r>
              <a:rPr lang="en-AU">
                <a:latin typeface="Tahoma" pitchFamily="34" charset="0"/>
                <a:cs typeface="Times New Roman" pitchFamily="18" charset="0"/>
              </a:rPr>
              <a:t>hone</a:t>
            </a:r>
            <a:r>
              <a:rPr lang="en-US">
                <a:latin typeface="Tahoma" pitchFamily="34" charset="0"/>
                <a:cs typeface="Times New Roman" pitchFamily="18" charset="0"/>
              </a:rPr>
              <a:t>		- I</a:t>
            </a:r>
            <a:r>
              <a:rPr lang="en-AU">
                <a:latin typeface="Tahoma" pitchFamily="34" charset="0"/>
                <a:cs typeface="Times New Roman" pitchFamily="18" charset="0"/>
              </a:rPr>
              <a:t>nstant </a:t>
            </a:r>
            <a:r>
              <a:rPr lang="en-US">
                <a:latin typeface="Tahoma" pitchFamily="34" charset="0"/>
                <a:cs typeface="Times New Roman" pitchFamily="18" charset="0"/>
              </a:rPr>
              <a:t>M</a:t>
            </a:r>
            <a:r>
              <a:rPr lang="en-AU">
                <a:latin typeface="Tahoma" pitchFamily="34" charset="0"/>
                <a:cs typeface="Times New Roman" pitchFamily="18" charset="0"/>
              </a:rPr>
              <a:t>essaging</a:t>
            </a:r>
            <a:endParaRPr lang="en-US">
              <a:latin typeface="Tahoma" pitchFamily="34" charset="0"/>
              <a:cs typeface="Times New Roman" pitchFamily="18" charset="0"/>
            </a:endParaRPr>
          </a:p>
          <a:p>
            <a:pPr eaLnBrk="1" hangingPunct="1"/>
            <a:r>
              <a:rPr lang="en-US">
                <a:latin typeface="Tahoma" pitchFamily="34" charset="0"/>
                <a:cs typeface="Times New Roman" pitchFamily="18" charset="0"/>
              </a:rPr>
              <a:t>- </a:t>
            </a:r>
            <a:r>
              <a:rPr lang="en-AU">
                <a:latin typeface="Tahoma" pitchFamily="34" charset="0"/>
                <a:cs typeface="Times New Roman" pitchFamily="18" charset="0"/>
              </a:rPr>
              <a:t>Telecommuting</a:t>
            </a:r>
            <a:r>
              <a:rPr lang="en-US">
                <a:latin typeface="Tahoma" pitchFamily="34" charset="0"/>
                <a:cs typeface="Times New Roman" pitchFamily="18" charset="0"/>
              </a:rPr>
              <a:t>		- </a:t>
            </a:r>
            <a:r>
              <a:rPr lang="en-AU">
                <a:latin typeface="Tahoma" pitchFamily="34" charset="0"/>
                <a:cs typeface="Times New Roman" pitchFamily="18" charset="0"/>
              </a:rPr>
              <a:t>Video</a:t>
            </a:r>
            <a:r>
              <a:rPr lang="en-US">
                <a:latin typeface="Tahoma" pitchFamily="34" charset="0"/>
                <a:cs typeface="Times New Roman" pitchFamily="18" charset="0"/>
              </a:rPr>
              <a:t>-</a:t>
            </a:r>
            <a:r>
              <a:rPr lang="en-AU">
                <a:latin typeface="Tahoma" pitchFamily="34" charset="0"/>
                <a:cs typeface="Times New Roman" pitchFamily="18" charset="0"/>
              </a:rPr>
              <a:t>con</a:t>
            </a:r>
            <a:r>
              <a:rPr lang="en-US">
                <a:latin typeface="Tahoma" pitchFamily="34" charset="0"/>
                <a:cs typeface="Times New Roman" pitchFamily="18" charset="0"/>
              </a:rPr>
              <a:t>ferencing </a:t>
            </a:r>
          </a:p>
          <a:p>
            <a:pPr eaLnBrk="1" hangingPunct="1"/>
            <a:r>
              <a:rPr lang="en-US">
                <a:latin typeface="Tahoma" pitchFamily="34" charset="0"/>
                <a:cs typeface="Times New Roman" pitchFamily="18" charset="0"/>
              </a:rPr>
              <a:t>- </a:t>
            </a:r>
            <a:r>
              <a:rPr lang="en-AU">
                <a:latin typeface="Tahoma" pitchFamily="34" charset="0"/>
                <a:cs typeface="Times New Roman" pitchFamily="18" charset="0"/>
              </a:rPr>
              <a:t>Groupware</a:t>
            </a:r>
            <a:r>
              <a:rPr lang="en-US">
                <a:latin typeface="Tahoma" pitchFamily="34" charset="0"/>
                <a:cs typeface="Times New Roman" pitchFamily="18" charset="0"/>
              </a:rPr>
              <a:t>			- Telephony</a:t>
            </a:r>
          </a:p>
          <a:p>
            <a:pPr eaLnBrk="1" hangingPunct="1"/>
            <a:r>
              <a:rPr lang="en-US">
                <a:latin typeface="Tahoma" pitchFamily="34" charset="0"/>
                <a:cs typeface="Times New Roman" pitchFamily="18" charset="0"/>
              </a:rPr>
              <a:t>- E-Commerce		- The Internet</a:t>
            </a:r>
          </a:p>
          <a:p>
            <a:pPr eaLnBrk="1" hangingPunct="1">
              <a:buFontTx/>
              <a:buChar char="-"/>
            </a:pPr>
            <a:r>
              <a:rPr lang="en-US">
                <a:latin typeface="Tahoma" pitchFamily="34" charset="0"/>
                <a:cs typeface="Times New Roman" pitchFamily="18" charset="0"/>
              </a:rPr>
              <a:t> B</a:t>
            </a:r>
            <a:r>
              <a:rPr lang="en-AU">
                <a:latin typeface="Tahoma" pitchFamily="34" charset="0"/>
                <a:cs typeface="Times New Roman" pitchFamily="18" charset="0"/>
              </a:rPr>
              <a:t>ulletin board system</a:t>
            </a:r>
            <a:r>
              <a:rPr lang="en-US">
                <a:latin typeface="Tahoma" pitchFamily="34" charset="0"/>
                <a:cs typeface="Times New Roman" pitchFamily="18" charset="0"/>
              </a:rPr>
              <a:t>	- The Web</a:t>
            </a:r>
          </a:p>
          <a:p>
            <a:pPr eaLnBrk="1" hangingPunct="1"/>
            <a:r>
              <a:rPr lang="en-US">
                <a:latin typeface="Tahoma" pitchFamily="34" charset="0"/>
                <a:cs typeface="Times New Roman" pitchFamily="18" charset="0"/>
              </a:rPr>
              <a:t>- G</a:t>
            </a:r>
            <a:r>
              <a:rPr lang="en-AU">
                <a:latin typeface="Tahoma" pitchFamily="34" charset="0"/>
                <a:cs typeface="Times New Roman" pitchFamily="18" charset="0"/>
              </a:rPr>
              <a:t>lobal positioning system</a:t>
            </a:r>
            <a:r>
              <a:rPr lang="en-US">
                <a:latin typeface="Tahoma" pitchFamily="34" charset="0"/>
                <a:cs typeface="Times New Roman" pitchFamily="18" charset="0"/>
              </a:rPr>
              <a:t>	</a:t>
            </a:r>
            <a:endParaRPr lang="en-AU">
              <a:latin typeface="Tahoma" pitchFamily="34" charset="0"/>
              <a:cs typeface="Times New Roman" pitchFamily="18" charset="0"/>
            </a:endParaRPr>
          </a:p>
          <a:p>
            <a:pPr eaLnBrk="1" hangingPunct="1"/>
            <a:endParaRPr lang="en-AU">
              <a:latin typeface="Tahoma" pitchFamily="34" charset="0"/>
            </a:endParaRPr>
          </a:p>
        </p:txBody>
      </p:sp>
      <p:sp>
        <p:nvSpPr>
          <p:cNvPr id="4"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39169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LAN, MAN &amp; WAN</a:t>
            </a:r>
            <a:endParaRPr lang="en-GB" sz="4000" b="1">
              <a:solidFill>
                <a:srgbClr val="E4005C"/>
              </a:solidFill>
            </a:endParaRPr>
          </a:p>
        </p:txBody>
      </p:sp>
      <p:sp>
        <p:nvSpPr>
          <p:cNvPr id="22531"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2532"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2533"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2534"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2536"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
        <p:nvSpPr>
          <p:cNvPr id="22537" name="Rectangle 9"/>
          <p:cNvSpPr>
            <a:spLocks noGrp="1" noChangeArrowheads="1"/>
          </p:cNvSpPr>
          <p:nvPr>
            <p:ph type="body" idx="1"/>
          </p:nvPr>
        </p:nvSpPr>
        <p:spPr>
          <a:xfrm>
            <a:off x="457200" y="1600200"/>
            <a:ext cx="8229600" cy="5257800"/>
          </a:xfrm>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2400" b="1">
              <a:solidFill>
                <a:srgbClr val="000066"/>
              </a:solidFill>
            </a:endParaRPr>
          </a:p>
          <a:p>
            <a:pPr marL="392113" indent="-293688" algn="just" defTabSz="414338">
              <a:lnSpc>
                <a:spcPct val="80000"/>
              </a:lnSpc>
              <a:buClr>
                <a:srgbClr val="CC0000"/>
              </a:buClr>
              <a:buFont typeface="Wingdings" pitchFamily="2" charset="2"/>
              <a:buBlip>
                <a:blip r:embed="rId3"/>
              </a:buBlip>
            </a:pPr>
            <a:r>
              <a:rPr lang="en-US" sz="2400" b="1">
                <a:solidFill>
                  <a:srgbClr val="000066"/>
                </a:solidFill>
              </a:rPr>
              <a:t>Network in small geographical Area (Room, Building or a Campus) is called LAN (Local Area Network)</a:t>
            </a:r>
          </a:p>
          <a:p>
            <a:pPr marL="392113" indent="-293688" algn="just" defTabSz="414338">
              <a:lnSpc>
                <a:spcPct val="80000"/>
              </a:lnSpc>
              <a:buClr>
                <a:srgbClr val="CC0000"/>
              </a:buClr>
              <a:buFont typeface="Wingdings" pitchFamily="2" charset="2"/>
              <a:buBlip>
                <a:blip r:embed="rId3"/>
              </a:buBlip>
            </a:pPr>
            <a:endParaRPr lang="en-US" sz="2400" b="1">
              <a:solidFill>
                <a:srgbClr val="000066"/>
              </a:solidFill>
            </a:endParaRPr>
          </a:p>
          <a:p>
            <a:pPr marL="392113" indent="-293688" algn="just" defTabSz="414338">
              <a:lnSpc>
                <a:spcPct val="80000"/>
              </a:lnSpc>
              <a:buClr>
                <a:srgbClr val="CC0000"/>
              </a:buClr>
              <a:buFont typeface="Wingdings" pitchFamily="2" charset="2"/>
              <a:buBlip>
                <a:blip r:embed="rId3"/>
              </a:buBlip>
            </a:pPr>
            <a:endParaRPr lang="en-US" sz="2400" b="1">
              <a:solidFill>
                <a:srgbClr val="000066"/>
              </a:solidFill>
            </a:endParaRPr>
          </a:p>
          <a:p>
            <a:pPr marL="392113" indent="-293688" algn="just" defTabSz="414338">
              <a:lnSpc>
                <a:spcPct val="80000"/>
              </a:lnSpc>
              <a:buClr>
                <a:srgbClr val="CC0000"/>
              </a:buClr>
              <a:buFont typeface="Wingdings" pitchFamily="2" charset="2"/>
              <a:buBlip>
                <a:blip r:embed="rId3"/>
              </a:buBlip>
            </a:pPr>
            <a:r>
              <a:rPr lang="en-US" sz="2400" b="1">
                <a:solidFill>
                  <a:srgbClr val="000066"/>
                </a:solidFill>
              </a:rPr>
              <a:t>Network in a City is call MAN (Metropolitan Area Network)</a:t>
            </a:r>
          </a:p>
          <a:p>
            <a:pPr marL="392113" indent="-293688" algn="just" defTabSz="414338">
              <a:lnSpc>
                <a:spcPct val="80000"/>
              </a:lnSpc>
              <a:buClr>
                <a:srgbClr val="CC0000"/>
              </a:buClr>
              <a:buFont typeface="Wingdings" pitchFamily="2" charset="2"/>
              <a:buBlip>
                <a:blip r:embed="rId3"/>
              </a:buBlip>
            </a:pPr>
            <a:endParaRPr lang="en-US" sz="2400" b="1">
              <a:solidFill>
                <a:srgbClr val="000066"/>
              </a:solidFill>
            </a:endParaRPr>
          </a:p>
          <a:p>
            <a:pPr marL="392113" indent="-293688" algn="just" defTabSz="414338">
              <a:lnSpc>
                <a:spcPct val="80000"/>
              </a:lnSpc>
              <a:buClr>
                <a:srgbClr val="CC0000"/>
              </a:buClr>
              <a:buFont typeface="Wingdings" pitchFamily="2" charset="2"/>
              <a:buBlip>
                <a:blip r:embed="rId3"/>
              </a:buBlip>
            </a:pPr>
            <a:endParaRPr lang="en-US" sz="2400" b="1">
              <a:solidFill>
                <a:srgbClr val="000066"/>
              </a:solidFill>
            </a:endParaRPr>
          </a:p>
          <a:p>
            <a:pPr marL="392113" indent="-293688" algn="just" defTabSz="414338">
              <a:lnSpc>
                <a:spcPct val="80000"/>
              </a:lnSpc>
              <a:buClr>
                <a:srgbClr val="CC0000"/>
              </a:buClr>
              <a:buFont typeface="Wingdings" pitchFamily="2" charset="2"/>
              <a:buBlip>
                <a:blip r:embed="rId3"/>
              </a:buBlip>
            </a:pPr>
            <a:r>
              <a:rPr lang="en-US" sz="2400" b="1">
                <a:solidFill>
                  <a:srgbClr val="000066"/>
                </a:solidFill>
              </a:rPr>
              <a:t>Network spread geographically (Country or across Globe) is called WAN (Wide Area Network)</a:t>
            </a:r>
          </a:p>
        </p:txBody>
      </p:sp>
    </p:spTree>
    <p:extLst>
      <p:ext uri="{BB962C8B-B14F-4D97-AF65-F5344CB8AC3E}">
        <p14:creationId xmlns:p14="http://schemas.microsoft.com/office/powerpoint/2010/main" val="378133152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ctrTitle"/>
          </p:nvPr>
        </p:nvSpPr>
        <p:spPr>
          <a:xfrm>
            <a:off x="1600200" y="1066800"/>
            <a:ext cx="7239000" cy="814375"/>
          </a:xfrm>
        </p:spPr>
        <p:txBody>
          <a:bodyPr>
            <a:normAutofit fontScale="90000"/>
          </a:bodyPr>
          <a:lstStyle/>
          <a:p>
            <a:pPr eaLnBrk="1" fontAlgn="auto" hangingPunct="1">
              <a:spcAft>
                <a:spcPts val="0"/>
              </a:spcAft>
              <a:defRPr/>
            </a:pP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Transmitting and Receiving in Communication Systems</a:t>
            </a:r>
          </a:p>
        </p:txBody>
      </p:sp>
      <p:sp>
        <p:nvSpPr>
          <p:cNvPr id="35843" name="Rectangle 7"/>
          <p:cNvSpPr>
            <a:spLocks noGrp="1" noChangeArrowheads="1"/>
          </p:cNvSpPr>
          <p:nvPr>
            <p:ph type="subTitle" idx="1"/>
          </p:nvPr>
        </p:nvSpPr>
        <p:spPr>
          <a:xfrm>
            <a:off x="1619250" y="1857375"/>
            <a:ext cx="6624638" cy="4451350"/>
          </a:xfrm>
        </p:spPr>
        <p:txBody>
          <a:bodyPr/>
          <a:lstStyle/>
          <a:p>
            <a:pPr marR="0" algn="l" eaLnBrk="1" hangingPunct="1">
              <a:lnSpc>
                <a:spcPct val="80000"/>
              </a:lnSpc>
            </a:pPr>
            <a:r>
              <a:rPr lang="en-US" sz="2000" b="1" dirty="0" smtClean="0"/>
              <a:t>Communication concepts</a:t>
            </a:r>
          </a:p>
          <a:p>
            <a:pPr marR="0" algn="l" eaLnBrk="1" hangingPunct="1">
              <a:lnSpc>
                <a:spcPct val="80000"/>
              </a:lnSpc>
            </a:pPr>
            <a:r>
              <a:rPr lang="en-US" sz="2000" dirty="0" smtClean="0"/>
              <a:t>(transmission of data, protocols and handshaking, networks, LANs and </a:t>
            </a:r>
            <a:r>
              <a:rPr lang="en-US" sz="2000" dirty="0" err="1" smtClean="0"/>
              <a:t>WANs,Topologies</a:t>
            </a:r>
            <a:r>
              <a:rPr lang="en-US" sz="2000" dirty="0" smtClean="0"/>
              <a:t>, Network Access Methods)</a:t>
            </a:r>
          </a:p>
          <a:p>
            <a:pPr marR="0" algn="l" eaLnBrk="1" hangingPunct="1">
              <a:lnSpc>
                <a:spcPct val="80000"/>
              </a:lnSpc>
            </a:pPr>
            <a:endParaRPr lang="en-US" sz="2000" dirty="0" smtClean="0"/>
          </a:p>
          <a:p>
            <a:pPr marR="0" algn="l" eaLnBrk="1" hangingPunct="1">
              <a:lnSpc>
                <a:spcPct val="80000"/>
              </a:lnSpc>
            </a:pPr>
            <a:r>
              <a:rPr lang="en-US" sz="2000" b="1" dirty="0" smtClean="0"/>
              <a:t>Network Hardware</a:t>
            </a:r>
          </a:p>
          <a:p>
            <a:pPr marR="0" algn="l" eaLnBrk="1" hangingPunct="1">
              <a:lnSpc>
                <a:spcPct val="80000"/>
              </a:lnSpc>
            </a:pPr>
            <a:r>
              <a:rPr lang="en-US" sz="2000" dirty="0" smtClean="0"/>
              <a:t>(NICs, Servers, Routers and Switches, Bridges and gateways, Hubs, Transmission media</a:t>
            </a:r>
          </a:p>
          <a:p>
            <a:pPr marR="0" algn="l" eaLnBrk="1" hangingPunct="1">
              <a:lnSpc>
                <a:spcPct val="80000"/>
              </a:lnSpc>
            </a:pPr>
            <a:endParaRPr lang="en-US" sz="2000" dirty="0" smtClean="0"/>
          </a:p>
          <a:p>
            <a:pPr marR="0" algn="l" eaLnBrk="1" hangingPunct="1">
              <a:lnSpc>
                <a:spcPct val="80000"/>
              </a:lnSpc>
            </a:pPr>
            <a:r>
              <a:rPr lang="en-US" sz="2000" b="1" dirty="0" smtClean="0"/>
              <a:t>Network Software</a:t>
            </a:r>
          </a:p>
          <a:p>
            <a:pPr marR="0" algn="l" eaLnBrk="1" hangingPunct="1">
              <a:lnSpc>
                <a:spcPct val="80000"/>
              </a:lnSpc>
            </a:pPr>
            <a:r>
              <a:rPr lang="en-US" sz="2000" dirty="0" smtClean="0"/>
              <a:t>NOSs, Network Operating System Tasks, Logon and Logoff Procedures, Intranets and Extranets</a:t>
            </a:r>
          </a:p>
        </p:txBody>
      </p:sp>
      <p:sp>
        <p:nvSpPr>
          <p:cNvPr id="4"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30382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Grp="1" noChangeArrowheads="1"/>
          </p:cNvSpPr>
          <p:nvPr>
            <p:ph type="title" idx="4294967295"/>
          </p:nvPr>
        </p:nvSpPr>
        <p:spPr>
          <a:xfrm>
            <a:off x="1371600" y="549275"/>
            <a:ext cx="7772400" cy="1431925"/>
          </a:xfrm>
        </p:spPr>
        <p:txBody>
          <a:bodyPr/>
          <a:lstStyle/>
          <a:p>
            <a:pPr eaLnBrk="1" fontAlgn="auto" hangingPunct="1">
              <a:spcAft>
                <a:spcPts val="0"/>
              </a:spcAft>
              <a:defRPr/>
            </a:pPr>
            <a:r>
              <a:rPr lang="en-US" smtClean="0"/>
              <a:t>Communication Concepts</a:t>
            </a:r>
          </a:p>
        </p:txBody>
      </p:sp>
      <p:sp>
        <p:nvSpPr>
          <p:cNvPr id="36867" name="Text Box 4"/>
          <p:cNvSpPr txBox="1">
            <a:spLocks noChangeArrowheads="1"/>
          </p:cNvSpPr>
          <p:nvPr/>
        </p:nvSpPr>
        <p:spPr bwMode="auto">
          <a:xfrm>
            <a:off x="1403350" y="2852738"/>
            <a:ext cx="60483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a:t>Any transmission May be:</a:t>
            </a:r>
          </a:p>
          <a:p>
            <a:pPr eaLnBrk="1" hangingPunct="1">
              <a:buFontTx/>
              <a:buChar char="•"/>
            </a:pPr>
            <a:r>
              <a:rPr lang="en-US" sz="3200"/>
              <a:t>analog or digital</a:t>
            </a:r>
          </a:p>
          <a:p>
            <a:pPr eaLnBrk="1" hangingPunct="1">
              <a:buFontTx/>
              <a:buChar char="•"/>
            </a:pPr>
            <a:r>
              <a:rPr lang="en-US" sz="3200"/>
              <a:t>Serial or parallel </a:t>
            </a:r>
            <a:endParaRPr lang="en-AU" sz="3200"/>
          </a:p>
        </p:txBody>
      </p:sp>
      <p:sp>
        <p:nvSpPr>
          <p:cNvPr id="4"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54135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2"/>
          <p:cNvSpPr>
            <a:spLocks noGrp="1" noChangeArrowheads="1"/>
          </p:cNvSpPr>
          <p:nvPr>
            <p:ph type="title"/>
          </p:nvPr>
        </p:nvSpPr>
        <p:spPr>
          <a:xfrm>
            <a:off x="684213" y="595313"/>
            <a:ext cx="7772400" cy="762000"/>
          </a:xfrm>
        </p:spPr>
        <p:txBody>
          <a:bodyPr/>
          <a:lstStyle/>
          <a:p>
            <a:pPr algn="ctr" eaLnBrk="1" fontAlgn="auto" hangingPunct="1">
              <a:spcAft>
                <a:spcPts val="0"/>
              </a:spcAft>
              <a:defRPr/>
            </a:pPr>
            <a:r>
              <a:rPr lang="en-US" dirty="0" smtClean="0"/>
              <a:t>Serial Transmission</a:t>
            </a:r>
          </a:p>
        </p:txBody>
      </p:sp>
      <p:sp>
        <p:nvSpPr>
          <p:cNvPr id="37890" name="Rectangle 3"/>
          <p:cNvSpPr>
            <a:spLocks noGrp="1" noChangeArrowheads="1"/>
          </p:cNvSpPr>
          <p:nvPr>
            <p:ph idx="1"/>
          </p:nvPr>
        </p:nvSpPr>
        <p:spPr>
          <a:xfrm>
            <a:off x="357188" y="1628775"/>
            <a:ext cx="8101012" cy="2089150"/>
          </a:xfrm>
        </p:spPr>
        <p:txBody>
          <a:bodyPr/>
          <a:lstStyle/>
          <a:p>
            <a:pPr eaLnBrk="1" hangingPunct="1">
              <a:lnSpc>
                <a:spcPct val="90000"/>
              </a:lnSpc>
              <a:buFontTx/>
              <a:buNone/>
            </a:pPr>
            <a:r>
              <a:rPr lang="en-US" sz="2800" smtClean="0"/>
              <a:t>   Data is transmitted, on a single channel, one bit at a time one after another</a:t>
            </a:r>
          </a:p>
          <a:p>
            <a:pPr eaLnBrk="1" hangingPunct="1">
              <a:lnSpc>
                <a:spcPct val="90000"/>
              </a:lnSpc>
              <a:buFontTx/>
              <a:buNone/>
            </a:pPr>
            <a:r>
              <a:rPr lang="en-US" sz="2800" smtClean="0"/>
              <a:t>- Much faster than parallel because of way bits processed (e.g. USB drives)</a:t>
            </a:r>
          </a:p>
          <a:p>
            <a:pPr eaLnBrk="1" hangingPunct="1">
              <a:lnSpc>
                <a:spcPct val="90000"/>
              </a:lnSpc>
              <a:buFontTx/>
              <a:buNone/>
            </a:pPr>
            <a:endParaRPr lang="en-US" sz="2800" smtClean="0"/>
          </a:p>
        </p:txBody>
      </p:sp>
      <p:sp>
        <p:nvSpPr>
          <p:cNvPr id="96260" name="Text Box 4"/>
          <p:cNvSpPr txBox="1">
            <a:spLocks noChangeArrowheads="1"/>
          </p:cNvSpPr>
          <p:nvPr/>
        </p:nvSpPr>
        <p:spPr bwMode="auto">
          <a:xfrm>
            <a:off x="0" y="3573463"/>
            <a:ext cx="3311525" cy="955675"/>
          </a:xfrm>
          <a:prstGeom prst="rect">
            <a:avLst/>
          </a:prstGeom>
          <a:solidFill>
            <a:srgbClr val="FFFF99"/>
          </a:solidFill>
          <a:ln w="9525">
            <a:solidFill>
              <a:schemeClr val="tx1"/>
            </a:solidFill>
            <a:miter lim="800000"/>
            <a:headEnd/>
            <a:tailEnd/>
          </a:ln>
        </p:spPr>
        <p:txBody>
          <a:bodyPr>
            <a:spAutoFit/>
          </a:bodyPr>
          <a:lstStyle/>
          <a:p>
            <a:pPr>
              <a:defRPr/>
            </a:pPr>
            <a:endParaRPr lang="en-US" sz="2800" dirty="0">
              <a:solidFill>
                <a:schemeClr val="bg1"/>
              </a:solidFill>
            </a:endParaRPr>
          </a:p>
          <a:p>
            <a:pPr>
              <a:defRPr/>
            </a:pPr>
            <a:r>
              <a:rPr lang="en-US" sz="2800" dirty="0">
                <a:solidFill>
                  <a:schemeClr val="bg1"/>
                </a:solidFill>
              </a:rPr>
              <a:t>  </a:t>
            </a:r>
            <a:r>
              <a:rPr lang="en-US" sz="2800" dirty="0">
                <a:solidFill>
                  <a:schemeClr val="bg2">
                    <a:lumMod val="25000"/>
                  </a:schemeClr>
                </a:solidFill>
              </a:rPr>
              <a:t>Sender transmitted</a:t>
            </a:r>
          </a:p>
        </p:txBody>
      </p:sp>
      <p:sp>
        <p:nvSpPr>
          <p:cNvPr id="37893" name="Line 5"/>
          <p:cNvSpPr>
            <a:spLocks noChangeShapeType="1"/>
          </p:cNvSpPr>
          <p:nvPr/>
        </p:nvSpPr>
        <p:spPr bwMode="auto">
          <a:xfrm>
            <a:off x="3276600" y="3913188"/>
            <a:ext cx="4721225" cy="1587"/>
          </a:xfrm>
          <a:prstGeom prst="line">
            <a:avLst/>
          </a:prstGeom>
          <a:noFill/>
          <a:ln w="762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6274" name="Text Box 18"/>
          <p:cNvSpPr txBox="1">
            <a:spLocks noChangeArrowheads="1"/>
          </p:cNvSpPr>
          <p:nvPr/>
        </p:nvSpPr>
        <p:spPr bwMode="auto">
          <a:xfrm>
            <a:off x="4357688" y="3573463"/>
            <a:ext cx="3743325" cy="955675"/>
          </a:xfrm>
          <a:prstGeom prst="rect">
            <a:avLst/>
          </a:prstGeom>
          <a:solidFill>
            <a:srgbClr val="FFFF99"/>
          </a:solidFill>
          <a:ln w="9525">
            <a:solidFill>
              <a:schemeClr val="tx1"/>
            </a:solidFill>
            <a:miter lim="800000"/>
            <a:headEnd/>
            <a:tailEnd/>
          </a:ln>
        </p:spPr>
        <p:txBody>
          <a:bodyPr>
            <a:spAutoFit/>
          </a:bodyPr>
          <a:lstStyle/>
          <a:p>
            <a:pPr>
              <a:defRPr/>
            </a:pPr>
            <a:endParaRPr lang="en-US" sz="2800" dirty="0">
              <a:solidFill>
                <a:schemeClr val="bg1"/>
              </a:solidFill>
            </a:endParaRPr>
          </a:p>
          <a:p>
            <a:pPr>
              <a:defRPr/>
            </a:pPr>
            <a:r>
              <a:rPr lang="en-US" sz="2800" dirty="0">
                <a:solidFill>
                  <a:schemeClr val="bg2">
                    <a:lumMod val="25000"/>
                  </a:schemeClr>
                </a:solidFill>
              </a:rPr>
              <a:t>    Receiver received</a:t>
            </a:r>
          </a:p>
        </p:txBody>
      </p:sp>
      <p:sp>
        <p:nvSpPr>
          <p:cNvPr id="96263" name="Rectangle 7"/>
          <p:cNvSpPr>
            <a:spLocks noChangeArrowheads="1"/>
          </p:cNvSpPr>
          <p:nvPr/>
        </p:nvSpPr>
        <p:spPr bwMode="auto">
          <a:xfrm>
            <a:off x="2700338" y="37163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1</a:t>
            </a:r>
          </a:p>
        </p:txBody>
      </p:sp>
      <p:sp>
        <p:nvSpPr>
          <p:cNvPr id="96264" name="Rectangle 8"/>
          <p:cNvSpPr>
            <a:spLocks noChangeArrowheads="1"/>
          </p:cNvSpPr>
          <p:nvPr/>
        </p:nvSpPr>
        <p:spPr bwMode="auto">
          <a:xfrm>
            <a:off x="2411413" y="37163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0</a:t>
            </a:r>
          </a:p>
        </p:txBody>
      </p:sp>
      <p:sp>
        <p:nvSpPr>
          <p:cNvPr id="96265" name="Rectangle 9"/>
          <p:cNvSpPr>
            <a:spLocks noChangeArrowheads="1"/>
          </p:cNvSpPr>
          <p:nvPr/>
        </p:nvSpPr>
        <p:spPr bwMode="auto">
          <a:xfrm>
            <a:off x="684213" y="37163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1</a:t>
            </a:r>
          </a:p>
        </p:txBody>
      </p:sp>
      <p:sp>
        <p:nvSpPr>
          <p:cNvPr id="96266" name="Rectangle 10"/>
          <p:cNvSpPr>
            <a:spLocks noChangeArrowheads="1"/>
          </p:cNvSpPr>
          <p:nvPr/>
        </p:nvSpPr>
        <p:spPr bwMode="auto">
          <a:xfrm>
            <a:off x="971550" y="37163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0</a:t>
            </a:r>
          </a:p>
        </p:txBody>
      </p:sp>
      <p:sp>
        <p:nvSpPr>
          <p:cNvPr id="96267" name="Rectangle 11"/>
          <p:cNvSpPr>
            <a:spLocks noChangeArrowheads="1"/>
          </p:cNvSpPr>
          <p:nvPr/>
        </p:nvSpPr>
        <p:spPr bwMode="auto">
          <a:xfrm>
            <a:off x="1258888" y="37163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0</a:t>
            </a:r>
          </a:p>
        </p:txBody>
      </p:sp>
      <p:sp>
        <p:nvSpPr>
          <p:cNvPr id="96268" name="Rectangle 12"/>
          <p:cNvSpPr>
            <a:spLocks noChangeArrowheads="1"/>
          </p:cNvSpPr>
          <p:nvPr/>
        </p:nvSpPr>
        <p:spPr bwMode="auto">
          <a:xfrm>
            <a:off x="1547813" y="37163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1</a:t>
            </a:r>
          </a:p>
        </p:txBody>
      </p:sp>
      <p:sp>
        <p:nvSpPr>
          <p:cNvPr id="96269" name="Rectangle 13"/>
          <p:cNvSpPr>
            <a:spLocks noChangeArrowheads="1"/>
          </p:cNvSpPr>
          <p:nvPr/>
        </p:nvSpPr>
        <p:spPr bwMode="auto">
          <a:xfrm>
            <a:off x="1835150" y="37163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1</a:t>
            </a:r>
          </a:p>
        </p:txBody>
      </p:sp>
      <p:sp>
        <p:nvSpPr>
          <p:cNvPr id="96270" name="Rectangle 14"/>
          <p:cNvSpPr>
            <a:spLocks noChangeArrowheads="1"/>
          </p:cNvSpPr>
          <p:nvPr/>
        </p:nvSpPr>
        <p:spPr bwMode="auto">
          <a:xfrm>
            <a:off x="2124075" y="37163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0</a:t>
            </a:r>
          </a:p>
        </p:txBody>
      </p:sp>
      <p:sp>
        <p:nvSpPr>
          <p:cNvPr id="15"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4184990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96260">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6260">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96274">
                                            <p:txEl>
                                              <p:pRg st="1" end="1"/>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96274">
                                            <p:txEl>
                                              <p:pRg st="1" end="1"/>
                                            </p:txEl>
                                          </p:spTgt>
                                        </p:tgtEl>
                                        <p:attrNameLst>
                                          <p:attrName>style.visibility</p:attrName>
                                        </p:attrNameLst>
                                      </p:cBhvr>
                                      <p:to>
                                        <p:strVal val="visible"/>
                                      </p:to>
                                    </p:set>
                                  </p:childTnLst>
                                </p:cTn>
                              </p:par>
                            </p:childTnLst>
                          </p:cTn>
                        </p:par>
                        <p:par>
                          <p:cTn id="16" fill="hold" nodeType="afterGroup">
                            <p:stCondLst>
                              <p:cond delay="0"/>
                            </p:stCondLst>
                            <p:childTnLst>
                              <p:par>
                                <p:cTn id="17" presetID="63" presetClass="path" presetSubtype="0" accel="50000" decel="50000" fill="hold" grpId="0" nodeType="afterEffect">
                                  <p:stCondLst>
                                    <p:cond delay="0"/>
                                  </p:stCondLst>
                                  <p:childTnLst>
                                    <p:animMotion origin="layout" path="M -1.11111E-6 4.44444E-6 L 0.54323 -0.0051 " pathEditMode="relative" rAng="0" ptsTypes="AA">
                                      <p:cBhvr>
                                        <p:cTn id="18" dur="2000" fill="hold"/>
                                        <p:tgtEl>
                                          <p:spTgt spid="96263"/>
                                        </p:tgtEl>
                                        <p:attrNameLst>
                                          <p:attrName>ppt_x</p:attrName>
                                          <p:attrName>ppt_y</p:attrName>
                                        </p:attrNameLst>
                                      </p:cBhvr>
                                      <p:rCtr x="27153" y="-255"/>
                                    </p:animMotion>
                                  </p:childTnLst>
                                </p:cTn>
                              </p:par>
                            </p:childTnLst>
                          </p:cTn>
                        </p:par>
                        <p:par>
                          <p:cTn id="19" fill="hold" nodeType="afterGroup">
                            <p:stCondLst>
                              <p:cond delay="2000"/>
                            </p:stCondLst>
                            <p:childTnLst>
                              <p:par>
                                <p:cTn id="20" presetID="63" presetClass="path" presetSubtype="0" accel="50000" decel="50000" fill="hold" grpId="0" nodeType="afterEffect">
                                  <p:stCondLst>
                                    <p:cond delay="500"/>
                                  </p:stCondLst>
                                  <p:childTnLst>
                                    <p:animMotion origin="layout" path="M -3.88889E-6 4.44444E-6 L 0.54341 -0.0051 " pathEditMode="relative" rAng="0" ptsTypes="AA">
                                      <p:cBhvr>
                                        <p:cTn id="21" dur="2000" fill="hold"/>
                                        <p:tgtEl>
                                          <p:spTgt spid="96264"/>
                                        </p:tgtEl>
                                        <p:attrNameLst>
                                          <p:attrName>ppt_x</p:attrName>
                                          <p:attrName>ppt_y</p:attrName>
                                        </p:attrNameLst>
                                      </p:cBhvr>
                                      <p:rCtr x="27170" y="-255"/>
                                    </p:animMotion>
                                  </p:childTnLst>
                                </p:cTn>
                              </p:par>
                            </p:childTnLst>
                          </p:cTn>
                        </p:par>
                        <p:par>
                          <p:cTn id="22" fill="hold" nodeType="afterGroup">
                            <p:stCondLst>
                              <p:cond delay="4500"/>
                            </p:stCondLst>
                            <p:childTnLst>
                              <p:par>
                                <p:cTn id="23" presetID="63" presetClass="path" presetSubtype="0" accel="50000" decel="50000" fill="hold" grpId="0" nodeType="afterEffect">
                                  <p:stCondLst>
                                    <p:cond delay="500"/>
                                  </p:stCondLst>
                                  <p:childTnLst>
                                    <p:animMotion origin="layout" path="M 0.00781 4.44444E-6 L 0.54323 -0.0051 " pathEditMode="relative" rAng="0" ptsTypes="AA">
                                      <p:cBhvr>
                                        <p:cTn id="24" dur="2000" fill="hold"/>
                                        <p:tgtEl>
                                          <p:spTgt spid="96270"/>
                                        </p:tgtEl>
                                        <p:attrNameLst>
                                          <p:attrName>ppt_x</p:attrName>
                                          <p:attrName>ppt_y</p:attrName>
                                        </p:attrNameLst>
                                      </p:cBhvr>
                                      <p:rCtr x="26771" y="-255"/>
                                    </p:animMotion>
                                  </p:childTnLst>
                                </p:cTn>
                              </p:par>
                            </p:childTnLst>
                          </p:cTn>
                        </p:par>
                        <p:par>
                          <p:cTn id="25" fill="hold" nodeType="afterGroup">
                            <p:stCondLst>
                              <p:cond delay="7000"/>
                            </p:stCondLst>
                            <p:childTnLst>
                              <p:par>
                                <p:cTn id="26" presetID="63" presetClass="path" presetSubtype="0" accel="50000" decel="50000" fill="hold" grpId="0" nodeType="afterEffect">
                                  <p:stCondLst>
                                    <p:cond delay="500"/>
                                  </p:stCondLst>
                                  <p:childTnLst>
                                    <p:animMotion origin="layout" path="M 0.00782 4.44444E-6 L 0.54341 -0.0051 " pathEditMode="relative" rAng="0" ptsTypes="AA">
                                      <p:cBhvr>
                                        <p:cTn id="27" dur="2000" fill="hold"/>
                                        <p:tgtEl>
                                          <p:spTgt spid="96269"/>
                                        </p:tgtEl>
                                        <p:attrNameLst>
                                          <p:attrName>ppt_x</p:attrName>
                                          <p:attrName>ppt_y</p:attrName>
                                        </p:attrNameLst>
                                      </p:cBhvr>
                                      <p:rCtr x="26771" y="-255"/>
                                    </p:animMotion>
                                  </p:childTnLst>
                                </p:cTn>
                              </p:par>
                            </p:childTnLst>
                          </p:cTn>
                        </p:par>
                        <p:par>
                          <p:cTn id="28" fill="hold" nodeType="afterGroup">
                            <p:stCondLst>
                              <p:cond delay="9500"/>
                            </p:stCondLst>
                            <p:childTnLst>
                              <p:par>
                                <p:cTn id="29" presetID="63" presetClass="path" presetSubtype="0" accel="50000" decel="50000" fill="hold" grpId="0" nodeType="afterEffect">
                                  <p:stCondLst>
                                    <p:cond delay="500"/>
                                  </p:stCondLst>
                                  <p:childTnLst>
                                    <p:animMotion origin="layout" path="M 0.03142 4.44444E-6 L 0.54323 -0.0051 " pathEditMode="relative" rAng="0" ptsTypes="AA">
                                      <p:cBhvr>
                                        <p:cTn id="30" dur="2000" fill="hold"/>
                                        <p:tgtEl>
                                          <p:spTgt spid="96268"/>
                                        </p:tgtEl>
                                        <p:attrNameLst>
                                          <p:attrName>ppt_x</p:attrName>
                                          <p:attrName>ppt_y</p:attrName>
                                        </p:attrNameLst>
                                      </p:cBhvr>
                                      <p:rCtr x="25590" y="-255"/>
                                    </p:animMotion>
                                  </p:childTnLst>
                                </p:cTn>
                              </p:par>
                            </p:childTnLst>
                          </p:cTn>
                        </p:par>
                        <p:par>
                          <p:cTn id="31" fill="hold" nodeType="afterGroup">
                            <p:stCondLst>
                              <p:cond delay="12000"/>
                            </p:stCondLst>
                            <p:childTnLst>
                              <p:par>
                                <p:cTn id="32" presetID="63" presetClass="path" presetSubtype="0" accel="50000" decel="50000" fill="hold" grpId="0" nodeType="afterEffect">
                                  <p:stCondLst>
                                    <p:cond delay="500"/>
                                  </p:stCondLst>
                                  <p:childTnLst>
                                    <p:animMotion origin="layout" path="M 0.03941 4.44444E-6 L 0.54341 -0.0051 " pathEditMode="relative" rAng="0" ptsTypes="AA">
                                      <p:cBhvr>
                                        <p:cTn id="33" dur="2000" fill="hold"/>
                                        <p:tgtEl>
                                          <p:spTgt spid="96267"/>
                                        </p:tgtEl>
                                        <p:attrNameLst>
                                          <p:attrName>ppt_x</p:attrName>
                                          <p:attrName>ppt_y</p:attrName>
                                        </p:attrNameLst>
                                      </p:cBhvr>
                                      <p:rCtr x="25191" y="-255"/>
                                    </p:animMotion>
                                  </p:childTnLst>
                                </p:cTn>
                              </p:par>
                            </p:childTnLst>
                          </p:cTn>
                        </p:par>
                        <p:par>
                          <p:cTn id="34" fill="hold" nodeType="afterGroup">
                            <p:stCondLst>
                              <p:cond delay="14500"/>
                            </p:stCondLst>
                            <p:childTnLst>
                              <p:par>
                                <p:cTn id="35" presetID="63" presetClass="path" presetSubtype="0" accel="50000" decel="50000" fill="hold" grpId="0" nodeType="afterEffect">
                                  <p:stCondLst>
                                    <p:cond delay="500"/>
                                  </p:stCondLst>
                                  <p:childTnLst>
                                    <p:animMotion origin="layout" path="M 0.04739 4.44444E-6 L 0.5434 -0.0051 " pathEditMode="relative" rAng="0" ptsTypes="AA">
                                      <p:cBhvr>
                                        <p:cTn id="36" dur="2000" fill="hold"/>
                                        <p:tgtEl>
                                          <p:spTgt spid="96266"/>
                                        </p:tgtEl>
                                        <p:attrNameLst>
                                          <p:attrName>ppt_x</p:attrName>
                                          <p:attrName>ppt_y</p:attrName>
                                        </p:attrNameLst>
                                      </p:cBhvr>
                                      <p:rCtr x="24792" y="-255"/>
                                    </p:animMotion>
                                  </p:childTnLst>
                                </p:cTn>
                              </p:par>
                            </p:childTnLst>
                          </p:cTn>
                        </p:par>
                        <p:par>
                          <p:cTn id="37" fill="hold" nodeType="afterGroup">
                            <p:stCondLst>
                              <p:cond delay="17000"/>
                            </p:stCondLst>
                            <p:childTnLst>
                              <p:par>
                                <p:cTn id="38" presetID="63" presetClass="path" presetSubtype="0" accel="50000" decel="50000" fill="hold" grpId="0" nodeType="afterEffect">
                                  <p:stCondLst>
                                    <p:cond delay="500"/>
                                  </p:stCondLst>
                                  <p:childTnLst>
                                    <p:animMotion origin="layout" path="M 0.04723 4.44444E-6 L 0.54323 -0.0051 " pathEditMode="relative" rAng="0" ptsTypes="AA">
                                      <p:cBhvr>
                                        <p:cTn id="39" dur="2000" fill="hold"/>
                                        <p:tgtEl>
                                          <p:spTgt spid="96265"/>
                                        </p:tgtEl>
                                        <p:attrNameLst>
                                          <p:attrName>ppt_x</p:attrName>
                                          <p:attrName>ppt_y</p:attrName>
                                        </p:attrNameLst>
                                      </p:cBhvr>
                                      <p:rCtr x="24792"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P spid="96264" grpId="0" animBg="1"/>
      <p:bldP spid="96265" grpId="0" animBg="1"/>
      <p:bldP spid="96266" grpId="0" animBg="1"/>
      <p:bldP spid="96267" grpId="0" animBg="1"/>
      <p:bldP spid="96268" grpId="0" animBg="1"/>
      <p:bldP spid="96269" grpId="0" animBg="1"/>
      <p:bldP spid="962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028"/>
          <p:cNvSpPr>
            <a:spLocks noGrp="1" noChangeArrowheads="1"/>
          </p:cNvSpPr>
          <p:nvPr>
            <p:ph type="title" idx="4294967295"/>
          </p:nvPr>
        </p:nvSpPr>
        <p:spPr>
          <a:xfrm>
            <a:off x="0" y="44450"/>
            <a:ext cx="7772400" cy="762000"/>
          </a:xfrm>
        </p:spPr>
        <p:txBody>
          <a:bodyPr/>
          <a:lstStyle/>
          <a:p>
            <a:pPr algn="ctr" eaLnBrk="1" fontAlgn="auto" hangingPunct="1">
              <a:spcAft>
                <a:spcPts val="0"/>
              </a:spcAft>
              <a:defRPr/>
            </a:pPr>
            <a:r>
              <a:rPr lang="en-US" dirty="0" smtClean="0"/>
              <a:t>Parallel Transmission</a:t>
            </a:r>
            <a:endParaRPr lang="en-AU" dirty="0" smtClean="0"/>
          </a:p>
        </p:txBody>
      </p:sp>
      <p:sp>
        <p:nvSpPr>
          <p:cNvPr id="53263" name="Text Box 1039"/>
          <p:cNvSpPr txBox="1">
            <a:spLocks noChangeArrowheads="1"/>
          </p:cNvSpPr>
          <p:nvPr/>
        </p:nvSpPr>
        <p:spPr bwMode="auto">
          <a:xfrm rot="16200000">
            <a:off x="4321175" y="3536950"/>
            <a:ext cx="3743325" cy="955675"/>
          </a:xfrm>
          <a:prstGeom prst="rect">
            <a:avLst/>
          </a:prstGeom>
          <a:solidFill>
            <a:srgbClr val="FFFF99"/>
          </a:solidFill>
          <a:ln w="9525">
            <a:solidFill>
              <a:schemeClr val="tx1"/>
            </a:solidFill>
            <a:miter lim="800000"/>
            <a:headEnd/>
            <a:tailEnd/>
          </a:ln>
        </p:spPr>
        <p:txBody>
          <a:bodyPr>
            <a:spAutoFit/>
          </a:bodyPr>
          <a:lstStyle/>
          <a:p>
            <a:pPr>
              <a:defRPr/>
            </a:pPr>
            <a:endParaRPr lang="en-US" sz="2800" dirty="0">
              <a:solidFill>
                <a:schemeClr val="bg1"/>
              </a:solidFill>
            </a:endParaRPr>
          </a:p>
          <a:p>
            <a:pPr>
              <a:defRPr/>
            </a:pPr>
            <a:r>
              <a:rPr lang="en-US" sz="2800" dirty="0">
                <a:solidFill>
                  <a:schemeClr val="bg2">
                    <a:lumMod val="25000"/>
                  </a:schemeClr>
                </a:solidFill>
              </a:rPr>
              <a:t>    Receiver received</a:t>
            </a:r>
          </a:p>
        </p:txBody>
      </p:sp>
      <p:sp>
        <p:nvSpPr>
          <p:cNvPr id="38916" name="Text Box 1026"/>
          <p:cNvSpPr txBox="1">
            <a:spLocks noChangeArrowheads="1"/>
          </p:cNvSpPr>
          <p:nvPr/>
        </p:nvSpPr>
        <p:spPr bwMode="auto">
          <a:xfrm>
            <a:off x="468313" y="1052513"/>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a:latin typeface="Tahoma" pitchFamily="34" charset="0"/>
              </a:rPr>
              <a:t>each bit has it’s own piece of wire along which it travels</a:t>
            </a:r>
          </a:p>
          <a:p>
            <a:pPr eaLnBrk="1" hangingPunct="1"/>
            <a:r>
              <a:rPr lang="en-US">
                <a:latin typeface="Tahoma" pitchFamily="34" charset="0"/>
              </a:rPr>
              <a:t>- often used to send data to a printer</a:t>
            </a:r>
          </a:p>
          <a:p>
            <a:pPr eaLnBrk="1" hangingPunct="1"/>
            <a:endParaRPr lang="en-AU"/>
          </a:p>
        </p:txBody>
      </p:sp>
      <p:sp>
        <p:nvSpPr>
          <p:cNvPr id="24582" name="Text Box 1029"/>
          <p:cNvSpPr txBox="1">
            <a:spLocks noChangeArrowheads="1"/>
          </p:cNvSpPr>
          <p:nvPr/>
        </p:nvSpPr>
        <p:spPr bwMode="auto">
          <a:xfrm rot="5400000">
            <a:off x="-154781" y="3599656"/>
            <a:ext cx="3602038" cy="955675"/>
          </a:xfrm>
          <a:prstGeom prst="rect">
            <a:avLst/>
          </a:prstGeom>
          <a:solidFill>
            <a:srgbClr val="FFFF99"/>
          </a:solidFill>
          <a:ln w="9525">
            <a:solidFill>
              <a:schemeClr val="tx1"/>
            </a:solidFill>
            <a:miter lim="800000"/>
            <a:headEnd/>
            <a:tailEnd/>
          </a:ln>
        </p:spPr>
        <p:txBody>
          <a:bodyPr>
            <a:spAutoFit/>
          </a:bodyPr>
          <a:lstStyle/>
          <a:p>
            <a:pPr>
              <a:defRPr/>
            </a:pPr>
            <a:endParaRPr lang="en-US" sz="2800" dirty="0">
              <a:solidFill>
                <a:schemeClr val="bg1"/>
              </a:solidFill>
            </a:endParaRPr>
          </a:p>
          <a:p>
            <a:pPr>
              <a:defRPr/>
            </a:pPr>
            <a:r>
              <a:rPr lang="en-US" sz="2800" dirty="0">
                <a:solidFill>
                  <a:schemeClr val="bg1"/>
                </a:solidFill>
              </a:rPr>
              <a:t>  </a:t>
            </a:r>
            <a:r>
              <a:rPr lang="en-US" sz="2800" dirty="0">
                <a:solidFill>
                  <a:schemeClr val="bg2">
                    <a:lumMod val="25000"/>
                  </a:schemeClr>
                </a:solidFill>
              </a:rPr>
              <a:t>Sender transmitted</a:t>
            </a:r>
          </a:p>
        </p:txBody>
      </p:sp>
      <p:sp>
        <p:nvSpPr>
          <p:cNvPr id="38918" name="Text Box 1040"/>
          <p:cNvSpPr txBox="1">
            <a:spLocks noChangeArrowheads="1"/>
          </p:cNvSpPr>
          <p:nvPr/>
        </p:nvSpPr>
        <p:spPr bwMode="auto">
          <a:xfrm>
            <a:off x="1887538" y="5805488"/>
            <a:ext cx="549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tx2"/>
                </a:solidFill>
              </a:rPr>
              <a:t>All bits are sent simultaneously</a:t>
            </a:r>
          </a:p>
        </p:txBody>
      </p:sp>
      <p:sp>
        <p:nvSpPr>
          <p:cNvPr id="38919" name="Line 1042"/>
          <p:cNvSpPr>
            <a:spLocks noChangeShapeType="1"/>
          </p:cNvSpPr>
          <p:nvPr/>
        </p:nvSpPr>
        <p:spPr bwMode="auto">
          <a:xfrm>
            <a:off x="2124075" y="2636838"/>
            <a:ext cx="3600450" cy="0"/>
          </a:xfrm>
          <a:prstGeom prst="line">
            <a:avLst/>
          </a:prstGeom>
          <a:noFill/>
          <a:ln w="5715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20" name="Line 1043"/>
          <p:cNvSpPr>
            <a:spLocks noChangeShapeType="1"/>
          </p:cNvSpPr>
          <p:nvPr/>
        </p:nvSpPr>
        <p:spPr bwMode="auto">
          <a:xfrm>
            <a:off x="2124075" y="2997200"/>
            <a:ext cx="3600450" cy="0"/>
          </a:xfrm>
          <a:prstGeom prst="line">
            <a:avLst/>
          </a:prstGeom>
          <a:noFill/>
          <a:ln w="5715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21" name="Line 1044"/>
          <p:cNvSpPr>
            <a:spLocks noChangeShapeType="1"/>
          </p:cNvSpPr>
          <p:nvPr/>
        </p:nvSpPr>
        <p:spPr bwMode="auto">
          <a:xfrm>
            <a:off x="2124075" y="3357563"/>
            <a:ext cx="3600450" cy="0"/>
          </a:xfrm>
          <a:prstGeom prst="line">
            <a:avLst/>
          </a:prstGeom>
          <a:noFill/>
          <a:ln w="5715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22" name="Line 1045"/>
          <p:cNvSpPr>
            <a:spLocks noChangeShapeType="1"/>
          </p:cNvSpPr>
          <p:nvPr/>
        </p:nvSpPr>
        <p:spPr bwMode="auto">
          <a:xfrm>
            <a:off x="2124075" y="3717925"/>
            <a:ext cx="3600450" cy="0"/>
          </a:xfrm>
          <a:prstGeom prst="line">
            <a:avLst/>
          </a:prstGeom>
          <a:noFill/>
          <a:ln w="5715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23" name="Line 1046"/>
          <p:cNvSpPr>
            <a:spLocks noChangeShapeType="1"/>
          </p:cNvSpPr>
          <p:nvPr/>
        </p:nvSpPr>
        <p:spPr bwMode="auto">
          <a:xfrm>
            <a:off x="2124075" y="4078288"/>
            <a:ext cx="3600450" cy="0"/>
          </a:xfrm>
          <a:prstGeom prst="line">
            <a:avLst/>
          </a:prstGeom>
          <a:noFill/>
          <a:ln w="5715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24" name="Line 1047"/>
          <p:cNvSpPr>
            <a:spLocks noChangeShapeType="1"/>
          </p:cNvSpPr>
          <p:nvPr/>
        </p:nvSpPr>
        <p:spPr bwMode="auto">
          <a:xfrm>
            <a:off x="2124075" y="4438650"/>
            <a:ext cx="3600450" cy="0"/>
          </a:xfrm>
          <a:prstGeom prst="line">
            <a:avLst/>
          </a:prstGeom>
          <a:noFill/>
          <a:ln w="5715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25" name="Line 1048"/>
          <p:cNvSpPr>
            <a:spLocks noChangeShapeType="1"/>
          </p:cNvSpPr>
          <p:nvPr/>
        </p:nvSpPr>
        <p:spPr bwMode="auto">
          <a:xfrm>
            <a:off x="2124075" y="4799013"/>
            <a:ext cx="3600450" cy="0"/>
          </a:xfrm>
          <a:prstGeom prst="line">
            <a:avLst/>
          </a:prstGeom>
          <a:noFill/>
          <a:ln w="5715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26" name="Line 1049"/>
          <p:cNvSpPr>
            <a:spLocks noChangeShapeType="1"/>
          </p:cNvSpPr>
          <p:nvPr/>
        </p:nvSpPr>
        <p:spPr bwMode="auto">
          <a:xfrm>
            <a:off x="2124075" y="5159375"/>
            <a:ext cx="3600450" cy="0"/>
          </a:xfrm>
          <a:prstGeom prst="line">
            <a:avLst/>
          </a:prstGeom>
          <a:noFill/>
          <a:ln w="5715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3256" name="Rectangle 1032"/>
          <p:cNvSpPr>
            <a:spLocks noChangeArrowheads="1"/>
          </p:cNvSpPr>
          <p:nvPr/>
        </p:nvSpPr>
        <p:spPr bwMode="auto">
          <a:xfrm>
            <a:off x="1692275" y="2492375"/>
            <a:ext cx="288925" cy="3603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1</a:t>
            </a:r>
          </a:p>
        </p:txBody>
      </p:sp>
      <p:sp>
        <p:nvSpPr>
          <p:cNvPr id="53257" name="Rectangle 1033"/>
          <p:cNvSpPr>
            <a:spLocks noChangeArrowheads="1"/>
          </p:cNvSpPr>
          <p:nvPr/>
        </p:nvSpPr>
        <p:spPr bwMode="auto">
          <a:xfrm>
            <a:off x="1692275" y="28527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0</a:t>
            </a:r>
          </a:p>
        </p:txBody>
      </p:sp>
      <p:sp>
        <p:nvSpPr>
          <p:cNvPr id="53258" name="Rectangle 1034"/>
          <p:cNvSpPr>
            <a:spLocks noChangeArrowheads="1"/>
          </p:cNvSpPr>
          <p:nvPr/>
        </p:nvSpPr>
        <p:spPr bwMode="auto">
          <a:xfrm>
            <a:off x="1692275" y="3213100"/>
            <a:ext cx="288925" cy="3603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0</a:t>
            </a:r>
          </a:p>
        </p:txBody>
      </p:sp>
      <p:sp>
        <p:nvSpPr>
          <p:cNvPr id="53259" name="Rectangle 1035"/>
          <p:cNvSpPr>
            <a:spLocks noChangeArrowheads="1"/>
          </p:cNvSpPr>
          <p:nvPr/>
        </p:nvSpPr>
        <p:spPr bwMode="auto">
          <a:xfrm>
            <a:off x="1692275" y="3573463"/>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1</a:t>
            </a:r>
          </a:p>
        </p:txBody>
      </p:sp>
      <p:sp>
        <p:nvSpPr>
          <p:cNvPr id="53260" name="Rectangle 1036"/>
          <p:cNvSpPr>
            <a:spLocks noChangeArrowheads="1"/>
          </p:cNvSpPr>
          <p:nvPr/>
        </p:nvSpPr>
        <p:spPr bwMode="auto">
          <a:xfrm>
            <a:off x="1692275" y="3932238"/>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1</a:t>
            </a:r>
          </a:p>
        </p:txBody>
      </p:sp>
      <p:sp>
        <p:nvSpPr>
          <p:cNvPr id="53261" name="Rectangle 1037"/>
          <p:cNvSpPr>
            <a:spLocks noChangeArrowheads="1"/>
          </p:cNvSpPr>
          <p:nvPr/>
        </p:nvSpPr>
        <p:spPr bwMode="auto">
          <a:xfrm>
            <a:off x="1692275" y="4292600"/>
            <a:ext cx="288925" cy="3603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0</a:t>
            </a:r>
          </a:p>
        </p:txBody>
      </p:sp>
      <p:sp>
        <p:nvSpPr>
          <p:cNvPr id="53255" name="Rectangle 1031"/>
          <p:cNvSpPr>
            <a:spLocks noChangeArrowheads="1"/>
          </p:cNvSpPr>
          <p:nvPr/>
        </p:nvSpPr>
        <p:spPr bwMode="auto">
          <a:xfrm>
            <a:off x="1692275" y="4652963"/>
            <a:ext cx="288925" cy="360362"/>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0</a:t>
            </a:r>
          </a:p>
        </p:txBody>
      </p:sp>
      <p:sp>
        <p:nvSpPr>
          <p:cNvPr id="53254" name="Rectangle 1030"/>
          <p:cNvSpPr>
            <a:spLocks noChangeArrowheads="1"/>
          </p:cNvSpPr>
          <p:nvPr/>
        </p:nvSpPr>
        <p:spPr bwMode="auto">
          <a:xfrm>
            <a:off x="1692275" y="5013325"/>
            <a:ext cx="288925" cy="360363"/>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1</a:t>
            </a:r>
          </a:p>
        </p:txBody>
      </p:sp>
    </p:spTree>
    <p:extLst>
      <p:ext uri="{BB962C8B-B14F-4D97-AF65-F5344CB8AC3E}">
        <p14:creationId xmlns:p14="http://schemas.microsoft.com/office/powerpoint/2010/main" val="593082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3263">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3263">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63" presetClass="path" presetSubtype="0" accel="50000" decel="50000" fill="hold" grpId="0" nodeType="afterEffect">
                                  <p:stCondLst>
                                    <p:cond delay="0"/>
                                  </p:stCondLst>
                                  <p:childTnLst>
                                    <p:animMotion origin="layout" path="M 1.94444E-6 0.00533 L 0.45677 -0.00509 " pathEditMode="relative" rAng="0" ptsTypes="AA">
                                      <p:cBhvr>
                                        <p:cTn id="12" dur="2000" fill="hold"/>
                                        <p:tgtEl>
                                          <p:spTgt spid="53256"/>
                                        </p:tgtEl>
                                        <p:attrNameLst>
                                          <p:attrName>ppt_x</p:attrName>
                                          <p:attrName>ppt_y</p:attrName>
                                        </p:attrNameLst>
                                      </p:cBhvr>
                                      <p:rCtr x="22830" y="-532"/>
                                    </p:animMotion>
                                  </p:childTnLst>
                                </p:cTn>
                              </p:par>
                              <p:par>
                                <p:cTn id="13" presetID="63" presetClass="path" presetSubtype="0" accel="50000" decel="50000" fill="hold" grpId="0" nodeType="withEffect">
                                  <p:stCondLst>
                                    <p:cond delay="0"/>
                                  </p:stCondLst>
                                  <p:childTnLst>
                                    <p:animMotion origin="layout" path="M 1.94444E-6 3.7037E-7 L 0.4566 -0.00509 " pathEditMode="relative" rAng="0" ptsTypes="AA">
                                      <p:cBhvr>
                                        <p:cTn id="14" dur="2000" fill="hold"/>
                                        <p:tgtEl>
                                          <p:spTgt spid="53257"/>
                                        </p:tgtEl>
                                        <p:attrNameLst>
                                          <p:attrName>ppt_x</p:attrName>
                                          <p:attrName>ppt_y</p:attrName>
                                        </p:attrNameLst>
                                      </p:cBhvr>
                                      <p:rCtr x="22830" y="-255"/>
                                    </p:animMotion>
                                  </p:childTnLst>
                                </p:cTn>
                              </p:par>
                              <p:par>
                                <p:cTn id="15" presetID="63" presetClass="path" presetSubtype="0" accel="50000" decel="50000" fill="hold" grpId="0" nodeType="withEffect">
                                  <p:stCondLst>
                                    <p:cond delay="0"/>
                                  </p:stCondLst>
                                  <p:childTnLst>
                                    <p:animMotion origin="layout" path="M -0.00018 4.07407E-6 L 0.4566 -0.0051 " pathEditMode="relative" rAng="0" ptsTypes="AA">
                                      <p:cBhvr>
                                        <p:cTn id="16" dur="2000" fill="hold"/>
                                        <p:tgtEl>
                                          <p:spTgt spid="53258"/>
                                        </p:tgtEl>
                                        <p:attrNameLst>
                                          <p:attrName>ppt_x</p:attrName>
                                          <p:attrName>ppt_y</p:attrName>
                                        </p:attrNameLst>
                                      </p:cBhvr>
                                      <p:rCtr x="22830" y="-255"/>
                                    </p:animMotion>
                                  </p:childTnLst>
                                </p:cTn>
                              </p:par>
                              <p:par>
                                <p:cTn id="17" presetID="63" presetClass="path" presetSubtype="0" accel="50000" decel="50000" fill="hold" grpId="0" nodeType="withEffect">
                                  <p:stCondLst>
                                    <p:cond delay="0"/>
                                  </p:stCondLst>
                                  <p:childTnLst>
                                    <p:animMotion origin="layout" path="M 1.94444E-6 -2.22222E-6 L 0.4566 -0.00532 " pathEditMode="relative" rAng="0" ptsTypes="AA">
                                      <p:cBhvr>
                                        <p:cTn id="18" dur="2000" fill="hold"/>
                                        <p:tgtEl>
                                          <p:spTgt spid="53259"/>
                                        </p:tgtEl>
                                        <p:attrNameLst>
                                          <p:attrName>ppt_x</p:attrName>
                                          <p:attrName>ppt_y</p:attrName>
                                        </p:attrNameLst>
                                      </p:cBhvr>
                                      <p:rCtr x="22830" y="-278"/>
                                    </p:animMotion>
                                  </p:childTnLst>
                                </p:cTn>
                              </p:par>
                              <p:par>
                                <p:cTn id="19" presetID="63" presetClass="path" presetSubtype="0" accel="50000" decel="50000" fill="hold" grpId="0" nodeType="withEffect">
                                  <p:stCondLst>
                                    <p:cond delay="0"/>
                                  </p:stCondLst>
                                  <p:childTnLst>
                                    <p:animMotion origin="layout" path="M 1.94444E-6 2.96296E-6 L 0.4566 -0.0051 " pathEditMode="relative" rAng="0" ptsTypes="AA">
                                      <p:cBhvr>
                                        <p:cTn id="20" dur="2000" fill="hold"/>
                                        <p:tgtEl>
                                          <p:spTgt spid="53260"/>
                                        </p:tgtEl>
                                        <p:attrNameLst>
                                          <p:attrName>ppt_x</p:attrName>
                                          <p:attrName>ppt_y</p:attrName>
                                        </p:attrNameLst>
                                      </p:cBhvr>
                                      <p:rCtr x="22830" y="-255"/>
                                    </p:animMotion>
                                  </p:childTnLst>
                                </p:cTn>
                              </p:par>
                              <p:par>
                                <p:cTn id="21" presetID="63" presetClass="path" presetSubtype="0" accel="50000" decel="50000" fill="hold" grpId="0" nodeType="withEffect">
                                  <p:stCondLst>
                                    <p:cond delay="0"/>
                                  </p:stCondLst>
                                  <p:childTnLst>
                                    <p:animMotion origin="layout" path="M 1.94444E-6 -3.33333E-6 L 0.4566 -0.00509 " pathEditMode="relative" rAng="0" ptsTypes="AA">
                                      <p:cBhvr>
                                        <p:cTn id="22" dur="2000" fill="hold"/>
                                        <p:tgtEl>
                                          <p:spTgt spid="53261"/>
                                        </p:tgtEl>
                                        <p:attrNameLst>
                                          <p:attrName>ppt_x</p:attrName>
                                          <p:attrName>ppt_y</p:attrName>
                                        </p:attrNameLst>
                                      </p:cBhvr>
                                      <p:rCtr x="22830" y="-255"/>
                                    </p:animMotion>
                                  </p:childTnLst>
                                </p:cTn>
                              </p:par>
                              <p:par>
                                <p:cTn id="23" presetID="63" presetClass="path" presetSubtype="0" accel="50000" decel="50000" fill="hold" grpId="0" nodeType="withEffect">
                                  <p:stCondLst>
                                    <p:cond delay="0"/>
                                  </p:stCondLst>
                                  <p:childTnLst>
                                    <p:animMotion origin="layout" path="M 1.94444E-6 3.7037E-7 L 0.4566 -0.00509 " pathEditMode="relative" rAng="0" ptsTypes="AA">
                                      <p:cBhvr>
                                        <p:cTn id="24" dur="2000" fill="hold"/>
                                        <p:tgtEl>
                                          <p:spTgt spid="53255"/>
                                        </p:tgtEl>
                                        <p:attrNameLst>
                                          <p:attrName>ppt_x</p:attrName>
                                          <p:attrName>ppt_y</p:attrName>
                                        </p:attrNameLst>
                                      </p:cBhvr>
                                      <p:rCtr x="22830" y="-255"/>
                                    </p:animMotion>
                                  </p:childTnLst>
                                </p:cTn>
                              </p:par>
                              <p:par>
                                <p:cTn id="25" presetID="63" presetClass="path" presetSubtype="0" accel="50000" decel="50000" fill="hold" grpId="0" nodeType="withEffect">
                                  <p:stCondLst>
                                    <p:cond delay="0"/>
                                  </p:stCondLst>
                                  <p:childTnLst>
                                    <p:animMotion origin="layout" path="M 1.94444E-6 4.07407E-6 L 0.4566 -0.0051 " pathEditMode="relative" rAng="0" ptsTypes="AA">
                                      <p:cBhvr>
                                        <p:cTn id="26" dur="2000" fill="hold"/>
                                        <p:tgtEl>
                                          <p:spTgt spid="53254"/>
                                        </p:tgtEl>
                                        <p:attrNameLst>
                                          <p:attrName>ppt_x</p:attrName>
                                          <p:attrName>ppt_y</p:attrName>
                                        </p:attrNameLst>
                                      </p:cBhvr>
                                      <p:rCtr x="22830"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P spid="53257" grpId="0" animBg="1"/>
      <p:bldP spid="53258" grpId="0" animBg="1"/>
      <p:bldP spid="53259" grpId="0" animBg="1"/>
      <p:bldP spid="53260" grpId="0" animBg="1"/>
      <p:bldP spid="53261" grpId="0" animBg="1"/>
      <p:bldP spid="53255" grpId="0" animBg="1"/>
      <p:bldP spid="532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Why Not use Parallel Instead of serial?</a:t>
            </a:r>
          </a:p>
        </p:txBody>
      </p:sp>
      <p:sp>
        <p:nvSpPr>
          <p:cNvPr id="39938" name="Rectangle 3"/>
          <p:cNvSpPr>
            <a:spLocks noGrp="1" noChangeArrowheads="1"/>
          </p:cNvSpPr>
          <p:nvPr>
            <p:ph idx="1"/>
          </p:nvPr>
        </p:nvSpPr>
        <p:spPr/>
        <p:txBody>
          <a:bodyPr/>
          <a:lstStyle/>
          <a:p>
            <a:pPr eaLnBrk="1" hangingPunct="1"/>
            <a:r>
              <a:rPr lang="en-US" sz="2800" dirty="0" smtClean="0"/>
              <a:t>Due to inconsistencies on channels data arrives at different times</a:t>
            </a:r>
          </a:p>
          <a:p>
            <a:pPr eaLnBrk="1" hangingPunct="1"/>
            <a:r>
              <a:rPr lang="en-US" sz="2800" dirty="0" smtClean="0"/>
              <a:t>Because of the way it is transmitted packet switching cannot be used</a:t>
            </a:r>
          </a:p>
          <a:p>
            <a:pPr eaLnBrk="1" hangingPunct="1"/>
            <a:r>
              <a:rPr lang="en-US" sz="2800" dirty="0" smtClean="0"/>
              <a:t>The above two points makes parallel slower than serial and requires higher bandwidth.</a:t>
            </a:r>
          </a:p>
          <a:p>
            <a:pPr eaLnBrk="1" hangingPunct="1"/>
            <a:r>
              <a:rPr lang="en-US" sz="2800" dirty="0" smtClean="0"/>
              <a:t>Parallel transmissions are rarely used anymore </a:t>
            </a:r>
          </a:p>
        </p:txBody>
      </p:sp>
      <p:sp>
        <p:nvSpPr>
          <p:cNvPr id="4"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193113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1084"/>
          <p:cNvSpPr>
            <a:spLocks noGrp="1" noChangeArrowheads="1"/>
          </p:cNvSpPr>
          <p:nvPr>
            <p:ph type="title" idx="4294967295"/>
          </p:nvPr>
        </p:nvSpPr>
        <p:spPr>
          <a:xfrm>
            <a:off x="501650" y="30163"/>
            <a:ext cx="8642350" cy="1311275"/>
          </a:xfrm>
        </p:spPr>
        <p:txBody>
          <a:bodyPr/>
          <a:lstStyle/>
          <a:p>
            <a:pPr algn="ctr" eaLnBrk="1" fontAlgn="auto" hangingPunct="1">
              <a:spcAft>
                <a:spcPts val="0"/>
              </a:spcAft>
              <a:defRPr/>
            </a:pPr>
            <a:r>
              <a:rPr lang="en-US" sz="4000" dirty="0" smtClean="0"/>
              <a:t>Synchronous Vs </a:t>
            </a:r>
            <a:r>
              <a:rPr lang="en-US" sz="4000" dirty="0" err="1" smtClean="0"/>
              <a:t>AsynchronousTransmissions</a:t>
            </a:r>
            <a:endParaRPr lang="en-US" sz="4000" dirty="0" smtClean="0"/>
          </a:p>
        </p:txBody>
      </p:sp>
      <p:sp>
        <p:nvSpPr>
          <p:cNvPr id="40963" name="Text Box 1027"/>
          <p:cNvSpPr txBox="1">
            <a:spLocks noChangeArrowheads="1"/>
          </p:cNvSpPr>
          <p:nvPr/>
        </p:nvSpPr>
        <p:spPr bwMode="auto">
          <a:xfrm>
            <a:off x="1812925" y="1108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40964" name="Text Box 1034"/>
          <p:cNvSpPr txBox="1">
            <a:spLocks noChangeArrowheads="1"/>
          </p:cNvSpPr>
          <p:nvPr/>
        </p:nvSpPr>
        <p:spPr bwMode="auto">
          <a:xfrm>
            <a:off x="611188" y="1700213"/>
            <a:ext cx="8280400"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b="1"/>
              <a:t>Synchronous Transmission</a:t>
            </a:r>
          </a:p>
          <a:p>
            <a:pPr eaLnBrk="1" hangingPunct="1"/>
            <a:r>
              <a:rPr lang="en-US" sz="3200"/>
              <a:t>all data sent at once and no packet switching</a:t>
            </a:r>
          </a:p>
          <a:p>
            <a:pPr eaLnBrk="1" hangingPunct="1"/>
            <a:endParaRPr lang="en-US" sz="3200"/>
          </a:p>
          <a:p>
            <a:pPr eaLnBrk="1" hangingPunct="1"/>
            <a:r>
              <a:rPr lang="en-US" sz="4000" b="1"/>
              <a:t>Asynchronous  Transmission</a:t>
            </a:r>
            <a:r>
              <a:rPr lang="en-US" sz="3200"/>
              <a:t> </a:t>
            </a:r>
          </a:p>
          <a:p>
            <a:pPr eaLnBrk="1" hangingPunct="1">
              <a:buFontTx/>
              <a:buChar char="•"/>
            </a:pPr>
            <a:r>
              <a:rPr lang="en-US" sz="3200"/>
              <a:t>Uses stop/ start bits</a:t>
            </a:r>
          </a:p>
          <a:p>
            <a:pPr eaLnBrk="1" hangingPunct="1">
              <a:buFontTx/>
              <a:buChar char="•"/>
            </a:pPr>
            <a:r>
              <a:rPr lang="en-US" sz="3200"/>
              <a:t>most common type of serial data transfer</a:t>
            </a:r>
          </a:p>
          <a:p>
            <a:pPr eaLnBrk="1" hangingPunct="1">
              <a:buFontTx/>
              <a:buChar char="•"/>
            </a:pPr>
            <a:r>
              <a:rPr lang="en-US" sz="3200"/>
              <a:t>Allows packet switching</a:t>
            </a:r>
          </a:p>
          <a:p>
            <a:pPr eaLnBrk="1" hangingPunct="1">
              <a:buFontTx/>
              <a:buChar char="•"/>
            </a:pPr>
            <a:r>
              <a:rPr lang="en-US" sz="3200"/>
              <a:t>Allows sharing of bandwidth (i.e. talk on phone while another person is using internet)</a:t>
            </a:r>
          </a:p>
        </p:txBody>
      </p:sp>
    </p:spTree>
    <p:extLst>
      <p:ext uri="{BB962C8B-B14F-4D97-AF65-F5344CB8AC3E}">
        <p14:creationId xmlns:p14="http://schemas.microsoft.com/office/powerpoint/2010/main" val="3758166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1047"/>
          <p:cNvSpPr>
            <a:spLocks noGrp="1" noChangeArrowheads="1"/>
          </p:cNvSpPr>
          <p:nvPr>
            <p:ph type="title" idx="4294967295"/>
          </p:nvPr>
        </p:nvSpPr>
        <p:spPr>
          <a:xfrm>
            <a:off x="0" y="334963"/>
            <a:ext cx="7129463" cy="762000"/>
          </a:xfrm>
        </p:spPr>
        <p:txBody>
          <a:bodyPr/>
          <a:lstStyle/>
          <a:p>
            <a:pPr algn="ctr" eaLnBrk="1" fontAlgn="auto" hangingPunct="1">
              <a:spcAft>
                <a:spcPts val="0"/>
              </a:spcAft>
              <a:defRPr/>
            </a:pPr>
            <a:r>
              <a:rPr lang="en-US" dirty="0" smtClean="0">
                <a:solidFill>
                  <a:srgbClr val="CC0099"/>
                </a:solidFill>
              </a:rPr>
              <a:t>Transmission Direction</a:t>
            </a:r>
          </a:p>
        </p:txBody>
      </p:sp>
      <p:sp>
        <p:nvSpPr>
          <p:cNvPr id="41987" name="Text Box 1026"/>
          <p:cNvSpPr txBox="1">
            <a:spLocks noChangeArrowheads="1"/>
          </p:cNvSpPr>
          <p:nvPr/>
        </p:nvSpPr>
        <p:spPr bwMode="auto">
          <a:xfrm>
            <a:off x="1125538" y="2276475"/>
            <a:ext cx="5607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Tahoma" pitchFamily="34" charset="0"/>
              </a:rPr>
              <a:t>- </a:t>
            </a:r>
            <a:r>
              <a:rPr lang="en-US" sz="2800"/>
              <a:t>simplex: One direction only</a:t>
            </a:r>
            <a:r>
              <a:rPr lang="en-US"/>
              <a:t> 	</a:t>
            </a:r>
          </a:p>
        </p:txBody>
      </p:sp>
      <p:pic>
        <p:nvPicPr>
          <p:cNvPr id="41988" name="Picture 1045" descr="simp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81300"/>
            <a:ext cx="8064500"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435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algn="ctr" eaLnBrk="1" fontAlgn="auto" hangingPunct="1">
              <a:spcAft>
                <a:spcPts val="0"/>
              </a:spcAft>
              <a:defRPr/>
            </a:pPr>
            <a:r>
              <a:rPr lang="en-US" dirty="0" smtClean="0"/>
              <a:t>Half Duplex Transmission</a:t>
            </a:r>
          </a:p>
        </p:txBody>
      </p:sp>
      <p:sp>
        <p:nvSpPr>
          <p:cNvPr id="43010" name="Rectangle 3"/>
          <p:cNvSpPr>
            <a:spLocks noGrp="1" noChangeArrowheads="1"/>
          </p:cNvSpPr>
          <p:nvPr>
            <p:ph idx="1"/>
          </p:nvPr>
        </p:nvSpPr>
        <p:spPr>
          <a:xfrm>
            <a:off x="250825" y="1916113"/>
            <a:ext cx="3238500" cy="4114800"/>
          </a:xfrm>
        </p:spPr>
        <p:txBody>
          <a:bodyPr/>
          <a:lstStyle/>
          <a:p>
            <a:pPr eaLnBrk="1" hangingPunct="1">
              <a:spcBef>
                <a:spcPct val="0"/>
              </a:spcBef>
              <a:buSzTx/>
              <a:buFontTx/>
              <a:buNone/>
            </a:pPr>
            <a:r>
              <a:rPr lang="en-US" smtClean="0"/>
              <a:t>half duplex: Both directions but only one direction at a time</a:t>
            </a:r>
          </a:p>
        </p:txBody>
      </p:sp>
      <p:pic>
        <p:nvPicPr>
          <p:cNvPr id="43012" name="Picture 4" descr="half_dup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052513"/>
            <a:ext cx="58324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404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fontAlgn="auto" hangingPunct="1">
              <a:spcAft>
                <a:spcPts val="0"/>
              </a:spcAft>
              <a:defRPr/>
            </a:pPr>
            <a:r>
              <a:rPr lang="en-US" smtClean="0"/>
              <a:t>Full Duplex Transmission</a:t>
            </a:r>
          </a:p>
        </p:txBody>
      </p:sp>
      <p:sp>
        <p:nvSpPr>
          <p:cNvPr id="44034" name="Rectangle 3"/>
          <p:cNvSpPr>
            <a:spLocks noGrp="1" noChangeArrowheads="1"/>
          </p:cNvSpPr>
          <p:nvPr>
            <p:ph idx="1"/>
          </p:nvPr>
        </p:nvSpPr>
        <p:spPr>
          <a:xfrm>
            <a:off x="685800" y="1981200"/>
            <a:ext cx="2878138" cy="4114800"/>
          </a:xfrm>
        </p:spPr>
        <p:txBody>
          <a:bodyPr/>
          <a:lstStyle/>
          <a:p>
            <a:pPr eaLnBrk="1" hangingPunct="1">
              <a:spcBef>
                <a:spcPct val="0"/>
              </a:spcBef>
              <a:buSzTx/>
              <a:buFontTx/>
              <a:buNone/>
            </a:pPr>
            <a:r>
              <a:rPr lang="en-US" smtClean="0"/>
              <a:t>full duplex: send and receive both directions at once</a:t>
            </a:r>
          </a:p>
          <a:p>
            <a:pPr eaLnBrk="1" hangingPunct="1">
              <a:spcBef>
                <a:spcPct val="0"/>
              </a:spcBef>
              <a:buSzTx/>
              <a:buFontTx/>
              <a:buNone/>
            </a:pPr>
            <a:endParaRPr lang="en-AU" smtClean="0"/>
          </a:p>
          <a:p>
            <a:pPr eaLnBrk="1" hangingPunct="1"/>
            <a:endParaRPr lang="en-US" smtClean="0"/>
          </a:p>
        </p:txBody>
      </p:sp>
      <p:pic>
        <p:nvPicPr>
          <p:cNvPr id="44036" name="Picture 4" descr="full_dup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675" y="1341438"/>
            <a:ext cx="414972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15053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13"/>
          <p:cNvSpPr>
            <a:spLocks noGrp="1" noChangeArrowheads="1"/>
          </p:cNvSpPr>
          <p:nvPr>
            <p:ph type="title" idx="4294967295"/>
          </p:nvPr>
        </p:nvSpPr>
        <p:spPr>
          <a:xfrm>
            <a:off x="6940550" y="571500"/>
            <a:ext cx="2203450" cy="334963"/>
          </a:xfrm>
        </p:spPr>
        <p:txBody>
          <a:bodyPr>
            <a:normAutofit fontScale="90000"/>
          </a:bodyPr>
          <a:lstStyle/>
          <a:p>
            <a:pPr algn="ctr" eaLnBrk="1" fontAlgn="auto" hangingPunct="1">
              <a:spcAft>
                <a:spcPts val="0"/>
              </a:spcAft>
              <a:defRPr/>
            </a:pPr>
            <a:r>
              <a:rPr lang="en-US" dirty="0" smtClean="0">
                <a:solidFill>
                  <a:schemeClr val="tx1"/>
                </a:solidFill>
              </a:rPr>
              <a:t>Bridge</a:t>
            </a:r>
          </a:p>
        </p:txBody>
      </p:sp>
      <p:sp>
        <p:nvSpPr>
          <p:cNvPr id="58371" name="Text Box 3"/>
          <p:cNvSpPr txBox="1">
            <a:spLocks noChangeArrowheads="1"/>
          </p:cNvSpPr>
          <p:nvPr/>
        </p:nvSpPr>
        <p:spPr bwMode="auto">
          <a:xfrm>
            <a:off x="755650" y="928688"/>
            <a:ext cx="81740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a:t>Large networks can be separated into two or more smaller networks using a bridge.  </a:t>
            </a:r>
          </a:p>
          <a:p>
            <a:pPr algn="just" eaLnBrk="1" hangingPunct="1"/>
            <a:endParaRPr lang="en-US"/>
          </a:p>
          <a:p>
            <a:pPr algn="just" eaLnBrk="1" hangingPunct="1"/>
            <a:r>
              <a:rPr lang="en-US"/>
              <a:t>This is done to increase speed and efficiency. </a:t>
            </a:r>
          </a:p>
          <a:p>
            <a:pPr algn="just" eaLnBrk="1" hangingPunct="1"/>
            <a:endParaRPr lang="en-US"/>
          </a:p>
          <a:p>
            <a:pPr algn="just" eaLnBrk="1" hangingPunct="1"/>
            <a:r>
              <a:rPr lang="en-US"/>
              <a:t>This type of network is called a segmented LAN and has largely been superseded by the use of switches which can transfer data straight to a computer and thus avoid bottleneck jams which bridges were designed to fix.</a:t>
            </a:r>
          </a:p>
        </p:txBody>
      </p:sp>
      <p:grpSp>
        <p:nvGrpSpPr>
          <p:cNvPr id="58372" name="Group 12"/>
          <p:cNvGrpSpPr>
            <a:grpSpLocks/>
          </p:cNvGrpSpPr>
          <p:nvPr/>
        </p:nvGrpSpPr>
        <p:grpSpPr bwMode="auto">
          <a:xfrm>
            <a:off x="254000" y="4286250"/>
            <a:ext cx="8609013" cy="1879600"/>
            <a:chOff x="160" y="1656"/>
            <a:chExt cx="5423" cy="1184"/>
          </a:xfrm>
        </p:grpSpPr>
        <p:sp>
          <p:nvSpPr>
            <p:cNvPr id="58373" name="Rectangle 10"/>
            <p:cNvSpPr>
              <a:spLocks noChangeArrowheads="1"/>
            </p:cNvSpPr>
            <p:nvPr/>
          </p:nvSpPr>
          <p:spPr bwMode="auto">
            <a:xfrm>
              <a:off x="2430" y="1977"/>
              <a:ext cx="1202" cy="463"/>
            </a:xfrm>
            <a:prstGeom prst="rect">
              <a:avLst/>
            </a:prstGeom>
            <a:solidFill>
              <a:srgbClr val="FFFF00"/>
            </a:solidFill>
            <a:ln w="9525">
              <a:solidFill>
                <a:schemeClr val="tx1"/>
              </a:solidFill>
              <a:miter lim="800000"/>
              <a:headEnd/>
              <a:tailEnd/>
            </a:ln>
          </p:spPr>
          <p:txBody>
            <a:bodyPr wrap="none" anchor="ctr"/>
            <a:lstStyle/>
            <a:p>
              <a:endParaRPr lang="en-US"/>
            </a:p>
          </p:txBody>
        </p:sp>
        <p:pic>
          <p:nvPicPr>
            <p:cNvPr id="58374" name="Picture 4" descr="http://www.learnquick.com.au/dpec/courses/a11/a11a015.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0" y="1688"/>
              <a:ext cx="2208"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5" descr="http://www.learnquick.com.au/dpec/courses/a11/a11a015.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75" y="1656"/>
              <a:ext cx="2208"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 Box 9"/>
            <p:cNvSpPr txBox="1">
              <a:spLocks noChangeArrowheads="1"/>
            </p:cNvSpPr>
            <p:nvPr/>
          </p:nvSpPr>
          <p:spPr bwMode="auto">
            <a:xfrm>
              <a:off x="2672" y="2065"/>
              <a:ext cx="6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Bridge</a:t>
              </a:r>
              <a:endParaRPr lang="en-AU">
                <a:solidFill>
                  <a:srgbClr val="FF0000"/>
                </a:solidFill>
              </a:endParaRPr>
            </a:p>
          </p:txBody>
        </p:sp>
      </p:grpSp>
      <p:sp>
        <p:nvSpPr>
          <p:cNvPr id="9"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659860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Applications of Networks</a:t>
            </a:r>
            <a:endParaRPr lang="en-GB" sz="4000" b="1">
              <a:solidFill>
                <a:srgbClr val="E4005C"/>
              </a:solidFill>
            </a:endParaRPr>
          </a:p>
        </p:txBody>
      </p:sp>
      <p:sp>
        <p:nvSpPr>
          <p:cNvPr id="24585" name="Rectangle 9"/>
          <p:cNvSpPr>
            <a:spLocks noGrp="1" noChangeArrowheads="1"/>
          </p:cNvSpPr>
          <p:nvPr>
            <p:ph idx="1"/>
          </p:nvPr>
        </p:nvSpPr>
        <p:spPr>
          <a:xfrm>
            <a:off x="457200" y="1600200"/>
            <a:ext cx="8229600" cy="5257800"/>
          </a:xfrm>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2400" b="1">
              <a:solidFill>
                <a:srgbClr val="000066"/>
              </a:solidFill>
            </a:endParaRP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Resource Sharing</a:t>
            </a:r>
          </a:p>
          <a:p>
            <a:pPr marL="782638" lvl="1" indent="-260350" defTabSz="414338">
              <a:lnSpc>
                <a:spcPct val="80000"/>
              </a:lnSpc>
              <a:buClr>
                <a:srgbClr val="CC0000"/>
              </a:buClr>
              <a:buFont typeface="Wingdings" pitchFamily="2" charset="2"/>
              <a:buBlip>
                <a:blip r:embed="rId3"/>
              </a:buBlip>
            </a:pPr>
            <a:r>
              <a:rPr lang="en-US" sz="2400">
                <a:solidFill>
                  <a:srgbClr val="000066"/>
                </a:solidFill>
              </a:rPr>
              <a:t>Hardware (computing resources, disks, printers)</a:t>
            </a:r>
          </a:p>
          <a:p>
            <a:pPr marL="782638" lvl="1" indent="-260350" defTabSz="414338">
              <a:lnSpc>
                <a:spcPct val="80000"/>
              </a:lnSpc>
              <a:buClr>
                <a:srgbClr val="CC0000"/>
              </a:buClr>
              <a:buFont typeface="Wingdings" pitchFamily="2" charset="2"/>
              <a:buBlip>
                <a:blip r:embed="rId3"/>
              </a:buBlip>
            </a:pPr>
            <a:r>
              <a:rPr lang="en-US" sz="2400">
                <a:solidFill>
                  <a:srgbClr val="000066"/>
                </a:solidFill>
              </a:rPr>
              <a:t>Software (application software)</a:t>
            </a: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Information Sharing</a:t>
            </a:r>
          </a:p>
          <a:p>
            <a:pPr marL="782638" lvl="1" indent="-260350" defTabSz="414338">
              <a:lnSpc>
                <a:spcPct val="80000"/>
              </a:lnSpc>
              <a:buClr>
                <a:srgbClr val="CC0000"/>
              </a:buClr>
              <a:buFont typeface="Wingdings" pitchFamily="2" charset="2"/>
              <a:buBlip>
                <a:blip r:embed="rId3"/>
              </a:buBlip>
            </a:pPr>
            <a:r>
              <a:rPr lang="en-US" sz="2400">
                <a:solidFill>
                  <a:srgbClr val="000066"/>
                </a:solidFill>
              </a:rPr>
              <a:t>Easy accessibility from anywhere (files, databases)</a:t>
            </a:r>
          </a:p>
          <a:p>
            <a:pPr marL="782638" lvl="1" indent="-260350" defTabSz="414338">
              <a:lnSpc>
                <a:spcPct val="80000"/>
              </a:lnSpc>
              <a:buClr>
                <a:srgbClr val="CC0000"/>
              </a:buClr>
              <a:buFont typeface="Wingdings" pitchFamily="2" charset="2"/>
              <a:buBlip>
                <a:blip r:embed="rId3"/>
              </a:buBlip>
            </a:pPr>
            <a:r>
              <a:rPr lang="en-US" sz="2400">
                <a:solidFill>
                  <a:srgbClr val="000066"/>
                </a:solidFill>
              </a:rPr>
              <a:t>Search Capability (WWW)</a:t>
            </a: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Communication</a:t>
            </a:r>
          </a:p>
          <a:p>
            <a:pPr marL="782638" lvl="1" indent="-260350" defTabSz="414338">
              <a:lnSpc>
                <a:spcPct val="80000"/>
              </a:lnSpc>
              <a:buClr>
                <a:srgbClr val="CC0000"/>
              </a:buClr>
              <a:buFont typeface="Wingdings" pitchFamily="2" charset="2"/>
              <a:buBlip>
                <a:blip r:embed="rId3"/>
              </a:buBlip>
            </a:pPr>
            <a:r>
              <a:rPr lang="en-US" sz="2400">
                <a:solidFill>
                  <a:srgbClr val="000066"/>
                </a:solidFill>
              </a:rPr>
              <a:t>Email</a:t>
            </a:r>
          </a:p>
          <a:p>
            <a:pPr marL="782638" lvl="1" indent="-260350" defTabSz="414338">
              <a:lnSpc>
                <a:spcPct val="80000"/>
              </a:lnSpc>
              <a:buClr>
                <a:srgbClr val="CC0000"/>
              </a:buClr>
              <a:buFont typeface="Wingdings" pitchFamily="2" charset="2"/>
              <a:buBlip>
                <a:blip r:embed="rId3"/>
              </a:buBlip>
            </a:pPr>
            <a:r>
              <a:rPr lang="en-US" sz="2400">
                <a:solidFill>
                  <a:srgbClr val="000066"/>
                </a:solidFill>
              </a:rPr>
              <a:t>Message broadcast</a:t>
            </a: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Remote computing</a:t>
            </a:r>
          </a:p>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rPr>
              <a:t>Distributed processing (GRID Computing)</a:t>
            </a:r>
          </a:p>
        </p:txBody>
      </p:sp>
      <p:sp>
        <p:nvSpPr>
          <p:cNvPr id="24580"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4581"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4582"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4583" name="Text Box 7"/>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9pPr>
          </a:lstStyle>
          <a:p>
            <a:pPr hangingPunct="0">
              <a:lnSpc>
                <a:spcPct val="95000"/>
              </a:lnSpc>
              <a:buClr>
                <a:srgbClr val="000000"/>
              </a:buClr>
              <a:buSzPct val="45000"/>
              <a:buFont typeface="StarSymbol"/>
              <a:buNone/>
            </a:pPr>
            <a:r>
              <a:rPr lang="en-GB" sz="2000" b="1" dirty="0">
                <a:solidFill>
                  <a:schemeClr val="bg1"/>
                </a:solidFill>
              </a:rPr>
              <a:t>Introduction to Computer Networks</a:t>
            </a:r>
          </a:p>
        </p:txBody>
      </p:sp>
      <p:sp>
        <p:nvSpPr>
          <p:cNvPr id="24584"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47931446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10"/>
          <p:cNvSpPr>
            <a:spLocks noGrp="1" noChangeArrowheads="1"/>
          </p:cNvSpPr>
          <p:nvPr>
            <p:ph type="title" idx="4294967295"/>
          </p:nvPr>
        </p:nvSpPr>
        <p:spPr>
          <a:xfrm>
            <a:off x="0" y="333375"/>
            <a:ext cx="7772400" cy="762000"/>
          </a:xfrm>
        </p:spPr>
        <p:txBody>
          <a:bodyPr/>
          <a:lstStyle/>
          <a:p>
            <a:pPr algn="ctr" eaLnBrk="1" fontAlgn="auto" hangingPunct="1">
              <a:spcAft>
                <a:spcPts val="0"/>
              </a:spcAft>
              <a:defRPr/>
            </a:pPr>
            <a:r>
              <a:rPr lang="en-US" dirty="0" smtClean="0">
                <a:solidFill>
                  <a:schemeClr val="tx1"/>
                </a:solidFill>
              </a:rPr>
              <a:t>Gateway</a:t>
            </a:r>
          </a:p>
        </p:txBody>
      </p:sp>
      <p:sp>
        <p:nvSpPr>
          <p:cNvPr id="59395" name="Text Box 3"/>
          <p:cNvSpPr txBox="1">
            <a:spLocks noChangeArrowheads="1"/>
          </p:cNvSpPr>
          <p:nvPr/>
        </p:nvSpPr>
        <p:spPr bwMode="auto">
          <a:xfrm>
            <a:off x="385763" y="1311275"/>
            <a:ext cx="8239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Often used to connect a LAN with a WAN.  Gateways join two or</a:t>
            </a:r>
          </a:p>
          <a:p>
            <a:pPr eaLnBrk="1" hangingPunct="1"/>
            <a:r>
              <a:rPr lang="en-US"/>
              <a:t>More different networks together.</a:t>
            </a:r>
            <a:endParaRPr lang="en-AU"/>
          </a:p>
        </p:txBody>
      </p:sp>
      <p:pic>
        <p:nvPicPr>
          <p:cNvPr id="59396" name="Picture 4" descr="http://www.learnquick.com.au/dpec/courses/a11/a11a020.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926138" y="2249488"/>
            <a:ext cx="2959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descr="http://www.learnquick.com.au/dpec/courses/a11/a11a015.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73075" y="3017838"/>
            <a:ext cx="3505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6"/>
          <p:cNvSpPr>
            <a:spLocks noChangeArrowheads="1"/>
          </p:cNvSpPr>
          <p:nvPr/>
        </p:nvSpPr>
        <p:spPr bwMode="auto">
          <a:xfrm>
            <a:off x="4000500" y="3500438"/>
            <a:ext cx="1609725" cy="795337"/>
          </a:xfrm>
          <a:prstGeom prst="rect">
            <a:avLst/>
          </a:prstGeom>
          <a:solidFill>
            <a:srgbClr val="FFFF00"/>
          </a:solidFill>
          <a:ln w="9525">
            <a:solidFill>
              <a:schemeClr val="tx1"/>
            </a:solidFill>
            <a:miter lim="800000"/>
            <a:headEnd/>
            <a:tailEnd/>
          </a:ln>
        </p:spPr>
        <p:txBody>
          <a:bodyPr wrap="none" anchor="ctr"/>
          <a:lstStyle/>
          <a:p>
            <a:pPr algn="ctr"/>
            <a:r>
              <a:rPr lang="en-US">
                <a:solidFill>
                  <a:srgbClr val="FF0000"/>
                </a:solidFill>
              </a:rPr>
              <a:t>Gateway</a:t>
            </a:r>
            <a:endParaRPr lang="en-AU">
              <a:solidFill>
                <a:srgbClr val="FF0000"/>
              </a:solidFill>
            </a:endParaRPr>
          </a:p>
        </p:txBody>
      </p:sp>
      <p:sp>
        <p:nvSpPr>
          <p:cNvPr id="59399" name="Line 9"/>
          <p:cNvSpPr>
            <a:spLocks noChangeShapeType="1"/>
          </p:cNvSpPr>
          <p:nvPr/>
        </p:nvSpPr>
        <p:spPr bwMode="auto">
          <a:xfrm>
            <a:off x="5705475" y="3935413"/>
            <a:ext cx="138113" cy="0"/>
          </a:xfrm>
          <a:prstGeom prst="line">
            <a:avLst/>
          </a:prstGeom>
          <a:noFill/>
          <a:ln w="9525">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737501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Security</a:t>
            </a:r>
            <a:endParaRPr lang="en-US" dirty="0"/>
          </a:p>
        </p:txBody>
      </p:sp>
    </p:spTree>
    <p:extLst>
      <p:ext uri="{BB962C8B-B14F-4D97-AF65-F5344CB8AC3E}">
        <p14:creationId xmlns:p14="http://schemas.microsoft.com/office/powerpoint/2010/main" val="3063894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990600"/>
            <a:ext cx="7924800" cy="1905000"/>
          </a:xfrm>
        </p:spPr>
        <p:txBody>
          <a:bodyPr/>
          <a:lstStyle/>
          <a:p>
            <a:pPr eaLnBrk="1" hangingPunct="1"/>
            <a:r>
              <a:rPr lang="en-US" sz="2800" b="1" smtClean="0">
                <a:solidFill>
                  <a:schemeClr val="tx1"/>
                </a:solidFill>
                <a:latin typeface="Comic Sans MS" pitchFamily="66" charset="0"/>
              </a:rPr>
              <a:t>In 1980 a computer cracked a 3-character password within one minute.</a:t>
            </a:r>
            <a:r>
              <a:rPr lang="en-US" sz="2800" b="1" smtClean="0">
                <a:latin typeface="Comic Sans MS" pitchFamily="66" charset="0"/>
              </a:rPr>
              <a:t/>
            </a:r>
            <a:br>
              <a:rPr lang="en-US" sz="2800" b="1" smtClean="0">
                <a:latin typeface="Comic Sans MS" pitchFamily="66" charset="0"/>
              </a:rPr>
            </a:br>
            <a:endParaRPr lang="en-US" sz="2800" smtClean="0"/>
          </a:p>
        </p:txBody>
      </p:sp>
      <p:sp>
        <p:nvSpPr>
          <p:cNvPr id="15363" name="Text Box 5"/>
          <p:cNvSpPr txBox="1">
            <a:spLocks noChangeArrowheads="1"/>
          </p:cNvSpPr>
          <p:nvPr/>
        </p:nvSpPr>
        <p:spPr bwMode="auto">
          <a:xfrm>
            <a:off x="2057400" y="182563"/>
            <a:ext cx="5132388" cy="762000"/>
          </a:xfrm>
          <a:prstGeom prst="rect">
            <a:avLst/>
          </a:prstGeom>
          <a:noFill/>
          <a:ln w="9525">
            <a:noFill/>
            <a:miter lim="800000"/>
            <a:headEnd/>
            <a:tailEnd/>
          </a:ln>
        </p:spPr>
        <p:txBody>
          <a:bodyPr wrap="none">
            <a:spAutoFit/>
          </a:bodyPr>
          <a:lstStyle/>
          <a:p>
            <a:pPr>
              <a:defRPr/>
            </a:pPr>
            <a:r>
              <a:rPr lang="en-US" sz="4400" b="1" dirty="0">
                <a:solidFill>
                  <a:schemeClr val="accent1">
                    <a:lumMod val="60000"/>
                    <a:lumOff val="40000"/>
                  </a:schemeClr>
                </a:solidFill>
                <a:latin typeface="Comic Sans MS" pitchFamily="66" charset="0"/>
              </a:rPr>
              <a:t>DID YOU KNOW?</a:t>
            </a:r>
          </a:p>
        </p:txBody>
      </p:sp>
      <p:sp>
        <p:nvSpPr>
          <p:cNvPr id="35846" name="Text Box 6"/>
          <p:cNvSpPr txBox="1">
            <a:spLocks noChangeArrowheads="1"/>
          </p:cNvSpPr>
          <p:nvPr/>
        </p:nvSpPr>
        <p:spPr bwMode="auto">
          <a:xfrm>
            <a:off x="762000" y="5029200"/>
            <a:ext cx="7708900" cy="94615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2800" b="1">
                <a:effectLst>
                  <a:outerShdw blurRad="38100" dist="38100" dir="2700000" algn="tl">
                    <a:srgbClr val="000000"/>
                  </a:outerShdw>
                </a:effectLst>
                <a:latin typeface="Comic Sans MS" pitchFamily="66" charset="0"/>
              </a:rPr>
              <a:t>In 2004 a computer virus infected 1 million computers within one hour.</a:t>
            </a:r>
          </a:p>
        </p:txBody>
      </p:sp>
      <p:sp>
        <p:nvSpPr>
          <p:cNvPr id="35847" name="Text Box 7"/>
          <p:cNvSpPr txBox="1">
            <a:spLocks noChangeArrowheads="1"/>
          </p:cNvSpPr>
          <p:nvPr/>
        </p:nvSpPr>
        <p:spPr bwMode="auto">
          <a:xfrm>
            <a:off x="533400" y="3124200"/>
            <a:ext cx="8153400" cy="137318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2800" b="1">
                <a:effectLst>
                  <a:outerShdw blurRad="38100" dist="38100" dir="2700000" algn="tl">
                    <a:srgbClr val="000000"/>
                  </a:outerShdw>
                </a:effectLst>
                <a:latin typeface="Comic Sans MS" pitchFamily="66" charset="0"/>
              </a:rPr>
              <a:t>In 1999 a team of computers cracked a 56-character password within one day.</a:t>
            </a:r>
            <a:br>
              <a:rPr lang="en-US" sz="2800" b="1">
                <a:effectLst>
                  <a:outerShdw blurRad="38100" dist="38100" dir="2700000" algn="tl">
                    <a:srgbClr val="000000"/>
                  </a:outerShdw>
                </a:effectLst>
                <a:latin typeface="Comic Sans MS" pitchFamily="66" charset="0"/>
              </a:rPr>
            </a:br>
            <a:endParaRPr lang="en-US" sz="2800" b="1">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230174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b="1" smtClean="0">
                <a:solidFill>
                  <a:schemeClr val="accent2"/>
                </a:solidFill>
              </a:rPr>
              <a:t>Objectives</a:t>
            </a:r>
          </a:p>
        </p:txBody>
      </p:sp>
      <p:sp>
        <p:nvSpPr>
          <p:cNvPr id="9219" name="Rectangle 3"/>
          <p:cNvSpPr>
            <a:spLocks noGrp="1" noChangeArrowheads="1"/>
          </p:cNvSpPr>
          <p:nvPr>
            <p:ph idx="1"/>
          </p:nvPr>
        </p:nvSpPr>
        <p:spPr/>
        <p:txBody>
          <a:bodyPr/>
          <a:lstStyle/>
          <a:p>
            <a:pPr eaLnBrk="1" hangingPunct="1">
              <a:buFontTx/>
              <a:buNone/>
            </a:pPr>
            <a:endParaRPr lang="en-US" smtClean="0"/>
          </a:p>
          <a:p>
            <a:pPr eaLnBrk="1" hangingPunct="1"/>
            <a:r>
              <a:rPr lang="en-US" smtClean="0"/>
              <a:t>Why we secure information?</a:t>
            </a:r>
          </a:p>
          <a:p>
            <a:pPr eaLnBrk="1" hangingPunct="1">
              <a:buFontTx/>
              <a:buNone/>
            </a:pPr>
            <a:endParaRPr lang="en-US" smtClean="0"/>
          </a:p>
          <a:p>
            <a:pPr eaLnBrk="1" hangingPunct="1"/>
            <a:r>
              <a:rPr lang="en-US" smtClean="0"/>
              <a:t>What are the vulnerabilities?</a:t>
            </a:r>
          </a:p>
          <a:p>
            <a:pPr eaLnBrk="1" hangingPunct="1">
              <a:buFontTx/>
              <a:buNone/>
            </a:pPr>
            <a:endParaRPr lang="en-US" smtClean="0"/>
          </a:p>
          <a:p>
            <a:pPr eaLnBrk="1" hangingPunct="1"/>
            <a:r>
              <a:rPr lang="en-US" smtClean="0"/>
              <a:t>How to secure information?</a:t>
            </a:r>
          </a:p>
          <a:p>
            <a:pPr eaLnBrk="1" hangingPunct="1"/>
            <a:endParaRPr lang="en-US" smtClean="0"/>
          </a:p>
        </p:txBody>
      </p:sp>
    </p:spTree>
    <p:extLst>
      <p:ext uri="{BB962C8B-B14F-4D97-AF65-F5344CB8AC3E}">
        <p14:creationId xmlns:p14="http://schemas.microsoft.com/office/powerpoint/2010/main" val="415594111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9"/>
          <p:cNvGrpSpPr>
            <a:grpSpLocks/>
          </p:cNvGrpSpPr>
          <p:nvPr/>
        </p:nvGrpSpPr>
        <p:grpSpPr bwMode="auto">
          <a:xfrm>
            <a:off x="285750" y="457200"/>
            <a:ext cx="8469313" cy="5924550"/>
            <a:chOff x="420" y="238"/>
            <a:chExt cx="5335" cy="3732"/>
          </a:xfrm>
        </p:grpSpPr>
        <p:sp>
          <p:nvSpPr>
            <p:cNvPr id="11270" name="Rectangle 2"/>
            <p:cNvSpPr>
              <a:spLocks noChangeArrowheads="1"/>
            </p:cNvSpPr>
            <p:nvPr/>
          </p:nvSpPr>
          <p:spPr bwMode="auto">
            <a:xfrm>
              <a:off x="420" y="238"/>
              <a:ext cx="5292" cy="432"/>
            </a:xfrm>
            <a:prstGeom prst="rect">
              <a:avLst/>
            </a:prstGeom>
            <a:noFill/>
            <a:ln w="12700">
              <a:noFill/>
              <a:miter lim="800000"/>
              <a:headEnd/>
              <a:tailEnd/>
            </a:ln>
          </p:spPr>
          <p:txBody>
            <a:bodyPr lIns="0" tIns="0" rIns="0" bIns="0"/>
            <a:lstStyle/>
            <a:p>
              <a:pPr defTabSz="915988">
                <a:lnSpc>
                  <a:spcPct val="90000"/>
                </a:lnSpc>
                <a:defRPr/>
              </a:pPr>
              <a:r>
                <a:rPr lang="en-US" sz="3600" b="1" dirty="0">
                  <a:solidFill>
                    <a:schemeClr val="accent1">
                      <a:lumMod val="75000"/>
                    </a:schemeClr>
                  </a:solidFill>
                  <a:latin typeface="Times New Roman" pitchFamily="18" charset="0"/>
                </a:rPr>
                <a:t>Attack Sophistication vs.</a:t>
              </a:r>
              <a:br>
                <a:rPr lang="en-US" sz="3600" b="1" dirty="0">
                  <a:solidFill>
                    <a:schemeClr val="accent1">
                      <a:lumMod val="75000"/>
                    </a:schemeClr>
                  </a:solidFill>
                  <a:latin typeface="Times New Roman" pitchFamily="18" charset="0"/>
                </a:rPr>
              </a:br>
              <a:r>
                <a:rPr lang="en-US" sz="3600" b="1" dirty="0">
                  <a:solidFill>
                    <a:schemeClr val="accent1">
                      <a:lumMod val="75000"/>
                    </a:schemeClr>
                  </a:solidFill>
                  <a:latin typeface="Times New Roman" pitchFamily="18" charset="0"/>
                </a:rPr>
                <a:t>Intruder Technical Knowledge</a:t>
              </a:r>
            </a:p>
          </p:txBody>
        </p:sp>
        <p:sp>
          <p:nvSpPr>
            <p:cNvPr id="10244" name="Line 3"/>
            <p:cNvSpPr>
              <a:spLocks noChangeShapeType="1"/>
            </p:cNvSpPr>
            <p:nvPr/>
          </p:nvSpPr>
          <p:spPr bwMode="auto">
            <a:xfrm>
              <a:off x="1104" y="1152"/>
              <a:ext cx="0" cy="2534"/>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4"/>
            <p:cNvSpPr>
              <a:spLocks noChangeShapeType="1"/>
            </p:cNvSpPr>
            <p:nvPr/>
          </p:nvSpPr>
          <p:spPr bwMode="auto">
            <a:xfrm>
              <a:off x="1109" y="3685"/>
              <a:ext cx="4166"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Rectangle 5"/>
            <p:cNvSpPr>
              <a:spLocks noChangeArrowheads="1"/>
            </p:cNvSpPr>
            <p:nvPr/>
          </p:nvSpPr>
          <p:spPr bwMode="auto">
            <a:xfrm>
              <a:off x="625" y="1181"/>
              <a:ext cx="48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2000" b="1"/>
                <a:t>High</a:t>
              </a:r>
            </a:p>
          </p:txBody>
        </p:sp>
        <p:sp>
          <p:nvSpPr>
            <p:cNvPr id="10247" name="Rectangle 6"/>
            <p:cNvSpPr>
              <a:spLocks noChangeArrowheads="1"/>
            </p:cNvSpPr>
            <p:nvPr/>
          </p:nvSpPr>
          <p:spPr bwMode="auto">
            <a:xfrm>
              <a:off x="631" y="3466"/>
              <a:ext cx="448"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2000" b="1"/>
                <a:t>Low</a:t>
              </a:r>
            </a:p>
          </p:txBody>
        </p:sp>
        <p:sp>
          <p:nvSpPr>
            <p:cNvPr id="10248" name="Rectangle 7"/>
            <p:cNvSpPr>
              <a:spLocks noChangeArrowheads="1"/>
            </p:cNvSpPr>
            <p:nvPr/>
          </p:nvSpPr>
          <p:spPr bwMode="auto">
            <a:xfrm>
              <a:off x="1053" y="3735"/>
              <a:ext cx="447"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b="1"/>
                <a:t>1980</a:t>
              </a:r>
            </a:p>
          </p:txBody>
        </p:sp>
        <p:sp>
          <p:nvSpPr>
            <p:cNvPr id="10249" name="Rectangle 8"/>
            <p:cNvSpPr>
              <a:spLocks noChangeArrowheads="1"/>
            </p:cNvSpPr>
            <p:nvPr/>
          </p:nvSpPr>
          <p:spPr bwMode="auto">
            <a:xfrm>
              <a:off x="1935" y="3735"/>
              <a:ext cx="447"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b="1"/>
                <a:t>1985</a:t>
              </a:r>
            </a:p>
          </p:txBody>
        </p:sp>
        <p:sp>
          <p:nvSpPr>
            <p:cNvPr id="10250" name="Rectangle 9"/>
            <p:cNvSpPr>
              <a:spLocks noChangeArrowheads="1"/>
            </p:cNvSpPr>
            <p:nvPr/>
          </p:nvSpPr>
          <p:spPr bwMode="auto">
            <a:xfrm>
              <a:off x="2854" y="3735"/>
              <a:ext cx="447"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b="1"/>
                <a:t>1990</a:t>
              </a:r>
            </a:p>
          </p:txBody>
        </p:sp>
        <p:sp>
          <p:nvSpPr>
            <p:cNvPr id="10251" name="Rectangle 10"/>
            <p:cNvSpPr>
              <a:spLocks noChangeArrowheads="1"/>
            </p:cNvSpPr>
            <p:nvPr/>
          </p:nvSpPr>
          <p:spPr bwMode="auto">
            <a:xfrm>
              <a:off x="3789" y="3735"/>
              <a:ext cx="44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b="1"/>
                <a:t>1995</a:t>
              </a:r>
            </a:p>
          </p:txBody>
        </p:sp>
        <p:sp>
          <p:nvSpPr>
            <p:cNvPr id="10252" name="Rectangle 11"/>
            <p:cNvSpPr>
              <a:spLocks noChangeArrowheads="1"/>
            </p:cNvSpPr>
            <p:nvPr/>
          </p:nvSpPr>
          <p:spPr bwMode="auto">
            <a:xfrm>
              <a:off x="4921" y="3722"/>
              <a:ext cx="44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b="1"/>
                <a:t>2000</a:t>
              </a:r>
            </a:p>
          </p:txBody>
        </p:sp>
        <p:sp>
          <p:nvSpPr>
            <p:cNvPr id="10253" name="Line 12"/>
            <p:cNvSpPr>
              <a:spLocks noChangeShapeType="1"/>
            </p:cNvSpPr>
            <p:nvPr/>
          </p:nvSpPr>
          <p:spPr bwMode="auto">
            <a:xfrm flipV="1">
              <a:off x="1531" y="1224"/>
              <a:ext cx="3870" cy="1987"/>
            </a:xfrm>
            <a:prstGeom prst="line">
              <a:avLst/>
            </a:prstGeom>
            <a:noFill/>
            <a:ln w="254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4" name="Oval 13"/>
            <p:cNvSpPr>
              <a:spLocks noChangeArrowheads="1"/>
            </p:cNvSpPr>
            <p:nvPr/>
          </p:nvSpPr>
          <p:spPr bwMode="auto">
            <a:xfrm>
              <a:off x="1495" y="3157"/>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55" name="Oval 14"/>
            <p:cNvSpPr>
              <a:spLocks noChangeArrowheads="1"/>
            </p:cNvSpPr>
            <p:nvPr/>
          </p:nvSpPr>
          <p:spPr bwMode="auto">
            <a:xfrm>
              <a:off x="1945" y="2932"/>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56" name="Oval 15"/>
            <p:cNvSpPr>
              <a:spLocks noChangeArrowheads="1"/>
            </p:cNvSpPr>
            <p:nvPr/>
          </p:nvSpPr>
          <p:spPr bwMode="auto">
            <a:xfrm>
              <a:off x="2071" y="2869"/>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57" name="Oval 16"/>
            <p:cNvSpPr>
              <a:spLocks noChangeArrowheads="1"/>
            </p:cNvSpPr>
            <p:nvPr/>
          </p:nvSpPr>
          <p:spPr bwMode="auto">
            <a:xfrm>
              <a:off x="2189" y="2806"/>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58" name="Oval 17"/>
            <p:cNvSpPr>
              <a:spLocks noChangeArrowheads="1"/>
            </p:cNvSpPr>
            <p:nvPr/>
          </p:nvSpPr>
          <p:spPr bwMode="auto">
            <a:xfrm>
              <a:off x="2638" y="2581"/>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59" name="Oval 18"/>
            <p:cNvSpPr>
              <a:spLocks noChangeArrowheads="1"/>
            </p:cNvSpPr>
            <p:nvPr/>
          </p:nvSpPr>
          <p:spPr bwMode="auto">
            <a:xfrm>
              <a:off x="2872" y="2464"/>
              <a:ext cx="73"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60" name="Oval 19"/>
            <p:cNvSpPr>
              <a:spLocks noChangeArrowheads="1"/>
            </p:cNvSpPr>
            <p:nvPr/>
          </p:nvSpPr>
          <p:spPr bwMode="auto">
            <a:xfrm>
              <a:off x="3035" y="2374"/>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61" name="Oval 20"/>
            <p:cNvSpPr>
              <a:spLocks noChangeArrowheads="1"/>
            </p:cNvSpPr>
            <p:nvPr/>
          </p:nvSpPr>
          <p:spPr bwMode="auto">
            <a:xfrm>
              <a:off x="3197" y="2293"/>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62" name="Oval 21"/>
            <p:cNvSpPr>
              <a:spLocks noChangeArrowheads="1"/>
            </p:cNvSpPr>
            <p:nvPr/>
          </p:nvSpPr>
          <p:spPr bwMode="auto">
            <a:xfrm>
              <a:off x="3359" y="2212"/>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63" name="Oval 22"/>
            <p:cNvSpPr>
              <a:spLocks noChangeArrowheads="1"/>
            </p:cNvSpPr>
            <p:nvPr/>
          </p:nvSpPr>
          <p:spPr bwMode="auto">
            <a:xfrm>
              <a:off x="3512" y="2140"/>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64" name="Line 23"/>
            <p:cNvSpPr>
              <a:spLocks noChangeShapeType="1"/>
            </p:cNvSpPr>
            <p:nvPr/>
          </p:nvSpPr>
          <p:spPr bwMode="auto">
            <a:xfrm>
              <a:off x="1523" y="3234"/>
              <a:ext cx="0" cy="32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5" name="Rectangle 24"/>
            <p:cNvSpPr>
              <a:spLocks noChangeArrowheads="1"/>
            </p:cNvSpPr>
            <p:nvPr/>
          </p:nvSpPr>
          <p:spPr bwMode="auto">
            <a:xfrm>
              <a:off x="1495" y="3434"/>
              <a:ext cx="11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1300" b="1"/>
                <a:t>password guessing</a:t>
              </a:r>
            </a:p>
          </p:txBody>
        </p:sp>
        <p:sp>
          <p:nvSpPr>
            <p:cNvPr id="10266" name="Line 25"/>
            <p:cNvSpPr>
              <a:spLocks noChangeShapeType="1"/>
            </p:cNvSpPr>
            <p:nvPr/>
          </p:nvSpPr>
          <p:spPr bwMode="auto">
            <a:xfrm>
              <a:off x="1981" y="2981"/>
              <a:ext cx="0" cy="39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7" name="Rectangle 26"/>
            <p:cNvSpPr>
              <a:spLocks noChangeArrowheads="1"/>
            </p:cNvSpPr>
            <p:nvPr/>
          </p:nvSpPr>
          <p:spPr bwMode="auto">
            <a:xfrm>
              <a:off x="1963" y="3254"/>
              <a:ext cx="114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1300" b="1"/>
                <a:t>self-replicating code</a:t>
              </a:r>
            </a:p>
          </p:txBody>
        </p:sp>
        <p:sp>
          <p:nvSpPr>
            <p:cNvPr id="10268" name="Line 27"/>
            <p:cNvSpPr>
              <a:spLocks noChangeShapeType="1"/>
            </p:cNvSpPr>
            <p:nvPr/>
          </p:nvSpPr>
          <p:spPr bwMode="auto">
            <a:xfrm>
              <a:off x="2107" y="2901"/>
              <a:ext cx="0" cy="30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9" name="Rectangle 28"/>
            <p:cNvSpPr>
              <a:spLocks noChangeArrowheads="1"/>
            </p:cNvSpPr>
            <p:nvPr/>
          </p:nvSpPr>
          <p:spPr bwMode="auto">
            <a:xfrm>
              <a:off x="2088" y="3064"/>
              <a:ext cx="107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1300" b="1"/>
                <a:t>password cracking</a:t>
              </a:r>
            </a:p>
          </p:txBody>
        </p:sp>
        <p:sp>
          <p:nvSpPr>
            <p:cNvPr id="10270" name="Rectangle 29"/>
            <p:cNvSpPr>
              <a:spLocks noChangeArrowheads="1"/>
            </p:cNvSpPr>
            <p:nvPr/>
          </p:nvSpPr>
          <p:spPr bwMode="auto">
            <a:xfrm>
              <a:off x="2272" y="2876"/>
              <a:ext cx="171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exploiting known vulnerabilities</a:t>
              </a:r>
            </a:p>
          </p:txBody>
        </p:sp>
        <p:sp>
          <p:nvSpPr>
            <p:cNvPr id="10271" name="Line 30"/>
            <p:cNvSpPr>
              <a:spLocks noChangeShapeType="1"/>
            </p:cNvSpPr>
            <p:nvPr/>
          </p:nvSpPr>
          <p:spPr bwMode="auto">
            <a:xfrm>
              <a:off x="2225" y="2847"/>
              <a:ext cx="0" cy="15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2" name="Line 31"/>
            <p:cNvSpPr>
              <a:spLocks noChangeShapeType="1"/>
            </p:cNvSpPr>
            <p:nvPr/>
          </p:nvSpPr>
          <p:spPr bwMode="auto">
            <a:xfrm>
              <a:off x="2674" y="2496"/>
              <a:ext cx="0" cy="81"/>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3" name="Rectangle 32"/>
            <p:cNvSpPr>
              <a:spLocks noChangeArrowheads="1"/>
            </p:cNvSpPr>
            <p:nvPr/>
          </p:nvSpPr>
          <p:spPr bwMode="auto">
            <a:xfrm>
              <a:off x="1781" y="2416"/>
              <a:ext cx="92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disabling audits</a:t>
              </a:r>
            </a:p>
          </p:txBody>
        </p:sp>
        <p:sp>
          <p:nvSpPr>
            <p:cNvPr id="10274" name="Line 33"/>
            <p:cNvSpPr>
              <a:spLocks noChangeShapeType="1"/>
            </p:cNvSpPr>
            <p:nvPr/>
          </p:nvSpPr>
          <p:spPr bwMode="auto">
            <a:xfrm>
              <a:off x="2899" y="2333"/>
              <a:ext cx="0" cy="13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5" name="Rectangle 34"/>
            <p:cNvSpPr>
              <a:spLocks noChangeArrowheads="1"/>
            </p:cNvSpPr>
            <p:nvPr/>
          </p:nvSpPr>
          <p:spPr bwMode="auto">
            <a:xfrm>
              <a:off x="2246" y="2255"/>
              <a:ext cx="68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back doors</a:t>
              </a:r>
            </a:p>
          </p:txBody>
        </p:sp>
        <p:sp>
          <p:nvSpPr>
            <p:cNvPr id="10276" name="Line 35"/>
            <p:cNvSpPr>
              <a:spLocks noChangeShapeType="1"/>
            </p:cNvSpPr>
            <p:nvPr/>
          </p:nvSpPr>
          <p:spPr bwMode="auto">
            <a:xfrm flipV="1">
              <a:off x="3071" y="2387"/>
              <a:ext cx="0" cy="469"/>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7" name="Rectangle 36"/>
            <p:cNvSpPr>
              <a:spLocks noChangeArrowheads="1"/>
            </p:cNvSpPr>
            <p:nvPr/>
          </p:nvSpPr>
          <p:spPr bwMode="auto">
            <a:xfrm>
              <a:off x="3043" y="2579"/>
              <a:ext cx="61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1300" b="1"/>
                <a:t>hijacking </a:t>
              </a:r>
            </a:p>
            <a:p>
              <a:pPr defTabSz="1028700"/>
              <a:r>
                <a:rPr lang="en-US" sz="1300" b="1"/>
                <a:t>sessions</a:t>
              </a:r>
            </a:p>
          </p:txBody>
        </p:sp>
        <p:sp>
          <p:nvSpPr>
            <p:cNvPr id="10278" name="Line 37"/>
            <p:cNvSpPr>
              <a:spLocks noChangeShapeType="1"/>
            </p:cNvSpPr>
            <p:nvPr/>
          </p:nvSpPr>
          <p:spPr bwMode="auto">
            <a:xfrm>
              <a:off x="3233" y="1875"/>
              <a:ext cx="0" cy="41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9" name="Rectangle 38"/>
            <p:cNvSpPr>
              <a:spLocks noChangeArrowheads="1"/>
            </p:cNvSpPr>
            <p:nvPr/>
          </p:nvSpPr>
          <p:spPr bwMode="auto">
            <a:xfrm>
              <a:off x="2698" y="1796"/>
              <a:ext cx="6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sweepers</a:t>
              </a:r>
            </a:p>
          </p:txBody>
        </p:sp>
        <p:sp>
          <p:nvSpPr>
            <p:cNvPr id="10280" name="Line 39"/>
            <p:cNvSpPr>
              <a:spLocks noChangeShapeType="1"/>
            </p:cNvSpPr>
            <p:nvPr/>
          </p:nvSpPr>
          <p:spPr bwMode="auto">
            <a:xfrm>
              <a:off x="3395" y="1676"/>
              <a:ext cx="0" cy="5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1" name="Rectangle 40"/>
            <p:cNvSpPr>
              <a:spLocks noChangeArrowheads="1"/>
            </p:cNvSpPr>
            <p:nvPr/>
          </p:nvSpPr>
          <p:spPr bwMode="auto">
            <a:xfrm>
              <a:off x="2930" y="1598"/>
              <a:ext cx="50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sniffers</a:t>
              </a:r>
            </a:p>
          </p:txBody>
        </p:sp>
        <p:sp>
          <p:nvSpPr>
            <p:cNvPr id="10282" name="Line 41"/>
            <p:cNvSpPr>
              <a:spLocks noChangeShapeType="1"/>
            </p:cNvSpPr>
            <p:nvPr/>
          </p:nvSpPr>
          <p:spPr bwMode="auto">
            <a:xfrm>
              <a:off x="3548" y="1470"/>
              <a:ext cx="0" cy="711"/>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3" name="Rectangle 42"/>
            <p:cNvSpPr>
              <a:spLocks noChangeArrowheads="1"/>
            </p:cNvSpPr>
            <p:nvPr/>
          </p:nvSpPr>
          <p:spPr bwMode="auto">
            <a:xfrm>
              <a:off x="2647" y="1402"/>
              <a:ext cx="93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packet spoofing</a:t>
              </a:r>
            </a:p>
          </p:txBody>
        </p:sp>
        <p:sp>
          <p:nvSpPr>
            <p:cNvPr id="10284" name="Oval 43"/>
            <p:cNvSpPr>
              <a:spLocks noChangeArrowheads="1"/>
            </p:cNvSpPr>
            <p:nvPr/>
          </p:nvSpPr>
          <p:spPr bwMode="auto">
            <a:xfrm>
              <a:off x="3907" y="1933"/>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85" name="Line 44"/>
            <p:cNvSpPr>
              <a:spLocks noChangeShapeType="1"/>
            </p:cNvSpPr>
            <p:nvPr/>
          </p:nvSpPr>
          <p:spPr bwMode="auto">
            <a:xfrm>
              <a:off x="3943" y="1991"/>
              <a:ext cx="0" cy="217"/>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6" name="Rectangle 45"/>
            <p:cNvSpPr>
              <a:spLocks noChangeArrowheads="1"/>
            </p:cNvSpPr>
            <p:nvPr/>
          </p:nvSpPr>
          <p:spPr bwMode="auto">
            <a:xfrm>
              <a:off x="3906" y="2066"/>
              <a:ext cx="31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GUI</a:t>
              </a:r>
            </a:p>
          </p:txBody>
        </p:sp>
        <p:sp>
          <p:nvSpPr>
            <p:cNvPr id="10287" name="Oval 46"/>
            <p:cNvSpPr>
              <a:spLocks noChangeArrowheads="1"/>
            </p:cNvSpPr>
            <p:nvPr/>
          </p:nvSpPr>
          <p:spPr bwMode="auto">
            <a:xfrm>
              <a:off x="4116" y="1834"/>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88" name="Line 47"/>
            <p:cNvSpPr>
              <a:spLocks noChangeShapeType="1"/>
            </p:cNvSpPr>
            <p:nvPr/>
          </p:nvSpPr>
          <p:spPr bwMode="auto">
            <a:xfrm>
              <a:off x="4152" y="1866"/>
              <a:ext cx="0" cy="21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9" name="Rectangle 48"/>
            <p:cNvSpPr>
              <a:spLocks noChangeArrowheads="1"/>
            </p:cNvSpPr>
            <p:nvPr/>
          </p:nvSpPr>
          <p:spPr bwMode="auto">
            <a:xfrm>
              <a:off x="4135" y="1978"/>
              <a:ext cx="135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automated probes/scans</a:t>
              </a:r>
            </a:p>
          </p:txBody>
        </p:sp>
        <p:sp>
          <p:nvSpPr>
            <p:cNvPr id="10290" name="Oval 49"/>
            <p:cNvSpPr>
              <a:spLocks noChangeArrowheads="1"/>
            </p:cNvSpPr>
            <p:nvPr/>
          </p:nvSpPr>
          <p:spPr bwMode="auto">
            <a:xfrm>
              <a:off x="4429" y="1672"/>
              <a:ext cx="72" cy="71"/>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291" name="Line 50"/>
            <p:cNvSpPr>
              <a:spLocks noChangeShapeType="1"/>
            </p:cNvSpPr>
            <p:nvPr/>
          </p:nvSpPr>
          <p:spPr bwMode="auto">
            <a:xfrm>
              <a:off x="4471" y="1450"/>
              <a:ext cx="0" cy="21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2" name="Line 51"/>
            <p:cNvSpPr>
              <a:spLocks noChangeShapeType="1"/>
            </p:cNvSpPr>
            <p:nvPr/>
          </p:nvSpPr>
          <p:spPr bwMode="auto">
            <a:xfrm>
              <a:off x="4711" y="1545"/>
              <a:ext cx="0" cy="398"/>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3" name="Rectangle 52"/>
            <p:cNvSpPr>
              <a:spLocks noChangeArrowheads="1"/>
            </p:cNvSpPr>
            <p:nvPr/>
          </p:nvSpPr>
          <p:spPr bwMode="auto">
            <a:xfrm>
              <a:off x="3559" y="1402"/>
              <a:ext cx="94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denial of service</a:t>
              </a:r>
            </a:p>
          </p:txBody>
        </p:sp>
        <p:sp>
          <p:nvSpPr>
            <p:cNvPr id="10294" name="Rectangle 53"/>
            <p:cNvSpPr>
              <a:spLocks noChangeArrowheads="1"/>
            </p:cNvSpPr>
            <p:nvPr/>
          </p:nvSpPr>
          <p:spPr bwMode="auto">
            <a:xfrm>
              <a:off x="4669" y="1826"/>
              <a:ext cx="90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777" tIns="49995" rIns="101777" bIns="49995">
              <a:spAutoFit/>
            </a:bodyPr>
            <a:lstStyle/>
            <a:p>
              <a:pPr defTabSz="1028700"/>
              <a:r>
                <a:rPr lang="en-US" sz="1300" b="1"/>
                <a:t>www attacks</a:t>
              </a:r>
            </a:p>
          </p:txBody>
        </p:sp>
        <p:sp>
          <p:nvSpPr>
            <p:cNvPr id="10295" name="Rectangle 54"/>
            <p:cNvSpPr>
              <a:spLocks noChangeArrowheads="1"/>
            </p:cNvSpPr>
            <p:nvPr/>
          </p:nvSpPr>
          <p:spPr bwMode="auto">
            <a:xfrm>
              <a:off x="5200" y="945"/>
              <a:ext cx="55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2000" b="1"/>
                <a:t>Tools</a:t>
              </a:r>
            </a:p>
          </p:txBody>
        </p:sp>
        <p:sp>
          <p:nvSpPr>
            <p:cNvPr id="10296" name="Rectangle 55"/>
            <p:cNvSpPr>
              <a:spLocks noChangeArrowheads="1"/>
            </p:cNvSpPr>
            <p:nvPr/>
          </p:nvSpPr>
          <p:spPr bwMode="auto">
            <a:xfrm>
              <a:off x="4471" y="3321"/>
              <a:ext cx="857"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2000" b="1"/>
                <a:t>Attackers</a:t>
              </a:r>
            </a:p>
          </p:txBody>
        </p:sp>
        <p:sp>
          <p:nvSpPr>
            <p:cNvPr id="10297" name="Rectangle 56"/>
            <p:cNvSpPr>
              <a:spLocks noChangeArrowheads="1"/>
            </p:cNvSpPr>
            <p:nvPr/>
          </p:nvSpPr>
          <p:spPr bwMode="auto">
            <a:xfrm>
              <a:off x="1488" y="1008"/>
              <a:ext cx="68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1300" b="1">
                  <a:solidFill>
                    <a:srgbClr val="006600"/>
                  </a:solidFill>
                </a:rPr>
                <a:t>Intruder</a:t>
              </a:r>
            </a:p>
            <a:p>
              <a:pPr defTabSz="1028700"/>
              <a:r>
                <a:rPr lang="en-US" sz="1300" b="1">
                  <a:solidFill>
                    <a:srgbClr val="006600"/>
                  </a:solidFill>
                </a:rPr>
                <a:t>Knowledge</a:t>
              </a:r>
            </a:p>
          </p:txBody>
        </p:sp>
        <p:sp>
          <p:nvSpPr>
            <p:cNvPr id="10298" name="Rectangle 57"/>
            <p:cNvSpPr>
              <a:spLocks noChangeArrowheads="1"/>
            </p:cNvSpPr>
            <p:nvPr/>
          </p:nvSpPr>
          <p:spPr bwMode="auto">
            <a:xfrm>
              <a:off x="1056" y="2736"/>
              <a:ext cx="848"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1300" b="1">
                  <a:solidFill>
                    <a:srgbClr val="CC3300"/>
                  </a:solidFill>
                </a:rPr>
                <a:t>Attack</a:t>
              </a:r>
            </a:p>
            <a:p>
              <a:pPr defTabSz="1028700"/>
              <a:r>
                <a:rPr lang="en-US" sz="1300" b="1">
                  <a:solidFill>
                    <a:srgbClr val="CC3300"/>
                  </a:solidFill>
                </a:rPr>
                <a:t>Sophistication</a:t>
              </a:r>
            </a:p>
          </p:txBody>
        </p:sp>
        <p:sp>
          <p:nvSpPr>
            <p:cNvPr id="10299" name="Line 58"/>
            <p:cNvSpPr>
              <a:spLocks noChangeShapeType="1"/>
            </p:cNvSpPr>
            <p:nvPr/>
          </p:nvSpPr>
          <p:spPr bwMode="auto">
            <a:xfrm>
              <a:off x="4885" y="1144"/>
              <a:ext cx="0" cy="33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0" name="Rectangle 59"/>
            <p:cNvSpPr>
              <a:spLocks noChangeArrowheads="1"/>
            </p:cNvSpPr>
            <p:nvPr/>
          </p:nvSpPr>
          <p:spPr bwMode="auto">
            <a:xfrm>
              <a:off x="3607" y="1065"/>
              <a:ext cx="129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777" tIns="49995" rIns="101777" bIns="49995">
              <a:spAutoFit/>
            </a:bodyPr>
            <a:lstStyle/>
            <a:p>
              <a:pPr algn="r" defTabSz="1028700"/>
              <a:r>
                <a:rPr lang="en-US" sz="1300" b="1"/>
                <a:t>“stealth” / advanced scanning techniques</a:t>
              </a:r>
            </a:p>
          </p:txBody>
        </p:sp>
        <p:sp>
          <p:nvSpPr>
            <p:cNvPr id="10301" name="Oval 60"/>
            <p:cNvSpPr>
              <a:spLocks noChangeArrowheads="1"/>
            </p:cNvSpPr>
            <p:nvPr/>
          </p:nvSpPr>
          <p:spPr bwMode="auto">
            <a:xfrm>
              <a:off x="4855" y="1450"/>
              <a:ext cx="72" cy="70"/>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302" name="Oval 61"/>
            <p:cNvSpPr>
              <a:spLocks noChangeArrowheads="1"/>
            </p:cNvSpPr>
            <p:nvPr/>
          </p:nvSpPr>
          <p:spPr bwMode="auto">
            <a:xfrm>
              <a:off x="2757" y="2531"/>
              <a:ext cx="74" cy="71"/>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303" name="Line 62"/>
            <p:cNvSpPr>
              <a:spLocks noChangeShapeType="1"/>
            </p:cNvSpPr>
            <p:nvPr/>
          </p:nvSpPr>
          <p:spPr bwMode="auto">
            <a:xfrm>
              <a:off x="2791" y="2601"/>
              <a:ext cx="0" cy="13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4" name="Rectangle 63"/>
            <p:cNvSpPr>
              <a:spLocks noChangeArrowheads="1"/>
            </p:cNvSpPr>
            <p:nvPr/>
          </p:nvSpPr>
          <p:spPr bwMode="auto">
            <a:xfrm>
              <a:off x="2456" y="2698"/>
              <a:ext cx="63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burglaries</a:t>
              </a:r>
            </a:p>
          </p:txBody>
        </p:sp>
        <p:sp>
          <p:nvSpPr>
            <p:cNvPr id="10305" name="Line 64"/>
            <p:cNvSpPr>
              <a:spLocks noChangeShapeType="1"/>
            </p:cNvSpPr>
            <p:nvPr/>
          </p:nvSpPr>
          <p:spPr bwMode="auto">
            <a:xfrm>
              <a:off x="3487" y="2229"/>
              <a:ext cx="0" cy="3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6" name="Rectangle 65"/>
            <p:cNvSpPr>
              <a:spLocks noChangeArrowheads="1"/>
            </p:cNvSpPr>
            <p:nvPr/>
          </p:nvSpPr>
          <p:spPr bwMode="auto">
            <a:xfrm>
              <a:off x="3446" y="2402"/>
              <a:ext cx="147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network mgmt. diagnostics</a:t>
              </a:r>
            </a:p>
          </p:txBody>
        </p:sp>
        <p:sp>
          <p:nvSpPr>
            <p:cNvPr id="10307" name="Oval 66"/>
            <p:cNvSpPr>
              <a:spLocks noChangeArrowheads="1"/>
            </p:cNvSpPr>
            <p:nvPr/>
          </p:nvSpPr>
          <p:spPr bwMode="auto">
            <a:xfrm>
              <a:off x="3440" y="2183"/>
              <a:ext cx="72" cy="71"/>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308" name="Oval 67"/>
            <p:cNvSpPr>
              <a:spLocks noChangeArrowheads="1"/>
            </p:cNvSpPr>
            <p:nvPr/>
          </p:nvSpPr>
          <p:spPr bwMode="auto">
            <a:xfrm>
              <a:off x="5011" y="1379"/>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309" name="Rectangle 68"/>
            <p:cNvSpPr>
              <a:spLocks noChangeArrowheads="1"/>
            </p:cNvSpPr>
            <p:nvPr/>
          </p:nvSpPr>
          <p:spPr bwMode="auto">
            <a:xfrm>
              <a:off x="5015" y="1562"/>
              <a:ext cx="70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1300" b="1"/>
                <a:t>distributed</a:t>
              </a:r>
            </a:p>
            <a:p>
              <a:pPr defTabSz="1028700"/>
              <a:r>
                <a:rPr lang="en-US" sz="1300" b="1"/>
                <a:t>attack tools</a:t>
              </a:r>
            </a:p>
          </p:txBody>
        </p:sp>
        <p:sp>
          <p:nvSpPr>
            <p:cNvPr id="10310" name="Oval 69"/>
            <p:cNvSpPr>
              <a:spLocks noChangeArrowheads="1"/>
            </p:cNvSpPr>
            <p:nvPr/>
          </p:nvSpPr>
          <p:spPr bwMode="auto">
            <a:xfrm>
              <a:off x="4681" y="1546"/>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311" name="Line 70"/>
            <p:cNvSpPr>
              <a:spLocks noChangeShapeType="1"/>
            </p:cNvSpPr>
            <p:nvPr/>
          </p:nvSpPr>
          <p:spPr bwMode="auto">
            <a:xfrm>
              <a:off x="5051" y="1415"/>
              <a:ext cx="0" cy="211"/>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2" name="Freeform 71"/>
            <p:cNvSpPr>
              <a:spLocks/>
            </p:cNvSpPr>
            <p:nvPr/>
          </p:nvSpPr>
          <p:spPr bwMode="auto">
            <a:xfrm>
              <a:off x="1495" y="1301"/>
              <a:ext cx="3671" cy="2000"/>
            </a:xfrm>
            <a:custGeom>
              <a:avLst/>
              <a:gdLst>
                <a:gd name="T0" fmla="*/ 0 w 3264"/>
                <a:gd name="T1" fmla="*/ 0 h 1784"/>
                <a:gd name="T2" fmla="*/ 3812 w 3264"/>
                <a:gd name="T3" fmla="*/ 927 h 1784"/>
                <a:gd name="T4" fmla="*/ 7176 w 3264"/>
                <a:gd name="T5" fmla="*/ 4740 h 1784"/>
                <a:gd name="T6" fmla="*/ 10570 w 3264"/>
                <a:gd name="T7" fmla="*/ 5593 h 1784"/>
                <a:gd name="T8" fmla="*/ 0 60000 65536"/>
                <a:gd name="T9" fmla="*/ 0 60000 65536"/>
                <a:gd name="T10" fmla="*/ 0 60000 65536"/>
                <a:gd name="T11" fmla="*/ 0 60000 65536"/>
                <a:gd name="T12" fmla="*/ 0 w 3264"/>
                <a:gd name="T13" fmla="*/ 0 h 1784"/>
                <a:gd name="T14" fmla="*/ 3264 w 3264"/>
                <a:gd name="T15" fmla="*/ 1784 h 1784"/>
              </a:gdLst>
              <a:ahLst/>
              <a:cxnLst>
                <a:cxn ang="T8">
                  <a:pos x="T0" y="T1"/>
                </a:cxn>
                <a:cxn ang="T9">
                  <a:pos x="T2" y="T3"/>
                </a:cxn>
                <a:cxn ang="T10">
                  <a:pos x="T4" y="T5"/>
                </a:cxn>
                <a:cxn ang="T11">
                  <a:pos x="T6" y="T7"/>
                </a:cxn>
              </a:cxnLst>
              <a:rect l="T12" t="T13" r="T14" b="T15"/>
              <a:pathLst>
                <a:path w="3264" h="1784">
                  <a:moveTo>
                    <a:pt x="0" y="0"/>
                  </a:moveTo>
                  <a:cubicBezTo>
                    <a:pt x="403" y="22"/>
                    <a:pt x="807" y="44"/>
                    <a:pt x="1176" y="296"/>
                  </a:cubicBezTo>
                  <a:cubicBezTo>
                    <a:pt x="1545" y="548"/>
                    <a:pt x="1868" y="1264"/>
                    <a:pt x="2216" y="1512"/>
                  </a:cubicBezTo>
                  <a:cubicBezTo>
                    <a:pt x="2564" y="1760"/>
                    <a:pt x="2914" y="1772"/>
                    <a:pt x="3264" y="1784"/>
                  </a:cubicBezTo>
                </a:path>
              </a:pathLst>
            </a:custGeom>
            <a:noFill/>
            <a:ln w="28575">
              <a:solidFill>
                <a:srgbClr val="99FF33"/>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13" name="Oval 72"/>
            <p:cNvSpPr>
              <a:spLocks noChangeArrowheads="1"/>
            </p:cNvSpPr>
            <p:nvPr/>
          </p:nvSpPr>
          <p:spPr bwMode="auto">
            <a:xfrm>
              <a:off x="5164" y="1298"/>
              <a:ext cx="72" cy="72"/>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314" name="Line 73"/>
            <p:cNvSpPr>
              <a:spLocks noChangeShapeType="1"/>
            </p:cNvSpPr>
            <p:nvPr/>
          </p:nvSpPr>
          <p:spPr bwMode="auto">
            <a:xfrm>
              <a:off x="5195" y="1011"/>
              <a:ext cx="0" cy="34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5" name="Rectangle 74"/>
            <p:cNvSpPr>
              <a:spLocks noChangeArrowheads="1"/>
            </p:cNvSpPr>
            <p:nvPr/>
          </p:nvSpPr>
          <p:spPr bwMode="auto">
            <a:xfrm>
              <a:off x="4087" y="845"/>
              <a:ext cx="110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algn="r" defTabSz="1028700"/>
              <a:r>
                <a:rPr lang="en-US" sz="1300" b="1"/>
                <a:t>Cross site scripting</a:t>
              </a:r>
            </a:p>
          </p:txBody>
        </p:sp>
        <p:sp>
          <p:nvSpPr>
            <p:cNvPr id="10316" name="Oval 75"/>
            <p:cNvSpPr>
              <a:spLocks noChangeArrowheads="1"/>
            </p:cNvSpPr>
            <p:nvPr/>
          </p:nvSpPr>
          <p:spPr bwMode="auto">
            <a:xfrm>
              <a:off x="5263" y="1236"/>
              <a:ext cx="72" cy="71"/>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317" name="Line 76"/>
            <p:cNvSpPr>
              <a:spLocks noChangeShapeType="1"/>
            </p:cNvSpPr>
            <p:nvPr/>
          </p:nvSpPr>
          <p:spPr bwMode="auto">
            <a:xfrm flipH="1">
              <a:off x="5309" y="1274"/>
              <a:ext cx="0" cy="16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18" name="Rectangle 77"/>
            <p:cNvSpPr>
              <a:spLocks noChangeArrowheads="1"/>
            </p:cNvSpPr>
            <p:nvPr/>
          </p:nvSpPr>
          <p:spPr bwMode="auto">
            <a:xfrm>
              <a:off x="5272" y="1311"/>
              <a:ext cx="47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777" tIns="49995" rIns="101777" bIns="49995">
              <a:spAutoFit/>
            </a:bodyPr>
            <a:lstStyle/>
            <a:p>
              <a:pPr defTabSz="1028700"/>
              <a:r>
                <a:rPr lang="en-US" sz="1300" b="1"/>
                <a:t>Staged</a:t>
              </a:r>
              <a:br>
                <a:rPr lang="en-US" sz="1300" b="1"/>
              </a:br>
              <a:r>
                <a:rPr lang="en-US" sz="1300" b="1"/>
                <a:t>attack</a:t>
              </a:r>
            </a:p>
          </p:txBody>
        </p:sp>
      </p:grpSp>
    </p:spTree>
    <p:extLst>
      <p:ext uri="{BB962C8B-B14F-4D97-AF65-F5344CB8AC3E}">
        <p14:creationId xmlns:p14="http://schemas.microsoft.com/office/powerpoint/2010/main" val="2771375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1600200" y="274638"/>
            <a:ext cx="4876800" cy="944562"/>
          </a:xfrm>
        </p:spPr>
        <p:txBody>
          <a:bodyPr/>
          <a:lstStyle/>
          <a:p>
            <a:pPr algn="ctr" eaLnBrk="1" hangingPunct="1">
              <a:defRPr/>
            </a:pPr>
            <a:r>
              <a:rPr lang="en-US" b="1" dirty="0" smtClean="0">
                <a:solidFill>
                  <a:schemeClr val="accent1">
                    <a:lumMod val="75000"/>
                  </a:schemeClr>
                </a:solidFill>
              </a:rPr>
              <a:t>Security Objectives</a:t>
            </a:r>
          </a:p>
        </p:txBody>
      </p:sp>
      <p:sp>
        <p:nvSpPr>
          <p:cNvPr id="11267" name="Rectangle 3"/>
          <p:cNvSpPr>
            <a:spLocks noGrp="1" noChangeArrowheads="1"/>
          </p:cNvSpPr>
          <p:nvPr>
            <p:ph idx="1"/>
          </p:nvPr>
        </p:nvSpPr>
        <p:spPr>
          <a:xfrm>
            <a:off x="685800" y="2209800"/>
            <a:ext cx="8110538" cy="4191000"/>
          </a:xfrm>
        </p:spPr>
        <p:txBody>
          <a:bodyPr/>
          <a:lstStyle/>
          <a:p>
            <a:pPr eaLnBrk="1" hangingPunct="1"/>
            <a:r>
              <a:rPr lang="en-US" b="1" smtClean="0"/>
              <a:t>Confidentiality</a:t>
            </a:r>
            <a:r>
              <a:rPr lang="en-US" smtClean="0"/>
              <a:t>: prevent/detect/deter improper </a:t>
            </a:r>
            <a:r>
              <a:rPr lang="en-US" b="1" smtClean="0"/>
              <a:t>disclosure</a:t>
            </a:r>
            <a:r>
              <a:rPr lang="en-US" smtClean="0"/>
              <a:t> of information</a:t>
            </a:r>
          </a:p>
          <a:p>
            <a:pPr eaLnBrk="1" hangingPunct="1"/>
            <a:r>
              <a:rPr lang="en-US" b="1" smtClean="0"/>
              <a:t>Integrity</a:t>
            </a:r>
            <a:r>
              <a:rPr lang="en-US" smtClean="0"/>
              <a:t>: prevent/detect/deter improper modification of information</a:t>
            </a:r>
          </a:p>
          <a:p>
            <a:pPr eaLnBrk="1" hangingPunct="1"/>
            <a:r>
              <a:rPr lang="en-US" b="1" smtClean="0"/>
              <a:t>Availability</a:t>
            </a:r>
            <a:r>
              <a:rPr lang="en-US" smtClean="0"/>
              <a:t>: prevent/detect/deter improper </a:t>
            </a:r>
            <a:r>
              <a:rPr lang="en-US" b="1" smtClean="0"/>
              <a:t>denial of access</a:t>
            </a:r>
            <a:r>
              <a:rPr lang="en-US" smtClean="0"/>
              <a:t> to services</a:t>
            </a:r>
          </a:p>
        </p:txBody>
      </p:sp>
    </p:spTree>
    <p:extLst>
      <p:ext uri="{BB962C8B-B14F-4D97-AF65-F5344CB8AC3E}">
        <p14:creationId xmlns:p14="http://schemas.microsoft.com/office/powerpoint/2010/main" val="3728392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FF0000"/>
                </a:solidFill>
              </a:rPr>
              <a:t>Definition of IS</a:t>
            </a:r>
          </a:p>
        </p:txBody>
      </p:sp>
      <p:sp>
        <p:nvSpPr>
          <p:cNvPr id="23555" name="Rectangle 3"/>
          <p:cNvSpPr>
            <a:spLocks noGrp="1" noChangeArrowheads="1"/>
          </p:cNvSpPr>
          <p:nvPr>
            <p:ph idx="1"/>
          </p:nvPr>
        </p:nvSpPr>
        <p:spPr/>
        <p:txBody>
          <a:bodyPr>
            <a:normAutofit/>
          </a:bodyPr>
          <a:lstStyle/>
          <a:p>
            <a:pPr marL="274320" indent="-274320" eaLnBrk="1" fontAlgn="auto" hangingPunct="1">
              <a:lnSpc>
                <a:spcPct val="90000"/>
              </a:lnSpc>
              <a:spcBef>
                <a:spcPts val="580"/>
              </a:spcBef>
              <a:spcAft>
                <a:spcPts val="0"/>
              </a:spcAft>
              <a:buFont typeface="Wingdings 2"/>
              <a:buChar char=""/>
              <a:defRPr/>
            </a:pPr>
            <a:r>
              <a:rPr lang="en-US" b="1" dirty="0"/>
              <a:t>Information security</a:t>
            </a:r>
            <a:r>
              <a:rPr lang="en-US" dirty="0"/>
              <a:t> means protecting information and </a:t>
            </a:r>
            <a:r>
              <a:rPr lang="en-US" b="1" dirty="0">
                <a:solidFill>
                  <a:schemeClr val="tx2">
                    <a:lumMod val="75000"/>
                  </a:schemeClr>
                </a:solidFill>
                <a:hlinkClick r:id="rId2" tooltip="Information system"/>
              </a:rPr>
              <a:t>information systems</a:t>
            </a:r>
            <a:r>
              <a:rPr lang="en-US" b="1" dirty="0">
                <a:solidFill>
                  <a:schemeClr val="tx2">
                    <a:lumMod val="75000"/>
                  </a:schemeClr>
                </a:solidFill>
              </a:rPr>
              <a:t> </a:t>
            </a:r>
            <a:r>
              <a:rPr lang="en-US" dirty="0"/>
              <a:t>from unauthorized access (That is modification, inspection, recording or destruction). </a:t>
            </a:r>
          </a:p>
          <a:p>
            <a:pPr marL="274320" indent="-274320" eaLnBrk="1" fontAlgn="auto" hangingPunct="1">
              <a:lnSpc>
                <a:spcPct val="90000"/>
              </a:lnSpc>
              <a:spcBef>
                <a:spcPts val="580"/>
              </a:spcBef>
              <a:spcAft>
                <a:spcPts val="0"/>
              </a:spcAft>
              <a:buFontTx/>
              <a:buNone/>
              <a:defRPr/>
            </a:pPr>
            <a:endParaRPr lang="en-US" dirty="0"/>
          </a:p>
          <a:p>
            <a:pPr marL="274320" indent="-274320" eaLnBrk="1" fontAlgn="auto" hangingPunct="1">
              <a:lnSpc>
                <a:spcPct val="90000"/>
              </a:lnSpc>
              <a:spcBef>
                <a:spcPts val="580"/>
              </a:spcBef>
              <a:spcAft>
                <a:spcPts val="0"/>
              </a:spcAft>
              <a:buFont typeface="Wingdings 2"/>
              <a:buChar char=""/>
              <a:defRPr/>
            </a:pPr>
            <a:r>
              <a:rPr lang="en-US" dirty="0"/>
              <a:t>Information Security is interrelated with the common goals of protecting the </a:t>
            </a:r>
            <a:r>
              <a:rPr lang="en-US" dirty="0">
                <a:hlinkClick r:id="rId3" tooltip="Confidentiality"/>
              </a:rPr>
              <a:t>confidentiality</a:t>
            </a:r>
            <a:r>
              <a:rPr lang="en-US" dirty="0"/>
              <a:t>, </a:t>
            </a:r>
            <a:r>
              <a:rPr lang="en-US" dirty="0">
                <a:hlinkClick r:id="rId4" tooltip="Data integrity"/>
              </a:rPr>
              <a:t>integrity</a:t>
            </a:r>
            <a:r>
              <a:rPr lang="en-US" dirty="0"/>
              <a:t> and </a:t>
            </a:r>
            <a:r>
              <a:rPr lang="en-US" dirty="0">
                <a:hlinkClick r:id="rId5" tooltip="Availability"/>
              </a:rPr>
              <a:t>availability</a:t>
            </a:r>
            <a:r>
              <a:rPr lang="en-US" dirty="0"/>
              <a:t> of information. </a:t>
            </a:r>
          </a:p>
        </p:txBody>
      </p:sp>
    </p:spTree>
    <p:extLst>
      <p:ext uri="{BB962C8B-B14F-4D97-AF65-F5344CB8AC3E}">
        <p14:creationId xmlns:p14="http://schemas.microsoft.com/office/powerpoint/2010/main" val="257684637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pPr eaLnBrk="1" fontAlgn="auto" hangingPunct="1">
              <a:spcAft>
                <a:spcPts val="0"/>
              </a:spcAft>
              <a:defRPr/>
            </a:pPr>
            <a:r>
              <a:rPr lang="en-US">
                <a:solidFill>
                  <a:srgbClr val="66FF33"/>
                </a:solidFill>
              </a:rPr>
              <a:t>Friends and enemies: Alice, Bob, Trudy</a:t>
            </a:r>
          </a:p>
        </p:txBody>
      </p:sp>
      <p:sp>
        <p:nvSpPr>
          <p:cNvPr id="13315" name="Content Placeholder 2"/>
          <p:cNvSpPr>
            <a:spLocks noGrp="1"/>
          </p:cNvSpPr>
          <p:nvPr>
            <p:ph idx="4294967295"/>
          </p:nvPr>
        </p:nvSpPr>
        <p:spPr>
          <a:xfrm>
            <a:off x="0" y="1600200"/>
            <a:ext cx="8229600" cy="4525963"/>
          </a:xfrm>
        </p:spPr>
        <p:txBody>
          <a:bodyPr/>
          <a:lstStyle/>
          <a:p>
            <a:pPr marL="341313" indent="-341313" eaLnBrk="1" hangingPunct="1">
              <a:buFont typeface="Comic Sans MS"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well-known in network security world</a:t>
            </a:r>
          </a:p>
          <a:p>
            <a:pPr marL="341313" indent="-341313" eaLnBrk="1" hangingPunct="1">
              <a:buFont typeface="Comic Sans MS"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Bob, Alice (lovers!) want to communicate “securely”</a:t>
            </a:r>
          </a:p>
          <a:p>
            <a:pPr marL="341313" indent="-341313" eaLnBrk="1" hangingPunct="1">
              <a:buFont typeface="Comic Sans MS" pitchFamily="6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smtClean="0"/>
              <a:t>Trudy (intruder) may intercept, delete, add messages</a:t>
            </a:r>
            <a:endParaRPr lang="en-US" smtClean="0"/>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3370263"/>
            <a:ext cx="698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3417888"/>
            <a:ext cx="81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953000"/>
            <a:ext cx="10826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9" name="Text Box 7"/>
          <p:cNvSpPr txBox="1">
            <a:spLocks noChangeArrowheads="1"/>
          </p:cNvSpPr>
          <p:nvPr/>
        </p:nvSpPr>
        <p:spPr bwMode="auto">
          <a:xfrm>
            <a:off x="2046288" y="4167188"/>
            <a:ext cx="1225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eaLnBrk="1" hangingPunct="1"/>
            <a:r>
              <a:rPr lang="en-US" sz="2400">
                <a:solidFill>
                  <a:srgbClr val="FFFFFF"/>
                </a:solidFill>
                <a:latin typeface="Comic Sans MS" pitchFamily="66" charset="0"/>
              </a:rPr>
              <a:t>secure</a:t>
            </a:r>
          </a:p>
          <a:p>
            <a:pPr algn="ctr" eaLnBrk="1" hangingPunct="1"/>
            <a:r>
              <a:rPr lang="en-US" sz="2400">
                <a:solidFill>
                  <a:srgbClr val="FFFFFF"/>
                </a:solidFill>
                <a:latin typeface="Comic Sans MS" pitchFamily="66" charset="0"/>
              </a:rPr>
              <a:t>sender</a:t>
            </a:r>
          </a:p>
        </p:txBody>
      </p:sp>
      <p:sp>
        <p:nvSpPr>
          <p:cNvPr id="8" name="Text Box 9"/>
          <p:cNvSpPr txBox="1">
            <a:spLocks noChangeArrowheads="1"/>
          </p:cNvSpPr>
          <p:nvPr/>
        </p:nvSpPr>
        <p:spPr bwMode="auto">
          <a:xfrm>
            <a:off x="5715000" y="4194175"/>
            <a:ext cx="1425575" cy="825500"/>
          </a:xfrm>
          <a:prstGeom prst="rect">
            <a:avLst/>
          </a:prstGeom>
          <a:noFill/>
          <a:ln w="9525">
            <a:noFill/>
            <a:round/>
            <a:headEnd/>
            <a:tailEnd/>
          </a:ln>
          <a:effectLst/>
        </p:spPr>
        <p:txBody>
          <a:bodyPr wrap="non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accent3">
                    <a:lumMod val="75000"/>
                  </a:schemeClr>
                </a:solidFill>
                <a:latin typeface="Comic Sans MS" pitchFamily="64" charset="0"/>
              </a:rPr>
              <a:t>secure</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accent3">
                    <a:lumMod val="75000"/>
                  </a:schemeClr>
                </a:solidFill>
                <a:latin typeface="Comic Sans MS" pitchFamily="64" charset="0"/>
              </a:rPr>
              <a:t>receiver</a:t>
            </a:r>
          </a:p>
        </p:txBody>
      </p:sp>
      <p:sp>
        <p:nvSpPr>
          <p:cNvPr id="13321" name="Text Box 10"/>
          <p:cNvSpPr txBox="1">
            <a:spLocks noChangeArrowheads="1"/>
          </p:cNvSpPr>
          <p:nvPr/>
        </p:nvSpPr>
        <p:spPr bwMode="auto">
          <a:xfrm>
            <a:off x="2979738" y="3460750"/>
            <a:ext cx="1389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eaLnBrk="1" hangingPunct="1"/>
            <a:r>
              <a:rPr lang="en-US" sz="2400">
                <a:solidFill>
                  <a:srgbClr val="000000"/>
                </a:solidFill>
                <a:latin typeface="Comic Sans MS" pitchFamily="66" charset="0"/>
              </a:rPr>
              <a:t>channel</a:t>
            </a:r>
          </a:p>
        </p:txBody>
      </p:sp>
      <p:sp>
        <p:nvSpPr>
          <p:cNvPr id="13322" name="Rectangle 12"/>
          <p:cNvSpPr>
            <a:spLocks noChangeArrowheads="1"/>
          </p:cNvSpPr>
          <p:nvPr/>
        </p:nvSpPr>
        <p:spPr bwMode="auto">
          <a:xfrm>
            <a:off x="3332163" y="4403725"/>
            <a:ext cx="2447925" cy="366713"/>
          </a:xfrm>
          <a:prstGeom prst="rect">
            <a:avLst/>
          </a:prstGeom>
          <a:solidFill>
            <a:srgbClr val="FF0000"/>
          </a:solidFill>
          <a:ln w="9360">
            <a:solidFill>
              <a:srgbClr val="000000"/>
            </a:solidFill>
            <a:miter lim="800000"/>
            <a:headEnd/>
            <a:tailEnd/>
          </a:ln>
        </p:spPr>
        <p:txBody>
          <a:bodyPr wrap="none" anchor="ctr"/>
          <a:lstStyle/>
          <a:p>
            <a:endParaRPr lang="en-US"/>
          </a:p>
        </p:txBody>
      </p:sp>
      <p:sp>
        <p:nvSpPr>
          <p:cNvPr id="13323" name="Line 13"/>
          <p:cNvSpPr>
            <a:spLocks noChangeShapeType="1"/>
          </p:cNvSpPr>
          <p:nvPr/>
        </p:nvSpPr>
        <p:spPr bwMode="auto">
          <a:xfrm>
            <a:off x="3375025" y="4616450"/>
            <a:ext cx="2460625" cy="1588"/>
          </a:xfrm>
          <a:prstGeom prst="line">
            <a:avLst/>
          </a:prstGeom>
          <a:noFill/>
          <a:ln w="7632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4" name="Text Box 14"/>
          <p:cNvSpPr txBox="1">
            <a:spLocks noChangeArrowheads="1"/>
          </p:cNvSpPr>
          <p:nvPr/>
        </p:nvSpPr>
        <p:spPr bwMode="auto">
          <a:xfrm>
            <a:off x="4200525" y="3417888"/>
            <a:ext cx="18891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eaLnBrk="1" hangingPunct="1"/>
            <a:r>
              <a:rPr lang="en-US">
                <a:solidFill>
                  <a:srgbClr val="000000"/>
                </a:solidFill>
                <a:latin typeface="Comic Sans MS" pitchFamily="66" charset="0"/>
              </a:rPr>
              <a:t>data, control messages</a:t>
            </a:r>
          </a:p>
        </p:txBody>
      </p:sp>
      <p:sp>
        <p:nvSpPr>
          <p:cNvPr id="13325" name="Freeform 16"/>
          <p:cNvSpPr>
            <a:spLocks/>
          </p:cNvSpPr>
          <p:nvPr/>
        </p:nvSpPr>
        <p:spPr bwMode="auto">
          <a:xfrm>
            <a:off x="3854450" y="4656138"/>
            <a:ext cx="573088" cy="914400"/>
          </a:xfrm>
          <a:custGeom>
            <a:avLst/>
            <a:gdLst>
              <a:gd name="T0" fmla="*/ 0 w 344"/>
              <a:gd name="T1" fmla="*/ 0 h 789"/>
              <a:gd name="T2" fmla="*/ 2147483647 w 344"/>
              <a:gd name="T3" fmla="*/ 2147483647 h 789"/>
              <a:gd name="T4" fmla="*/ 2147483647 w 344"/>
              <a:gd name="T5" fmla="*/ 2147483647 h 789"/>
              <a:gd name="T6" fmla="*/ 0 60000 65536"/>
              <a:gd name="T7" fmla="*/ 0 60000 65536"/>
              <a:gd name="T8" fmla="*/ 0 60000 65536"/>
              <a:gd name="T9" fmla="*/ 0 w 344"/>
              <a:gd name="T10" fmla="*/ 0 h 789"/>
              <a:gd name="T11" fmla="*/ 344 w 344"/>
              <a:gd name="T12" fmla="*/ 789 h 789"/>
            </a:gdLst>
            <a:ahLst/>
            <a:cxnLst>
              <a:cxn ang="T6">
                <a:pos x="T0" y="T1"/>
              </a:cxn>
              <a:cxn ang="T7">
                <a:pos x="T2" y="T3"/>
              </a:cxn>
              <a:cxn ang="T8">
                <a:pos x="T4" y="T5"/>
              </a:cxn>
            </a:cxnLst>
            <a:rect l="T9" t="T10" r="T11" b="T12"/>
            <a:pathLst>
              <a:path w="344" h="789">
                <a:moveTo>
                  <a:pt x="0" y="0"/>
                </a:moveTo>
                <a:cubicBezTo>
                  <a:pt x="52" y="24"/>
                  <a:pt x="255" y="10"/>
                  <a:pt x="310" y="142"/>
                </a:cubicBezTo>
                <a:cubicBezTo>
                  <a:pt x="344" y="248"/>
                  <a:pt x="324" y="654"/>
                  <a:pt x="328" y="789"/>
                </a:cubicBezTo>
              </a:path>
            </a:pathLst>
          </a:custGeom>
          <a:noFill/>
          <a:ln w="5724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6" name="Freeform 17"/>
          <p:cNvSpPr>
            <a:spLocks/>
          </p:cNvSpPr>
          <p:nvPr/>
        </p:nvSpPr>
        <p:spPr bwMode="auto">
          <a:xfrm flipH="1">
            <a:off x="4529138" y="4654550"/>
            <a:ext cx="573087" cy="914400"/>
          </a:xfrm>
          <a:custGeom>
            <a:avLst/>
            <a:gdLst>
              <a:gd name="T0" fmla="*/ 0 w 344"/>
              <a:gd name="T1" fmla="*/ 0 h 789"/>
              <a:gd name="T2" fmla="*/ 2147483647 w 344"/>
              <a:gd name="T3" fmla="*/ 2147483647 h 789"/>
              <a:gd name="T4" fmla="*/ 2147483647 w 344"/>
              <a:gd name="T5" fmla="*/ 2147483647 h 789"/>
              <a:gd name="T6" fmla="*/ 0 60000 65536"/>
              <a:gd name="T7" fmla="*/ 0 60000 65536"/>
              <a:gd name="T8" fmla="*/ 0 60000 65536"/>
              <a:gd name="T9" fmla="*/ 0 w 344"/>
              <a:gd name="T10" fmla="*/ 0 h 789"/>
              <a:gd name="T11" fmla="*/ 344 w 344"/>
              <a:gd name="T12" fmla="*/ 789 h 789"/>
            </a:gdLst>
            <a:ahLst/>
            <a:cxnLst>
              <a:cxn ang="T6">
                <a:pos x="T0" y="T1"/>
              </a:cxn>
              <a:cxn ang="T7">
                <a:pos x="T2" y="T3"/>
              </a:cxn>
              <a:cxn ang="T8">
                <a:pos x="T4" y="T5"/>
              </a:cxn>
            </a:cxnLst>
            <a:rect l="T9" t="T10" r="T11" b="T12"/>
            <a:pathLst>
              <a:path w="344" h="789">
                <a:moveTo>
                  <a:pt x="0" y="0"/>
                </a:moveTo>
                <a:cubicBezTo>
                  <a:pt x="52" y="24"/>
                  <a:pt x="255" y="10"/>
                  <a:pt x="310" y="142"/>
                </a:cubicBezTo>
                <a:cubicBezTo>
                  <a:pt x="344" y="248"/>
                  <a:pt x="324" y="654"/>
                  <a:pt x="328" y="789"/>
                </a:cubicBezTo>
              </a:path>
            </a:pathLst>
          </a:custGeom>
          <a:noFill/>
          <a:ln w="5724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7" name="Line 18"/>
          <p:cNvSpPr>
            <a:spLocks noChangeShapeType="1"/>
          </p:cNvSpPr>
          <p:nvPr/>
        </p:nvSpPr>
        <p:spPr bwMode="auto">
          <a:xfrm>
            <a:off x="1279525" y="4586288"/>
            <a:ext cx="814388" cy="1587"/>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8" name="Text Box 19"/>
          <p:cNvSpPr txBox="1">
            <a:spLocks noChangeArrowheads="1"/>
          </p:cNvSpPr>
          <p:nvPr/>
        </p:nvSpPr>
        <p:spPr bwMode="auto">
          <a:xfrm>
            <a:off x="479425" y="4316413"/>
            <a:ext cx="868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eaLnBrk="1" hangingPunct="1"/>
            <a:r>
              <a:rPr lang="en-US" sz="2400">
                <a:solidFill>
                  <a:srgbClr val="000000"/>
                </a:solidFill>
                <a:latin typeface="Comic Sans MS" pitchFamily="66" charset="0"/>
              </a:rPr>
              <a:t>data</a:t>
            </a:r>
          </a:p>
        </p:txBody>
      </p:sp>
      <p:sp>
        <p:nvSpPr>
          <p:cNvPr id="13329" name="Line 20"/>
          <p:cNvSpPr>
            <a:spLocks noChangeShapeType="1"/>
          </p:cNvSpPr>
          <p:nvPr/>
        </p:nvSpPr>
        <p:spPr bwMode="auto">
          <a:xfrm>
            <a:off x="7086600" y="4556125"/>
            <a:ext cx="814388" cy="1588"/>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Text Box 21"/>
          <p:cNvSpPr txBox="1">
            <a:spLocks noChangeArrowheads="1"/>
          </p:cNvSpPr>
          <p:nvPr/>
        </p:nvSpPr>
        <p:spPr bwMode="auto">
          <a:xfrm>
            <a:off x="7848600" y="4286250"/>
            <a:ext cx="868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eaLnBrk="1" hangingPunct="1"/>
            <a:r>
              <a:rPr lang="en-US" sz="2400">
                <a:solidFill>
                  <a:srgbClr val="000000"/>
                </a:solidFill>
                <a:latin typeface="Comic Sans MS" pitchFamily="66" charset="0"/>
              </a:rPr>
              <a:t>data</a:t>
            </a:r>
          </a:p>
        </p:txBody>
      </p:sp>
      <p:sp>
        <p:nvSpPr>
          <p:cNvPr id="13331" name="Text Box 22"/>
          <p:cNvSpPr txBox="1">
            <a:spLocks noChangeArrowheads="1"/>
          </p:cNvSpPr>
          <p:nvPr/>
        </p:nvSpPr>
        <p:spPr bwMode="auto">
          <a:xfrm>
            <a:off x="693738" y="3089275"/>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eaLnBrk="1" hangingPunct="1"/>
            <a:r>
              <a:rPr lang="en-US" sz="2400">
                <a:solidFill>
                  <a:srgbClr val="333399"/>
                </a:solidFill>
                <a:latin typeface="Comic Sans MS" pitchFamily="66" charset="0"/>
              </a:rPr>
              <a:t>Alice</a:t>
            </a:r>
          </a:p>
        </p:txBody>
      </p:sp>
      <p:sp>
        <p:nvSpPr>
          <p:cNvPr id="13332" name="Text Box 23"/>
          <p:cNvSpPr txBox="1">
            <a:spLocks noChangeArrowheads="1"/>
          </p:cNvSpPr>
          <p:nvPr/>
        </p:nvSpPr>
        <p:spPr bwMode="auto">
          <a:xfrm>
            <a:off x="7645400" y="3100388"/>
            <a:ext cx="768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eaLnBrk="1" hangingPunct="1"/>
            <a:r>
              <a:rPr lang="en-US" sz="2400">
                <a:solidFill>
                  <a:srgbClr val="333399"/>
                </a:solidFill>
                <a:latin typeface="Comic Sans MS" pitchFamily="66" charset="0"/>
              </a:rPr>
              <a:t>Bob</a:t>
            </a:r>
          </a:p>
        </p:txBody>
      </p:sp>
      <p:sp>
        <p:nvSpPr>
          <p:cNvPr id="13333" name="Text Box 24"/>
          <p:cNvSpPr txBox="1">
            <a:spLocks noChangeArrowheads="1"/>
          </p:cNvSpPr>
          <p:nvPr/>
        </p:nvSpPr>
        <p:spPr bwMode="auto">
          <a:xfrm>
            <a:off x="3289300" y="5486400"/>
            <a:ext cx="103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eaLnBrk="1" hangingPunct="1"/>
            <a:r>
              <a:rPr lang="en-US" sz="2400">
                <a:solidFill>
                  <a:srgbClr val="333399"/>
                </a:solidFill>
                <a:latin typeface="Comic Sans MS" pitchFamily="66" charset="0"/>
              </a:rPr>
              <a:t>Trudy</a:t>
            </a:r>
          </a:p>
        </p:txBody>
      </p:sp>
      <p:sp>
        <p:nvSpPr>
          <p:cNvPr id="22" name="Text Box 7"/>
          <p:cNvSpPr txBox="1">
            <a:spLocks noChangeArrowheads="1"/>
          </p:cNvSpPr>
          <p:nvPr/>
        </p:nvSpPr>
        <p:spPr bwMode="auto">
          <a:xfrm>
            <a:off x="2046288" y="4167188"/>
            <a:ext cx="1157287" cy="833437"/>
          </a:xfrm>
          <a:prstGeom prst="rect">
            <a:avLst/>
          </a:prstGeom>
          <a:noFill/>
          <a:ln w="9525">
            <a:noFill/>
            <a:round/>
            <a:headEnd/>
            <a:tailEnd/>
          </a:ln>
          <a:effectLst/>
        </p:spPr>
        <p:txBody>
          <a:bodyPr wrap="non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accent3">
                    <a:lumMod val="75000"/>
                  </a:schemeClr>
                </a:solidFill>
                <a:latin typeface="Comic Sans MS" pitchFamily="64" charset="0"/>
              </a:rPr>
              <a:t>secure</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chemeClr val="accent3">
                    <a:lumMod val="75000"/>
                  </a:schemeClr>
                </a:solidFill>
                <a:latin typeface="Comic Sans MS" pitchFamily="64" charset="0"/>
              </a:rPr>
              <a:t>sender</a:t>
            </a:r>
          </a:p>
        </p:txBody>
      </p:sp>
      <p:sp>
        <p:nvSpPr>
          <p:cNvPr id="13335" name="Line 11"/>
          <p:cNvSpPr>
            <a:spLocks noChangeShapeType="1"/>
          </p:cNvSpPr>
          <p:nvPr/>
        </p:nvSpPr>
        <p:spPr bwMode="auto">
          <a:xfrm>
            <a:off x="3768725" y="3883025"/>
            <a:ext cx="238125" cy="449263"/>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336" name="Line 15"/>
          <p:cNvSpPr>
            <a:spLocks noChangeShapeType="1"/>
          </p:cNvSpPr>
          <p:nvPr/>
        </p:nvSpPr>
        <p:spPr bwMode="auto">
          <a:xfrm>
            <a:off x="5046663" y="4035425"/>
            <a:ext cx="223837" cy="5175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9865687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274638"/>
            <a:ext cx="8229600" cy="1143000"/>
          </a:xfrm>
        </p:spPr>
        <p:txBody>
          <a:bodyPr/>
          <a:lstStyle/>
          <a:p>
            <a:pPr algn="ctr" eaLnBrk="1" hangingPunct="1"/>
            <a:r>
              <a:rPr lang="en-US" smtClean="0">
                <a:solidFill>
                  <a:srgbClr val="FF0000"/>
                </a:solidFill>
              </a:rPr>
              <a:t>Attacks</a:t>
            </a:r>
          </a:p>
        </p:txBody>
      </p:sp>
      <p:sp>
        <p:nvSpPr>
          <p:cNvPr id="14339" name="Content Placeholder 2"/>
          <p:cNvSpPr>
            <a:spLocks noGrp="1"/>
          </p:cNvSpPr>
          <p:nvPr>
            <p:ph idx="4294967295"/>
          </p:nvPr>
        </p:nvSpPr>
        <p:spPr>
          <a:xfrm>
            <a:off x="0" y="1600200"/>
            <a:ext cx="8229600" cy="4953000"/>
          </a:xfrm>
        </p:spPr>
        <p:txBody>
          <a:bodyPr/>
          <a:lstStyle/>
          <a:p>
            <a:pPr eaLnBrk="1" hangingPunct="1">
              <a:lnSpc>
                <a:spcPct val="90000"/>
              </a:lnSpc>
              <a:buFontTx/>
              <a:buNone/>
            </a:pPr>
            <a:r>
              <a:rPr lang="en-US" sz="2400" smtClean="0"/>
              <a:t>An attack is </a:t>
            </a:r>
            <a:r>
              <a:rPr lang="en-US" sz="2400" b="1" u="sng" smtClean="0">
                <a:solidFill>
                  <a:schemeClr val="accent1"/>
                </a:solidFill>
              </a:rPr>
              <a:t>any </a:t>
            </a:r>
            <a:r>
              <a:rPr lang="en-US" sz="2400" b="1" i="1" u="sng" smtClean="0">
                <a:solidFill>
                  <a:schemeClr val="accent1"/>
                </a:solidFill>
              </a:rPr>
              <a:t>action</a:t>
            </a:r>
            <a:r>
              <a:rPr lang="en-US" sz="2400" smtClean="0"/>
              <a:t> that </a:t>
            </a:r>
            <a:r>
              <a:rPr lang="en-US" sz="2400" b="1" u="sng" smtClean="0">
                <a:solidFill>
                  <a:schemeClr val="accent1"/>
                </a:solidFill>
              </a:rPr>
              <a:t>violates security</a:t>
            </a:r>
            <a:r>
              <a:rPr lang="en-US" sz="2400" smtClean="0"/>
              <a:t>.</a:t>
            </a:r>
          </a:p>
          <a:p>
            <a:pPr eaLnBrk="1" hangingPunct="1">
              <a:lnSpc>
                <a:spcPct val="90000"/>
              </a:lnSpc>
              <a:buFontTx/>
              <a:buNone/>
            </a:pPr>
            <a:endParaRPr lang="en-US" sz="2400" smtClean="0"/>
          </a:p>
          <a:p>
            <a:pPr eaLnBrk="1" hangingPunct="1">
              <a:lnSpc>
                <a:spcPct val="90000"/>
              </a:lnSpc>
              <a:buFontTx/>
              <a:buNone/>
            </a:pPr>
            <a:r>
              <a:rPr lang="en-US" sz="2400" smtClean="0"/>
              <a:t>To analyze the security, it will depend upon the Three factors they are,</a:t>
            </a:r>
          </a:p>
          <a:p>
            <a:pPr eaLnBrk="1" hangingPunct="1">
              <a:lnSpc>
                <a:spcPct val="90000"/>
              </a:lnSpc>
              <a:buFontTx/>
              <a:buNone/>
            </a:pPr>
            <a:endParaRPr lang="en-US" sz="2400" smtClean="0"/>
          </a:p>
          <a:p>
            <a:pPr eaLnBrk="1" hangingPunct="1">
              <a:lnSpc>
                <a:spcPct val="90000"/>
              </a:lnSpc>
              <a:buFontTx/>
              <a:buNone/>
            </a:pPr>
            <a:r>
              <a:rPr lang="en-US" sz="2800" b="1" smtClean="0">
                <a:solidFill>
                  <a:srgbClr val="66FF33"/>
                </a:solidFill>
              </a:rPr>
              <a:t>Vulnerability</a:t>
            </a:r>
            <a:r>
              <a:rPr lang="en-US" sz="2800" b="1" smtClean="0"/>
              <a:t> </a:t>
            </a:r>
            <a:r>
              <a:rPr lang="en-US" sz="2800" smtClean="0"/>
              <a:t>– Weakness in the security system</a:t>
            </a:r>
          </a:p>
          <a:p>
            <a:pPr eaLnBrk="1" hangingPunct="1">
              <a:lnSpc>
                <a:spcPct val="90000"/>
              </a:lnSpc>
              <a:buFontTx/>
              <a:buNone/>
            </a:pPr>
            <a:r>
              <a:rPr lang="en-US" sz="2800" b="1" smtClean="0">
                <a:solidFill>
                  <a:srgbClr val="66FF33"/>
                </a:solidFill>
              </a:rPr>
              <a:t>Threats</a:t>
            </a:r>
            <a:r>
              <a:rPr lang="en-US" sz="2800" smtClean="0">
                <a:solidFill>
                  <a:srgbClr val="953735"/>
                </a:solidFill>
              </a:rPr>
              <a:t> 	   </a:t>
            </a:r>
            <a:r>
              <a:rPr lang="en-US" sz="2800" smtClean="0"/>
              <a:t>– Set of circumstances that has          </a:t>
            </a:r>
          </a:p>
          <a:p>
            <a:pPr eaLnBrk="1" hangingPunct="1">
              <a:lnSpc>
                <a:spcPct val="90000"/>
              </a:lnSpc>
              <a:buFontTx/>
              <a:buNone/>
            </a:pPr>
            <a:r>
              <a:rPr lang="en-US" sz="2800" smtClean="0"/>
              <a:t>                             potential  to cause loss or harm</a:t>
            </a:r>
          </a:p>
          <a:p>
            <a:pPr eaLnBrk="1" hangingPunct="1">
              <a:lnSpc>
                <a:spcPct val="90000"/>
              </a:lnSpc>
              <a:buFontTx/>
              <a:buNone/>
            </a:pPr>
            <a:r>
              <a:rPr lang="en-US" sz="2800" b="1" smtClean="0">
                <a:solidFill>
                  <a:srgbClr val="66FF33"/>
                </a:solidFill>
              </a:rPr>
              <a:t>Controls</a:t>
            </a:r>
            <a:r>
              <a:rPr lang="en-US" sz="2800" smtClean="0"/>
              <a:t>         – Reduces the vulnerability</a:t>
            </a:r>
          </a:p>
          <a:p>
            <a:pPr eaLnBrk="1" hangingPunct="1">
              <a:lnSpc>
                <a:spcPct val="90000"/>
              </a:lnSpc>
              <a:buFontTx/>
              <a:buNone/>
            </a:pPr>
            <a:endParaRPr lang="en-US" smtClean="0"/>
          </a:p>
        </p:txBody>
      </p:sp>
    </p:spTree>
    <p:extLst>
      <p:ext uri="{BB962C8B-B14F-4D97-AF65-F5344CB8AC3E}">
        <p14:creationId xmlns:p14="http://schemas.microsoft.com/office/powerpoint/2010/main" val="77362546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274638"/>
            <a:ext cx="8229600" cy="1143000"/>
          </a:xfrm>
        </p:spPr>
        <p:txBody>
          <a:bodyPr/>
          <a:lstStyle/>
          <a:p>
            <a:pPr algn="ctr" eaLnBrk="1" hangingPunct="1"/>
            <a:r>
              <a:rPr lang="en-US" smtClean="0">
                <a:solidFill>
                  <a:srgbClr val="FF0000"/>
                </a:solidFill>
              </a:rPr>
              <a:t>Types of Vulnerabilities</a:t>
            </a:r>
          </a:p>
        </p:txBody>
      </p:sp>
      <p:sp>
        <p:nvSpPr>
          <p:cNvPr id="20483" name="Content Placeholder 2"/>
          <p:cNvSpPr>
            <a:spLocks noGrp="1"/>
          </p:cNvSpPr>
          <p:nvPr>
            <p:ph idx="4294967295"/>
          </p:nvPr>
        </p:nvSpPr>
        <p:spPr>
          <a:xfrm>
            <a:off x="0" y="1600200"/>
            <a:ext cx="8915400" cy="4525963"/>
          </a:xfrm>
        </p:spPr>
        <p:txBody>
          <a:bodyPr/>
          <a:lstStyle/>
          <a:p>
            <a:pPr eaLnBrk="1" hangingPunct="1">
              <a:lnSpc>
                <a:spcPct val="90000"/>
              </a:lnSpc>
              <a:defRPr/>
            </a:pPr>
            <a:r>
              <a:rPr lang="en-US" sz="3000" b="1" dirty="0" smtClean="0">
                <a:solidFill>
                  <a:schemeClr val="accent1">
                    <a:lumMod val="60000"/>
                    <a:lumOff val="40000"/>
                  </a:schemeClr>
                </a:solidFill>
              </a:rPr>
              <a:t>Hardware Vulnerabilities</a:t>
            </a:r>
            <a:r>
              <a:rPr lang="en-US" sz="3000" dirty="0" smtClean="0">
                <a:solidFill>
                  <a:schemeClr val="accent1">
                    <a:lumMod val="60000"/>
                    <a:lumOff val="40000"/>
                  </a:schemeClr>
                </a:solidFill>
              </a:rPr>
              <a:t> </a:t>
            </a:r>
            <a:r>
              <a:rPr lang="en-US" sz="3000" dirty="0" smtClean="0"/>
              <a:t>– Physical damage </a:t>
            </a:r>
          </a:p>
          <a:p>
            <a:pPr eaLnBrk="1" hangingPunct="1">
              <a:lnSpc>
                <a:spcPct val="90000"/>
              </a:lnSpc>
              <a:buFontTx/>
              <a:buNone/>
              <a:defRPr/>
            </a:pPr>
            <a:r>
              <a:rPr lang="en-US" sz="3000" dirty="0" smtClean="0"/>
              <a:t>   </a:t>
            </a:r>
          </a:p>
          <a:p>
            <a:pPr eaLnBrk="1" hangingPunct="1">
              <a:lnSpc>
                <a:spcPct val="90000"/>
              </a:lnSpc>
              <a:defRPr/>
            </a:pPr>
            <a:r>
              <a:rPr lang="en-US" sz="3000" b="1" dirty="0" smtClean="0">
                <a:solidFill>
                  <a:schemeClr val="accent1">
                    <a:lumMod val="60000"/>
                    <a:lumOff val="40000"/>
                  </a:schemeClr>
                </a:solidFill>
              </a:rPr>
              <a:t>Software Vulnerabilities</a:t>
            </a:r>
            <a:r>
              <a:rPr lang="en-US" sz="3000" dirty="0" smtClean="0">
                <a:solidFill>
                  <a:schemeClr val="accent1">
                    <a:lumMod val="60000"/>
                    <a:lumOff val="40000"/>
                  </a:schemeClr>
                </a:solidFill>
              </a:rPr>
              <a:t> </a:t>
            </a:r>
            <a:r>
              <a:rPr lang="en-US" sz="3000" dirty="0" smtClean="0"/>
              <a:t>– Deletion, modification &amp; theft </a:t>
            </a:r>
          </a:p>
          <a:p>
            <a:pPr eaLnBrk="1" hangingPunct="1">
              <a:lnSpc>
                <a:spcPct val="90000"/>
              </a:lnSpc>
              <a:buFontTx/>
              <a:buNone/>
              <a:defRPr/>
            </a:pPr>
            <a:r>
              <a:rPr lang="en-US" sz="3000" dirty="0" smtClean="0"/>
              <a:t>            Example :(Logic Bomb, Salami Attack, Trojan horse )</a:t>
            </a:r>
          </a:p>
          <a:p>
            <a:pPr eaLnBrk="1" hangingPunct="1">
              <a:lnSpc>
                <a:spcPct val="90000"/>
              </a:lnSpc>
              <a:buFontTx/>
              <a:buNone/>
              <a:defRPr/>
            </a:pPr>
            <a:endParaRPr lang="en-US" sz="3000" dirty="0" smtClean="0"/>
          </a:p>
          <a:p>
            <a:pPr eaLnBrk="1" hangingPunct="1">
              <a:lnSpc>
                <a:spcPct val="90000"/>
              </a:lnSpc>
              <a:defRPr/>
            </a:pPr>
            <a:r>
              <a:rPr lang="en-US" sz="3000" b="1" dirty="0" smtClean="0">
                <a:solidFill>
                  <a:schemeClr val="accent1">
                    <a:lumMod val="60000"/>
                    <a:lumOff val="40000"/>
                  </a:schemeClr>
                </a:solidFill>
              </a:rPr>
              <a:t>Data Vulnerabilities</a:t>
            </a:r>
            <a:r>
              <a:rPr lang="en-US" sz="3000" dirty="0" smtClean="0">
                <a:solidFill>
                  <a:schemeClr val="accent1">
                    <a:lumMod val="60000"/>
                    <a:lumOff val="40000"/>
                  </a:schemeClr>
                </a:solidFill>
              </a:rPr>
              <a:t> </a:t>
            </a:r>
            <a:r>
              <a:rPr lang="en-US" sz="3000" dirty="0" smtClean="0"/>
              <a:t>– Confidentiality, Integrity and 					  Availability</a:t>
            </a:r>
          </a:p>
        </p:txBody>
      </p:sp>
    </p:spTree>
    <p:extLst>
      <p:ext uri="{BB962C8B-B14F-4D97-AF65-F5344CB8AC3E}">
        <p14:creationId xmlns:p14="http://schemas.microsoft.com/office/powerpoint/2010/main" val="30136261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0"/>
            <a:ext cx="8229600" cy="9144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Network Topology</a:t>
            </a:r>
            <a:endParaRPr lang="en-GB" sz="4000" b="1">
              <a:solidFill>
                <a:srgbClr val="E4005C"/>
              </a:solidFill>
            </a:endParaRPr>
          </a:p>
        </p:txBody>
      </p:sp>
      <p:sp>
        <p:nvSpPr>
          <p:cNvPr id="26627" name="Rectangle 3"/>
          <p:cNvSpPr>
            <a:spLocks noGrp="1" noChangeArrowheads="1"/>
          </p:cNvSpPr>
          <p:nvPr>
            <p:ph type="body" sz="half" idx="1"/>
          </p:nvPr>
        </p:nvSpPr>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2000" b="1">
              <a:solidFill>
                <a:srgbClr val="000066"/>
              </a:solidFill>
            </a:endParaRPr>
          </a:p>
          <a:p>
            <a:pPr marL="392113" indent="-293688" algn="just" defTabSz="414338">
              <a:lnSpc>
                <a:spcPct val="80000"/>
              </a:lnSpc>
              <a:buClr>
                <a:srgbClr val="CC0000"/>
              </a:buClr>
              <a:buFont typeface="Wingdings" pitchFamily="2" charset="2"/>
              <a:buBlip>
                <a:blip r:embed="rId3"/>
              </a:buBlip>
            </a:pPr>
            <a:r>
              <a:rPr lang="en-US" sz="2400" b="1">
                <a:solidFill>
                  <a:srgbClr val="000066"/>
                </a:solidFill>
                <a:cs typeface="Times New Roman" pitchFamily="18" charset="0"/>
              </a:rPr>
              <a:t>The network topology defines the way in which computers, printers, and other devices are connected. A network topology describes the layout of the wire and devices as well as the paths used by data transmissions.</a:t>
            </a:r>
            <a:r>
              <a:rPr lang="en-US" sz="2400">
                <a:solidFill>
                  <a:srgbClr val="000000"/>
                </a:solidFill>
                <a:cs typeface="Times New Roman" pitchFamily="18" charset="0"/>
              </a:rPr>
              <a:t> </a:t>
            </a:r>
          </a:p>
        </p:txBody>
      </p:sp>
      <p:pic>
        <p:nvPicPr>
          <p:cNvPr id="26634" name="Picture 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772262" y="2182229"/>
            <a:ext cx="3790476" cy="3361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6629"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6630"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6631"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6633"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2502065976"/>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algn="ctr" eaLnBrk="1" hangingPunct="1">
              <a:defRPr/>
            </a:pPr>
            <a:r>
              <a:rPr lang="en-US" b="1" dirty="0" smtClean="0">
                <a:solidFill>
                  <a:schemeClr val="accent1">
                    <a:lumMod val="75000"/>
                  </a:schemeClr>
                </a:solidFill>
              </a:rPr>
              <a:t>Military Example</a:t>
            </a:r>
          </a:p>
        </p:txBody>
      </p:sp>
      <p:sp>
        <p:nvSpPr>
          <p:cNvPr id="16387" name="Rectangle 3"/>
          <p:cNvSpPr>
            <a:spLocks noGrp="1" noChangeArrowheads="1"/>
          </p:cNvSpPr>
          <p:nvPr>
            <p:ph idx="1"/>
          </p:nvPr>
        </p:nvSpPr>
        <p:spPr/>
        <p:txBody>
          <a:bodyPr/>
          <a:lstStyle/>
          <a:p>
            <a:pPr eaLnBrk="1" hangingPunct="1"/>
            <a:r>
              <a:rPr lang="en-US" b="1" smtClean="0"/>
              <a:t>Confidentiality</a:t>
            </a:r>
            <a:r>
              <a:rPr lang="en-US" smtClean="0"/>
              <a:t>: target coordinates of a missile should not be improperly disclosed</a:t>
            </a:r>
          </a:p>
          <a:p>
            <a:pPr eaLnBrk="1" hangingPunct="1">
              <a:buFont typeface="Wingdings 2" pitchFamily="18" charset="2"/>
              <a:buNone/>
            </a:pPr>
            <a:endParaRPr lang="en-US" smtClean="0"/>
          </a:p>
          <a:p>
            <a:pPr eaLnBrk="1" hangingPunct="1"/>
            <a:r>
              <a:rPr lang="en-US" b="1" smtClean="0"/>
              <a:t>Integrity</a:t>
            </a:r>
            <a:r>
              <a:rPr lang="en-US" smtClean="0"/>
              <a:t>: target coordinates of missile should be correct</a:t>
            </a:r>
          </a:p>
          <a:p>
            <a:pPr eaLnBrk="1" hangingPunct="1">
              <a:buFont typeface="Wingdings 2" pitchFamily="18" charset="2"/>
              <a:buNone/>
            </a:pPr>
            <a:endParaRPr lang="en-US" smtClean="0"/>
          </a:p>
          <a:p>
            <a:pPr eaLnBrk="1" hangingPunct="1"/>
            <a:r>
              <a:rPr lang="en-US" b="1" smtClean="0"/>
              <a:t>Availability</a:t>
            </a:r>
            <a:r>
              <a:rPr lang="en-US" smtClean="0"/>
              <a:t>: missile should fire when proper command is issued</a:t>
            </a:r>
          </a:p>
        </p:txBody>
      </p:sp>
    </p:spTree>
    <p:extLst>
      <p:ext uri="{BB962C8B-B14F-4D97-AF65-F5344CB8AC3E}">
        <p14:creationId xmlns:p14="http://schemas.microsoft.com/office/powerpoint/2010/main" val="12047215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algn="ctr" eaLnBrk="1" hangingPunct="1">
              <a:defRPr/>
            </a:pPr>
            <a:r>
              <a:rPr lang="en-US" b="1" dirty="0" smtClean="0">
                <a:solidFill>
                  <a:schemeClr val="accent1">
                    <a:lumMod val="75000"/>
                  </a:schemeClr>
                </a:solidFill>
              </a:rPr>
              <a:t>Commercial Example</a:t>
            </a:r>
          </a:p>
        </p:txBody>
      </p:sp>
      <p:sp>
        <p:nvSpPr>
          <p:cNvPr id="17411" name="Rectangle 3"/>
          <p:cNvSpPr>
            <a:spLocks noGrp="1" noChangeArrowheads="1"/>
          </p:cNvSpPr>
          <p:nvPr>
            <p:ph idx="1"/>
          </p:nvPr>
        </p:nvSpPr>
        <p:spPr/>
        <p:txBody>
          <a:bodyPr>
            <a:normAutofit lnSpcReduction="10000"/>
          </a:bodyPr>
          <a:lstStyle/>
          <a:p>
            <a:pPr eaLnBrk="1" hangingPunct="1">
              <a:lnSpc>
                <a:spcPct val="90000"/>
              </a:lnSpc>
            </a:pPr>
            <a:endParaRPr lang="en-US" b="1" smtClean="0"/>
          </a:p>
          <a:p>
            <a:pPr eaLnBrk="1" hangingPunct="1">
              <a:lnSpc>
                <a:spcPct val="90000"/>
              </a:lnSpc>
            </a:pPr>
            <a:r>
              <a:rPr lang="en-US" b="1" smtClean="0"/>
              <a:t>Confidentiality</a:t>
            </a:r>
            <a:r>
              <a:rPr lang="en-US" smtClean="0"/>
              <a:t>: patient’s medical information should not be improperly disclosed</a:t>
            </a:r>
          </a:p>
          <a:p>
            <a:pPr eaLnBrk="1" hangingPunct="1">
              <a:lnSpc>
                <a:spcPct val="90000"/>
              </a:lnSpc>
            </a:pPr>
            <a:endParaRPr lang="en-US" smtClean="0"/>
          </a:p>
          <a:p>
            <a:pPr eaLnBrk="1" hangingPunct="1">
              <a:lnSpc>
                <a:spcPct val="90000"/>
              </a:lnSpc>
            </a:pPr>
            <a:r>
              <a:rPr lang="en-US" b="1" smtClean="0"/>
              <a:t>Integrity</a:t>
            </a:r>
            <a:r>
              <a:rPr lang="en-US" smtClean="0"/>
              <a:t>: patient’s medical information should be correct</a:t>
            </a:r>
          </a:p>
          <a:p>
            <a:pPr eaLnBrk="1" hangingPunct="1">
              <a:lnSpc>
                <a:spcPct val="90000"/>
              </a:lnSpc>
              <a:buFont typeface="Wingdings 2" pitchFamily="18" charset="2"/>
              <a:buNone/>
            </a:pPr>
            <a:endParaRPr lang="en-US" smtClean="0"/>
          </a:p>
          <a:p>
            <a:pPr eaLnBrk="1" hangingPunct="1">
              <a:lnSpc>
                <a:spcPct val="90000"/>
              </a:lnSpc>
            </a:pPr>
            <a:r>
              <a:rPr lang="en-US" b="1" smtClean="0"/>
              <a:t>Availability</a:t>
            </a:r>
            <a:r>
              <a:rPr lang="en-US" smtClean="0"/>
              <a:t>: patient’s medical information can be accessed when needed for treatment </a:t>
            </a:r>
          </a:p>
        </p:txBody>
      </p:sp>
    </p:spTree>
    <p:extLst>
      <p:ext uri="{BB962C8B-B14F-4D97-AF65-F5344CB8AC3E}">
        <p14:creationId xmlns:p14="http://schemas.microsoft.com/office/powerpoint/2010/main" val="2605828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pPr algn="ctr" eaLnBrk="1" hangingPunct="1">
              <a:defRPr/>
            </a:pPr>
            <a:r>
              <a:rPr lang="en-US" b="1" dirty="0" smtClean="0">
                <a:solidFill>
                  <a:schemeClr val="accent1">
                    <a:lumMod val="75000"/>
                  </a:schemeClr>
                </a:solidFill>
              </a:rPr>
              <a:t>Fourth Objective</a:t>
            </a:r>
          </a:p>
        </p:txBody>
      </p:sp>
      <p:sp>
        <p:nvSpPr>
          <p:cNvPr id="18435" name="Rectangle 3"/>
          <p:cNvSpPr>
            <a:spLocks noGrp="1" noChangeArrowheads="1"/>
          </p:cNvSpPr>
          <p:nvPr>
            <p:ph idx="1"/>
          </p:nvPr>
        </p:nvSpPr>
        <p:spPr/>
        <p:txBody>
          <a:bodyPr>
            <a:normAutofit lnSpcReduction="10000"/>
          </a:bodyPr>
          <a:lstStyle/>
          <a:p>
            <a:pPr eaLnBrk="1" hangingPunct="1"/>
            <a:endParaRPr lang="en-US" smtClean="0"/>
          </a:p>
          <a:p>
            <a:pPr eaLnBrk="1" hangingPunct="1"/>
            <a:r>
              <a:rPr lang="en-US" smtClean="0"/>
              <a:t>Securing </a:t>
            </a:r>
            <a:r>
              <a:rPr lang="en-US" b="1" smtClean="0"/>
              <a:t>computing resources</a:t>
            </a:r>
            <a:r>
              <a:rPr lang="en-US" smtClean="0"/>
              <a:t>: prevent/detect/deter improper </a:t>
            </a:r>
            <a:r>
              <a:rPr lang="en-US" b="1" smtClean="0"/>
              <a:t>use</a:t>
            </a:r>
            <a:r>
              <a:rPr lang="en-US" smtClean="0"/>
              <a:t> of computing resources</a:t>
            </a:r>
          </a:p>
          <a:p>
            <a:pPr eaLnBrk="1" hangingPunct="1">
              <a:buFont typeface="Wingdings 2" pitchFamily="18" charset="2"/>
              <a:buNone/>
            </a:pPr>
            <a:endParaRPr lang="en-US" smtClean="0"/>
          </a:p>
          <a:p>
            <a:pPr lvl="1" eaLnBrk="1" hangingPunct="1"/>
            <a:r>
              <a:rPr lang="en-US" smtClean="0"/>
              <a:t>Hardware</a:t>
            </a:r>
          </a:p>
          <a:p>
            <a:pPr lvl="1" eaLnBrk="1" hangingPunct="1"/>
            <a:r>
              <a:rPr lang="en-US" smtClean="0"/>
              <a:t>Software</a:t>
            </a:r>
          </a:p>
          <a:p>
            <a:pPr lvl="1" eaLnBrk="1" hangingPunct="1"/>
            <a:r>
              <a:rPr lang="en-US" smtClean="0"/>
              <a:t>Data</a:t>
            </a:r>
          </a:p>
          <a:p>
            <a:pPr lvl="1" eaLnBrk="1" hangingPunct="1"/>
            <a:r>
              <a:rPr lang="en-US" smtClean="0"/>
              <a:t>Network</a:t>
            </a:r>
          </a:p>
          <a:p>
            <a:pPr lvl="1" eaLnBrk="1" hangingPunct="1">
              <a:buFont typeface="Wingdings" pitchFamily="2" charset="2"/>
              <a:buNone/>
            </a:pPr>
            <a:endParaRPr lang="en-US" smtClean="0"/>
          </a:p>
        </p:txBody>
      </p:sp>
    </p:spTree>
    <p:extLst>
      <p:ext uri="{BB962C8B-B14F-4D97-AF65-F5344CB8AC3E}">
        <p14:creationId xmlns:p14="http://schemas.microsoft.com/office/powerpoint/2010/main" val="4678356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algn="ctr" eaLnBrk="1" hangingPunct="1">
              <a:defRPr/>
            </a:pPr>
            <a:r>
              <a:rPr lang="en-US" b="1" dirty="0" smtClean="0">
                <a:solidFill>
                  <a:schemeClr val="accent1">
                    <a:lumMod val="75000"/>
                  </a:schemeClr>
                </a:solidFill>
              </a:rPr>
              <a:t>Achieving Security</a:t>
            </a:r>
          </a:p>
        </p:txBody>
      </p:sp>
      <p:sp>
        <p:nvSpPr>
          <p:cNvPr id="19459" name="Rectangle 3"/>
          <p:cNvSpPr>
            <a:spLocks noGrp="1" noChangeArrowheads="1"/>
          </p:cNvSpPr>
          <p:nvPr>
            <p:ph idx="1"/>
          </p:nvPr>
        </p:nvSpPr>
        <p:spPr>
          <a:xfrm>
            <a:off x="914400" y="1905000"/>
            <a:ext cx="7772400" cy="4114800"/>
          </a:xfrm>
        </p:spPr>
        <p:txBody>
          <a:bodyPr>
            <a:normAutofit lnSpcReduction="10000"/>
          </a:bodyPr>
          <a:lstStyle/>
          <a:p>
            <a:pPr eaLnBrk="1" hangingPunct="1"/>
            <a:r>
              <a:rPr lang="en-US" b="1" smtClean="0"/>
              <a:t>Policy</a:t>
            </a:r>
          </a:p>
          <a:p>
            <a:pPr lvl="1" eaLnBrk="1" hangingPunct="1"/>
            <a:r>
              <a:rPr lang="en-US" smtClean="0"/>
              <a:t>What to protect?</a:t>
            </a:r>
          </a:p>
          <a:p>
            <a:pPr lvl="1" eaLnBrk="1" hangingPunct="1">
              <a:buFont typeface="Wingdings 2" pitchFamily="18" charset="2"/>
              <a:buNone/>
            </a:pPr>
            <a:endParaRPr lang="en-US" smtClean="0"/>
          </a:p>
          <a:p>
            <a:pPr eaLnBrk="1" hangingPunct="1"/>
            <a:r>
              <a:rPr lang="en-US" b="1" smtClean="0"/>
              <a:t>Mechanism</a:t>
            </a:r>
          </a:p>
          <a:p>
            <a:pPr lvl="1" eaLnBrk="1" hangingPunct="1"/>
            <a:r>
              <a:rPr lang="en-US" smtClean="0"/>
              <a:t>How to protect?</a:t>
            </a:r>
          </a:p>
          <a:p>
            <a:pPr lvl="1" eaLnBrk="1" hangingPunct="1">
              <a:buFont typeface="Wingdings 2" pitchFamily="18" charset="2"/>
              <a:buNone/>
            </a:pPr>
            <a:endParaRPr lang="en-US" smtClean="0"/>
          </a:p>
          <a:p>
            <a:pPr eaLnBrk="1" hangingPunct="1"/>
            <a:r>
              <a:rPr lang="en-US" b="1" smtClean="0"/>
              <a:t>Assurance</a:t>
            </a:r>
          </a:p>
          <a:p>
            <a:pPr lvl="1" eaLnBrk="1" hangingPunct="1"/>
            <a:r>
              <a:rPr lang="en-US" smtClean="0"/>
              <a:t>How good is the protection?</a:t>
            </a:r>
          </a:p>
        </p:txBody>
      </p:sp>
    </p:spTree>
    <p:extLst>
      <p:ext uri="{BB962C8B-B14F-4D97-AF65-F5344CB8AC3E}">
        <p14:creationId xmlns:p14="http://schemas.microsoft.com/office/powerpoint/2010/main" val="33022005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algn="ctr" eaLnBrk="1" hangingPunct="1">
              <a:defRPr/>
            </a:pPr>
            <a:r>
              <a:rPr lang="en-US" b="1" dirty="0" smtClean="0">
                <a:solidFill>
                  <a:schemeClr val="accent1">
                    <a:lumMod val="75000"/>
                  </a:schemeClr>
                </a:solidFill>
              </a:rPr>
              <a:t>Security Policy</a:t>
            </a:r>
          </a:p>
        </p:txBody>
      </p:sp>
      <p:sp>
        <p:nvSpPr>
          <p:cNvPr id="20483" name="Oval 3"/>
          <p:cNvSpPr>
            <a:spLocks noChangeArrowheads="1"/>
          </p:cNvSpPr>
          <p:nvPr/>
        </p:nvSpPr>
        <p:spPr bwMode="auto">
          <a:xfrm>
            <a:off x="2971800" y="2590800"/>
            <a:ext cx="3276600" cy="3124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4" name="Oval 4"/>
          <p:cNvSpPr>
            <a:spLocks noChangeArrowheads="1"/>
          </p:cNvSpPr>
          <p:nvPr/>
        </p:nvSpPr>
        <p:spPr bwMode="auto">
          <a:xfrm>
            <a:off x="3657600" y="3276600"/>
            <a:ext cx="1905000" cy="1676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5" name="Text Box 5"/>
          <p:cNvSpPr txBox="1">
            <a:spLocks noChangeArrowheads="1"/>
          </p:cNvSpPr>
          <p:nvPr/>
        </p:nvSpPr>
        <p:spPr bwMode="auto">
          <a:xfrm>
            <a:off x="6172200" y="2062163"/>
            <a:ext cx="2335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Comic Sans MS" pitchFamily="66" charset="0"/>
              </a:rPr>
              <a:t>Organizational </a:t>
            </a:r>
          </a:p>
          <a:p>
            <a:pPr eaLnBrk="1" hangingPunct="1"/>
            <a:r>
              <a:rPr lang="en-US" sz="2400">
                <a:latin typeface="Comic Sans MS" pitchFamily="66" charset="0"/>
              </a:rPr>
              <a:t>Policy</a:t>
            </a:r>
          </a:p>
        </p:txBody>
      </p:sp>
      <p:sp>
        <p:nvSpPr>
          <p:cNvPr id="20486" name="Text Box 6"/>
          <p:cNvSpPr txBox="1">
            <a:spLocks noChangeArrowheads="1"/>
          </p:cNvSpPr>
          <p:nvPr/>
        </p:nvSpPr>
        <p:spPr bwMode="auto">
          <a:xfrm>
            <a:off x="381000" y="4729163"/>
            <a:ext cx="30686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Comic Sans MS" pitchFamily="66" charset="0"/>
              </a:rPr>
              <a:t>Computerized </a:t>
            </a:r>
          </a:p>
          <a:p>
            <a:pPr eaLnBrk="1" hangingPunct="1"/>
            <a:r>
              <a:rPr lang="en-US" sz="2400">
                <a:latin typeface="Comic Sans MS" pitchFamily="66" charset="0"/>
              </a:rPr>
              <a:t>Information System</a:t>
            </a:r>
          </a:p>
          <a:p>
            <a:pPr eaLnBrk="1" hangingPunct="1"/>
            <a:r>
              <a:rPr lang="en-US" sz="2400">
                <a:latin typeface="Comic Sans MS" pitchFamily="66" charset="0"/>
              </a:rPr>
              <a:t>Policy</a:t>
            </a:r>
          </a:p>
        </p:txBody>
      </p:sp>
      <p:sp>
        <p:nvSpPr>
          <p:cNvPr id="20487" name="Line 7"/>
          <p:cNvSpPr>
            <a:spLocks noChangeShapeType="1"/>
          </p:cNvSpPr>
          <p:nvPr/>
        </p:nvSpPr>
        <p:spPr bwMode="auto">
          <a:xfrm flipH="1">
            <a:off x="5410200" y="2438400"/>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8" name="Line 9"/>
          <p:cNvSpPr>
            <a:spLocks noChangeShapeType="1"/>
          </p:cNvSpPr>
          <p:nvPr/>
        </p:nvSpPr>
        <p:spPr bwMode="auto">
          <a:xfrm flipV="1">
            <a:off x="2514600" y="4495800"/>
            <a:ext cx="1219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8614135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914400" y="228600"/>
            <a:ext cx="7772400" cy="1143000"/>
          </a:xfrm>
        </p:spPr>
        <p:txBody>
          <a:bodyPr/>
          <a:lstStyle/>
          <a:p>
            <a:pPr algn="ctr" eaLnBrk="1" hangingPunct="1">
              <a:defRPr/>
            </a:pPr>
            <a:r>
              <a:rPr lang="en-US" b="1" dirty="0" smtClean="0">
                <a:solidFill>
                  <a:schemeClr val="accent1">
                    <a:lumMod val="75000"/>
                  </a:schemeClr>
                </a:solidFill>
              </a:rPr>
              <a:t>Security Mechanism</a:t>
            </a:r>
          </a:p>
        </p:txBody>
      </p:sp>
      <p:sp>
        <p:nvSpPr>
          <p:cNvPr id="21507" name="Rectangle 3"/>
          <p:cNvSpPr>
            <a:spLocks noGrp="1" noChangeArrowheads="1"/>
          </p:cNvSpPr>
          <p:nvPr>
            <p:ph idx="1"/>
          </p:nvPr>
        </p:nvSpPr>
        <p:spPr/>
        <p:txBody>
          <a:bodyPr/>
          <a:lstStyle/>
          <a:p>
            <a:pPr eaLnBrk="1" hangingPunct="1"/>
            <a:endParaRPr lang="en-US" smtClean="0"/>
          </a:p>
          <a:p>
            <a:pPr eaLnBrk="1" hangingPunct="1"/>
            <a:r>
              <a:rPr lang="en-US" smtClean="0"/>
              <a:t>Prevention </a:t>
            </a:r>
          </a:p>
          <a:p>
            <a:pPr eaLnBrk="1" hangingPunct="1">
              <a:buFont typeface="Wingdings 2" pitchFamily="18" charset="2"/>
              <a:buNone/>
            </a:pPr>
            <a:endParaRPr lang="en-US" smtClean="0"/>
          </a:p>
          <a:p>
            <a:pPr eaLnBrk="1" hangingPunct="1"/>
            <a:r>
              <a:rPr lang="en-US" smtClean="0"/>
              <a:t>Detection</a:t>
            </a:r>
          </a:p>
          <a:p>
            <a:pPr eaLnBrk="1" hangingPunct="1">
              <a:buFont typeface="Wingdings 2" pitchFamily="18" charset="2"/>
              <a:buNone/>
            </a:pPr>
            <a:endParaRPr lang="en-US" smtClean="0"/>
          </a:p>
          <a:p>
            <a:pPr eaLnBrk="1" hangingPunct="1"/>
            <a:r>
              <a:rPr lang="en-US" smtClean="0"/>
              <a:t>Tolerance/Recovery</a:t>
            </a:r>
          </a:p>
        </p:txBody>
      </p:sp>
    </p:spTree>
    <p:extLst>
      <p:ext uri="{BB962C8B-B14F-4D97-AF65-F5344CB8AC3E}">
        <p14:creationId xmlns:p14="http://schemas.microsoft.com/office/powerpoint/2010/main" val="27481629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ChangeArrowheads="1"/>
          </p:cNvSpPr>
          <p:nvPr/>
        </p:nvSpPr>
        <p:spPr bwMode="auto">
          <a:xfrm>
            <a:off x="1066800" y="381000"/>
            <a:ext cx="7378700" cy="1143000"/>
          </a:xfrm>
          <a:prstGeom prst="rect">
            <a:avLst/>
          </a:prstGeom>
          <a:noFill/>
          <a:ln w="9525">
            <a:noFill/>
            <a:miter lim="800000"/>
            <a:headEnd/>
            <a:tailEnd/>
          </a:ln>
        </p:spPr>
        <p:txBody>
          <a:bodyPr anchor="ctr"/>
          <a:lstStyle/>
          <a:p>
            <a:pPr algn="ctr">
              <a:defRPr/>
            </a:pPr>
            <a:r>
              <a:rPr lang="en-US" sz="4400" b="1" dirty="0">
                <a:solidFill>
                  <a:schemeClr val="accent1">
                    <a:lumMod val="75000"/>
                  </a:schemeClr>
                </a:solidFill>
              </a:rPr>
              <a:t>Types of Attacks (1)</a:t>
            </a:r>
          </a:p>
        </p:txBody>
      </p:sp>
      <p:sp>
        <p:nvSpPr>
          <p:cNvPr id="22531" name="Rectangle 3"/>
          <p:cNvSpPr>
            <a:spLocks noChangeArrowheads="1"/>
          </p:cNvSpPr>
          <p:nvPr/>
        </p:nvSpPr>
        <p:spPr bwMode="auto">
          <a:xfrm>
            <a:off x="685800" y="1752600"/>
            <a:ext cx="7958138"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120000"/>
              <a:buFont typeface="Wingdings" pitchFamily="2" charset="2"/>
              <a:buChar char="§"/>
            </a:pPr>
            <a:r>
              <a:rPr lang="en-US" sz="2600" b="1"/>
              <a:t>Interruption</a:t>
            </a:r>
            <a:r>
              <a:rPr lang="en-US" sz="2600"/>
              <a:t> – an asset is destroyed, unavailable or unusable (</a:t>
            </a:r>
            <a:r>
              <a:rPr lang="en-US" sz="2600" i="1"/>
              <a:t>availability</a:t>
            </a:r>
            <a:r>
              <a:rPr lang="en-US" sz="2600"/>
              <a:t>)</a:t>
            </a:r>
          </a:p>
          <a:p>
            <a:pPr marL="342900" indent="-342900">
              <a:spcBef>
                <a:spcPct val="20000"/>
              </a:spcBef>
              <a:buClr>
                <a:schemeClr val="folHlink"/>
              </a:buClr>
              <a:buSzPct val="120000"/>
              <a:buFont typeface="Wingdings" pitchFamily="2" charset="2"/>
              <a:buChar char="§"/>
            </a:pPr>
            <a:r>
              <a:rPr lang="en-US" sz="2600" b="1"/>
              <a:t>Interception</a:t>
            </a:r>
            <a:r>
              <a:rPr lang="en-US" sz="2600"/>
              <a:t> – unauthorized party gains access to an asset (</a:t>
            </a:r>
            <a:r>
              <a:rPr lang="en-US" sz="2600" i="1"/>
              <a:t>confidentiality</a:t>
            </a:r>
            <a:r>
              <a:rPr lang="en-US" sz="2600"/>
              <a:t>)</a:t>
            </a:r>
          </a:p>
          <a:p>
            <a:pPr marL="342900" indent="-342900">
              <a:spcBef>
                <a:spcPct val="20000"/>
              </a:spcBef>
              <a:buClr>
                <a:schemeClr val="folHlink"/>
              </a:buClr>
              <a:buSzPct val="120000"/>
              <a:buFont typeface="Wingdings" pitchFamily="2" charset="2"/>
              <a:buChar char="§"/>
            </a:pPr>
            <a:r>
              <a:rPr lang="en-US" sz="2600" b="1"/>
              <a:t>Modification</a:t>
            </a:r>
            <a:r>
              <a:rPr lang="en-US" sz="2600"/>
              <a:t> – unauthorized party tampers with asset (</a:t>
            </a:r>
            <a:r>
              <a:rPr lang="en-US" sz="2600" i="1"/>
              <a:t>integrity</a:t>
            </a:r>
            <a:r>
              <a:rPr lang="en-US" sz="2600"/>
              <a:t>)</a:t>
            </a:r>
          </a:p>
          <a:p>
            <a:pPr marL="342900" indent="-342900">
              <a:spcBef>
                <a:spcPct val="20000"/>
              </a:spcBef>
              <a:buClr>
                <a:schemeClr val="folHlink"/>
              </a:buClr>
              <a:buSzPct val="120000"/>
              <a:buFont typeface="Wingdings" pitchFamily="2" charset="2"/>
              <a:buChar char="§"/>
            </a:pPr>
            <a:r>
              <a:rPr lang="en-US" sz="2600" b="1"/>
              <a:t>Fabrication</a:t>
            </a:r>
            <a:r>
              <a:rPr lang="en-US" sz="2600"/>
              <a:t> – unauthorized party inserts counterfeit object into the system (</a:t>
            </a:r>
            <a:r>
              <a:rPr lang="en-US" sz="2600" i="1"/>
              <a:t>authenticity</a:t>
            </a:r>
            <a:r>
              <a:rPr lang="en-US" sz="2600"/>
              <a:t>)</a:t>
            </a:r>
          </a:p>
          <a:p>
            <a:pPr marL="342900" indent="-342900">
              <a:spcBef>
                <a:spcPct val="20000"/>
              </a:spcBef>
              <a:buClr>
                <a:schemeClr val="folHlink"/>
              </a:buClr>
              <a:buSzPct val="120000"/>
              <a:buFont typeface="Wingdings" pitchFamily="2" charset="2"/>
              <a:buChar char="§"/>
            </a:pPr>
            <a:r>
              <a:rPr lang="en-US" sz="2600" b="1"/>
              <a:t>Denial</a:t>
            </a:r>
            <a:r>
              <a:rPr lang="en-US" sz="2600"/>
              <a:t> – person denies taking an action (</a:t>
            </a:r>
            <a:r>
              <a:rPr lang="en-US" sz="2600" i="1"/>
              <a:t>authenticity</a:t>
            </a:r>
            <a:r>
              <a:rPr lang="en-US" sz="2600"/>
              <a:t>)</a:t>
            </a:r>
          </a:p>
        </p:txBody>
      </p:sp>
    </p:spTree>
    <p:extLst>
      <p:ext uri="{BB962C8B-B14F-4D97-AF65-F5344CB8AC3E}">
        <p14:creationId xmlns:p14="http://schemas.microsoft.com/office/powerpoint/2010/main" val="3085528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ChangeArrowheads="1"/>
          </p:cNvSpPr>
          <p:nvPr/>
        </p:nvSpPr>
        <p:spPr bwMode="auto">
          <a:xfrm>
            <a:off x="990600" y="381000"/>
            <a:ext cx="7378700" cy="1143000"/>
          </a:xfrm>
          <a:prstGeom prst="rect">
            <a:avLst/>
          </a:prstGeom>
          <a:noFill/>
          <a:ln w="9525">
            <a:noFill/>
            <a:miter lim="800000"/>
            <a:headEnd/>
            <a:tailEnd/>
          </a:ln>
        </p:spPr>
        <p:txBody>
          <a:bodyPr anchor="ctr"/>
          <a:lstStyle/>
          <a:p>
            <a:pPr algn="ctr">
              <a:defRPr/>
            </a:pPr>
            <a:r>
              <a:rPr lang="en-US" sz="4400" b="1" dirty="0">
                <a:solidFill>
                  <a:schemeClr val="accent1">
                    <a:lumMod val="75000"/>
                  </a:schemeClr>
                </a:solidFill>
              </a:rPr>
              <a:t>Types of Attacks (2)</a:t>
            </a:r>
          </a:p>
        </p:txBody>
      </p:sp>
      <p:sp>
        <p:nvSpPr>
          <p:cNvPr id="23555" name="Rectangle 3"/>
          <p:cNvSpPr>
            <a:spLocks noChangeArrowheads="1"/>
          </p:cNvSpPr>
          <p:nvPr/>
        </p:nvSpPr>
        <p:spPr bwMode="auto">
          <a:xfrm>
            <a:off x="457200" y="13716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120000"/>
              <a:buFont typeface="Wingdings" pitchFamily="2" charset="2"/>
              <a:buChar char="§"/>
            </a:pPr>
            <a:r>
              <a:rPr lang="en-US" sz="2400" b="1"/>
              <a:t>Passive attacks:</a:t>
            </a:r>
            <a:r>
              <a:rPr lang="en-US" sz="2400"/>
              <a:t> </a:t>
            </a:r>
          </a:p>
          <a:p>
            <a:pPr marL="742950" lvl="1" indent="-285750">
              <a:spcBef>
                <a:spcPct val="20000"/>
              </a:spcBef>
              <a:buClr>
                <a:schemeClr val="folHlink"/>
              </a:buClr>
              <a:buSzPct val="120000"/>
              <a:buFont typeface="Wingdings" pitchFamily="2" charset="2"/>
              <a:buChar char="§"/>
            </a:pPr>
            <a:r>
              <a:rPr lang="en-US" sz="2400"/>
              <a:t>Eavesdropping  </a:t>
            </a:r>
          </a:p>
          <a:p>
            <a:pPr marL="742950" lvl="1" indent="-285750">
              <a:spcBef>
                <a:spcPct val="20000"/>
              </a:spcBef>
              <a:buClr>
                <a:schemeClr val="folHlink"/>
              </a:buClr>
              <a:buSzPct val="120000"/>
              <a:buFont typeface="Wingdings" pitchFamily="2" charset="2"/>
              <a:buChar char="§"/>
            </a:pPr>
            <a:r>
              <a:rPr lang="en-US" sz="2400"/>
              <a:t>Monitoring </a:t>
            </a:r>
          </a:p>
          <a:p>
            <a:pPr marL="342900" indent="-342900">
              <a:spcBef>
                <a:spcPct val="20000"/>
              </a:spcBef>
              <a:buClr>
                <a:schemeClr val="folHlink"/>
              </a:buClr>
              <a:buSzPct val="120000"/>
              <a:buFont typeface="Wingdings" pitchFamily="2" charset="2"/>
              <a:buChar char="§"/>
            </a:pPr>
            <a:r>
              <a:rPr lang="en-US" sz="2400" b="1"/>
              <a:t>Active attacks</a:t>
            </a:r>
            <a:r>
              <a:rPr lang="en-US" sz="2400"/>
              <a:t>: </a:t>
            </a:r>
          </a:p>
          <a:p>
            <a:pPr marL="742950" lvl="1" indent="-285750">
              <a:spcBef>
                <a:spcPct val="20000"/>
              </a:spcBef>
              <a:buClr>
                <a:schemeClr val="folHlink"/>
              </a:buClr>
              <a:buSzPct val="120000"/>
              <a:buFont typeface="Wingdings" pitchFamily="2" charset="2"/>
              <a:buChar char="§"/>
            </a:pPr>
            <a:r>
              <a:rPr lang="en-US" sz="2400" b="1"/>
              <a:t>Masquerade</a:t>
            </a:r>
            <a:r>
              <a:rPr lang="en-US" sz="2400"/>
              <a:t> – one entity pretends to be a different entity</a:t>
            </a:r>
          </a:p>
          <a:p>
            <a:pPr marL="742950" lvl="1" indent="-285750">
              <a:spcBef>
                <a:spcPct val="20000"/>
              </a:spcBef>
              <a:buClr>
                <a:schemeClr val="folHlink"/>
              </a:buClr>
              <a:buSzPct val="120000"/>
              <a:buFont typeface="Wingdings" pitchFamily="2" charset="2"/>
              <a:buChar char="§"/>
            </a:pPr>
            <a:r>
              <a:rPr lang="en-US" sz="2400" b="1"/>
              <a:t>Replay</a:t>
            </a:r>
            <a:r>
              <a:rPr lang="en-US" sz="2400"/>
              <a:t> – passive capture of information and its retransmission</a:t>
            </a:r>
          </a:p>
          <a:p>
            <a:pPr marL="742950" lvl="1" indent="-285750">
              <a:spcBef>
                <a:spcPct val="20000"/>
              </a:spcBef>
              <a:buClr>
                <a:schemeClr val="folHlink"/>
              </a:buClr>
              <a:buSzPct val="120000"/>
              <a:buFont typeface="Wingdings" pitchFamily="2" charset="2"/>
              <a:buChar char="§"/>
            </a:pPr>
            <a:r>
              <a:rPr lang="en-US" sz="2400" b="1"/>
              <a:t>Modification</a:t>
            </a:r>
            <a:r>
              <a:rPr lang="en-US" sz="2400"/>
              <a:t> of messages – legitimate message is altered</a:t>
            </a:r>
          </a:p>
          <a:p>
            <a:pPr marL="742950" lvl="1" indent="-285750">
              <a:spcBef>
                <a:spcPct val="20000"/>
              </a:spcBef>
              <a:buClr>
                <a:schemeClr val="folHlink"/>
              </a:buClr>
              <a:buSzPct val="120000"/>
              <a:buFont typeface="Wingdings" pitchFamily="2" charset="2"/>
              <a:buChar char="§"/>
            </a:pPr>
            <a:r>
              <a:rPr lang="en-US" sz="2400" b="1"/>
              <a:t>Denial of service</a:t>
            </a:r>
            <a:r>
              <a:rPr lang="en-US" sz="2400"/>
              <a:t> – prevents normal use of resources </a:t>
            </a:r>
          </a:p>
          <a:p>
            <a:pPr marL="342900" indent="-342900">
              <a:spcBef>
                <a:spcPct val="20000"/>
              </a:spcBef>
              <a:buSzPct val="85000"/>
            </a:pPr>
            <a:endParaRPr lang="en-US" sz="2200"/>
          </a:p>
        </p:txBody>
      </p:sp>
    </p:spTree>
    <p:extLst>
      <p:ext uri="{BB962C8B-B14F-4D97-AF65-F5344CB8AC3E}">
        <p14:creationId xmlns:p14="http://schemas.microsoft.com/office/powerpoint/2010/main" val="4203681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defRPr/>
            </a:pPr>
            <a:r>
              <a:rPr lang="en-US" b="1" dirty="0" smtClean="0">
                <a:solidFill>
                  <a:schemeClr val="accent1">
                    <a:lumMod val="75000"/>
                  </a:schemeClr>
                </a:solidFill>
              </a:rPr>
              <a:t>Malicious Attacks</a:t>
            </a:r>
          </a:p>
        </p:txBody>
      </p:sp>
      <p:sp>
        <p:nvSpPr>
          <p:cNvPr id="24579" name="Content Placeholder 2"/>
          <p:cNvSpPr>
            <a:spLocks noGrp="1"/>
          </p:cNvSpPr>
          <p:nvPr>
            <p:ph idx="1"/>
          </p:nvPr>
        </p:nvSpPr>
        <p:spPr/>
        <p:txBody>
          <a:bodyPr/>
          <a:lstStyle/>
          <a:p>
            <a:r>
              <a:rPr lang="en-US" sz="4000" smtClean="0">
                <a:solidFill>
                  <a:srgbClr val="7030A0"/>
                </a:solidFill>
              </a:rPr>
              <a:t>M</a:t>
            </a:r>
            <a:r>
              <a:rPr lang="en-US" smtClean="0"/>
              <a:t>ethod: skills, knowledge, tools, information, etc.</a:t>
            </a:r>
          </a:p>
          <a:p>
            <a:r>
              <a:rPr lang="en-US" sz="4000" smtClean="0">
                <a:solidFill>
                  <a:srgbClr val="7030A0"/>
                </a:solidFill>
              </a:rPr>
              <a:t>O</a:t>
            </a:r>
            <a:r>
              <a:rPr lang="en-US" smtClean="0"/>
              <a:t>pportunity: time and access</a:t>
            </a:r>
          </a:p>
          <a:p>
            <a:r>
              <a:rPr lang="en-US" sz="4000" smtClean="0">
                <a:solidFill>
                  <a:srgbClr val="7030A0"/>
                </a:solidFill>
              </a:rPr>
              <a:t>M</a:t>
            </a:r>
            <a:r>
              <a:rPr lang="en-US" smtClean="0"/>
              <a:t>otive: reason to perform the action</a:t>
            </a:r>
          </a:p>
          <a:p>
            <a:pPr>
              <a:buFont typeface="Wingdings" pitchFamily="2" charset="2"/>
              <a:buNone/>
            </a:pPr>
            <a:endParaRPr lang="en-US" sz="1200" smtClean="0"/>
          </a:p>
        </p:txBody>
      </p:sp>
    </p:spTree>
    <p:extLst>
      <p:ext uri="{BB962C8B-B14F-4D97-AF65-F5344CB8AC3E}">
        <p14:creationId xmlns:p14="http://schemas.microsoft.com/office/powerpoint/2010/main" val="31682705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algn="ctr" eaLnBrk="1" hangingPunct="1">
              <a:defRPr/>
            </a:pPr>
            <a:r>
              <a:rPr lang="en-US" b="1" dirty="0" smtClean="0">
                <a:solidFill>
                  <a:schemeClr val="accent1">
                    <a:lumMod val="75000"/>
                  </a:schemeClr>
                </a:solidFill>
              </a:rPr>
              <a:t>Computer Criminals</a:t>
            </a:r>
          </a:p>
        </p:txBody>
      </p:sp>
      <p:sp>
        <p:nvSpPr>
          <p:cNvPr id="25603" name="Rectangle 3"/>
          <p:cNvSpPr>
            <a:spLocks noGrp="1" noChangeArrowheads="1"/>
          </p:cNvSpPr>
          <p:nvPr>
            <p:ph idx="1"/>
          </p:nvPr>
        </p:nvSpPr>
        <p:spPr/>
        <p:txBody>
          <a:bodyPr/>
          <a:lstStyle/>
          <a:p>
            <a:pPr eaLnBrk="1" hangingPunct="1">
              <a:lnSpc>
                <a:spcPct val="80000"/>
              </a:lnSpc>
              <a:spcAft>
                <a:spcPct val="20000"/>
              </a:spcAft>
            </a:pPr>
            <a:r>
              <a:rPr lang="en-US" sz="2400" b="1" smtClean="0"/>
              <a:t>Amateurs</a:t>
            </a:r>
            <a:r>
              <a:rPr lang="en-US" sz="2400" smtClean="0"/>
              <a:t>: regular users, who exploit the vulnerabilities of the computer system</a:t>
            </a:r>
          </a:p>
          <a:p>
            <a:pPr lvl="1" eaLnBrk="1" hangingPunct="1">
              <a:lnSpc>
                <a:spcPct val="80000"/>
              </a:lnSpc>
              <a:spcAft>
                <a:spcPct val="20000"/>
              </a:spcAft>
            </a:pPr>
            <a:r>
              <a:rPr lang="en-US" smtClean="0"/>
              <a:t>Motivation: easy access to vulnerable resources</a:t>
            </a:r>
          </a:p>
          <a:p>
            <a:pPr eaLnBrk="1" hangingPunct="1">
              <a:lnSpc>
                <a:spcPct val="80000"/>
              </a:lnSpc>
              <a:spcAft>
                <a:spcPct val="20000"/>
              </a:spcAft>
            </a:pPr>
            <a:r>
              <a:rPr lang="en-US" sz="2400" b="1" smtClean="0"/>
              <a:t>Crackers</a:t>
            </a:r>
            <a:r>
              <a:rPr lang="en-US" sz="2400" smtClean="0"/>
              <a:t>: attempt to access computing facilities for which they do not have the authorization</a:t>
            </a:r>
          </a:p>
          <a:p>
            <a:pPr lvl="1" eaLnBrk="1" hangingPunct="1">
              <a:lnSpc>
                <a:spcPct val="80000"/>
              </a:lnSpc>
              <a:spcAft>
                <a:spcPct val="20000"/>
              </a:spcAft>
            </a:pPr>
            <a:r>
              <a:rPr lang="en-US" smtClean="0"/>
              <a:t>Motivation: enjoy challenge, curiosity </a:t>
            </a:r>
          </a:p>
          <a:p>
            <a:pPr eaLnBrk="1" hangingPunct="1">
              <a:lnSpc>
                <a:spcPct val="80000"/>
              </a:lnSpc>
              <a:spcAft>
                <a:spcPct val="20000"/>
              </a:spcAft>
            </a:pPr>
            <a:r>
              <a:rPr lang="en-US" sz="2400" b="1" smtClean="0"/>
              <a:t>Career criminals</a:t>
            </a:r>
            <a:r>
              <a:rPr lang="en-US" sz="2400" smtClean="0"/>
              <a:t>: professionals who understand the computer system and its vulnerabilities</a:t>
            </a:r>
          </a:p>
          <a:p>
            <a:pPr lvl="1" eaLnBrk="1" hangingPunct="1">
              <a:lnSpc>
                <a:spcPct val="80000"/>
              </a:lnSpc>
              <a:spcAft>
                <a:spcPct val="20000"/>
              </a:spcAft>
            </a:pPr>
            <a:r>
              <a:rPr lang="en-US" smtClean="0"/>
              <a:t>Motivation: personal gain (e.g., financial)</a:t>
            </a:r>
          </a:p>
        </p:txBody>
      </p:sp>
    </p:spTree>
    <p:extLst>
      <p:ext uri="{BB962C8B-B14F-4D97-AF65-F5344CB8AC3E}">
        <p14:creationId xmlns:p14="http://schemas.microsoft.com/office/powerpoint/2010/main" val="3169022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838200"/>
            <a:ext cx="8229600" cy="8382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Bus Topology</a:t>
            </a:r>
            <a:endParaRPr lang="en-GB" sz="4000" b="1">
              <a:solidFill>
                <a:srgbClr val="E4005C"/>
              </a:solidFill>
            </a:endParaRPr>
          </a:p>
        </p:txBody>
      </p:sp>
      <p:sp>
        <p:nvSpPr>
          <p:cNvPr id="28675" name="Rectangle 3"/>
          <p:cNvSpPr>
            <a:spLocks noGrp="1" noChangeArrowheads="1"/>
          </p:cNvSpPr>
          <p:nvPr>
            <p:ph type="body" sz="half" idx="1"/>
          </p:nvPr>
        </p:nvSpPr>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2000" b="1">
              <a:solidFill>
                <a:srgbClr val="000066"/>
              </a:solidFill>
            </a:endParaRPr>
          </a:p>
          <a:p>
            <a:pPr marL="392113" indent="-293688" algn="just" defTabSz="414338">
              <a:lnSpc>
                <a:spcPct val="8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Commonly referred to as a linear bus, all the devices on a bus topology are connected by one single cable.</a:t>
            </a:r>
          </a:p>
        </p:txBody>
      </p:sp>
      <p:pic>
        <p:nvPicPr>
          <p:cNvPr id="28682" name="Picture 10" descr="56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846932"/>
            <a:ext cx="4038600" cy="20324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7"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8678"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8679"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8680" name="Text Box 8"/>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9pPr>
          </a:lstStyle>
          <a:p>
            <a:pPr hangingPunct="0">
              <a:lnSpc>
                <a:spcPct val="95000"/>
              </a:lnSpc>
              <a:buClr>
                <a:srgbClr val="000000"/>
              </a:buClr>
              <a:buSzPct val="45000"/>
              <a:buFont typeface="StarSymbol"/>
              <a:buNone/>
            </a:pPr>
            <a:r>
              <a:rPr lang="en-GB" sz="2000" b="1" dirty="0">
                <a:solidFill>
                  <a:schemeClr val="bg1"/>
                </a:solidFill>
              </a:rPr>
              <a:t>Introduction to Computer Networks</a:t>
            </a:r>
          </a:p>
        </p:txBody>
      </p:sp>
      <p:sp>
        <p:nvSpPr>
          <p:cNvPr id="28681"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440002741"/>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pPr algn="ctr" eaLnBrk="1" hangingPunct="1">
              <a:defRPr/>
            </a:pPr>
            <a:r>
              <a:rPr lang="en-US" b="1" dirty="0" smtClean="0">
                <a:solidFill>
                  <a:schemeClr val="accent1">
                    <a:lumMod val="75000"/>
                  </a:schemeClr>
                </a:solidFill>
              </a:rPr>
              <a:t>Methods of Defense</a:t>
            </a:r>
          </a:p>
        </p:txBody>
      </p:sp>
      <p:sp>
        <p:nvSpPr>
          <p:cNvPr id="26627" name="Rectangle 3"/>
          <p:cNvSpPr>
            <a:spLocks noGrp="1" noChangeArrowheads="1"/>
          </p:cNvSpPr>
          <p:nvPr>
            <p:ph idx="1"/>
          </p:nvPr>
        </p:nvSpPr>
        <p:spPr/>
        <p:txBody>
          <a:bodyPr/>
          <a:lstStyle/>
          <a:p>
            <a:pPr eaLnBrk="1" hangingPunct="1">
              <a:lnSpc>
                <a:spcPct val="90000"/>
              </a:lnSpc>
            </a:pPr>
            <a:r>
              <a:rPr lang="en-US" sz="2800" b="1" smtClean="0"/>
              <a:t>Prevent</a:t>
            </a:r>
            <a:r>
              <a:rPr lang="en-US" sz="2800" smtClean="0"/>
              <a:t>: block attack</a:t>
            </a:r>
          </a:p>
          <a:p>
            <a:pPr eaLnBrk="1" hangingPunct="1">
              <a:lnSpc>
                <a:spcPct val="90000"/>
              </a:lnSpc>
            </a:pPr>
            <a:r>
              <a:rPr lang="en-US" sz="2800" b="1" smtClean="0"/>
              <a:t>Deter</a:t>
            </a:r>
            <a:r>
              <a:rPr lang="en-US" sz="2800" smtClean="0"/>
              <a:t>: make the attack harder</a:t>
            </a:r>
          </a:p>
          <a:p>
            <a:pPr eaLnBrk="1" hangingPunct="1">
              <a:lnSpc>
                <a:spcPct val="90000"/>
              </a:lnSpc>
            </a:pPr>
            <a:r>
              <a:rPr lang="en-US" sz="2800" b="1" smtClean="0"/>
              <a:t>Deflect</a:t>
            </a:r>
            <a:r>
              <a:rPr lang="en-US" sz="2800" smtClean="0"/>
              <a:t>: make other targets more attractive </a:t>
            </a:r>
          </a:p>
          <a:p>
            <a:pPr eaLnBrk="1" hangingPunct="1">
              <a:lnSpc>
                <a:spcPct val="90000"/>
              </a:lnSpc>
            </a:pPr>
            <a:r>
              <a:rPr lang="en-US" sz="2800" b="1" smtClean="0"/>
              <a:t>Detect</a:t>
            </a:r>
            <a:r>
              <a:rPr lang="en-US" sz="2800" smtClean="0"/>
              <a:t>: identify misuse </a:t>
            </a:r>
          </a:p>
          <a:p>
            <a:pPr eaLnBrk="1" hangingPunct="1">
              <a:lnSpc>
                <a:spcPct val="90000"/>
              </a:lnSpc>
            </a:pPr>
            <a:r>
              <a:rPr lang="en-US" sz="2800" b="1" smtClean="0"/>
              <a:t>Tolerate</a:t>
            </a:r>
            <a:r>
              <a:rPr lang="en-US" sz="2800" smtClean="0"/>
              <a:t>: function under attack </a:t>
            </a:r>
          </a:p>
          <a:p>
            <a:pPr eaLnBrk="1" hangingPunct="1">
              <a:lnSpc>
                <a:spcPct val="90000"/>
              </a:lnSpc>
            </a:pPr>
            <a:r>
              <a:rPr lang="en-US" sz="2800" b="1" smtClean="0"/>
              <a:t>Recover</a:t>
            </a:r>
            <a:r>
              <a:rPr lang="en-US" sz="2800" smtClean="0"/>
              <a:t>: restore to correct state</a:t>
            </a:r>
          </a:p>
          <a:p>
            <a:pPr eaLnBrk="1" hangingPunct="1">
              <a:lnSpc>
                <a:spcPct val="90000"/>
              </a:lnSpc>
            </a:pPr>
            <a:endParaRPr lang="en-US" sz="2800" smtClean="0"/>
          </a:p>
        </p:txBody>
      </p:sp>
    </p:spTree>
    <p:extLst>
      <p:ext uri="{BB962C8B-B14F-4D97-AF65-F5344CB8AC3E}">
        <p14:creationId xmlns:p14="http://schemas.microsoft.com/office/powerpoint/2010/main" val="1665648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274638"/>
            <a:ext cx="8229600" cy="1143000"/>
          </a:xfrm>
        </p:spPr>
        <p:txBody>
          <a:bodyPr/>
          <a:lstStyle/>
          <a:p>
            <a:pPr algn="ctr" eaLnBrk="1" hangingPunct="1"/>
            <a:r>
              <a:rPr lang="en-US" smtClean="0">
                <a:solidFill>
                  <a:srgbClr val="FF0000"/>
                </a:solidFill>
              </a:rPr>
              <a:t>Encryption and Decryption</a:t>
            </a:r>
          </a:p>
        </p:txBody>
      </p:sp>
      <p:sp>
        <p:nvSpPr>
          <p:cNvPr id="3" name="Content Placeholder 2"/>
          <p:cNvSpPr>
            <a:spLocks noGrp="1"/>
          </p:cNvSpPr>
          <p:nvPr>
            <p:ph idx="4294967295"/>
          </p:nvPr>
        </p:nvSpPr>
        <p:spPr>
          <a:xfrm>
            <a:off x="0" y="1600200"/>
            <a:ext cx="8229600" cy="4525963"/>
          </a:xfrm>
        </p:spPr>
        <p:txBody>
          <a:bodyPr>
            <a:normAutofit lnSpcReduction="10000"/>
          </a:bodyPr>
          <a:lstStyle/>
          <a:p>
            <a:pPr marL="274320" indent="-274320" eaLnBrk="1" fontAlgn="auto" hangingPunct="1">
              <a:lnSpc>
                <a:spcPct val="80000"/>
              </a:lnSpc>
              <a:spcBef>
                <a:spcPts val="580"/>
              </a:spcBef>
              <a:spcAft>
                <a:spcPts val="0"/>
              </a:spcAft>
              <a:buFontTx/>
              <a:buNone/>
              <a:defRPr/>
            </a:pPr>
            <a:r>
              <a:rPr lang="en-US" sz="2000" b="1" dirty="0"/>
              <a:t>Encryption :  </a:t>
            </a:r>
            <a:r>
              <a:rPr lang="en-US" sz="2000" dirty="0"/>
              <a:t>(Encoding a message)</a:t>
            </a:r>
          </a:p>
          <a:p>
            <a:pPr marL="274320" indent="-274320" eaLnBrk="1" fontAlgn="auto" hangingPunct="1">
              <a:lnSpc>
                <a:spcPct val="80000"/>
              </a:lnSpc>
              <a:spcBef>
                <a:spcPts val="580"/>
              </a:spcBef>
              <a:spcAft>
                <a:spcPts val="0"/>
              </a:spcAft>
              <a:buFontTx/>
              <a:buNone/>
              <a:defRPr/>
            </a:pPr>
            <a:r>
              <a:rPr lang="en-US" sz="2000" dirty="0"/>
              <a:t>  </a:t>
            </a:r>
          </a:p>
          <a:p>
            <a:pPr marL="274320" indent="-274320" eaLnBrk="1" fontAlgn="auto" hangingPunct="1">
              <a:lnSpc>
                <a:spcPct val="80000"/>
              </a:lnSpc>
              <a:spcBef>
                <a:spcPts val="580"/>
              </a:spcBef>
              <a:spcAft>
                <a:spcPts val="0"/>
              </a:spcAft>
              <a:buFontTx/>
              <a:buNone/>
              <a:defRPr/>
            </a:pPr>
            <a:r>
              <a:rPr lang="en-US" sz="2000" dirty="0"/>
              <a:t>       Original message (or) Plain Text is converted  to cipher text</a:t>
            </a:r>
          </a:p>
          <a:p>
            <a:pPr marL="274320" indent="-274320" eaLnBrk="1" fontAlgn="auto" hangingPunct="1">
              <a:lnSpc>
                <a:spcPct val="80000"/>
              </a:lnSpc>
              <a:spcBef>
                <a:spcPts val="580"/>
              </a:spcBef>
              <a:spcAft>
                <a:spcPts val="0"/>
              </a:spcAft>
              <a:buFontTx/>
              <a:buNone/>
              <a:defRPr/>
            </a:pPr>
            <a:endParaRPr lang="en-US" sz="2000" dirty="0"/>
          </a:p>
          <a:p>
            <a:pPr marL="274320" indent="-274320" eaLnBrk="1" fontAlgn="auto" hangingPunct="1">
              <a:lnSpc>
                <a:spcPct val="80000"/>
              </a:lnSpc>
              <a:spcBef>
                <a:spcPts val="580"/>
              </a:spcBef>
              <a:spcAft>
                <a:spcPts val="0"/>
              </a:spcAft>
              <a:buFontTx/>
              <a:buNone/>
              <a:defRPr/>
            </a:pPr>
            <a:r>
              <a:rPr lang="en-US" sz="2000" b="1" dirty="0"/>
              <a:t>Decryption: </a:t>
            </a:r>
            <a:r>
              <a:rPr lang="en-US" sz="2000" dirty="0"/>
              <a:t>(Decoding a message)</a:t>
            </a:r>
            <a:endParaRPr lang="en-US" sz="2000" b="1" dirty="0"/>
          </a:p>
          <a:p>
            <a:pPr marL="274320" indent="-274320" eaLnBrk="1" fontAlgn="auto" hangingPunct="1">
              <a:lnSpc>
                <a:spcPct val="80000"/>
              </a:lnSpc>
              <a:spcBef>
                <a:spcPts val="580"/>
              </a:spcBef>
              <a:spcAft>
                <a:spcPts val="0"/>
              </a:spcAft>
              <a:buFontTx/>
              <a:buNone/>
              <a:defRPr/>
            </a:pPr>
            <a:r>
              <a:rPr lang="en-US" sz="2000" dirty="0"/>
              <a:t>       </a:t>
            </a:r>
          </a:p>
          <a:p>
            <a:pPr marL="274320" indent="-274320" eaLnBrk="1" fontAlgn="auto" hangingPunct="1">
              <a:lnSpc>
                <a:spcPct val="80000"/>
              </a:lnSpc>
              <a:spcBef>
                <a:spcPts val="580"/>
              </a:spcBef>
              <a:spcAft>
                <a:spcPts val="0"/>
              </a:spcAft>
              <a:buFontTx/>
              <a:buNone/>
              <a:defRPr/>
            </a:pPr>
            <a:r>
              <a:rPr lang="en-US" sz="2000" dirty="0"/>
              <a:t>       Cipher text is converted to Plain text  </a:t>
            </a:r>
          </a:p>
          <a:p>
            <a:pPr marL="274320" indent="-274320" eaLnBrk="1" fontAlgn="auto" hangingPunct="1">
              <a:lnSpc>
                <a:spcPct val="80000"/>
              </a:lnSpc>
              <a:spcBef>
                <a:spcPts val="580"/>
              </a:spcBef>
              <a:spcAft>
                <a:spcPts val="0"/>
              </a:spcAft>
              <a:buFontTx/>
              <a:buNone/>
              <a:defRPr/>
            </a:pPr>
            <a:r>
              <a:rPr lang="en-US" sz="1500" dirty="0"/>
              <a:t>       </a:t>
            </a:r>
          </a:p>
          <a:p>
            <a:pPr marL="274320" indent="-274320" eaLnBrk="1" fontAlgn="auto" hangingPunct="1">
              <a:lnSpc>
                <a:spcPct val="80000"/>
              </a:lnSpc>
              <a:spcBef>
                <a:spcPts val="580"/>
              </a:spcBef>
              <a:spcAft>
                <a:spcPts val="0"/>
              </a:spcAft>
              <a:buFontTx/>
              <a:buNone/>
              <a:defRPr/>
            </a:pPr>
            <a:endParaRPr lang="en-US" sz="1500" dirty="0"/>
          </a:p>
          <a:p>
            <a:pPr marL="274320" indent="-274320" eaLnBrk="1" fontAlgn="auto" hangingPunct="1">
              <a:lnSpc>
                <a:spcPct val="80000"/>
              </a:lnSpc>
              <a:spcBef>
                <a:spcPts val="580"/>
              </a:spcBef>
              <a:spcAft>
                <a:spcPts val="0"/>
              </a:spcAft>
              <a:buFontTx/>
              <a:buNone/>
              <a:defRPr/>
            </a:pPr>
            <a:endParaRPr lang="en-US" sz="1500" dirty="0"/>
          </a:p>
          <a:p>
            <a:pPr marL="274320" indent="-274320" eaLnBrk="1" fontAlgn="auto" hangingPunct="1">
              <a:lnSpc>
                <a:spcPct val="80000"/>
              </a:lnSpc>
              <a:spcBef>
                <a:spcPts val="580"/>
              </a:spcBef>
              <a:spcAft>
                <a:spcPts val="0"/>
              </a:spcAft>
              <a:buFontTx/>
              <a:buNone/>
              <a:defRPr/>
            </a:pPr>
            <a:r>
              <a:rPr lang="en-US" sz="1600" dirty="0"/>
              <a:t>		               </a:t>
            </a:r>
          </a:p>
          <a:p>
            <a:pPr marL="274320" indent="-274320" eaLnBrk="1" fontAlgn="auto" hangingPunct="1">
              <a:lnSpc>
                <a:spcPct val="80000"/>
              </a:lnSpc>
              <a:spcBef>
                <a:spcPts val="580"/>
              </a:spcBef>
              <a:spcAft>
                <a:spcPts val="0"/>
              </a:spcAft>
              <a:buFontTx/>
              <a:buNone/>
              <a:defRPr/>
            </a:pPr>
            <a:r>
              <a:rPr lang="en-US" sz="1600" dirty="0" smtClean="0"/>
              <a:t>  </a:t>
            </a:r>
            <a:r>
              <a:rPr lang="en-US" sz="1600" dirty="0"/>
              <a:t>	   </a:t>
            </a:r>
            <a:r>
              <a:rPr lang="en-US" sz="1600" dirty="0" smtClean="0"/>
              <a:t>             </a:t>
            </a:r>
            <a:r>
              <a:rPr lang="en-US" sz="1600" dirty="0"/>
              <a:t>Plain Text			</a:t>
            </a:r>
            <a:r>
              <a:rPr lang="en-US" sz="1600" dirty="0" smtClean="0"/>
              <a:t>           Cipher </a:t>
            </a:r>
            <a:r>
              <a:rPr lang="en-US" sz="1600" dirty="0"/>
              <a:t>Text		   </a:t>
            </a:r>
            <a:r>
              <a:rPr lang="en-US" sz="1600" dirty="0" smtClean="0"/>
              <a:t>           Original </a:t>
            </a:r>
            <a:r>
              <a:rPr lang="en-US" sz="1600" dirty="0" err="1"/>
              <a:t>Msg</a:t>
            </a:r>
            <a:endParaRPr lang="en-US" sz="1600" dirty="0"/>
          </a:p>
          <a:p>
            <a:pPr marL="274320" indent="-274320" eaLnBrk="1" fontAlgn="auto" hangingPunct="1">
              <a:lnSpc>
                <a:spcPct val="80000"/>
              </a:lnSpc>
              <a:spcBef>
                <a:spcPts val="580"/>
              </a:spcBef>
              <a:spcAft>
                <a:spcPts val="0"/>
              </a:spcAft>
              <a:buFontTx/>
              <a:buNone/>
              <a:defRPr/>
            </a:pPr>
            <a:r>
              <a:rPr lang="en-US" sz="1600" dirty="0"/>
              <a:t>								</a:t>
            </a:r>
          </a:p>
          <a:p>
            <a:pPr marL="274320" indent="-274320" eaLnBrk="1" fontAlgn="auto" hangingPunct="1">
              <a:lnSpc>
                <a:spcPct val="80000"/>
              </a:lnSpc>
              <a:spcBef>
                <a:spcPts val="580"/>
              </a:spcBef>
              <a:spcAft>
                <a:spcPts val="0"/>
              </a:spcAft>
              <a:buFontTx/>
              <a:buNone/>
              <a:defRPr/>
            </a:pPr>
            <a:endParaRPr lang="en-US" sz="1500" dirty="0"/>
          </a:p>
          <a:p>
            <a:pPr marL="274320" indent="-274320" eaLnBrk="1" fontAlgn="auto" hangingPunct="1">
              <a:lnSpc>
                <a:spcPct val="80000"/>
              </a:lnSpc>
              <a:spcBef>
                <a:spcPts val="580"/>
              </a:spcBef>
              <a:spcAft>
                <a:spcPts val="0"/>
              </a:spcAft>
              <a:buFontTx/>
              <a:buNone/>
              <a:defRPr/>
            </a:pPr>
            <a:endParaRPr lang="en-US" sz="1500" dirty="0"/>
          </a:p>
          <a:p>
            <a:pPr marL="274320" indent="-274320" eaLnBrk="1" fontAlgn="auto" hangingPunct="1">
              <a:lnSpc>
                <a:spcPct val="80000"/>
              </a:lnSpc>
              <a:spcBef>
                <a:spcPts val="580"/>
              </a:spcBef>
              <a:spcAft>
                <a:spcPts val="0"/>
              </a:spcAft>
              <a:buFontTx/>
              <a:buNone/>
              <a:defRPr/>
            </a:pPr>
            <a:r>
              <a:rPr lang="en-US" sz="1500" dirty="0"/>
              <a:t>       </a:t>
            </a:r>
          </a:p>
        </p:txBody>
      </p:sp>
      <p:sp>
        <p:nvSpPr>
          <p:cNvPr id="5" name="Rectangle 4"/>
          <p:cNvSpPr/>
          <p:nvPr/>
        </p:nvSpPr>
        <p:spPr>
          <a:xfrm>
            <a:off x="2362200" y="4613275"/>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Encryption</a:t>
            </a:r>
          </a:p>
        </p:txBody>
      </p:sp>
      <p:sp>
        <p:nvSpPr>
          <p:cNvPr id="6" name="Rectangle 5"/>
          <p:cNvSpPr/>
          <p:nvPr/>
        </p:nvSpPr>
        <p:spPr>
          <a:xfrm>
            <a:off x="5410200" y="4613275"/>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Decryption</a:t>
            </a:r>
          </a:p>
        </p:txBody>
      </p:sp>
      <p:cxnSp>
        <p:nvCxnSpPr>
          <p:cNvPr id="12" name="Straight Arrow Connector 11"/>
          <p:cNvCxnSpPr/>
          <p:nvPr/>
        </p:nvCxnSpPr>
        <p:spPr>
          <a:xfrm>
            <a:off x="838200" y="4841875"/>
            <a:ext cx="1524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58000" y="4800600"/>
            <a:ext cx="1371600" cy="41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4841875"/>
            <a:ext cx="1524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59241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274638"/>
            <a:ext cx="8229600" cy="1143000"/>
          </a:xfrm>
        </p:spPr>
        <p:txBody>
          <a:bodyPr>
            <a:normAutofit fontScale="90000"/>
          </a:bodyPr>
          <a:lstStyle/>
          <a:p>
            <a:pPr algn="ctr" eaLnBrk="1" fontAlgn="auto" hangingPunct="1">
              <a:spcAft>
                <a:spcPts val="0"/>
              </a:spcAft>
              <a:defRPr/>
            </a:pPr>
            <a:r>
              <a:rPr lang="en-US" b="1" dirty="0" smtClean="0">
                <a:solidFill>
                  <a:srgbClr val="FF0000"/>
                </a:solidFill>
              </a:rPr>
              <a:t>Encryption </a:t>
            </a:r>
            <a:r>
              <a:rPr lang="en-US" b="1" dirty="0">
                <a:solidFill>
                  <a:srgbClr val="FF0000"/>
                </a:solidFill>
              </a:rPr>
              <a:t>Technique </a:t>
            </a:r>
            <a:br>
              <a:rPr lang="en-US" b="1" dirty="0">
                <a:solidFill>
                  <a:srgbClr val="FF0000"/>
                </a:solidFill>
              </a:rPr>
            </a:br>
            <a:r>
              <a:rPr lang="en-US" b="1" dirty="0">
                <a:solidFill>
                  <a:srgbClr val="FF0000"/>
                </a:solidFill>
              </a:rPr>
              <a:t>( Caesar Cipher)</a:t>
            </a:r>
          </a:p>
        </p:txBody>
      </p:sp>
      <p:sp>
        <p:nvSpPr>
          <p:cNvPr id="28675" name="Content Placeholder 2"/>
          <p:cNvSpPr>
            <a:spLocks noGrp="1"/>
          </p:cNvSpPr>
          <p:nvPr>
            <p:ph idx="4294967295"/>
          </p:nvPr>
        </p:nvSpPr>
        <p:spPr>
          <a:xfrm>
            <a:off x="0" y="1600200"/>
            <a:ext cx="8229600" cy="4525963"/>
          </a:xfrm>
        </p:spPr>
        <p:txBody>
          <a:bodyPr/>
          <a:lstStyle/>
          <a:p>
            <a:pPr eaLnBrk="1" hangingPunct="1">
              <a:buFontTx/>
              <a:buNone/>
            </a:pPr>
            <a:r>
              <a:rPr lang="en-US" smtClean="0"/>
              <a:t>                   </a:t>
            </a:r>
            <a:r>
              <a:rPr lang="en-US" sz="4400" b="1" smtClean="0">
                <a:solidFill>
                  <a:srgbClr val="66FF33"/>
                </a:solidFill>
              </a:rPr>
              <a:t>C</a:t>
            </a:r>
            <a:r>
              <a:rPr lang="en-US" sz="4400" b="1" baseline="-25000" smtClean="0">
                <a:solidFill>
                  <a:srgbClr val="66FF33"/>
                </a:solidFill>
              </a:rPr>
              <a:t>i</a:t>
            </a:r>
            <a:r>
              <a:rPr lang="en-US" sz="4400" b="1" smtClean="0">
                <a:solidFill>
                  <a:srgbClr val="66FF33"/>
                </a:solidFill>
              </a:rPr>
              <a:t> = E(p</a:t>
            </a:r>
            <a:r>
              <a:rPr lang="en-US" sz="4400" b="1" baseline="-25000" smtClean="0">
                <a:solidFill>
                  <a:srgbClr val="66FF33"/>
                </a:solidFill>
              </a:rPr>
              <a:t>i</a:t>
            </a:r>
            <a:r>
              <a:rPr lang="en-US" sz="4400" b="1" smtClean="0">
                <a:solidFill>
                  <a:srgbClr val="66FF33"/>
                </a:solidFill>
              </a:rPr>
              <a:t>) = P</a:t>
            </a:r>
            <a:r>
              <a:rPr lang="en-US" sz="4400" b="1" baseline="-25000" smtClean="0">
                <a:solidFill>
                  <a:srgbClr val="66FF33"/>
                </a:solidFill>
              </a:rPr>
              <a:t>i</a:t>
            </a:r>
            <a:r>
              <a:rPr lang="en-US" sz="4400" b="1" smtClean="0">
                <a:solidFill>
                  <a:srgbClr val="66FF33"/>
                </a:solidFill>
              </a:rPr>
              <a:t> + 3</a:t>
            </a:r>
            <a:r>
              <a:rPr lang="en-US" sz="4400" b="1" baseline="-25000" smtClean="0"/>
              <a:t>  </a:t>
            </a:r>
            <a:endParaRPr lang="en-US" b="1" baseline="-25000" smtClean="0"/>
          </a:p>
          <a:p>
            <a:pPr eaLnBrk="1" hangingPunct="1">
              <a:buFontTx/>
              <a:buNone/>
            </a:pPr>
            <a:endParaRPr lang="en-US" baseline="-25000" smtClean="0"/>
          </a:p>
          <a:p>
            <a:pPr eaLnBrk="1" hangingPunct="1">
              <a:buFontTx/>
              <a:buNone/>
            </a:pPr>
            <a:endParaRPr lang="en-US" baseline="-25000" smtClean="0"/>
          </a:p>
          <a:p>
            <a:pPr eaLnBrk="1" hangingPunct="1"/>
            <a:r>
              <a:rPr lang="en-US" sz="2400" smtClean="0"/>
              <a:t>Plain Text   = </a:t>
            </a:r>
            <a:r>
              <a:rPr lang="en-US" sz="2400" smtClean="0">
                <a:solidFill>
                  <a:srgbClr val="66CCFF"/>
                </a:solidFill>
              </a:rPr>
              <a:t>A B C D E F G H I  J  K  L M N O . .</a:t>
            </a:r>
            <a:r>
              <a:rPr lang="en-US" sz="2400" smtClean="0"/>
              <a:t> </a:t>
            </a:r>
          </a:p>
          <a:p>
            <a:pPr eaLnBrk="1" hangingPunct="1">
              <a:buFontTx/>
              <a:buNone/>
            </a:pPr>
            <a:endParaRPr lang="en-US" sz="2400" smtClean="0"/>
          </a:p>
          <a:p>
            <a:pPr eaLnBrk="1" hangingPunct="1"/>
            <a:r>
              <a:rPr lang="en-US" sz="2400" smtClean="0"/>
              <a:t>CipherText = </a:t>
            </a:r>
            <a:r>
              <a:rPr lang="en-US" sz="2400" smtClean="0">
                <a:solidFill>
                  <a:srgbClr val="FF00FF"/>
                </a:solidFill>
              </a:rPr>
              <a:t>d e  f  g  h i  j  k  l m n o  p  q  r . .</a:t>
            </a:r>
            <a:endParaRPr lang="en-US" smtClean="0">
              <a:solidFill>
                <a:srgbClr val="FF00FF"/>
              </a:solidFill>
            </a:endParaRPr>
          </a:p>
          <a:p>
            <a:pPr eaLnBrk="1" hangingPunct="1"/>
            <a:endParaRPr lang="en-US" smtClean="0">
              <a:solidFill>
                <a:srgbClr val="FF00FF"/>
              </a:solidFill>
            </a:endParaRPr>
          </a:p>
          <a:p>
            <a:pPr eaLnBrk="1" hangingPunct="1">
              <a:buFontTx/>
              <a:buNone/>
            </a:pPr>
            <a:endParaRPr lang="en-US" smtClean="0"/>
          </a:p>
          <a:p>
            <a:pPr eaLnBrk="1" hangingPunct="1">
              <a:buFontTx/>
              <a:buNone/>
            </a:pPr>
            <a:endParaRPr lang="en-US" smtClean="0"/>
          </a:p>
        </p:txBody>
      </p:sp>
    </p:spTree>
    <p:extLst>
      <p:ext uri="{BB962C8B-B14F-4D97-AF65-F5344CB8AC3E}">
        <p14:creationId xmlns:p14="http://schemas.microsoft.com/office/powerpoint/2010/main" val="211844114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274638"/>
            <a:ext cx="8229600" cy="1143000"/>
          </a:xfrm>
        </p:spPr>
        <p:txBody>
          <a:bodyPr/>
          <a:lstStyle/>
          <a:p>
            <a:pPr algn="ctr" eaLnBrk="1" hangingPunct="1"/>
            <a:r>
              <a:rPr lang="en-US" smtClean="0">
                <a:solidFill>
                  <a:srgbClr val="FF0000"/>
                </a:solidFill>
              </a:rPr>
              <a:t>Example for caesar cipher</a:t>
            </a:r>
          </a:p>
        </p:txBody>
      </p:sp>
      <p:sp>
        <p:nvSpPr>
          <p:cNvPr id="23555" name="Content Placeholder 2"/>
          <p:cNvSpPr>
            <a:spLocks noGrp="1"/>
          </p:cNvSpPr>
          <p:nvPr>
            <p:ph idx="4294967295"/>
          </p:nvPr>
        </p:nvSpPr>
        <p:spPr>
          <a:xfrm>
            <a:off x="0" y="1600200"/>
            <a:ext cx="8229600" cy="4525963"/>
          </a:xfrm>
        </p:spPr>
        <p:txBody>
          <a:bodyPr/>
          <a:lstStyle/>
          <a:p>
            <a:pPr eaLnBrk="1" hangingPunct="1">
              <a:buFontTx/>
              <a:buNone/>
              <a:defRPr/>
            </a:pPr>
            <a:r>
              <a:rPr lang="en-US" dirty="0" smtClean="0"/>
              <a:t>   </a:t>
            </a:r>
            <a:r>
              <a:rPr lang="en-US" sz="2400" dirty="0" smtClean="0"/>
              <a:t>The Original Message is,</a:t>
            </a:r>
          </a:p>
          <a:p>
            <a:pPr eaLnBrk="1" hangingPunct="1">
              <a:buFontTx/>
              <a:buNone/>
              <a:defRPr/>
            </a:pPr>
            <a:endParaRPr lang="en-US" sz="2400" dirty="0" smtClean="0"/>
          </a:p>
          <a:p>
            <a:pPr eaLnBrk="1" hangingPunct="1">
              <a:buFontTx/>
              <a:buNone/>
              <a:defRPr/>
            </a:pPr>
            <a:r>
              <a:rPr lang="en-US" sz="2400" dirty="0" smtClean="0"/>
              <a:t>                   </a:t>
            </a:r>
            <a:r>
              <a:rPr lang="en-US" sz="2400" dirty="0" smtClean="0">
                <a:solidFill>
                  <a:schemeClr val="accent1">
                    <a:lumMod val="50000"/>
                  </a:schemeClr>
                </a:solidFill>
              </a:rPr>
              <a:t>“TREATY IMPOSSIBLE”</a:t>
            </a:r>
          </a:p>
          <a:p>
            <a:pPr eaLnBrk="1" hangingPunct="1">
              <a:buFontTx/>
              <a:buNone/>
              <a:defRPr/>
            </a:pPr>
            <a:r>
              <a:rPr lang="en-US" sz="2400" dirty="0" smtClean="0"/>
              <a:t>The encrypted message is,</a:t>
            </a:r>
          </a:p>
          <a:p>
            <a:pPr eaLnBrk="1" hangingPunct="1">
              <a:buFontTx/>
              <a:buNone/>
              <a:defRPr/>
            </a:pPr>
            <a:endParaRPr lang="en-US" sz="2400" dirty="0" smtClean="0"/>
          </a:p>
          <a:p>
            <a:pPr eaLnBrk="1" hangingPunct="1">
              <a:buFontTx/>
              <a:buNone/>
              <a:defRPr/>
            </a:pPr>
            <a:r>
              <a:rPr lang="en-US" sz="2400" dirty="0" smtClean="0"/>
              <a:t>    T    R   E   A   T    Y              I   M  P  O  S   </a:t>
            </a:r>
            <a:r>
              <a:rPr lang="en-US" sz="2400" dirty="0" err="1" smtClean="0"/>
              <a:t>S</a:t>
            </a:r>
            <a:r>
              <a:rPr lang="en-US" sz="2400" dirty="0" smtClean="0"/>
              <a:t>    I   B    L   E</a:t>
            </a:r>
          </a:p>
          <a:p>
            <a:pPr eaLnBrk="1" hangingPunct="1">
              <a:buFontTx/>
              <a:buNone/>
              <a:defRPr/>
            </a:pPr>
            <a:r>
              <a:rPr lang="en-US" sz="2400" dirty="0" smtClean="0"/>
              <a:t>    </a:t>
            </a:r>
            <a:r>
              <a:rPr lang="en-US" sz="2400" b="1" dirty="0" smtClean="0">
                <a:solidFill>
                  <a:srgbClr val="660033"/>
                </a:solidFill>
              </a:rPr>
              <a:t>w  u   h   d   w  b              l   p   s   r   v   </a:t>
            </a:r>
            <a:r>
              <a:rPr lang="en-US" sz="2400" b="1" dirty="0" err="1" smtClean="0">
                <a:solidFill>
                  <a:srgbClr val="660033"/>
                </a:solidFill>
              </a:rPr>
              <a:t>v</a:t>
            </a:r>
            <a:r>
              <a:rPr lang="en-US" sz="2400" b="1" dirty="0" smtClean="0">
                <a:solidFill>
                  <a:srgbClr val="660033"/>
                </a:solidFill>
              </a:rPr>
              <a:t>   l   e   o    h</a:t>
            </a:r>
          </a:p>
        </p:txBody>
      </p:sp>
    </p:spTree>
    <p:extLst>
      <p:ext uri="{BB962C8B-B14F-4D97-AF65-F5344CB8AC3E}">
        <p14:creationId xmlns:p14="http://schemas.microsoft.com/office/powerpoint/2010/main" val="5846595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defRPr/>
            </a:pPr>
            <a:r>
              <a:rPr lang="en-US" b="1" dirty="0" smtClean="0">
                <a:solidFill>
                  <a:schemeClr val="accent1">
                    <a:lumMod val="75000"/>
                  </a:schemeClr>
                </a:solidFill>
              </a:rPr>
              <a:t>Firewalls</a:t>
            </a:r>
            <a:endParaRPr lang="en-US" b="1" dirty="0">
              <a:solidFill>
                <a:schemeClr val="accent1">
                  <a:lumMod val="75000"/>
                </a:schemeClr>
              </a:solidFill>
            </a:endParaRPr>
          </a:p>
        </p:txBody>
      </p:sp>
      <p:sp>
        <p:nvSpPr>
          <p:cNvPr id="30723" name="Rectangle 3"/>
          <p:cNvSpPr>
            <a:spLocks noGrp="1" noChangeArrowheads="1"/>
          </p:cNvSpPr>
          <p:nvPr>
            <p:ph idx="1"/>
          </p:nvPr>
        </p:nvSpPr>
        <p:spPr/>
        <p:txBody>
          <a:bodyPr/>
          <a:lstStyle/>
          <a:p>
            <a:r>
              <a:rPr lang="en-US" smtClean="0"/>
              <a:t>Firewalls control the flow of network traffic</a:t>
            </a:r>
          </a:p>
          <a:p>
            <a:r>
              <a:rPr lang="en-US" smtClean="0"/>
              <a:t>Firewalls have applicability in networks where there is no internet connectivity</a:t>
            </a:r>
          </a:p>
          <a:p>
            <a:r>
              <a:rPr lang="en-US" smtClean="0"/>
              <a:t>Firewalls operate on number of layers</a:t>
            </a:r>
          </a:p>
          <a:p>
            <a:r>
              <a:rPr lang="en-US" smtClean="0"/>
              <a:t>Can also act as VPN gateways</a:t>
            </a:r>
          </a:p>
          <a:p>
            <a:r>
              <a:rPr lang="en-US" smtClean="0"/>
              <a:t>Active content filtering technologies</a:t>
            </a:r>
          </a:p>
        </p:txBody>
      </p:sp>
    </p:spTree>
    <p:extLst>
      <p:ext uri="{BB962C8B-B14F-4D97-AF65-F5344CB8AC3E}">
        <p14:creationId xmlns:p14="http://schemas.microsoft.com/office/powerpoint/2010/main" val="36981100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Firewall Environments</a:t>
            </a:r>
          </a:p>
        </p:txBody>
      </p:sp>
      <p:sp>
        <p:nvSpPr>
          <p:cNvPr id="31747" name="Rectangle 3"/>
          <p:cNvSpPr>
            <a:spLocks noGrp="1" noChangeArrowheads="1"/>
          </p:cNvSpPr>
          <p:nvPr>
            <p:ph idx="1"/>
          </p:nvPr>
        </p:nvSpPr>
        <p:spPr/>
        <p:txBody>
          <a:bodyPr/>
          <a:lstStyle/>
          <a:p>
            <a:r>
              <a:rPr lang="en-US" smtClean="0"/>
              <a:t>There are different types of environments where a firewall can be implemented.</a:t>
            </a:r>
          </a:p>
          <a:p>
            <a:r>
              <a:rPr lang="en-US" smtClean="0"/>
              <a:t>Simple environment can be a packet filter firewall</a:t>
            </a:r>
          </a:p>
          <a:p>
            <a:r>
              <a:rPr lang="en-US" smtClean="0"/>
              <a:t>Complex environments can be several firewalls and proxies</a:t>
            </a:r>
          </a:p>
          <a:p>
            <a:endParaRPr lang="en-US" smtClean="0"/>
          </a:p>
        </p:txBody>
      </p:sp>
    </p:spTree>
    <p:extLst>
      <p:ext uri="{BB962C8B-B14F-4D97-AF65-F5344CB8AC3E}">
        <p14:creationId xmlns:p14="http://schemas.microsoft.com/office/powerpoint/2010/main" val="24526011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Intranets</a:t>
            </a:r>
          </a:p>
        </p:txBody>
      </p:sp>
      <p:sp>
        <p:nvSpPr>
          <p:cNvPr id="36867" name="Rectangle 3"/>
          <p:cNvSpPr>
            <a:spLocks noGrp="1" noChangeArrowheads="1"/>
          </p:cNvSpPr>
          <p:nvPr>
            <p:ph idx="1"/>
          </p:nvPr>
        </p:nvSpPr>
        <p:spPr/>
        <p:txBody>
          <a:bodyPr/>
          <a:lstStyle/>
          <a:p>
            <a:r>
              <a:rPr lang="en-US" smtClean="0"/>
              <a:t>An intranet is a network that employs the same types of services, applications, and protocols present in an Internet implementation, without involving external connectivity </a:t>
            </a:r>
          </a:p>
          <a:p>
            <a:r>
              <a:rPr lang="en-US" smtClean="0"/>
              <a:t>Intranets are typically implemented behind firewall environments. </a:t>
            </a:r>
          </a:p>
        </p:txBody>
      </p:sp>
    </p:spTree>
    <p:extLst>
      <p:ext uri="{BB962C8B-B14F-4D97-AF65-F5344CB8AC3E}">
        <p14:creationId xmlns:p14="http://schemas.microsoft.com/office/powerpoint/2010/main" val="10972317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Intranets</a:t>
            </a:r>
          </a:p>
        </p:txBody>
      </p:sp>
      <p:pic>
        <p:nvPicPr>
          <p:cNvPr id="378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00225" y="2386806"/>
            <a:ext cx="5543550" cy="2952750"/>
          </a:xfrm>
          <a:noFill/>
        </p:spPr>
      </p:pic>
    </p:spTree>
    <p:extLst>
      <p:ext uri="{BB962C8B-B14F-4D97-AF65-F5344CB8AC3E}">
        <p14:creationId xmlns:p14="http://schemas.microsoft.com/office/powerpoint/2010/main" val="6858114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Extranets</a:t>
            </a:r>
          </a:p>
        </p:txBody>
      </p:sp>
      <p:sp>
        <p:nvSpPr>
          <p:cNvPr id="38915" name="Rectangle 3"/>
          <p:cNvSpPr>
            <a:spLocks noGrp="1" noChangeArrowheads="1"/>
          </p:cNvSpPr>
          <p:nvPr>
            <p:ph idx="1"/>
          </p:nvPr>
        </p:nvSpPr>
        <p:spPr/>
        <p:txBody>
          <a:bodyPr/>
          <a:lstStyle/>
          <a:p>
            <a:pPr>
              <a:lnSpc>
                <a:spcPct val="90000"/>
              </a:lnSpc>
            </a:pPr>
            <a:r>
              <a:rPr lang="en-US" smtClean="0"/>
              <a:t>Extranet is usually a business-to-business intranet</a:t>
            </a:r>
          </a:p>
          <a:p>
            <a:pPr>
              <a:lnSpc>
                <a:spcPct val="90000"/>
              </a:lnSpc>
            </a:pPr>
            <a:r>
              <a:rPr lang="en-US" smtClean="0"/>
              <a:t>Controlled access to remote users via some form of authentication and encryption such as provided by a VPN </a:t>
            </a:r>
          </a:p>
          <a:p>
            <a:pPr>
              <a:lnSpc>
                <a:spcPct val="90000"/>
              </a:lnSpc>
            </a:pPr>
            <a:r>
              <a:rPr lang="en-US" smtClean="0"/>
              <a:t>Extranets employ TCP/IP protocols, along with the same standard applications and services </a:t>
            </a:r>
          </a:p>
        </p:txBody>
      </p:sp>
    </p:spTree>
    <p:extLst>
      <p:ext uri="{BB962C8B-B14F-4D97-AF65-F5344CB8AC3E}">
        <p14:creationId xmlns:p14="http://schemas.microsoft.com/office/powerpoint/2010/main" val="5959091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Type is Firewalls</a:t>
            </a:r>
          </a:p>
        </p:txBody>
      </p:sp>
      <p:sp>
        <p:nvSpPr>
          <p:cNvPr id="39939" name="Rectangle 3"/>
          <p:cNvSpPr>
            <a:spLocks noGrp="1" noChangeArrowheads="1"/>
          </p:cNvSpPr>
          <p:nvPr>
            <p:ph idx="1"/>
          </p:nvPr>
        </p:nvSpPr>
        <p:spPr/>
        <p:txBody>
          <a:bodyPr/>
          <a:lstStyle/>
          <a:p>
            <a:r>
              <a:rPr lang="en-US" smtClean="0"/>
              <a:t>Firewalls fall into four broad categories </a:t>
            </a:r>
          </a:p>
          <a:p>
            <a:r>
              <a:rPr lang="en-US" smtClean="0"/>
              <a:t>Packet filters</a:t>
            </a:r>
          </a:p>
          <a:p>
            <a:r>
              <a:rPr lang="en-US" smtClean="0"/>
              <a:t>Circuit level</a:t>
            </a:r>
          </a:p>
          <a:p>
            <a:r>
              <a:rPr lang="en-US" smtClean="0"/>
              <a:t>Application level</a:t>
            </a:r>
          </a:p>
          <a:p>
            <a:r>
              <a:rPr lang="en-US" smtClean="0"/>
              <a:t>Stateful multilayer</a:t>
            </a:r>
          </a:p>
        </p:txBody>
      </p:sp>
    </p:spTree>
    <p:extLst>
      <p:ext uri="{BB962C8B-B14F-4D97-AF65-F5344CB8AC3E}">
        <p14:creationId xmlns:p14="http://schemas.microsoft.com/office/powerpoint/2010/main" val="3296373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Star &amp; Tree Topology</a:t>
            </a:r>
            <a:endParaRPr lang="en-GB" sz="4000" b="1">
              <a:solidFill>
                <a:srgbClr val="E4005C"/>
              </a:solidFill>
            </a:endParaRPr>
          </a:p>
        </p:txBody>
      </p:sp>
      <p:sp>
        <p:nvSpPr>
          <p:cNvPr id="30729" name="Rectangle 9"/>
          <p:cNvSpPr>
            <a:spLocks noGrp="1" noChangeArrowheads="1"/>
          </p:cNvSpPr>
          <p:nvPr>
            <p:ph idx="1"/>
          </p:nvPr>
        </p:nvSpPr>
        <p:spPr>
          <a:xfrm>
            <a:off x="457200" y="1600200"/>
            <a:ext cx="5181600" cy="5257800"/>
          </a:xfrm>
        </p:spPr>
        <p:txBody>
          <a:bodyPr/>
          <a:lstStyle/>
          <a:p>
            <a:pPr marL="392113" indent="-293688" defTabSz="414338">
              <a:lnSpc>
                <a:spcPct val="8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The star topology is the most commonly used architecture in Ethernet LANs. </a:t>
            </a:r>
          </a:p>
          <a:p>
            <a:pPr marL="392113" indent="-293688" algn="just" defTabSz="414338">
              <a:lnSpc>
                <a:spcPct val="8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When installed, the star topology resembles spokes in a bicycle wheel.</a:t>
            </a:r>
          </a:p>
          <a:p>
            <a:pPr marL="392113" indent="-293688" algn="just" defTabSz="414338">
              <a:lnSpc>
                <a:spcPct val="8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Larger networks use the extended star topology also called tree topology. When used with network devices that filter frames or packets, like bridges, switches, and routers, this topology significantly reduces the traffic on the wires by sending packets only to the wires of the destination host.</a:t>
            </a:r>
          </a:p>
        </p:txBody>
      </p:sp>
      <p:sp>
        <p:nvSpPr>
          <p:cNvPr id="30723"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0724"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0725"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0726"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0727" name="Text Box 7"/>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itchFamily="34" charset="0"/>
              </a:defRPr>
            </a:lvl9pPr>
          </a:lstStyle>
          <a:p>
            <a:pPr hangingPunct="0">
              <a:lnSpc>
                <a:spcPct val="95000"/>
              </a:lnSpc>
              <a:buClr>
                <a:srgbClr val="000000"/>
              </a:buClr>
              <a:buSzPct val="45000"/>
              <a:buFont typeface="StarSymbol"/>
              <a:buNone/>
            </a:pPr>
            <a:r>
              <a:rPr lang="en-GB" sz="2000" b="1">
                <a:solidFill>
                  <a:schemeClr val="bg1"/>
                </a:solidFill>
              </a:rPr>
              <a:t>Introduction to Computer Networks</a:t>
            </a:r>
          </a:p>
        </p:txBody>
      </p:sp>
      <p:sp>
        <p:nvSpPr>
          <p:cNvPr id="30728"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pic>
        <p:nvPicPr>
          <p:cNvPr id="30730" name="Picture 10" descr="565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3" y="1600200"/>
            <a:ext cx="230028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566e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938" y="3938588"/>
            <a:ext cx="21431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724959"/>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Packet Filter</a:t>
            </a:r>
          </a:p>
        </p:txBody>
      </p:sp>
      <p:sp>
        <p:nvSpPr>
          <p:cNvPr id="40963" name="Rectangle 3"/>
          <p:cNvSpPr>
            <a:spLocks noGrp="1" noChangeArrowheads="1"/>
          </p:cNvSpPr>
          <p:nvPr>
            <p:ph idx="1"/>
          </p:nvPr>
        </p:nvSpPr>
        <p:spPr/>
        <p:txBody>
          <a:bodyPr/>
          <a:lstStyle/>
          <a:p>
            <a:r>
              <a:rPr lang="en-US" smtClean="0"/>
              <a:t>Work at the network level of the OSI model </a:t>
            </a:r>
          </a:p>
          <a:p>
            <a:r>
              <a:rPr lang="en-US" smtClean="0"/>
              <a:t>Each packet is compared to a set of criteria before it is forwarded </a:t>
            </a:r>
          </a:p>
          <a:p>
            <a:r>
              <a:rPr lang="en-US" smtClean="0"/>
              <a:t>Packet filtering firewalls is low cost and low impact on network performance </a:t>
            </a:r>
          </a:p>
          <a:p>
            <a:endParaRPr lang="en-US" smtClean="0"/>
          </a:p>
        </p:txBody>
      </p:sp>
    </p:spTree>
    <p:extLst>
      <p:ext uri="{BB962C8B-B14F-4D97-AF65-F5344CB8AC3E}">
        <p14:creationId xmlns:p14="http://schemas.microsoft.com/office/powerpoint/2010/main" val="3365897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Packet Filtering </a:t>
            </a:r>
          </a:p>
        </p:txBody>
      </p:sp>
      <p:pic>
        <p:nvPicPr>
          <p:cNvPr id="41987" name="Picture 4" descr="Packet Filtering Firew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676400"/>
            <a:ext cx="7315200" cy="4521200"/>
          </a:xfrm>
          <a:noFill/>
        </p:spPr>
      </p:pic>
    </p:spTree>
    <p:extLst>
      <p:ext uri="{BB962C8B-B14F-4D97-AF65-F5344CB8AC3E}">
        <p14:creationId xmlns:p14="http://schemas.microsoft.com/office/powerpoint/2010/main" val="21219103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Circuit level</a:t>
            </a:r>
          </a:p>
        </p:txBody>
      </p:sp>
      <p:sp>
        <p:nvSpPr>
          <p:cNvPr id="43011" name="Rectangle 3"/>
          <p:cNvSpPr>
            <a:spLocks noGrp="1" noChangeArrowheads="1"/>
          </p:cNvSpPr>
          <p:nvPr>
            <p:ph idx="1"/>
          </p:nvPr>
        </p:nvSpPr>
        <p:spPr/>
        <p:txBody>
          <a:bodyPr/>
          <a:lstStyle/>
          <a:p>
            <a:r>
              <a:rPr lang="en-US" smtClean="0"/>
              <a:t>Circuit level gateways work at the session layer of the OSI model, or the TCP layer of TCP/IP </a:t>
            </a:r>
          </a:p>
          <a:p>
            <a:r>
              <a:rPr lang="en-US" smtClean="0"/>
              <a:t>Monitor TCP handshaking between packets to determine whether a requested session is legitimate. </a:t>
            </a:r>
          </a:p>
        </p:txBody>
      </p:sp>
    </p:spTree>
    <p:extLst>
      <p:ext uri="{BB962C8B-B14F-4D97-AF65-F5344CB8AC3E}">
        <p14:creationId xmlns:p14="http://schemas.microsoft.com/office/powerpoint/2010/main" val="16480759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Circuit Level</a:t>
            </a:r>
          </a:p>
        </p:txBody>
      </p:sp>
      <p:pic>
        <p:nvPicPr>
          <p:cNvPr id="44035" name="Picture 8" descr="Circuit level Gatewa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76500" y="2567781"/>
            <a:ext cx="4191000" cy="2590800"/>
          </a:xfrm>
          <a:noFill/>
        </p:spPr>
      </p:pic>
    </p:spTree>
    <p:extLst>
      <p:ext uri="{BB962C8B-B14F-4D97-AF65-F5344CB8AC3E}">
        <p14:creationId xmlns:p14="http://schemas.microsoft.com/office/powerpoint/2010/main" val="13533591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Application Level</a:t>
            </a:r>
          </a:p>
        </p:txBody>
      </p:sp>
      <p:sp>
        <p:nvSpPr>
          <p:cNvPr id="45059" name="Rectangle 3"/>
          <p:cNvSpPr>
            <a:spLocks noGrp="1" noChangeArrowheads="1"/>
          </p:cNvSpPr>
          <p:nvPr>
            <p:ph idx="1"/>
          </p:nvPr>
        </p:nvSpPr>
        <p:spPr/>
        <p:txBody>
          <a:bodyPr/>
          <a:lstStyle/>
          <a:p>
            <a:r>
              <a:rPr lang="en-US" smtClean="0"/>
              <a:t>Application level gateways, also called proxies, are similar to circuit-level gateways except that they are application specific </a:t>
            </a:r>
          </a:p>
          <a:p>
            <a:r>
              <a:rPr lang="en-US" smtClean="0"/>
              <a:t>Gateway that is configured to be a web proxy will not allow any ftp, gopher, telnet or other traffic through </a:t>
            </a:r>
          </a:p>
        </p:txBody>
      </p:sp>
    </p:spTree>
    <p:extLst>
      <p:ext uri="{BB962C8B-B14F-4D97-AF65-F5344CB8AC3E}">
        <p14:creationId xmlns:p14="http://schemas.microsoft.com/office/powerpoint/2010/main" val="27467354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Application Level</a:t>
            </a:r>
          </a:p>
        </p:txBody>
      </p:sp>
      <p:pic>
        <p:nvPicPr>
          <p:cNvPr id="46083" name="Picture 4" descr="Application level Gatewa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76500" y="2567781"/>
            <a:ext cx="4191000" cy="2590800"/>
          </a:xfrm>
          <a:noFill/>
        </p:spPr>
      </p:pic>
    </p:spTree>
    <p:extLst>
      <p:ext uri="{BB962C8B-B14F-4D97-AF65-F5344CB8AC3E}">
        <p14:creationId xmlns:p14="http://schemas.microsoft.com/office/powerpoint/2010/main" val="11044095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Stateful Multilayer</a:t>
            </a:r>
          </a:p>
        </p:txBody>
      </p:sp>
      <p:sp>
        <p:nvSpPr>
          <p:cNvPr id="47107" name="Rectangle 3"/>
          <p:cNvSpPr>
            <a:spLocks noGrp="1" noChangeArrowheads="1"/>
          </p:cNvSpPr>
          <p:nvPr>
            <p:ph idx="1"/>
          </p:nvPr>
        </p:nvSpPr>
        <p:spPr/>
        <p:txBody>
          <a:bodyPr/>
          <a:lstStyle/>
          <a:p>
            <a:r>
              <a:rPr lang="en-US" smtClean="0"/>
              <a:t>Stateful multilayer inspection firewalls combine the aspects of the other three types of firewalls </a:t>
            </a:r>
          </a:p>
          <a:p>
            <a:r>
              <a:rPr lang="en-US" smtClean="0"/>
              <a:t>They filter packets at the network layer, determine whether session packets are legitimate and evaluate contents of packets at the application layer </a:t>
            </a:r>
          </a:p>
        </p:txBody>
      </p:sp>
    </p:spTree>
    <p:extLst>
      <p:ext uri="{BB962C8B-B14F-4D97-AF65-F5344CB8AC3E}">
        <p14:creationId xmlns:p14="http://schemas.microsoft.com/office/powerpoint/2010/main" val="36075624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Stateful Multilayer</a:t>
            </a:r>
          </a:p>
        </p:txBody>
      </p:sp>
      <p:pic>
        <p:nvPicPr>
          <p:cNvPr id="48131" name="Picture 4" descr="Stateful Multilayer Inspection Firewal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81262" y="2567781"/>
            <a:ext cx="4181475" cy="2590800"/>
          </a:xfrm>
          <a:noFill/>
        </p:spPr>
      </p:pic>
    </p:spTree>
    <p:extLst>
      <p:ext uri="{BB962C8B-B14F-4D97-AF65-F5344CB8AC3E}">
        <p14:creationId xmlns:p14="http://schemas.microsoft.com/office/powerpoint/2010/main" val="30881673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zh-CN" smtClean="0">
                <a:cs typeface="幼圆"/>
              </a:rPr>
              <a:t>Outline</a:t>
            </a:r>
          </a:p>
        </p:txBody>
      </p:sp>
      <p:sp>
        <p:nvSpPr>
          <p:cNvPr id="53251" name="Rectangle 3"/>
          <p:cNvSpPr>
            <a:spLocks noGrp="1" noChangeArrowheads="1"/>
          </p:cNvSpPr>
          <p:nvPr>
            <p:ph idx="1"/>
          </p:nvPr>
        </p:nvSpPr>
        <p:spPr/>
        <p:txBody>
          <a:bodyPr/>
          <a:lstStyle/>
          <a:p>
            <a:pPr marL="609600" indent="-609600"/>
            <a:r>
              <a:rPr lang="en-US" altLang="zh-CN" smtClean="0"/>
              <a:t>Introduction </a:t>
            </a:r>
          </a:p>
          <a:p>
            <a:pPr marL="609600" indent="-609600"/>
            <a:r>
              <a:rPr lang="en-US" altLang="zh-CN" smtClean="0"/>
              <a:t>A Frame for Intrusion Detection System</a:t>
            </a:r>
          </a:p>
          <a:p>
            <a:pPr marL="609600" indent="-609600"/>
            <a:r>
              <a:rPr lang="en-US" altLang="zh-CN" smtClean="0"/>
              <a:t>Intrusion Detection Techniques</a:t>
            </a:r>
          </a:p>
          <a:p>
            <a:pPr marL="609600" indent="-609600"/>
            <a:r>
              <a:rPr lang="en-US" altLang="zh-CN" smtClean="0"/>
              <a:t>Ideas for Improving Intrusion Detection</a:t>
            </a:r>
          </a:p>
        </p:txBody>
      </p:sp>
    </p:spTree>
    <p:extLst>
      <p:ext uri="{BB962C8B-B14F-4D97-AF65-F5344CB8AC3E}">
        <p14:creationId xmlns:p14="http://schemas.microsoft.com/office/powerpoint/2010/main" val="40547912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609600"/>
            <a:ext cx="8077200" cy="1143000"/>
          </a:xfrm>
        </p:spPr>
        <p:txBody>
          <a:bodyPr/>
          <a:lstStyle/>
          <a:p>
            <a:r>
              <a:rPr lang="en-US" altLang="zh-CN" smtClean="0">
                <a:cs typeface="幼圆"/>
              </a:rPr>
              <a:t>What is the Intrusion Detection</a:t>
            </a:r>
          </a:p>
        </p:txBody>
      </p:sp>
      <p:sp>
        <p:nvSpPr>
          <p:cNvPr id="54275" name="Rectangle 3"/>
          <p:cNvSpPr>
            <a:spLocks noGrp="1" noChangeArrowheads="1"/>
          </p:cNvSpPr>
          <p:nvPr>
            <p:ph idx="1"/>
          </p:nvPr>
        </p:nvSpPr>
        <p:spPr/>
        <p:txBody>
          <a:bodyPr/>
          <a:lstStyle/>
          <a:p>
            <a:r>
              <a:rPr lang="en-US" altLang="zh-CN" smtClean="0"/>
              <a:t>Intrusions are the activities that violate the security policy of system.</a:t>
            </a:r>
          </a:p>
          <a:p>
            <a:r>
              <a:rPr lang="en-US" altLang="zh-CN" smtClean="0"/>
              <a:t>Intrusion Detection is the process used to identify intrusions.</a:t>
            </a:r>
          </a:p>
        </p:txBody>
      </p:sp>
    </p:spTree>
    <p:extLst>
      <p:ext uri="{BB962C8B-B14F-4D97-AF65-F5344CB8AC3E}">
        <p14:creationId xmlns:p14="http://schemas.microsoft.com/office/powerpoint/2010/main" val="24346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Ring Topology</a:t>
            </a:r>
            <a:endParaRPr lang="en-GB" sz="4000" b="1">
              <a:solidFill>
                <a:srgbClr val="E4005C"/>
              </a:solidFill>
            </a:endParaRPr>
          </a:p>
        </p:txBody>
      </p:sp>
      <p:sp>
        <p:nvSpPr>
          <p:cNvPr id="32777" name="Rectangle 9"/>
          <p:cNvSpPr>
            <a:spLocks noGrp="1" noChangeArrowheads="1"/>
          </p:cNvSpPr>
          <p:nvPr>
            <p:ph idx="1"/>
          </p:nvPr>
        </p:nvSpPr>
        <p:spPr>
          <a:xfrm>
            <a:off x="457200" y="1600200"/>
            <a:ext cx="5562600" cy="5257800"/>
          </a:xfrm>
        </p:spPr>
        <p:txBody>
          <a:bodyPr/>
          <a:lstStyle/>
          <a:p>
            <a:pPr marL="392113" indent="-293688" algn="just" defTabSz="414338">
              <a:lnSpc>
                <a:spcPct val="9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A frame travels around the ring, stopping at each node. If a node wants to transmit data, it adds the data as well as the destination address to the frame. </a:t>
            </a:r>
          </a:p>
          <a:p>
            <a:pPr marL="392113" indent="-293688" algn="just" defTabSz="414338">
              <a:lnSpc>
                <a:spcPct val="9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The frame then continues around the ring until it finds the destination node, which takes the data out of the frame. </a:t>
            </a:r>
          </a:p>
          <a:p>
            <a:pPr marL="782638" lvl="1" indent="-260350" algn="just" defTabSz="414338">
              <a:lnSpc>
                <a:spcPct val="90000"/>
              </a:lnSpc>
              <a:spcBef>
                <a:spcPct val="50000"/>
              </a:spcBef>
              <a:buClr>
                <a:srgbClr val="CC0000"/>
              </a:buClr>
              <a:buFont typeface="Wingdings" pitchFamily="2" charset="2"/>
              <a:buBlip>
                <a:blip r:embed="rId3"/>
              </a:buBlip>
            </a:pPr>
            <a:r>
              <a:rPr lang="en-US" sz="2400">
                <a:solidFill>
                  <a:srgbClr val="000066"/>
                </a:solidFill>
                <a:cs typeface="Times New Roman" pitchFamily="18" charset="0"/>
              </a:rPr>
              <a:t>Single ring – All the devices on the network share a single cable</a:t>
            </a:r>
            <a:r>
              <a:rPr lang="en-US" sz="2400">
                <a:solidFill>
                  <a:srgbClr val="000066"/>
                </a:solidFill>
              </a:rPr>
              <a:t> </a:t>
            </a:r>
          </a:p>
          <a:p>
            <a:pPr marL="782638" lvl="1" indent="-260350" algn="just" defTabSz="414338">
              <a:lnSpc>
                <a:spcPct val="90000"/>
              </a:lnSpc>
              <a:spcBef>
                <a:spcPct val="50000"/>
              </a:spcBef>
              <a:buClr>
                <a:srgbClr val="CC0000"/>
              </a:buClr>
              <a:buFont typeface="Wingdings" pitchFamily="2" charset="2"/>
              <a:buBlip>
                <a:blip r:embed="rId3"/>
              </a:buBlip>
            </a:pPr>
            <a:r>
              <a:rPr lang="en-US" sz="2400">
                <a:solidFill>
                  <a:srgbClr val="000066"/>
                </a:solidFill>
                <a:cs typeface="Times New Roman" pitchFamily="18" charset="0"/>
              </a:rPr>
              <a:t>Dual ring – The dual ring topology allows data to be sent in both directions. </a:t>
            </a:r>
          </a:p>
        </p:txBody>
      </p:sp>
      <p:sp>
        <p:nvSpPr>
          <p:cNvPr id="32771"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2772"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2773"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2774"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2776"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pic>
        <p:nvPicPr>
          <p:cNvPr id="32778" name="Picture 10" descr="563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100" y="1600200"/>
            <a:ext cx="25638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564d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13" y="3938588"/>
            <a:ext cx="279558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03733"/>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Intrusion Detection Sytems</a:t>
            </a:r>
          </a:p>
        </p:txBody>
      </p:sp>
      <p:sp>
        <p:nvSpPr>
          <p:cNvPr id="87043" name="Rectangle 3"/>
          <p:cNvSpPr>
            <a:spLocks noGrp="1" noChangeArrowheads="1"/>
          </p:cNvSpPr>
          <p:nvPr>
            <p:ph idx="1"/>
          </p:nvPr>
        </p:nvSpPr>
        <p:spPr/>
        <p:txBody>
          <a:bodyPr/>
          <a:lstStyle/>
          <a:p>
            <a:r>
              <a:rPr lang="en-US" smtClean="0"/>
              <a:t>What is an IDS?</a:t>
            </a:r>
          </a:p>
          <a:p>
            <a:pPr lvl="1"/>
            <a:r>
              <a:rPr lang="en-US" smtClean="0"/>
              <a:t>Definition</a:t>
            </a:r>
          </a:p>
          <a:p>
            <a:pPr lvl="1"/>
            <a:r>
              <a:rPr lang="en-US" smtClean="0"/>
              <a:t>Characteristics</a:t>
            </a:r>
          </a:p>
          <a:p>
            <a:pPr lvl="1"/>
            <a:r>
              <a:rPr lang="en-US" smtClean="0"/>
              <a:t>Examples of existing IDS</a:t>
            </a:r>
          </a:p>
          <a:p>
            <a:r>
              <a:rPr lang="en-US" smtClean="0"/>
              <a:t>Strengths/weaknesses of IDS</a:t>
            </a:r>
          </a:p>
        </p:txBody>
      </p:sp>
    </p:spTree>
    <p:extLst>
      <p:ext uri="{BB962C8B-B14F-4D97-AF65-F5344CB8AC3E}">
        <p14:creationId xmlns:p14="http://schemas.microsoft.com/office/powerpoint/2010/main" val="3761248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What is an IDS?</a:t>
            </a:r>
          </a:p>
        </p:txBody>
      </p:sp>
      <p:sp>
        <p:nvSpPr>
          <p:cNvPr id="88067" name="Rectangle 3"/>
          <p:cNvSpPr>
            <a:spLocks noGrp="1" noChangeArrowheads="1"/>
          </p:cNvSpPr>
          <p:nvPr>
            <p:ph idx="1"/>
          </p:nvPr>
        </p:nvSpPr>
        <p:spPr/>
        <p:txBody>
          <a:bodyPr/>
          <a:lstStyle/>
          <a:p>
            <a:pPr>
              <a:lnSpc>
                <a:spcPct val="90000"/>
              </a:lnSpc>
            </a:pPr>
            <a:r>
              <a:rPr lang="en-US" smtClean="0"/>
              <a:t>Definition:</a:t>
            </a:r>
          </a:p>
          <a:p>
            <a:pPr lvl="1">
              <a:lnSpc>
                <a:spcPct val="90000"/>
              </a:lnSpc>
            </a:pPr>
            <a:r>
              <a:rPr lang="en-US" smtClean="0"/>
              <a:t>A piece of software</a:t>
            </a:r>
          </a:p>
          <a:p>
            <a:pPr lvl="1">
              <a:lnSpc>
                <a:spcPct val="90000"/>
              </a:lnSpc>
            </a:pPr>
            <a:r>
              <a:rPr lang="en-US" smtClean="0"/>
              <a:t>Monitors a computer system to detect:</a:t>
            </a:r>
          </a:p>
          <a:p>
            <a:pPr lvl="2">
              <a:lnSpc>
                <a:spcPct val="90000"/>
              </a:lnSpc>
            </a:pPr>
            <a:r>
              <a:rPr lang="en-US" i="1" smtClean="0"/>
              <a:t>Intrusion</a:t>
            </a:r>
            <a:r>
              <a:rPr lang="en-US" smtClean="0"/>
              <a:t>: unauthorized attempts to use the system</a:t>
            </a:r>
          </a:p>
          <a:p>
            <a:pPr lvl="2">
              <a:lnSpc>
                <a:spcPct val="90000"/>
              </a:lnSpc>
            </a:pPr>
            <a:r>
              <a:rPr lang="en-US" i="1" smtClean="0"/>
              <a:t>Misuse</a:t>
            </a:r>
            <a:r>
              <a:rPr lang="en-US" smtClean="0"/>
              <a:t>: abuse of existing privileges</a:t>
            </a:r>
          </a:p>
          <a:p>
            <a:pPr lvl="1">
              <a:lnSpc>
                <a:spcPct val="90000"/>
              </a:lnSpc>
            </a:pPr>
            <a:r>
              <a:rPr lang="en-US" smtClean="0"/>
              <a:t>Responds:</a:t>
            </a:r>
          </a:p>
          <a:p>
            <a:pPr lvl="2">
              <a:lnSpc>
                <a:spcPct val="90000"/>
              </a:lnSpc>
            </a:pPr>
            <a:r>
              <a:rPr lang="en-US" smtClean="0"/>
              <a:t>Log activity</a:t>
            </a:r>
          </a:p>
          <a:p>
            <a:pPr lvl="2">
              <a:lnSpc>
                <a:spcPct val="90000"/>
              </a:lnSpc>
            </a:pPr>
            <a:r>
              <a:rPr lang="en-US" smtClean="0"/>
              <a:t>Notify a designated authority</a:t>
            </a:r>
          </a:p>
          <a:p>
            <a:pPr lvl="2">
              <a:lnSpc>
                <a:spcPct val="90000"/>
              </a:lnSpc>
            </a:pPr>
            <a:r>
              <a:rPr lang="en-US" smtClean="0"/>
              <a:t>Take appropriate countermeasures</a:t>
            </a:r>
          </a:p>
        </p:txBody>
      </p:sp>
    </p:spTree>
    <p:extLst>
      <p:ext uri="{BB962C8B-B14F-4D97-AF65-F5344CB8AC3E}">
        <p14:creationId xmlns:p14="http://schemas.microsoft.com/office/powerpoint/2010/main" val="32734604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Why Use an IDS?</a:t>
            </a:r>
          </a:p>
        </p:txBody>
      </p:sp>
      <p:sp>
        <p:nvSpPr>
          <p:cNvPr id="89091" name="Rectangle 3"/>
          <p:cNvSpPr>
            <a:spLocks noGrp="1" noChangeArrowheads="1"/>
          </p:cNvSpPr>
          <p:nvPr>
            <p:ph idx="1"/>
          </p:nvPr>
        </p:nvSpPr>
        <p:spPr/>
        <p:txBody>
          <a:bodyPr>
            <a:normAutofit/>
          </a:bodyPr>
          <a:lstStyle/>
          <a:p>
            <a:r>
              <a:rPr lang="en-US" sz="2400" smtClean="0"/>
              <a:t>Security is often expensive/cumbersome:</a:t>
            </a:r>
          </a:p>
          <a:p>
            <a:pPr lvl="1"/>
            <a:r>
              <a:rPr lang="en-US" sz="2000" smtClean="0"/>
              <a:t>Cost</a:t>
            </a:r>
          </a:p>
          <a:p>
            <a:pPr lvl="1"/>
            <a:r>
              <a:rPr lang="en-US" sz="2000" smtClean="0"/>
              <a:t>Restrictions on users/functionality</a:t>
            </a:r>
          </a:p>
          <a:p>
            <a:r>
              <a:rPr lang="en-US" sz="2400" smtClean="0"/>
              <a:t>Designers try to offer users “reasonable” levels of security</a:t>
            </a:r>
          </a:p>
          <a:p>
            <a:r>
              <a:rPr lang="en-US" sz="2400" smtClean="0"/>
              <a:t>Security breaches will still occur</a:t>
            </a:r>
          </a:p>
          <a:p>
            <a:r>
              <a:rPr lang="en-US" sz="2400" smtClean="0"/>
              <a:t>Detection allows:</a:t>
            </a:r>
          </a:p>
          <a:p>
            <a:pPr lvl="1"/>
            <a:r>
              <a:rPr lang="en-US" sz="2000" smtClean="0"/>
              <a:t>Finding and fixing the most serious security holes</a:t>
            </a:r>
          </a:p>
          <a:p>
            <a:pPr lvl="1"/>
            <a:r>
              <a:rPr lang="en-US" sz="2000" smtClean="0"/>
              <a:t>Perhaps holding intruders responsible for their actions</a:t>
            </a:r>
          </a:p>
          <a:p>
            <a:pPr lvl="1"/>
            <a:r>
              <a:rPr lang="en-US" sz="2000" smtClean="0"/>
              <a:t>Limiting the amount of damage an attacker can do</a:t>
            </a:r>
            <a:endParaRPr lang="en-US" smtClean="0"/>
          </a:p>
        </p:txBody>
      </p:sp>
    </p:spTree>
    <p:extLst>
      <p:ext uri="{BB962C8B-B14F-4D97-AF65-F5344CB8AC3E}">
        <p14:creationId xmlns:p14="http://schemas.microsoft.com/office/powerpoint/2010/main" val="40564211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IDS Characteristics</a:t>
            </a:r>
          </a:p>
        </p:txBody>
      </p:sp>
      <p:sp>
        <p:nvSpPr>
          <p:cNvPr id="91139" name="Rectangle 3"/>
          <p:cNvSpPr>
            <a:spLocks noGrp="1" noChangeArrowheads="1"/>
          </p:cNvSpPr>
          <p:nvPr>
            <p:ph idx="1"/>
          </p:nvPr>
        </p:nvSpPr>
        <p:spPr/>
        <p:txBody>
          <a:bodyPr>
            <a:normAutofit/>
          </a:bodyPr>
          <a:lstStyle/>
          <a:p>
            <a:r>
              <a:rPr lang="en-US" sz="2800" smtClean="0"/>
              <a:t>Detection Model</a:t>
            </a:r>
          </a:p>
          <a:p>
            <a:pPr lvl="1"/>
            <a:r>
              <a:rPr lang="en-US" smtClean="0"/>
              <a:t>Misuse detection vs. anomaly detection</a:t>
            </a:r>
          </a:p>
          <a:p>
            <a:r>
              <a:rPr lang="en-US" sz="2800" smtClean="0"/>
              <a:t>Scope</a:t>
            </a:r>
          </a:p>
          <a:p>
            <a:pPr lvl="1"/>
            <a:r>
              <a:rPr lang="en-US" smtClean="0"/>
              <a:t>Host based, multihost based, network based</a:t>
            </a:r>
          </a:p>
          <a:p>
            <a:r>
              <a:rPr lang="en-US" sz="2800" smtClean="0"/>
              <a:t>Operation</a:t>
            </a:r>
          </a:p>
          <a:p>
            <a:pPr lvl="1"/>
            <a:r>
              <a:rPr lang="en-US" smtClean="0"/>
              <a:t>Off-line vs. real-time</a:t>
            </a:r>
          </a:p>
          <a:p>
            <a:r>
              <a:rPr lang="en-US" sz="2800" smtClean="0"/>
              <a:t>Architecture</a:t>
            </a:r>
          </a:p>
          <a:p>
            <a:pPr lvl="1"/>
            <a:r>
              <a:rPr lang="en-US" smtClean="0"/>
              <a:t>Centralized vs. distributed</a:t>
            </a:r>
          </a:p>
        </p:txBody>
      </p:sp>
    </p:spTree>
    <p:extLst>
      <p:ext uri="{BB962C8B-B14F-4D97-AF65-F5344CB8AC3E}">
        <p14:creationId xmlns:p14="http://schemas.microsoft.com/office/powerpoint/2010/main" val="35321074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IDS Detection Model</a:t>
            </a:r>
          </a:p>
        </p:txBody>
      </p:sp>
      <p:sp>
        <p:nvSpPr>
          <p:cNvPr id="92163" name="Rectangle 3"/>
          <p:cNvSpPr>
            <a:spLocks noGrp="1" noChangeArrowheads="1"/>
          </p:cNvSpPr>
          <p:nvPr>
            <p:ph idx="1"/>
          </p:nvPr>
        </p:nvSpPr>
        <p:spPr/>
        <p:txBody>
          <a:bodyPr>
            <a:normAutofit/>
          </a:bodyPr>
          <a:lstStyle/>
          <a:p>
            <a:pPr>
              <a:lnSpc>
                <a:spcPct val="90000"/>
              </a:lnSpc>
            </a:pPr>
            <a:r>
              <a:rPr lang="en-US" sz="2000" b="1" smtClean="0"/>
              <a:t>Misuse detection</a:t>
            </a:r>
            <a:r>
              <a:rPr lang="en-US" sz="2000" smtClean="0"/>
              <a:t> - recognize known attacks</a:t>
            </a:r>
            <a:endParaRPr lang="en-US" sz="2400" smtClean="0"/>
          </a:p>
          <a:p>
            <a:pPr lvl="1">
              <a:lnSpc>
                <a:spcPct val="90000"/>
              </a:lnSpc>
            </a:pPr>
            <a:r>
              <a:rPr lang="en-US" sz="1700" smtClean="0"/>
              <a:t>Define a set of attack </a:t>
            </a:r>
            <a:r>
              <a:rPr lang="en-US" sz="1700" i="1" smtClean="0"/>
              <a:t>signature</a:t>
            </a:r>
            <a:r>
              <a:rPr lang="en-US" sz="1700" smtClean="0"/>
              <a:t>s</a:t>
            </a:r>
          </a:p>
          <a:p>
            <a:pPr lvl="1">
              <a:lnSpc>
                <a:spcPct val="90000"/>
              </a:lnSpc>
            </a:pPr>
            <a:r>
              <a:rPr lang="en-US" sz="1700" smtClean="0"/>
              <a:t>Detect actions that match a signature</a:t>
            </a:r>
          </a:p>
          <a:p>
            <a:pPr lvl="1">
              <a:lnSpc>
                <a:spcPct val="90000"/>
              </a:lnSpc>
            </a:pPr>
            <a:r>
              <a:rPr lang="en-US" sz="1700" smtClean="0"/>
              <a:t>Add new signatures often</a:t>
            </a:r>
          </a:p>
          <a:p>
            <a:pPr lvl="1">
              <a:lnSpc>
                <a:spcPct val="90000"/>
              </a:lnSpc>
            </a:pPr>
            <a:r>
              <a:rPr lang="en-US" sz="1800" smtClean="0"/>
              <a:t>Examples: ARMD, ASIM, Bro, CSM, CyberCop, GRIDS, Stalker, Tripwire</a:t>
            </a:r>
          </a:p>
          <a:p>
            <a:pPr>
              <a:lnSpc>
                <a:spcPct val="90000"/>
              </a:lnSpc>
            </a:pPr>
            <a:r>
              <a:rPr lang="en-US" sz="2000" b="1" smtClean="0"/>
              <a:t>Anomaly detection</a:t>
            </a:r>
            <a:r>
              <a:rPr lang="en-US" sz="2000" smtClean="0"/>
              <a:t> - recognize atypical behavior</a:t>
            </a:r>
          </a:p>
          <a:p>
            <a:pPr lvl="1">
              <a:lnSpc>
                <a:spcPct val="90000"/>
              </a:lnSpc>
            </a:pPr>
            <a:r>
              <a:rPr lang="en-US" sz="1700" smtClean="0"/>
              <a:t>Define a set of metrics for the system</a:t>
            </a:r>
            <a:endParaRPr lang="en-US" sz="1800" smtClean="0"/>
          </a:p>
          <a:p>
            <a:pPr lvl="1">
              <a:lnSpc>
                <a:spcPct val="90000"/>
              </a:lnSpc>
            </a:pPr>
            <a:r>
              <a:rPr lang="en-US" sz="1700" smtClean="0"/>
              <a:t>Build a statistical model for those metrics during “normal” operation</a:t>
            </a:r>
          </a:p>
          <a:p>
            <a:pPr lvl="1">
              <a:lnSpc>
                <a:spcPct val="90000"/>
              </a:lnSpc>
            </a:pPr>
            <a:r>
              <a:rPr lang="en-US" sz="1700" smtClean="0"/>
              <a:t>Detect when metrics differ significantly from normal</a:t>
            </a:r>
          </a:p>
          <a:p>
            <a:pPr lvl="1">
              <a:lnSpc>
                <a:spcPct val="90000"/>
              </a:lnSpc>
            </a:pPr>
            <a:r>
              <a:rPr lang="en-US" sz="1800" smtClean="0"/>
              <a:t>Examples: AAFID, MIDAS, NADIR, UNICORN</a:t>
            </a:r>
          </a:p>
          <a:p>
            <a:pPr>
              <a:lnSpc>
                <a:spcPct val="90000"/>
              </a:lnSpc>
            </a:pPr>
            <a:r>
              <a:rPr lang="en-US" sz="2000" b="1" smtClean="0"/>
              <a:t>Hybrid</a:t>
            </a:r>
          </a:p>
          <a:p>
            <a:pPr lvl="1">
              <a:lnSpc>
                <a:spcPct val="90000"/>
              </a:lnSpc>
            </a:pPr>
            <a:r>
              <a:rPr lang="en-US" sz="1800" smtClean="0"/>
              <a:t>Examples: CMDS, DIDS, EMERALD, INBOUNDS, NIDES, RealSecure</a:t>
            </a:r>
            <a:endParaRPr lang="en-US" sz="1800" b="1" smtClean="0"/>
          </a:p>
        </p:txBody>
      </p:sp>
    </p:spTree>
    <p:extLst>
      <p:ext uri="{BB962C8B-B14F-4D97-AF65-F5344CB8AC3E}">
        <p14:creationId xmlns:p14="http://schemas.microsoft.com/office/powerpoint/2010/main" val="25000959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IDS Scope</a:t>
            </a:r>
          </a:p>
        </p:txBody>
      </p:sp>
      <p:sp>
        <p:nvSpPr>
          <p:cNvPr id="93187" name="Rectangle 3"/>
          <p:cNvSpPr>
            <a:spLocks noGrp="1" noChangeArrowheads="1"/>
          </p:cNvSpPr>
          <p:nvPr>
            <p:ph idx="1"/>
          </p:nvPr>
        </p:nvSpPr>
        <p:spPr/>
        <p:txBody>
          <a:bodyPr>
            <a:normAutofit/>
          </a:bodyPr>
          <a:lstStyle/>
          <a:p>
            <a:pPr>
              <a:lnSpc>
                <a:spcPct val="90000"/>
              </a:lnSpc>
            </a:pPr>
            <a:r>
              <a:rPr lang="en-US" smtClean="0"/>
              <a:t>Host based</a:t>
            </a:r>
          </a:p>
          <a:p>
            <a:pPr lvl="1">
              <a:lnSpc>
                <a:spcPct val="90000"/>
              </a:lnSpc>
            </a:pPr>
            <a:r>
              <a:rPr lang="en-US" sz="2200" smtClean="0"/>
              <a:t>Scrutinize data from a single host</a:t>
            </a:r>
          </a:p>
          <a:p>
            <a:pPr lvl="1">
              <a:lnSpc>
                <a:spcPct val="90000"/>
              </a:lnSpc>
            </a:pPr>
            <a:r>
              <a:rPr lang="en-US" sz="2200" smtClean="0"/>
              <a:t>Examples: ARMD, MIDAS, Tripwire</a:t>
            </a:r>
          </a:p>
          <a:p>
            <a:pPr>
              <a:lnSpc>
                <a:spcPct val="90000"/>
              </a:lnSpc>
            </a:pPr>
            <a:r>
              <a:rPr lang="en-US" smtClean="0"/>
              <a:t>Multihost based</a:t>
            </a:r>
          </a:p>
          <a:p>
            <a:pPr lvl="1">
              <a:lnSpc>
                <a:spcPct val="90000"/>
              </a:lnSpc>
            </a:pPr>
            <a:r>
              <a:rPr lang="en-US" sz="2200" smtClean="0"/>
              <a:t>Analyze data from multiple hosts</a:t>
            </a:r>
          </a:p>
          <a:p>
            <a:pPr lvl="1">
              <a:lnSpc>
                <a:spcPct val="90000"/>
              </a:lnSpc>
            </a:pPr>
            <a:r>
              <a:rPr lang="en-US" sz="2200" smtClean="0"/>
              <a:t>Examples: AAFID, DIDS, CMDS, CSM, NIDES, Stalker</a:t>
            </a:r>
          </a:p>
          <a:p>
            <a:pPr>
              <a:lnSpc>
                <a:spcPct val="90000"/>
              </a:lnSpc>
            </a:pPr>
            <a:r>
              <a:rPr lang="en-US" smtClean="0"/>
              <a:t>Network based</a:t>
            </a:r>
          </a:p>
          <a:p>
            <a:pPr lvl="1">
              <a:lnSpc>
                <a:spcPct val="90000"/>
              </a:lnSpc>
            </a:pPr>
            <a:r>
              <a:rPr lang="en-US" sz="2200" smtClean="0"/>
              <a:t>Examine network traffic (and possibly data from the connected hosts)</a:t>
            </a:r>
          </a:p>
          <a:p>
            <a:pPr lvl="1">
              <a:lnSpc>
                <a:spcPct val="90000"/>
              </a:lnSpc>
            </a:pPr>
            <a:r>
              <a:rPr lang="en-US" sz="2200" smtClean="0"/>
              <a:t>Examples: ASIM, Bro, CyberCop, EMERALD, GRIDS, INBOUNDS, NADIR, RealSecure, UNICORN</a:t>
            </a:r>
          </a:p>
        </p:txBody>
      </p:sp>
    </p:spTree>
    <p:extLst>
      <p:ext uri="{BB962C8B-B14F-4D97-AF65-F5344CB8AC3E}">
        <p14:creationId xmlns:p14="http://schemas.microsoft.com/office/powerpoint/2010/main" val="27968985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IDS Architecture</a:t>
            </a:r>
          </a:p>
        </p:txBody>
      </p:sp>
      <p:sp>
        <p:nvSpPr>
          <p:cNvPr id="95235" name="Rectangle 3"/>
          <p:cNvSpPr>
            <a:spLocks noGrp="1" noChangeArrowheads="1"/>
          </p:cNvSpPr>
          <p:nvPr>
            <p:ph idx="1"/>
          </p:nvPr>
        </p:nvSpPr>
        <p:spPr/>
        <p:txBody>
          <a:bodyPr>
            <a:normAutofit/>
          </a:bodyPr>
          <a:lstStyle/>
          <a:p>
            <a:pPr>
              <a:lnSpc>
                <a:spcPct val="90000"/>
              </a:lnSpc>
            </a:pPr>
            <a:r>
              <a:rPr lang="en-US" sz="2400" smtClean="0"/>
              <a:t>Centralized</a:t>
            </a:r>
          </a:p>
          <a:p>
            <a:pPr lvl="1">
              <a:lnSpc>
                <a:spcPct val="90000"/>
              </a:lnSpc>
            </a:pPr>
            <a:r>
              <a:rPr lang="en-US" sz="1800" smtClean="0"/>
              <a:t>Data collected from single or multiple hosts</a:t>
            </a:r>
          </a:p>
          <a:p>
            <a:pPr lvl="1">
              <a:lnSpc>
                <a:spcPct val="90000"/>
              </a:lnSpc>
            </a:pPr>
            <a:r>
              <a:rPr lang="en-US" sz="1800" smtClean="0"/>
              <a:t>All data shipped to a central location for analysis</a:t>
            </a:r>
          </a:p>
          <a:p>
            <a:pPr lvl="1">
              <a:lnSpc>
                <a:spcPct val="90000"/>
              </a:lnSpc>
            </a:pPr>
            <a:r>
              <a:rPr lang="en-US" sz="1800" smtClean="0"/>
              <a:t>Examples: ARMD, ASIM, Bro, CMDS, CSM, CyberCop, DIDS,</a:t>
            </a:r>
          </a:p>
          <a:p>
            <a:pPr lvl="1">
              <a:lnSpc>
                <a:spcPct val="90000"/>
              </a:lnSpc>
              <a:buFontTx/>
              <a:buNone/>
            </a:pPr>
            <a:r>
              <a:rPr lang="en-US" sz="1800" smtClean="0"/>
              <a:t>     MIDAS, NADIR, NIDES, RealSecure, Stalker, Tripwire, UNICORN</a:t>
            </a:r>
          </a:p>
          <a:p>
            <a:pPr>
              <a:lnSpc>
                <a:spcPct val="90000"/>
              </a:lnSpc>
            </a:pPr>
            <a:r>
              <a:rPr lang="en-US" sz="2400" smtClean="0"/>
              <a:t>Hierarchical</a:t>
            </a:r>
          </a:p>
          <a:p>
            <a:pPr lvl="1">
              <a:lnSpc>
                <a:spcPct val="90000"/>
              </a:lnSpc>
            </a:pPr>
            <a:r>
              <a:rPr lang="en-US" sz="1800" smtClean="0"/>
              <a:t>Data collected from multiple hosts</a:t>
            </a:r>
          </a:p>
          <a:p>
            <a:pPr lvl="1">
              <a:lnSpc>
                <a:spcPct val="90000"/>
              </a:lnSpc>
            </a:pPr>
            <a:r>
              <a:rPr lang="en-US" sz="1800" smtClean="0"/>
              <a:t>Data is analyzed as it is passed up through the layers</a:t>
            </a:r>
          </a:p>
          <a:p>
            <a:pPr lvl="1">
              <a:lnSpc>
                <a:spcPct val="90000"/>
              </a:lnSpc>
            </a:pPr>
            <a:r>
              <a:rPr lang="en-US" sz="1800" smtClean="0"/>
              <a:t>Examples: EMERALD, INBOUNDS</a:t>
            </a:r>
          </a:p>
          <a:p>
            <a:pPr>
              <a:lnSpc>
                <a:spcPct val="90000"/>
              </a:lnSpc>
            </a:pPr>
            <a:r>
              <a:rPr lang="en-US" sz="2400" smtClean="0"/>
              <a:t>Distributed</a:t>
            </a:r>
          </a:p>
          <a:p>
            <a:pPr lvl="1">
              <a:lnSpc>
                <a:spcPct val="90000"/>
              </a:lnSpc>
            </a:pPr>
            <a:r>
              <a:rPr lang="en-US" sz="1800" smtClean="0"/>
              <a:t>Data collected at each host</a:t>
            </a:r>
          </a:p>
          <a:p>
            <a:pPr lvl="1">
              <a:lnSpc>
                <a:spcPct val="90000"/>
              </a:lnSpc>
            </a:pPr>
            <a:r>
              <a:rPr lang="en-US" sz="1800" smtClean="0"/>
              <a:t>Distributed analysis of the data</a:t>
            </a:r>
          </a:p>
          <a:p>
            <a:pPr lvl="1">
              <a:lnSpc>
                <a:spcPct val="90000"/>
              </a:lnSpc>
            </a:pPr>
            <a:r>
              <a:rPr lang="en-US" sz="1800" smtClean="0"/>
              <a:t>Examples: AAFID, CSM, GRIDS</a:t>
            </a:r>
          </a:p>
        </p:txBody>
      </p:sp>
    </p:spTree>
    <p:extLst>
      <p:ext uri="{BB962C8B-B14F-4D97-AF65-F5344CB8AC3E}">
        <p14:creationId xmlns:p14="http://schemas.microsoft.com/office/powerpoint/2010/main" val="16226294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609600"/>
            <a:ext cx="8839200" cy="1143000"/>
          </a:xfrm>
        </p:spPr>
        <p:txBody>
          <a:bodyPr/>
          <a:lstStyle/>
          <a:p>
            <a:r>
              <a:rPr lang="en-US" altLang="zh-CN" sz="3600" smtClean="0">
                <a:cs typeface="幼圆"/>
              </a:rPr>
              <a:t>Types of Intrusion Detection System(1)</a:t>
            </a:r>
            <a:r>
              <a:rPr lang="en-US" altLang="zh-CN" smtClean="0">
                <a:cs typeface="幼圆"/>
              </a:rPr>
              <a:t> </a:t>
            </a:r>
          </a:p>
        </p:txBody>
      </p:sp>
      <p:sp>
        <p:nvSpPr>
          <p:cNvPr id="55299" name="Rectangle 3"/>
          <p:cNvSpPr>
            <a:spLocks noGrp="1" noChangeArrowheads="1"/>
          </p:cNvSpPr>
          <p:nvPr>
            <p:ph idx="1"/>
          </p:nvPr>
        </p:nvSpPr>
        <p:spPr>
          <a:xfrm>
            <a:off x="533400" y="1981200"/>
            <a:ext cx="8077200" cy="4114800"/>
          </a:xfrm>
        </p:spPr>
        <p:txBody>
          <a:bodyPr/>
          <a:lstStyle/>
          <a:p>
            <a:pPr>
              <a:buFont typeface="Wingdings" pitchFamily="2" charset="2"/>
              <a:buNone/>
            </a:pPr>
            <a:r>
              <a:rPr lang="en-US" altLang="zh-CN" smtClean="0"/>
              <a:t>Based on the sources of the audit information used by each IDS, the IDSs may be classified into </a:t>
            </a:r>
          </a:p>
          <a:p>
            <a:pPr lvl="1"/>
            <a:r>
              <a:rPr lang="en-US" altLang="zh-CN" smtClean="0"/>
              <a:t>Host-base IDSs</a:t>
            </a:r>
          </a:p>
          <a:p>
            <a:pPr lvl="1"/>
            <a:r>
              <a:rPr lang="en-US" altLang="zh-CN" smtClean="0"/>
              <a:t>Distributed IDSs</a:t>
            </a:r>
          </a:p>
          <a:p>
            <a:pPr lvl="1"/>
            <a:r>
              <a:rPr lang="en-US" altLang="zh-CN" smtClean="0"/>
              <a:t>Network-based IDSs</a:t>
            </a:r>
          </a:p>
        </p:txBody>
      </p:sp>
    </p:spTree>
    <p:extLst>
      <p:ext uri="{BB962C8B-B14F-4D97-AF65-F5344CB8AC3E}">
        <p14:creationId xmlns:p14="http://schemas.microsoft.com/office/powerpoint/2010/main" val="17098116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Grp="1" noChangeArrowheads="1"/>
          </p:cNvSpPr>
          <p:nvPr>
            <p:ph type="title"/>
          </p:nvPr>
        </p:nvSpPr>
        <p:spPr>
          <a:xfrm>
            <a:off x="304800" y="228600"/>
            <a:ext cx="8839200" cy="1143000"/>
          </a:xfrm>
          <a:noFill/>
        </p:spPr>
        <p:txBody>
          <a:bodyPr/>
          <a:lstStyle/>
          <a:p>
            <a:r>
              <a:rPr lang="en-US" altLang="zh-CN" sz="3600" smtClean="0">
                <a:cs typeface="幼圆"/>
              </a:rPr>
              <a:t>Types of Intrusion Detection System(2)</a:t>
            </a:r>
            <a:r>
              <a:rPr lang="en-US" altLang="zh-CN" smtClean="0">
                <a:cs typeface="幼圆"/>
              </a:rPr>
              <a:t> </a:t>
            </a:r>
          </a:p>
        </p:txBody>
      </p:sp>
      <p:sp>
        <p:nvSpPr>
          <p:cNvPr id="56322" name="Rectangle 3"/>
          <p:cNvSpPr>
            <a:spLocks noGrp="1" noChangeArrowheads="1"/>
          </p:cNvSpPr>
          <p:nvPr>
            <p:ph idx="1"/>
          </p:nvPr>
        </p:nvSpPr>
        <p:spPr>
          <a:xfrm>
            <a:off x="762000" y="1447800"/>
            <a:ext cx="7772400" cy="5257800"/>
          </a:xfrm>
        </p:spPr>
        <p:txBody>
          <a:bodyPr>
            <a:normAutofit lnSpcReduction="10000"/>
          </a:bodyPr>
          <a:lstStyle/>
          <a:p>
            <a:pPr>
              <a:lnSpc>
                <a:spcPct val="90000"/>
              </a:lnSpc>
            </a:pPr>
            <a:r>
              <a:rPr lang="en-US" altLang="zh-CN" sz="2800" smtClean="0"/>
              <a:t>Host-based IDSs </a:t>
            </a:r>
          </a:p>
          <a:p>
            <a:pPr lvl="1">
              <a:lnSpc>
                <a:spcPct val="90000"/>
              </a:lnSpc>
            </a:pPr>
            <a:r>
              <a:rPr lang="en-US" altLang="zh-CN" smtClean="0"/>
              <a:t>Get audit data from host audit trails.</a:t>
            </a:r>
          </a:p>
          <a:p>
            <a:pPr lvl="1">
              <a:lnSpc>
                <a:spcPct val="90000"/>
              </a:lnSpc>
            </a:pPr>
            <a:r>
              <a:rPr lang="en-US" altLang="zh-CN" smtClean="0"/>
              <a:t>Detect attacks against a single host</a:t>
            </a:r>
          </a:p>
          <a:p>
            <a:pPr>
              <a:lnSpc>
                <a:spcPct val="90000"/>
              </a:lnSpc>
            </a:pPr>
            <a:r>
              <a:rPr lang="en-US" altLang="zh-CN" sz="2800" smtClean="0"/>
              <a:t>Distributed IDSs</a:t>
            </a:r>
          </a:p>
          <a:p>
            <a:pPr lvl="1">
              <a:lnSpc>
                <a:spcPct val="90000"/>
              </a:lnSpc>
            </a:pPr>
            <a:r>
              <a:rPr lang="en-US" altLang="zh-CN" smtClean="0"/>
              <a:t>Gather audit data from multiple host and possibly the network that connects the hosts</a:t>
            </a:r>
          </a:p>
          <a:p>
            <a:pPr lvl="1">
              <a:lnSpc>
                <a:spcPct val="90000"/>
              </a:lnSpc>
            </a:pPr>
            <a:r>
              <a:rPr lang="en-US" altLang="zh-CN" smtClean="0"/>
              <a:t>Detect attacks involving multiple hosts</a:t>
            </a:r>
          </a:p>
          <a:p>
            <a:pPr>
              <a:lnSpc>
                <a:spcPct val="90000"/>
              </a:lnSpc>
            </a:pPr>
            <a:r>
              <a:rPr lang="en-US" altLang="zh-CN" sz="2800" smtClean="0"/>
              <a:t>Network-Based IDSs</a:t>
            </a:r>
          </a:p>
          <a:p>
            <a:pPr lvl="1">
              <a:lnSpc>
                <a:spcPct val="90000"/>
              </a:lnSpc>
            </a:pPr>
            <a:r>
              <a:rPr lang="en-US" altLang="zh-CN" smtClean="0"/>
              <a:t>Use network traffic as the audit data source, relieving the burden on the hosts that usually provide normal computing services</a:t>
            </a:r>
          </a:p>
          <a:p>
            <a:pPr lvl="1">
              <a:lnSpc>
                <a:spcPct val="90000"/>
              </a:lnSpc>
            </a:pPr>
            <a:r>
              <a:rPr lang="en-US" altLang="zh-CN" smtClean="0"/>
              <a:t>Detect attacks from network.</a:t>
            </a:r>
          </a:p>
          <a:p>
            <a:pPr>
              <a:lnSpc>
                <a:spcPct val="90000"/>
              </a:lnSpc>
            </a:pPr>
            <a:endParaRPr lang="en-US" altLang="zh-CN" sz="2800" smtClean="0"/>
          </a:p>
        </p:txBody>
      </p:sp>
    </p:spTree>
    <p:extLst>
      <p:ext uri="{BB962C8B-B14F-4D97-AF65-F5344CB8AC3E}">
        <p14:creationId xmlns:p14="http://schemas.microsoft.com/office/powerpoint/2010/main" val="32489709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zh-CN" smtClean="0">
                <a:cs typeface="幼圆"/>
              </a:rPr>
              <a:t>Intrusion Detection Techniques</a:t>
            </a:r>
          </a:p>
        </p:txBody>
      </p:sp>
      <p:sp>
        <p:nvSpPr>
          <p:cNvPr id="57347" name="Rectangle 3"/>
          <p:cNvSpPr>
            <a:spLocks noGrp="1" noChangeArrowheads="1"/>
          </p:cNvSpPr>
          <p:nvPr>
            <p:ph idx="1"/>
          </p:nvPr>
        </p:nvSpPr>
        <p:spPr/>
        <p:txBody>
          <a:bodyPr/>
          <a:lstStyle/>
          <a:p>
            <a:r>
              <a:rPr lang="en-US" altLang="zh-CN" smtClean="0"/>
              <a:t>Misuse detection</a:t>
            </a:r>
          </a:p>
          <a:p>
            <a:pPr lvl="1"/>
            <a:r>
              <a:rPr lang="en-US" altLang="zh-CN" smtClean="0"/>
              <a:t>Catch the intrusions in terms of the characteristics of known attacks or system vulnerabilities.</a:t>
            </a:r>
          </a:p>
          <a:p>
            <a:r>
              <a:rPr lang="en-US" altLang="zh-CN" smtClean="0"/>
              <a:t>Anomaly detection</a:t>
            </a:r>
          </a:p>
          <a:p>
            <a:pPr lvl="1"/>
            <a:r>
              <a:rPr lang="en-US" altLang="zh-CN" smtClean="0"/>
              <a:t>Detect any action that significantly deviates from the normal behavior.</a:t>
            </a:r>
          </a:p>
        </p:txBody>
      </p:sp>
    </p:spTree>
    <p:extLst>
      <p:ext uri="{BB962C8B-B14F-4D97-AF65-F5344CB8AC3E}">
        <p14:creationId xmlns:p14="http://schemas.microsoft.com/office/powerpoint/2010/main" val="3501570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838200"/>
            <a:ext cx="8229600" cy="8382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Mesh Topology</a:t>
            </a:r>
            <a:endParaRPr lang="en-GB" sz="4000" b="1">
              <a:solidFill>
                <a:srgbClr val="E4005C"/>
              </a:solidFill>
            </a:endParaRPr>
          </a:p>
        </p:txBody>
      </p:sp>
      <p:sp>
        <p:nvSpPr>
          <p:cNvPr id="34819" name="Rectangle 3"/>
          <p:cNvSpPr>
            <a:spLocks noGrp="1" noChangeArrowheads="1"/>
          </p:cNvSpPr>
          <p:nvPr>
            <p:ph type="body" sz="half" idx="1"/>
          </p:nvPr>
        </p:nvSpPr>
        <p:spPr>
          <a:xfrm>
            <a:off x="457200" y="1600200"/>
            <a:ext cx="4038600" cy="5257800"/>
          </a:xfrm>
        </p:spPr>
        <p:txBody>
          <a:bodyPr/>
          <a:lstStyle/>
          <a:p>
            <a:pPr marL="392113" indent="-293688" defTabSz="414338">
              <a:lnSpc>
                <a:spcPct val="80000"/>
              </a:lnSpc>
              <a:spcBef>
                <a:spcPct val="50000"/>
              </a:spcBef>
              <a:buClr>
                <a:srgbClr val="CC0000"/>
              </a:buClr>
              <a:buFont typeface="Wingdings" pitchFamily="2" charset="2"/>
              <a:buBlip>
                <a:blip r:embed="rId3"/>
              </a:buBlip>
            </a:pPr>
            <a:endParaRPr lang="en-US" sz="1600" b="1">
              <a:solidFill>
                <a:srgbClr val="000066"/>
              </a:solidFill>
            </a:endParaRPr>
          </a:p>
          <a:p>
            <a:pPr marL="392113" indent="-293688" algn="just" defTabSz="414338">
              <a:lnSpc>
                <a:spcPct val="8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The mesh topology connects all devices (nodes) to each other for redundancy and fault tolerance. </a:t>
            </a:r>
          </a:p>
          <a:p>
            <a:pPr marL="392113" indent="-293688" algn="just" defTabSz="414338">
              <a:lnSpc>
                <a:spcPct val="8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It is used in WANs to interconnect LANs and for mission critical networks like those used by banks and financial institutions. </a:t>
            </a:r>
          </a:p>
          <a:p>
            <a:pPr marL="392113" indent="-293688" algn="just" defTabSz="414338">
              <a:lnSpc>
                <a:spcPct val="80000"/>
              </a:lnSpc>
              <a:spcBef>
                <a:spcPct val="50000"/>
              </a:spcBef>
              <a:buClr>
                <a:srgbClr val="CC0000"/>
              </a:buClr>
              <a:buFont typeface="Wingdings" pitchFamily="2" charset="2"/>
              <a:buBlip>
                <a:blip r:embed="rId3"/>
              </a:buBlip>
            </a:pPr>
            <a:r>
              <a:rPr lang="en-US" sz="2400" b="1">
                <a:solidFill>
                  <a:srgbClr val="000066"/>
                </a:solidFill>
                <a:cs typeface="Times New Roman" pitchFamily="18" charset="0"/>
              </a:rPr>
              <a:t>Implementing the mesh topology is expensive and difficult.</a:t>
            </a:r>
            <a:r>
              <a:rPr lang="en-US" sz="2400" b="1">
                <a:solidFill>
                  <a:srgbClr val="000066"/>
                </a:solidFill>
              </a:rPr>
              <a:t> </a:t>
            </a:r>
          </a:p>
        </p:txBody>
      </p:sp>
      <p:pic>
        <p:nvPicPr>
          <p:cNvPr id="34826" name="Picture 10" descr="569mesh"/>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748212" y="2482056"/>
            <a:ext cx="3838575" cy="276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4821"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4822"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4823"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4825"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119297271"/>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zh-CN" smtClean="0">
                <a:cs typeface="幼圆"/>
              </a:rPr>
              <a:t>Misuse Detection</a:t>
            </a:r>
          </a:p>
        </p:txBody>
      </p:sp>
      <p:sp>
        <p:nvSpPr>
          <p:cNvPr id="58371" name="Rectangle 3"/>
          <p:cNvSpPr>
            <a:spLocks noGrp="1" noChangeArrowheads="1"/>
          </p:cNvSpPr>
          <p:nvPr>
            <p:ph idx="1"/>
          </p:nvPr>
        </p:nvSpPr>
        <p:spPr/>
        <p:txBody>
          <a:bodyPr/>
          <a:lstStyle/>
          <a:p>
            <a:r>
              <a:rPr lang="en-US" altLang="zh-CN" smtClean="0"/>
              <a:t>Based on known attack actions.</a:t>
            </a:r>
          </a:p>
          <a:p>
            <a:r>
              <a:rPr lang="en-US" altLang="zh-CN" smtClean="0"/>
              <a:t>Feature extract from known intrusions</a:t>
            </a:r>
          </a:p>
          <a:p>
            <a:r>
              <a:rPr lang="en-US" altLang="zh-CN" smtClean="0"/>
              <a:t>Integrate the Human knowledge.</a:t>
            </a:r>
          </a:p>
          <a:p>
            <a:r>
              <a:rPr lang="en-US" altLang="zh-CN" smtClean="0"/>
              <a:t>The rules are pre-defined</a:t>
            </a:r>
          </a:p>
          <a:p>
            <a:r>
              <a:rPr lang="en-US" altLang="zh-CN" smtClean="0"/>
              <a:t>Disadvantage:</a:t>
            </a:r>
          </a:p>
          <a:p>
            <a:pPr lvl="1"/>
            <a:r>
              <a:rPr lang="en-US" altLang="zh-CN" smtClean="0"/>
              <a:t>Cannot detect novel or unknown attacks</a:t>
            </a:r>
          </a:p>
        </p:txBody>
      </p:sp>
    </p:spTree>
    <p:extLst>
      <p:ext uri="{BB962C8B-B14F-4D97-AF65-F5344CB8AC3E}">
        <p14:creationId xmlns:p14="http://schemas.microsoft.com/office/powerpoint/2010/main" val="41867653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zh-CN" smtClean="0">
                <a:cs typeface="幼圆"/>
              </a:rPr>
              <a:t>Anomaly Detection</a:t>
            </a:r>
          </a:p>
        </p:txBody>
      </p:sp>
      <p:sp>
        <p:nvSpPr>
          <p:cNvPr id="60419" name="Rectangle 3"/>
          <p:cNvSpPr>
            <a:spLocks noGrp="1" noChangeArrowheads="1"/>
          </p:cNvSpPr>
          <p:nvPr>
            <p:ph idx="1"/>
          </p:nvPr>
        </p:nvSpPr>
        <p:spPr/>
        <p:txBody>
          <a:bodyPr/>
          <a:lstStyle/>
          <a:p>
            <a:r>
              <a:rPr lang="en-US" altLang="zh-CN" smtClean="0"/>
              <a:t>Based on the normal behavior of a subject. Sometime assume the training audit data does not include intrusion data.</a:t>
            </a:r>
          </a:p>
          <a:p>
            <a:r>
              <a:rPr lang="en-US" altLang="zh-CN" smtClean="0"/>
              <a:t>Any action that significantly deviates from the normal behavior is considered intrusion.</a:t>
            </a:r>
          </a:p>
          <a:p>
            <a:endParaRPr lang="zh-CN" altLang="en-US" smtClean="0"/>
          </a:p>
        </p:txBody>
      </p:sp>
    </p:spTree>
    <p:extLst>
      <p:ext uri="{BB962C8B-B14F-4D97-AF65-F5344CB8AC3E}">
        <p14:creationId xmlns:p14="http://schemas.microsoft.com/office/powerpoint/2010/main" val="23186681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zh-CN" sz="3600" smtClean="0">
                <a:cs typeface="幼圆"/>
              </a:rPr>
              <a:t>Anomaly Detection Disadvantages</a:t>
            </a:r>
          </a:p>
        </p:txBody>
      </p:sp>
      <p:sp>
        <p:nvSpPr>
          <p:cNvPr id="62467" name="Rectangle 3"/>
          <p:cNvSpPr>
            <a:spLocks noGrp="1" noChangeArrowheads="1"/>
          </p:cNvSpPr>
          <p:nvPr>
            <p:ph idx="1"/>
          </p:nvPr>
        </p:nvSpPr>
        <p:spPr/>
        <p:txBody>
          <a:bodyPr/>
          <a:lstStyle/>
          <a:p>
            <a:r>
              <a:rPr lang="en-US" altLang="zh-CN" smtClean="0"/>
              <a:t>Based on audit data collected over a period of normal operation.</a:t>
            </a:r>
          </a:p>
          <a:p>
            <a:pPr lvl="1"/>
            <a:r>
              <a:rPr lang="en-US" altLang="zh-CN" smtClean="0"/>
              <a:t>When a noise(intrusion) data in the training data, it will make a mis-classification.</a:t>
            </a:r>
          </a:p>
          <a:p>
            <a:r>
              <a:rPr lang="en-US" altLang="zh-CN" smtClean="0"/>
              <a:t>How to decide the features to be used. The features are usually decided by domain experts. It may be not completely.</a:t>
            </a:r>
          </a:p>
        </p:txBody>
      </p:sp>
    </p:spTree>
    <p:extLst>
      <p:ext uri="{BB962C8B-B14F-4D97-AF65-F5344CB8AC3E}">
        <p14:creationId xmlns:p14="http://schemas.microsoft.com/office/powerpoint/2010/main" val="25099339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609600"/>
            <a:ext cx="8458200" cy="1143000"/>
          </a:xfrm>
        </p:spPr>
        <p:txBody>
          <a:bodyPr/>
          <a:lstStyle/>
          <a:p>
            <a:r>
              <a:rPr lang="en-US" altLang="zh-CN" sz="3600" smtClean="0">
                <a:cs typeface="幼圆"/>
              </a:rPr>
              <a:t>Misuse Detection vs. Anomaly Detection</a:t>
            </a:r>
          </a:p>
        </p:txBody>
      </p:sp>
      <p:graphicFrame>
        <p:nvGraphicFramePr>
          <p:cNvPr id="25625" name="Group 25"/>
          <p:cNvGraphicFramePr>
            <a:graphicFrameLocks noGrp="1"/>
          </p:cNvGraphicFramePr>
          <p:nvPr>
            <p:ph type="tbl" idx="1"/>
          </p:nvPr>
        </p:nvGraphicFramePr>
        <p:xfrm>
          <a:off x="685800" y="1981200"/>
          <a:ext cx="7772400" cy="4114800"/>
        </p:xfrm>
        <a:graphic>
          <a:graphicData uri="http://schemas.openxmlformats.org/drawingml/2006/table">
            <a:tbl>
              <a:tblPr/>
              <a:tblGrid>
                <a:gridCol w="2590800"/>
                <a:gridCol w="2590800"/>
                <a:gridCol w="2590800"/>
              </a:tblGrid>
              <a:tr h="1371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CN" altLang="en-US" sz="28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800" b="0" i="0" u="none" strike="noStrike" cap="none" normalizeH="0" baseline="0" smtClean="0">
                          <a:ln>
                            <a:noFill/>
                          </a:ln>
                          <a:solidFill>
                            <a:schemeClr val="tx1"/>
                          </a:solidFill>
                          <a:effectLst/>
                          <a:latin typeface="Times New Roman" pitchFamily="18" charset="0"/>
                          <a:ea typeface="SimSun" pitchFamily="2" charset="-122"/>
                        </a:rPr>
                        <a:t>Advantage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800" b="0" i="0" u="none" strike="noStrike" cap="none" normalizeH="0" baseline="0" smtClean="0">
                          <a:ln>
                            <a:noFill/>
                          </a:ln>
                          <a:solidFill>
                            <a:schemeClr val="tx1"/>
                          </a:solidFill>
                          <a:effectLst/>
                          <a:latin typeface="Times New Roman" pitchFamily="18" charset="0"/>
                          <a:ea typeface="SimSun" pitchFamily="2" charset="-122"/>
                        </a:rPr>
                        <a:t>Disadvantage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800" b="0" i="0" u="none" strike="noStrike" cap="none" normalizeH="0" baseline="0" smtClean="0">
                          <a:ln>
                            <a:noFill/>
                          </a:ln>
                          <a:solidFill>
                            <a:schemeClr val="tx1"/>
                          </a:solidFill>
                          <a:effectLst/>
                          <a:latin typeface="Times New Roman" pitchFamily="18" charset="0"/>
                          <a:ea typeface="SimSun" pitchFamily="2" charset="-122"/>
                        </a:rPr>
                        <a:t>Misuse Detection</a:t>
                      </a:r>
                      <a:endParaRPr kumimoji="1" lang="zh-CN" altLang="en-US" sz="28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400" b="0" i="0" u="none" strike="noStrike" cap="none" normalizeH="0" baseline="0" smtClean="0">
                          <a:ln>
                            <a:noFill/>
                          </a:ln>
                          <a:solidFill>
                            <a:schemeClr val="tx1"/>
                          </a:solidFill>
                          <a:effectLst/>
                          <a:latin typeface="Times New Roman" pitchFamily="18" charset="0"/>
                          <a:ea typeface="SimSun" pitchFamily="2" charset="-122"/>
                        </a:rPr>
                        <a:t>Accurately and generate much fewer false alarm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400" b="0" i="0" u="none" strike="noStrike" cap="none" normalizeH="0" baseline="0" smtClean="0">
                          <a:ln>
                            <a:noFill/>
                          </a:ln>
                          <a:solidFill>
                            <a:schemeClr val="tx1"/>
                          </a:solidFill>
                          <a:effectLst/>
                          <a:latin typeface="Times New Roman" pitchFamily="18" charset="0"/>
                          <a:ea typeface="SimSun" pitchFamily="2" charset="-122"/>
                        </a:rPr>
                        <a:t>Cannot detect novel or unknown attacks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800" b="0" i="0" u="none" strike="noStrike" cap="none" normalizeH="0" baseline="0" smtClean="0">
                          <a:ln>
                            <a:noFill/>
                          </a:ln>
                          <a:solidFill>
                            <a:schemeClr val="tx1"/>
                          </a:solidFill>
                          <a:effectLst/>
                          <a:latin typeface="Times New Roman" pitchFamily="18" charset="0"/>
                          <a:ea typeface="SimSun" pitchFamily="2" charset="-122"/>
                        </a:rPr>
                        <a:t>Anomaly Detection</a:t>
                      </a:r>
                      <a:endParaRPr kumimoji="1" lang="zh-CN" altLang="en-US" sz="28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400" b="0" i="0" u="none" strike="noStrike" cap="none" normalizeH="0" baseline="0" smtClean="0">
                          <a:ln>
                            <a:noFill/>
                          </a:ln>
                          <a:solidFill>
                            <a:schemeClr val="tx1"/>
                          </a:solidFill>
                          <a:effectLst/>
                          <a:latin typeface="Times New Roman" pitchFamily="18" charset="0"/>
                          <a:ea typeface="SimSun" pitchFamily="2" charset="-122"/>
                        </a:rPr>
                        <a:t>Is able to detect unknown attacks based on audit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CN" sz="2400" b="0" i="0" u="none" strike="noStrike" cap="none" normalizeH="0" baseline="0" smtClean="0">
                          <a:ln>
                            <a:noFill/>
                          </a:ln>
                          <a:solidFill>
                            <a:schemeClr val="tx1"/>
                          </a:solidFill>
                          <a:effectLst/>
                          <a:latin typeface="Times New Roman" pitchFamily="18" charset="0"/>
                          <a:ea typeface="SimSun" pitchFamily="2" charset="-122"/>
                        </a:rPr>
                        <a:t>High false-alarm and limited by training data.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8702012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04800"/>
            <a:ext cx="7772400" cy="1143000"/>
          </a:xfrm>
        </p:spPr>
        <p:txBody>
          <a:bodyPr/>
          <a:lstStyle/>
          <a:p>
            <a:r>
              <a:rPr lang="en-US" altLang="zh-CN" smtClean="0">
                <a:cs typeface="幼圆"/>
              </a:rPr>
              <a:t>Intrusion Detection Approaches</a:t>
            </a:r>
          </a:p>
        </p:txBody>
      </p:sp>
      <p:sp>
        <p:nvSpPr>
          <p:cNvPr id="65539" name="Rectangle 3"/>
          <p:cNvSpPr>
            <a:spLocks noGrp="1" noChangeArrowheads="1"/>
          </p:cNvSpPr>
          <p:nvPr>
            <p:ph idx="1"/>
          </p:nvPr>
        </p:nvSpPr>
        <p:spPr>
          <a:xfrm>
            <a:off x="838200" y="1524000"/>
            <a:ext cx="7772400" cy="2057400"/>
          </a:xfrm>
        </p:spPr>
        <p:txBody>
          <a:bodyPr/>
          <a:lstStyle/>
          <a:p>
            <a:pPr marL="609600" indent="-609600">
              <a:lnSpc>
                <a:spcPct val="90000"/>
              </a:lnSpc>
              <a:buClr>
                <a:schemeClr val="hlink"/>
              </a:buClr>
              <a:buFont typeface="Wingdings" pitchFamily="2" charset="2"/>
              <a:buAutoNum type="arabicPeriod"/>
            </a:pPr>
            <a:r>
              <a:rPr lang="en-US" altLang="zh-CN" smtClean="0"/>
              <a:t>Define and extract the features of behavior in system</a:t>
            </a:r>
          </a:p>
          <a:p>
            <a:pPr marL="609600" indent="-609600">
              <a:lnSpc>
                <a:spcPct val="90000"/>
              </a:lnSpc>
              <a:buClr>
                <a:schemeClr val="hlink"/>
              </a:buClr>
              <a:buFont typeface="Wingdings" pitchFamily="2" charset="2"/>
              <a:buAutoNum type="arabicPeriod"/>
            </a:pPr>
            <a:r>
              <a:rPr lang="en-US" altLang="zh-CN" smtClean="0"/>
              <a:t>Define and extract the Rules of Intrusion</a:t>
            </a:r>
          </a:p>
          <a:p>
            <a:pPr marL="609600" indent="-609600">
              <a:lnSpc>
                <a:spcPct val="90000"/>
              </a:lnSpc>
              <a:buClr>
                <a:schemeClr val="hlink"/>
              </a:buClr>
              <a:buFont typeface="Wingdings" pitchFamily="2" charset="2"/>
              <a:buAutoNum type="arabicPeriod"/>
            </a:pPr>
            <a:r>
              <a:rPr lang="en-US" altLang="zh-CN" smtClean="0"/>
              <a:t>Apply the rules to detect the intrusion</a:t>
            </a:r>
          </a:p>
        </p:txBody>
      </p:sp>
      <p:sp>
        <p:nvSpPr>
          <p:cNvPr id="65540" name="Rectangle 5"/>
          <p:cNvSpPr>
            <a:spLocks noChangeArrowheads="1"/>
          </p:cNvSpPr>
          <p:nvPr/>
        </p:nvSpPr>
        <p:spPr bwMode="auto">
          <a:xfrm>
            <a:off x="381000" y="5029200"/>
            <a:ext cx="1447800" cy="1219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ltLang="zh-CN">
                <a:solidFill>
                  <a:schemeClr val="bg1"/>
                </a:solidFill>
              </a:rPr>
              <a:t>Training </a:t>
            </a:r>
          </a:p>
          <a:p>
            <a:pPr algn="ctr"/>
            <a:r>
              <a:rPr lang="en-US" altLang="zh-CN">
                <a:solidFill>
                  <a:schemeClr val="bg1"/>
                </a:solidFill>
              </a:rPr>
              <a:t>Audit Data</a:t>
            </a:r>
          </a:p>
        </p:txBody>
      </p:sp>
      <p:sp>
        <p:nvSpPr>
          <p:cNvPr id="65541" name="Rectangle 6"/>
          <p:cNvSpPr>
            <a:spLocks noChangeArrowheads="1"/>
          </p:cNvSpPr>
          <p:nvPr/>
        </p:nvSpPr>
        <p:spPr bwMode="auto">
          <a:xfrm>
            <a:off x="2514600" y="5029200"/>
            <a:ext cx="1447800" cy="1219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ltLang="zh-CN">
                <a:solidFill>
                  <a:schemeClr val="bg1"/>
                </a:solidFill>
              </a:rPr>
              <a:t>Features</a:t>
            </a:r>
          </a:p>
        </p:txBody>
      </p:sp>
      <p:sp>
        <p:nvSpPr>
          <p:cNvPr id="65542" name="Rectangle 7"/>
          <p:cNvSpPr>
            <a:spLocks noChangeArrowheads="1"/>
          </p:cNvSpPr>
          <p:nvPr/>
        </p:nvSpPr>
        <p:spPr bwMode="auto">
          <a:xfrm>
            <a:off x="4495800" y="5029200"/>
            <a:ext cx="1447800" cy="1219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ltLang="zh-CN">
                <a:solidFill>
                  <a:schemeClr val="bg1"/>
                </a:solidFill>
              </a:rPr>
              <a:t>Rules</a:t>
            </a:r>
          </a:p>
        </p:txBody>
      </p:sp>
      <p:sp>
        <p:nvSpPr>
          <p:cNvPr id="65543" name="Rectangle 8"/>
          <p:cNvSpPr>
            <a:spLocks noChangeArrowheads="1"/>
          </p:cNvSpPr>
          <p:nvPr/>
        </p:nvSpPr>
        <p:spPr bwMode="auto">
          <a:xfrm>
            <a:off x="7315200" y="3429000"/>
            <a:ext cx="1447800" cy="1219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ltLang="zh-CN">
                <a:solidFill>
                  <a:schemeClr val="bg1"/>
                </a:solidFill>
              </a:rPr>
              <a:t>Audit Data</a:t>
            </a:r>
          </a:p>
        </p:txBody>
      </p:sp>
      <p:sp>
        <p:nvSpPr>
          <p:cNvPr id="65544" name="Rectangle 9"/>
          <p:cNvSpPr>
            <a:spLocks noChangeArrowheads="1"/>
          </p:cNvSpPr>
          <p:nvPr/>
        </p:nvSpPr>
        <p:spPr bwMode="auto">
          <a:xfrm>
            <a:off x="6934200" y="5029200"/>
            <a:ext cx="2209800" cy="1219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altLang="zh-CN">
                <a:solidFill>
                  <a:schemeClr val="bg1"/>
                </a:solidFill>
              </a:rPr>
              <a:t>Pattern matching </a:t>
            </a:r>
          </a:p>
          <a:p>
            <a:pPr algn="ctr"/>
            <a:r>
              <a:rPr lang="en-US" altLang="zh-CN">
                <a:solidFill>
                  <a:schemeClr val="bg1"/>
                </a:solidFill>
              </a:rPr>
              <a:t>or Classification</a:t>
            </a:r>
          </a:p>
        </p:txBody>
      </p:sp>
      <p:sp>
        <p:nvSpPr>
          <p:cNvPr id="65545" name="Line 10"/>
          <p:cNvSpPr>
            <a:spLocks noChangeShapeType="1"/>
          </p:cNvSpPr>
          <p:nvPr/>
        </p:nvSpPr>
        <p:spPr bwMode="auto">
          <a:xfrm>
            <a:off x="1828800" y="5638800"/>
            <a:ext cx="68580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5546" name="Line 11"/>
          <p:cNvSpPr>
            <a:spLocks noChangeShapeType="1"/>
          </p:cNvSpPr>
          <p:nvPr/>
        </p:nvSpPr>
        <p:spPr bwMode="auto">
          <a:xfrm>
            <a:off x="3962400" y="5638800"/>
            <a:ext cx="53340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5547" name="Line 12"/>
          <p:cNvSpPr>
            <a:spLocks noChangeShapeType="1"/>
          </p:cNvSpPr>
          <p:nvPr/>
        </p:nvSpPr>
        <p:spPr bwMode="auto">
          <a:xfrm>
            <a:off x="5943600" y="5562600"/>
            <a:ext cx="91440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5548" name="Line 13"/>
          <p:cNvSpPr>
            <a:spLocks noChangeShapeType="1"/>
          </p:cNvSpPr>
          <p:nvPr/>
        </p:nvSpPr>
        <p:spPr bwMode="auto">
          <a:xfrm>
            <a:off x="8001000" y="4648200"/>
            <a:ext cx="0" cy="3810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5549" name="Oval 14"/>
          <p:cNvSpPr>
            <a:spLocks noChangeArrowheads="1"/>
          </p:cNvSpPr>
          <p:nvPr/>
        </p:nvSpPr>
        <p:spPr bwMode="auto">
          <a:xfrm>
            <a:off x="1981200" y="5257800"/>
            <a:ext cx="381000" cy="304800"/>
          </a:xfrm>
          <a:prstGeom prst="ellipse">
            <a:avLst/>
          </a:prstGeom>
          <a:solidFill>
            <a:srgbClr val="CC99FF"/>
          </a:solidFill>
          <a:ln w="12700" cap="sq">
            <a:solidFill>
              <a:schemeClr val="tx1"/>
            </a:solidFill>
            <a:round/>
            <a:headEnd type="none" w="sm" len="sm"/>
            <a:tailEnd type="none" w="sm" len="sm"/>
          </a:ln>
        </p:spPr>
        <p:txBody>
          <a:bodyPr wrap="none" anchor="ctr"/>
          <a:lstStyle/>
          <a:p>
            <a:pPr algn="ctr"/>
            <a:r>
              <a:rPr lang="zh-CN" altLang="en-US">
                <a:solidFill>
                  <a:schemeClr val="hlink"/>
                </a:solidFill>
              </a:rPr>
              <a:t>1</a:t>
            </a:r>
          </a:p>
        </p:txBody>
      </p:sp>
      <p:sp>
        <p:nvSpPr>
          <p:cNvPr id="65550" name="Oval 15"/>
          <p:cNvSpPr>
            <a:spLocks noChangeArrowheads="1"/>
          </p:cNvSpPr>
          <p:nvPr/>
        </p:nvSpPr>
        <p:spPr bwMode="auto">
          <a:xfrm>
            <a:off x="7543800" y="4724400"/>
            <a:ext cx="381000" cy="304800"/>
          </a:xfrm>
          <a:prstGeom prst="ellipse">
            <a:avLst/>
          </a:prstGeom>
          <a:solidFill>
            <a:srgbClr val="CC99FF"/>
          </a:solidFill>
          <a:ln w="12700" cap="sq">
            <a:solidFill>
              <a:schemeClr val="tx1"/>
            </a:solidFill>
            <a:round/>
            <a:headEnd type="none" w="sm" len="sm"/>
            <a:tailEnd type="none" w="sm" len="sm"/>
          </a:ln>
        </p:spPr>
        <p:txBody>
          <a:bodyPr wrap="none" anchor="ctr"/>
          <a:lstStyle/>
          <a:p>
            <a:pPr algn="ctr"/>
            <a:r>
              <a:rPr lang="zh-CN" altLang="en-US">
                <a:solidFill>
                  <a:schemeClr val="hlink"/>
                </a:solidFill>
              </a:rPr>
              <a:t>3</a:t>
            </a:r>
          </a:p>
        </p:txBody>
      </p:sp>
      <p:sp>
        <p:nvSpPr>
          <p:cNvPr id="65551" name="Oval 16"/>
          <p:cNvSpPr>
            <a:spLocks noChangeArrowheads="1"/>
          </p:cNvSpPr>
          <p:nvPr/>
        </p:nvSpPr>
        <p:spPr bwMode="auto">
          <a:xfrm>
            <a:off x="6248400" y="5181600"/>
            <a:ext cx="381000" cy="304800"/>
          </a:xfrm>
          <a:prstGeom prst="ellipse">
            <a:avLst/>
          </a:prstGeom>
          <a:solidFill>
            <a:srgbClr val="CC99FF"/>
          </a:solidFill>
          <a:ln w="12700" cap="sq">
            <a:solidFill>
              <a:schemeClr val="tx1"/>
            </a:solidFill>
            <a:round/>
            <a:headEnd type="none" w="sm" len="sm"/>
            <a:tailEnd type="none" w="sm" len="sm"/>
          </a:ln>
        </p:spPr>
        <p:txBody>
          <a:bodyPr wrap="none" anchor="ctr"/>
          <a:lstStyle/>
          <a:p>
            <a:pPr algn="ctr"/>
            <a:r>
              <a:rPr lang="zh-CN" altLang="en-US">
                <a:solidFill>
                  <a:schemeClr val="hlink"/>
                </a:solidFill>
              </a:rPr>
              <a:t>3</a:t>
            </a:r>
          </a:p>
        </p:txBody>
      </p:sp>
      <p:sp>
        <p:nvSpPr>
          <p:cNvPr id="65552" name="Oval 17"/>
          <p:cNvSpPr>
            <a:spLocks noChangeArrowheads="1"/>
          </p:cNvSpPr>
          <p:nvPr/>
        </p:nvSpPr>
        <p:spPr bwMode="auto">
          <a:xfrm>
            <a:off x="4038600" y="5181600"/>
            <a:ext cx="381000" cy="304800"/>
          </a:xfrm>
          <a:prstGeom prst="ellipse">
            <a:avLst/>
          </a:prstGeom>
          <a:solidFill>
            <a:srgbClr val="CC99FF"/>
          </a:solidFill>
          <a:ln w="12700" cap="sq">
            <a:solidFill>
              <a:schemeClr val="tx1"/>
            </a:solidFill>
            <a:round/>
            <a:headEnd type="none" w="sm" len="sm"/>
            <a:tailEnd type="none" w="sm" len="sm"/>
          </a:ln>
        </p:spPr>
        <p:txBody>
          <a:bodyPr wrap="none" anchor="ctr"/>
          <a:lstStyle/>
          <a:p>
            <a:pPr algn="ctr"/>
            <a:r>
              <a:rPr lang="zh-CN" altLang="en-US">
                <a:solidFill>
                  <a:schemeClr val="hlink"/>
                </a:solidFill>
              </a:rPr>
              <a:t>2</a:t>
            </a:r>
          </a:p>
        </p:txBody>
      </p:sp>
    </p:spTree>
    <p:extLst>
      <p:ext uri="{BB962C8B-B14F-4D97-AF65-F5344CB8AC3E}">
        <p14:creationId xmlns:p14="http://schemas.microsoft.com/office/powerpoint/2010/main" val="23909887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07502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838200"/>
            <a:ext cx="7772400" cy="1143000"/>
          </a:xfrm>
        </p:spPr>
        <p:txBody>
          <a:bodyPr>
            <a:normAutofit fontScale="90000"/>
          </a:bodyPr>
          <a:lstStyle/>
          <a:p>
            <a:pPr eaLnBrk="1" hangingPunct="1"/>
            <a:r>
              <a:rPr lang="en-US" altLang="zh-TW" sz="3200" smtClean="0"/>
              <a:t>Chapter 1 </a:t>
            </a:r>
            <a:br>
              <a:rPr lang="en-US" altLang="zh-TW" sz="3200" smtClean="0"/>
            </a:br>
            <a:r>
              <a:rPr lang="en-US" altLang="zh-TW" sz="3200" smtClean="0"/>
              <a:t>INTRODUCTION TO WIRELESS COMMUNICATION SYSTEMS</a:t>
            </a:r>
            <a:endParaRPr lang="en-US" altLang="zh-TW" smtClean="0"/>
          </a:p>
        </p:txBody>
      </p:sp>
      <p:pic>
        <p:nvPicPr>
          <p:cNvPr id="3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57912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7079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TW" altLang="zh-TW" sz="3200" smtClean="0"/>
              <a:t>1.1 </a:t>
            </a:r>
            <a:r>
              <a:rPr lang="en-US" altLang="zh-TW" sz="3200" smtClean="0"/>
              <a:t>Evolution of Mobile Radio Communications</a:t>
            </a:r>
            <a:endParaRPr lang="en-US" altLang="zh-TW" smtClean="0"/>
          </a:p>
        </p:txBody>
      </p:sp>
      <p:sp>
        <p:nvSpPr>
          <p:cNvPr id="4099" name="Rectangle 3"/>
          <p:cNvSpPr>
            <a:spLocks noGrp="1" noChangeArrowheads="1"/>
          </p:cNvSpPr>
          <p:nvPr>
            <p:ph type="body" idx="1"/>
          </p:nvPr>
        </p:nvSpPr>
        <p:spPr/>
        <p:txBody>
          <a:bodyPr/>
          <a:lstStyle/>
          <a:p>
            <a:pPr eaLnBrk="1" hangingPunct="1"/>
            <a:r>
              <a:rPr lang="en-US" altLang="zh-TW" sz="2000" smtClean="0"/>
              <a:t>Major Mobile Radio Systems</a:t>
            </a:r>
          </a:p>
          <a:p>
            <a:pPr lvl="1" eaLnBrk="1" hangingPunct="1"/>
            <a:r>
              <a:rPr lang="en-US" altLang="zh-TW" sz="1800" smtClean="0"/>
              <a:t>1934 - Police Radio uses conventional AM mobile communication system.</a:t>
            </a:r>
          </a:p>
          <a:p>
            <a:pPr lvl="1" eaLnBrk="1" hangingPunct="1"/>
            <a:r>
              <a:rPr lang="en-US" altLang="zh-TW" sz="1800" smtClean="0"/>
              <a:t>1935 - Edwin Armstrong demonstrate FM</a:t>
            </a:r>
          </a:p>
          <a:p>
            <a:pPr lvl="1" eaLnBrk="1" hangingPunct="1"/>
            <a:r>
              <a:rPr lang="en-US" altLang="zh-TW" sz="1800" smtClean="0"/>
              <a:t>1946 - First public mobile telephone service - push-to-talk</a:t>
            </a:r>
          </a:p>
          <a:p>
            <a:pPr lvl="1" eaLnBrk="1" hangingPunct="1"/>
            <a:r>
              <a:rPr lang="en-US" altLang="zh-TW" sz="1800" smtClean="0"/>
              <a:t>1960 - Improved Mobile Telephone Service, IMTS - full duplex</a:t>
            </a:r>
          </a:p>
          <a:p>
            <a:pPr lvl="1" eaLnBrk="1" hangingPunct="1"/>
            <a:r>
              <a:rPr lang="zh-TW" altLang="zh-TW" sz="1800" smtClean="0"/>
              <a:t>1960 - </a:t>
            </a:r>
            <a:r>
              <a:rPr lang="en-US" altLang="zh-TW" sz="1800" smtClean="0"/>
              <a:t>Bell Lab introduce the concept of Cellular mobile system</a:t>
            </a:r>
          </a:p>
          <a:p>
            <a:pPr lvl="1" eaLnBrk="1" hangingPunct="1"/>
            <a:r>
              <a:rPr lang="en-US" altLang="zh-TW" sz="1800" smtClean="0"/>
              <a:t>1968 - AT&amp;T propose the concept of Cellular mobile system to FCC.</a:t>
            </a:r>
          </a:p>
          <a:p>
            <a:pPr lvl="1" eaLnBrk="1" hangingPunct="1"/>
            <a:r>
              <a:rPr lang="en-US" altLang="zh-TW" sz="1800" smtClean="0"/>
              <a:t>1976 - Bell Mobile Phone service, poor service due to call blocking</a:t>
            </a:r>
          </a:p>
          <a:p>
            <a:pPr lvl="1" eaLnBrk="1" hangingPunct="1"/>
            <a:r>
              <a:rPr lang="en-US" altLang="zh-TW" sz="1800" smtClean="0"/>
              <a:t>1983 - Advanced Mobile Phone System (AMPS), FDMA, FM</a:t>
            </a:r>
          </a:p>
          <a:p>
            <a:pPr lvl="1" eaLnBrk="1" hangingPunct="1"/>
            <a:r>
              <a:rPr lang="en-US" altLang="zh-TW" sz="1800" smtClean="0"/>
              <a:t>1991 - Global System for Mobile (GSM), TDMA, GMSK</a:t>
            </a:r>
          </a:p>
          <a:p>
            <a:pPr lvl="1" eaLnBrk="1" hangingPunct="1"/>
            <a:r>
              <a:rPr lang="en-US" altLang="zh-TW" sz="1800" smtClean="0"/>
              <a:t>1991 - U.S.  Digital Cellular (USDC) IS-54, TDMA, DQPSK</a:t>
            </a:r>
          </a:p>
          <a:p>
            <a:pPr lvl="1" eaLnBrk="1" hangingPunct="1"/>
            <a:r>
              <a:rPr lang="en-US" altLang="zh-TW" sz="1800" smtClean="0"/>
              <a:t>1993 - IS-95, CDMA, QPSK, BPSK</a:t>
            </a:r>
          </a:p>
        </p:txBody>
      </p:sp>
    </p:spTree>
    <p:extLst>
      <p:ext uri="{BB962C8B-B14F-4D97-AF65-F5344CB8AC3E}">
        <p14:creationId xmlns:p14="http://schemas.microsoft.com/office/powerpoint/2010/main" val="36421276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noFill/>
        </p:spPr>
        <p:txBody>
          <a:bodyPr/>
          <a:lstStyle/>
          <a:p>
            <a:pPr eaLnBrk="1" hangingPunct="1"/>
            <a:r>
              <a:rPr lang="zh-TW" altLang="zh-TW" sz="3200" smtClean="0"/>
              <a:t>1.2 </a:t>
            </a:r>
            <a:r>
              <a:rPr lang="en-US" altLang="zh-TW" sz="3200" smtClean="0"/>
              <a:t>Example of Mobile Radio Systems</a:t>
            </a:r>
            <a:endParaRPr lang="en-US" altLang="zh-TW" smtClean="0"/>
          </a:p>
        </p:txBody>
      </p:sp>
      <p:sp>
        <p:nvSpPr>
          <p:cNvPr id="5123" name="Rectangle 8"/>
          <p:cNvSpPr>
            <a:spLocks noGrp="1" noChangeArrowheads="1"/>
          </p:cNvSpPr>
          <p:nvPr>
            <p:ph type="body" idx="1"/>
          </p:nvPr>
        </p:nvSpPr>
        <p:spPr>
          <a:noFill/>
        </p:spPr>
        <p:txBody>
          <a:bodyPr/>
          <a:lstStyle/>
          <a:p>
            <a:pPr eaLnBrk="1" hangingPunct="1"/>
            <a:r>
              <a:rPr lang="en-US" altLang="zh-TW" sz="2000" smtClean="0"/>
              <a:t>Examples</a:t>
            </a:r>
          </a:p>
          <a:p>
            <a:pPr lvl="1" eaLnBrk="1" hangingPunct="1"/>
            <a:r>
              <a:rPr lang="en-US" altLang="zh-TW" sz="1800" smtClean="0"/>
              <a:t>Cordless phone</a:t>
            </a:r>
          </a:p>
          <a:p>
            <a:pPr lvl="1" eaLnBrk="1" hangingPunct="1"/>
            <a:r>
              <a:rPr lang="en-US" altLang="zh-TW" sz="1800" smtClean="0"/>
              <a:t>Remote controller</a:t>
            </a:r>
          </a:p>
          <a:p>
            <a:pPr lvl="1" eaLnBrk="1" hangingPunct="1"/>
            <a:r>
              <a:rPr lang="en-US" altLang="zh-TW" sz="1800" smtClean="0"/>
              <a:t>Hand-held walkie-talkies</a:t>
            </a:r>
          </a:p>
          <a:p>
            <a:pPr lvl="1" eaLnBrk="1" hangingPunct="1"/>
            <a:r>
              <a:rPr lang="en-US" altLang="zh-TW" sz="1800" smtClean="0"/>
              <a:t>Pagers</a:t>
            </a:r>
          </a:p>
          <a:p>
            <a:pPr lvl="1" eaLnBrk="1" hangingPunct="1"/>
            <a:r>
              <a:rPr lang="en-US" altLang="zh-TW" sz="1800" smtClean="0"/>
              <a:t>Cellular telephone</a:t>
            </a:r>
          </a:p>
          <a:p>
            <a:pPr lvl="1" eaLnBrk="1" hangingPunct="1"/>
            <a:r>
              <a:rPr lang="en-US" altLang="zh-TW" sz="1800" smtClean="0"/>
              <a:t>Wireless LAN</a:t>
            </a:r>
          </a:p>
          <a:p>
            <a:pPr eaLnBrk="1" hangingPunct="1"/>
            <a:r>
              <a:rPr lang="en-US" altLang="zh-TW" sz="2000" smtClean="0"/>
              <a:t>Mobile - any radio terminal that could be moves during operation</a:t>
            </a:r>
          </a:p>
          <a:p>
            <a:pPr eaLnBrk="1" hangingPunct="1"/>
            <a:r>
              <a:rPr lang="en-US" altLang="zh-TW" sz="2000" smtClean="0"/>
              <a:t>Portable - hand-held and used at walking speed </a:t>
            </a:r>
          </a:p>
          <a:p>
            <a:pPr eaLnBrk="1" hangingPunct="1"/>
            <a:r>
              <a:rPr lang="en-US" altLang="zh-TW" sz="2000" smtClean="0"/>
              <a:t>Subscriber - mobile or portable user</a:t>
            </a:r>
          </a:p>
          <a:p>
            <a:pPr eaLnBrk="1" hangingPunct="1"/>
            <a:endParaRPr lang="zh-TW" altLang="zh-TW" sz="2000" smtClean="0"/>
          </a:p>
        </p:txBody>
      </p:sp>
    </p:spTree>
    <p:extLst>
      <p:ext uri="{BB962C8B-B14F-4D97-AF65-F5344CB8AC3E}">
        <p14:creationId xmlns:p14="http://schemas.microsoft.com/office/powerpoint/2010/main" val="19639687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6096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kumimoji="1" lang="en-US" altLang="zh-TW" sz="2000"/>
              <a:t>Classification of mobile radio transmission system</a:t>
            </a:r>
          </a:p>
          <a:p>
            <a:pPr marL="742950" lvl="1" indent="-285750" eaLnBrk="1" hangingPunct="1">
              <a:spcBef>
                <a:spcPct val="20000"/>
              </a:spcBef>
              <a:buFontTx/>
              <a:buChar char="–"/>
            </a:pPr>
            <a:r>
              <a:rPr kumimoji="1" lang="en-US" altLang="zh-TW" sz="1800"/>
              <a:t>Simplex: communication in only one direction</a:t>
            </a:r>
          </a:p>
          <a:p>
            <a:pPr marL="742950" lvl="1" indent="-285750" eaLnBrk="1" hangingPunct="1">
              <a:spcBef>
                <a:spcPct val="20000"/>
              </a:spcBef>
              <a:buFontTx/>
              <a:buChar char="–"/>
            </a:pPr>
            <a:r>
              <a:rPr kumimoji="1" lang="en-US" altLang="zh-TW" sz="1800"/>
              <a:t>Half-duplex: same radio channel for both transmission and reception (push-to-talk)</a:t>
            </a:r>
          </a:p>
          <a:p>
            <a:pPr marL="742950" lvl="1" indent="-285750" eaLnBrk="1" hangingPunct="1">
              <a:spcBef>
                <a:spcPct val="20000"/>
              </a:spcBef>
              <a:buFontTx/>
              <a:buChar char="–"/>
            </a:pPr>
            <a:r>
              <a:rPr kumimoji="1" lang="en-US" altLang="zh-TW" sz="1800"/>
              <a:t>Full-duplex: simultaneous radio transmission and reception (FDD, TDD)</a:t>
            </a:r>
          </a:p>
          <a:p>
            <a:pPr marL="342900" indent="-342900" eaLnBrk="1" hangingPunct="1">
              <a:spcBef>
                <a:spcPct val="20000"/>
              </a:spcBef>
              <a:buFontTx/>
              <a:buChar char="•"/>
            </a:pPr>
            <a:r>
              <a:rPr kumimoji="1" lang="en-US" altLang="zh-TW" sz="2000"/>
              <a:t>Frequency division duplexing uses two radio channel</a:t>
            </a:r>
          </a:p>
          <a:p>
            <a:pPr marL="742950" lvl="1" indent="-285750" eaLnBrk="1" hangingPunct="1">
              <a:spcBef>
                <a:spcPct val="20000"/>
              </a:spcBef>
              <a:buFontTx/>
              <a:buChar char="–"/>
            </a:pPr>
            <a:r>
              <a:rPr kumimoji="1" lang="en-US" altLang="zh-TW" sz="1800"/>
              <a:t>Forward channel: base station to mobile user</a:t>
            </a:r>
          </a:p>
          <a:p>
            <a:pPr marL="742950" lvl="1" indent="-285750" eaLnBrk="1" hangingPunct="1">
              <a:spcBef>
                <a:spcPct val="20000"/>
              </a:spcBef>
              <a:buFontTx/>
              <a:buChar char="–"/>
            </a:pPr>
            <a:r>
              <a:rPr kumimoji="1" lang="en-US" altLang="zh-TW" sz="1800"/>
              <a:t>Reverse channel: mobile user to base station</a:t>
            </a:r>
          </a:p>
          <a:p>
            <a:pPr marL="342900" indent="-342900" eaLnBrk="1" hangingPunct="1">
              <a:spcBef>
                <a:spcPct val="20000"/>
              </a:spcBef>
              <a:buFontTx/>
              <a:buChar char="•"/>
            </a:pPr>
            <a:r>
              <a:rPr kumimoji="1" lang="en-US" altLang="zh-TW" sz="2000"/>
              <a:t>Time division duplexing shares a single radio channel in time.</a:t>
            </a:r>
          </a:p>
          <a:p>
            <a:pPr marL="742950" lvl="1" indent="-285750" eaLnBrk="1" hangingPunct="1">
              <a:spcBef>
                <a:spcPct val="20000"/>
              </a:spcBef>
              <a:buFontTx/>
              <a:buChar char="–"/>
            </a:pPr>
            <a:endParaRPr kumimoji="1" lang="en-US" altLang="zh-TW" sz="1800"/>
          </a:p>
        </p:txBody>
      </p:sp>
      <p:graphicFrame>
        <p:nvGraphicFramePr>
          <p:cNvPr id="1026" name="Object 3"/>
          <p:cNvGraphicFramePr>
            <a:graphicFrameLocks noChangeAspect="1"/>
          </p:cNvGraphicFramePr>
          <p:nvPr/>
        </p:nvGraphicFramePr>
        <p:xfrm>
          <a:off x="1828800" y="3886200"/>
          <a:ext cx="5029200" cy="1604963"/>
        </p:xfrm>
        <a:graphic>
          <a:graphicData uri="http://schemas.openxmlformats.org/presentationml/2006/ole">
            <mc:AlternateContent xmlns:mc="http://schemas.openxmlformats.org/markup-compatibility/2006">
              <mc:Choice xmlns:v="urn:schemas-microsoft-com:vml" Requires="v">
                <p:oleObj spid="_x0000_s10250" name="VISIO" r:id="rId3" imgW="4238280" imgH="1351800" progId="">
                  <p:embed/>
                </p:oleObj>
              </mc:Choice>
              <mc:Fallback>
                <p:oleObj name="VISIO" r:id="rId3" imgW="4238280" imgH="135180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86200"/>
                        <a:ext cx="50292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9372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TotalTime>
  <Words>5376</Words>
  <Application>Microsoft Office PowerPoint</Application>
  <PresentationFormat>On-screen Show (4:3)</PresentationFormat>
  <Paragraphs>1148</Paragraphs>
  <Slides>151</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151</vt:i4>
      </vt:variant>
    </vt:vector>
  </HeadingPairs>
  <TitlesOfParts>
    <vt:vector size="154" baseType="lpstr">
      <vt:lpstr>Office Theme</vt:lpstr>
      <vt:lpstr>Bitmap Image</vt:lpstr>
      <vt:lpstr>VISIO</vt:lpstr>
      <vt:lpstr>Computer Network Security</vt:lpstr>
      <vt:lpstr>Computer Networks</vt:lpstr>
      <vt:lpstr>LAN, MAN &amp; WAN</vt:lpstr>
      <vt:lpstr>Applications of Networks</vt:lpstr>
      <vt:lpstr>Network Topology</vt:lpstr>
      <vt:lpstr>Bus Topology</vt:lpstr>
      <vt:lpstr>Star &amp; Tree Topology</vt:lpstr>
      <vt:lpstr>Ring Topology</vt:lpstr>
      <vt:lpstr>Mesh Topology</vt:lpstr>
      <vt:lpstr>Network Components</vt:lpstr>
      <vt:lpstr>Networking Media</vt:lpstr>
      <vt:lpstr>Networking Devices</vt:lpstr>
      <vt:lpstr>Computers: Clients and Servers</vt:lpstr>
      <vt:lpstr>Networking Protocol: TCP/IP</vt:lpstr>
      <vt:lpstr>Applications</vt:lpstr>
      <vt:lpstr>OSI Reference Model: 7 Layers</vt:lpstr>
      <vt:lpstr>Open Systems Interconnection</vt:lpstr>
      <vt:lpstr>Services Performed at Each Layer</vt:lpstr>
      <vt:lpstr>Examples of protocols</vt:lpstr>
      <vt:lpstr>Encapsulation</vt:lpstr>
      <vt:lpstr>PowerPoint Presentation</vt:lpstr>
      <vt:lpstr>Remembering the 7 Layers</vt:lpstr>
      <vt:lpstr> Error Checking Methods</vt:lpstr>
      <vt:lpstr>OSI &amp; TCP/IP Models</vt:lpstr>
      <vt:lpstr>TCP/IP Model</vt:lpstr>
      <vt:lpstr>TCP/IP protocol stack</vt:lpstr>
      <vt:lpstr>TCP/IP Reference Model</vt:lpstr>
      <vt:lpstr> Examples of Communication Systems</vt:lpstr>
      <vt:lpstr>PowerPoint Presentation</vt:lpstr>
      <vt:lpstr>     Transmitting and Receiving in Communication Systems</vt:lpstr>
      <vt:lpstr>Communication Concepts</vt:lpstr>
      <vt:lpstr>Serial Transmission</vt:lpstr>
      <vt:lpstr>Parallel Transmission</vt:lpstr>
      <vt:lpstr>Why Not use Parallel Instead of serial?</vt:lpstr>
      <vt:lpstr>Synchronous Vs AsynchronousTransmissions</vt:lpstr>
      <vt:lpstr>Transmission Direction</vt:lpstr>
      <vt:lpstr>Half Duplex Transmission</vt:lpstr>
      <vt:lpstr>Full Duplex Transmission</vt:lpstr>
      <vt:lpstr>Bridge</vt:lpstr>
      <vt:lpstr>Gateway</vt:lpstr>
      <vt:lpstr>Security</vt:lpstr>
      <vt:lpstr>In 1980 a computer cracked a 3-character password within one minute. </vt:lpstr>
      <vt:lpstr>Objectives</vt:lpstr>
      <vt:lpstr>PowerPoint Presentation</vt:lpstr>
      <vt:lpstr>Security Objectives</vt:lpstr>
      <vt:lpstr>Definition of IS</vt:lpstr>
      <vt:lpstr>Friends and enemies: Alice, Bob, Trudy</vt:lpstr>
      <vt:lpstr>Attacks</vt:lpstr>
      <vt:lpstr>Types of Vulnerabilities</vt:lpstr>
      <vt:lpstr>Military Example</vt:lpstr>
      <vt:lpstr>Commercial Example</vt:lpstr>
      <vt:lpstr>Fourth Objective</vt:lpstr>
      <vt:lpstr>Achieving Security</vt:lpstr>
      <vt:lpstr>Security Policy</vt:lpstr>
      <vt:lpstr>Security Mechanism</vt:lpstr>
      <vt:lpstr>PowerPoint Presentation</vt:lpstr>
      <vt:lpstr>PowerPoint Presentation</vt:lpstr>
      <vt:lpstr>Malicious Attacks</vt:lpstr>
      <vt:lpstr>Computer Criminals</vt:lpstr>
      <vt:lpstr>Methods of Defense</vt:lpstr>
      <vt:lpstr>Encryption and Decryption</vt:lpstr>
      <vt:lpstr>Encryption Technique  ( Caesar Cipher)</vt:lpstr>
      <vt:lpstr>Example for caesar cipher</vt:lpstr>
      <vt:lpstr>Firewalls</vt:lpstr>
      <vt:lpstr>Firewall Environments</vt:lpstr>
      <vt:lpstr>Intranets</vt:lpstr>
      <vt:lpstr>Intranets</vt:lpstr>
      <vt:lpstr>Extranets</vt:lpstr>
      <vt:lpstr>Type is Firewalls</vt:lpstr>
      <vt:lpstr>Packet Filter</vt:lpstr>
      <vt:lpstr>Packet Filtering </vt:lpstr>
      <vt:lpstr>Circuit level</vt:lpstr>
      <vt:lpstr>Circuit Level</vt:lpstr>
      <vt:lpstr>Application Level</vt:lpstr>
      <vt:lpstr>Application Level</vt:lpstr>
      <vt:lpstr>Stateful Multilayer</vt:lpstr>
      <vt:lpstr>Stateful Multilayer</vt:lpstr>
      <vt:lpstr>Outline</vt:lpstr>
      <vt:lpstr>What is the Intrusion Detection</vt:lpstr>
      <vt:lpstr>Intrusion Detection Sytems</vt:lpstr>
      <vt:lpstr>What is an IDS?</vt:lpstr>
      <vt:lpstr>Why Use an IDS?</vt:lpstr>
      <vt:lpstr>IDS Characteristics</vt:lpstr>
      <vt:lpstr>IDS Detection Model</vt:lpstr>
      <vt:lpstr>IDS Scope</vt:lpstr>
      <vt:lpstr>IDS Architecture</vt:lpstr>
      <vt:lpstr>Types of Intrusion Detection System(1) </vt:lpstr>
      <vt:lpstr>Types of Intrusion Detection System(2) </vt:lpstr>
      <vt:lpstr>Intrusion Detection Techniques</vt:lpstr>
      <vt:lpstr>Misuse Detection</vt:lpstr>
      <vt:lpstr>Anomaly Detection</vt:lpstr>
      <vt:lpstr>Anomaly Detection Disadvantages</vt:lpstr>
      <vt:lpstr>Misuse Detection vs. Anomaly Detection</vt:lpstr>
      <vt:lpstr>Intrusion Detection Approaches</vt:lpstr>
      <vt:lpstr>PowerPoint Presentation</vt:lpstr>
      <vt:lpstr>Chapter 1  INTRODUCTION TO WIRELESS COMMUNICATION SYSTEMS</vt:lpstr>
      <vt:lpstr>1.1 Evolution of Mobile Radio Communications</vt:lpstr>
      <vt:lpstr>1.2 Example of Mobile Radio Systems</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Content</vt:lpstr>
      <vt:lpstr>What is Mobile Jammer?</vt:lpstr>
      <vt:lpstr>History</vt:lpstr>
      <vt:lpstr>PowerPoint Presentation</vt:lpstr>
      <vt:lpstr>PowerPoint Presentation</vt:lpstr>
      <vt:lpstr>Jamming  Techniques</vt:lpstr>
      <vt:lpstr>Jamming  Techniques</vt:lpstr>
      <vt:lpstr>Jamming  Techniques</vt:lpstr>
      <vt:lpstr>Jamming  Techniques</vt:lpstr>
      <vt:lpstr>Jamming  Techniques</vt:lpstr>
      <vt:lpstr>Jamming  Techniques</vt:lpstr>
      <vt:lpstr>Design Parameters/Specification</vt:lpstr>
      <vt:lpstr>Block Diagram </vt:lpstr>
      <vt:lpstr>Power Supply </vt:lpstr>
      <vt:lpstr>PowerPoint Presentation</vt:lpstr>
      <vt:lpstr>Types of Jammer Device </vt:lpstr>
      <vt:lpstr>PowerPoint Presentation</vt:lpstr>
      <vt:lpstr>PowerPoint Presentation</vt:lpstr>
      <vt:lpstr>Application  </vt:lpstr>
      <vt:lpstr>Future scope of Jamming Technology </vt:lpstr>
      <vt:lpstr>Conclusion</vt:lpstr>
      <vt:lpstr>Mobile Technologies Challenges and Case Studies</vt:lpstr>
      <vt:lpstr>Outline</vt:lpstr>
      <vt:lpstr>Device for voice communication</vt:lpstr>
      <vt:lpstr>Everyday life‘s tools</vt:lpstr>
      <vt:lpstr>Everyday life‘s tools</vt:lpstr>
      <vt:lpstr>Mobile applications</vt:lpstr>
      <vt:lpstr>Interactive Digital Art - TelcomGallery</vt:lpstr>
      <vt:lpstr>Mobile devices as remote control</vt:lpstr>
      <vt:lpstr>Advantages of mobile devices</vt:lpstr>
      <vt:lpstr>Challenges</vt:lpstr>
      <vt:lpstr>Question</vt:lpstr>
      <vt:lpstr>Uni Basel-CoMobile overview</vt:lpstr>
      <vt:lpstr>Uni Basel-CoMobile architecture</vt:lpstr>
      <vt:lpstr>Example</vt:lpstr>
      <vt:lpstr>Uni Basel-CoMobile demo</vt:lpstr>
      <vt:lpstr>Uni Basel-CoMobile features</vt:lpstr>
      <vt:lpstr>Search with CoMobile</vt:lpstr>
      <vt:lpstr>Conclusion</vt:lpstr>
      <vt:lpstr>Discussion</vt:lpstr>
      <vt:lpstr>SMS gateway - Kannel</vt:lpstr>
      <vt:lpstr>MMS gateway - Mbuni</vt:lpstr>
      <vt:lpstr>PBX Asterisk</vt:lpstr>
      <vt:lpstr>Uni Basel-CoMobile-Demo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and Mobile Security</dc:title>
  <dc:creator>lalli</dc:creator>
  <cp:lastModifiedBy>MUTHU</cp:lastModifiedBy>
  <cp:revision>19</cp:revision>
  <dcterms:created xsi:type="dcterms:W3CDTF">2016-02-29T10:02:52Z</dcterms:created>
  <dcterms:modified xsi:type="dcterms:W3CDTF">2019-02-04T04:22:13Z</dcterms:modified>
</cp:coreProperties>
</file>