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OXIDATIONS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Dr. K. </a:t>
            </a:r>
            <a:r>
              <a:rPr lang="en-US" b="1" dirty="0" err="1" smtClean="0">
                <a:solidFill>
                  <a:srgbClr val="00B050"/>
                </a:solidFill>
              </a:rPr>
              <a:t>Srinivasan</a:t>
            </a:r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School of Chemistry</a:t>
            </a:r>
          </a:p>
          <a:p>
            <a:r>
              <a:rPr lang="en-US" b="1" dirty="0" err="1" smtClean="0">
                <a:solidFill>
                  <a:srgbClr val="00B050"/>
                </a:solidFill>
              </a:rPr>
              <a:t>Bharathidasan</a:t>
            </a:r>
            <a:r>
              <a:rPr lang="en-US" b="1" dirty="0" smtClean="0">
                <a:solidFill>
                  <a:srgbClr val="00B050"/>
                </a:solidFill>
              </a:rPr>
              <a:t> University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0" y="182562"/>
          <a:ext cx="9478963" cy="4389438"/>
        </p:xfrm>
        <a:graphic>
          <a:graphicData uri="http://schemas.openxmlformats.org/presentationml/2006/ole">
            <p:oleObj spid="_x0000_s22529" name="CS ChemDraw Drawing" r:id="rId3" imgW="6312789" imgH="2924594" progId="ChemDraw.Document.6.0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19200" y="510540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Rearrangement often takes place in cases of tertiary alcohols.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381000" y="1905000"/>
          <a:ext cx="8364538" cy="2979738"/>
        </p:xfrm>
        <a:graphic>
          <a:graphicData uri="http://schemas.openxmlformats.org/presentationml/2006/ole">
            <p:oleObj spid="_x0000_s23553" name="CS ChemDraw Drawing" r:id="rId3" imgW="6695808" imgH="2385212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1219200"/>
          </a:xfrm>
        </p:spPr>
        <p:txBody>
          <a:bodyPr/>
          <a:lstStyle/>
          <a:p>
            <a:r>
              <a:rPr lang="en-US" b="1" dirty="0" err="1" smtClean="0"/>
              <a:t>Pyridium</a:t>
            </a:r>
            <a:r>
              <a:rPr lang="en-US" b="1" dirty="0" smtClean="0"/>
              <a:t> dichromate (PDC): </a:t>
            </a:r>
            <a:r>
              <a:rPr lang="en-US" dirty="0" smtClean="0"/>
              <a:t>(also called Cornforth reagent)</a:t>
            </a:r>
          </a:p>
          <a:p>
            <a:endParaRPr lang="en-US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2057400" y="2133600"/>
          <a:ext cx="3556000" cy="768350"/>
        </p:xfrm>
        <a:graphic>
          <a:graphicData uri="http://schemas.openxmlformats.org/presentationml/2006/ole">
            <p:oleObj spid="_x0000_s24577" name="CS ChemDraw Drawing" r:id="rId3" imgW="2378354" imgH="517093" progId="ChemDraw.Document.6.0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90600" y="3124200"/>
            <a:ext cx="72390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/>
              <a:t>Preparation: Addition of con. aq. solution of CrO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to </a:t>
            </a:r>
            <a:r>
              <a:rPr lang="en-US" sz="2800" dirty="0" err="1" smtClean="0"/>
              <a:t>Py</a:t>
            </a:r>
            <a:r>
              <a:rPr lang="en-US" sz="2800" dirty="0" smtClean="0"/>
              <a:t>.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Less acidic than PCC and hence suitable for acid-sensitive compounds.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Examples</a:t>
            </a:r>
            <a:r>
              <a:rPr lang="en-US" sz="2800" dirty="0" smtClean="0"/>
              <a:t>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2209800" y="609600"/>
          <a:ext cx="4552950" cy="1169988"/>
        </p:xfrm>
        <a:graphic>
          <a:graphicData uri="http://schemas.openxmlformats.org/presentationml/2006/ole">
            <p:oleObj spid="_x0000_s25601" name="CS ChemDraw Drawing" r:id="rId3" imgW="3034665" imgH="781812" progId="ChemDraw.Document.6.0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2209800"/>
            <a:ext cx="7467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Note: PDC oxidizes primary alcohols to </a:t>
            </a:r>
            <a:r>
              <a:rPr lang="en-US" sz="2800" dirty="0" err="1" smtClean="0"/>
              <a:t>aldehydes</a:t>
            </a:r>
            <a:r>
              <a:rPr lang="en-US" sz="2800" dirty="0" smtClean="0"/>
              <a:t> in DCM and, to acids in DMF (about 3 equiv of PDC is required in the later case).</a:t>
            </a:r>
          </a:p>
          <a:p>
            <a:endParaRPr lang="en-US" dirty="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524000" y="4191000"/>
          <a:ext cx="5484813" cy="1516063"/>
        </p:xfrm>
        <a:graphic>
          <a:graphicData uri="http://schemas.openxmlformats.org/presentationml/2006/ole">
            <p:oleObj spid="_x0000_s25603" name="CS ChemDraw Drawing" r:id="rId4" imgW="3689947" imgH="1013612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457200"/>
            <a:ext cx="8001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Manganese dioxide (MnO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):</a:t>
            </a:r>
          </a:p>
          <a:p>
            <a:endParaRPr lang="en-US" sz="2800" dirty="0" smtClean="0"/>
          </a:p>
          <a:p>
            <a:pPr lvl="0" algn="just"/>
            <a:r>
              <a:rPr lang="en-US" sz="2800" dirty="0" smtClean="0"/>
              <a:t>MnO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is highly specific mild oxidant for </a:t>
            </a:r>
            <a:r>
              <a:rPr lang="en-US" sz="2800" dirty="0" err="1" smtClean="0"/>
              <a:t>allylic</a:t>
            </a:r>
            <a:r>
              <a:rPr lang="en-US" sz="2800" dirty="0" smtClean="0"/>
              <a:t> and </a:t>
            </a:r>
            <a:r>
              <a:rPr lang="en-US" sz="2800" dirty="0" err="1" smtClean="0"/>
              <a:t>benzylic</a:t>
            </a:r>
            <a:r>
              <a:rPr lang="en-US" sz="2800" dirty="0" smtClean="0"/>
              <a:t> alcohols (to obtain the corresponding </a:t>
            </a:r>
            <a:r>
              <a:rPr lang="en-US" sz="2800" dirty="0" err="1" smtClean="0"/>
              <a:t>aldehydes</a:t>
            </a:r>
            <a:r>
              <a:rPr lang="en-US" sz="2800" dirty="0" smtClean="0"/>
              <a:t> or </a:t>
            </a:r>
            <a:r>
              <a:rPr lang="en-US" sz="2800" dirty="0" err="1" smtClean="0"/>
              <a:t>ketones</a:t>
            </a:r>
            <a:r>
              <a:rPr lang="en-US" sz="2800" dirty="0" smtClean="0"/>
              <a:t>). It seldom oxidizes saturated alcohols.</a:t>
            </a:r>
          </a:p>
          <a:p>
            <a:endParaRPr lang="en-US" sz="2800" dirty="0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1981200" y="3657600"/>
          <a:ext cx="4030663" cy="1600200"/>
        </p:xfrm>
        <a:graphic>
          <a:graphicData uri="http://schemas.openxmlformats.org/presentationml/2006/ole">
            <p:oleObj spid="_x0000_s26626" name="CS ChemDraw Drawing" r:id="rId3" imgW="2684564" imgH="1066419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533400"/>
            <a:ext cx="723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/>
              <a:t>It also oxidizes hydroxyl group adjacent to triple bond and </a:t>
            </a:r>
            <a:r>
              <a:rPr lang="en-US" sz="2800" dirty="0" err="1" smtClean="0"/>
              <a:t>cyclopropyl</a:t>
            </a:r>
            <a:r>
              <a:rPr lang="en-US" sz="2800" dirty="0" smtClean="0"/>
              <a:t> ring.</a:t>
            </a:r>
          </a:p>
          <a:p>
            <a:endParaRPr lang="en-US" sz="2800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2438400" y="1828800"/>
          <a:ext cx="3848100" cy="1116013"/>
        </p:xfrm>
        <a:graphic>
          <a:graphicData uri="http://schemas.openxmlformats.org/presentationml/2006/ole">
            <p:oleObj spid="_x0000_s27649" name="CS ChemDraw Drawing" r:id="rId3" imgW="2565235" imgH="741693" progId="ChemDraw.Document.6.0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90600" y="3276600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/>
              <a:t>Mechanism: </a:t>
            </a:r>
          </a:p>
          <a:p>
            <a:endParaRPr lang="en-US" sz="2800" dirty="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914400" y="3886200"/>
          <a:ext cx="7688263" cy="1462088"/>
        </p:xfrm>
        <a:graphic>
          <a:graphicData uri="http://schemas.openxmlformats.org/presentationml/2006/ole">
            <p:oleObj spid="_x0000_s27651" name="CS ChemDraw Drawing" r:id="rId4" imgW="5909196" imgH="1124369" progId="ChemDraw.Document.6.0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04800" y="5334000"/>
            <a:ext cx="853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The intermediate </a:t>
            </a:r>
            <a:r>
              <a:rPr lang="en-US" sz="2800" dirty="0" err="1" smtClean="0"/>
              <a:t>allyl</a:t>
            </a:r>
            <a:r>
              <a:rPr lang="en-US" sz="2800" dirty="0" smtClean="0"/>
              <a:t> radical is stabilized by resonance. This also explains why the reaction is specific to </a:t>
            </a:r>
            <a:r>
              <a:rPr lang="en-US" sz="2800" dirty="0" err="1" smtClean="0"/>
              <a:t>allylic</a:t>
            </a:r>
            <a:r>
              <a:rPr lang="en-US" sz="2800" dirty="0" smtClean="0"/>
              <a:t> and </a:t>
            </a:r>
            <a:r>
              <a:rPr lang="en-US" sz="2800" dirty="0" err="1" smtClean="0"/>
              <a:t>benzylic</a:t>
            </a:r>
            <a:r>
              <a:rPr lang="en-US" sz="2800" dirty="0" smtClean="0"/>
              <a:t> alcohols.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3810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/>
              <a:t>Examples:</a:t>
            </a:r>
          </a:p>
          <a:p>
            <a:endParaRPr lang="en-US" sz="2800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1905000" y="1676400"/>
          <a:ext cx="5740400" cy="2541588"/>
        </p:xfrm>
        <a:graphic>
          <a:graphicData uri="http://schemas.openxmlformats.org/presentationml/2006/ole">
            <p:oleObj spid="_x0000_s28673" name="CS ChemDraw Drawing" r:id="rId3" imgW="3829164" imgH="1703870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19200"/>
          </a:xfrm>
        </p:spPr>
        <p:txBody>
          <a:bodyPr/>
          <a:lstStyle/>
          <a:p>
            <a:pPr algn="just">
              <a:buNone/>
            </a:pPr>
            <a:r>
              <a:rPr lang="en-US" b="1" dirty="0" smtClean="0"/>
              <a:t>Oxidation:</a:t>
            </a:r>
            <a:r>
              <a:rPr lang="en-US" dirty="0" smtClean="0"/>
              <a:t> addition of oxygen or removal </a:t>
            </a:r>
            <a:r>
              <a:rPr lang="en-US" dirty="0" smtClean="0"/>
              <a:t>of hydrogen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828800" y="3048000"/>
          <a:ext cx="4808538" cy="2203450"/>
        </p:xfrm>
        <a:graphic>
          <a:graphicData uri="http://schemas.openxmlformats.org/presentationml/2006/ole">
            <p:oleObj spid="_x0000_s1025" name="CS ChemDraw Drawing" r:id="rId3" imgW="3196857" imgH="1462811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905000"/>
          </a:xfrm>
        </p:spPr>
        <p:txBody>
          <a:bodyPr/>
          <a:lstStyle/>
          <a:p>
            <a:pPr algn="just"/>
            <a:r>
              <a:rPr lang="en-US" b="1" dirty="0" smtClean="0"/>
              <a:t>Cr(VI) Reagents (CrO</a:t>
            </a:r>
            <a:r>
              <a:rPr lang="en-US" b="1" baseline="-25000" dirty="0" smtClean="0"/>
              <a:t>3</a:t>
            </a:r>
            <a:r>
              <a:rPr lang="en-US" b="1" dirty="0" smtClean="0"/>
              <a:t>):</a:t>
            </a:r>
            <a:r>
              <a:rPr lang="en-US" dirty="0" smtClean="0"/>
              <a:t> Toxic and hence rarely used nowadays.</a:t>
            </a:r>
          </a:p>
          <a:p>
            <a:pPr algn="just"/>
            <a:r>
              <a:rPr lang="en-US" dirty="0" smtClean="0"/>
              <a:t>Typical mechanism:</a:t>
            </a:r>
          </a:p>
          <a:p>
            <a:endParaRPr lang="en-US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752600" y="3657600"/>
          <a:ext cx="6143625" cy="1517650"/>
        </p:xfrm>
        <a:graphic>
          <a:graphicData uri="http://schemas.openxmlformats.org/presentationml/2006/ole">
            <p:oleObj spid="_x0000_s15361" name="CS ChemDraw Drawing" r:id="rId3" imgW="4086339" imgH="1007440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Jones reagent: </a:t>
            </a:r>
            <a:r>
              <a:rPr lang="en-US" dirty="0" smtClean="0"/>
              <a:t>A solution of CrO</a:t>
            </a:r>
            <a:r>
              <a:rPr lang="en-US" baseline="-25000" dirty="0" smtClean="0"/>
              <a:t>3</a:t>
            </a:r>
            <a:r>
              <a:rPr lang="en-US" dirty="0" smtClean="0"/>
              <a:t> and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 in water.</a:t>
            </a:r>
          </a:p>
          <a:p>
            <a:pPr lvl="0"/>
            <a:r>
              <a:rPr lang="en-US" dirty="0" smtClean="0"/>
              <a:t>Useful for the oxidation of secondary alcohols to </a:t>
            </a:r>
            <a:r>
              <a:rPr lang="en-US" dirty="0" err="1" smtClean="0"/>
              <a:t>ketones</a:t>
            </a:r>
            <a:r>
              <a:rPr lang="en-US" dirty="0" smtClean="0"/>
              <a:t> and certain primary alcohols (such as </a:t>
            </a:r>
            <a:r>
              <a:rPr lang="en-US" dirty="0" err="1" smtClean="0"/>
              <a:t>allylic</a:t>
            </a:r>
            <a:r>
              <a:rPr lang="en-US" dirty="0" smtClean="0"/>
              <a:t> and </a:t>
            </a:r>
            <a:r>
              <a:rPr lang="en-US" dirty="0" err="1" smtClean="0"/>
              <a:t>benzylic</a:t>
            </a:r>
            <a:r>
              <a:rPr lang="en-US" dirty="0" smtClean="0"/>
              <a:t> alcohols) to </a:t>
            </a:r>
            <a:r>
              <a:rPr lang="en-US" dirty="0" err="1" smtClean="0"/>
              <a:t>aldehydes</a:t>
            </a:r>
            <a:r>
              <a:rPr lang="en-US" dirty="0" smtClean="0"/>
              <a:t>. With other primary alcohols, over oxidation to acid is always a problem.</a:t>
            </a:r>
          </a:p>
          <a:p>
            <a:pPr lvl="0"/>
            <a:r>
              <a:rPr lang="en-US" dirty="0" smtClean="0"/>
              <a:t>Examples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1219200" y="381000"/>
          <a:ext cx="6416675" cy="5043488"/>
        </p:xfrm>
        <a:graphic>
          <a:graphicData uri="http://schemas.openxmlformats.org/presentationml/2006/ole">
            <p:oleObj spid="_x0000_s16385" name="CS ChemDraw Drawing" r:id="rId3" imgW="4274934" imgH="3361792" progId="ChemDraw.Document.6.0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5638800"/>
            <a:ext cx="800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/>
              <a:t>With primary alcohols, over oxidation to acid is always problem. </a:t>
            </a:r>
          </a:p>
          <a:p>
            <a:r>
              <a:rPr lang="en-US" sz="2800" dirty="0" smtClean="0"/>
              <a:t> 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3352800"/>
          </a:xfrm>
        </p:spPr>
        <p:txBody>
          <a:bodyPr/>
          <a:lstStyle/>
          <a:p>
            <a:r>
              <a:rPr lang="en-US" dirty="0" smtClean="0"/>
              <a:t>Many milder CrO</a:t>
            </a:r>
            <a:r>
              <a:rPr lang="en-US" baseline="-25000" dirty="0" smtClean="0"/>
              <a:t>3</a:t>
            </a:r>
            <a:r>
              <a:rPr lang="en-US" dirty="0" smtClean="0"/>
              <a:t>-based oxidizing agents have been developed (by including pyridine) for the oxidation of secondary alcohols to </a:t>
            </a:r>
            <a:r>
              <a:rPr lang="en-US" dirty="0" err="1" smtClean="0"/>
              <a:t>ketones</a:t>
            </a:r>
            <a:r>
              <a:rPr lang="en-US" dirty="0" smtClean="0"/>
              <a:t> and primary alcohols to </a:t>
            </a:r>
            <a:r>
              <a:rPr lang="en-US" dirty="0" err="1" smtClean="0"/>
              <a:t>aldehydes</a:t>
            </a:r>
            <a:r>
              <a:rPr lang="en-US" dirty="0" smtClean="0"/>
              <a:t> (no over-oxidation). They include:</a:t>
            </a:r>
          </a:p>
          <a:p>
            <a:r>
              <a:rPr lang="en-US" b="1" dirty="0" smtClean="0"/>
              <a:t>Collins reagents:</a:t>
            </a:r>
            <a:r>
              <a:rPr lang="en-US" dirty="0" smtClean="0"/>
              <a:t> CrO</a:t>
            </a:r>
            <a:r>
              <a:rPr lang="en-US" baseline="-25000" dirty="0" smtClean="0"/>
              <a:t>3</a:t>
            </a:r>
            <a:r>
              <a:rPr lang="en-US" dirty="0" smtClean="0"/>
              <a:t>-Py complex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3505200" y="4191000"/>
          <a:ext cx="1984375" cy="941388"/>
        </p:xfrm>
        <a:graphic>
          <a:graphicData uri="http://schemas.openxmlformats.org/presentationml/2006/ole">
            <p:oleObj spid="_x0000_s18433" name="CS ChemDraw Drawing" r:id="rId3" imgW="1319136" imgH="626821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Preparation: Addition of CrO</a:t>
            </a:r>
            <a:r>
              <a:rPr lang="en-US" baseline="-25000" dirty="0" smtClean="0"/>
              <a:t>3</a:t>
            </a:r>
            <a:r>
              <a:rPr lang="en-US" dirty="0" smtClean="0"/>
              <a:t> to dry </a:t>
            </a:r>
            <a:r>
              <a:rPr lang="en-US" dirty="0" err="1" smtClean="0"/>
              <a:t>Py</a:t>
            </a:r>
            <a:r>
              <a:rPr lang="en-US" dirty="0" smtClean="0"/>
              <a:t> (2 equiv.) in DCM.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lvl="0"/>
            <a:r>
              <a:rPr lang="en-US" dirty="0" smtClean="0"/>
              <a:t>Disadvantage: 5-fold excess reagent is required for the reaction.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lvl="0"/>
            <a:r>
              <a:rPr lang="en-US" dirty="0" smtClean="0"/>
              <a:t>Advantage: It is the preferred reagent over PCC and PDC (discussed later) when an acid sensitive group is present in the substrate.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lvl="0"/>
            <a:r>
              <a:rPr lang="en-US" dirty="0" smtClean="0"/>
              <a:t>Examples: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905000" y="1371600"/>
          <a:ext cx="5538788" cy="3197225"/>
        </p:xfrm>
        <a:graphic>
          <a:graphicData uri="http://schemas.openxmlformats.org/presentationml/2006/ole">
            <p:oleObj spid="_x0000_s19457" name="CS ChemDraw Drawing" r:id="rId3" imgW="3692690" imgH="2133181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838200"/>
          </a:xfrm>
        </p:spPr>
        <p:txBody>
          <a:bodyPr/>
          <a:lstStyle/>
          <a:p>
            <a:pPr>
              <a:buNone/>
            </a:pPr>
            <a:r>
              <a:rPr lang="en-US" b="1" dirty="0" err="1" smtClean="0"/>
              <a:t>Pyridium</a:t>
            </a:r>
            <a:r>
              <a:rPr lang="en-US" b="1" dirty="0" smtClean="0"/>
              <a:t> </a:t>
            </a:r>
            <a:r>
              <a:rPr lang="en-US" b="1" dirty="0" err="1" smtClean="0"/>
              <a:t>chlorochromate</a:t>
            </a:r>
            <a:r>
              <a:rPr lang="en-US" b="1" dirty="0" smtClean="0"/>
              <a:t> (PCC):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2895600" y="1676400"/>
          <a:ext cx="1946275" cy="777875"/>
        </p:xfrm>
        <a:graphic>
          <a:graphicData uri="http://schemas.openxmlformats.org/presentationml/2006/ole">
            <p:oleObj spid="_x0000_s21505" name="CS ChemDraw Drawing" r:id="rId3" imgW="1284160" imgH="517436" progId="ChemDraw.Document.6.0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2667000"/>
            <a:ext cx="7543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2800" dirty="0" smtClean="0"/>
              <a:t>Preparation: Addition of </a:t>
            </a:r>
            <a:r>
              <a:rPr lang="en-US" sz="2800" dirty="0" err="1" smtClean="0"/>
              <a:t>Py</a:t>
            </a:r>
            <a:r>
              <a:rPr lang="en-US" sz="2800" dirty="0" smtClean="0"/>
              <a:t> to a cold solution of CrO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in con. </a:t>
            </a:r>
            <a:r>
              <a:rPr lang="en-US" sz="2800" dirty="0" err="1" smtClean="0"/>
              <a:t>HCl</a:t>
            </a:r>
            <a:r>
              <a:rPr lang="en-US" sz="2800" dirty="0" smtClean="0"/>
              <a:t>.</a:t>
            </a:r>
          </a:p>
          <a:p>
            <a:pPr lvl="0"/>
            <a:endParaRPr lang="en-US" sz="2800" dirty="0" smtClean="0"/>
          </a:p>
          <a:p>
            <a:pPr lvl="0">
              <a:buFont typeface="Wingdings" pitchFamily="2" charset="2"/>
              <a:buChar char="Ø"/>
            </a:pPr>
            <a:r>
              <a:rPr lang="en-US" sz="2800" dirty="0" smtClean="0"/>
              <a:t>Mildly </a:t>
            </a:r>
            <a:r>
              <a:rPr lang="en-US" sz="2800" dirty="0" smtClean="0"/>
              <a:t>acidic and not suitable for acid-sensitive compounds. But, </a:t>
            </a:r>
            <a:r>
              <a:rPr lang="en-US" sz="2800" dirty="0" err="1" smtClean="0"/>
              <a:t>NaOAc</a:t>
            </a:r>
            <a:r>
              <a:rPr lang="en-US" sz="2800" dirty="0" smtClean="0"/>
              <a:t> may be used to neutralize the acidity</a:t>
            </a:r>
            <a:r>
              <a:rPr lang="en-US" sz="2800" dirty="0" smtClean="0"/>
              <a:t>.</a:t>
            </a:r>
          </a:p>
          <a:p>
            <a:pPr lvl="0"/>
            <a:endParaRPr lang="en-US" sz="2800" dirty="0" smtClean="0"/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Examples</a:t>
            </a:r>
            <a:r>
              <a:rPr lang="en-US" sz="2800" dirty="0" smtClean="0"/>
              <a:t>: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348</Words>
  <Application>Microsoft Office PowerPoint</Application>
  <PresentationFormat>On-screen Show (4:3)</PresentationFormat>
  <Paragraphs>44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CS ChemDraw Drawing</vt:lpstr>
      <vt:lpstr>OXIDATIONS</vt:lpstr>
      <vt:lpstr>Introduction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OXIDATIONS</dc:title>
  <dc:creator/>
  <cp:lastModifiedBy>CHE</cp:lastModifiedBy>
  <cp:revision>10</cp:revision>
  <dcterms:created xsi:type="dcterms:W3CDTF">2006-08-16T00:00:00Z</dcterms:created>
  <dcterms:modified xsi:type="dcterms:W3CDTF">2019-01-29T06:01:31Z</dcterms:modified>
</cp:coreProperties>
</file>