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95400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Heterocyclic Chemistry: 1,3-Azoles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Dr. K. </a:t>
            </a:r>
            <a:r>
              <a:rPr lang="en-US" b="1" dirty="0" err="1" smtClean="0">
                <a:solidFill>
                  <a:srgbClr val="00B050"/>
                </a:solidFill>
              </a:rPr>
              <a:t>Srinivasan</a:t>
            </a:r>
            <a:endParaRPr lang="en-US" b="1" dirty="0" smtClean="0">
              <a:solidFill>
                <a:srgbClr val="00B050"/>
              </a:solidFill>
            </a:endParaRPr>
          </a:p>
          <a:p>
            <a:r>
              <a:rPr lang="en-US" b="1" dirty="0" smtClean="0">
                <a:solidFill>
                  <a:srgbClr val="00B050"/>
                </a:solidFill>
              </a:rPr>
              <a:t>School of </a:t>
            </a:r>
            <a:r>
              <a:rPr lang="en-US" b="1" dirty="0" err="1" smtClean="0">
                <a:solidFill>
                  <a:srgbClr val="00B050"/>
                </a:solidFill>
              </a:rPr>
              <a:t>Chemistty</a:t>
            </a:r>
            <a:endParaRPr lang="en-US" b="1" dirty="0" smtClean="0">
              <a:solidFill>
                <a:srgbClr val="00B050"/>
              </a:solidFill>
            </a:endParaRPr>
          </a:p>
          <a:p>
            <a:r>
              <a:rPr lang="en-US" b="1" dirty="0" err="1" smtClean="0">
                <a:solidFill>
                  <a:srgbClr val="00B050"/>
                </a:solidFill>
              </a:rPr>
              <a:t>Bharathidasan</a:t>
            </a:r>
            <a:r>
              <a:rPr lang="en-US" b="1" dirty="0" smtClean="0">
                <a:solidFill>
                  <a:srgbClr val="00B050"/>
                </a:solidFill>
              </a:rPr>
              <a:t> University</a:t>
            </a:r>
            <a:endParaRPr lang="en-U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PROBLEM SOLVING METHODS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(All </a:t>
            </a:r>
            <a:r>
              <a:rPr lang="en-US" sz="3100" dirty="0" smtClean="0"/>
              <a:t>are taken from Joule &amp; Mills)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1. Suggest structures of products in the following reactions: </a:t>
            </a:r>
          </a:p>
          <a:p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762000" y="2514600"/>
          <a:ext cx="7751763" cy="2616200"/>
        </p:xfrm>
        <a:graphic>
          <a:graphicData uri="http://schemas.openxmlformats.org/presentationml/2006/ole">
            <p:oleObj spid="_x0000_s1025" name="CS ChemDraw Drawing" r:id="rId3" imgW="5160960" imgH="1742040" progId="ChemDraw.Document.6.0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>2. Draw the structures of the intermediates and final products in the following reactions: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990600" y="1905000"/>
          <a:ext cx="7056438" cy="2606675"/>
        </p:xfrm>
        <a:graphic>
          <a:graphicData uri="http://schemas.openxmlformats.org/presentationml/2006/ole">
            <p:oleObj spid="_x0000_s15361" name="CS ChemDraw Drawing" r:id="rId3" imgW="4681800" imgH="1729440" progId="ChemDraw.Document.6.0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2700" dirty="0" smtClean="0"/>
              <a:t>3. Give structures of </a:t>
            </a:r>
            <a:r>
              <a:rPr lang="en-US" sz="2700" b="1" dirty="0" smtClean="0"/>
              <a:t>A</a:t>
            </a:r>
            <a:r>
              <a:rPr lang="en-US" sz="2700" dirty="0" smtClean="0"/>
              <a:t> and </a:t>
            </a:r>
            <a:r>
              <a:rPr lang="en-US" sz="2700" b="1" dirty="0" smtClean="0"/>
              <a:t>B</a:t>
            </a:r>
            <a:r>
              <a:rPr lang="en-US" sz="2700" dirty="0" smtClean="0"/>
              <a:t> in the following reaction sequence: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609600" y="1219200"/>
          <a:ext cx="7440613" cy="2093913"/>
        </p:xfrm>
        <a:graphic>
          <a:graphicData uri="http://schemas.openxmlformats.org/presentationml/2006/ole">
            <p:oleObj spid="_x0000_s16385" name="CS ChemDraw Drawing" r:id="rId3" imgW="4986000" imgH="1394640" progId="ChemDraw.Document.6.0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14400" y="38862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Note: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2209800" y="4419600"/>
          <a:ext cx="4699000" cy="758825"/>
        </p:xfrm>
        <a:graphic>
          <a:graphicData uri="http://schemas.openxmlformats.org/presentationml/2006/ole">
            <p:oleObj spid="_x0000_s16387" name="CS ChemDraw Drawing" r:id="rId4" imgW="3131640" imgH="503280" progId="ChemDraw.Document.6.0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>4. Deduce the structures of the products formed in the following reaction sequence: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914400" y="2286000"/>
          <a:ext cx="7532688" cy="1882775"/>
        </p:xfrm>
        <a:graphic>
          <a:graphicData uri="http://schemas.openxmlformats.org/presentationml/2006/ole">
            <p:oleObj spid="_x0000_s17409" name="CS ChemDraw Drawing" r:id="rId3" imgW="5015520" imgH="1256760" progId="ChemDraw.Document.6.0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5. Explain the following observations:</a:t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914400" y="1905000"/>
          <a:ext cx="7056438" cy="2432050"/>
        </p:xfrm>
        <a:graphic>
          <a:graphicData uri="http://schemas.openxmlformats.org/presentationml/2006/ole">
            <p:oleObj spid="_x0000_s18433" name="CS ChemDraw Drawing" r:id="rId3" imgW="4717800" imgH="1626840" progId="ChemDraw.Document.6.0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/>
              <a:t>6. Predict the products:</a:t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1371600" y="1219200"/>
          <a:ext cx="5200650" cy="2660650"/>
        </p:xfrm>
        <a:graphic>
          <a:graphicData uri="http://schemas.openxmlformats.org/presentationml/2006/ole">
            <p:oleObj spid="_x0000_s19457" name="CS ChemDraw Drawing" r:id="rId3" imgW="3448440" imgH="1769040" progId="ChemDraw.Document.6.0">
              <p:embed/>
            </p:oleObj>
          </a:graphicData>
        </a:graphic>
      </p:graphicFrame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676400" y="4114800"/>
          <a:ext cx="3811588" cy="1800225"/>
        </p:xfrm>
        <a:graphic>
          <a:graphicData uri="http://schemas.openxmlformats.org/presentationml/2006/ole">
            <p:oleObj spid="_x0000_s19459" name="CS ChemDraw Drawing" r:id="rId4" imgW="2538000" imgH="1201680" progId="ChemDraw.Document.6.0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57</Words>
  <Application>Microsoft Office PowerPoint</Application>
  <PresentationFormat>On-screen Show (4:3)</PresentationFormat>
  <Paragraphs>12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CS ChemDraw Drawing</vt:lpstr>
      <vt:lpstr>Heterocyclic Chemistry: 1,3-Azoles</vt:lpstr>
      <vt:lpstr>PROBLEM SOLVING METHODS (All are taken from Joule &amp; Mills)</vt:lpstr>
      <vt:lpstr>   2. Draw the structures of the intermediates and final products in the following reactions:    </vt:lpstr>
      <vt:lpstr>3. Give structures of A and B in the following reaction sequence:  </vt:lpstr>
      <vt:lpstr>   4. Deduce the structures of the products formed in the following reaction sequence:   </vt:lpstr>
      <vt:lpstr>5. Explain the following observations: </vt:lpstr>
      <vt:lpstr>6. Predict the products: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Heterocyclic Chemistry: 1,3-Azoles</dc:title>
  <dc:creator/>
  <cp:lastModifiedBy>CHE</cp:lastModifiedBy>
  <cp:revision>3</cp:revision>
  <dcterms:created xsi:type="dcterms:W3CDTF">2006-08-16T00:00:00Z</dcterms:created>
  <dcterms:modified xsi:type="dcterms:W3CDTF">2019-01-29T09:26:14Z</dcterms:modified>
</cp:coreProperties>
</file>