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jpeg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Aromatic </a:t>
            </a:r>
            <a:r>
              <a:rPr lang="en-US" b="1" dirty="0" err="1" smtClean="0">
                <a:solidFill>
                  <a:srgbClr val="FF0000"/>
                </a:solidFill>
              </a:rPr>
              <a:t>Nucleophilic</a:t>
            </a:r>
            <a:r>
              <a:rPr lang="en-US" b="1" dirty="0" smtClean="0">
                <a:solidFill>
                  <a:srgbClr val="FF0000"/>
                </a:solidFill>
              </a:rPr>
              <a:t> Substitution: </a:t>
            </a:r>
            <a:r>
              <a:rPr lang="en-US" b="1" dirty="0" err="1" smtClean="0">
                <a:solidFill>
                  <a:srgbClr val="FF0000"/>
                </a:solidFill>
              </a:rPr>
              <a:t>Arynes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Dr. K. </a:t>
            </a:r>
            <a:r>
              <a:rPr lang="en-US" b="1" dirty="0" err="1" smtClean="0">
                <a:solidFill>
                  <a:srgbClr val="00B050"/>
                </a:solidFill>
              </a:rPr>
              <a:t>Srinivasan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School of Chemistry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Bharathidasan</a:t>
            </a:r>
            <a:r>
              <a:rPr lang="en-US" b="1" dirty="0" smtClean="0">
                <a:solidFill>
                  <a:srgbClr val="00B050"/>
                </a:solidFill>
              </a:rPr>
              <a:t> University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1149738"/>
              </p:ext>
            </p:extLst>
          </p:nvPr>
        </p:nvGraphicFramePr>
        <p:xfrm>
          <a:off x="848915" y="1172690"/>
          <a:ext cx="903684" cy="2000250"/>
        </p:xfrm>
        <a:graphic>
          <a:graphicData uri="http://schemas.openxmlformats.org/presentationml/2006/ole">
            <p:oleObj spid="_x0000_s1026" name="CS ChemDraw Drawing" r:id="rId3" imgW="482971" imgH="799627" progId="ChemDraw.Document.6.0">
              <p:embed/>
            </p:oleObj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3508139" y="174176"/>
            <a:ext cx="2878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200" b="1" dirty="0"/>
              <a:t>INTRODUCTION</a:t>
            </a:r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85920946"/>
              </p:ext>
            </p:extLst>
          </p:nvPr>
        </p:nvGraphicFramePr>
        <p:xfrm>
          <a:off x="7205663" y="1460500"/>
          <a:ext cx="1394222" cy="1423988"/>
        </p:xfrm>
        <a:graphic>
          <a:graphicData uri="http://schemas.openxmlformats.org/presentationml/2006/ole">
            <p:oleObj spid="_x0000_s1027" name="CS ChemDraw Drawing" r:id="rId4" imgW="1240481" imgH="948874" progId="ChemDraw.Document.6.0">
              <p:embed/>
            </p:oleObj>
          </a:graphicData>
        </a:graphic>
      </p:graphicFrame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7240655"/>
              </p:ext>
            </p:extLst>
          </p:nvPr>
        </p:nvGraphicFramePr>
        <p:xfrm>
          <a:off x="3336020" y="1461159"/>
          <a:ext cx="2370429" cy="1108001"/>
        </p:xfrm>
        <a:graphic>
          <a:graphicData uri="http://schemas.openxmlformats.org/presentationml/2006/ole">
            <p:oleObj spid="_x0000_s1028" name="CS ChemDraw Drawing" r:id="rId5" imgW="2107048" imgH="738667" progId="ChemDraw.Document.6.0">
              <p:embed/>
            </p:oleObj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3599521" y="5336215"/>
            <a:ext cx="18434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G. Wittig, </a:t>
            </a:r>
            <a:r>
              <a:rPr lang="de-DE" sz="1400" i="1" dirty="0"/>
              <a:t>Naturwissenschaften </a:t>
            </a:r>
            <a:r>
              <a:rPr lang="de-DE" sz="1400" b="1" dirty="0"/>
              <a:t>1942</a:t>
            </a:r>
            <a:r>
              <a:rPr lang="de-DE" sz="1400" dirty="0"/>
              <a:t>, </a:t>
            </a:r>
            <a:r>
              <a:rPr lang="de-DE" sz="1400" i="1" dirty="0"/>
              <a:t>30</a:t>
            </a:r>
            <a:r>
              <a:rPr lang="de-DE" sz="1400" dirty="0"/>
              <a:t>, 696-703.</a:t>
            </a:r>
            <a:endParaRPr lang="es-MX" sz="1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614058" y="36430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57442372"/>
              </p:ext>
            </p:extLst>
          </p:nvPr>
        </p:nvGraphicFramePr>
        <p:xfrm>
          <a:off x="1366838" y="3678238"/>
          <a:ext cx="6441281" cy="1555750"/>
        </p:xfrm>
        <a:graphic>
          <a:graphicData uri="http://schemas.openxmlformats.org/presentationml/2006/ole">
            <p:oleObj spid="_x0000_s1029" name="CS ChemDraw Drawing" r:id="rId6" imgW="4292837" imgH="778186" progId="ChemDraw.Document.6.0">
              <p:embed/>
            </p:oleObj>
          </a:graphicData>
        </a:graphic>
      </p:graphicFrame>
      <p:sp>
        <p:nvSpPr>
          <p:cNvPr id="9" name="Rectángulo 8"/>
          <p:cNvSpPr/>
          <p:nvPr/>
        </p:nvSpPr>
        <p:spPr>
          <a:xfrm>
            <a:off x="796756" y="5336215"/>
            <a:ext cx="2144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/>
              <a:t>W. E. Bachmann, </a:t>
            </a:r>
            <a:r>
              <a:rPr lang="de-DE" sz="1400" i="1" dirty="0"/>
              <a:t>et al.,</a:t>
            </a:r>
            <a:r>
              <a:rPr lang="de-DE" sz="1400" dirty="0"/>
              <a:t> </a:t>
            </a:r>
            <a:r>
              <a:rPr lang="de-DE" sz="1400" i="1" dirty="0"/>
              <a:t>J. Am. Chem. Soc. </a:t>
            </a:r>
            <a:r>
              <a:rPr lang="de-DE" sz="1400" b="1" dirty="0"/>
              <a:t>1927</a:t>
            </a:r>
            <a:r>
              <a:rPr lang="de-DE" sz="1400" dirty="0"/>
              <a:t>, </a:t>
            </a:r>
            <a:r>
              <a:rPr lang="de-DE" sz="1400" i="1" dirty="0"/>
              <a:t>49</a:t>
            </a:r>
            <a:r>
              <a:rPr lang="de-DE" sz="1400" dirty="0"/>
              <a:t>, 2089–98.</a:t>
            </a:r>
            <a:endParaRPr lang="es-MX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205638" y="5336215"/>
            <a:ext cx="18059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J. D. Roberts, </a:t>
            </a:r>
            <a:r>
              <a:rPr lang="en-US" sz="1400" i="1" dirty="0"/>
              <a:t>et al.,</a:t>
            </a:r>
            <a:r>
              <a:rPr lang="en-US" sz="1400" dirty="0"/>
              <a:t> </a:t>
            </a:r>
            <a:r>
              <a:rPr lang="en-US" sz="1400" i="1" dirty="0"/>
              <a:t>J. Am. Chem. Soc. </a:t>
            </a:r>
            <a:r>
              <a:rPr lang="en-US" sz="1400" b="1" dirty="0"/>
              <a:t>1953</a:t>
            </a:r>
            <a:r>
              <a:rPr lang="en-US" sz="1400" dirty="0"/>
              <a:t>, </a:t>
            </a:r>
            <a:r>
              <a:rPr lang="en-US" sz="1400" i="1" dirty="0"/>
              <a:t>75</a:t>
            </a:r>
            <a:r>
              <a:rPr lang="en-US" sz="1400" dirty="0"/>
              <a:t>, 3290-91.</a:t>
            </a:r>
            <a:endParaRPr lang="es-MX" sz="1400" dirty="0"/>
          </a:p>
        </p:txBody>
      </p:sp>
      <p:sp>
        <p:nvSpPr>
          <p:cNvPr id="12" name="Flecha derecha 11"/>
          <p:cNvSpPr/>
          <p:nvPr/>
        </p:nvSpPr>
        <p:spPr>
          <a:xfrm>
            <a:off x="2696775" y="4131307"/>
            <a:ext cx="811364" cy="2547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Flecha derecha 17"/>
          <p:cNvSpPr/>
          <p:nvPr/>
        </p:nvSpPr>
        <p:spPr>
          <a:xfrm>
            <a:off x="5261605" y="4124605"/>
            <a:ext cx="811364" cy="2547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401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1847642" y="485130"/>
            <a:ext cx="7272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First experimental observations that supported </a:t>
            </a:r>
            <a:r>
              <a:rPr lang="en-US" sz="2000" b="1" dirty="0" err="1"/>
              <a:t>benzyne</a:t>
            </a:r>
            <a:r>
              <a:rPr lang="en-US" sz="2000" b="1" dirty="0"/>
              <a:t> existence: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678" y="1357590"/>
            <a:ext cx="4579144" cy="1143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569" y="3048430"/>
            <a:ext cx="2971800" cy="10572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5141" y="3038907"/>
            <a:ext cx="3236119" cy="1076325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2971228" y="6463643"/>
            <a:ext cx="4290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J. D. Roberts, </a:t>
            </a:r>
            <a:r>
              <a:rPr lang="en-US" sz="1400" i="1" dirty="0"/>
              <a:t>et al.,</a:t>
            </a:r>
            <a:r>
              <a:rPr lang="en-US" sz="1400" dirty="0"/>
              <a:t> </a:t>
            </a:r>
            <a:r>
              <a:rPr lang="en-US" sz="1400" i="1" dirty="0"/>
              <a:t>J. Am. Chem. Soc. </a:t>
            </a:r>
            <a:r>
              <a:rPr lang="en-US" sz="1400" b="1" dirty="0"/>
              <a:t>1953</a:t>
            </a:r>
            <a:r>
              <a:rPr lang="en-US" sz="1400" dirty="0"/>
              <a:t>, </a:t>
            </a:r>
            <a:r>
              <a:rPr lang="en-US" sz="1400" i="1" dirty="0"/>
              <a:t>75</a:t>
            </a:r>
            <a:r>
              <a:rPr lang="en-US" sz="1400" dirty="0"/>
              <a:t>, 3290-91.</a:t>
            </a:r>
            <a:endParaRPr lang="es-MX" sz="1400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6026" y="4577330"/>
            <a:ext cx="3357563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1682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 descr="14C labeling experiment shows equal distribution of product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2595" y="873330"/>
            <a:ext cx="6578125" cy="1475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6000261" y="2273465"/>
            <a:ext cx="197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Practically</a:t>
            </a:r>
            <a:r>
              <a:rPr lang="es-MX" dirty="0"/>
              <a:t> 1:1 ratio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114351" y="2777470"/>
            <a:ext cx="4199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J. D. Roberts, </a:t>
            </a:r>
            <a:r>
              <a:rPr lang="en-US" sz="1400" i="1" dirty="0"/>
              <a:t>et al.,</a:t>
            </a:r>
            <a:r>
              <a:rPr lang="en-US" sz="1400" dirty="0"/>
              <a:t> </a:t>
            </a:r>
            <a:r>
              <a:rPr lang="en-US" sz="1400" i="1" dirty="0"/>
              <a:t>J. Am. Chem. Soc. </a:t>
            </a:r>
            <a:r>
              <a:rPr lang="en-US" sz="1400" b="1" dirty="0"/>
              <a:t>1953</a:t>
            </a:r>
            <a:r>
              <a:rPr lang="en-US" sz="1400" dirty="0"/>
              <a:t>, </a:t>
            </a:r>
            <a:r>
              <a:rPr lang="en-US" sz="1400" i="1" dirty="0"/>
              <a:t>75</a:t>
            </a:r>
            <a:r>
              <a:rPr lang="en-US" sz="1400" dirty="0"/>
              <a:t>, 3290-1.</a:t>
            </a:r>
            <a:endParaRPr lang="es-MX" sz="1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187037" y="3310654"/>
            <a:ext cx="87803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/>
              <a:t>“These facts as well as the orientation data for various substituents can be accommodated by an elimination-addition mechanism involving at least transitory existence of an electrically neutral “</a:t>
            </a:r>
            <a:r>
              <a:rPr lang="en-US" sz="2000" b="1" dirty="0" err="1"/>
              <a:t>benzyne</a:t>
            </a:r>
            <a:r>
              <a:rPr lang="en-US" sz="2000" b="1" dirty="0"/>
              <a:t>” intermediate”</a:t>
            </a:r>
            <a:endParaRPr lang="es-MX" sz="20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886404" y="137939"/>
            <a:ext cx="7212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baseline="30000" dirty="0"/>
              <a:t>14</a:t>
            </a:r>
            <a:r>
              <a:rPr lang="en-US" sz="2000" b="1" dirty="0"/>
              <a:t>C labelling experiment to demonstrate the existence of </a:t>
            </a:r>
            <a:r>
              <a:rPr lang="en-US" sz="2000" b="1" dirty="0" err="1"/>
              <a:t>benzyne</a:t>
            </a:r>
            <a:r>
              <a:rPr lang="en-US" sz="2000" b="1" dirty="0"/>
              <a:t>.</a:t>
            </a:r>
            <a:endParaRPr lang="es-MX" sz="2000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2296887" y="191852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42%</a:t>
            </a:r>
          </a:p>
        </p:txBody>
      </p:sp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78727676"/>
              </p:ext>
            </p:extLst>
          </p:nvPr>
        </p:nvGraphicFramePr>
        <p:xfrm>
          <a:off x="1321207" y="5218857"/>
          <a:ext cx="616451" cy="849236"/>
        </p:xfrm>
        <a:graphic>
          <a:graphicData uri="http://schemas.openxmlformats.org/presentationml/2006/ole">
            <p:oleObj spid="_x0000_s2050" name="CS ChemDraw Drawing" r:id="rId4" imgW="410967" imgH="424618" progId="ChemDraw.Document.6.0">
              <p:embed/>
            </p:oleObj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676214" y="4580039"/>
            <a:ext cx="5106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Further experimental evidence of its existence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296886" y="5181810"/>
            <a:ext cx="574765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IR</a:t>
            </a:r>
            <a:r>
              <a:rPr lang="es-MX" dirty="0"/>
              <a:t> </a:t>
            </a:r>
            <a:r>
              <a:rPr lang="es-MX" sz="1400" dirty="0"/>
              <a:t>J. G. </a:t>
            </a:r>
            <a:r>
              <a:rPr lang="pl-PL" sz="1400" dirty="0"/>
              <a:t>Radziszewski, </a:t>
            </a:r>
            <a:r>
              <a:rPr lang="es-MX" sz="1400" i="1" dirty="0"/>
              <a:t>et al.,</a:t>
            </a:r>
            <a:r>
              <a:rPr lang="pl-PL" sz="1400" i="1" dirty="0"/>
              <a:t> J. Am. Chem. Soc.</a:t>
            </a:r>
            <a:r>
              <a:rPr lang="pl-PL" sz="1400" dirty="0"/>
              <a:t> </a:t>
            </a:r>
            <a:r>
              <a:rPr lang="pl-PL" sz="1400" b="1" dirty="0"/>
              <a:t>1992</a:t>
            </a:r>
            <a:r>
              <a:rPr lang="pl-PL" sz="1400" dirty="0"/>
              <a:t>, </a:t>
            </a:r>
            <a:r>
              <a:rPr lang="pl-PL" sz="1400" i="1" dirty="0"/>
              <a:t>114</a:t>
            </a:r>
            <a:r>
              <a:rPr lang="pl-PL" sz="1400" dirty="0"/>
              <a:t>, 52–57</a:t>
            </a:r>
            <a:r>
              <a:rPr lang="es-MX" sz="1400" dirty="0"/>
              <a:t>.</a:t>
            </a:r>
          </a:p>
          <a:p>
            <a:r>
              <a:rPr lang="es-MX" b="1" dirty="0" err="1"/>
              <a:t>Photoelectron</a:t>
            </a:r>
            <a:r>
              <a:rPr lang="es-MX" b="1" dirty="0"/>
              <a:t> </a:t>
            </a:r>
            <a:r>
              <a:rPr lang="en-US" sz="1400" dirty="0"/>
              <a:t>W. C. </a:t>
            </a:r>
            <a:r>
              <a:rPr lang="en-US" sz="1400" dirty="0" err="1"/>
              <a:t>Lineberger</a:t>
            </a:r>
            <a:r>
              <a:rPr lang="en-US" sz="1400" dirty="0"/>
              <a:t>, </a:t>
            </a:r>
            <a:r>
              <a:rPr lang="en-US" sz="1400" i="1" dirty="0"/>
              <a:t>et al., J. Am. Chem. Soc.</a:t>
            </a:r>
            <a:r>
              <a:rPr lang="en-US" sz="1400" dirty="0"/>
              <a:t> </a:t>
            </a:r>
            <a:r>
              <a:rPr lang="en-US" sz="1400" b="1" dirty="0"/>
              <a:t>1998</a:t>
            </a:r>
            <a:r>
              <a:rPr lang="en-US" sz="1400" dirty="0"/>
              <a:t>, </a:t>
            </a:r>
            <a:r>
              <a:rPr lang="en-US" sz="1400" i="1" dirty="0"/>
              <a:t>120</a:t>
            </a:r>
            <a:r>
              <a:rPr lang="en-US" sz="1400" dirty="0"/>
              <a:t>, 5279–5290.</a:t>
            </a:r>
            <a:endParaRPr lang="es-MX" sz="1400" b="1" dirty="0"/>
          </a:p>
          <a:p>
            <a:r>
              <a:rPr lang="es-MX" b="1" dirty="0"/>
              <a:t>NMR</a:t>
            </a:r>
            <a:r>
              <a:rPr lang="es-MX" dirty="0"/>
              <a:t> </a:t>
            </a:r>
            <a:r>
              <a:rPr lang="es-MX" sz="1400" dirty="0"/>
              <a:t>R. </a:t>
            </a:r>
            <a:r>
              <a:rPr lang="en-US" sz="1400" dirty="0" err="1"/>
              <a:t>Warmuth</a:t>
            </a:r>
            <a:r>
              <a:rPr lang="en-US" sz="1400" dirty="0"/>
              <a:t>, </a:t>
            </a:r>
            <a:r>
              <a:rPr lang="en-US" sz="1400" i="1" dirty="0"/>
              <a:t>Chem. </a:t>
            </a:r>
            <a:r>
              <a:rPr lang="en-US" sz="1400" i="1" dirty="0" err="1"/>
              <a:t>Commun</a:t>
            </a:r>
            <a:r>
              <a:rPr lang="en-US" sz="1400" i="1" dirty="0"/>
              <a:t>.</a:t>
            </a:r>
            <a:r>
              <a:rPr lang="en-US" sz="1400" dirty="0"/>
              <a:t> </a:t>
            </a:r>
            <a:r>
              <a:rPr lang="en-US" sz="1400" b="1" dirty="0"/>
              <a:t>1998</a:t>
            </a:r>
            <a:r>
              <a:rPr lang="en-US" sz="1400" dirty="0"/>
              <a:t>, 59–60.</a:t>
            </a:r>
            <a:endParaRPr lang="es-MX" sz="1400" b="1" dirty="0"/>
          </a:p>
        </p:txBody>
      </p:sp>
      <p:pic>
        <p:nvPicPr>
          <p:cNvPr id="31751" name="Picture 7" descr="http://www.periodicoabc.mx/sites/default/files/5r151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497" y="5355360"/>
            <a:ext cx="690640" cy="583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65917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549" y="796359"/>
            <a:ext cx="4886325" cy="50292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209666" y="174176"/>
            <a:ext cx="367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200" b="1" dirty="0"/>
              <a:t>ARYNE GENERATION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03153" y="2972357"/>
            <a:ext cx="220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Elimination reactions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6128657" y="3715657"/>
            <a:ext cx="783771" cy="8563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82425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Reactivity of </a:t>
            </a:r>
            <a:r>
              <a:rPr lang="en-US" b="1" dirty="0" err="1" smtClean="0"/>
              <a:t>Arynes</a:t>
            </a:r>
            <a:endParaRPr lang="en-US" b="1" dirty="0"/>
          </a:p>
        </p:txBody>
      </p:sp>
      <p:pic>
        <p:nvPicPr>
          <p:cNvPr id="4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057400"/>
            <a:ext cx="7528410" cy="25275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253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CS ChemDraw Drawing</vt:lpstr>
      <vt:lpstr>Aromatic Nucleophilic Substitution: Arynes</vt:lpstr>
      <vt:lpstr>Slide 2</vt:lpstr>
      <vt:lpstr>Slide 3</vt:lpstr>
      <vt:lpstr>Slide 4</vt:lpstr>
      <vt:lpstr>Slide 5</vt:lpstr>
      <vt:lpstr>Reactivity of Arynes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CHE</cp:lastModifiedBy>
  <cp:revision>2</cp:revision>
  <dcterms:created xsi:type="dcterms:W3CDTF">2006-08-16T00:00:00Z</dcterms:created>
  <dcterms:modified xsi:type="dcterms:W3CDTF">2019-01-29T09:43:10Z</dcterms:modified>
</cp:coreProperties>
</file>