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72" r:id="rId5"/>
    <p:sldId id="273" r:id="rId6"/>
    <p:sldId id="274" r:id="rId7"/>
    <p:sldId id="275" r:id="rId8"/>
    <p:sldId id="276" r:id="rId9"/>
    <p:sldId id="277" r:id="rId10"/>
    <p:sldId id="279" r:id="rId11"/>
    <p:sldId id="281" r:id="rId12"/>
    <p:sldId id="283" r:id="rId13"/>
    <p:sldId id="284" r:id="rId14"/>
    <p:sldId id="292" r:id="rId15"/>
    <p:sldId id="295" r:id="rId16"/>
    <p:sldId id="296" r:id="rId17"/>
    <p:sldId id="297" r:id="rId18"/>
    <p:sldId id="298" r:id="rId19"/>
    <p:sldId id="306" r:id="rId20"/>
    <p:sldId id="307" r:id="rId21"/>
    <p:sldId id="308" r:id="rId22"/>
    <p:sldId id="30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72" autoAdjust="0"/>
    <p:restoredTop sz="94660"/>
  </p:normalViewPr>
  <p:slideViewPr>
    <p:cSldViewPr>
      <p:cViewPr varScale="1">
        <p:scale>
          <a:sx n="62" d="100"/>
          <a:sy n="62" d="100"/>
        </p:scale>
        <p:origin x="-150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1AE50E-8E9D-488F-8930-2570E3F07EAC}" type="datetimeFigureOut">
              <a:rPr lang="en-US" smtClean="0"/>
              <a:pPr/>
              <a:t>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7E1088-9C58-4277-8CD8-47D43E3BCA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lIns="88586" tIns="44291" rIns="88586" bIns="44291" numCol="1" anchor="t" anchorCtr="0" compatLnSpc="1">
            <a:prstTxWarp prst="textNoShape">
              <a:avLst/>
            </a:prstTxWarp>
          </a:bodyPr>
          <a:lstStyle/>
          <a:p>
            <a:pPr eaLnBrk="1" hangingPunct="1"/>
            <a:endParaRPr lang="en-US" smtClean="0">
              <a:ea typeface="ＭＳ Ｐゴシック" pitchFamily="34" charset="-128"/>
            </a:endParaRPr>
          </a:p>
        </p:txBody>
      </p:sp>
      <p:sp>
        <p:nvSpPr>
          <p:cNvPr id="27652"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27653" name="Slide Number Placeholder 8"/>
          <p:cNvSpPr>
            <a:spLocks noGrp="1"/>
          </p:cNvSpPr>
          <p:nvPr>
            <p:ph type="sldNum" sz="quarter" idx="5"/>
          </p:nvPr>
        </p:nvSpPr>
        <p:spPr>
          <a:noFill/>
        </p:spPr>
        <p:txBody>
          <a:bodyPr/>
          <a:lstStyle/>
          <a:p>
            <a:fld id="{D0FE56AF-AE57-45DF-B259-1BBFE42127A1}" type="slidenum">
              <a:rPr lang="en-US" smtClean="0"/>
              <a:pPr/>
              <a:t>4</a:t>
            </a:fld>
            <a:endParaRPr lang="en-US" smtClean="0"/>
          </a:p>
        </p:txBody>
      </p:sp>
      <p:sp>
        <p:nvSpPr>
          <p:cNvPr id="27654"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27655"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Municipal sanitary systems (POTW) are preferable to on-site systems, but if no municipal system is easily accessible from the site, an on-site system may be the only option.</a:t>
            </a:r>
          </a:p>
        </p:txBody>
      </p:sp>
      <p:sp>
        <p:nvSpPr>
          <p:cNvPr id="36868"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6869" name="Slide Number Placeholder 8"/>
          <p:cNvSpPr>
            <a:spLocks noGrp="1"/>
          </p:cNvSpPr>
          <p:nvPr>
            <p:ph type="sldNum" sz="quarter" idx="5"/>
          </p:nvPr>
        </p:nvSpPr>
        <p:spPr>
          <a:noFill/>
        </p:spPr>
        <p:txBody>
          <a:bodyPr/>
          <a:lstStyle/>
          <a:p>
            <a:fld id="{5BF49B7B-15F7-443B-AD2B-F66B870CB8EF}" type="slidenum">
              <a:rPr lang="en-US" smtClean="0"/>
              <a:pPr/>
              <a:t>13</a:t>
            </a:fld>
            <a:endParaRPr lang="en-US" smtClean="0"/>
          </a:p>
        </p:txBody>
      </p:sp>
      <p:sp>
        <p:nvSpPr>
          <p:cNvPr id="36870"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6871"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Failing septic systems have caused a water quality problem throughout the United States – between 10 and 30 percent of septic systems fail annually. When septic systems fail, sanitary wastewater may leak into nearby surface or ground water sources. Such failures expose people, animals, and vegetation to unsafe contaminates. These pictures show wet areas in septic drainfields. Saturated soils allow raw wastewater to percolate to the surface.</a:t>
            </a:r>
          </a:p>
        </p:txBody>
      </p:sp>
      <p:sp>
        <p:nvSpPr>
          <p:cNvPr id="38916"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8917" name="Slide Number Placeholder 8"/>
          <p:cNvSpPr>
            <a:spLocks noGrp="1"/>
          </p:cNvSpPr>
          <p:nvPr>
            <p:ph type="sldNum" sz="quarter" idx="5"/>
          </p:nvPr>
        </p:nvSpPr>
        <p:spPr>
          <a:noFill/>
        </p:spPr>
        <p:txBody>
          <a:bodyPr/>
          <a:lstStyle/>
          <a:p>
            <a:fld id="{AF913C24-457F-4524-BA23-C6D964BBED76}" type="slidenum">
              <a:rPr lang="en-US" smtClean="0"/>
              <a:pPr/>
              <a:t>14</a:t>
            </a:fld>
            <a:endParaRPr lang="en-US" smtClean="0"/>
          </a:p>
        </p:txBody>
      </p:sp>
      <p:sp>
        <p:nvSpPr>
          <p:cNvPr id="38918"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8919"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39940"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9941" name="Slide Number Placeholder 8"/>
          <p:cNvSpPr>
            <a:spLocks noGrp="1"/>
          </p:cNvSpPr>
          <p:nvPr>
            <p:ph type="sldNum" sz="quarter" idx="5"/>
          </p:nvPr>
        </p:nvSpPr>
        <p:spPr>
          <a:noFill/>
        </p:spPr>
        <p:txBody>
          <a:bodyPr/>
          <a:lstStyle/>
          <a:p>
            <a:fld id="{8E7636BB-AE84-43BA-A9E2-5E13C64E154A}" type="slidenum">
              <a:rPr lang="en-US" smtClean="0"/>
              <a:pPr/>
              <a:t>15</a:t>
            </a:fld>
            <a:endParaRPr lang="en-US" smtClean="0"/>
          </a:p>
        </p:txBody>
      </p:sp>
      <p:sp>
        <p:nvSpPr>
          <p:cNvPr id="39942"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9943"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Septic systems consist of a septic tank, a drainfield (or leach field), and soil.</a:t>
            </a:r>
          </a:p>
        </p:txBody>
      </p:sp>
      <p:sp>
        <p:nvSpPr>
          <p:cNvPr id="40964"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0965" name="Slide Number Placeholder 8"/>
          <p:cNvSpPr>
            <a:spLocks noGrp="1"/>
          </p:cNvSpPr>
          <p:nvPr>
            <p:ph type="sldNum" sz="quarter" idx="5"/>
          </p:nvPr>
        </p:nvSpPr>
        <p:spPr>
          <a:noFill/>
        </p:spPr>
        <p:txBody>
          <a:bodyPr/>
          <a:lstStyle/>
          <a:p>
            <a:fld id="{32DE5575-661B-4C4C-98BA-6FA1A28DE23A}" type="slidenum">
              <a:rPr lang="en-US" smtClean="0"/>
              <a:pPr/>
              <a:t>16</a:t>
            </a:fld>
            <a:endParaRPr lang="en-US" smtClean="0"/>
          </a:p>
        </p:txBody>
      </p:sp>
      <p:sp>
        <p:nvSpPr>
          <p:cNvPr id="40966"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0967"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The image on the left shows the internal workings of a septic system. </a:t>
            </a:r>
          </a:p>
          <a:p>
            <a:r>
              <a:rPr lang="en-US" smtClean="0">
                <a:ea typeface="ＭＳ Ｐゴシック" pitchFamily="34" charset="-128"/>
              </a:rPr>
              <a:t>[click] The image on the right shows the installation of several septic tanks for a motel in Florida.</a:t>
            </a:r>
          </a:p>
        </p:txBody>
      </p:sp>
      <p:sp>
        <p:nvSpPr>
          <p:cNvPr id="41988"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1989" name="Slide Number Placeholder 8"/>
          <p:cNvSpPr>
            <a:spLocks noGrp="1"/>
          </p:cNvSpPr>
          <p:nvPr>
            <p:ph type="sldNum" sz="quarter" idx="5"/>
          </p:nvPr>
        </p:nvSpPr>
        <p:spPr>
          <a:noFill/>
        </p:spPr>
        <p:txBody>
          <a:bodyPr/>
          <a:lstStyle/>
          <a:p>
            <a:fld id="{BE835A0A-2CFA-45F5-B9A6-26885132A2AE}" type="slidenum">
              <a:rPr lang="en-US" smtClean="0"/>
              <a:pPr/>
              <a:t>17</a:t>
            </a:fld>
            <a:endParaRPr lang="en-US" smtClean="0"/>
          </a:p>
        </p:txBody>
      </p:sp>
      <p:sp>
        <p:nvSpPr>
          <p:cNvPr id="41990"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1991"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The wastewater is discharged from the septic tank [click] to the distribution box [click]. </a:t>
            </a:r>
          </a:p>
          <a:p>
            <a:r>
              <a:rPr lang="en-US" smtClean="0">
                <a:ea typeface="ＭＳ Ｐゴシック" pitchFamily="34" charset="-128"/>
              </a:rPr>
              <a:t>The distribution box disperses the liquid to the drainfield [click].</a:t>
            </a:r>
          </a:p>
          <a:p>
            <a:r>
              <a:rPr lang="en-US" smtClean="0">
                <a:ea typeface="ＭＳ Ｐゴシック" pitchFamily="34" charset="-128"/>
              </a:rPr>
              <a:t>The drainfield is made up of perforated pipes on a bed of gravel which are buried underground.</a:t>
            </a:r>
          </a:p>
          <a:p>
            <a:r>
              <a:rPr lang="en-US" smtClean="0">
                <a:ea typeface="ＭＳ Ｐゴシック" pitchFamily="34" charset="-128"/>
              </a:rPr>
              <a:t>The wastewater infiltrates the soil [click] surrounding the drainfield.</a:t>
            </a:r>
          </a:p>
          <a:p>
            <a:endParaRPr lang="en-US" smtClean="0">
              <a:ea typeface="ＭＳ Ｐゴシック" pitchFamily="34" charset="-128"/>
            </a:endParaRPr>
          </a:p>
          <a:p>
            <a:r>
              <a:rPr lang="en-US" smtClean="0">
                <a:ea typeface="ＭＳ Ｐゴシック" pitchFamily="34" charset="-128"/>
              </a:rPr>
              <a:t>The intent is that the soil filters (treats) the wastewater before it enters the groundwater or a nearby body of water.</a:t>
            </a:r>
          </a:p>
        </p:txBody>
      </p:sp>
      <p:sp>
        <p:nvSpPr>
          <p:cNvPr id="43012"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3013" name="Slide Number Placeholder 8"/>
          <p:cNvSpPr>
            <a:spLocks noGrp="1"/>
          </p:cNvSpPr>
          <p:nvPr>
            <p:ph type="sldNum" sz="quarter" idx="5"/>
          </p:nvPr>
        </p:nvSpPr>
        <p:spPr>
          <a:noFill/>
        </p:spPr>
        <p:txBody>
          <a:bodyPr/>
          <a:lstStyle/>
          <a:p>
            <a:fld id="{C728E204-04EA-4C7B-B927-2B592C3627BF}" type="slidenum">
              <a:rPr lang="en-US" smtClean="0"/>
              <a:pPr/>
              <a:t>18</a:t>
            </a:fld>
            <a:endParaRPr lang="en-US" smtClean="0"/>
          </a:p>
        </p:txBody>
      </p:sp>
      <p:sp>
        <p:nvSpPr>
          <p:cNvPr id="43014"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3015"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914400" y="4343400"/>
            <a:ext cx="5029200" cy="4114800"/>
          </a:xfrm>
        </p:spPr>
        <p:txBody>
          <a:bodyPr>
            <a:normAutofit fontScale="92500" lnSpcReduction="10000"/>
          </a:bodyPr>
          <a:lstStyle/>
          <a:p>
            <a:pPr>
              <a:defRPr/>
            </a:pPr>
            <a:r>
              <a:rPr lang="en-US" dirty="0" smtClean="0"/>
              <a:t>Some soils cannot adequately accept or treat wastewater. Most jurisdictions require that the soil on which the septic system will be built is evaluated to make sure it can provide adequate treatment. You should check with your local building department to determine how the soil must be evaluated. In some cases local officials must perform the testing.</a:t>
            </a:r>
          </a:p>
          <a:p>
            <a:pPr>
              <a:defRPr/>
            </a:pPr>
            <a:endParaRPr lang="en-US" dirty="0" smtClean="0"/>
          </a:p>
          <a:p>
            <a:pPr>
              <a:defRPr/>
            </a:pPr>
            <a:r>
              <a:rPr lang="en-US" dirty="0" smtClean="0"/>
              <a:t>One example of a soil evaluation method that may be required is the percolation test. A perc test is one method to estimate the rate of water infiltration into the soil. There are many different ways to perform a percolation test – the local building department may identify a specific testing method. A perc test basically consists of digging several holes in the proposed location of the drainfield, filling the holes with water, and timing the drop of the </a:t>
            </a:r>
            <a:r>
              <a:rPr lang="en-US" smtClean="0"/>
              <a:t>water level </a:t>
            </a:r>
            <a:r>
              <a:rPr lang="en-US" dirty="0" smtClean="0"/>
              <a:t>to determine the rate of infiltration in each hole.</a:t>
            </a:r>
          </a:p>
          <a:p>
            <a:pPr>
              <a:defRPr/>
            </a:pPr>
            <a:endParaRPr lang="en-US" dirty="0" smtClean="0"/>
          </a:p>
          <a:p>
            <a:pPr>
              <a:defRPr/>
            </a:pPr>
            <a:r>
              <a:rPr lang="en-US" dirty="0" smtClean="0"/>
              <a:t>The length of the drainfield is based on the infiltration rate.</a:t>
            </a:r>
          </a:p>
          <a:p>
            <a:pPr>
              <a:defRPr/>
            </a:pPr>
            <a:endParaRPr lang="en-US" dirty="0" smtClean="0"/>
          </a:p>
          <a:p>
            <a:pPr>
              <a:defRPr/>
            </a:pPr>
            <a:r>
              <a:rPr lang="en-US" dirty="0" smtClean="0"/>
              <a:t>Although some municipalities still require a percolation tests in order to obtain a permit to construct a septic system, perc tests have been found to be unreliable in certain cases, especially during a season of heavy rain or drought. Many jurisdictions no longer allow the use of percolation tests to determine infiltration rates. It may be necessary to have the soil evaluated by a professional engineer, geologist, or environmental specialist in order to obtain a permit.</a:t>
            </a:r>
            <a:endParaRPr lang="en-US" dirty="0"/>
          </a:p>
        </p:txBody>
      </p:sp>
      <p:sp>
        <p:nvSpPr>
          <p:cNvPr id="44036"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4037" name="Slide Number Placeholder 8"/>
          <p:cNvSpPr>
            <a:spLocks noGrp="1"/>
          </p:cNvSpPr>
          <p:nvPr>
            <p:ph type="sldNum" sz="quarter" idx="5"/>
          </p:nvPr>
        </p:nvSpPr>
        <p:spPr>
          <a:noFill/>
        </p:spPr>
        <p:txBody>
          <a:bodyPr/>
          <a:lstStyle/>
          <a:p>
            <a:fld id="{D6985604-20F7-485D-93EC-76C250B9DB5E}" type="slidenum">
              <a:rPr lang="en-US" smtClean="0"/>
              <a:pPr/>
              <a:t>19</a:t>
            </a:fld>
            <a:endParaRPr lang="en-US" smtClean="0"/>
          </a:p>
        </p:txBody>
      </p:sp>
      <p:sp>
        <p:nvSpPr>
          <p:cNvPr id="44038"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4039"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The top picture shows a water front property with a high water table. This property is not suitable for a septic system.</a:t>
            </a:r>
          </a:p>
          <a:p>
            <a:endParaRPr lang="en-US" smtClean="0">
              <a:ea typeface="ＭＳ Ｐゴシック" pitchFamily="34" charset="-128"/>
            </a:endParaRPr>
          </a:p>
          <a:p>
            <a:r>
              <a:rPr lang="en-US" smtClean="0">
                <a:ea typeface="ＭＳ Ｐゴシック" pitchFamily="34" charset="-128"/>
              </a:rPr>
              <a:t>Proper maintenance is essential in order to keep the on-site decentralized system working properly. The second picture shows a pump truck removing sludge and scum from a commercial septic system tank. </a:t>
            </a:r>
          </a:p>
        </p:txBody>
      </p:sp>
      <p:sp>
        <p:nvSpPr>
          <p:cNvPr id="45060"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5061" name="Slide Number Placeholder 8"/>
          <p:cNvSpPr>
            <a:spLocks noGrp="1"/>
          </p:cNvSpPr>
          <p:nvPr>
            <p:ph type="sldNum" sz="quarter" idx="5"/>
          </p:nvPr>
        </p:nvSpPr>
        <p:spPr>
          <a:noFill/>
        </p:spPr>
        <p:txBody>
          <a:bodyPr/>
          <a:lstStyle/>
          <a:p>
            <a:fld id="{1EFBE05D-6B1C-4C95-903B-836B040957D6}" type="slidenum">
              <a:rPr lang="en-US" smtClean="0"/>
              <a:pPr/>
              <a:t>20</a:t>
            </a:fld>
            <a:endParaRPr lang="en-US" smtClean="0"/>
          </a:p>
        </p:txBody>
      </p:sp>
      <p:sp>
        <p:nvSpPr>
          <p:cNvPr id="45062"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5063"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lIns="88586" tIns="44291" rIns="88586" bIns="44291" numCol="1" anchor="t" anchorCtr="0" compatLnSpc="1">
            <a:prstTxWarp prst="textNoShape">
              <a:avLst/>
            </a:prstTxWarp>
          </a:bodyPr>
          <a:lstStyle/>
          <a:p>
            <a:pPr eaLnBrk="1" hangingPunct="1"/>
            <a:endParaRPr lang="en-US" smtClean="0">
              <a:ea typeface="ＭＳ Ｐゴシック" pitchFamily="34" charset="-128"/>
            </a:endParaRPr>
          </a:p>
        </p:txBody>
      </p:sp>
      <p:sp>
        <p:nvSpPr>
          <p:cNvPr id="46084"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6085" name="Slide Number Placeholder 8"/>
          <p:cNvSpPr>
            <a:spLocks noGrp="1"/>
          </p:cNvSpPr>
          <p:nvPr>
            <p:ph type="sldNum" sz="quarter" idx="5"/>
          </p:nvPr>
        </p:nvSpPr>
        <p:spPr>
          <a:noFill/>
        </p:spPr>
        <p:txBody>
          <a:bodyPr/>
          <a:lstStyle/>
          <a:p>
            <a:fld id="{5946B73D-615F-4503-B764-23DD792F3B1C}" type="slidenum">
              <a:rPr lang="en-US" smtClean="0"/>
              <a:pPr/>
              <a:t>21</a:t>
            </a:fld>
            <a:endParaRPr lang="en-US" smtClean="0"/>
          </a:p>
        </p:txBody>
      </p:sp>
      <p:sp>
        <p:nvSpPr>
          <p:cNvPr id="46086"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6087"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47108"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47109" name="Slide Number Placeholder 8"/>
          <p:cNvSpPr>
            <a:spLocks noGrp="1"/>
          </p:cNvSpPr>
          <p:nvPr>
            <p:ph type="sldNum" sz="quarter" idx="5"/>
          </p:nvPr>
        </p:nvSpPr>
        <p:spPr>
          <a:noFill/>
        </p:spPr>
        <p:txBody>
          <a:bodyPr/>
          <a:lstStyle/>
          <a:p>
            <a:fld id="{85317E05-FAB8-4497-8413-D5CCB53E795E}" type="slidenum">
              <a:rPr lang="en-US" smtClean="0"/>
              <a:pPr/>
              <a:t>22</a:t>
            </a:fld>
            <a:endParaRPr lang="en-US" smtClean="0"/>
          </a:p>
        </p:txBody>
      </p:sp>
      <p:sp>
        <p:nvSpPr>
          <p:cNvPr id="47110"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47111"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Most wastewater from a building is considered to be sanitary wastewater and can include human waste, cleaning solutions, oil and grease from cooking, food particles, and soil from cleaning clothes and floors. Commercial establishments may also discharge metals, acids and bases, and small particles of plastic, glass, stone, etc.</a:t>
            </a:r>
          </a:p>
          <a:p>
            <a:r>
              <a:rPr lang="en-US" smtClean="0">
                <a:ea typeface="ＭＳ Ｐゴシック" pitchFamily="34" charset="-128"/>
              </a:rPr>
              <a:t>What happens to the wastewater that is discharged from a building through the DWV system? Wastewater is not safe to drink, and discharging this water directly into the environment (onto the ground or into a water body) can pose health and safety problems. After all, this water is part of the water cycle and will eventually make its way into a source for our water supply. The wastewater must be properly managed to protect human and environmental health and safety.</a:t>
            </a:r>
          </a:p>
        </p:txBody>
      </p:sp>
      <p:sp>
        <p:nvSpPr>
          <p:cNvPr id="28676"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28677" name="Slide Number Placeholder 8"/>
          <p:cNvSpPr>
            <a:spLocks noGrp="1"/>
          </p:cNvSpPr>
          <p:nvPr>
            <p:ph type="sldNum" sz="quarter" idx="5"/>
          </p:nvPr>
        </p:nvSpPr>
        <p:spPr>
          <a:noFill/>
        </p:spPr>
        <p:txBody>
          <a:bodyPr/>
          <a:lstStyle/>
          <a:p>
            <a:fld id="{2197E715-A9AE-4F82-9DFE-002264EFB931}" type="slidenum">
              <a:rPr lang="en-US" smtClean="0"/>
              <a:pPr/>
              <a:t>5</a:t>
            </a:fld>
            <a:endParaRPr lang="en-US" smtClean="0"/>
          </a:p>
        </p:txBody>
      </p:sp>
      <p:sp>
        <p:nvSpPr>
          <p:cNvPr id="28678"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28679"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Most wastewater from a building is considered to be sanitary wastewater and can include human waste, cleaning solutions, oil and grease from cooking, food particles, and soil from cleaning clothes and floors. Commercial establishments may also discharge metals, acids and bases, and small particles of plastic, glass, stone, etc.</a:t>
            </a:r>
          </a:p>
          <a:p>
            <a:r>
              <a:rPr lang="en-US" smtClean="0">
                <a:ea typeface="ＭＳ Ｐゴシック" pitchFamily="34" charset="-128"/>
              </a:rPr>
              <a:t>What happens to the wastewater that is discharged from a building through the DWV system? Wastewater is not safe to drink, and discharging this water directly into the environment (onto the ground or into a water body) can pose health and safety problems. After all, this water is part of the water cycle and will eventually make its way into a source for our water supply. The wastewater must be properly managed to protect human and environmental health and safety.</a:t>
            </a:r>
          </a:p>
        </p:txBody>
      </p:sp>
      <p:sp>
        <p:nvSpPr>
          <p:cNvPr id="28676"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28677" name="Slide Number Placeholder 8"/>
          <p:cNvSpPr>
            <a:spLocks noGrp="1"/>
          </p:cNvSpPr>
          <p:nvPr>
            <p:ph type="sldNum" sz="quarter" idx="5"/>
          </p:nvPr>
        </p:nvSpPr>
        <p:spPr>
          <a:noFill/>
        </p:spPr>
        <p:txBody>
          <a:bodyPr/>
          <a:lstStyle/>
          <a:p>
            <a:fld id="{2197E715-A9AE-4F82-9DFE-002264EFB931}" type="slidenum">
              <a:rPr lang="en-US" smtClean="0"/>
              <a:pPr/>
              <a:t>6</a:t>
            </a:fld>
            <a:endParaRPr lang="en-US" smtClean="0"/>
          </a:p>
        </p:txBody>
      </p:sp>
      <p:sp>
        <p:nvSpPr>
          <p:cNvPr id="28678"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28679"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Most of the wastewater generated within a residential or light commercial building is graywater and can be reused for non-drinking purposes such as landscaping or flushing toilets. The water can be stored until needed.</a:t>
            </a:r>
          </a:p>
        </p:txBody>
      </p:sp>
      <p:sp>
        <p:nvSpPr>
          <p:cNvPr id="29700"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29701" name="Slide Number Placeholder 8"/>
          <p:cNvSpPr>
            <a:spLocks noGrp="1"/>
          </p:cNvSpPr>
          <p:nvPr>
            <p:ph type="sldNum" sz="quarter" idx="5"/>
          </p:nvPr>
        </p:nvSpPr>
        <p:spPr>
          <a:noFill/>
        </p:spPr>
        <p:txBody>
          <a:bodyPr/>
          <a:lstStyle/>
          <a:p>
            <a:fld id="{7321243B-0D31-41C5-9561-3640B550E91B}" type="slidenum">
              <a:rPr lang="en-US" smtClean="0"/>
              <a:pPr/>
              <a:t>7</a:t>
            </a:fld>
            <a:endParaRPr lang="en-US" smtClean="0"/>
          </a:p>
        </p:txBody>
      </p:sp>
      <p:sp>
        <p:nvSpPr>
          <p:cNvPr id="29702"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29703"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Closed-loop systems are often used by car wash facilities to reuse the large quantity of wastewater generated.</a:t>
            </a:r>
          </a:p>
          <a:p>
            <a:endParaRPr lang="en-US" smtClean="0">
              <a:ea typeface="ＭＳ Ｐゴシック" pitchFamily="34" charset="-128"/>
            </a:endParaRPr>
          </a:p>
          <a:p>
            <a:r>
              <a:rPr lang="en-US" smtClean="0">
                <a:ea typeface="ＭＳ Ｐゴシック" pitchFamily="34" charset="-128"/>
              </a:rPr>
              <a:t>An example of wastewater reclamation would be using water treated by a municipal wastewater treatment facility to irrigate public property (e.g., public golf course or park) rather than be discharged into a water body.</a:t>
            </a:r>
          </a:p>
        </p:txBody>
      </p:sp>
      <p:sp>
        <p:nvSpPr>
          <p:cNvPr id="30724"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0725" name="Slide Number Placeholder 8"/>
          <p:cNvSpPr>
            <a:spLocks noGrp="1"/>
          </p:cNvSpPr>
          <p:nvPr>
            <p:ph type="sldNum" sz="quarter" idx="5"/>
          </p:nvPr>
        </p:nvSpPr>
        <p:spPr>
          <a:noFill/>
        </p:spPr>
        <p:txBody>
          <a:bodyPr/>
          <a:lstStyle/>
          <a:p>
            <a:fld id="{CAAEE791-2311-4320-8547-42632C8D2D05}" type="slidenum">
              <a:rPr lang="en-US" smtClean="0"/>
              <a:pPr/>
              <a:t>8</a:t>
            </a:fld>
            <a:endParaRPr lang="en-US" smtClean="0"/>
          </a:p>
        </p:txBody>
      </p:sp>
      <p:sp>
        <p:nvSpPr>
          <p:cNvPr id="30726"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0727"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31748"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1749" name="Slide Number Placeholder 8"/>
          <p:cNvSpPr>
            <a:spLocks noGrp="1"/>
          </p:cNvSpPr>
          <p:nvPr>
            <p:ph type="sldNum" sz="quarter" idx="5"/>
          </p:nvPr>
        </p:nvSpPr>
        <p:spPr>
          <a:noFill/>
        </p:spPr>
        <p:txBody>
          <a:bodyPr/>
          <a:lstStyle/>
          <a:p>
            <a:fld id="{77C47209-2021-4FF5-BBCC-57F233A4CCC0}" type="slidenum">
              <a:rPr lang="en-US" smtClean="0"/>
              <a:pPr/>
              <a:t>9</a:t>
            </a:fld>
            <a:endParaRPr lang="en-US" smtClean="0"/>
          </a:p>
        </p:txBody>
      </p:sp>
      <p:sp>
        <p:nvSpPr>
          <p:cNvPr id="31750"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1751"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33796"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3797" name="Slide Number Placeholder 8"/>
          <p:cNvSpPr>
            <a:spLocks noGrp="1"/>
          </p:cNvSpPr>
          <p:nvPr>
            <p:ph type="sldNum" sz="quarter" idx="5"/>
          </p:nvPr>
        </p:nvSpPr>
        <p:spPr>
          <a:noFill/>
        </p:spPr>
        <p:txBody>
          <a:bodyPr/>
          <a:lstStyle/>
          <a:p>
            <a:fld id="{835F1087-66CD-4E5F-861A-4778BE3C8661}" type="slidenum">
              <a:rPr lang="en-US" smtClean="0"/>
              <a:pPr/>
              <a:t>10</a:t>
            </a:fld>
            <a:endParaRPr lang="en-US" smtClean="0"/>
          </a:p>
        </p:txBody>
      </p:sp>
      <p:sp>
        <p:nvSpPr>
          <p:cNvPr id="33798"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3799"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34820"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4821" name="Slide Number Placeholder 8"/>
          <p:cNvSpPr>
            <a:spLocks noGrp="1"/>
          </p:cNvSpPr>
          <p:nvPr>
            <p:ph type="sldNum" sz="quarter" idx="5"/>
          </p:nvPr>
        </p:nvSpPr>
        <p:spPr>
          <a:noFill/>
        </p:spPr>
        <p:txBody>
          <a:bodyPr/>
          <a:lstStyle/>
          <a:p>
            <a:fld id="{64CEEB62-93C4-47A8-B6B9-DB5FF7C4EE05}" type="slidenum">
              <a:rPr lang="en-US" smtClean="0"/>
              <a:pPr/>
              <a:t>11</a:t>
            </a:fld>
            <a:endParaRPr lang="en-US" smtClean="0"/>
          </a:p>
        </p:txBody>
      </p:sp>
      <p:sp>
        <p:nvSpPr>
          <p:cNvPr id="34822"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4823"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bwMode="auto">
          <a:xfrm>
            <a:off x="914400" y="4343400"/>
            <a:ext cx="5029200" cy="4114800"/>
          </a:xfrm>
          <a:noFill/>
        </p:spPr>
        <p:txBody>
          <a:bodyPr wrap="square" numCol="1" anchor="t" anchorCtr="0" compatLnSpc="1">
            <a:prstTxWarp prst="textNoShape">
              <a:avLst/>
            </a:prstTxWarp>
          </a:bodyPr>
          <a:lstStyle/>
          <a:p>
            <a:r>
              <a:rPr lang="en-US" smtClean="0">
                <a:ea typeface="ＭＳ Ｐゴシック" pitchFamily="34" charset="-128"/>
              </a:rPr>
              <a:t>Municipal sanitary systems (POTW) are preferable to on-site systems, but if no municipal system is easily accessible from the site, an on-site system may be the only option.</a:t>
            </a:r>
          </a:p>
        </p:txBody>
      </p:sp>
      <p:sp>
        <p:nvSpPr>
          <p:cNvPr id="36868" name="Date Placeholder 7"/>
          <p:cNvSpPr>
            <a:spLocks noGrp="1"/>
          </p:cNvSpPr>
          <p:nvPr>
            <p:ph type="dt" sz="quarter" idx="1"/>
          </p:nvPr>
        </p:nvSpPr>
        <p:spPr>
          <a:noFill/>
        </p:spPr>
        <p:txBody>
          <a:bodyPr/>
          <a:lstStyle/>
          <a:p>
            <a:r>
              <a:rPr lang="en-US" smtClean="0"/>
              <a:t>Civil Engineering and Architecture</a:t>
            </a:r>
            <a:endParaRPr lang="en-US" baseline="30000" smtClean="0"/>
          </a:p>
          <a:p>
            <a:r>
              <a:rPr lang="en-US" smtClean="0"/>
              <a:t>Unit 2 – Lesson  2.3 – Residential Design</a:t>
            </a:r>
          </a:p>
        </p:txBody>
      </p:sp>
      <p:sp>
        <p:nvSpPr>
          <p:cNvPr id="36869" name="Slide Number Placeholder 8"/>
          <p:cNvSpPr>
            <a:spLocks noGrp="1"/>
          </p:cNvSpPr>
          <p:nvPr>
            <p:ph type="sldNum" sz="quarter" idx="5"/>
          </p:nvPr>
        </p:nvSpPr>
        <p:spPr>
          <a:noFill/>
        </p:spPr>
        <p:txBody>
          <a:bodyPr/>
          <a:lstStyle/>
          <a:p>
            <a:fld id="{5BF49B7B-15F7-443B-AD2B-F66B870CB8EF}" type="slidenum">
              <a:rPr lang="en-US" smtClean="0"/>
              <a:pPr/>
              <a:t>12</a:t>
            </a:fld>
            <a:endParaRPr lang="en-US" smtClean="0"/>
          </a:p>
        </p:txBody>
      </p:sp>
      <p:sp>
        <p:nvSpPr>
          <p:cNvPr id="36870" name="Footer Placeholder 9"/>
          <p:cNvSpPr>
            <a:spLocks noGrp="1"/>
          </p:cNvSpPr>
          <p:nvPr>
            <p:ph type="ftr" sz="quarter" idx="4"/>
          </p:nvPr>
        </p:nvSpPr>
        <p:spPr>
          <a:noFill/>
        </p:spPr>
        <p:txBody>
          <a:bodyPr/>
          <a:lstStyle/>
          <a:p>
            <a:r>
              <a:rPr lang="en-US" smtClean="0"/>
              <a:t>Project Lead The Way, Inc.</a:t>
            </a:r>
            <a:endParaRPr lang="en-US" baseline="30000" smtClean="0"/>
          </a:p>
          <a:p>
            <a:r>
              <a:rPr lang="en-US" smtClean="0"/>
              <a:t>Copyright 2010</a:t>
            </a:r>
          </a:p>
        </p:txBody>
      </p:sp>
      <p:sp>
        <p:nvSpPr>
          <p:cNvPr id="36871" name="Header Placeholder 10"/>
          <p:cNvSpPr>
            <a:spLocks noGrp="1"/>
          </p:cNvSpPr>
          <p:nvPr>
            <p:ph type="hdr" sz="quarter"/>
          </p:nvPr>
        </p:nvSpPr>
        <p:spPr>
          <a:noFill/>
        </p:spPr>
        <p:txBody>
          <a:bodyPr/>
          <a:lstStyle/>
          <a:p>
            <a:r>
              <a:rPr lang="en-US" smtClean="0"/>
              <a:t>Wastewater Management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2128CD4-0EE7-42DF-BBA5-12060049F1BE}" type="datetimeFigureOut">
              <a:rPr lang="en-US" smtClean="0"/>
              <a:pPr/>
              <a:t>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5B2779A-4B06-4974-B5BF-EC28A3BA9AB5}"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28CD4-0EE7-42DF-BBA5-12060049F1BE}" type="datetimeFigureOut">
              <a:rPr lang="en-US" smtClean="0"/>
              <a:pPr/>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2779A-4B06-4974-B5BF-EC28A3BA9A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28CD4-0EE7-42DF-BBA5-12060049F1BE}" type="datetimeFigureOut">
              <a:rPr lang="en-US" smtClean="0"/>
              <a:pPr/>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2779A-4B06-4974-B5BF-EC28A3BA9A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128CD4-0EE7-42DF-BBA5-12060049F1BE}" type="datetimeFigureOut">
              <a:rPr lang="en-US" smtClean="0"/>
              <a:pPr/>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2779A-4B06-4974-B5BF-EC28A3BA9AB5}"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128CD4-0EE7-42DF-BBA5-12060049F1BE}" type="datetimeFigureOut">
              <a:rPr lang="en-US" smtClean="0"/>
              <a:pPr/>
              <a:t>2/4/2019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5B2779A-4B06-4974-B5BF-EC28A3BA9AB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2128CD4-0EE7-42DF-BBA5-12060049F1BE}" type="datetimeFigureOut">
              <a:rPr lang="en-US" smtClean="0"/>
              <a:pPr/>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2779A-4B06-4974-B5BF-EC28A3BA9AB5}"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2128CD4-0EE7-42DF-BBA5-12060049F1BE}" type="datetimeFigureOut">
              <a:rPr lang="en-US" smtClean="0"/>
              <a:pPr/>
              <a:t>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B2779A-4B06-4974-B5BF-EC28A3BA9AB5}"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128CD4-0EE7-42DF-BBA5-12060049F1BE}" type="datetimeFigureOut">
              <a:rPr lang="en-US" smtClean="0"/>
              <a:pPr/>
              <a:t>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B2779A-4B06-4974-B5BF-EC28A3BA9A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28CD4-0EE7-42DF-BBA5-12060049F1BE}" type="datetimeFigureOut">
              <a:rPr lang="en-US" smtClean="0"/>
              <a:pPr/>
              <a:t>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B2779A-4B06-4974-B5BF-EC28A3BA9A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128CD4-0EE7-42DF-BBA5-12060049F1BE}" type="datetimeFigureOut">
              <a:rPr lang="en-US" smtClean="0"/>
              <a:pPr/>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2779A-4B06-4974-B5BF-EC28A3BA9AB5}"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128CD4-0EE7-42DF-BBA5-12060049F1BE}" type="datetimeFigureOut">
              <a:rPr lang="en-US" smtClean="0"/>
              <a:pPr/>
              <a:t>2/4/2019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5B2779A-4B06-4974-B5BF-EC28A3BA9AB5}"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2128CD4-0EE7-42DF-BBA5-12060049F1BE}" type="datetimeFigureOut">
              <a:rPr lang="en-US" smtClean="0"/>
              <a:pPr/>
              <a:t>2/4/2019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5B2779A-4B06-4974-B5BF-EC28A3BA9A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scdhec.gov/environment/ocrm/plan_tech/docs/septic_realtor.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ofia.usgs.gov/publications/posters/hydro_flkeys/concerns.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sz="4400" b="1" smtClean="0">
                <a:solidFill>
                  <a:schemeClr val="tx1">
                    <a:lumMod val="95000"/>
                    <a:lumOff val="5000"/>
                  </a:schemeClr>
                </a:solidFill>
              </a:rPr>
              <a:t>WASTE WATER TREATMENT</a:t>
            </a:r>
            <a:endParaRPr lang="en-US" sz="4400" b="1" dirty="0">
              <a:solidFill>
                <a:schemeClr val="tx1">
                  <a:lumMod val="95000"/>
                  <a:lumOff val="5000"/>
                </a:schemeClr>
              </a:solidFill>
            </a:endParaRPr>
          </a:p>
        </p:txBody>
      </p:sp>
      <p:sp>
        <p:nvSpPr>
          <p:cNvPr id="4" name="Subtitle 2">
            <a:extLst>
              <a:ext uri="{FF2B5EF4-FFF2-40B4-BE49-F238E27FC236}">
                <a16:creationId xmlns:a16="http://schemas.microsoft.com/office/drawing/2014/main" xmlns="" id="{83C8071A-74E5-4631-8E33-E3E6D4E14970}"/>
              </a:ext>
            </a:extLst>
          </p:cNvPr>
          <p:cNvSpPr txBox="1">
            <a:spLocks noChangeArrowheads="1"/>
          </p:cNvSpPr>
          <p:nvPr/>
        </p:nvSpPr>
        <p:spPr>
          <a:xfrm>
            <a:off x="685800" y="4953000"/>
            <a:ext cx="4495800" cy="1447800"/>
          </a:xfrm>
          <a:prstGeom prst="rect">
            <a:avLst/>
          </a:prstGeom>
        </p:spPr>
        <p:txBody>
          <a:bodyPr vert="horz" lIns="45720" tIns="0" rIns="45720" bIns="0">
            <a:noAutofit/>
          </a:bodyPr>
          <a:lstStyle>
            <a:lvl1pPr marL="0" indent="0" algn="r" rtl="0" eaLnBrk="1" latinLnBrk="0" hangingPunct="1">
              <a:spcBef>
                <a:spcPts val="600"/>
              </a:spcBef>
              <a:buClr>
                <a:schemeClr val="tx2"/>
              </a:buClr>
              <a:buSzPct val="73000"/>
              <a:buFont typeface="Wingdings 2"/>
              <a:buNone/>
              <a:defRPr kumimoji="0" sz="2200" kern="1200" baseline="0">
                <a:solidFill>
                  <a:srgbClr val="FFFFFF"/>
                </a:solidFill>
                <a:effectLst/>
                <a:latin typeface="+mn-lt"/>
                <a:ea typeface="+mn-ea"/>
                <a:cs typeface="+mn-cs"/>
              </a:defRPr>
            </a:lvl1pPr>
            <a:lvl2pPr marL="457200" indent="0" algn="ctr" rtl="0" eaLnBrk="1" latinLnBrk="0" hangingPunct="1">
              <a:spcBef>
                <a:spcPts val="500"/>
              </a:spcBef>
              <a:buClr>
                <a:schemeClr val="accent4"/>
              </a:buClr>
              <a:buSzPct val="80000"/>
              <a:buFont typeface="Wingdings 2"/>
              <a:buNone/>
              <a:defRPr kumimoji="0" sz="2300" kern="1200">
                <a:solidFill>
                  <a:schemeClr val="tx1">
                    <a:tint val="85000"/>
                  </a:schemeClr>
                </a:solidFill>
                <a:latin typeface="+mn-lt"/>
                <a:ea typeface="+mn-ea"/>
                <a:cs typeface="+mn-cs"/>
              </a:defRPr>
            </a:lvl2pPr>
            <a:lvl3pPr marL="914400" indent="0" algn="ctr" rtl="0" eaLnBrk="1" latinLnBrk="0" hangingPunct="1">
              <a:spcBef>
                <a:spcPts val="400"/>
              </a:spcBef>
              <a:buClr>
                <a:schemeClr val="accent4"/>
              </a:buClr>
              <a:buSzPct val="60000"/>
              <a:buFont typeface="Wingdings"/>
              <a:buNone/>
              <a:defRPr kumimoji="0" sz="2000" kern="1200">
                <a:solidFill>
                  <a:schemeClr val="tx1"/>
                </a:solidFill>
                <a:latin typeface="+mn-lt"/>
                <a:ea typeface="+mn-ea"/>
                <a:cs typeface="+mn-cs"/>
              </a:defRPr>
            </a:lvl3pPr>
            <a:lvl4pPr marL="1371600" indent="0" algn="ctr" rtl="0" eaLnBrk="1" latinLnBrk="0" hangingPunct="1">
              <a:spcBef>
                <a:spcPct val="20000"/>
              </a:spcBef>
              <a:buClr>
                <a:schemeClr val="accent4"/>
              </a:buClr>
              <a:buSzPct val="80000"/>
              <a:buFont typeface="Wingdings 2"/>
              <a:buNone/>
              <a:defRPr kumimoji="0" sz="2000" kern="1200">
                <a:solidFill>
                  <a:schemeClr val="tx1">
                    <a:tint val="85000"/>
                  </a:schemeClr>
                </a:solidFill>
                <a:latin typeface="+mn-lt"/>
                <a:ea typeface="+mn-ea"/>
                <a:cs typeface="+mn-cs"/>
              </a:defRPr>
            </a:lvl4pPr>
            <a:lvl5pPr marL="1828800" indent="0" algn="ctr" rtl="0" eaLnBrk="1" latinLnBrk="0" hangingPunct="1">
              <a:spcBef>
                <a:spcPts val="400"/>
              </a:spcBef>
              <a:buClr>
                <a:schemeClr val="accent4"/>
              </a:buClr>
              <a:buSzPct val="70000"/>
              <a:buFont typeface="Wingdings"/>
              <a:buNone/>
              <a:defRPr kumimoji="0" sz="1800" kern="1200">
                <a:solidFill>
                  <a:schemeClr val="tx1"/>
                </a:solidFill>
                <a:latin typeface="+mn-lt"/>
                <a:ea typeface="+mn-ea"/>
                <a:cs typeface="+mn-cs"/>
              </a:defRPr>
            </a:lvl5pPr>
            <a:lvl6pPr marL="2286000" indent="0" algn="ctr" rtl="0" eaLnBrk="1" latinLnBrk="0" hangingPunct="1">
              <a:spcBef>
                <a:spcPts val="400"/>
              </a:spcBef>
              <a:buClr>
                <a:schemeClr val="accent4"/>
              </a:buClr>
              <a:buSzPct val="80000"/>
              <a:buFont typeface="Wingdings 2"/>
              <a:buNone/>
              <a:defRPr kumimoji="0" sz="1800" kern="1200">
                <a:solidFill>
                  <a:schemeClr val="tx1">
                    <a:tint val="85000"/>
                  </a:schemeClr>
                </a:solidFill>
                <a:latin typeface="+mn-lt"/>
                <a:ea typeface="+mn-ea"/>
                <a:cs typeface="+mn-cs"/>
              </a:defRPr>
            </a:lvl6pPr>
            <a:lvl7pPr marL="2743200" indent="0" algn="ctr" rtl="0" eaLnBrk="1" latinLnBrk="0" hangingPunct="1">
              <a:spcBef>
                <a:spcPct val="20000"/>
              </a:spcBef>
              <a:buClr>
                <a:schemeClr val="accent4"/>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ts val="300"/>
              </a:spcBef>
              <a:buClr>
                <a:schemeClr val="accent4"/>
              </a:buClr>
              <a:buSzPct val="100000"/>
              <a:buNone/>
              <a:defRPr kumimoji="0" sz="1600" kern="1200" baseline="0">
                <a:solidFill>
                  <a:schemeClr val="tx1">
                    <a:tint val="85000"/>
                  </a:schemeClr>
                </a:solidFill>
                <a:latin typeface="+mn-lt"/>
                <a:ea typeface="+mn-ea"/>
                <a:cs typeface="+mn-cs"/>
              </a:defRPr>
            </a:lvl8pPr>
            <a:lvl9pPr marL="3657600" indent="0" algn="ctr" rtl="0" eaLnBrk="1" latinLnBrk="0" hangingPunct="1">
              <a:spcBef>
                <a:spcPct val="20000"/>
              </a:spcBef>
              <a:buClr>
                <a:schemeClr val="accent4"/>
              </a:buClr>
              <a:buSzPct val="100000"/>
              <a:buFont typeface="Wingdings"/>
              <a:buNone/>
              <a:defRPr kumimoji="0" sz="1400" kern="1200" baseline="0">
                <a:solidFill>
                  <a:schemeClr val="tx1"/>
                </a:solidFill>
                <a:latin typeface="+mn-lt"/>
                <a:ea typeface="+mn-ea"/>
                <a:cs typeface="+mn-cs"/>
              </a:defRPr>
            </a:lvl9pPr>
            <a:extLst/>
          </a:lstStyle>
          <a:p>
            <a:pPr algn="l"/>
            <a:r>
              <a:rPr lang="en-US" altLang="en-US" sz="2400" b="1" dirty="0" smtClean="0">
                <a:solidFill>
                  <a:srgbClr val="002060"/>
                </a:solidFill>
              </a:rPr>
              <a:t>Program: </a:t>
            </a:r>
            <a:r>
              <a:rPr lang="en-US" altLang="en-US" sz="2400" b="1" dirty="0">
                <a:solidFill>
                  <a:srgbClr val="002060"/>
                </a:solidFill>
              </a:rPr>
              <a:t>M.Sc. Zoology</a:t>
            </a:r>
          </a:p>
          <a:p>
            <a:pPr algn="l"/>
            <a:r>
              <a:rPr lang="en-US" altLang="en-US" sz="2400" b="1" dirty="0">
                <a:solidFill>
                  <a:srgbClr val="002060"/>
                </a:solidFill>
              </a:rPr>
              <a:t>Semester: III</a:t>
            </a:r>
          </a:p>
          <a:p>
            <a:pPr algn="l"/>
            <a:r>
              <a:rPr lang="en-US" altLang="en-US" sz="2400" b="1" dirty="0" smtClean="0">
                <a:solidFill>
                  <a:srgbClr val="002060"/>
                </a:solidFill>
              </a:rPr>
              <a:t>Course: </a:t>
            </a:r>
            <a:r>
              <a:rPr lang="en-US" altLang="en-US" sz="2400" b="1" dirty="0">
                <a:solidFill>
                  <a:srgbClr val="002060"/>
                </a:solidFill>
              </a:rPr>
              <a:t>General Microbiology</a:t>
            </a:r>
            <a:endParaRPr lang="en-IN" altLang="en-US" sz="2400" b="1" dirty="0">
              <a:solidFill>
                <a:srgbClr val="002060"/>
              </a:solidFill>
            </a:endParaRPr>
          </a:p>
        </p:txBody>
      </p:sp>
      <p:sp>
        <p:nvSpPr>
          <p:cNvPr id="5" name="TextBox 4"/>
          <p:cNvSpPr txBox="1"/>
          <p:nvPr/>
        </p:nvSpPr>
        <p:spPr>
          <a:xfrm>
            <a:off x="1600200" y="304800"/>
            <a:ext cx="5486400" cy="523220"/>
          </a:xfrm>
          <a:prstGeom prst="rect">
            <a:avLst/>
          </a:prstGeom>
          <a:noFill/>
        </p:spPr>
        <p:txBody>
          <a:bodyPr wrap="square" rtlCol="0">
            <a:spAutoFit/>
          </a:bodyPr>
          <a:lstStyle/>
          <a:p>
            <a:pPr algn="ctr"/>
            <a:r>
              <a:rPr lang="en-IN" sz="2800" b="1" smtClean="0">
                <a:solidFill>
                  <a:schemeClr val="tx1">
                    <a:lumMod val="95000"/>
                    <a:lumOff val="5000"/>
                  </a:schemeClr>
                </a:solidFill>
              </a:rPr>
              <a:t>Unit </a:t>
            </a:r>
            <a:r>
              <a:rPr lang="en-IN" sz="2800" b="1" dirty="0" smtClean="0">
                <a:solidFill>
                  <a:schemeClr val="tx1">
                    <a:lumMod val="95000"/>
                    <a:lumOff val="5000"/>
                  </a:schemeClr>
                </a:solidFill>
              </a:rPr>
              <a:t>IV</a:t>
            </a:r>
            <a:endParaRPr lang="en-IN" sz="2800" b="1" dirty="0"/>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a:xfrm>
            <a:off x="685800" y="954088"/>
            <a:ext cx="8240713" cy="609600"/>
          </a:xfrm>
        </p:spPr>
        <p:txBody>
          <a:bodyPr>
            <a:normAutofit fontScale="90000"/>
          </a:bodyPr>
          <a:lstStyle/>
          <a:p>
            <a:pPr eaLnBrk="1" hangingPunct="1"/>
            <a:r>
              <a:rPr lang="en-US" sz="4000" dirty="0" smtClean="0">
                <a:latin typeface="Arial" charset="0"/>
                <a:cs typeface="Arial" charset="0"/>
              </a:rPr>
              <a:t/>
            </a:r>
            <a:br>
              <a:rPr lang="en-US" sz="4000" dirty="0" smtClean="0">
                <a:latin typeface="Arial" charset="0"/>
                <a:cs typeface="Arial" charset="0"/>
              </a:rPr>
            </a:br>
            <a:r>
              <a:rPr lang="en-US" sz="4000" dirty="0" smtClean="0">
                <a:latin typeface="Arial" charset="0"/>
                <a:cs typeface="Arial" charset="0"/>
              </a:rPr>
              <a:t>PUBLICALLY OWNED TREATMENT WORKS(POTW)</a:t>
            </a:r>
          </a:p>
        </p:txBody>
      </p:sp>
      <p:sp>
        <p:nvSpPr>
          <p:cNvPr id="12290" name="Content Placeholder 2"/>
          <p:cNvSpPr>
            <a:spLocks noGrp="1"/>
          </p:cNvSpPr>
          <p:nvPr>
            <p:ph sz="quarter" idx="1"/>
          </p:nvPr>
        </p:nvSpPr>
        <p:spPr>
          <a:xfrm>
            <a:off x="685800" y="2511425"/>
            <a:ext cx="7772400" cy="3736975"/>
          </a:xfrm>
        </p:spPr>
        <p:txBody>
          <a:bodyPr/>
          <a:lstStyle/>
          <a:p>
            <a:pPr eaLnBrk="1" hangingPunct="1"/>
            <a:r>
              <a:rPr lang="en-US" smtClean="0">
                <a:latin typeface="Georgia" pitchFamily="18" charset="0"/>
                <a:cs typeface="Georgia" pitchFamily="18" charset="0"/>
              </a:rPr>
              <a:t>Treatment includes</a:t>
            </a:r>
          </a:p>
          <a:p>
            <a:pPr lvl="1" eaLnBrk="1" hangingPunct="1"/>
            <a:r>
              <a:rPr lang="en-US" sz="2400" smtClean="0">
                <a:latin typeface="Georgia" pitchFamily="18" charset="0"/>
                <a:cs typeface="Georgia" pitchFamily="18" charset="0"/>
              </a:rPr>
              <a:t>Primary treatment: Screening and settling</a:t>
            </a:r>
          </a:p>
          <a:p>
            <a:pPr lvl="1" eaLnBrk="1" hangingPunct="1"/>
            <a:r>
              <a:rPr lang="en-US" sz="2400" smtClean="0">
                <a:latin typeface="Georgia" pitchFamily="18" charset="0"/>
                <a:cs typeface="Georgia" pitchFamily="18" charset="0"/>
              </a:rPr>
              <a:t>Secondary treatment: Biological treatment in which activated sludge “eats” pollutants</a:t>
            </a:r>
          </a:p>
          <a:p>
            <a:pPr lvl="1" eaLnBrk="1" hangingPunct="1"/>
            <a:r>
              <a:rPr lang="en-US" sz="2400" smtClean="0">
                <a:latin typeface="Georgia" pitchFamily="18" charset="0"/>
                <a:cs typeface="Georgia" pitchFamily="18" charset="0"/>
              </a:rPr>
              <a:t>Disinfection: Kills bacteria, viruses, and protozoa</a:t>
            </a:r>
          </a:p>
          <a:p>
            <a:pPr eaLnBrk="1" hangingPunct="1"/>
            <a:endParaRPr lang="en-US" sz="180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a:xfrm>
            <a:off x="682625" y="954088"/>
            <a:ext cx="8461375" cy="609600"/>
          </a:xfrm>
        </p:spPr>
        <p:txBody>
          <a:bodyPr>
            <a:normAutofit fontScale="90000"/>
          </a:bodyPr>
          <a:lstStyle/>
          <a:p>
            <a:pPr eaLnBrk="1" hangingPunct="1"/>
            <a:r>
              <a:rPr lang="en-US" sz="4000" smtClean="0">
                <a:latin typeface="Arial" charset="0"/>
                <a:cs typeface="Arial" charset="0"/>
              </a:rPr>
              <a:t>POTW – </a:t>
            </a:r>
            <a:r>
              <a:rPr lang="en-US" sz="3600" smtClean="0">
                <a:latin typeface="Arial" charset="0"/>
                <a:cs typeface="Arial" charset="0"/>
              </a:rPr>
              <a:t>Example Code Requirements</a:t>
            </a:r>
            <a:r>
              <a:rPr lang="en-US" sz="4000" smtClean="0">
                <a:latin typeface="Arial" charset="0"/>
                <a:cs typeface="Arial" charset="0"/>
              </a:rPr>
              <a:t/>
            </a:r>
            <a:br>
              <a:rPr lang="en-US" sz="4000" smtClean="0">
                <a:latin typeface="Arial" charset="0"/>
                <a:cs typeface="Arial" charset="0"/>
              </a:rPr>
            </a:br>
            <a:endParaRPr lang="en-US" sz="4000" smtClean="0">
              <a:latin typeface="Arial" charset="0"/>
              <a:cs typeface="Arial" charset="0"/>
            </a:endParaRPr>
          </a:p>
        </p:txBody>
      </p:sp>
      <p:sp>
        <p:nvSpPr>
          <p:cNvPr id="13314" name="Content Placeholder 2"/>
          <p:cNvSpPr>
            <a:spLocks noGrp="1"/>
          </p:cNvSpPr>
          <p:nvPr>
            <p:ph sz="quarter" idx="1"/>
          </p:nvPr>
        </p:nvSpPr>
        <p:spPr>
          <a:xfrm>
            <a:off x="654050" y="1735138"/>
            <a:ext cx="8040688" cy="4479925"/>
          </a:xfrm>
        </p:spPr>
        <p:txBody>
          <a:bodyPr>
            <a:normAutofit lnSpcReduction="10000"/>
          </a:bodyPr>
          <a:lstStyle/>
          <a:p>
            <a:pPr eaLnBrk="1" hangingPunct="1"/>
            <a:r>
              <a:rPr lang="en-US" sz="2400" smtClean="0">
                <a:latin typeface="Georgia" pitchFamily="18" charset="0"/>
                <a:cs typeface="Georgia" pitchFamily="18" charset="0"/>
              </a:rPr>
              <a:t>Minimum Pipe Size</a:t>
            </a:r>
          </a:p>
          <a:p>
            <a:pPr lvl="1" eaLnBrk="1" hangingPunct="1"/>
            <a:r>
              <a:rPr lang="en-US" sz="2000" smtClean="0">
                <a:latin typeface="Georgia" pitchFamily="18" charset="0"/>
                <a:cs typeface="Georgia" pitchFamily="18" charset="0"/>
              </a:rPr>
              <a:t>3 in. or 4 in.  for residence</a:t>
            </a:r>
          </a:p>
          <a:p>
            <a:pPr lvl="1" eaLnBrk="1" hangingPunct="1"/>
            <a:r>
              <a:rPr lang="en-US" sz="2000" smtClean="0">
                <a:latin typeface="Georgia" pitchFamily="18" charset="0"/>
                <a:cs typeface="Georgia" pitchFamily="18" charset="0"/>
              </a:rPr>
              <a:t>6 in. for multi-family or commercial facility</a:t>
            </a:r>
          </a:p>
          <a:p>
            <a:pPr lvl="1" eaLnBrk="1" hangingPunct="1"/>
            <a:r>
              <a:rPr lang="en-US" sz="2000" smtClean="0">
                <a:latin typeface="Georgia" pitchFamily="18" charset="0"/>
                <a:cs typeface="Georgia" pitchFamily="18" charset="0"/>
              </a:rPr>
              <a:t>8 in. (at least) for industrial facility</a:t>
            </a:r>
          </a:p>
          <a:p>
            <a:pPr eaLnBrk="1" hangingPunct="1"/>
            <a:r>
              <a:rPr lang="en-US" sz="2400" smtClean="0">
                <a:latin typeface="Georgia" pitchFamily="18" charset="0"/>
                <a:cs typeface="Georgia" pitchFamily="18" charset="0"/>
              </a:rPr>
              <a:t>Depth</a:t>
            </a:r>
          </a:p>
          <a:p>
            <a:pPr lvl="1" eaLnBrk="1" hangingPunct="1"/>
            <a:r>
              <a:rPr lang="en-US" sz="2000" smtClean="0">
                <a:latin typeface="Georgia" pitchFamily="18" charset="0"/>
                <a:cs typeface="Georgia" pitchFamily="18" charset="0"/>
              </a:rPr>
              <a:t>2 feet below lowest floor with sanitary sewage drainage</a:t>
            </a:r>
          </a:p>
          <a:p>
            <a:pPr lvl="1" eaLnBrk="1" hangingPunct="1"/>
            <a:r>
              <a:rPr lang="en-US" sz="2000" smtClean="0">
                <a:latin typeface="Georgia" pitchFamily="18" charset="0"/>
                <a:cs typeface="Georgia" pitchFamily="18" charset="0"/>
              </a:rPr>
              <a:t>Below frost depth</a:t>
            </a:r>
          </a:p>
          <a:p>
            <a:pPr eaLnBrk="1" hangingPunct="1"/>
            <a:r>
              <a:rPr lang="en-US" sz="2400" smtClean="0">
                <a:latin typeface="Georgia" pitchFamily="18" charset="0"/>
                <a:cs typeface="Georgia" pitchFamily="18" charset="0"/>
              </a:rPr>
              <a:t>Sewer Lateral Slope</a:t>
            </a:r>
          </a:p>
          <a:p>
            <a:pPr lvl="1" eaLnBrk="1" hangingPunct="1"/>
            <a:r>
              <a:rPr lang="en-US" sz="2000" smtClean="0">
                <a:latin typeface="Georgia" pitchFamily="18" charset="0"/>
                <a:cs typeface="Georgia" pitchFamily="18" charset="0"/>
              </a:rPr>
              <a:t>2% min. slope (= ¼ inch per foot)</a:t>
            </a:r>
          </a:p>
          <a:p>
            <a:pPr eaLnBrk="1" hangingPunct="1"/>
            <a:r>
              <a:rPr lang="en-US" sz="2400" smtClean="0">
                <a:latin typeface="Georgia" pitchFamily="18" charset="0"/>
                <a:cs typeface="Georgia" pitchFamily="18" charset="0"/>
              </a:rPr>
              <a:t>Separation</a:t>
            </a:r>
          </a:p>
          <a:p>
            <a:pPr lvl="1" eaLnBrk="1" hangingPunct="1"/>
            <a:r>
              <a:rPr lang="en-US" sz="2000" smtClean="0">
                <a:latin typeface="Georgia" pitchFamily="18" charset="0"/>
                <a:cs typeface="Georgia" pitchFamily="18" charset="0"/>
              </a:rPr>
              <a:t>10 feet min. horizontal distance between water and sewer lines</a:t>
            </a:r>
          </a:p>
          <a:p>
            <a:pPr lvl="1" eaLnBrk="1" hangingPunct="1"/>
            <a:r>
              <a:rPr lang="en-US" sz="2000" smtClean="0">
                <a:latin typeface="Georgia" pitchFamily="18" charset="0"/>
                <a:cs typeface="Georgia" pitchFamily="18" charset="0"/>
              </a:rPr>
              <a:t>Sewer lines at least 18 inches below water supply lines</a:t>
            </a: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620713"/>
            <a:ext cx="8001000" cy="2078037"/>
          </a:xfrm>
        </p:spPr>
        <p:txBody>
          <a:bodyPr/>
          <a:lstStyle/>
          <a:p>
            <a:pPr marL="342900" indent="-342900" eaLnBrk="1" hangingPunct="1"/>
            <a:r>
              <a:rPr lang="en-US" sz="4000" smtClean="0">
                <a:latin typeface="Arial" charset="0"/>
                <a:cs typeface="Arial" charset="0"/>
              </a:rPr>
              <a:t>On-Site and Decentralized Wastewater Treatment System</a:t>
            </a:r>
            <a:r>
              <a:rPr lang="en-US" smtClean="0">
                <a:latin typeface="Arial" charset="0"/>
                <a:cs typeface="Arial" charset="0"/>
              </a:rPr>
              <a:t/>
            </a:r>
            <a:br>
              <a:rPr lang="en-US" smtClean="0">
                <a:latin typeface="Arial" charset="0"/>
                <a:cs typeface="Arial" charset="0"/>
              </a:rPr>
            </a:br>
            <a:endParaRPr lang="en-US" smtClean="0">
              <a:latin typeface="Arial" charset="0"/>
              <a:cs typeface="Arial" charset="0"/>
            </a:endParaRPr>
          </a:p>
        </p:txBody>
      </p:sp>
      <p:sp>
        <p:nvSpPr>
          <p:cNvPr id="14339" name="Content Placeholder 6"/>
          <p:cNvSpPr>
            <a:spLocks noGrp="1"/>
          </p:cNvSpPr>
          <p:nvPr>
            <p:ph sz="quarter" idx="1"/>
          </p:nvPr>
        </p:nvSpPr>
        <p:spPr>
          <a:xfrm>
            <a:off x="685800" y="2370138"/>
            <a:ext cx="7772400" cy="4094162"/>
          </a:xfrm>
        </p:spPr>
        <p:txBody>
          <a:bodyPr/>
          <a:lstStyle/>
          <a:p>
            <a:pPr eaLnBrk="1" hangingPunct="1"/>
            <a:r>
              <a:rPr lang="en-US" sz="2400" smtClean="0">
                <a:latin typeface="Georgia" pitchFamily="18" charset="0"/>
                <a:cs typeface="Georgia" pitchFamily="18" charset="0"/>
              </a:rPr>
              <a:t>On-site system that collects, treats, and disperses or reclaims wastewater from individual residences, businesses, or small clusters of buildings</a:t>
            </a:r>
          </a:p>
          <a:p>
            <a:pPr eaLnBrk="1" hangingPunct="1"/>
            <a:r>
              <a:rPr lang="en-US" sz="2400" smtClean="0">
                <a:latin typeface="Georgia" pitchFamily="18" charset="0"/>
                <a:cs typeface="Georgia" pitchFamily="18" charset="0"/>
              </a:rPr>
              <a:t>Used when no municipal system is available</a:t>
            </a:r>
          </a:p>
          <a:p>
            <a:pPr eaLnBrk="1" hangingPunct="1"/>
            <a:r>
              <a:rPr lang="en-US" sz="2400" smtClean="0">
                <a:latin typeface="Georgia" pitchFamily="18" charset="0"/>
                <a:cs typeface="Georgia" pitchFamily="18" charset="0"/>
              </a:rPr>
              <a:t>Approximately 25% of single residences in the U.S. and 33% of new developments use an on-site and decentralized system</a:t>
            </a:r>
          </a:p>
          <a:p>
            <a:pPr eaLnBrk="1" hangingPunct="1"/>
            <a:r>
              <a:rPr lang="en-US" sz="2400" smtClean="0">
                <a:latin typeface="Georgia" pitchFamily="18" charset="0"/>
                <a:cs typeface="Georgia" pitchFamily="18" charset="0"/>
              </a:rPr>
              <a:t>Also called </a:t>
            </a:r>
            <a:r>
              <a:rPr lang="en-US" sz="2400" smtClean="0">
                <a:solidFill>
                  <a:schemeClr val="tx2"/>
                </a:solidFill>
                <a:latin typeface="Georgia" pitchFamily="18" charset="0"/>
                <a:cs typeface="Georgia" pitchFamily="18" charset="0"/>
              </a:rPr>
              <a:t>septic system</a:t>
            </a:r>
            <a:r>
              <a:rPr lang="en-US" sz="2400" smtClean="0">
                <a:latin typeface="Georgia" pitchFamily="18" charset="0"/>
                <a:cs typeface="Georgia" pitchFamily="18" charset="0"/>
              </a:rPr>
              <a:t>, private sewage system, individual sewage treatment system, on-site sewage disposal system, or package plant</a:t>
            </a:r>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620713"/>
            <a:ext cx="8001000" cy="2078037"/>
          </a:xfrm>
        </p:spPr>
        <p:txBody>
          <a:bodyPr/>
          <a:lstStyle/>
          <a:p>
            <a:pPr marL="342900" indent="-342900" eaLnBrk="1" hangingPunct="1"/>
            <a:r>
              <a:rPr lang="en-US" sz="4000" smtClean="0">
                <a:latin typeface="Arial" charset="0"/>
                <a:cs typeface="Arial" charset="0"/>
              </a:rPr>
              <a:t>On-Site and Decentralized Wastewater Treatment System</a:t>
            </a:r>
            <a:r>
              <a:rPr lang="en-US" smtClean="0">
                <a:latin typeface="Arial" charset="0"/>
                <a:cs typeface="Arial" charset="0"/>
              </a:rPr>
              <a:t/>
            </a:r>
            <a:br>
              <a:rPr lang="en-US" smtClean="0">
                <a:latin typeface="Arial" charset="0"/>
                <a:cs typeface="Arial" charset="0"/>
              </a:rPr>
            </a:br>
            <a:endParaRPr lang="en-US" smtClean="0">
              <a:latin typeface="Arial" charset="0"/>
              <a:cs typeface="Arial" charset="0"/>
            </a:endParaRPr>
          </a:p>
        </p:txBody>
      </p:sp>
      <p:sp>
        <p:nvSpPr>
          <p:cNvPr id="14339" name="Content Placeholder 6"/>
          <p:cNvSpPr>
            <a:spLocks noGrp="1"/>
          </p:cNvSpPr>
          <p:nvPr>
            <p:ph sz="quarter" idx="1"/>
          </p:nvPr>
        </p:nvSpPr>
        <p:spPr>
          <a:xfrm>
            <a:off x="685800" y="2370138"/>
            <a:ext cx="7772400" cy="4094162"/>
          </a:xfrm>
        </p:spPr>
        <p:txBody>
          <a:bodyPr/>
          <a:lstStyle/>
          <a:p>
            <a:pPr eaLnBrk="1" hangingPunct="1"/>
            <a:r>
              <a:rPr lang="en-US" sz="2400" smtClean="0">
                <a:latin typeface="Georgia" pitchFamily="18" charset="0"/>
                <a:cs typeface="Georgia" pitchFamily="18" charset="0"/>
              </a:rPr>
              <a:t>On-site system that collects, treats, and disperses or reclaims wastewater from individual residences, businesses, or small clusters of buildings</a:t>
            </a:r>
          </a:p>
          <a:p>
            <a:pPr eaLnBrk="1" hangingPunct="1"/>
            <a:r>
              <a:rPr lang="en-US" sz="2400" smtClean="0">
                <a:latin typeface="Georgia" pitchFamily="18" charset="0"/>
                <a:cs typeface="Georgia" pitchFamily="18" charset="0"/>
              </a:rPr>
              <a:t>Used when no municipal system is available</a:t>
            </a:r>
          </a:p>
          <a:p>
            <a:pPr eaLnBrk="1" hangingPunct="1"/>
            <a:r>
              <a:rPr lang="en-US" sz="2400" smtClean="0">
                <a:latin typeface="Georgia" pitchFamily="18" charset="0"/>
                <a:cs typeface="Georgia" pitchFamily="18" charset="0"/>
              </a:rPr>
              <a:t>Approximately 25% of single residences in the U.S. and 33% of new developments use an on-site and decentralized system</a:t>
            </a:r>
          </a:p>
          <a:p>
            <a:pPr eaLnBrk="1" hangingPunct="1"/>
            <a:r>
              <a:rPr lang="en-US" sz="2400" smtClean="0">
                <a:latin typeface="Georgia" pitchFamily="18" charset="0"/>
                <a:cs typeface="Georgia" pitchFamily="18" charset="0"/>
              </a:rPr>
              <a:t>Also called </a:t>
            </a:r>
            <a:r>
              <a:rPr lang="en-US" sz="2400" smtClean="0">
                <a:solidFill>
                  <a:schemeClr val="tx2"/>
                </a:solidFill>
                <a:latin typeface="Georgia" pitchFamily="18" charset="0"/>
                <a:cs typeface="Georgia" pitchFamily="18" charset="0"/>
              </a:rPr>
              <a:t>septic system</a:t>
            </a:r>
            <a:r>
              <a:rPr lang="en-US" sz="2400" smtClean="0">
                <a:latin typeface="Georgia" pitchFamily="18" charset="0"/>
                <a:cs typeface="Georgia" pitchFamily="18" charset="0"/>
              </a:rPr>
              <a:t>, private sewage system, individual sewage treatment system, on-site sewage disposal system, or package plant</a:t>
            </a:r>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4708525" y="6642100"/>
            <a:ext cx="4435475" cy="215900"/>
          </a:xfrm>
          <a:prstGeom prst="rect">
            <a:avLst/>
          </a:prstGeom>
          <a:noFill/>
          <a:ln w="9525">
            <a:noFill/>
            <a:miter lim="800000"/>
            <a:headEnd/>
            <a:tailEnd/>
          </a:ln>
        </p:spPr>
        <p:txBody>
          <a:bodyPr>
            <a:spAutoFit/>
          </a:bodyPr>
          <a:lstStyle/>
          <a:p>
            <a:r>
              <a:rPr lang="en-US" sz="800"/>
              <a:t>Images courtesy South Carolina Department of Health and Environmental Control (SC DHEC)</a:t>
            </a:r>
          </a:p>
        </p:txBody>
      </p:sp>
      <p:sp>
        <p:nvSpPr>
          <p:cNvPr id="16388" name="Title 1"/>
          <p:cNvSpPr>
            <a:spLocks noGrp="1"/>
          </p:cNvSpPr>
          <p:nvPr>
            <p:ph type="title"/>
          </p:nvPr>
        </p:nvSpPr>
        <p:spPr>
          <a:xfrm>
            <a:off x="685800" y="461963"/>
            <a:ext cx="8001000" cy="609600"/>
          </a:xfrm>
        </p:spPr>
        <p:txBody>
          <a:bodyPr>
            <a:normAutofit fontScale="90000"/>
          </a:bodyPr>
          <a:lstStyle/>
          <a:p>
            <a:pPr eaLnBrk="1" hangingPunct="1"/>
            <a:r>
              <a:rPr lang="en-US" sz="4000" dirty="0" smtClean="0">
                <a:latin typeface="Arial" charset="0"/>
                <a:cs typeface="Arial" charset="0"/>
              </a:rPr>
              <a:t>National Water Quality Problems</a:t>
            </a:r>
          </a:p>
        </p:txBody>
      </p:sp>
      <p:pic>
        <p:nvPicPr>
          <p:cNvPr id="16387" name="Content Placeholder 8" descr="wet spot.JPG"/>
          <p:cNvPicPr>
            <a:picLocks noGrp="1" noChangeAspect="1"/>
          </p:cNvPicPr>
          <p:nvPr>
            <p:ph sz="quarter" idx="1"/>
          </p:nvPr>
        </p:nvPicPr>
        <p:blipFill>
          <a:blip r:embed="rId3"/>
          <a:srcRect/>
          <a:stretch>
            <a:fillRect/>
          </a:stretch>
        </p:blipFill>
        <p:spPr>
          <a:xfrm>
            <a:off x="547688" y="3603625"/>
            <a:ext cx="3678237" cy="2693988"/>
          </a:xfrm>
        </p:spPr>
      </p:pic>
      <p:pic>
        <p:nvPicPr>
          <p:cNvPr id="16389" name="Picture 11" descr="girl in leachfiled.JPG"/>
          <p:cNvPicPr>
            <a:picLocks noChangeAspect="1"/>
          </p:cNvPicPr>
          <p:nvPr/>
        </p:nvPicPr>
        <p:blipFill>
          <a:blip r:embed="rId4"/>
          <a:srcRect/>
          <a:stretch>
            <a:fillRect/>
          </a:stretch>
        </p:blipFill>
        <p:spPr bwMode="auto">
          <a:xfrm>
            <a:off x="4714875" y="3867150"/>
            <a:ext cx="3971925" cy="2332038"/>
          </a:xfrm>
          <a:prstGeom prst="rect">
            <a:avLst/>
          </a:prstGeom>
          <a:noFill/>
          <a:ln w="9525">
            <a:noFill/>
            <a:miter lim="800000"/>
            <a:headEnd/>
            <a:tailEnd/>
          </a:ln>
        </p:spPr>
      </p:pic>
      <p:sp>
        <p:nvSpPr>
          <p:cNvPr id="7" name="Content Placeholder 6"/>
          <p:cNvSpPr txBox="1">
            <a:spLocks/>
          </p:cNvSpPr>
          <p:nvPr/>
        </p:nvSpPr>
        <p:spPr bwMode="auto">
          <a:xfrm>
            <a:off x="728663" y="1730375"/>
            <a:ext cx="7772400" cy="2578100"/>
          </a:xfrm>
          <a:prstGeom prst="rect">
            <a:avLst/>
          </a:prstGeom>
          <a:noFill/>
          <a:ln w="9525">
            <a:noFill/>
            <a:miter lim="800000"/>
            <a:headEnd/>
            <a:tailEnd/>
          </a:ln>
        </p:spPr>
        <p:txBody>
          <a:bodyPr/>
          <a:lstStyle/>
          <a:p>
            <a:pPr marL="342900" indent="-342900">
              <a:lnSpc>
                <a:spcPct val="95000"/>
              </a:lnSpc>
              <a:spcBef>
                <a:spcPts val="900"/>
              </a:spcBef>
              <a:buClr>
                <a:schemeClr val="accent1"/>
              </a:buClr>
              <a:buFontTx/>
              <a:buChar char="•"/>
              <a:defRPr/>
            </a:pPr>
            <a:r>
              <a:rPr lang="en-US" sz="3200" kern="0" dirty="0">
                <a:latin typeface="Georgia" pitchFamily="18" charset="0"/>
                <a:ea typeface="ＭＳ Ｐゴシック" charset="-128"/>
                <a:cs typeface="Arial" pitchFamily="34" charset="0"/>
              </a:rPr>
              <a:t>10 to 30 percent of systems fail annually</a:t>
            </a:r>
          </a:p>
          <a:p>
            <a:pPr marL="342900" indent="-342900">
              <a:lnSpc>
                <a:spcPct val="95000"/>
              </a:lnSpc>
              <a:spcBef>
                <a:spcPts val="900"/>
              </a:spcBef>
              <a:buClr>
                <a:schemeClr val="accent1"/>
              </a:buClr>
              <a:buFontTx/>
              <a:buChar char="•"/>
              <a:defRPr/>
            </a:pPr>
            <a:r>
              <a:rPr lang="en-US" sz="3200" kern="0" dirty="0">
                <a:latin typeface="Georgia" pitchFamily="18" charset="0"/>
                <a:ea typeface="ＭＳ Ｐゴシック" charset="-128"/>
                <a:cs typeface="Arial" pitchFamily="34" charset="0"/>
              </a:rPr>
              <a:t>At least 10 percent of systems over 30 years old</a:t>
            </a:r>
          </a:p>
          <a:p>
            <a:pPr marL="342900" indent="-342900">
              <a:lnSpc>
                <a:spcPct val="95000"/>
              </a:lnSpc>
              <a:spcBef>
                <a:spcPts val="900"/>
              </a:spcBef>
              <a:buClr>
                <a:schemeClr val="accent1"/>
              </a:buClr>
              <a:buFontTx/>
              <a:buChar char="•"/>
              <a:defRPr/>
            </a:pPr>
            <a:endParaRPr lang="en-US" sz="1800" kern="0" dirty="0">
              <a:latin typeface="Georgia"/>
              <a:ea typeface="+mn-ea"/>
              <a:cs typeface="Georgia"/>
            </a:endParaRPr>
          </a:p>
          <a:p>
            <a:pPr marL="342900" indent="-342900">
              <a:lnSpc>
                <a:spcPct val="95000"/>
              </a:lnSpc>
              <a:spcBef>
                <a:spcPts val="900"/>
              </a:spcBef>
              <a:buClr>
                <a:schemeClr val="accent1"/>
              </a:buClr>
              <a:buFontTx/>
              <a:buChar char="•"/>
              <a:defRPr/>
            </a:pPr>
            <a:endParaRPr lang="en-US" sz="1800" kern="0" dirty="0">
              <a:latin typeface="Georgia"/>
              <a:ea typeface="+mn-ea"/>
              <a:cs typeface="Georgia"/>
            </a:endParaRPr>
          </a:p>
          <a:p>
            <a:pPr marL="342900" indent="-342900">
              <a:lnSpc>
                <a:spcPct val="95000"/>
              </a:lnSpc>
              <a:spcBef>
                <a:spcPts val="900"/>
              </a:spcBef>
              <a:buClr>
                <a:schemeClr val="accent1"/>
              </a:buClr>
              <a:buFontTx/>
              <a:buChar char="•"/>
              <a:defRPr/>
            </a:pPr>
            <a:endParaRPr lang="en-US" sz="1800" kern="0" dirty="0">
              <a:latin typeface="Georgia"/>
              <a:ea typeface="+mn-ea"/>
              <a:cs typeface="Georgia"/>
            </a:endParaRPr>
          </a:p>
          <a:p>
            <a:pPr marL="342900" indent="-342900">
              <a:lnSpc>
                <a:spcPct val="95000"/>
              </a:lnSpc>
              <a:spcBef>
                <a:spcPts val="900"/>
              </a:spcBef>
              <a:buClr>
                <a:schemeClr val="accent1"/>
              </a:buClr>
              <a:buFontTx/>
              <a:buChar char="•"/>
              <a:defRPr/>
            </a:pPr>
            <a:endParaRPr lang="en-US" sz="1800" kern="0" dirty="0">
              <a:latin typeface="Georgia"/>
              <a:ea typeface="+mn-ea"/>
              <a:cs typeface="Georgia"/>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479425"/>
            <a:ext cx="8001000" cy="609600"/>
          </a:xfrm>
        </p:spPr>
        <p:txBody>
          <a:bodyPr>
            <a:normAutofit fontScale="90000"/>
          </a:bodyPr>
          <a:lstStyle/>
          <a:p>
            <a:pPr eaLnBrk="1" hangingPunct="1"/>
            <a:r>
              <a:rPr lang="en-US" sz="4000" smtClean="0">
                <a:latin typeface="Arial" charset="0"/>
                <a:cs typeface="Arial" charset="0"/>
              </a:rPr>
              <a:t>Septic Systems</a:t>
            </a:r>
          </a:p>
        </p:txBody>
      </p:sp>
      <p:pic>
        <p:nvPicPr>
          <p:cNvPr id="17411" name="Picture 2"/>
          <p:cNvPicPr>
            <a:picLocks noGrp="1" noChangeAspect="1" noChangeArrowheads="1"/>
          </p:cNvPicPr>
          <p:nvPr>
            <p:ph sz="quarter" idx="1"/>
          </p:nvPr>
        </p:nvPicPr>
        <p:blipFill>
          <a:blip r:embed="rId3"/>
          <a:srcRect/>
          <a:stretch>
            <a:fillRect/>
          </a:stretch>
        </p:blipFill>
        <p:spPr>
          <a:xfrm>
            <a:off x="258763" y="2236788"/>
            <a:ext cx="8672512" cy="4052887"/>
          </a:xfrm>
        </p:spPr>
      </p:pic>
      <p:sp>
        <p:nvSpPr>
          <p:cNvPr id="17412" name="TextBox 4"/>
          <p:cNvSpPr txBox="1">
            <a:spLocks noChangeArrowheads="1"/>
          </p:cNvSpPr>
          <p:nvPr/>
        </p:nvSpPr>
        <p:spPr bwMode="auto">
          <a:xfrm>
            <a:off x="4386263" y="6642100"/>
            <a:ext cx="4541837" cy="215900"/>
          </a:xfrm>
          <a:prstGeom prst="rect">
            <a:avLst/>
          </a:prstGeom>
          <a:noFill/>
          <a:ln w="9525">
            <a:noFill/>
            <a:miter lim="800000"/>
            <a:headEnd/>
            <a:tailEnd/>
          </a:ln>
        </p:spPr>
        <p:txBody>
          <a:bodyPr>
            <a:spAutoFit/>
          </a:bodyPr>
          <a:lstStyle/>
          <a:p>
            <a:r>
              <a:rPr lang="en-US" sz="800"/>
              <a:t>Image courtesy South Carolina Department of Health and Environmental Control (SC DHEC)</a:t>
            </a: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4"/>
          <p:cNvSpPr txBox="1">
            <a:spLocks noChangeArrowheads="1"/>
          </p:cNvSpPr>
          <p:nvPr/>
        </p:nvSpPr>
        <p:spPr bwMode="auto">
          <a:xfrm>
            <a:off x="4949825" y="6642100"/>
            <a:ext cx="4194175" cy="215900"/>
          </a:xfrm>
          <a:prstGeom prst="rect">
            <a:avLst/>
          </a:prstGeom>
          <a:noFill/>
          <a:ln w="9525">
            <a:noFill/>
            <a:miter lim="800000"/>
            <a:headEnd/>
            <a:tailEnd/>
          </a:ln>
        </p:spPr>
        <p:txBody>
          <a:bodyPr>
            <a:spAutoFit/>
          </a:bodyPr>
          <a:lstStyle/>
          <a:p>
            <a:r>
              <a:rPr lang="en-US" sz="800"/>
              <a:t>Courtesy South Carolina Department of Health and Environmental Control (SC DHEC)</a:t>
            </a:r>
          </a:p>
        </p:txBody>
      </p:sp>
      <p:sp>
        <p:nvSpPr>
          <p:cNvPr id="18438" name="Title 9"/>
          <p:cNvSpPr>
            <a:spLocks noGrp="1"/>
          </p:cNvSpPr>
          <p:nvPr>
            <p:ph type="title"/>
          </p:nvPr>
        </p:nvSpPr>
        <p:spPr>
          <a:xfrm>
            <a:off x="685800" y="531813"/>
            <a:ext cx="8001000" cy="609600"/>
          </a:xfrm>
        </p:spPr>
        <p:txBody>
          <a:bodyPr>
            <a:normAutofit fontScale="90000"/>
          </a:bodyPr>
          <a:lstStyle/>
          <a:p>
            <a:pPr eaLnBrk="1" hangingPunct="1"/>
            <a:r>
              <a:rPr lang="en-US" sz="4400" smtClean="0">
                <a:latin typeface="Arial" charset="0"/>
                <a:cs typeface="Arial" charset="0"/>
              </a:rPr>
              <a:t>Conventional Septic System</a:t>
            </a:r>
          </a:p>
        </p:txBody>
      </p:sp>
      <p:pic>
        <p:nvPicPr>
          <p:cNvPr id="18435" name="Content Placeholder 6" descr="septic system illustration.JPG"/>
          <p:cNvPicPr>
            <a:picLocks noGrp="1" noChangeAspect="1"/>
          </p:cNvPicPr>
          <p:nvPr>
            <p:ph sz="quarter" idx="1"/>
          </p:nvPr>
        </p:nvPicPr>
        <p:blipFill>
          <a:blip r:embed="rId3"/>
          <a:stretch>
            <a:fillRect/>
          </a:stretch>
        </p:blipFill>
        <p:spPr>
          <a:xfrm>
            <a:off x="1790700" y="1528762"/>
            <a:ext cx="6019800" cy="4410075"/>
          </a:xfrm>
        </p:spPr>
      </p:pic>
      <p:sp>
        <p:nvSpPr>
          <p:cNvPr id="9" name="Content Placeholder 7"/>
          <p:cNvSpPr txBox="1">
            <a:spLocks/>
          </p:cNvSpPr>
          <p:nvPr/>
        </p:nvSpPr>
        <p:spPr bwMode="auto">
          <a:xfrm>
            <a:off x="685800" y="1981200"/>
            <a:ext cx="7772400" cy="4267200"/>
          </a:xfrm>
          <a:prstGeom prst="rect">
            <a:avLst/>
          </a:prstGeom>
          <a:noFill/>
          <a:ln w="9525">
            <a:noFill/>
            <a:miter lim="800000"/>
            <a:headEnd/>
            <a:tailEnd/>
          </a:ln>
        </p:spPr>
        <p:txBody>
          <a:bodyPr/>
          <a:lstStyle/>
          <a:p>
            <a:pPr marL="342900" indent="-342900">
              <a:lnSpc>
                <a:spcPct val="95000"/>
              </a:lnSpc>
              <a:spcBef>
                <a:spcPts val="900"/>
              </a:spcBef>
              <a:buClr>
                <a:schemeClr val="accent1"/>
              </a:buClr>
              <a:buFontTx/>
              <a:buChar char="•"/>
              <a:defRPr/>
            </a:pPr>
            <a:endParaRPr lang="en-US" sz="3200" kern="0" dirty="0">
              <a:latin typeface="Arial" pitchFamily="34" charset="0"/>
              <a:ea typeface="+mn-ea"/>
              <a:cs typeface="Arial" pitchFamily="34" charset="0"/>
            </a:endParaRPr>
          </a:p>
        </p:txBody>
      </p:sp>
      <p:sp>
        <p:nvSpPr>
          <p:cNvPr id="6" name="Content Placeholder 5"/>
          <p:cNvSpPr txBox="1">
            <a:spLocks/>
          </p:cNvSpPr>
          <p:nvPr/>
        </p:nvSpPr>
        <p:spPr bwMode="auto">
          <a:xfrm>
            <a:off x="330200" y="2133600"/>
            <a:ext cx="5097463" cy="2260600"/>
          </a:xfrm>
          <a:prstGeom prst="rect">
            <a:avLst/>
          </a:prstGeom>
          <a:noFill/>
          <a:ln w="9525">
            <a:noFill/>
            <a:miter lim="800000"/>
            <a:headEnd/>
            <a:tailEnd/>
          </a:ln>
        </p:spPr>
        <p:txBody>
          <a:bodyPr/>
          <a:lstStyle/>
          <a:p>
            <a:pPr marL="342900" indent="-342900">
              <a:lnSpc>
                <a:spcPct val="95000"/>
              </a:lnSpc>
              <a:spcBef>
                <a:spcPts val="900"/>
              </a:spcBef>
              <a:buClr>
                <a:schemeClr val="accent1"/>
              </a:buClr>
              <a:buFontTx/>
              <a:buChar char="•"/>
              <a:defRPr/>
            </a:pPr>
            <a:r>
              <a:rPr lang="en-US" sz="2800" kern="0" dirty="0">
                <a:latin typeface="Georgia" pitchFamily="18" charset="0"/>
                <a:ea typeface="+mn-ea"/>
                <a:cs typeface="Arial" pitchFamily="34" charset="0"/>
              </a:rPr>
              <a:t>Septic tank </a:t>
            </a:r>
          </a:p>
          <a:p>
            <a:pPr marL="342900" indent="-342900">
              <a:lnSpc>
                <a:spcPct val="95000"/>
              </a:lnSpc>
              <a:spcBef>
                <a:spcPts val="900"/>
              </a:spcBef>
              <a:buClr>
                <a:schemeClr val="accent1"/>
              </a:buClr>
              <a:buFontTx/>
              <a:buChar char="•"/>
              <a:defRPr/>
            </a:pPr>
            <a:r>
              <a:rPr lang="en-US" sz="2800" kern="0" dirty="0">
                <a:latin typeface="Georgia" pitchFamily="18" charset="0"/>
                <a:ea typeface="+mn-ea"/>
                <a:cs typeface="Arial" pitchFamily="34" charset="0"/>
              </a:rPr>
              <a:t>Distribution box</a:t>
            </a:r>
          </a:p>
          <a:p>
            <a:pPr marL="342900" indent="-342900">
              <a:lnSpc>
                <a:spcPct val="95000"/>
              </a:lnSpc>
              <a:spcBef>
                <a:spcPts val="900"/>
              </a:spcBef>
              <a:buClr>
                <a:schemeClr val="accent1"/>
              </a:buClr>
              <a:buFontTx/>
              <a:buChar char="•"/>
              <a:defRPr/>
            </a:pPr>
            <a:r>
              <a:rPr lang="en-US" sz="2800" kern="0" dirty="0">
                <a:latin typeface="Georgia" pitchFamily="18" charset="0"/>
                <a:ea typeface="+mn-ea"/>
                <a:cs typeface="Arial" pitchFamily="34" charset="0"/>
              </a:rPr>
              <a:t>Drainfield (leach field)</a:t>
            </a:r>
          </a:p>
          <a:p>
            <a:pPr marL="342900" indent="-342900">
              <a:lnSpc>
                <a:spcPct val="95000"/>
              </a:lnSpc>
              <a:spcBef>
                <a:spcPts val="900"/>
              </a:spcBef>
              <a:buClr>
                <a:schemeClr val="accent1"/>
              </a:buClr>
              <a:buFontTx/>
              <a:buChar char="•"/>
              <a:defRPr/>
            </a:pPr>
            <a:r>
              <a:rPr lang="en-US" sz="2800" kern="0" dirty="0">
                <a:latin typeface="Georgia" pitchFamily="18" charset="0"/>
                <a:ea typeface="+mn-ea"/>
                <a:cs typeface="Arial" pitchFamily="34" charset="0"/>
              </a:rPr>
              <a:t>Soil</a:t>
            </a:r>
          </a:p>
        </p:txBody>
      </p:sp>
      <p:sp>
        <p:nvSpPr>
          <p:cNvPr id="7" name="TextBox 6"/>
          <p:cNvSpPr txBox="1"/>
          <p:nvPr/>
        </p:nvSpPr>
        <p:spPr>
          <a:xfrm>
            <a:off x="4724400" y="6107668"/>
            <a:ext cx="4038600" cy="369332"/>
          </a:xfrm>
          <a:prstGeom prst="rect">
            <a:avLst/>
          </a:prstGeom>
          <a:noFill/>
        </p:spPr>
        <p:txBody>
          <a:bodyPr wrap="square" rtlCol="0">
            <a:spAutoFit/>
          </a:bodyPr>
          <a:lstStyle/>
          <a:p>
            <a:r>
              <a:rPr lang="en-US" dirty="0" smtClean="0">
                <a:solidFill>
                  <a:srgbClr val="FF0000"/>
                </a:solidFill>
              </a:rPr>
              <a:t>Source : https://goo.gl/images/wCjeM7</a:t>
            </a:r>
            <a:endParaRPr lang="en-US" dirty="0">
              <a:solidFill>
                <a:srgbClr val="FF0000"/>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sz="quarter" idx="1"/>
          </p:nvPr>
        </p:nvSpPr>
        <p:spPr>
          <a:xfrm>
            <a:off x="479425" y="1668463"/>
            <a:ext cx="7978775" cy="4579937"/>
          </a:xfrm>
        </p:spPr>
        <p:txBody>
          <a:bodyPr/>
          <a:lstStyle/>
          <a:p>
            <a:pPr eaLnBrk="1" hangingPunct="1"/>
            <a:r>
              <a:rPr lang="en-US" smtClean="0">
                <a:latin typeface="Georgia" pitchFamily="18" charset="0"/>
                <a:cs typeface="Georgia" pitchFamily="18" charset="0"/>
              </a:rPr>
              <a:t>Septic tank holds liquid for about 2 days</a:t>
            </a:r>
          </a:p>
          <a:p>
            <a:pPr lvl="1" eaLnBrk="1" hangingPunct="1"/>
            <a:r>
              <a:rPr lang="en-US" sz="2400" smtClean="0">
                <a:latin typeface="Georgia" pitchFamily="18" charset="0"/>
                <a:cs typeface="Georgia" pitchFamily="18" charset="0"/>
              </a:rPr>
              <a:t>Sludge (heavy solids) settles out</a:t>
            </a:r>
          </a:p>
          <a:p>
            <a:pPr lvl="1" eaLnBrk="1" hangingPunct="1"/>
            <a:r>
              <a:rPr lang="en-US" sz="2400" smtClean="0">
                <a:latin typeface="Georgia" pitchFamily="18" charset="0"/>
                <a:cs typeface="Georgia" pitchFamily="18" charset="0"/>
              </a:rPr>
              <a:t>Scum (grease, oil, floating debris) rises to surface</a:t>
            </a:r>
          </a:p>
          <a:p>
            <a:pPr lvl="1" eaLnBrk="1" hangingPunct="1"/>
            <a:r>
              <a:rPr lang="en-US" sz="2400" smtClean="0">
                <a:latin typeface="Georgia" pitchFamily="18" charset="0"/>
                <a:cs typeface="Georgia" pitchFamily="18" charset="0"/>
              </a:rPr>
              <a:t>Anaerobic decomposition breaks down some solids</a:t>
            </a:r>
          </a:p>
          <a:p>
            <a:pPr lvl="1" eaLnBrk="1" hangingPunct="1"/>
            <a:r>
              <a:rPr lang="en-US" sz="2400" smtClean="0">
                <a:latin typeface="Georgia" pitchFamily="18" charset="0"/>
                <a:cs typeface="Georgia" pitchFamily="18" charset="0"/>
              </a:rPr>
              <a:t>Tank should be pumped out regularly</a:t>
            </a:r>
          </a:p>
          <a:p>
            <a:pPr lvl="1" eaLnBrk="1" hangingPunct="1"/>
            <a:endParaRPr lang="en-US" smtClean="0">
              <a:latin typeface="Georgia" pitchFamily="18" charset="0"/>
              <a:cs typeface="Georgia" pitchFamily="18" charset="0"/>
            </a:endParaRPr>
          </a:p>
        </p:txBody>
      </p:sp>
      <p:sp>
        <p:nvSpPr>
          <p:cNvPr id="4" name="Title 1"/>
          <p:cNvSpPr txBox="1">
            <a:spLocks/>
          </p:cNvSpPr>
          <p:nvPr/>
        </p:nvSpPr>
        <p:spPr bwMode="auto">
          <a:xfrm>
            <a:off x="838200" y="620713"/>
            <a:ext cx="8001000" cy="609600"/>
          </a:xfrm>
          <a:prstGeom prst="rect">
            <a:avLst/>
          </a:prstGeom>
          <a:noFill/>
          <a:ln w="9525">
            <a:noFill/>
            <a:miter lim="800000"/>
            <a:headEnd/>
            <a:tailEnd/>
          </a:ln>
        </p:spPr>
        <p:txBody>
          <a:bodyPr/>
          <a:lstStyle/>
          <a:p>
            <a:pPr>
              <a:defRPr/>
            </a:pPr>
            <a:r>
              <a:rPr lang="en-US" sz="4000" kern="0" dirty="0">
                <a:solidFill>
                  <a:schemeClr val="tx2"/>
                </a:solidFill>
                <a:latin typeface="Arial"/>
                <a:ea typeface="+mj-ea"/>
                <a:cs typeface="Arial"/>
              </a:rPr>
              <a:t>How Do Septic Systems Work?</a:t>
            </a:r>
          </a:p>
        </p:txBody>
      </p:sp>
      <p:pic>
        <p:nvPicPr>
          <p:cNvPr id="19460" name="Content Placeholder 3" descr="septic tank detail.JPG"/>
          <p:cNvPicPr>
            <a:picLocks noChangeAspect="1"/>
          </p:cNvPicPr>
          <p:nvPr/>
        </p:nvPicPr>
        <p:blipFill>
          <a:blip r:embed="rId3"/>
          <a:srcRect/>
          <a:stretch>
            <a:fillRect/>
          </a:stretch>
        </p:blipFill>
        <p:spPr bwMode="auto">
          <a:xfrm>
            <a:off x="754063" y="3833813"/>
            <a:ext cx="3722687" cy="2727325"/>
          </a:xfrm>
          <a:prstGeom prst="rect">
            <a:avLst/>
          </a:prstGeom>
          <a:noFill/>
          <a:ln w="9525">
            <a:noFill/>
            <a:miter lim="800000"/>
            <a:headEnd/>
            <a:tailEnd/>
          </a:ln>
        </p:spPr>
      </p:pic>
      <p:pic>
        <p:nvPicPr>
          <p:cNvPr id="6" name="Picture 2" descr="http://sofia.usgs.gov/publications/posters/hydro_flkeys/clhousex.jpg"/>
          <p:cNvPicPr>
            <a:picLocks noChangeAspect="1" noChangeArrowheads="1"/>
          </p:cNvPicPr>
          <p:nvPr/>
        </p:nvPicPr>
        <p:blipFill>
          <a:blip r:embed="rId4"/>
          <a:srcRect/>
          <a:stretch>
            <a:fillRect/>
          </a:stretch>
        </p:blipFill>
        <p:spPr bwMode="auto">
          <a:xfrm>
            <a:off x="4857750" y="3832225"/>
            <a:ext cx="3690938" cy="2770188"/>
          </a:xfrm>
          <a:prstGeom prst="rect">
            <a:avLst/>
          </a:prstGeom>
          <a:noFill/>
          <a:ln w="9525">
            <a:noFill/>
            <a:miter lim="800000"/>
            <a:headEnd/>
            <a:tailEnd/>
          </a:ln>
        </p:spPr>
      </p:pic>
      <p:sp>
        <p:nvSpPr>
          <p:cNvPr id="7" name="Rectangle 6"/>
          <p:cNvSpPr>
            <a:spLocks noChangeArrowheads="1"/>
          </p:cNvSpPr>
          <p:nvPr/>
        </p:nvSpPr>
        <p:spPr bwMode="auto">
          <a:xfrm>
            <a:off x="4830763" y="6584950"/>
            <a:ext cx="4572000" cy="214313"/>
          </a:xfrm>
          <a:prstGeom prst="rect">
            <a:avLst/>
          </a:prstGeom>
          <a:noFill/>
          <a:ln w="9525">
            <a:noFill/>
            <a:miter lim="800000"/>
            <a:headEnd/>
            <a:tailEnd/>
          </a:ln>
        </p:spPr>
        <p:txBody>
          <a:bodyPr>
            <a:spAutoFit/>
          </a:bodyPr>
          <a:lstStyle/>
          <a:p>
            <a:r>
              <a:rPr lang="en-US" sz="800"/>
              <a:t>Courtesy USGS http://sofia.usgs.gov/publications/posters/hydro_flkeys/concerns.html</a:t>
            </a:r>
          </a:p>
        </p:txBody>
      </p:sp>
      <p:sp>
        <p:nvSpPr>
          <p:cNvPr id="19463" name="TextBox 7"/>
          <p:cNvSpPr txBox="1">
            <a:spLocks noChangeArrowheads="1"/>
          </p:cNvSpPr>
          <p:nvPr/>
        </p:nvSpPr>
        <p:spPr bwMode="auto">
          <a:xfrm>
            <a:off x="571500" y="6578600"/>
            <a:ext cx="4195763" cy="214313"/>
          </a:xfrm>
          <a:prstGeom prst="rect">
            <a:avLst/>
          </a:prstGeom>
          <a:noFill/>
          <a:ln w="9525">
            <a:noFill/>
            <a:miter lim="800000"/>
            <a:headEnd/>
            <a:tailEnd/>
          </a:ln>
        </p:spPr>
        <p:txBody>
          <a:bodyPr>
            <a:spAutoFit/>
          </a:bodyPr>
          <a:lstStyle/>
          <a:p>
            <a:r>
              <a:rPr lang="en-US" sz="800"/>
              <a:t>Courtesy South Carolina Department of Health and Environmental Control (SC DHEC)</a:t>
            </a:r>
          </a:p>
        </p:txBody>
      </p:sp>
      <p:sp>
        <p:nvSpPr>
          <p:cNvPr id="19464" name="Rectangle 7"/>
          <p:cNvSpPr>
            <a:spLocks noChangeArrowheads="1"/>
          </p:cNvSpPr>
          <p:nvPr/>
        </p:nvSpPr>
        <p:spPr bwMode="auto">
          <a:xfrm>
            <a:off x="8648700" y="6702425"/>
            <a:ext cx="2286000" cy="339725"/>
          </a:xfrm>
          <a:prstGeom prst="rect">
            <a:avLst/>
          </a:prstGeom>
          <a:noFill/>
          <a:ln w="9525">
            <a:noFill/>
            <a:miter lim="800000"/>
            <a:headEnd/>
            <a:tailEnd/>
          </a:ln>
        </p:spPr>
        <p:txBody>
          <a:bodyPr>
            <a:spAutoFit/>
          </a:bodyPr>
          <a:lstStyle/>
          <a:p>
            <a:r>
              <a:rPr lang="en-US" sz="800">
                <a:solidFill>
                  <a:srgbClr val="000000"/>
                </a:solidFill>
              </a:rPr>
              <a:t>http://sofia.usgs.gov/publications/posters/hydro_flkeys/concerns.html</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Content Placeholder 11" descr="septic system.bmp"/>
          <p:cNvPicPr>
            <a:picLocks noChangeAspect="1"/>
          </p:cNvPicPr>
          <p:nvPr/>
        </p:nvPicPr>
        <p:blipFill>
          <a:blip r:embed="rId3"/>
          <a:srcRect b="-1410"/>
          <a:stretch>
            <a:fillRect/>
          </a:stretch>
        </p:blipFill>
        <p:spPr bwMode="auto">
          <a:xfrm>
            <a:off x="1277938" y="2309813"/>
            <a:ext cx="2205037" cy="3656012"/>
          </a:xfrm>
          <a:prstGeom prst="rect">
            <a:avLst/>
          </a:prstGeom>
          <a:noFill/>
          <a:ln w="9525">
            <a:noFill/>
            <a:miter lim="800000"/>
            <a:headEnd/>
            <a:tailEnd/>
          </a:ln>
        </p:spPr>
      </p:pic>
      <p:sp>
        <p:nvSpPr>
          <p:cNvPr id="9" name="Title 1"/>
          <p:cNvSpPr txBox="1">
            <a:spLocks/>
          </p:cNvSpPr>
          <p:nvPr/>
        </p:nvSpPr>
        <p:spPr bwMode="auto">
          <a:xfrm>
            <a:off x="838200" y="715963"/>
            <a:ext cx="8001000" cy="609600"/>
          </a:xfrm>
          <a:prstGeom prst="rect">
            <a:avLst/>
          </a:prstGeom>
          <a:noFill/>
          <a:ln w="9525">
            <a:noFill/>
            <a:miter lim="800000"/>
            <a:headEnd/>
            <a:tailEnd/>
          </a:ln>
        </p:spPr>
        <p:txBody>
          <a:bodyPr/>
          <a:lstStyle/>
          <a:p>
            <a:pPr>
              <a:defRPr/>
            </a:pPr>
            <a:r>
              <a:rPr lang="en-US" sz="4000" kern="0" dirty="0">
                <a:solidFill>
                  <a:schemeClr val="tx2"/>
                </a:solidFill>
                <a:latin typeface="Arial"/>
                <a:ea typeface="+mj-ea"/>
                <a:cs typeface="Arial"/>
              </a:rPr>
              <a:t>How Do Septic Systems Work?</a:t>
            </a:r>
          </a:p>
        </p:txBody>
      </p:sp>
      <p:pic>
        <p:nvPicPr>
          <p:cNvPr id="12" name="Content Placeholder 11" descr="septic system.bmp"/>
          <p:cNvPicPr>
            <a:picLocks noGrp="1" noChangeAspect="1"/>
          </p:cNvPicPr>
          <p:nvPr>
            <p:ph sz="quarter" idx="1"/>
          </p:nvPr>
        </p:nvPicPr>
        <p:blipFill>
          <a:blip r:embed="rId4"/>
          <a:srcRect/>
          <a:stretch>
            <a:fillRect/>
          </a:stretch>
        </p:blipFill>
        <p:spPr>
          <a:xfrm>
            <a:off x="3513138" y="2316163"/>
            <a:ext cx="522287" cy="3605212"/>
          </a:xfrm>
        </p:spPr>
      </p:pic>
      <p:sp>
        <p:nvSpPr>
          <p:cNvPr id="13" name="TextBox 12"/>
          <p:cNvSpPr txBox="1">
            <a:spLocks noChangeArrowheads="1"/>
          </p:cNvSpPr>
          <p:nvPr/>
        </p:nvSpPr>
        <p:spPr bwMode="auto">
          <a:xfrm rot="-5400000">
            <a:off x="2192338" y="2470150"/>
            <a:ext cx="1871662" cy="369888"/>
          </a:xfrm>
          <a:prstGeom prst="rect">
            <a:avLst/>
          </a:prstGeom>
          <a:noFill/>
          <a:ln w="9525">
            <a:noFill/>
            <a:miter lim="800000"/>
            <a:headEnd/>
            <a:tailEnd/>
          </a:ln>
        </p:spPr>
        <p:txBody>
          <a:bodyPr>
            <a:spAutoFit/>
          </a:bodyPr>
          <a:lstStyle/>
          <a:p>
            <a:r>
              <a:rPr lang="en-US" sz="1800">
                <a:solidFill>
                  <a:srgbClr val="C00000"/>
                </a:solidFill>
              </a:rPr>
              <a:t>Septic Tank</a:t>
            </a:r>
          </a:p>
        </p:txBody>
      </p:sp>
      <p:sp>
        <p:nvSpPr>
          <p:cNvPr id="14" name="TextBox 13"/>
          <p:cNvSpPr txBox="1">
            <a:spLocks noChangeArrowheads="1"/>
          </p:cNvSpPr>
          <p:nvPr/>
        </p:nvSpPr>
        <p:spPr bwMode="auto">
          <a:xfrm rot="-5400000">
            <a:off x="2847182" y="2578894"/>
            <a:ext cx="1873250" cy="369887"/>
          </a:xfrm>
          <a:prstGeom prst="rect">
            <a:avLst/>
          </a:prstGeom>
          <a:noFill/>
          <a:ln w="9525">
            <a:noFill/>
            <a:miter lim="800000"/>
            <a:headEnd/>
            <a:tailEnd/>
          </a:ln>
        </p:spPr>
        <p:txBody>
          <a:bodyPr>
            <a:spAutoFit/>
          </a:bodyPr>
          <a:lstStyle/>
          <a:p>
            <a:r>
              <a:rPr lang="en-US" sz="1800">
                <a:solidFill>
                  <a:srgbClr val="C00000"/>
                </a:solidFill>
              </a:rPr>
              <a:t>Distribution Box</a:t>
            </a:r>
          </a:p>
        </p:txBody>
      </p:sp>
      <p:sp>
        <p:nvSpPr>
          <p:cNvPr id="15" name="TextBox 14"/>
          <p:cNvSpPr txBox="1">
            <a:spLocks noChangeArrowheads="1"/>
          </p:cNvSpPr>
          <p:nvPr/>
        </p:nvSpPr>
        <p:spPr bwMode="auto">
          <a:xfrm>
            <a:off x="5297488" y="3152775"/>
            <a:ext cx="1204912" cy="368300"/>
          </a:xfrm>
          <a:prstGeom prst="rect">
            <a:avLst/>
          </a:prstGeom>
          <a:noFill/>
          <a:ln w="9525">
            <a:noFill/>
            <a:miter lim="800000"/>
            <a:headEnd/>
            <a:tailEnd/>
          </a:ln>
        </p:spPr>
        <p:txBody>
          <a:bodyPr>
            <a:spAutoFit/>
          </a:bodyPr>
          <a:lstStyle/>
          <a:p>
            <a:r>
              <a:rPr lang="en-US" sz="1800">
                <a:solidFill>
                  <a:srgbClr val="C00000"/>
                </a:solidFill>
              </a:rPr>
              <a:t>Drainfield</a:t>
            </a:r>
          </a:p>
        </p:txBody>
      </p:sp>
      <p:pic>
        <p:nvPicPr>
          <p:cNvPr id="17" name="Content Placeholder 11" descr="septic system.bmp"/>
          <p:cNvPicPr>
            <a:picLocks noChangeAspect="1"/>
          </p:cNvPicPr>
          <p:nvPr/>
        </p:nvPicPr>
        <p:blipFill>
          <a:blip r:embed="rId5"/>
          <a:srcRect/>
          <a:stretch>
            <a:fillRect/>
          </a:stretch>
        </p:blipFill>
        <p:spPr bwMode="auto">
          <a:xfrm>
            <a:off x="4038600" y="3429000"/>
            <a:ext cx="3613150" cy="711200"/>
          </a:xfrm>
          <a:prstGeom prst="rect">
            <a:avLst/>
          </a:prstGeom>
          <a:noFill/>
          <a:ln w="9525">
            <a:noFill/>
            <a:miter lim="800000"/>
            <a:headEnd/>
            <a:tailEnd/>
          </a:ln>
        </p:spPr>
      </p:pic>
      <p:pic>
        <p:nvPicPr>
          <p:cNvPr id="18" name="Content Placeholder 11" descr="septic system.bmp"/>
          <p:cNvPicPr>
            <a:picLocks noChangeAspect="1"/>
          </p:cNvPicPr>
          <p:nvPr/>
        </p:nvPicPr>
        <p:blipFill>
          <a:blip r:embed="rId6"/>
          <a:srcRect/>
          <a:stretch>
            <a:fillRect/>
          </a:stretch>
        </p:blipFill>
        <p:spPr bwMode="auto">
          <a:xfrm>
            <a:off x="4035425" y="4137025"/>
            <a:ext cx="4764088" cy="1784350"/>
          </a:xfrm>
          <a:prstGeom prst="rect">
            <a:avLst/>
          </a:prstGeom>
          <a:noFill/>
          <a:ln w="9525">
            <a:noFill/>
            <a:miter lim="800000"/>
            <a:headEnd/>
            <a:tailEnd/>
          </a:ln>
        </p:spPr>
      </p:pic>
      <p:sp>
        <p:nvSpPr>
          <p:cNvPr id="20490" name="TextBox 4"/>
          <p:cNvSpPr txBox="1">
            <a:spLocks noChangeArrowheads="1"/>
          </p:cNvSpPr>
          <p:nvPr/>
        </p:nvSpPr>
        <p:spPr bwMode="auto">
          <a:xfrm>
            <a:off x="4379913" y="5765800"/>
            <a:ext cx="4194175" cy="214313"/>
          </a:xfrm>
          <a:prstGeom prst="rect">
            <a:avLst/>
          </a:prstGeom>
          <a:noFill/>
          <a:ln w="9525">
            <a:noFill/>
            <a:miter lim="800000"/>
            <a:headEnd/>
            <a:tailEnd/>
          </a:ln>
        </p:spPr>
        <p:txBody>
          <a:bodyPr>
            <a:spAutoFit/>
          </a:bodyPr>
          <a:lstStyle/>
          <a:p>
            <a:r>
              <a:rPr lang="en-US" sz="800"/>
              <a:t>Courtesy South Carolina Department of Health and Environmental Control (SC DHEC)</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55"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 calcmode="lin" valueType="num">
                                      <p:cBhvr>
                                        <p:cTn id="10" dur="1000" fill="hold"/>
                                        <p:tgtEl>
                                          <p:spTgt spid="13"/>
                                        </p:tgtEl>
                                        <p:attrNameLst>
                                          <p:attrName>ppt_w</p:attrName>
                                        </p:attrNameLst>
                                      </p:cBhvr>
                                      <p:tavLst>
                                        <p:tav tm="0">
                                          <p:val>
                                            <p:strVal val="#ppt_w*0.70"/>
                                          </p:val>
                                        </p:tav>
                                        <p:tav tm="100000">
                                          <p:val>
                                            <p:strVal val="#ppt_w"/>
                                          </p:val>
                                        </p:tav>
                                      </p:tavLst>
                                    </p:anim>
                                    <p:anim calcmode="lin" valueType="num">
                                      <p:cBhvr>
                                        <p:cTn id="11" dur="1000" fill="hold"/>
                                        <p:tgtEl>
                                          <p:spTgt spid="13"/>
                                        </p:tgtEl>
                                        <p:attrNameLst>
                                          <p:attrName>ppt_h</p:attrName>
                                        </p:attrNameLst>
                                      </p:cBhvr>
                                      <p:tavLst>
                                        <p:tav tm="0">
                                          <p:val>
                                            <p:strVal val="#ppt_h"/>
                                          </p:val>
                                        </p:tav>
                                        <p:tav tm="100000">
                                          <p:val>
                                            <p:strVal val="#ppt_h"/>
                                          </p:val>
                                        </p:tav>
                                      </p:tavLst>
                                    </p:anim>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par>
                                <p:cTn id="18" presetID="55" presetClass="entr" presetSubtype="0"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p:cTn id="20" dur="1000" fill="hold"/>
                                        <p:tgtEl>
                                          <p:spTgt spid="14"/>
                                        </p:tgtEl>
                                        <p:attrNameLst>
                                          <p:attrName>ppt_w</p:attrName>
                                        </p:attrNameLst>
                                      </p:cBhvr>
                                      <p:tavLst>
                                        <p:tav tm="0">
                                          <p:val>
                                            <p:strVal val="#ppt_w*0.70"/>
                                          </p:val>
                                        </p:tav>
                                        <p:tav tm="100000">
                                          <p:val>
                                            <p:strVal val="#ppt_w"/>
                                          </p:val>
                                        </p:tav>
                                      </p:tavLst>
                                    </p:anim>
                                    <p:anim calcmode="lin" valueType="num">
                                      <p:cBhvr>
                                        <p:cTn id="21" dur="1000" fill="hold"/>
                                        <p:tgtEl>
                                          <p:spTgt spid="14"/>
                                        </p:tgtEl>
                                        <p:attrNameLst>
                                          <p:attrName>ppt_h</p:attrName>
                                        </p:attrNameLst>
                                      </p:cBhvr>
                                      <p:tavLst>
                                        <p:tav tm="0">
                                          <p:val>
                                            <p:strVal val="#ppt_h"/>
                                          </p:val>
                                        </p:tav>
                                        <p:tav tm="100000">
                                          <p:val>
                                            <p:strVal val="#ppt_h"/>
                                          </p:val>
                                        </p:tav>
                                      </p:tavLst>
                                    </p:anim>
                                    <p:animEffect transition="in" filter="fade">
                                      <p:cBhvr>
                                        <p:cTn id="22" dur="1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left)">
                                      <p:cBhvr>
                                        <p:cTn id="27" dur="500"/>
                                        <p:tgtEl>
                                          <p:spTgt spid="17"/>
                                        </p:tgtEl>
                                      </p:cBhvr>
                                    </p:animEffect>
                                  </p:childTnLst>
                                </p:cTn>
                              </p:par>
                              <p:par>
                                <p:cTn id="28" presetID="55"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p:cTn id="30" dur="1000" fill="hold"/>
                                        <p:tgtEl>
                                          <p:spTgt spid="15"/>
                                        </p:tgtEl>
                                        <p:attrNameLst>
                                          <p:attrName>ppt_w</p:attrName>
                                        </p:attrNameLst>
                                      </p:cBhvr>
                                      <p:tavLst>
                                        <p:tav tm="0">
                                          <p:val>
                                            <p:strVal val="#ppt_w*0.70"/>
                                          </p:val>
                                        </p:tav>
                                        <p:tav tm="100000">
                                          <p:val>
                                            <p:strVal val="#ppt_w"/>
                                          </p:val>
                                        </p:tav>
                                      </p:tavLst>
                                    </p:anim>
                                    <p:anim calcmode="lin" valueType="num">
                                      <p:cBhvr>
                                        <p:cTn id="31" dur="1000" fill="hold"/>
                                        <p:tgtEl>
                                          <p:spTgt spid="15"/>
                                        </p:tgtEl>
                                        <p:attrNameLst>
                                          <p:attrName>ppt_h</p:attrName>
                                        </p:attrNameLst>
                                      </p:cBhvr>
                                      <p:tavLst>
                                        <p:tav tm="0">
                                          <p:val>
                                            <p:strVal val="#ppt_h"/>
                                          </p:val>
                                        </p:tav>
                                        <p:tav tm="100000">
                                          <p:val>
                                            <p:strVal val="#ppt_h"/>
                                          </p:val>
                                        </p:tav>
                                      </p:tavLst>
                                    </p:anim>
                                    <p:animEffect transition="in" filter="fade">
                                      <p:cBhvr>
                                        <p:cTn id="32" dur="1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up)">
                                      <p:cBhvr>
                                        <p:cTn id="37" dur="500"/>
                                        <p:tgtEl>
                                          <p:spTgt spid="18"/>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20490"/>
                                        </p:tgtEl>
                                        <p:attrNameLst>
                                          <p:attrName>style.visibility</p:attrName>
                                        </p:attrNameLst>
                                      </p:cBhvr>
                                      <p:to>
                                        <p:strVal val="visible"/>
                                      </p:to>
                                    </p:set>
                                    <p:animEffect transition="in" filter="wipe(left)">
                                      <p:cBhvr>
                                        <p:cTn id="40" dur="500"/>
                                        <p:tgtEl>
                                          <p:spTgt spid="204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2049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68338" y="506413"/>
            <a:ext cx="8001000" cy="609600"/>
          </a:xfrm>
        </p:spPr>
        <p:txBody>
          <a:bodyPr>
            <a:normAutofit fontScale="90000"/>
          </a:bodyPr>
          <a:lstStyle/>
          <a:p>
            <a:pPr eaLnBrk="1" hangingPunct="1"/>
            <a:r>
              <a:rPr lang="en-US" sz="4400" smtClean="0">
                <a:latin typeface="Arial" charset="0"/>
                <a:cs typeface="Arial" charset="0"/>
              </a:rPr>
              <a:t>Soil Tests</a:t>
            </a:r>
          </a:p>
        </p:txBody>
      </p:sp>
      <p:sp>
        <p:nvSpPr>
          <p:cNvPr id="21507" name="Content Placeholder 2"/>
          <p:cNvSpPr>
            <a:spLocks noGrp="1"/>
          </p:cNvSpPr>
          <p:nvPr>
            <p:ph sz="quarter" idx="1"/>
          </p:nvPr>
        </p:nvSpPr>
        <p:spPr/>
        <p:txBody>
          <a:bodyPr/>
          <a:lstStyle/>
          <a:p>
            <a:pPr eaLnBrk="1" hangingPunct="1"/>
            <a:r>
              <a:rPr lang="en-US" smtClean="0">
                <a:latin typeface="Georgia" pitchFamily="18" charset="0"/>
                <a:cs typeface="Georgia" pitchFamily="18" charset="0"/>
              </a:rPr>
              <a:t>Required tests vary among jurisdictions</a:t>
            </a:r>
          </a:p>
          <a:p>
            <a:pPr eaLnBrk="1" hangingPunct="1"/>
            <a:r>
              <a:rPr lang="en-US" smtClean="0">
                <a:latin typeface="Georgia" pitchFamily="18" charset="0"/>
                <a:cs typeface="Georgia" pitchFamily="18" charset="0"/>
              </a:rPr>
              <a:t>Check with local building department</a:t>
            </a:r>
          </a:p>
          <a:p>
            <a:pPr eaLnBrk="1" hangingPunct="1"/>
            <a:r>
              <a:rPr lang="en-US" smtClean="0">
                <a:latin typeface="Georgia" pitchFamily="18" charset="0"/>
                <a:cs typeface="Georgia" pitchFamily="18" charset="0"/>
              </a:rPr>
              <a:t>Percolation (perc) test </a:t>
            </a:r>
          </a:p>
          <a:p>
            <a:pPr lvl="1" eaLnBrk="1" hangingPunct="1"/>
            <a:r>
              <a:rPr lang="en-US" sz="2400" smtClean="0">
                <a:latin typeface="Georgia" pitchFamily="18" charset="0"/>
                <a:cs typeface="Georgia" pitchFamily="18" charset="0"/>
              </a:rPr>
              <a:t>Dig holes</a:t>
            </a:r>
          </a:p>
          <a:p>
            <a:pPr lvl="1" eaLnBrk="1" hangingPunct="1"/>
            <a:r>
              <a:rPr lang="en-US" sz="2400" smtClean="0">
                <a:latin typeface="Georgia" pitchFamily="18" charset="0"/>
                <a:cs typeface="Georgia" pitchFamily="18" charset="0"/>
              </a:rPr>
              <a:t>Fill with water</a:t>
            </a:r>
          </a:p>
          <a:p>
            <a:pPr lvl="1" eaLnBrk="1" hangingPunct="1"/>
            <a:r>
              <a:rPr lang="en-US" sz="2400" smtClean="0">
                <a:latin typeface="Georgia" pitchFamily="18" charset="0"/>
                <a:cs typeface="Georgia" pitchFamily="18" charset="0"/>
              </a:rPr>
              <a:t>Measure the rate of infiltration</a:t>
            </a:r>
            <a:endParaRPr lang="en-US" sz="2600" smtClean="0">
              <a:latin typeface="Georgia" pitchFamily="18" charset="0"/>
              <a:cs typeface="Georgia" pitchFamily="18" charset="0"/>
            </a:endParaRPr>
          </a:p>
          <a:p>
            <a:pPr eaLnBrk="1" hangingPunct="1"/>
            <a:r>
              <a:rPr lang="en-US" smtClean="0">
                <a:latin typeface="Georgia" pitchFamily="18" charset="0"/>
                <a:cs typeface="Georgia" pitchFamily="18" charset="0"/>
              </a:rPr>
              <a:t>Length of the drainfield pipes is based on infiltration rate</a:t>
            </a:r>
          </a:p>
          <a:p>
            <a:pPr lvl="1" eaLnBrk="1" hangingPunct="1"/>
            <a:endParaRPr lang="en-US" sz="3000" smtClean="0">
              <a:latin typeface="Georgia" pitchFamily="18" charset="0"/>
              <a:cs typeface="Georgia" pitchFamily="18" charset="0"/>
            </a:endParaRPr>
          </a:p>
          <a:p>
            <a:pPr lvl="1" eaLnBrk="1" hangingPunct="1"/>
            <a:endParaRPr lang="en-US" smtClean="0">
              <a:latin typeface="Georgia" pitchFamily="18" charset="0"/>
              <a:cs typeface="Georgia" pitchFamily="18" charset="0"/>
            </a:endParaRPr>
          </a:p>
          <a:p>
            <a:pPr eaLnBrk="1" hangingPunct="1"/>
            <a:endParaRPr lang="en-US" sz="180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latin typeface="Times New Roman" pitchFamily="18" charset="0"/>
                <a:cs typeface="Times New Roman" pitchFamily="18" charset="0"/>
              </a:rPr>
              <a:t>What is waste water?</a:t>
            </a:r>
            <a:endParaRPr lang="en-US" sz="20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t>Used water includes</a:t>
            </a:r>
          </a:p>
          <a:p>
            <a:endParaRPr lang="en-US" dirty="0" smtClean="0"/>
          </a:p>
          <a:p>
            <a:r>
              <a:rPr lang="en-US" dirty="0" smtClean="0"/>
              <a:t>Food scraps</a:t>
            </a:r>
          </a:p>
          <a:p>
            <a:endParaRPr lang="en-US" dirty="0" smtClean="0"/>
          </a:p>
          <a:p>
            <a:r>
              <a:rPr lang="en-US" dirty="0" smtClean="0"/>
              <a:t>Food waste</a:t>
            </a:r>
          </a:p>
          <a:p>
            <a:pPr>
              <a:buNone/>
            </a:pPr>
            <a:endParaRPr lang="en-US" dirty="0" smtClean="0"/>
          </a:p>
          <a:p>
            <a:r>
              <a:rPr lang="en-US" dirty="0" smtClean="0"/>
              <a:t>Industrial waste</a:t>
            </a:r>
            <a:endParaRPr lang="en-US" dirty="0"/>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73088" y="584200"/>
            <a:ext cx="8001000" cy="609600"/>
          </a:xfrm>
        </p:spPr>
        <p:txBody>
          <a:bodyPr>
            <a:normAutofit fontScale="90000"/>
          </a:bodyPr>
          <a:lstStyle/>
          <a:p>
            <a:pPr eaLnBrk="1" hangingPunct="1"/>
            <a:r>
              <a:rPr lang="en-US" sz="4000" smtClean="0">
                <a:latin typeface="Arial" charset="0"/>
                <a:cs typeface="Arial" charset="0"/>
              </a:rPr>
              <a:t>Reasons for Failure</a:t>
            </a:r>
          </a:p>
        </p:txBody>
      </p:sp>
      <p:pic>
        <p:nvPicPr>
          <p:cNvPr id="22531" name="Content Placeholder 3" descr="reasons for failure.JPG"/>
          <p:cNvPicPr>
            <a:picLocks noGrp="1" noChangeAspect="1"/>
          </p:cNvPicPr>
          <p:nvPr>
            <p:ph sz="quarter" idx="1"/>
          </p:nvPr>
        </p:nvPicPr>
        <p:blipFill>
          <a:blip r:embed="rId3"/>
          <a:srcRect/>
          <a:stretch>
            <a:fillRect/>
          </a:stretch>
        </p:blipFill>
        <p:spPr>
          <a:xfrm>
            <a:off x="5673725" y="1457325"/>
            <a:ext cx="3206750" cy="2349500"/>
          </a:xfrm>
        </p:spPr>
      </p:pic>
      <p:sp>
        <p:nvSpPr>
          <p:cNvPr id="5" name="Rectangle 3"/>
          <p:cNvSpPr txBox="1">
            <a:spLocks noChangeArrowheads="1"/>
          </p:cNvSpPr>
          <p:nvPr/>
        </p:nvSpPr>
        <p:spPr bwMode="auto">
          <a:xfrm>
            <a:off x="438150" y="2290763"/>
            <a:ext cx="5310188" cy="2887662"/>
          </a:xfrm>
          <a:prstGeom prst="rect">
            <a:avLst/>
          </a:prstGeom>
          <a:noFill/>
          <a:ln w="9525">
            <a:noFill/>
            <a:miter lim="800000"/>
            <a:headEnd/>
            <a:tailEnd/>
          </a:ln>
        </p:spPr>
        <p:txBody>
          <a:bodyPr/>
          <a:lstStyle/>
          <a:p>
            <a:pPr marL="342900" indent="-342900">
              <a:lnSpc>
                <a:spcPct val="95000"/>
              </a:lnSpc>
              <a:spcBef>
                <a:spcPts val="900"/>
              </a:spcBef>
              <a:buClr>
                <a:schemeClr val="accent1"/>
              </a:buClr>
              <a:buFontTx/>
              <a:buChar char="•"/>
              <a:defRPr/>
            </a:pPr>
            <a:r>
              <a:rPr lang="en-US" kern="0" dirty="0">
                <a:latin typeface="Georgia" pitchFamily="18" charset="0"/>
                <a:ea typeface="+mn-ea"/>
                <a:cs typeface="Arial" pitchFamily="34" charset="0"/>
              </a:rPr>
              <a:t>Poor soils</a:t>
            </a:r>
          </a:p>
          <a:p>
            <a:pPr marL="342900" indent="-342900">
              <a:lnSpc>
                <a:spcPct val="95000"/>
              </a:lnSpc>
              <a:spcBef>
                <a:spcPts val="900"/>
              </a:spcBef>
              <a:buClr>
                <a:schemeClr val="accent1"/>
              </a:buClr>
              <a:buFontTx/>
              <a:buChar char="•"/>
              <a:defRPr/>
            </a:pPr>
            <a:r>
              <a:rPr lang="en-US" kern="0" dirty="0">
                <a:latin typeface="Georgia" pitchFamily="18" charset="0"/>
                <a:ea typeface="+mn-ea"/>
                <a:cs typeface="Arial" pitchFamily="34" charset="0"/>
              </a:rPr>
              <a:t>Drainfield within high water table</a:t>
            </a:r>
          </a:p>
          <a:p>
            <a:pPr marL="342900" indent="-342900">
              <a:lnSpc>
                <a:spcPct val="95000"/>
              </a:lnSpc>
              <a:spcBef>
                <a:spcPts val="900"/>
              </a:spcBef>
              <a:buClr>
                <a:schemeClr val="accent1"/>
              </a:buClr>
              <a:buFontTx/>
              <a:buChar char="•"/>
              <a:defRPr/>
            </a:pPr>
            <a:r>
              <a:rPr lang="en-US" kern="0" dirty="0">
                <a:latin typeface="Georgia" pitchFamily="18" charset="0"/>
                <a:ea typeface="+mn-ea"/>
                <a:cs typeface="Arial" pitchFamily="34" charset="0"/>
              </a:rPr>
              <a:t>System undersized</a:t>
            </a:r>
          </a:p>
          <a:p>
            <a:pPr marL="342900" indent="-342900">
              <a:lnSpc>
                <a:spcPct val="95000"/>
              </a:lnSpc>
              <a:spcBef>
                <a:spcPts val="900"/>
              </a:spcBef>
              <a:buClr>
                <a:schemeClr val="accent1"/>
              </a:buClr>
              <a:buFontTx/>
              <a:buChar char="•"/>
              <a:defRPr/>
            </a:pPr>
            <a:r>
              <a:rPr lang="en-US" kern="0" dirty="0">
                <a:latin typeface="Georgia" pitchFamily="18" charset="0"/>
                <a:ea typeface="+mn-ea"/>
                <a:cs typeface="Arial" pitchFamily="34" charset="0"/>
              </a:rPr>
              <a:t>Poor construction</a:t>
            </a:r>
          </a:p>
          <a:p>
            <a:pPr marL="342900" indent="-342900">
              <a:lnSpc>
                <a:spcPct val="95000"/>
              </a:lnSpc>
              <a:spcBef>
                <a:spcPts val="900"/>
              </a:spcBef>
              <a:buClr>
                <a:schemeClr val="accent1"/>
              </a:buClr>
              <a:buFontTx/>
              <a:buChar char="•"/>
              <a:defRPr/>
            </a:pPr>
            <a:r>
              <a:rPr lang="en-US" kern="0" dirty="0">
                <a:latin typeface="Georgia" pitchFamily="18" charset="0"/>
                <a:ea typeface="+mn-ea"/>
                <a:cs typeface="Arial" pitchFamily="34" charset="0"/>
              </a:rPr>
              <a:t>Poor maintenance</a:t>
            </a:r>
          </a:p>
        </p:txBody>
      </p:sp>
      <p:sp>
        <p:nvSpPr>
          <p:cNvPr id="22533" name="TextBox 5"/>
          <p:cNvSpPr txBox="1">
            <a:spLocks noChangeArrowheads="1"/>
          </p:cNvSpPr>
          <p:nvPr/>
        </p:nvSpPr>
        <p:spPr bwMode="auto">
          <a:xfrm>
            <a:off x="5595938" y="6357938"/>
            <a:ext cx="3127375" cy="338137"/>
          </a:xfrm>
          <a:prstGeom prst="rect">
            <a:avLst/>
          </a:prstGeom>
          <a:noFill/>
          <a:ln w="9525">
            <a:noFill/>
            <a:miter lim="800000"/>
            <a:headEnd/>
            <a:tailEnd/>
          </a:ln>
        </p:spPr>
        <p:txBody>
          <a:bodyPr>
            <a:spAutoFit/>
          </a:bodyPr>
          <a:lstStyle/>
          <a:p>
            <a:r>
              <a:rPr lang="en-US" sz="800"/>
              <a:t>Images Courtesy South Carolina Department of Health and Environmental Control (SC DHEC)</a:t>
            </a:r>
          </a:p>
        </p:txBody>
      </p:sp>
      <p:pic>
        <p:nvPicPr>
          <p:cNvPr id="22534" name="Picture 6" descr="septic pump.JPG"/>
          <p:cNvPicPr>
            <a:picLocks noChangeAspect="1"/>
          </p:cNvPicPr>
          <p:nvPr/>
        </p:nvPicPr>
        <p:blipFill>
          <a:blip r:embed="rId4"/>
          <a:srcRect/>
          <a:stretch>
            <a:fillRect/>
          </a:stretch>
        </p:blipFill>
        <p:spPr bwMode="auto">
          <a:xfrm>
            <a:off x="5675313" y="3951288"/>
            <a:ext cx="3163887" cy="231775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TABLE OF CONTENTS</a:t>
            </a:r>
          </a:p>
        </p:txBody>
      </p:sp>
      <p:sp>
        <p:nvSpPr>
          <p:cNvPr id="23555" name="Rectangle 3"/>
          <p:cNvSpPr>
            <a:spLocks noGrp="1" noChangeArrowheads="1"/>
          </p:cNvSpPr>
          <p:nvPr>
            <p:ph sz="quarter" idx="1"/>
          </p:nvPr>
        </p:nvSpPr>
        <p:spPr>
          <a:xfrm>
            <a:off x="685800" y="1758950"/>
            <a:ext cx="7772400" cy="4267200"/>
          </a:xfrm>
        </p:spPr>
        <p:txBody>
          <a:bodyPr>
            <a:normAutofit lnSpcReduction="10000"/>
          </a:bodyPr>
          <a:lstStyle/>
          <a:p>
            <a:pPr eaLnBrk="1" hangingPunct="1"/>
            <a:r>
              <a:rPr lang="en-US" sz="2400" smtClean="0">
                <a:latin typeface="Georgia" pitchFamily="18" charset="0"/>
                <a:cs typeface="Georgia" pitchFamily="18" charset="0"/>
              </a:rPr>
              <a:t>Wastewater Management</a:t>
            </a:r>
          </a:p>
          <a:p>
            <a:pPr eaLnBrk="1" hangingPunct="1"/>
            <a:r>
              <a:rPr lang="en-US" sz="2400" smtClean="0">
                <a:latin typeface="Georgia" pitchFamily="18" charset="0"/>
                <a:cs typeface="Georgia" pitchFamily="18" charset="0"/>
              </a:rPr>
              <a:t>Reuse</a:t>
            </a:r>
          </a:p>
          <a:p>
            <a:pPr eaLnBrk="1" hangingPunct="1"/>
            <a:r>
              <a:rPr lang="en-US" sz="2400" smtClean="0">
                <a:latin typeface="Georgia" pitchFamily="18" charset="0"/>
                <a:cs typeface="Georgia" pitchFamily="18" charset="0"/>
              </a:rPr>
              <a:t>Recycle</a:t>
            </a:r>
          </a:p>
          <a:p>
            <a:pPr eaLnBrk="1" hangingPunct="1"/>
            <a:r>
              <a:rPr lang="en-US" sz="2400" smtClean="0">
                <a:latin typeface="Georgia" pitchFamily="18" charset="0"/>
                <a:cs typeface="Georgia" pitchFamily="18" charset="0"/>
              </a:rPr>
              <a:t>Discharge and Treatment</a:t>
            </a:r>
          </a:p>
          <a:p>
            <a:pPr eaLnBrk="1" hangingPunct="1"/>
            <a:r>
              <a:rPr lang="en-US" sz="2400" smtClean="0">
                <a:latin typeface="Georgia" pitchFamily="18" charset="0"/>
                <a:cs typeface="Georgia" pitchFamily="18" charset="0"/>
              </a:rPr>
              <a:t>Publically Owned Treatment Works</a:t>
            </a:r>
          </a:p>
          <a:p>
            <a:pPr eaLnBrk="1" hangingPunct="1"/>
            <a:r>
              <a:rPr lang="en-US" sz="2400" smtClean="0">
                <a:latin typeface="Georgia" pitchFamily="18" charset="0"/>
                <a:cs typeface="Georgia" pitchFamily="18" charset="0"/>
              </a:rPr>
              <a:t>On-site and Decentralized Wastewater Treatment Systems</a:t>
            </a:r>
          </a:p>
          <a:p>
            <a:pPr eaLnBrk="1" hangingPunct="1"/>
            <a:r>
              <a:rPr lang="en-US" sz="2400" smtClean="0">
                <a:latin typeface="Georgia" pitchFamily="18" charset="0"/>
                <a:cs typeface="Georgia" pitchFamily="18" charset="0"/>
              </a:rPr>
              <a:t>How Do Septic Systems Work?</a:t>
            </a:r>
          </a:p>
          <a:p>
            <a:pPr eaLnBrk="1" hangingPunct="1"/>
            <a:r>
              <a:rPr lang="en-US" sz="2400" smtClean="0">
                <a:latin typeface="Georgia" pitchFamily="18" charset="0"/>
                <a:cs typeface="Georgia" pitchFamily="18" charset="0"/>
              </a:rPr>
              <a:t>Soil Tests</a:t>
            </a:r>
          </a:p>
          <a:p>
            <a:pPr eaLnBrk="1" hangingPunct="1"/>
            <a:r>
              <a:rPr lang="en-US" sz="2400" smtClean="0">
                <a:latin typeface="Georgia" pitchFamily="18" charset="0"/>
                <a:cs typeface="Georgia" pitchFamily="18" charset="0"/>
              </a:rPr>
              <a:t>Reasons for Failure</a:t>
            </a:r>
          </a:p>
          <a:p>
            <a:pPr eaLnBrk="1" hangingPunct="1">
              <a:buFontTx/>
              <a:buNone/>
            </a:pPr>
            <a:endParaRPr lang="en-US" sz="180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85800" y="700088"/>
            <a:ext cx="8001000" cy="609600"/>
          </a:xfrm>
        </p:spPr>
        <p:txBody>
          <a:bodyPr>
            <a:normAutofit fontScale="90000"/>
          </a:bodyPr>
          <a:lstStyle/>
          <a:p>
            <a:pPr eaLnBrk="1" hangingPunct="1"/>
            <a:r>
              <a:rPr lang="en-US" sz="4400" smtClean="0">
                <a:latin typeface="Arial" charset="0"/>
                <a:cs typeface="Arial" charset="0"/>
              </a:rPr>
              <a:t>Resources</a:t>
            </a:r>
          </a:p>
        </p:txBody>
      </p:sp>
      <p:sp>
        <p:nvSpPr>
          <p:cNvPr id="24579" name="Content Placeholder 2"/>
          <p:cNvSpPr>
            <a:spLocks noGrp="1"/>
          </p:cNvSpPr>
          <p:nvPr>
            <p:ph sz="quarter" idx="1"/>
          </p:nvPr>
        </p:nvSpPr>
        <p:spPr>
          <a:xfrm>
            <a:off x="533400" y="1968500"/>
            <a:ext cx="8031163" cy="4267200"/>
          </a:xfrm>
        </p:spPr>
        <p:txBody>
          <a:bodyPr>
            <a:normAutofit lnSpcReduction="10000"/>
          </a:bodyPr>
          <a:lstStyle/>
          <a:p>
            <a:pPr eaLnBrk="1" hangingPunct="1">
              <a:buFontTx/>
              <a:buNone/>
            </a:pPr>
            <a:r>
              <a:rPr lang="en-US" sz="2400" smtClean="0">
                <a:latin typeface="Georgia" pitchFamily="18" charset="0"/>
                <a:cs typeface="Georgia" pitchFamily="18" charset="0"/>
              </a:rPr>
              <a:t>South Carolina Department of Health and Environmental Control. (n.d.). </a:t>
            </a:r>
            <a:r>
              <a:rPr lang="en-US" sz="2400" i="1" smtClean="0">
                <a:latin typeface="Georgia" pitchFamily="18" charset="0"/>
                <a:cs typeface="Georgia" pitchFamily="18" charset="0"/>
              </a:rPr>
              <a:t>Septic systems in coastal South Carolina for professional real estate professionals. </a:t>
            </a:r>
            <a:r>
              <a:rPr lang="en-US" sz="2400" smtClean="0">
                <a:latin typeface="Georgia" pitchFamily="18" charset="0"/>
                <a:cs typeface="Georgia" pitchFamily="18" charset="0"/>
              </a:rPr>
              <a:t>Retrieved November 20, 2009, from </a:t>
            </a:r>
            <a:r>
              <a:rPr lang="en-US" sz="2400" smtClean="0">
                <a:latin typeface="Georgia" pitchFamily="18" charset="0"/>
                <a:cs typeface="Georgia" pitchFamily="18" charset="0"/>
                <a:hlinkClick r:id="rId3"/>
              </a:rPr>
              <a:t>http://www.scdhec.gov/environment/ocrm/plan_tech/docs/septic_realtor.pdf</a:t>
            </a:r>
            <a:endParaRPr lang="en-US" sz="2400" smtClean="0">
              <a:latin typeface="Georgia" pitchFamily="18" charset="0"/>
              <a:cs typeface="Georgia" pitchFamily="18" charset="0"/>
            </a:endParaRPr>
          </a:p>
          <a:p>
            <a:pPr eaLnBrk="1" hangingPunct="1"/>
            <a:r>
              <a:rPr lang="en-US" sz="2400" smtClean="0">
                <a:latin typeface="Georgia" pitchFamily="18" charset="0"/>
                <a:cs typeface="Georgia" pitchFamily="18" charset="0"/>
              </a:rPr>
              <a:t>United State Geological Survey. (n.d.). </a:t>
            </a:r>
            <a:r>
              <a:rPr lang="en-US" sz="2400" i="1" smtClean="0">
                <a:latin typeface="Georgia" pitchFamily="18" charset="0"/>
                <a:cs typeface="Georgia" pitchFamily="18" charset="0"/>
              </a:rPr>
              <a:t>South Florida Information Access - Hydrogeology of a Dynamic System in the Florida Keys: A Tracer Experiment. </a:t>
            </a:r>
            <a:r>
              <a:rPr lang="en-US" sz="2400" smtClean="0">
                <a:latin typeface="Georgia" pitchFamily="18" charset="0"/>
                <a:cs typeface="Georgia" pitchFamily="18" charset="0"/>
              </a:rPr>
              <a:t>. Retrieved December 15, 2009, from </a:t>
            </a:r>
            <a:r>
              <a:rPr lang="en-US" sz="2400" smtClean="0">
                <a:latin typeface="Georgia" pitchFamily="18" charset="0"/>
                <a:cs typeface="Georgia" pitchFamily="18" charset="0"/>
                <a:hlinkClick r:id="rId4"/>
              </a:rPr>
              <a:t>http://sofia.usgs.gov/publications/posters/hydro_flkeys/concerns.html</a:t>
            </a:r>
            <a:endParaRPr lang="en-US" sz="2400" smtClean="0">
              <a:latin typeface="Georgia" pitchFamily="18" charset="0"/>
              <a:cs typeface="Georgia" pitchFamily="18" charset="0"/>
            </a:endParaRPr>
          </a:p>
          <a:p>
            <a:pPr eaLnBrk="1" hangingPunct="1">
              <a:buFontTx/>
              <a:buNone/>
            </a:pPr>
            <a:endParaRPr lang="en-US" sz="2400" smtClean="0">
              <a:latin typeface="Georgia" pitchFamily="18" charset="0"/>
              <a:cs typeface="Georgia" pitchFamily="18" charset="0"/>
            </a:endParaRPr>
          </a:p>
          <a:p>
            <a:pPr eaLnBrk="1" hangingPunct="1"/>
            <a:endParaRPr lang="en-US" sz="1800" i="1"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treatment</a:t>
            </a:r>
            <a:endParaRPr lang="en-US" dirty="0"/>
          </a:p>
        </p:txBody>
      </p:sp>
      <p:sp>
        <p:nvSpPr>
          <p:cNvPr id="3" name="Content Placeholder 2"/>
          <p:cNvSpPr>
            <a:spLocks noGrp="1"/>
          </p:cNvSpPr>
          <p:nvPr>
            <p:ph sz="quarter" idx="1"/>
          </p:nvPr>
        </p:nvSpPr>
        <p:spPr/>
        <p:txBody>
          <a:bodyPr/>
          <a:lstStyle/>
          <a:p>
            <a:r>
              <a:rPr lang="en-US" dirty="0" smtClean="0"/>
              <a:t>Primary treatment</a:t>
            </a:r>
          </a:p>
          <a:p>
            <a:endParaRPr lang="en-US" dirty="0" smtClean="0"/>
          </a:p>
          <a:p>
            <a:r>
              <a:rPr lang="en-US" dirty="0" smtClean="0"/>
              <a:t>Secondary treatment</a:t>
            </a:r>
          </a:p>
          <a:p>
            <a:endParaRPr lang="en-US" dirty="0" smtClean="0"/>
          </a:p>
          <a:p>
            <a:r>
              <a:rPr lang="en-US" dirty="0" smtClean="0"/>
              <a:t>Tertiary treatment</a:t>
            </a:r>
            <a:endParaRPr lang="en-US" dirty="0"/>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954088"/>
            <a:ext cx="8001000" cy="609600"/>
          </a:xfrm>
        </p:spPr>
        <p:txBody>
          <a:bodyPr>
            <a:normAutofit fontScale="90000"/>
          </a:bodyPr>
          <a:lstStyle/>
          <a:p>
            <a:pPr eaLnBrk="1" hangingPunct="1"/>
            <a:r>
              <a:rPr lang="en-US" smtClean="0">
                <a:latin typeface="Arial" charset="0"/>
                <a:cs typeface="Arial" charset="0"/>
              </a:rPr>
              <a:t>TABLE OF CONTENTS</a:t>
            </a:r>
          </a:p>
        </p:txBody>
      </p:sp>
      <p:sp>
        <p:nvSpPr>
          <p:cNvPr id="6147" name="Rectangle 3"/>
          <p:cNvSpPr>
            <a:spLocks noGrp="1" noChangeArrowheads="1"/>
          </p:cNvSpPr>
          <p:nvPr>
            <p:ph sz="quarter" idx="1"/>
          </p:nvPr>
        </p:nvSpPr>
        <p:spPr>
          <a:xfrm>
            <a:off x="685800" y="1758950"/>
            <a:ext cx="7772400" cy="4267200"/>
          </a:xfrm>
        </p:spPr>
        <p:txBody>
          <a:bodyPr>
            <a:normAutofit lnSpcReduction="10000"/>
          </a:bodyPr>
          <a:lstStyle/>
          <a:p>
            <a:pPr eaLnBrk="1" hangingPunct="1"/>
            <a:r>
              <a:rPr lang="en-US" sz="2400" dirty="0" smtClean="0">
                <a:latin typeface="Georgia" pitchFamily="18" charset="0"/>
                <a:cs typeface="Georgia" pitchFamily="18" charset="0"/>
              </a:rPr>
              <a:t>Wastewater Management</a:t>
            </a:r>
          </a:p>
          <a:p>
            <a:pPr eaLnBrk="1" hangingPunct="1"/>
            <a:r>
              <a:rPr lang="en-US" sz="2400" dirty="0" smtClean="0">
                <a:latin typeface="Georgia" pitchFamily="18" charset="0"/>
                <a:cs typeface="Georgia" pitchFamily="18" charset="0"/>
              </a:rPr>
              <a:t>Reuse</a:t>
            </a:r>
          </a:p>
          <a:p>
            <a:pPr eaLnBrk="1" hangingPunct="1"/>
            <a:r>
              <a:rPr lang="en-US" sz="2400" dirty="0" smtClean="0">
                <a:latin typeface="Georgia" pitchFamily="18" charset="0"/>
                <a:cs typeface="Georgia" pitchFamily="18" charset="0"/>
              </a:rPr>
              <a:t>Recycle</a:t>
            </a:r>
          </a:p>
          <a:p>
            <a:pPr eaLnBrk="1" hangingPunct="1"/>
            <a:r>
              <a:rPr lang="en-US" sz="2400" dirty="0" smtClean="0">
                <a:latin typeface="Georgia" pitchFamily="18" charset="0"/>
                <a:cs typeface="Georgia" pitchFamily="18" charset="0"/>
              </a:rPr>
              <a:t>Discharge and Treatment</a:t>
            </a:r>
          </a:p>
          <a:p>
            <a:pPr eaLnBrk="1" hangingPunct="1"/>
            <a:r>
              <a:rPr lang="en-US" sz="2400" dirty="0" smtClean="0">
                <a:latin typeface="Georgia" pitchFamily="18" charset="0"/>
                <a:cs typeface="Georgia" pitchFamily="18" charset="0"/>
              </a:rPr>
              <a:t>Publically Owned Treatment Works</a:t>
            </a:r>
          </a:p>
          <a:p>
            <a:pPr eaLnBrk="1" hangingPunct="1"/>
            <a:r>
              <a:rPr lang="en-US" sz="2400" dirty="0" smtClean="0">
                <a:latin typeface="Georgia" pitchFamily="18" charset="0"/>
                <a:cs typeface="Georgia" pitchFamily="18" charset="0"/>
              </a:rPr>
              <a:t>On-Site and Decentralized Wastewater Treatment Systems</a:t>
            </a:r>
          </a:p>
          <a:p>
            <a:pPr eaLnBrk="1" hangingPunct="1"/>
            <a:r>
              <a:rPr lang="en-US" sz="2400" dirty="0" smtClean="0">
                <a:latin typeface="Georgia" pitchFamily="18" charset="0"/>
                <a:cs typeface="Georgia" pitchFamily="18" charset="0"/>
              </a:rPr>
              <a:t>How Do Septic Systems Work?</a:t>
            </a:r>
          </a:p>
          <a:p>
            <a:pPr eaLnBrk="1" hangingPunct="1"/>
            <a:r>
              <a:rPr lang="en-US" sz="2400" dirty="0" smtClean="0">
                <a:latin typeface="Georgia" pitchFamily="18" charset="0"/>
                <a:cs typeface="Georgia" pitchFamily="18" charset="0"/>
              </a:rPr>
              <a:t>Soil Tests</a:t>
            </a:r>
          </a:p>
          <a:p>
            <a:pPr eaLnBrk="1" hangingPunct="1"/>
            <a:r>
              <a:rPr lang="en-US" sz="2400" dirty="0" smtClean="0">
                <a:latin typeface="Georgia" pitchFamily="18" charset="0"/>
                <a:cs typeface="Georgia" pitchFamily="18" charset="0"/>
              </a:rPr>
              <a:t>Reasons for Failure</a:t>
            </a:r>
          </a:p>
          <a:p>
            <a:pPr eaLnBrk="1" hangingPunct="1">
              <a:buFontTx/>
              <a:buNone/>
            </a:pPr>
            <a:endParaRPr lang="en-US" sz="1800" dirty="0" smtClean="0">
              <a:latin typeface="Georgia" pitchFamily="18" charset="0"/>
              <a:cs typeface="Georgia" pitchFamily="18" charset="0"/>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Wastewater Management</a:t>
            </a:r>
          </a:p>
        </p:txBody>
      </p:sp>
      <p:sp>
        <p:nvSpPr>
          <p:cNvPr id="7171" name="Content Placeholder 2"/>
          <p:cNvSpPr>
            <a:spLocks noGrp="1"/>
          </p:cNvSpPr>
          <p:nvPr>
            <p:ph sz="quarter" idx="1"/>
          </p:nvPr>
        </p:nvSpPr>
        <p:spPr>
          <a:xfrm>
            <a:off x="685800" y="1981200"/>
            <a:ext cx="7772400" cy="1908175"/>
          </a:xfrm>
        </p:spPr>
        <p:txBody>
          <a:bodyPr/>
          <a:lstStyle/>
          <a:p>
            <a:pPr eaLnBrk="1" hangingPunct="1"/>
            <a:r>
              <a:rPr lang="en-US" smtClean="0">
                <a:latin typeface="Georgia" pitchFamily="18" charset="0"/>
                <a:cs typeface="Georgia" pitchFamily="18" charset="0"/>
              </a:rPr>
              <a:t>Reuse</a:t>
            </a:r>
          </a:p>
          <a:p>
            <a:pPr eaLnBrk="1" hangingPunct="1"/>
            <a:r>
              <a:rPr lang="en-US" smtClean="0">
                <a:latin typeface="Georgia" pitchFamily="18" charset="0"/>
                <a:cs typeface="Georgia" pitchFamily="18" charset="0"/>
              </a:rPr>
              <a:t>Recycle</a:t>
            </a:r>
          </a:p>
          <a:p>
            <a:pPr eaLnBrk="1" hangingPunct="1"/>
            <a:r>
              <a:rPr lang="en-US" smtClean="0">
                <a:latin typeface="Georgia" pitchFamily="18" charset="0"/>
                <a:cs typeface="Georgia" pitchFamily="18" charset="0"/>
              </a:rPr>
              <a:t>Discharge and Treat</a:t>
            </a: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Wastewater Management</a:t>
            </a:r>
          </a:p>
        </p:txBody>
      </p:sp>
      <p:sp>
        <p:nvSpPr>
          <p:cNvPr id="7171" name="Content Placeholder 2"/>
          <p:cNvSpPr>
            <a:spLocks noGrp="1"/>
          </p:cNvSpPr>
          <p:nvPr>
            <p:ph sz="quarter" idx="1"/>
          </p:nvPr>
        </p:nvSpPr>
        <p:spPr>
          <a:xfrm>
            <a:off x="685800" y="1981200"/>
            <a:ext cx="7772400" cy="1908175"/>
          </a:xfrm>
        </p:spPr>
        <p:txBody>
          <a:bodyPr/>
          <a:lstStyle/>
          <a:p>
            <a:pPr eaLnBrk="1" hangingPunct="1"/>
            <a:r>
              <a:rPr lang="en-US" smtClean="0">
                <a:latin typeface="Georgia" pitchFamily="18" charset="0"/>
                <a:cs typeface="Georgia" pitchFamily="18" charset="0"/>
              </a:rPr>
              <a:t>Reuse</a:t>
            </a:r>
          </a:p>
          <a:p>
            <a:pPr eaLnBrk="1" hangingPunct="1"/>
            <a:r>
              <a:rPr lang="en-US" smtClean="0">
                <a:latin typeface="Georgia" pitchFamily="18" charset="0"/>
                <a:cs typeface="Georgia" pitchFamily="18" charset="0"/>
              </a:rPr>
              <a:t>Recycle</a:t>
            </a:r>
          </a:p>
          <a:p>
            <a:pPr eaLnBrk="1" hangingPunct="1"/>
            <a:r>
              <a:rPr lang="en-US" smtClean="0">
                <a:latin typeface="Georgia" pitchFamily="18" charset="0"/>
                <a:cs typeface="Georgia" pitchFamily="18" charset="0"/>
              </a:rPr>
              <a:t>Discharge and Treat</a:t>
            </a: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Reuse</a:t>
            </a:r>
          </a:p>
        </p:txBody>
      </p:sp>
      <p:sp>
        <p:nvSpPr>
          <p:cNvPr id="8195" name="Content Placeholder 2"/>
          <p:cNvSpPr>
            <a:spLocks noGrp="1"/>
          </p:cNvSpPr>
          <p:nvPr>
            <p:ph sz="quarter" idx="1"/>
          </p:nvPr>
        </p:nvSpPr>
        <p:spPr/>
        <p:txBody>
          <a:bodyPr/>
          <a:lstStyle/>
          <a:p>
            <a:pPr eaLnBrk="1" hangingPunct="1"/>
            <a:r>
              <a:rPr lang="en-US" smtClean="0">
                <a:latin typeface="Georgia" pitchFamily="18" charset="0"/>
                <a:cs typeface="Georgia" pitchFamily="18" charset="0"/>
              </a:rPr>
              <a:t>Some relatively clean wastewater can be reused without treatment</a:t>
            </a:r>
          </a:p>
          <a:p>
            <a:pPr eaLnBrk="1" hangingPunct="1"/>
            <a:r>
              <a:rPr lang="en-US" smtClean="0">
                <a:latin typeface="Georgia" pitchFamily="18" charset="0"/>
                <a:cs typeface="Georgia" pitchFamily="18" charset="0"/>
              </a:rPr>
              <a:t>Graywater is wastewater generated by washing, laundry, and bathing (not from toilets)</a:t>
            </a:r>
          </a:p>
          <a:p>
            <a:pPr lvl="1" eaLnBrk="1" hangingPunct="1"/>
            <a:r>
              <a:rPr lang="en-US" sz="3000" smtClean="0">
                <a:latin typeface="Georgia" pitchFamily="18" charset="0"/>
                <a:cs typeface="Georgia" pitchFamily="18" charset="0"/>
              </a:rPr>
              <a:t>50-80% of domestic wastewater</a:t>
            </a:r>
          </a:p>
          <a:p>
            <a:pPr lvl="1" eaLnBrk="1" hangingPunct="1"/>
            <a:r>
              <a:rPr lang="en-US" sz="3000" smtClean="0">
                <a:latin typeface="Georgia" pitchFamily="18" charset="0"/>
                <a:cs typeface="Georgia" pitchFamily="18" charset="0"/>
              </a:rPr>
              <a:t>Reused for irrigation or flushing toilets</a:t>
            </a: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Recycle</a:t>
            </a:r>
          </a:p>
        </p:txBody>
      </p:sp>
      <p:sp>
        <p:nvSpPr>
          <p:cNvPr id="9219" name="Content Placeholder 2"/>
          <p:cNvSpPr>
            <a:spLocks noGrp="1"/>
          </p:cNvSpPr>
          <p:nvPr>
            <p:ph sz="quarter" idx="1"/>
          </p:nvPr>
        </p:nvSpPr>
        <p:spPr>
          <a:xfrm>
            <a:off x="685800" y="1981200"/>
            <a:ext cx="7772400" cy="3009900"/>
          </a:xfrm>
        </p:spPr>
        <p:txBody>
          <a:bodyPr/>
          <a:lstStyle/>
          <a:p>
            <a:pPr eaLnBrk="1" hangingPunct="1"/>
            <a:r>
              <a:rPr lang="en-US" smtClean="0">
                <a:latin typeface="Georgia" pitchFamily="18" charset="0"/>
                <a:cs typeface="Georgia" pitchFamily="18" charset="0"/>
              </a:rPr>
              <a:t>Wastewater can be treated (on-site or off-site) and reused for nondrinking purposes</a:t>
            </a:r>
          </a:p>
          <a:p>
            <a:pPr lvl="1" eaLnBrk="1" hangingPunct="1"/>
            <a:r>
              <a:rPr lang="en-US" sz="2400" smtClean="0">
                <a:solidFill>
                  <a:schemeClr val="tx2"/>
                </a:solidFill>
                <a:latin typeface="Georgia" pitchFamily="18" charset="0"/>
                <a:cs typeface="Georgia" pitchFamily="18" charset="0"/>
              </a:rPr>
              <a:t>Closed-loop treatment systems </a:t>
            </a:r>
            <a:r>
              <a:rPr lang="en-US" sz="2400" smtClean="0">
                <a:latin typeface="Georgia" pitchFamily="18" charset="0"/>
                <a:cs typeface="Georgia" pitchFamily="18" charset="0"/>
              </a:rPr>
              <a:t>are often used to capture, treat, and reuse wastewater on-site</a:t>
            </a:r>
          </a:p>
          <a:p>
            <a:pPr lvl="1" eaLnBrk="1" hangingPunct="1"/>
            <a:r>
              <a:rPr lang="en-US" sz="2400" smtClean="0">
                <a:solidFill>
                  <a:schemeClr val="tx2"/>
                </a:solidFill>
                <a:latin typeface="Georgia" pitchFamily="18" charset="0"/>
                <a:cs typeface="Georgia" pitchFamily="18" charset="0"/>
              </a:rPr>
              <a:t>Wastewater reclamation </a:t>
            </a:r>
            <a:r>
              <a:rPr lang="en-US" sz="2400" smtClean="0">
                <a:latin typeface="Georgia" pitchFamily="18" charset="0"/>
                <a:cs typeface="Georgia" pitchFamily="18" charset="0"/>
              </a:rPr>
              <a:t>involves treating the wastewater and using it for a different purpose</a:t>
            </a: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954088"/>
            <a:ext cx="8001000" cy="609600"/>
          </a:xfrm>
        </p:spPr>
        <p:txBody>
          <a:bodyPr>
            <a:normAutofit fontScale="90000"/>
          </a:bodyPr>
          <a:lstStyle/>
          <a:p>
            <a:pPr eaLnBrk="1" hangingPunct="1"/>
            <a:r>
              <a:rPr lang="en-US" sz="4400" smtClean="0">
                <a:latin typeface="Arial" charset="0"/>
                <a:cs typeface="Arial" charset="0"/>
              </a:rPr>
              <a:t>Discharge and Treatment</a:t>
            </a:r>
          </a:p>
        </p:txBody>
      </p:sp>
      <p:sp>
        <p:nvSpPr>
          <p:cNvPr id="10243" name="Content Placeholder 2"/>
          <p:cNvSpPr>
            <a:spLocks noGrp="1"/>
          </p:cNvSpPr>
          <p:nvPr>
            <p:ph sz="quarter" idx="1"/>
          </p:nvPr>
        </p:nvSpPr>
        <p:spPr>
          <a:xfrm>
            <a:off x="685800" y="1981200"/>
            <a:ext cx="7772400" cy="2373313"/>
          </a:xfrm>
        </p:spPr>
        <p:txBody>
          <a:bodyPr/>
          <a:lstStyle/>
          <a:p>
            <a:pPr eaLnBrk="1" hangingPunct="1"/>
            <a:r>
              <a:rPr lang="en-US" smtClean="0">
                <a:latin typeface="Georgia" pitchFamily="18" charset="0"/>
                <a:cs typeface="Georgia" pitchFamily="18" charset="0"/>
              </a:rPr>
              <a:t>Wastewater is transported to an (on-site or off-site) treatment facility, treated, and discharged into a water body</a:t>
            </a:r>
          </a:p>
          <a:p>
            <a:pPr lvl="1" eaLnBrk="1" hangingPunct="1"/>
            <a:r>
              <a:rPr lang="en-US" sz="2400" smtClean="0">
                <a:latin typeface="Georgia" pitchFamily="18" charset="0"/>
                <a:cs typeface="Georgia" pitchFamily="18" charset="0"/>
              </a:rPr>
              <a:t>Publically Owned Treatment Works (POTW)</a:t>
            </a:r>
          </a:p>
          <a:p>
            <a:pPr lvl="1" eaLnBrk="1" hangingPunct="1"/>
            <a:r>
              <a:rPr lang="en-US" sz="2400" smtClean="0">
                <a:latin typeface="Georgia" pitchFamily="18" charset="0"/>
                <a:cs typeface="Georgia" pitchFamily="18" charset="0"/>
              </a:rPr>
              <a:t>Decentralized Wastewater Treatment System</a:t>
            </a: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50</TotalTime>
  <Words>2249</Words>
  <Application>Microsoft Office PowerPoint</Application>
  <PresentationFormat>On-screen Show (4:3)</PresentationFormat>
  <Paragraphs>282</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Equity</vt:lpstr>
      <vt:lpstr>WASTE WATER TREATMENT</vt:lpstr>
      <vt:lpstr>What is waste water?</vt:lpstr>
      <vt:lpstr>Stages of treatment</vt:lpstr>
      <vt:lpstr>TABLE OF CONTENTS</vt:lpstr>
      <vt:lpstr>Wastewater Management</vt:lpstr>
      <vt:lpstr>Wastewater Management</vt:lpstr>
      <vt:lpstr>Reuse</vt:lpstr>
      <vt:lpstr>Recycle</vt:lpstr>
      <vt:lpstr>Discharge and Treatment</vt:lpstr>
      <vt:lpstr> PUBLICALLY OWNED TREATMENT WORKS(POTW)</vt:lpstr>
      <vt:lpstr>POTW – Example Code Requirements </vt:lpstr>
      <vt:lpstr>On-Site and Decentralized Wastewater Treatment System </vt:lpstr>
      <vt:lpstr>On-Site and Decentralized Wastewater Treatment System </vt:lpstr>
      <vt:lpstr>National Water Quality Problems</vt:lpstr>
      <vt:lpstr>Septic Systems</vt:lpstr>
      <vt:lpstr>Conventional Septic System</vt:lpstr>
      <vt:lpstr>Slide 17</vt:lpstr>
      <vt:lpstr>Slide 18</vt:lpstr>
      <vt:lpstr>Soil Tests</vt:lpstr>
      <vt:lpstr>Reasons for Failure</vt:lpstr>
      <vt:lpstr>TABLE OF CONTENTS</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WASTE WATER TREATMENT</dc:title>
  <dc:creator>Intel</dc:creator>
  <cp:lastModifiedBy>KSR Kuamr</cp:lastModifiedBy>
  <cp:revision>9</cp:revision>
  <dcterms:created xsi:type="dcterms:W3CDTF">2019-01-30T06:15:22Z</dcterms:created>
  <dcterms:modified xsi:type="dcterms:W3CDTF">2019-02-04T06:17:23Z</dcterms:modified>
</cp:coreProperties>
</file>