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485CED-F96E-4470-93C2-9663FB8EACC8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E90E918-4516-4417-9D20-F41535136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9144000" cy="40386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1676400"/>
            <a:ext cx="6324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Program	: M.Sc. Zoology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Semester	: III</a:t>
            </a:r>
          </a:p>
          <a:p>
            <a:pPr algn="just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Course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:</a:t>
            </a:r>
            <a:r>
              <a:rPr lang="en-US" sz="2400" b="1" dirty="0" smtClean="0">
                <a:solidFill>
                  <a:srgbClr val="EBEBE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Environmental Biology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3329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UNIT V: Social Issues and Environment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85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C00000"/>
                </a:solidFill>
              </a:rPr>
              <a:t>Climate Change, Ozone Layer Depletion and Air Pollution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CFCs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Chlorofluorocarbons (CFCs) and related chemicals break down ozone in stratosphere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Uses (mostly phased out)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/>
          </a:p>
          <a:p>
            <a:pPr lvl="1">
              <a:buFontTx/>
              <a:buChar char="•"/>
            </a:pPr>
            <a:r>
              <a:rPr lang="en-US" altLang="en-US" dirty="0" smtClean="0"/>
              <a:t>Air Conditioners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Refrigerators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Spray cans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Cleaners for electronic parts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Sterilizing medical instruments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Fumigants for granaries and cargo ships</a:t>
            </a:r>
          </a:p>
          <a:p>
            <a:pPr lvl="1">
              <a:buNone/>
            </a:pPr>
            <a:endParaRPr lang="en-US" altLang="en-US" dirty="0" smtClean="0"/>
          </a:p>
          <a:p>
            <a:pPr lvl="1">
              <a:buNone/>
            </a:pPr>
            <a:r>
              <a:rPr lang="en-US" altLang="en-US" dirty="0" smtClean="0"/>
              <a:t>Source:https://</a:t>
            </a:r>
            <a:r>
              <a:rPr lang="en-US" altLang="en-US" dirty="0" err="1" smtClean="0"/>
              <a:t>goo.gl</a:t>
            </a:r>
            <a:r>
              <a:rPr lang="en-US" altLang="en-US" dirty="0" smtClean="0"/>
              <a:t>/images/t4F2dF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Ozone Depletion in the Stratosphere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8153400" cy="5868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Loss of the Ozone Layer: Reasons for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Increased incidence and severity of sunburn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Increase in eye cataracts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Increased incidence of skin cancer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Immune system suppression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Increase in acid deposition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rgbClr val="002060"/>
                </a:solidFill>
              </a:rPr>
              <a:t>Lower crop yields and decline in productivity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002060"/>
                </a:solidFill>
              </a:rPr>
              <a:t>Skin Cancers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6064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Solutions:  Protecting the Ozone Layer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olpay-2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43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>Air Pollution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Key Concepts</a:t>
            </a:r>
          </a:p>
          <a:p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Structure and composition of the atmosphere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Types and sources of outdoor air pollution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Types, formation, and effects of smog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Sources and effects of acid deposition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Effects of air pollution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Prevention and control of air pollution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Source: https://goo.gl/images/EgzETk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>Outdoor Air Pollution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848600" cy="4873752"/>
          </a:xfrm>
        </p:spPr>
        <p:txBody>
          <a:bodyPr/>
          <a:lstStyle/>
          <a:p>
            <a:r>
              <a:rPr lang="en-US" dirty="0" smtClean="0"/>
              <a:t>Primary - Released directly from planet’s surface.  Dust, smoke particles, Nitrogen, Carbon etc.</a:t>
            </a:r>
          </a:p>
          <a:p>
            <a:r>
              <a:rPr lang="en-US" dirty="0" smtClean="0"/>
              <a:t>Secondary - Formed when primary pollutants react or combine with one another, or basic elements. </a:t>
            </a:r>
          </a:p>
          <a:p>
            <a:r>
              <a:rPr lang="en-US" dirty="0" smtClean="0"/>
              <a:t>Source: https://goo.gl/images/xMx5hm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 t="4991" b="12488"/>
          <a:stretch>
            <a:fillRect/>
          </a:stretch>
        </p:blipFill>
        <p:spPr bwMode="auto">
          <a:xfrm>
            <a:off x="0" y="3048000"/>
            <a:ext cx="9144000" cy="4191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Primary Air Pollutants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Carbon Monoxide—Produced when organic materials are incompletely burned.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Single largest source is the automobile.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Not a persistent pollutant.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	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Binds to hemoglobin in blood and makes the hemoglobin less able to carry oxygen.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Most dangerous in enclosed spaces.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Cigarette smoking an important source.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Primary Air Pollutants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Volatile Organic Compounds</a:t>
            </a:r>
          </a:p>
          <a:p>
            <a:pPr>
              <a:buFontTx/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Hydrocarbons - Group of organic compounds consisting of carbon and hydrogen.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Evaporated from automobile fuel or remnants of fuel incompletely burned.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Catalytic converters used to burn exhaust gases more completely.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Primary Air Pollutants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0010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Sulfur Dioxide (SO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)—Sulfur and oxygen compound produced when sulfur-containing fossil fuels are burned.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Burning coal is primary artificial source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Volcanoes and hot springs are natural sources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Mt St Helens releases 50 to 250 tons/day when active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Steam Plant recently: 200 tons/day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After scrubbers installed (cost $250 million): 27 tons/day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SO</a:t>
            </a:r>
            <a:r>
              <a:rPr lang="en-US" baseline="-25000" dirty="0" smtClean="0">
                <a:solidFill>
                  <a:srgbClr val="002060"/>
                </a:solidFill>
              </a:rPr>
              <a:t>2 </a:t>
            </a:r>
            <a:r>
              <a:rPr lang="en-US" dirty="0" smtClean="0">
                <a:solidFill>
                  <a:srgbClr val="002060"/>
                </a:solidFill>
              </a:rPr>
              <a:t>is also a precursor to acid rain (a secondary pollutant)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>Key Concepts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5562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dirty="0" smtClean="0"/>
              <a:t>Components of Earth’s atmosphere</a:t>
            </a:r>
          </a:p>
          <a:p>
            <a:pPr>
              <a:buFont typeface="Wingdings" pitchFamily="2" charset="2"/>
              <a:buChar char="Ø"/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  <a:buFont typeface="Wingdings" pitchFamily="2" charset="2"/>
              <a:buChar char="Ø"/>
            </a:pPr>
            <a:r>
              <a:rPr lang="en-US" altLang="en-US" dirty="0" smtClean="0"/>
              <a:t>Changes in Earth’s climate over time</a:t>
            </a:r>
          </a:p>
          <a:p>
            <a:pPr>
              <a:spcBef>
                <a:spcPct val="0"/>
              </a:spcBef>
              <a:buClr>
                <a:srgbClr val="EAEAEA"/>
              </a:buClr>
              <a:buFont typeface="Wingdings" pitchFamily="2" charset="2"/>
              <a:buChar char="Ø"/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  <a:buFont typeface="Wingdings" pitchFamily="2" charset="2"/>
              <a:buChar char="Ø"/>
            </a:pPr>
            <a:r>
              <a:rPr lang="en-US" altLang="en-US" dirty="0" smtClean="0"/>
              <a:t>Possible effects of global warming</a:t>
            </a:r>
          </a:p>
          <a:p>
            <a:pPr>
              <a:spcBef>
                <a:spcPct val="0"/>
              </a:spcBef>
              <a:buClr>
                <a:srgbClr val="EAEAEA"/>
              </a:buClr>
              <a:buFont typeface="Wingdings" pitchFamily="2" charset="2"/>
              <a:buChar char="Ø"/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  <a:buFont typeface="Wingdings" pitchFamily="2" charset="2"/>
              <a:buChar char="Ø"/>
            </a:pPr>
            <a:r>
              <a:rPr lang="en-US" altLang="en-US" dirty="0" smtClean="0"/>
              <a:t>Adapting to climate change</a:t>
            </a:r>
          </a:p>
          <a:p>
            <a:pPr>
              <a:spcBef>
                <a:spcPct val="0"/>
              </a:spcBef>
              <a:buClr>
                <a:srgbClr val="EAEAEA"/>
              </a:buClr>
              <a:buFont typeface="Wingdings" pitchFamily="2" charset="2"/>
              <a:buChar char="Ø"/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  <a:buFont typeface="Wingdings" pitchFamily="2" charset="2"/>
              <a:buChar char="Ø"/>
            </a:pPr>
            <a:r>
              <a:rPr lang="en-US" altLang="en-US" dirty="0" smtClean="0"/>
              <a:t>Human impacts on the ozone layer</a:t>
            </a:r>
          </a:p>
          <a:p>
            <a:pPr>
              <a:spcBef>
                <a:spcPct val="0"/>
              </a:spcBef>
              <a:buClr>
                <a:srgbClr val="EAEAEA"/>
              </a:buClr>
              <a:buFont typeface="Wingdings" pitchFamily="2" charset="2"/>
              <a:buChar char="Ø"/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  <a:buFont typeface="Wingdings" pitchFamily="2" charset="2"/>
              <a:buChar char="Ø"/>
            </a:pPr>
            <a:r>
              <a:rPr lang="en-US" altLang="en-US" dirty="0" smtClean="0"/>
              <a:t>Protecting and restoring the ozone layer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Primary Air Pollutants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Nitrogen Oxides (NO, NO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)—Formed when combustion takes place in the air.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Automobile exhaust is primary source.</a:t>
            </a:r>
          </a:p>
          <a:p>
            <a:pPr lvl="1"/>
            <a:r>
              <a:rPr lang="en-US" sz="3200" dirty="0" err="1" smtClean="0">
                <a:solidFill>
                  <a:srgbClr val="002060"/>
                </a:solidFill>
              </a:rPr>
              <a:t>NO</a:t>
            </a:r>
            <a:r>
              <a:rPr lang="en-US" sz="3200" baseline="-25000" dirty="0" err="1" smtClean="0">
                <a:solidFill>
                  <a:srgbClr val="002060"/>
                </a:solidFill>
              </a:rPr>
              <a:t>x</a:t>
            </a:r>
            <a:r>
              <a:rPr lang="en-US" sz="3200" baseline="-250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is also a precursor to acid rain and photochemical smog (both secondary pollutants) and is a greenhouse gas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Secondary Air Pollutants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Ozone (O3) 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PANs (</a:t>
            </a:r>
            <a:r>
              <a:rPr lang="en-US" dirty="0" err="1" smtClean="0">
                <a:solidFill>
                  <a:srgbClr val="002060"/>
                </a:solidFill>
              </a:rPr>
              <a:t>Peroxyacetyl</a:t>
            </a:r>
            <a:r>
              <a:rPr lang="en-US" dirty="0" smtClean="0">
                <a:solidFill>
                  <a:srgbClr val="002060"/>
                </a:solidFill>
              </a:rPr>
              <a:t> nitrate)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Aldehydes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all three formed by interaction between </a:t>
            </a:r>
            <a:r>
              <a:rPr lang="en-US" dirty="0" err="1" smtClean="0">
                <a:solidFill>
                  <a:srgbClr val="002060"/>
                </a:solidFill>
              </a:rPr>
              <a:t>NOx</a:t>
            </a:r>
            <a:r>
              <a:rPr lang="en-US" dirty="0" smtClean="0">
                <a:solidFill>
                  <a:srgbClr val="002060"/>
                </a:solidFill>
              </a:rPr>
              <a:t> and VOCs.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Note: - Ozone is a pollutant in the  troposphere, but natural and beneficial in the  stratosphere.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</a:rPr>
              <a:t>Photochemical Smog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3200400" cy="4873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Brown-air smog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dirty="0" smtClean="0">
                <a:solidFill>
                  <a:srgbClr val="002060"/>
                </a:solidFill>
              </a:rPr>
              <a:t>Some primary pollutants react under the influence of sunlight (</a:t>
            </a:r>
            <a:r>
              <a:rPr lang="en-US" altLang="en-US" dirty="0" smtClean="0">
                <a:solidFill>
                  <a:srgbClr val="002060"/>
                </a:solidFill>
              </a:rPr>
              <a:t>photochemical reaction)</a:t>
            </a:r>
            <a:r>
              <a:rPr lang="en-US" dirty="0" smtClean="0">
                <a:solidFill>
                  <a:srgbClr val="002060"/>
                </a:solidFill>
              </a:rPr>
              <a:t>, including </a:t>
            </a:r>
            <a:r>
              <a:rPr lang="en-US" dirty="0" err="1" smtClean="0">
                <a:solidFill>
                  <a:srgbClr val="002060"/>
                </a:solidFill>
              </a:rPr>
              <a:t>NO</a:t>
            </a:r>
            <a:r>
              <a:rPr lang="en-US" baseline="-25000" dirty="0" err="1" smtClean="0">
                <a:solidFill>
                  <a:srgbClr val="002060"/>
                </a:solidFill>
              </a:rPr>
              <a:t>x</a:t>
            </a:r>
            <a:r>
              <a:rPr lang="en-US" dirty="0" smtClean="0">
                <a:solidFill>
                  <a:srgbClr val="002060"/>
                </a:solidFill>
              </a:rPr>
              <a:t>, O</a:t>
            </a:r>
            <a:r>
              <a:rPr lang="en-US" baseline="-25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, PANs. Corrosive, irritating.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dirty="0" smtClean="0">
                <a:solidFill>
                  <a:srgbClr val="002060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Common in urban areas of the west US: cars + sun + mountains.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Source: https://goo.gl/images/A5sQBg</a:t>
            </a:r>
          </a:p>
          <a:p>
            <a:endParaRPr lang="en-US" dirty="0"/>
          </a:p>
        </p:txBody>
      </p:sp>
      <p:pic>
        <p:nvPicPr>
          <p:cNvPr id="4" name="Picture 13" descr="Slide6"/>
          <p:cNvPicPr>
            <a:picLocks noChangeAspect="1" noChangeArrowheads="1"/>
          </p:cNvPicPr>
          <p:nvPr/>
        </p:nvPicPr>
        <p:blipFill>
          <a:blip r:embed="rId2"/>
          <a:srcRect l="3912" r="4190" b="6265"/>
          <a:stretch>
            <a:fillRect/>
          </a:stretch>
        </p:blipFill>
        <p:spPr bwMode="auto">
          <a:xfrm>
            <a:off x="3657600" y="1219200"/>
            <a:ext cx="5105400" cy="5638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13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Thermal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2209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warm air normally near surface, pollutants disperse as air rises and mixes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when cool air trapped under warm air, confined by mountains, pollutants do not disperse, intensify with time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Source : https://goo.gl/images/QBYCgo</a:t>
            </a:r>
          </a:p>
          <a:p>
            <a:endParaRPr lang="en-US" dirty="0"/>
          </a:p>
        </p:txBody>
      </p:sp>
      <p:pic>
        <p:nvPicPr>
          <p:cNvPr id="4" name="Picture 7" descr="Slide9"/>
          <p:cNvPicPr>
            <a:picLocks noChangeAspect="1" noChangeArrowheads="1"/>
          </p:cNvPicPr>
          <p:nvPr/>
        </p:nvPicPr>
        <p:blipFill>
          <a:blip r:embed="rId2"/>
          <a:srcRect t="12192" r="764" b="29630"/>
          <a:stretch>
            <a:fillRect/>
          </a:stretch>
        </p:blipFill>
        <p:spPr bwMode="auto">
          <a:xfrm>
            <a:off x="228600" y="2971800"/>
            <a:ext cx="8458200" cy="3886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Acid Deposition and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Respiratory diseases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Toxic metal leaching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Damage to structures, especially containing calcium carbonate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Decreased visibility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/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Decreased productivity and profitability of fisheries, forests, and farms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639762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Acid Deposition and Aquatic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rgbClr val="C00000"/>
                </a:solidFill>
              </a:rPr>
              <a:t>Fish declines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rgbClr val="C00000"/>
                </a:solidFill>
              </a:rPr>
              <a:t>Aluminum toxicity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rgbClr val="C00000"/>
                </a:solidFill>
              </a:rPr>
              <a:t>Acid shock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rgbClr val="C00000"/>
                </a:solidFill>
              </a:rPr>
              <a:t>Source: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rgbClr val="C00000"/>
                </a:solidFill>
              </a:rPr>
              <a:t> https://goo.gl/images/mU65TA</a:t>
            </a:r>
          </a:p>
          <a:p>
            <a:endParaRPr lang="en-US" dirty="0"/>
          </a:p>
        </p:txBody>
      </p:sp>
      <p:pic>
        <p:nvPicPr>
          <p:cNvPr id="4" name="Picture 3" descr="ALUMINUM_Toxic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295400"/>
            <a:ext cx="48006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Acid Deposition, Plants, and Soil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2362200" cy="2057400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Nutrient leaching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Heavy metal release</a:t>
            </a:r>
          </a:p>
          <a:p>
            <a:pPr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/>
              <a:t>Weakens trees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6248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tx1"/>
                </a:solidFill>
              </a:rPr>
              <a:t>Effects of Air Pollution on People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Respiratory diseases</a:t>
            </a:r>
          </a:p>
          <a:p>
            <a:pPr algn="ctr"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Asthma</a:t>
            </a:r>
          </a:p>
          <a:p>
            <a:pPr algn="ctr"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Lung cancer</a:t>
            </a:r>
          </a:p>
          <a:p>
            <a:pPr algn="ctr"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Chronic bronchitis</a:t>
            </a:r>
          </a:p>
          <a:p>
            <a:pPr algn="ctr">
              <a:spcBef>
                <a:spcPct val="0"/>
              </a:spcBef>
              <a:buClr>
                <a:srgbClr val="EAEAEA"/>
              </a:buClr>
              <a:buNone/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altLang="en-US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Emphysema </a:t>
            </a:r>
          </a:p>
          <a:p>
            <a:pPr algn="ctr">
              <a:spcBef>
                <a:spcPct val="0"/>
              </a:spcBef>
              <a:buClr>
                <a:srgbClr val="EAEAEA"/>
              </a:buClr>
            </a:pPr>
            <a:endParaRPr lang="en-US" alt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Clr>
                <a:srgbClr val="EAEAEA"/>
              </a:buClr>
            </a:pP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Premature death </a:t>
            </a:r>
            <a:endParaRPr lang="en-US" altLang="en-US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>
                <a:solidFill>
                  <a:schemeClr val="accent3">
                    <a:lumMod val="75000"/>
                  </a:schemeClr>
                </a:solidFill>
              </a:rPr>
              <a:t>Emission Reduction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5943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Troposphere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1910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Where weather happens</a:t>
            </a:r>
          </a:p>
          <a:p>
            <a:r>
              <a:rPr lang="en-US" dirty="0" smtClean="0"/>
              <a:t>Location - surface to about 10 km. </a:t>
            </a:r>
          </a:p>
          <a:p>
            <a:r>
              <a:rPr lang="en-US" dirty="0" smtClean="0"/>
              <a:t>Composition - unpolluted air: Nitrogen (78%) Oxygen (21%).  Remaining 1% is CO2 </a:t>
            </a:r>
            <a:r>
              <a:rPr lang="en-US" sz="2800" dirty="0" smtClean="0"/>
              <a:t>(0.0365%)</a:t>
            </a:r>
            <a:r>
              <a:rPr lang="en-US" sz="3600" dirty="0" smtClean="0"/>
              <a:t>, </a:t>
            </a:r>
            <a:r>
              <a:rPr lang="en-US" dirty="0" smtClean="0"/>
              <a:t>H, He, Ar.</a:t>
            </a:r>
          </a:p>
          <a:p>
            <a:pPr lvl="1"/>
            <a:r>
              <a:rPr lang="en-US" sz="3200" dirty="0" smtClean="0"/>
              <a:t>Water vapor is an additional variable amount, .01% to 5%.</a:t>
            </a:r>
          </a:p>
          <a:p>
            <a:pPr>
              <a:buNone/>
            </a:pPr>
            <a:r>
              <a:rPr lang="en-US" dirty="0" smtClean="0"/>
              <a:t>Source:https://goo.gl/images/iPXHY6</a:t>
            </a:r>
            <a:endParaRPr lang="en-US" dirty="0"/>
          </a:p>
        </p:txBody>
      </p:sp>
      <p:pic>
        <p:nvPicPr>
          <p:cNvPr id="4" name="Picture 3" descr="atmosphere_layers_diagram_30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066800"/>
            <a:ext cx="39624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accent3">
                    <a:lumMod val="75000"/>
                  </a:schemeClr>
                </a:solidFill>
              </a:rPr>
              <a:t>Reducing Motor Vehicle Air Pollution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4800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dirty="0" smtClean="0">
                <a:solidFill>
                  <a:schemeClr val="accent3">
                    <a:lumMod val="75000"/>
                  </a:schemeClr>
                </a:solidFill>
              </a:rPr>
              <a:t>Reducing Indoor</a:t>
            </a:r>
            <a:br>
              <a:rPr lang="en-US" altLang="en-US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sz="3200" dirty="0" smtClean="0">
                <a:solidFill>
                  <a:schemeClr val="accent3">
                    <a:lumMod val="75000"/>
                  </a:schemeClr>
                </a:solidFill>
              </a:rPr>
              <a:t>Air Pollution</a:t>
            </a:r>
            <a:r>
              <a:rPr lang="en-US" altLang="en-US" sz="320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en-US" sz="320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sz="3200" smtClean="0">
                <a:solidFill>
                  <a:schemeClr val="accent3">
                    <a:lumMod val="75000"/>
                  </a:schemeClr>
                </a:solidFill>
              </a:rPr>
              <a:t>source: https://goo.gl/images/vdfkVF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181600" cy="540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Stratosphere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5720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Where jets fly (at the bottom of it)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Location - Above troposphere, about 10-50 km. Very thin air - virtually no weather, and no turbulence.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Composition- Similar to troposphere, except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water vapor is 1000 x less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ozone is 1000 x greater.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Source:https://</a:t>
            </a:r>
            <a:r>
              <a:rPr lang="en-US" dirty="0" err="1" smtClean="0"/>
              <a:t>goo.gl</a:t>
            </a:r>
            <a:r>
              <a:rPr lang="en-US" dirty="0" smtClean="0"/>
              <a:t>/images/tXu4PS</a:t>
            </a:r>
          </a:p>
          <a:p>
            <a:endParaRPr lang="en-US" dirty="0"/>
          </a:p>
        </p:txBody>
      </p:sp>
      <p:pic>
        <p:nvPicPr>
          <p:cNvPr id="4" name="Picture 3" descr="stratosphere_diagram_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066800"/>
            <a:ext cx="35814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Climate and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Climate = long-term atmospheric conditions</a:t>
            </a:r>
          </a:p>
          <a:p>
            <a:endParaRPr lang="en-US" dirty="0" smtClean="0"/>
          </a:p>
          <a:p>
            <a:r>
              <a:rPr lang="en-US" dirty="0" smtClean="0"/>
              <a:t>Weather = short-term atmospheric conditions</a:t>
            </a:r>
          </a:p>
          <a:p>
            <a:endParaRPr lang="en-US" dirty="0" smtClean="0"/>
          </a:p>
          <a:p>
            <a:r>
              <a:rPr lang="en-US" dirty="0" smtClean="0"/>
              <a:t>Both climate and weather are dynamic – they change with time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Greenhouse-Effect-Gases-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Greenhouse gases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9900"/>
                </a:solidFill>
              </a:rPr>
              <a:t>Carbon Dioxide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- fossil fuel burning, land clearing/burning.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9900"/>
                </a:solidFill>
              </a:rPr>
              <a:t>Methane </a:t>
            </a:r>
            <a:r>
              <a:rPr lang="en-US" dirty="0" smtClean="0"/>
              <a:t>- Breakdown of organic material by anaerobic bacteria.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9900"/>
                </a:solidFill>
              </a:rPr>
              <a:t>Nitrous Oxide </a:t>
            </a:r>
            <a:r>
              <a:rPr lang="en-US" dirty="0" smtClean="0"/>
              <a:t>- Biomass burning, automobile exhaust.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9900"/>
                </a:solidFill>
              </a:rPr>
              <a:t>Ozone </a:t>
            </a:r>
            <a:r>
              <a:rPr lang="en-US" dirty="0" smtClean="0"/>
              <a:t>– automobile exhaust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9900"/>
                </a:solidFill>
              </a:rPr>
              <a:t>Chlorofluorocarbons </a:t>
            </a:r>
            <a:r>
              <a:rPr lang="en-US" dirty="0" smtClean="0"/>
              <a:t>- Refrigerants, cleaning solvents, propellants.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Source: https://goo.gl/images/xKTuwd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Evidence for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487375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 was hottest in the past 1000 years</a:t>
            </a:r>
          </a:p>
          <a:p>
            <a:pPr marL="609600" indent="-609600">
              <a:buFontTx/>
              <a:buAutoNum type="arabicPeriod"/>
            </a:pP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Global temp has risen 0.6°C (1.1°F) since 1861</a:t>
            </a:r>
          </a:p>
          <a:p>
            <a:pPr marL="609600" indent="-609600">
              <a:buFontTx/>
              <a:buAutoNum type="arabicPeriod"/>
            </a:pP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16 warmest years on record since 1980, 10 warmest since 1990</a:t>
            </a:r>
          </a:p>
          <a:p>
            <a:pPr marL="609600" indent="-609600">
              <a:buFontTx/>
              <a:buAutoNum type="arabicPeriod"/>
            </a:pP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Glaciers and sea ice are melting</a:t>
            </a:r>
          </a:p>
          <a:p>
            <a:pPr marL="609600" indent="-609600">
              <a:buFontTx/>
              <a:buAutoNum type="arabicPeriod"/>
            </a:pP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Sea level has risen 100-200 cm over 20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609600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Removing CO</a:t>
            </a:r>
            <a:r>
              <a:rPr lang="en-US" altLang="en-US" sz="32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en-US" sz="3200" dirty="0" smtClean="0">
                <a:solidFill>
                  <a:schemeClr val="tx1"/>
                </a:solidFill>
              </a:rPr>
              <a:t> from the Atmosphere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</TotalTime>
  <Words>867</Words>
  <Application>Microsoft Office PowerPoint</Application>
  <PresentationFormat>On-screen Show (4:3)</PresentationFormat>
  <Paragraphs>198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Slide 1</vt:lpstr>
      <vt:lpstr>Key Concepts</vt:lpstr>
      <vt:lpstr>Troposphere</vt:lpstr>
      <vt:lpstr>Stratosphere</vt:lpstr>
      <vt:lpstr>Climate and Weather</vt:lpstr>
      <vt:lpstr>Slide 6</vt:lpstr>
      <vt:lpstr>Greenhouse gases</vt:lpstr>
      <vt:lpstr>Evidence for Climate Change</vt:lpstr>
      <vt:lpstr>Removing CO2 from the Atmosphere</vt:lpstr>
      <vt:lpstr>CFCs</vt:lpstr>
      <vt:lpstr>Ozone Depletion in the Stratosphere</vt:lpstr>
      <vt:lpstr>Loss of the Ozone Layer: Reasons for Concern</vt:lpstr>
      <vt:lpstr>Skin Cancers</vt:lpstr>
      <vt:lpstr>Solutions:  Protecting the Ozone Layer</vt:lpstr>
      <vt:lpstr>Air Pollution</vt:lpstr>
      <vt:lpstr>Outdoor Air Pollution</vt:lpstr>
      <vt:lpstr>Primary Air Pollutants</vt:lpstr>
      <vt:lpstr>Primary Air Pollutants</vt:lpstr>
      <vt:lpstr>Primary Air Pollutants</vt:lpstr>
      <vt:lpstr>Primary Air Pollutants</vt:lpstr>
      <vt:lpstr>Secondary Air Pollutants</vt:lpstr>
      <vt:lpstr>Photochemical Smog</vt:lpstr>
      <vt:lpstr>Slide 23</vt:lpstr>
      <vt:lpstr>Thermal inversion</vt:lpstr>
      <vt:lpstr>Acid Deposition and Humans</vt:lpstr>
      <vt:lpstr>Acid Deposition and Aquatic Systems</vt:lpstr>
      <vt:lpstr>Acid Deposition, Plants, and Soil</vt:lpstr>
      <vt:lpstr>Effects of Air Pollution on People</vt:lpstr>
      <vt:lpstr>Emission Reduction</vt:lpstr>
      <vt:lpstr>Reducing Motor Vehicle Air Pollution</vt:lpstr>
      <vt:lpstr>Reducing Indoor Air Pollution source: https://goo.gl/images/vdfkVF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Change, Ozone Layer Depletion and Air Pollution</dc:title>
  <dc:creator>user</dc:creator>
  <cp:lastModifiedBy>KSR Kuamr</cp:lastModifiedBy>
  <cp:revision>14</cp:revision>
  <dcterms:created xsi:type="dcterms:W3CDTF">2019-01-30T04:03:51Z</dcterms:created>
  <dcterms:modified xsi:type="dcterms:W3CDTF">2019-02-04T05:41:44Z</dcterms:modified>
</cp:coreProperties>
</file>