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67AB1F-48F2-403D-BB00-2A5BA7FA31B3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9A6936-FE2F-43F5-ACFB-1B0582FAF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Waste management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3C8071A-74E5-4631-8E33-E3E6D4E1497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029200"/>
            <a:ext cx="3581400" cy="16002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altLang="en-US" sz="2000" b="1" dirty="0" smtClean="0">
                <a:solidFill>
                  <a:srgbClr val="002060"/>
                </a:solidFill>
              </a:rPr>
              <a:t>Program: </a:t>
            </a:r>
            <a:r>
              <a:rPr lang="en-US" altLang="en-US" sz="2000" b="1" dirty="0">
                <a:solidFill>
                  <a:srgbClr val="002060"/>
                </a:solidFill>
              </a:rPr>
              <a:t>M.Sc. Zoology</a:t>
            </a:r>
          </a:p>
          <a:p>
            <a:pPr algn="l"/>
            <a:r>
              <a:rPr lang="en-US" altLang="en-US" sz="2000" b="1" dirty="0">
                <a:solidFill>
                  <a:srgbClr val="002060"/>
                </a:solidFill>
              </a:rPr>
              <a:t>Semester: III</a:t>
            </a:r>
          </a:p>
          <a:p>
            <a:pPr algn="l"/>
            <a:r>
              <a:rPr lang="en-US" altLang="en-US" sz="2000" b="1" dirty="0" smtClean="0">
                <a:solidFill>
                  <a:srgbClr val="002060"/>
                </a:solidFill>
              </a:rPr>
              <a:t>Course: </a:t>
            </a:r>
            <a:r>
              <a:rPr lang="en-US" altLang="en-US" sz="2000" b="1" dirty="0">
                <a:solidFill>
                  <a:srgbClr val="002060"/>
                </a:solidFill>
              </a:rPr>
              <a:t>General Microbiology</a:t>
            </a:r>
            <a:endParaRPr lang="en-IN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st-emitters-u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IMPACTS OF WASTE…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 descr="621826_09f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078"/>
            <a:ext cx="9144000" cy="5887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2231" y="697468"/>
            <a:ext cx="37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SOURCE : https://goo.gl/images/FSVCkF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r>
              <a:rPr lang="en-US" dirty="0" smtClean="0"/>
              <a:t>SOURCES OF HUMAN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Exposures occurs through</a:t>
            </a:r>
          </a:p>
          <a:p>
            <a:r>
              <a:rPr lang="en-US" dirty="0" smtClean="0"/>
              <a:t>Ingestion of contaminated water or food</a:t>
            </a:r>
          </a:p>
          <a:p>
            <a:r>
              <a:rPr lang="en-US" dirty="0" smtClean="0"/>
              <a:t>Contact with disease vectors</a:t>
            </a:r>
          </a:p>
          <a:p>
            <a:r>
              <a:rPr lang="en-US" dirty="0" smtClean="0"/>
              <a:t>Inhalation</a:t>
            </a:r>
          </a:p>
          <a:p>
            <a:r>
              <a:rPr lang="en-US" dirty="0" smtClean="0"/>
              <a:t>Dermal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Source : https://goo.gl/images/eQZD7E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rces-of-radiation-13-638.jpg"/>
          <p:cNvPicPr>
            <a:picLocks noChangeAspect="1"/>
          </p:cNvPicPr>
          <p:nvPr/>
        </p:nvPicPr>
        <p:blipFill>
          <a:blip r:embed="rId2"/>
          <a:srcRect l="5000" t="3333" r="2500" b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r>
              <a:rPr lang="en-US" b="1" dirty="0" smtClean="0"/>
              <a:t>CATEGORIES OF WASTE DISPOSAL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hazards-of-biomedical-waste-its-management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20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medical-waste-management-24-638.jpg"/>
          <p:cNvPicPr>
            <a:picLocks noChangeAspect="1"/>
          </p:cNvPicPr>
          <p:nvPr/>
        </p:nvPicPr>
        <p:blipFill>
          <a:blip r:embed="rId2"/>
          <a:srcRect t="444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r>
              <a:rPr lang="en-US" dirty="0" smtClean="0"/>
              <a:t>Useful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Resource recovery</a:t>
            </a:r>
          </a:p>
          <a:p>
            <a:r>
              <a:rPr lang="en-US" dirty="0" smtClean="0"/>
              <a:t>Composting</a:t>
            </a:r>
          </a:p>
          <a:p>
            <a:r>
              <a:rPr lang="en-US" dirty="0" smtClean="0"/>
              <a:t>Vermicomposting</a:t>
            </a:r>
          </a:p>
          <a:p>
            <a:r>
              <a:rPr lang="en-US" dirty="0" smtClean="0"/>
              <a:t>Energy recovery</a:t>
            </a:r>
          </a:p>
          <a:p>
            <a:r>
              <a:rPr lang="en-US" dirty="0" smtClean="0"/>
              <a:t>Incineration</a:t>
            </a:r>
          </a:p>
          <a:p>
            <a:r>
              <a:rPr lang="en-US" dirty="0" smtClean="0"/>
              <a:t>Pyrolysis</a:t>
            </a:r>
          </a:p>
          <a:p>
            <a:r>
              <a:rPr lang="en-US" dirty="0" smtClean="0"/>
              <a:t>Gasification</a:t>
            </a:r>
          </a:p>
          <a:p>
            <a:r>
              <a:rPr lang="en-US" dirty="0" smtClean="0"/>
              <a:t>Bio-</a:t>
            </a:r>
            <a:r>
              <a:rPr lang="en-US" dirty="0" err="1" smtClean="0"/>
              <a:t>methanation</a:t>
            </a:r>
            <a:r>
              <a:rPr lang="en-US" dirty="0" smtClean="0"/>
              <a:t> or anaerobic digestion</a:t>
            </a:r>
            <a:endParaRPr lang="en-IN" dirty="0" smtClean="0"/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waste on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Chemical poisoning through chemical inhalation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Uncollected waste can obstruct the storm water runoff resulting in flood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Low birth weight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Cancer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Congenital malformations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Neurological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waste on animals and aquatics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686800" cy="4525963"/>
          </a:xfrm>
        </p:spPr>
        <p:txBody>
          <a:bodyPr/>
          <a:lstStyle/>
          <a:p>
            <a:pPr algn="just"/>
            <a:r>
              <a:rPr lang="en-US" dirty="0" smtClean="0"/>
              <a:t>Increase in mercury level in fish due to disposal of mercury in  the rivers.</a:t>
            </a:r>
          </a:p>
          <a:p>
            <a:pPr algn="just"/>
            <a:r>
              <a:rPr lang="en-US" dirty="0" smtClean="0"/>
              <a:t>Plastic found in oceans ingested by birds.</a:t>
            </a:r>
          </a:p>
          <a:p>
            <a:pPr algn="just"/>
            <a:r>
              <a:rPr lang="en-US" dirty="0" smtClean="0"/>
              <a:t>Resulted in high algal population in rivers and sea.</a:t>
            </a:r>
          </a:p>
          <a:p>
            <a:pPr algn="just"/>
            <a:r>
              <a:rPr lang="en-US" dirty="0" smtClean="0"/>
              <a:t>Degrades water and soil quality.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ect-of-hazards-waste-in-the-environment-by-rej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Source : https://goo.gl/images/92fZvQ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r>
              <a:rPr lang="en-US" dirty="0" smtClean="0"/>
              <a:t>Waste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525963"/>
          </a:xfrm>
        </p:spPr>
        <p:txBody>
          <a:bodyPr/>
          <a:lstStyle/>
          <a:p>
            <a:pPr marL="342900" lvl="1" indent="-342900">
              <a:buFont typeface="Wingdings 2"/>
              <a:buChar char=""/>
            </a:pPr>
            <a:r>
              <a:rPr lang="en-IN" sz="2400" b="1" dirty="0" smtClean="0"/>
              <a:t>Waste </a:t>
            </a:r>
            <a:r>
              <a:rPr lang="en-IN" sz="2400" dirty="0" smtClean="0"/>
              <a:t>(also known as </a:t>
            </a:r>
            <a:r>
              <a:rPr lang="en-IN" sz="2400" b="1" dirty="0" smtClean="0"/>
              <a:t>rubbish</a:t>
            </a:r>
            <a:r>
              <a:rPr lang="en-IN" sz="2400" dirty="0" smtClean="0"/>
              <a:t>, </a:t>
            </a:r>
            <a:r>
              <a:rPr lang="en-IN" sz="2400" b="1" dirty="0" smtClean="0"/>
              <a:t>trash</a:t>
            </a:r>
            <a:r>
              <a:rPr lang="en-IN" sz="2400" dirty="0" smtClean="0"/>
              <a:t>, </a:t>
            </a:r>
            <a:r>
              <a:rPr lang="en-IN" sz="2400" b="1" dirty="0" smtClean="0"/>
              <a:t>refuse</a:t>
            </a:r>
            <a:r>
              <a:rPr lang="en-IN" sz="2400" dirty="0" smtClean="0"/>
              <a:t>, </a:t>
            </a:r>
            <a:r>
              <a:rPr lang="en-IN" sz="2400" b="1" dirty="0" smtClean="0"/>
              <a:t>garbage</a:t>
            </a:r>
            <a:r>
              <a:rPr lang="en-IN" sz="2400" dirty="0" smtClean="0"/>
              <a:t>, </a:t>
            </a:r>
            <a:r>
              <a:rPr lang="en-IN" sz="2400" b="1" dirty="0" smtClean="0"/>
              <a:t>junk</a:t>
            </a:r>
            <a:r>
              <a:rPr lang="en-IN" sz="2400" dirty="0" smtClean="0"/>
              <a:t>, </a:t>
            </a:r>
            <a:r>
              <a:rPr lang="en-IN" sz="2400" b="1" dirty="0" smtClean="0"/>
              <a:t>litter</a:t>
            </a:r>
            <a:r>
              <a:rPr lang="en-IN" sz="2400" dirty="0" smtClean="0"/>
              <a:t>, and </a:t>
            </a:r>
            <a:r>
              <a:rPr lang="en-IN" sz="2400" b="1" dirty="0" smtClean="0"/>
              <a:t>ort</a:t>
            </a:r>
            <a:r>
              <a:rPr lang="en-IN" sz="2400" dirty="0" smtClean="0"/>
              <a:t>) is unwanted or useless materials. In biology, waste is any of the many unwanted substances or toxins that are expelled from living organisms, metabolic waste; such as urea and sweat. </a:t>
            </a:r>
            <a:r>
              <a:rPr lang="en-IN" sz="1800" dirty="0" smtClean="0">
                <a:solidFill>
                  <a:srgbClr val="FF0000"/>
                </a:solidFill>
              </a:rPr>
              <a:t>SOURCE :https://goo.gl/images/xJ9QXU</a:t>
            </a:r>
          </a:p>
          <a:p>
            <a:endParaRPr lang="en-US" dirty="0"/>
          </a:p>
        </p:txBody>
      </p:sp>
      <p:pic>
        <p:nvPicPr>
          <p:cNvPr id="4" name="Picture 3" descr="industrial-waste-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9144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pollu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pic>
        <p:nvPicPr>
          <p:cNvPr id="5" name="Picture 4" descr="plastic-waste-single-use-worldwide-consumption-animals-2.ngsversion.1526443358738.adapt.1900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276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Source :https://goo.gl/images/f7dmYG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/>
          <a:lstStyle/>
          <a:p>
            <a:r>
              <a:rPr lang="en-US" b="1" dirty="0" smtClean="0"/>
              <a:t>WHAT SHOULD BE DONE</a:t>
            </a:r>
            <a:r>
              <a:rPr lang="en-US" sz="3200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u="sng" dirty="0" smtClean="0"/>
              <a:t>Reduce Waste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000" b="1" dirty="0" smtClean="0"/>
              <a:t>-  Reduce office paper waste by implementing a formal policy to duplex all draft reports and by making training manuals and personnel information available electronically.</a:t>
            </a:r>
          </a:p>
          <a:p>
            <a:pPr lvl="1">
              <a:lnSpc>
                <a:spcPct val="90000"/>
              </a:lnSpc>
              <a:defRPr/>
            </a:pPr>
            <a:endParaRPr lang="en-US" sz="2000" b="1" dirty="0" smtClean="0"/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000" b="1" dirty="0" smtClean="0"/>
              <a:t>-  Improve product design to use less materials.</a:t>
            </a:r>
          </a:p>
          <a:p>
            <a:pPr lvl="1">
              <a:lnSpc>
                <a:spcPct val="90000"/>
              </a:lnSpc>
              <a:defRPr/>
            </a:pPr>
            <a:endParaRPr lang="en-US" sz="2000" b="1" dirty="0" smtClean="0"/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000" b="1" dirty="0" smtClean="0"/>
              <a:t>-  Redesign packaging to eliminate excess material while maintaining strength.</a:t>
            </a:r>
          </a:p>
          <a:p>
            <a:pPr lvl="1">
              <a:lnSpc>
                <a:spcPct val="90000"/>
              </a:lnSpc>
              <a:defRPr/>
            </a:pPr>
            <a:endParaRPr lang="en-US" sz="2000" b="1" dirty="0" smtClean="0"/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000" b="1" dirty="0" smtClean="0"/>
              <a:t>-  Work with customers to design and implement a packaging return program.</a:t>
            </a:r>
          </a:p>
          <a:p>
            <a:pPr lvl="1">
              <a:lnSpc>
                <a:spcPct val="90000"/>
              </a:lnSpc>
              <a:defRPr/>
            </a:pPr>
            <a:endParaRPr lang="en-US" sz="2000" b="1" dirty="0" smtClean="0"/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000" b="1" dirty="0" smtClean="0"/>
              <a:t>-  Switch to reusable transport containers.</a:t>
            </a:r>
          </a:p>
          <a:p>
            <a:pPr lvl="1">
              <a:lnSpc>
                <a:spcPct val="90000"/>
              </a:lnSpc>
              <a:defRPr/>
            </a:pPr>
            <a:endParaRPr lang="en-US" sz="2000" b="1" dirty="0" smtClean="0"/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000" b="1" dirty="0" smtClean="0"/>
              <a:t>-  Purchase products in bulk.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ecologically sound waste management system which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/>
          <a:lstStyle/>
          <a:p>
            <a:pPr lvl="2"/>
            <a:r>
              <a:rPr lang="en-US" b="1" dirty="0" smtClean="0"/>
              <a:t>waste reduction</a:t>
            </a:r>
          </a:p>
          <a:p>
            <a:pPr lvl="2"/>
            <a:r>
              <a:rPr lang="en-US" b="1" dirty="0" smtClean="0"/>
              <a:t>segregation at source</a:t>
            </a:r>
          </a:p>
          <a:p>
            <a:pPr lvl="2"/>
            <a:r>
              <a:rPr lang="en-US" b="1" dirty="0" smtClean="0"/>
              <a:t>composting</a:t>
            </a:r>
          </a:p>
          <a:p>
            <a:pPr lvl="2"/>
            <a:r>
              <a:rPr lang="en-US" b="1" dirty="0" smtClean="0"/>
              <a:t>recycling and re-use</a:t>
            </a:r>
          </a:p>
          <a:p>
            <a:pPr lvl="2"/>
            <a:r>
              <a:rPr lang="en-US" b="1" dirty="0" smtClean="0"/>
              <a:t>more efficient collection</a:t>
            </a:r>
          </a:p>
          <a:p>
            <a:pPr lvl="2"/>
            <a:r>
              <a:rPr lang="en-US" b="1" dirty="0" smtClean="0"/>
              <a:t>more environmentally sound disposal</a:t>
            </a:r>
          </a:p>
          <a:p>
            <a:pPr lvl="2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448030-stop-trashing-our-oceans-pollution-of-the-ocean-plastic-debris-save-the-earth-eco-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None/>
            </a:pP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Source : https://goo.gl/images/URyz7E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anmar’s-Environmental-Assets-in-Need-Of-Sustainable-Growth-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114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Questions?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Basel Convention on the Control of </a:t>
            </a:r>
            <a:r>
              <a:rPr lang="en-US" b="1" dirty="0" err="1" smtClean="0"/>
              <a:t>Transboundary</a:t>
            </a:r>
            <a:r>
              <a:rPr lang="en-US" b="1" dirty="0" smtClean="0"/>
              <a:t> Movements of Hazardous Wastes and Their Disposal</a:t>
            </a:r>
            <a:r>
              <a:rPr lang="en-US" dirty="0" smtClean="0"/>
              <a:t>, usually known simply as </a:t>
            </a:r>
            <a:r>
              <a:rPr lang="en-US" b="1" dirty="0" smtClean="0"/>
              <a:t>Basel Convention</a:t>
            </a:r>
            <a:r>
              <a:rPr lang="en-US" dirty="0" smtClean="0"/>
              <a:t>, is an international treaty that was designed to reduce the movements of hazardous waste between nations, specially to prevent transfer of hazardous waste from developed to less developed countries (LDCs).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Kinds of Wastes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Solid wastes: </a:t>
            </a:r>
            <a:r>
              <a:rPr lang="en-US" sz="2000" b="1" dirty="0" smtClean="0"/>
              <a:t>wastes in solid forms, domestic, commercial and industrial wastes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     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		</a:t>
            </a:r>
            <a:r>
              <a:rPr lang="en-US" sz="2000" dirty="0" smtClean="0"/>
              <a:t>Examples: 	</a:t>
            </a:r>
            <a:r>
              <a:rPr lang="en-US" sz="2000" i="1" dirty="0" smtClean="0"/>
              <a:t>plastics, styrofoam containers, bottles, 	 			cans, papers, scrap iron, and other trash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Liquid Wastes:</a:t>
            </a:r>
            <a:r>
              <a:rPr lang="en-US" b="1" dirty="0" smtClean="0"/>
              <a:t> </a:t>
            </a:r>
            <a:r>
              <a:rPr lang="en-US" sz="2000" b="1" dirty="0" smtClean="0"/>
              <a:t>wastes in liquid form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	</a:t>
            </a:r>
            <a:r>
              <a:rPr lang="en-US" sz="2000" dirty="0" smtClean="0"/>
              <a:t>Examples: 	</a:t>
            </a:r>
            <a:r>
              <a:rPr lang="en-US" sz="2000" i="1" dirty="0" smtClean="0"/>
              <a:t>domestic washings, chemicals, oils, waste 			water from ponds, manufacturing industries 			and other sources</a:t>
            </a:r>
            <a:endParaRPr lang="en-US" sz="2000" dirty="0" smtClean="0"/>
          </a:p>
          <a:p>
            <a:pPr eaLnBrk="1" hangingPunct="1"/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0px-Jakarta_slumlife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  <p:pic>
        <p:nvPicPr>
          <p:cNvPr id="5" name="Picture 4" descr="nainital-to-launch-solid-waste-management-system-for-rural-ar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3886200"/>
          </a:xfrm>
          <a:prstGeom prst="rect">
            <a:avLst/>
          </a:prstGeom>
        </p:spPr>
      </p:pic>
      <p:pic>
        <p:nvPicPr>
          <p:cNvPr id="6" name="Picture 5" descr="industrial-waste-mana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581400"/>
            <a:ext cx="4267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Classification of Wastes according to their Properties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/>
              <a:t>Bio-degradable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can be degraded (paper, wood, fruits and others)</a:t>
            </a:r>
          </a:p>
          <a:p>
            <a:pPr eaLnBrk="1" hangingPunct="1">
              <a:buFontTx/>
              <a:buNone/>
            </a:pPr>
            <a:r>
              <a:rPr lang="en-US" sz="3600" b="1" dirty="0" smtClean="0"/>
              <a:t>Non-biodegradable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cannot be degraded (plastics, bottles, old </a:t>
            </a:r>
            <a:r>
              <a:rPr lang="en-US" dirty="0" err="1" smtClean="0"/>
              <a:t>machines,cans</a:t>
            </a:r>
            <a:r>
              <a:rPr lang="en-US" dirty="0" smtClean="0"/>
              <a:t>, styrofoam containers and others)</a:t>
            </a:r>
          </a:p>
          <a:p>
            <a:pPr eaLnBrk="1" hangingPunct="1"/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Classification of wastes according to their origin and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686800" cy="4525963"/>
          </a:xfrm>
        </p:spPr>
        <p:txBody>
          <a:bodyPr/>
          <a:lstStyle/>
          <a:p>
            <a:pPr algn="ctr"/>
            <a:r>
              <a:rPr lang="en-US" b="1" dirty="0" smtClean="0"/>
              <a:t>Municipal Solid wastes</a:t>
            </a:r>
          </a:p>
          <a:p>
            <a:pPr algn="ctr"/>
            <a:r>
              <a:rPr lang="en-US" b="1" dirty="0" smtClean="0"/>
              <a:t>Bio-medical wastes</a:t>
            </a:r>
          </a:p>
          <a:p>
            <a:pPr algn="ctr"/>
            <a:r>
              <a:rPr lang="en-US" b="1" dirty="0" smtClean="0"/>
              <a:t>Industrial wastes</a:t>
            </a:r>
          </a:p>
          <a:p>
            <a:pPr algn="ctr"/>
            <a:r>
              <a:rPr lang="en-US" b="1" dirty="0" smtClean="0"/>
              <a:t>Agricultural wastes</a:t>
            </a:r>
          </a:p>
          <a:p>
            <a:pPr algn="ctr"/>
            <a:r>
              <a:rPr lang="en-US" b="1" dirty="0" smtClean="0"/>
              <a:t>Fishery wastes</a:t>
            </a:r>
          </a:p>
          <a:p>
            <a:pPr algn="ctr"/>
            <a:r>
              <a:rPr lang="en-US" b="1" dirty="0" smtClean="0"/>
              <a:t>Radioactive wastes</a:t>
            </a:r>
          </a:p>
          <a:p>
            <a:pPr algn="ctr"/>
            <a:r>
              <a:rPr lang="en-US" b="1" dirty="0" smtClean="0"/>
              <a:t>E-wastes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rces+of+wastes+Oil+Fields+permanent+camps+permanent+contra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IMPACTS OF WASTE IF NOT MANAGED WISELY</a:t>
            </a:r>
            <a:br>
              <a:rPr lang="en-US" b="1" dirty="0" smtClean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8686800" cy="4525963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Affects our health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Affects our socio-economic conditions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Affects our coastal and marine environment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Affects our climate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450</Words>
  <Application>Microsoft Office PowerPoint</Application>
  <PresentationFormat>On-screen Show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Waste management</vt:lpstr>
      <vt:lpstr>Waste ?</vt:lpstr>
      <vt:lpstr>Basel Convention</vt:lpstr>
      <vt:lpstr>Kinds of Wastes</vt:lpstr>
      <vt:lpstr>Slide 5</vt:lpstr>
      <vt:lpstr>Classification of Wastes according to their Properties</vt:lpstr>
      <vt:lpstr>Classification of wastes according to their origin and type </vt:lpstr>
      <vt:lpstr>Slide 8</vt:lpstr>
      <vt:lpstr>IMPACTS OF WASTE IF NOT MANAGED WISELY </vt:lpstr>
      <vt:lpstr>Slide 10</vt:lpstr>
      <vt:lpstr>IMPACTS OF WASTE…</vt:lpstr>
      <vt:lpstr>SOURCES OF HUMAN EXPOSURES</vt:lpstr>
      <vt:lpstr>Slide 13</vt:lpstr>
      <vt:lpstr>CATEGORIES OF WASTE DISPOSAL </vt:lpstr>
      <vt:lpstr>Slide 15</vt:lpstr>
      <vt:lpstr>Useful options</vt:lpstr>
      <vt:lpstr>Impacts of waste on health</vt:lpstr>
      <vt:lpstr>Effects of waste on animals and aquatics life</vt:lpstr>
      <vt:lpstr>Slide 19</vt:lpstr>
      <vt:lpstr>Slide 20</vt:lpstr>
      <vt:lpstr>WHAT SHOULD BE DONE </vt:lpstr>
      <vt:lpstr>ecologically sound waste management system which includes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Management</dc:title>
  <dc:creator>user</dc:creator>
  <cp:lastModifiedBy>KSR Kuamr</cp:lastModifiedBy>
  <cp:revision>16</cp:revision>
  <dcterms:created xsi:type="dcterms:W3CDTF">2019-01-29T17:43:57Z</dcterms:created>
  <dcterms:modified xsi:type="dcterms:W3CDTF">2019-02-04T06:16:23Z</dcterms:modified>
</cp:coreProperties>
</file>