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66" r:id="rId4"/>
    <p:sldId id="259" r:id="rId5"/>
    <p:sldId id="260" r:id="rId6"/>
    <p:sldId id="261" r:id="rId7"/>
    <p:sldId id="262" r:id="rId8"/>
    <p:sldId id="263" r:id="rId9"/>
    <p:sldId id="264" r:id="rId10"/>
    <p:sldId id="265"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BFCD458-3EDC-4FF2-9117-47664B0F04EE}" type="datetimeFigureOut">
              <a:rPr lang="en-US" smtClean="0"/>
              <a:pPr/>
              <a:t>2/4/2019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F3A1CB0-1888-4CDB-95D3-0B97B564D6C0}"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9093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CD458-3EDC-4FF2-9117-47664B0F04EE}"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A1CB0-1888-4CDB-95D3-0B97B564D6C0}" type="slidenum">
              <a:rPr lang="en-US" smtClean="0"/>
              <a:pPr/>
              <a:t>‹#›</a:t>
            </a:fld>
            <a:endParaRPr lang="en-US"/>
          </a:p>
        </p:txBody>
      </p:sp>
    </p:spTree>
    <p:extLst>
      <p:ext uri="{BB962C8B-B14F-4D97-AF65-F5344CB8AC3E}">
        <p14:creationId xmlns:p14="http://schemas.microsoft.com/office/powerpoint/2010/main" xmlns="" val="387876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CD458-3EDC-4FF2-9117-47664B0F04EE}"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A1CB0-1888-4CDB-95D3-0B97B564D6C0}"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6275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CD458-3EDC-4FF2-9117-47664B0F04EE}"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A1CB0-1888-4CDB-95D3-0B97B564D6C0}"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5673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CD458-3EDC-4FF2-9117-47664B0F04EE}"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A1CB0-1888-4CDB-95D3-0B97B564D6C0}" type="slidenum">
              <a:rPr lang="en-US" smtClean="0"/>
              <a:pPr/>
              <a:t>‹#›</a:t>
            </a:fld>
            <a:endParaRPr lang="en-US"/>
          </a:p>
        </p:txBody>
      </p:sp>
    </p:spTree>
    <p:extLst>
      <p:ext uri="{BB962C8B-B14F-4D97-AF65-F5344CB8AC3E}">
        <p14:creationId xmlns:p14="http://schemas.microsoft.com/office/powerpoint/2010/main" xmlns="" val="2589611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CD458-3EDC-4FF2-9117-47664B0F04EE}"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A1CB0-1888-4CDB-95D3-0B97B564D6C0}"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3511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CD458-3EDC-4FF2-9117-47664B0F04EE}"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A1CB0-1888-4CDB-95D3-0B97B564D6C0}"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23500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CD458-3EDC-4FF2-9117-47664B0F04EE}"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A1CB0-1888-4CDB-95D3-0B97B564D6C0}"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20221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CD458-3EDC-4FF2-9117-47664B0F04EE}"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A1CB0-1888-4CDB-95D3-0B97B564D6C0}"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2604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CD458-3EDC-4FF2-9117-47664B0F04EE}"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A1CB0-1888-4CDB-95D3-0B97B564D6C0}" type="slidenum">
              <a:rPr lang="en-US" smtClean="0"/>
              <a:pPr/>
              <a:t>‹#›</a:t>
            </a:fld>
            <a:endParaRPr lang="en-US"/>
          </a:p>
        </p:txBody>
      </p:sp>
    </p:spTree>
    <p:extLst>
      <p:ext uri="{BB962C8B-B14F-4D97-AF65-F5344CB8AC3E}">
        <p14:creationId xmlns:p14="http://schemas.microsoft.com/office/powerpoint/2010/main" xmlns="" val="4189329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CD458-3EDC-4FF2-9117-47664B0F04EE}"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A1CB0-1888-4CDB-95D3-0B97B564D6C0}"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1469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FCD458-3EDC-4FF2-9117-47664B0F04EE}"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A1CB0-1888-4CDB-95D3-0B97B564D6C0}" type="slidenum">
              <a:rPr lang="en-US" smtClean="0"/>
              <a:pPr/>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77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FCD458-3EDC-4FF2-9117-47664B0F04EE}" type="datetimeFigureOut">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A1CB0-1888-4CDB-95D3-0B97B564D6C0}"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431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FCD458-3EDC-4FF2-9117-47664B0F04EE}" type="datetimeFigureOut">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A1CB0-1888-4CDB-95D3-0B97B564D6C0}"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0522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CD458-3EDC-4FF2-9117-47664B0F04EE}" type="datetimeFigureOut">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A1CB0-1888-4CDB-95D3-0B97B564D6C0}" type="slidenum">
              <a:rPr lang="en-US" smtClean="0"/>
              <a:pPr/>
              <a:t>‹#›</a:t>
            </a:fld>
            <a:endParaRPr lang="en-US"/>
          </a:p>
        </p:txBody>
      </p:sp>
    </p:spTree>
    <p:extLst>
      <p:ext uri="{BB962C8B-B14F-4D97-AF65-F5344CB8AC3E}">
        <p14:creationId xmlns:p14="http://schemas.microsoft.com/office/powerpoint/2010/main" xmlns="" val="309310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CD458-3EDC-4FF2-9117-47664B0F04EE}"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A1CB0-1888-4CDB-95D3-0B97B564D6C0}"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4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CD458-3EDC-4FF2-9117-47664B0F04EE}"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A1CB0-1888-4CDB-95D3-0B97B564D6C0}" type="slidenum">
              <a:rPr lang="en-US" smtClean="0"/>
              <a:pPr/>
              <a:t>‹#›</a:t>
            </a:fld>
            <a:endParaRPr lang="en-US"/>
          </a:p>
        </p:txBody>
      </p:sp>
    </p:spTree>
    <p:extLst>
      <p:ext uri="{BB962C8B-B14F-4D97-AF65-F5344CB8AC3E}">
        <p14:creationId xmlns:p14="http://schemas.microsoft.com/office/powerpoint/2010/main" xmlns="" val="155187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FCD458-3EDC-4FF2-9117-47664B0F04EE}" type="datetimeFigureOut">
              <a:rPr lang="en-US" smtClean="0"/>
              <a:pPr/>
              <a:t>2/4/2019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3A1CB0-1888-4CDB-95D3-0B97B564D6C0}" type="slidenum">
              <a:rPr lang="en-US" smtClean="0"/>
              <a:pPr/>
              <a:t>‹#›</a:t>
            </a:fld>
            <a:endParaRPr lang="en-US"/>
          </a:p>
        </p:txBody>
      </p:sp>
    </p:spTree>
    <p:extLst>
      <p:ext uri="{BB962C8B-B14F-4D97-AF65-F5344CB8AC3E}">
        <p14:creationId xmlns:p14="http://schemas.microsoft.com/office/powerpoint/2010/main" xmlns="" val="32370528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0204" y="2202873"/>
            <a:ext cx="7460055" cy="1147577"/>
          </a:xfrm>
        </p:spPr>
        <p:txBody>
          <a:bodyPr/>
          <a:lstStyle/>
          <a:p>
            <a:r>
              <a:rPr lang="en-US" sz="3200" dirty="0" smtClean="0"/>
              <a:t>SAMPLING TECHNIQUES AND WATER QUALITY ANALYSIS  </a:t>
            </a:r>
            <a:endParaRPr lang="en-US" sz="3200" dirty="0"/>
          </a:p>
        </p:txBody>
      </p:sp>
      <p:sp>
        <p:nvSpPr>
          <p:cNvPr id="3" name="Rectangle 2"/>
          <p:cNvSpPr/>
          <p:nvPr/>
        </p:nvSpPr>
        <p:spPr>
          <a:xfrm>
            <a:off x="2479963" y="3985931"/>
            <a:ext cx="6096000" cy="1102866"/>
          </a:xfrm>
          <a:prstGeom prst="rect">
            <a:avLst/>
          </a:prstGeom>
        </p:spPr>
        <p:txBody>
          <a:bodyPr>
            <a:spAutoFit/>
          </a:bodyPr>
          <a:lstStyle/>
          <a:p>
            <a:pPr lvl="0" algn="just">
              <a:spcBef>
                <a:spcPts val="700"/>
              </a:spcBef>
              <a:buClr>
                <a:schemeClr val="accent2"/>
              </a:buClr>
              <a:buSzPct val="60000"/>
              <a:defRPr/>
            </a:pPr>
            <a:r>
              <a:rPr lang="en-US" b="1" dirty="0" smtClean="0">
                <a:solidFill>
                  <a:srgbClr val="002060"/>
                </a:solidFill>
                <a:latin typeface="Times New Roman" pitchFamily="18" charset="0"/>
                <a:cs typeface="Times New Roman" pitchFamily="18" charset="0"/>
              </a:rPr>
              <a:t>Program	: M.Sc. Zoology</a:t>
            </a:r>
          </a:p>
          <a:p>
            <a:pPr lvl="0" algn="just">
              <a:spcBef>
                <a:spcPts val="700"/>
              </a:spcBef>
              <a:buClr>
                <a:schemeClr val="accent2"/>
              </a:buClr>
              <a:buSzPct val="60000"/>
              <a:defRPr/>
            </a:pPr>
            <a:r>
              <a:rPr lang="en-US" b="1" dirty="0" smtClean="0">
                <a:solidFill>
                  <a:srgbClr val="002060"/>
                </a:solidFill>
                <a:latin typeface="Times New Roman" pitchFamily="18" charset="0"/>
                <a:cs typeface="Times New Roman" pitchFamily="18" charset="0"/>
              </a:rPr>
              <a:t>Semester	: III</a:t>
            </a:r>
          </a:p>
          <a:p>
            <a:pPr algn="just">
              <a:spcBef>
                <a:spcPts val="700"/>
              </a:spcBef>
              <a:buClr>
                <a:schemeClr val="accent2"/>
              </a:buClr>
              <a:buSzPct val="60000"/>
            </a:pPr>
            <a:r>
              <a:rPr lang="en-US" b="1" dirty="0" smtClean="0">
                <a:solidFill>
                  <a:srgbClr val="002060"/>
                </a:solidFill>
                <a:latin typeface="Times New Roman" pitchFamily="18" charset="0"/>
                <a:cs typeface="Times New Roman" pitchFamily="18" charset="0"/>
              </a:rPr>
              <a:t>Course	:</a:t>
            </a:r>
            <a:r>
              <a:rPr lang="en-US" b="1" dirty="0" smtClean="0">
                <a:solidFill>
                  <a:srgbClr val="EBEBEB"/>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Environmental Biology</a:t>
            </a:r>
          </a:p>
        </p:txBody>
      </p:sp>
    </p:spTree>
    <p:extLst>
      <p:ext uri="{BB962C8B-B14F-4D97-AF65-F5344CB8AC3E}">
        <p14:creationId xmlns:p14="http://schemas.microsoft.com/office/powerpoint/2010/main" xmlns="" val="3828183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EQUIPMENT </a:t>
            </a:r>
            <a:endParaRPr lang="en-US" dirty="0"/>
          </a:p>
        </p:txBody>
      </p:sp>
      <p:sp>
        <p:nvSpPr>
          <p:cNvPr id="3" name="Content Placeholder 2"/>
          <p:cNvSpPr>
            <a:spLocks noGrp="1"/>
          </p:cNvSpPr>
          <p:nvPr>
            <p:ph idx="1"/>
          </p:nvPr>
        </p:nvSpPr>
        <p:spPr/>
        <p:txBody>
          <a:bodyPr/>
          <a:lstStyle/>
          <a:p>
            <a:r>
              <a:rPr lang="en-US" dirty="0" err="1" smtClean="0"/>
              <a:t>Bialer</a:t>
            </a:r>
            <a:endParaRPr lang="en-US" dirty="0" smtClean="0"/>
          </a:p>
          <a:p>
            <a:r>
              <a:rPr lang="en-US" dirty="0" smtClean="0"/>
              <a:t>Suction lift pump</a:t>
            </a:r>
          </a:p>
          <a:p>
            <a:r>
              <a:rPr lang="en-US" dirty="0" smtClean="0"/>
              <a:t>Submersible </a:t>
            </a:r>
            <a:r>
              <a:rPr lang="en-US" dirty="0" err="1" smtClean="0"/>
              <a:t>pumbs</a:t>
            </a:r>
            <a:r>
              <a:rPr lang="en-US" dirty="0" smtClean="0"/>
              <a:t> </a:t>
            </a:r>
          </a:p>
          <a:p>
            <a:r>
              <a:rPr lang="en-US" dirty="0" smtClean="0"/>
              <a:t>Air lift samplers </a:t>
            </a:r>
          </a:p>
          <a:p>
            <a:endParaRPr lang="en-US" dirty="0"/>
          </a:p>
        </p:txBody>
      </p:sp>
    </p:spTree>
    <p:extLst>
      <p:ext uri="{BB962C8B-B14F-4D97-AF65-F5344CB8AC3E}">
        <p14:creationId xmlns:p14="http://schemas.microsoft.com/office/powerpoint/2010/main" xmlns="" val="64287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33792" y="601664"/>
            <a:ext cx="7577508" cy="5689070"/>
          </a:xfrm>
        </p:spPr>
      </p:pic>
      <p:sp>
        <p:nvSpPr>
          <p:cNvPr id="3" name="TextBox 2"/>
          <p:cNvSpPr txBox="1"/>
          <p:nvPr/>
        </p:nvSpPr>
        <p:spPr>
          <a:xfrm>
            <a:off x="7020910" y="6488668"/>
            <a:ext cx="4582510" cy="369332"/>
          </a:xfrm>
          <a:prstGeom prst="rect">
            <a:avLst/>
          </a:prstGeom>
          <a:noFill/>
        </p:spPr>
        <p:txBody>
          <a:bodyPr wrap="square" rtlCol="0">
            <a:spAutoFit/>
          </a:bodyPr>
          <a:lstStyle/>
          <a:p>
            <a:r>
              <a:rPr lang="en-US" dirty="0" smtClean="0">
                <a:solidFill>
                  <a:srgbClr val="FFFF00"/>
                </a:solidFill>
              </a:rPr>
              <a:t>Source : https://goo.gl/images/FSVCkF</a:t>
            </a:r>
            <a:endParaRPr lang="en-US" dirty="0">
              <a:solidFill>
                <a:srgbClr val="FFFF00"/>
              </a:solidFill>
            </a:endParaRPr>
          </a:p>
        </p:txBody>
      </p:sp>
    </p:spTree>
    <p:extLst>
      <p:ext uri="{BB962C8B-B14F-4D97-AF65-F5344CB8AC3E}">
        <p14:creationId xmlns:p14="http://schemas.microsoft.com/office/powerpoint/2010/main" xmlns="" val="3211283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36057" y="668865"/>
            <a:ext cx="5929846" cy="3649136"/>
          </a:xfr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65903" y="2772833"/>
            <a:ext cx="5076461" cy="3484213"/>
          </a:xfrm>
          <a:prstGeom prst="rect">
            <a:avLst/>
          </a:prstGeom>
        </p:spPr>
      </p:pic>
    </p:spTree>
    <p:extLst>
      <p:ext uri="{BB962C8B-B14F-4D97-AF65-F5344CB8AC3E}">
        <p14:creationId xmlns:p14="http://schemas.microsoft.com/office/powerpoint/2010/main" xmlns="" val="2238023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ANALYSIS</a:t>
            </a:r>
            <a:endParaRPr lang="en-US" dirty="0"/>
          </a:p>
        </p:txBody>
      </p:sp>
      <p:sp>
        <p:nvSpPr>
          <p:cNvPr id="3" name="Content Placeholder 2"/>
          <p:cNvSpPr>
            <a:spLocks noGrp="1"/>
          </p:cNvSpPr>
          <p:nvPr>
            <p:ph idx="1"/>
          </p:nvPr>
        </p:nvSpPr>
        <p:spPr/>
        <p:txBody>
          <a:bodyPr/>
          <a:lstStyle/>
          <a:p>
            <a:r>
              <a:rPr lang="en-US" dirty="0" smtClean="0"/>
              <a:t>Water quality refers to physical, chemical, biological characteristics of water</a:t>
            </a:r>
          </a:p>
          <a:p>
            <a:r>
              <a:rPr lang="en-US" dirty="0" smtClean="0"/>
              <a:t>Methods for analysis are selected according to requirements. They are listed below </a:t>
            </a:r>
          </a:p>
          <a:p>
            <a:r>
              <a:rPr lang="en-US" dirty="0" smtClean="0"/>
              <a:t>Volume of the sample to be analyzed, cost, precision, promptness of the analysis as required </a:t>
            </a:r>
          </a:p>
          <a:p>
            <a:r>
              <a:rPr lang="en-US" dirty="0"/>
              <a:t>Proper sampling, proper labeling, analysis, reporting </a:t>
            </a:r>
          </a:p>
          <a:p>
            <a:endParaRPr lang="en-US" dirty="0"/>
          </a:p>
        </p:txBody>
      </p:sp>
    </p:spTree>
    <p:extLst>
      <p:ext uri="{BB962C8B-B14F-4D97-AF65-F5344CB8AC3E}">
        <p14:creationId xmlns:p14="http://schemas.microsoft.com/office/powerpoint/2010/main" xmlns="" val="2835229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06973" y="2616452"/>
            <a:ext cx="4701780" cy="3521797"/>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64005" y="752993"/>
            <a:ext cx="5715000" cy="5514975"/>
          </a:xfrm>
          <a:prstGeom prst="rect">
            <a:avLst/>
          </a:prstGeom>
        </p:spPr>
      </p:pic>
      <p:sp>
        <p:nvSpPr>
          <p:cNvPr id="6" name="TextBox 5"/>
          <p:cNvSpPr txBox="1"/>
          <p:nvPr/>
        </p:nvSpPr>
        <p:spPr>
          <a:xfrm>
            <a:off x="6800192" y="6488668"/>
            <a:ext cx="4866290" cy="369332"/>
          </a:xfrm>
          <a:prstGeom prst="rect">
            <a:avLst/>
          </a:prstGeom>
          <a:noFill/>
        </p:spPr>
        <p:txBody>
          <a:bodyPr wrap="square" rtlCol="0">
            <a:spAutoFit/>
          </a:bodyPr>
          <a:lstStyle/>
          <a:p>
            <a:r>
              <a:rPr lang="en-US" dirty="0" smtClean="0">
                <a:solidFill>
                  <a:srgbClr val="FFFF00"/>
                </a:solidFill>
              </a:rPr>
              <a:t>Source : https://goo.gl/images/QwdwZT</a:t>
            </a:r>
            <a:endParaRPr lang="en-US" dirty="0">
              <a:solidFill>
                <a:srgbClr val="FFFF00"/>
              </a:solidFill>
            </a:endParaRPr>
          </a:p>
        </p:txBody>
      </p:sp>
    </p:spTree>
    <p:extLst>
      <p:ext uri="{BB962C8B-B14F-4D97-AF65-F5344CB8AC3E}">
        <p14:creationId xmlns:p14="http://schemas.microsoft.com/office/powerpoint/2010/main" xmlns="" val="1983087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1"/>
            <a:ext cx="12192001" cy="6840921"/>
          </a:xfrm>
        </p:spPr>
      </p:pic>
      <p:sp>
        <p:nvSpPr>
          <p:cNvPr id="3" name="TextBox 2"/>
          <p:cNvSpPr txBox="1"/>
          <p:nvPr/>
        </p:nvSpPr>
        <p:spPr>
          <a:xfrm>
            <a:off x="415636" y="2175164"/>
            <a:ext cx="4765964" cy="923330"/>
          </a:xfrm>
          <a:prstGeom prst="rect">
            <a:avLst/>
          </a:prstGeom>
          <a:noFill/>
        </p:spPr>
        <p:txBody>
          <a:bodyPr wrap="square" rtlCol="0">
            <a:spAutoFit/>
          </a:bodyPr>
          <a:lstStyle/>
          <a:p>
            <a:r>
              <a:rPr lang="en-US" sz="5400" b="1" dirty="0" smtClean="0">
                <a:solidFill>
                  <a:srgbClr val="C00000"/>
                </a:solidFill>
              </a:rPr>
              <a:t>Any Questions?</a:t>
            </a:r>
            <a:endParaRPr lang="en-IN" sz="5400" b="1" dirty="0">
              <a:solidFill>
                <a:srgbClr val="C00000"/>
              </a:solidFill>
            </a:endParaRPr>
          </a:p>
        </p:txBody>
      </p:sp>
    </p:spTree>
    <p:extLst>
      <p:ext uri="{BB962C8B-B14F-4D97-AF65-F5344CB8AC3E}">
        <p14:creationId xmlns:p14="http://schemas.microsoft.com/office/powerpoint/2010/main" xmlns="" val="2461957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a:bodyPr>
          <a:lstStyle/>
          <a:p>
            <a:r>
              <a:rPr lang="en-US" sz="4800" dirty="0" smtClean="0"/>
              <a:t>Sampling  is the name or other identification of specific process by which entities of samples have been selected </a:t>
            </a:r>
            <a:endParaRPr lang="en-US" sz="4800" dirty="0"/>
          </a:p>
        </p:txBody>
      </p:sp>
    </p:spTree>
    <p:extLst>
      <p:ext uri="{BB962C8B-B14F-4D97-AF65-F5344CB8AC3E}">
        <p14:creationId xmlns:p14="http://schemas.microsoft.com/office/powerpoint/2010/main" xmlns="" val="2387433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1124" y="1063096"/>
            <a:ext cx="6374343" cy="4706249"/>
          </a:xfrm>
          <a:prstGeom prst="rect">
            <a:avLst/>
          </a:prstGeom>
        </p:spPr>
      </p:pic>
      <p:sp>
        <p:nvSpPr>
          <p:cNvPr id="3" name="TextBox 2"/>
          <p:cNvSpPr txBox="1"/>
          <p:nvPr/>
        </p:nvSpPr>
        <p:spPr>
          <a:xfrm>
            <a:off x="7136523" y="5822731"/>
            <a:ext cx="4298731" cy="369332"/>
          </a:xfrm>
          <a:prstGeom prst="rect">
            <a:avLst/>
          </a:prstGeom>
          <a:noFill/>
        </p:spPr>
        <p:txBody>
          <a:bodyPr wrap="square" rtlCol="0">
            <a:spAutoFit/>
          </a:bodyPr>
          <a:lstStyle/>
          <a:p>
            <a:r>
              <a:rPr lang="en-US" dirty="0" smtClean="0">
                <a:solidFill>
                  <a:srgbClr val="FF0000"/>
                </a:solidFill>
              </a:rPr>
              <a:t>Source : https://goo.gl/images/dKDCkX</a:t>
            </a:r>
            <a:endParaRPr lang="en-US" dirty="0">
              <a:solidFill>
                <a:srgbClr val="FF0000"/>
              </a:solidFill>
            </a:endParaRPr>
          </a:p>
        </p:txBody>
      </p:sp>
    </p:spTree>
    <p:extLst>
      <p:ext uri="{BB962C8B-B14F-4D97-AF65-F5344CB8AC3E}">
        <p14:creationId xmlns:p14="http://schemas.microsoft.com/office/powerpoint/2010/main" xmlns="" val="4006978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 </a:t>
            </a:r>
            <a:endParaRPr lang="en-US" dirty="0"/>
          </a:p>
        </p:txBody>
      </p:sp>
      <p:sp>
        <p:nvSpPr>
          <p:cNvPr id="3" name="Content Placeholder 2"/>
          <p:cNvSpPr>
            <a:spLocks noGrp="1"/>
          </p:cNvSpPr>
          <p:nvPr>
            <p:ph idx="1"/>
          </p:nvPr>
        </p:nvSpPr>
        <p:spPr/>
        <p:txBody>
          <a:bodyPr/>
          <a:lstStyle/>
          <a:p>
            <a:r>
              <a:rPr lang="en-US" dirty="0" smtClean="0"/>
              <a:t>Proper handling </a:t>
            </a:r>
          </a:p>
          <a:p>
            <a:r>
              <a:rPr lang="en-US" dirty="0" smtClean="0"/>
              <a:t>Sampling bottle labelling </a:t>
            </a:r>
          </a:p>
          <a:p>
            <a:r>
              <a:rPr lang="en-US" dirty="0" smtClean="0"/>
              <a:t>Sampling collection procedure</a:t>
            </a:r>
          </a:p>
          <a:p>
            <a:r>
              <a:rPr lang="en-US" dirty="0" smtClean="0"/>
              <a:t>Sample transportation </a:t>
            </a:r>
          </a:p>
          <a:p>
            <a:r>
              <a:rPr lang="en-US" dirty="0" smtClean="0"/>
              <a:t>Submitting the sample </a:t>
            </a:r>
          </a:p>
          <a:p>
            <a:r>
              <a:rPr lang="en-US" dirty="0" smtClean="0"/>
              <a:t>Site observation details  </a:t>
            </a:r>
          </a:p>
          <a:p>
            <a:endParaRPr lang="en-US" dirty="0"/>
          </a:p>
        </p:txBody>
      </p:sp>
    </p:spTree>
    <p:extLst>
      <p:ext uri="{BB962C8B-B14F-4D97-AF65-F5344CB8AC3E}">
        <p14:creationId xmlns:p14="http://schemas.microsoft.com/office/powerpoint/2010/main" xmlns="" val="2263403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METHODS </a:t>
            </a:r>
            <a:endParaRPr lang="en-US" dirty="0"/>
          </a:p>
        </p:txBody>
      </p:sp>
      <p:sp>
        <p:nvSpPr>
          <p:cNvPr id="3" name="Content Placeholder 2"/>
          <p:cNvSpPr>
            <a:spLocks noGrp="1"/>
          </p:cNvSpPr>
          <p:nvPr>
            <p:ph idx="1"/>
          </p:nvPr>
        </p:nvSpPr>
        <p:spPr/>
        <p:txBody>
          <a:bodyPr/>
          <a:lstStyle/>
          <a:p>
            <a:r>
              <a:rPr lang="en-US" dirty="0" smtClean="0"/>
              <a:t>SYSTEMATIC: points are selected at regular and even intervals, statistically unbiased, it does not generate cluster of sampling points </a:t>
            </a:r>
          </a:p>
          <a:p>
            <a:r>
              <a:rPr lang="en-US" dirty="0" smtClean="0"/>
              <a:t>RANDOM: points selected randomly not arbitrarily. This process ensure any location with in the sampling area has an equal chance of being selected as a sampling point.</a:t>
            </a:r>
          </a:p>
          <a:p>
            <a:r>
              <a:rPr lang="en-US" dirty="0" smtClean="0"/>
              <a:t>JUDGEMENTAL: sampling points are selected on the basis of investigators knowledge of the probable distribution of contaminants at the site.</a:t>
            </a:r>
            <a:endParaRPr lang="en-US" dirty="0"/>
          </a:p>
        </p:txBody>
      </p:sp>
    </p:spTree>
    <p:extLst>
      <p:ext uri="{BB962C8B-B14F-4D97-AF65-F5344CB8AC3E}">
        <p14:creationId xmlns:p14="http://schemas.microsoft.com/office/powerpoint/2010/main" xmlns="" val="4025100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560" y="2556932"/>
            <a:ext cx="9601196" cy="3318936"/>
          </a:xfrm>
        </p:spPr>
        <p:txBody>
          <a:bodyPr/>
          <a:lstStyle/>
          <a:p>
            <a:r>
              <a:rPr lang="en-US" dirty="0" smtClean="0"/>
              <a:t>STRATIFIED: divide the site sub areas according to geological and geographical features, nature of the contamination, former usage pattern, intended future of sub area, and other factors have to be noted. Used in large site with complex contaminants distribution</a:t>
            </a:r>
          </a:p>
          <a:p>
            <a:r>
              <a:rPr lang="en-US" dirty="0" smtClean="0"/>
              <a:t>HAPHZARD: sampling location or sampling time is chosen arbitrarily. Used for homogenous system. Gives biased results. Used as a preliminary screening technique.  </a:t>
            </a:r>
            <a:endParaRPr lang="en-US" dirty="0"/>
          </a:p>
        </p:txBody>
      </p:sp>
    </p:spTree>
    <p:extLst>
      <p:ext uri="{BB962C8B-B14F-4D97-AF65-F5344CB8AC3E}">
        <p14:creationId xmlns:p14="http://schemas.microsoft.com/office/powerpoint/2010/main" xmlns="" val="160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MONITORING</a:t>
            </a:r>
            <a:endParaRPr lang="en-US" dirty="0"/>
          </a:p>
        </p:txBody>
      </p:sp>
      <p:sp>
        <p:nvSpPr>
          <p:cNvPr id="3" name="Content Placeholder 2"/>
          <p:cNvSpPr>
            <a:spLocks noGrp="1"/>
          </p:cNvSpPr>
          <p:nvPr>
            <p:ph idx="1"/>
          </p:nvPr>
        </p:nvSpPr>
        <p:spPr/>
        <p:txBody>
          <a:bodyPr/>
          <a:lstStyle/>
          <a:p>
            <a:r>
              <a:rPr lang="en-US" dirty="0" smtClean="0"/>
              <a:t>All the factors have to be monitored </a:t>
            </a:r>
          </a:p>
          <a:p>
            <a:r>
              <a:rPr lang="en-US" dirty="0" smtClean="0"/>
              <a:t>Monitors are available</a:t>
            </a:r>
          </a:p>
          <a:p>
            <a:r>
              <a:rPr lang="en-US" dirty="0" smtClean="0"/>
              <a:t>Automated methods are less expensive then laboratory analyzed samples </a:t>
            </a:r>
          </a:p>
          <a:p>
            <a:endParaRPr lang="en-US" dirty="0"/>
          </a:p>
        </p:txBody>
      </p:sp>
    </p:spTree>
    <p:extLst>
      <p:ext uri="{BB962C8B-B14F-4D97-AF65-F5344CB8AC3E}">
        <p14:creationId xmlns:p14="http://schemas.microsoft.com/office/powerpoint/2010/main" xmlns="" val="27644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SAMPLE </a:t>
            </a:r>
            <a:endParaRPr lang="en-US" dirty="0"/>
          </a:p>
        </p:txBody>
      </p:sp>
      <p:sp>
        <p:nvSpPr>
          <p:cNvPr id="3" name="Content Placeholder 2"/>
          <p:cNvSpPr>
            <a:spLocks noGrp="1"/>
          </p:cNvSpPr>
          <p:nvPr>
            <p:ph idx="1"/>
          </p:nvPr>
        </p:nvSpPr>
        <p:spPr/>
        <p:txBody>
          <a:bodyPr/>
          <a:lstStyle/>
          <a:p>
            <a:r>
              <a:rPr lang="en-US" dirty="0" smtClean="0"/>
              <a:t>GRAB SAMPLE: collected at a specific location at a certain point </a:t>
            </a:r>
          </a:p>
          <a:p>
            <a:r>
              <a:rPr lang="en-US" dirty="0" smtClean="0"/>
              <a:t>COMPOSITE SAMPLE: thoroughly mixing several grab sample </a:t>
            </a:r>
            <a:endParaRPr lang="en-US" dirty="0"/>
          </a:p>
        </p:txBody>
      </p:sp>
    </p:spTree>
    <p:extLst>
      <p:ext uri="{BB962C8B-B14F-4D97-AF65-F5344CB8AC3E}">
        <p14:creationId xmlns:p14="http://schemas.microsoft.com/office/powerpoint/2010/main" xmlns="" val="355102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WATER EQUIPMENTS </a:t>
            </a:r>
            <a:endParaRPr lang="en-US" dirty="0"/>
          </a:p>
        </p:txBody>
      </p:sp>
      <p:sp>
        <p:nvSpPr>
          <p:cNvPr id="3" name="Content Placeholder 2"/>
          <p:cNvSpPr>
            <a:spLocks noGrp="1"/>
          </p:cNvSpPr>
          <p:nvPr>
            <p:ph idx="1"/>
          </p:nvPr>
        </p:nvSpPr>
        <p:spPr/>
        <p:txBody>
          <a:bodyPr/>
          <a:lstStyle/>
          <a:p>
            <a:r>
              <a:rPr lang="en-US" dirty="0" smtClean="0"/>
              <a:t>Sampling using sampling vessels</a:t>
            </a:r>
          </a:p>
          <a:p>
            <a:r>
              <a:rPr lang="en-US" dirty="0" smtClean="0"/>
              <a:t>Simple water sampler </a:t>
            </a:r>
          </a:p>
          <a:p>
            <a:r>
              <a:rPr lang="en-US" dirty="0" smtClean="0"/>
              <a:t>Buckets or samplers with shafts </a:t>
            </a:r>
          </a:p>
          <a:p>
            <a:r>
              <a:rPr lang="en-US" dirty="0" smtClean="0"/>
              <a:t>Insulated water sampler </a:t>
            </a:r>
            <a:endParaRPr lang="en-US" dirty="0"/>
          </a:p>
        </p:txBody>
      </p:sp>
    </p:spTree>
    <p:extLst>
      <p:ext uri="{BB962C8B-B14F-4D97-AF65-F5344CB8AC3E}">
        <p14:creationId xmlns:p14="http://schemas.microsoft.com/office/powerpoint/2010/main" xmlns="" val="4209781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140</TotalTime>
  <Words>338</Words>
  <Application>Microsoft Office PowerPoint</Application>
  <PresentationFormat>Custom</PresentationFormat>
  <Paragraphs>45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Organic</vt:lpstr>
      <vt:lpstr>SAMPLING TECHNIQUES AND WATER QUALITY ANALYSIS  </vt:lpstr>
      <vt:lpstr>DEFINITION</vt:lpstr>
      <vt:lpstr>Slide 3</vt:lpstr>
      <vt:lpstr>GENERAL RULES </vt:lpstr>
      <vt:lpstr>SAMPLING METHODS </vt:lpstr>
      <vt:lpstr>Slide 6</vt:lpstr>
      <vt:lpstr>CONTINUOUS MONITORING</vt:lpstr>
      <vt:lpstr>TYPES OF SAMPLE </vt:lpstr>
      <vt:lpstr>SURFACE WATER EQUIPMENTS </vt:lpstr>
      <vt:lpstr>GROUNDWATER EQUIPMENT </vt:lpstr>
      <vt:lpstr>Slide 11</vt:lpstr>
      <vt:lpstr>Slide 12</vt:lpstr>
      <vt:lpstr>WATER QUALITY ANALYSIS</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TECHNIQUES AND WATER QUALITY ANALYSIS</dc:title>
  <dc:creator>Jemi Feiona</dc:creator>
  <cp:lastModifiedBy>KSR Kuamr</cp:lastModifiedBy>
  <cp:revision>16</cp:revision>
  <dcterms:created xsi:type="dcterms:W3CDTF">2018-03-26T17:22:36Z</dcterms:created>
  <dcterms:modified xsi:type="dcterms:W3CDTF">2019-02-04T06:15:02Z</dcterms:modified>
</cp:coreProperties>
</file>