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4" r:id="rId3"/>
    <p:sldId id="257" r:id="rId4"/>
    <p:sldId id="258" r:id="rId5"/>
    <p:sldId id="262" r:id="rId6"/>
    <p:sldId id="260" r:id="rId7"/>
    <p:sldId id="261" r:id="rId8"/>
    <p:sldId id="263" r:id="rId9"/>
    <p:sldId id="272"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69" d="100"/>
          <a:sy n="69" d="100"/>
        </p:scale>
        <p:origin x="-696" y="-10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982239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2433267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48451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2967493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19342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681196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21529594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18079168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1168733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3972448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38532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2876702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41818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3201008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1628208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191810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19C024E-74B4-4134-9E53-C5D5671C677A}" type="datetimeFigureOut">
              <a:rPr lang="en-IN" smtClean="0"/>
              <a:pPr/>
              <a:t>04-02-2019</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3129520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19C024E-74B4-4134-9E53-C5D5671C677A}" type="datetimeFigureOut">
              <a:rPr lang="en-IN" smtClean="0"/>
              <a:pPr/>
              <a:t>04-02-2019</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DEB66DE-9BAB-46DA-8F59-0F52471977FB}" type="slidenum">
              <a:rPr lang="en-IN" smtClean="0"/>
              <a:pPr/>
              <a:t>‹#›</a:t>
            </a:fld>
            <a:endParaRPr lang="en-IN"/>
          </a:p>
        </p:txBody>
      </p:sp>
    </p:spTree>
    <p:extLst>
      <p:ext uri="{BB962C8B-B14F-4D97-AF65-F5344CB8AC3E}">
        <p14:creationId xmlns:p14="http://schemas.microsoft.com/office/powerpoint/2010/main" xmlns="" val="1492837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8825659" cy="1095664"/>
          </a:xfrm>
        </p:spPr>
        <p:txBody>
          <a:bodyPr>
            <a:noAutofit/>
          </a:bodyPr>
          <a:lstStyle/>
          <a:p>
            <a:pPr algn="ctr"/>
            <a:r>
              <a:rPr lang="en-IN" sz="2400" b="1" dirty="0" smtClean="0"/>
              <a:t>Bioethics- Resource Consumption pattern, Equity, Disparity, The rights of animals, The ethical basis of Environment Education and awareness</a:t>
            </a:r>
            <a:endParaRPr lang="en-US" sz="2400" b="1" dirty="0"/>
          </a:p>
        </p:txBody>
      </p:sp>
      <p:sp>
        <p:nvSpPr>
          <p:cNvPr id="7" name="Subtitle 2"/>
          <p:cNvSpPr txBox="1">
            <a:spLocks/>
          </p:cNvSpPr>
          <p:nvPr/>
        </p:nvSpPr>
        <p:spPr>
          <a:xfrm>
            <a:off x="831272" y="4939147"/>
            <a:ext cx="6324600" cy="1752600"/>
          </a:xfrm>
          <a:prstGeom prst="rect">
            <a:avLst/>
          </a:prstGeom>
        </p:spPr>
        <p:txBody>
          <a:bodyPr vert="horz" anchor="ctr">
            <a:normAutofit/>
          </a:bodyPr>
          <a:lstStyle/>
          <a:p>
            <a:pPr marL="0" marR="0" lvl="0" indent="0" algn="just"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400" b="1" i="0" u="none" strike="noStrike" kern="1200" cap="none" spc="0" normalizeH="0" baseline="0" noProof="0" dirty="0" smtClean="0">
                <a:ln>
                  <a:noFill/>
                </a:ln>
                <a:solidFill>
                  <a:srgbClr val="002060"/>
                </a:solidFill>
                <a:effectLst/>
                <a:uLnTx/>
                <a:uFillTx/>
                <a:latin typeface="Times New Roman" pitchFamily="18" charset="0"/>
                <a:cs typeface="Times New Roman" pitchFamily="18" charset="0"/>
              </a:rPr>
              <a:t>Program	: M.Sc. Zoology</a:t>
            </a:r>
          </a:p>
          <a:p>
            <a:pPr marL="0" marR="0" lvl="0" indent="0" algn="just"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400" b="1" i="0" u="none" strike="noStrike" kern="1200" cap="none" spc="0" normalizeH="0" baseline="0" noProof="0" dirty="0" smtClean="0">
                <a:ln>
                  <a:noFill/>
                </a:ln>
                <a:solidFill>
                  <a:srgbClr val="002060"/>
                </a:solidFill>
                <a:effectLst/>
                <a:uLnTx/>
                <a:uFillTx/>
                <a:latin typeface="Times New Roman" pitchFamily="18" charset="0"/>
                <a:cs typeface="Times New Roman" pitchFamily="18" charset="0"/>
              </a:rPr>
              <a:t>Semester	: III</a:t>
            </a:r>
          </a:p>
          <a:p>
            <a:pPr algn="just">
              <a:spcBef>
                <a:spcPts val="700"/>
              </a:spcBef>
              <a:buClr>
                <a:schemeClr val="accent2"/>
              </a:buClr>
              <a:buSzPct val="60000"/>
            </a:pPr>
            <a:r>
              <a:rPr kumimoji="0" lang="en-US" sz="2400" b="1" i="0" u="none" strike="noStrike" kern="1200" cap="none" spc="0" normalizeH="0" baseline="0" noProof="0" dirty="0" smtClean="0">
                <a:ln>
                  <a:noFill/>
                </a:ln>
                <a:solidFill>
                  <a:srgbClr val="002060"/>
                </a:solidFill>
                <a:effectLst/>
                <a:uLnTx/>
                <a:uFillTx/>
                <a:latin typeface="Times New Roman" pitchFamily="18" charset="0"/>
                <a:cs typeface="Times New Roman" pitchFamily="18" charset="0"/>
              </a:rPr>
              <a:t>Course	:</a:t>
            </a:r>
            <a:r>
              <a:rPr lang="en-US" sz="2400" b="1" dirty="0" smtClean="0">
                <a:solidFill>
                  <a:srgbClr val="EBEBEB"/>
                </a:solidFill>
                <a:latin typeface="Times New Roman" pitchFamily="18" charset="0"/>
                <a:ea typeface="+mj-ea"/>
                <a:cs typeface="Times New Roman" pitchFamily="18" charset="0"/>
              </a:rPr>
              <a:t> </a:t>
            </a:r>
            <a:r>
              <a:rPr lang="en-US" sz="2400" b="1" dirty="0" smtClean="0">
                <a:solidFill>
                  <a:srgbClr val="002060"/>
                </a:solidFill>
                <a:latin typeface="Times New Roman" pitchFamily="18" charset="0"/>
                <a:ea typeface="+mj-ea"/>
                <a:cs typeface="Times New Roman" pitchFamily="18" charset="0"/>
              </a:rPr>
              <a:t>Environmental Biology</a:t>
            </a:r>
            <a:endParaRPr kumimoji="0" lang="en-US" sz="2400" b="1" i="0" u="none" strike="noStrike" kern="1200" cap="none" spc="0" normalizeH="0" baseline="0" noProof="0" dirty="0" smtClean="0">
              <a:ln>
                <a:noFill/>
              </a:ln>
              <a:solidFill>
                <a:srgbClr val="00206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en-US"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8" name="Title 7"/>
          <p:cNvSpPr>
            <a:spLocks noGrp="1"/>
          </p:cNvSpPr>
          <p:nvPr>
            <p:ph type="title"/>
          </p:nvPr>
        </p:nvSpPr>
        <p:spPr>
          <a:xfrm>
            <a:off x="1722991" y="696577"/>
            <a:ext cx="8761413" cy="706964"/>
          </a:xfrm>
        </p:spPr>
        <p:txBody>
          <a:bodyPr/>
          <a:lstStyle/>
          <a:p>
            <a:pPr algn="ctr"/>
            <a:r>
              <a:rPr lang="en-US" dirty="0" smtClean="0"/>
              <a:t>Unit I Environmental Biology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Animal rights history</a:t>
            </a:r>
            <a:endParaRPr lang="en-IN" dirty="0"/>
          </a:p>
        </p:txBody>
      </p:sp>
      <p:sp>
        <p:nvSpPr>
          <p:cNvPr id="3" name="Content Placeholder 2"/>
          <p:cNvSpPr>
            <a:spLocks noGrp="1"/>
          </p:cNvSpPr>
          <p:nvPr>
            <p:ph idx="1"/>
          </p:nvPr>
        </p:nvSpPr>
        <p:spPr/>
        <p:txBody>
          <a:bodyPr/>
          <a:lstStyle/>
          <a:p>
            <a:r>
              <a:rPr lang="en-IN" sz="2400" dirty="0" smtClean="0">
                <a:solidFill>
                  <a:schemeClr val="tx1"/>
                </a:solidFill>
              </a:rPr>
              <a:t>Pythagoras – the first animal right philosopher</a:t>
            </a:r>
          </a:p>
          <a:p>
            <a:endParaRPr lang="en-IN" sz="2400" dirty="0">
              <a:solidFill>
                <a:schemeClr val="tx1"/>
              </a:solidFill>
            </a:endParaRPr>
          </a:p>
          <a:p>
            <a:r>
              <a:rPr lang="en-IN" sz="2400" dirty="0" smtClean="0">
                <a:solidFill>
                  <a:schemeClr val="tx1"/>
                </a:solidFill>
              </a:rPr>
              <a:t>Aristotle – non human animals ranked far below humans</a:t>
            </a:r>
          </a:p>
          <a:p>
            <a:endParaRPr lang="en-IN" sz="2400" dirty="0">
              <a:solidFill>
                <a:schemeClr val="tx1"/>
              </a:solidFill>
            </a:endParaRPr>
          </a:p>
          <a:p>
            <a:r>
              <a:rPr lang="en-IN" sz="2400" dirty="0" smtClean="0">
                <a:solidFill>
                  <a:schemeClr val="tx1"/>
                </a:solidFill>
              </a:rPr>
              <a:t>Theophrastus -  against eating meat</a:t>
            </a:r>
          </a:p>
          <a:p>
            <a:endParaRPr lang="en-IN" dirty="0"/>
          </a:p>
          <a:p>
            <a:endParaRPr lang="en-IN" dirty="0"/>
          </a:p>
        </p:txBody>
      </p:sp>
    </p:spTree>
    <p:extLst>
      <p:ext uri="{BB962C8B-B14F-4D97-AF65-F5344CB8AC3E}">
        <p14:creationId xmlns:p14="http://schemas.microsoft.com/office/powerpoint/2010/main" xmlns="" val="743722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Major animal rights in </a:t>
            </a:r>
            <a:r>
              <a:rPr lang="en-IN" dirty="0"/>
              <a:t>I</a:t>
            </a:r>
            <a:r>
              <a:rPr lang="en-IN" dirty="0" smtClean="0"/>
              <a:t>ndia</a:t>
            </a:r>
            <a:endParaRPr lang="en-IN" dirty="0"/>
          </a:p>
        </p:txBody>
      </p:sp>
      <p:sp>
        <p:nvSpPr>
          <p:cNvPr id="3" name="Content Placeholder 2"/>
          <p:cNvSpPr>
            <a:spLocks noGrp="1"/>
          </p:cNvSpPr>
          <p:nvPr>
            <p:ph idx="1"/>
          </p:nvPr>
        </p:nvSpPr>
        <p:spPr/>
        <p:txBody>
          <a:bodyPr>
            <a:normAutofit fontScale="92500" lnSpcReduction="20000"/>
          </a:bodyPr>
          <a:lstStyle/>
          <a:p>
            <a:pPr algn="just">
              <a:lnSpc>
                <a:spcPct val="150000"/>
              </a:lnSpc>
            </a:pPr>
            <a:r>
              <a:rPr lang="en-IN" sz="2400" dirty="0" smtClean="0">
                <a:solidFill>
                  <a:schemeClr val="tx1"/>
                </a:solidFill>
              </a:rPr>
              <a:t>It is the fundamental duty of every citizen of India to have compassion for all living creatures. Article 51A(g).</a:t>
            </a:r>
          </a:p>
          <a:p>
            <a:pPr algn="just">
              <a:lnSpc>
                <a:spcPct val="150000"/>
              </a:lnSpc>
            </a:pPr>
            <a:r>
              <a:rPr lang="en-IN" sz="2400" dirty="0" smtClean="0">
                <a:solidFill>
                  <a:schemeClr val="tx1"/>
                </a:solidFill>
              </a:rPr>
              <a:t>To kill </a:t>
            </a:r>
            <a:r>
              <a:rPr lang="en-IN" sz="2400" smtClean="0">
                <a:solidFill>
                  <a:schemeClr val="tx1"/>
                </a:solidFill>
              </a:rPr>
              <a:t>or main </a:t>
            </a:r>
            <a:r>
              <a:rPr lang="en-IN" sz="2400" dirty="0" smtClean="0">
                <a:solidFill>
                  <a:schemeClr val="tx1"/>
                </a:solidFill>
              </a:rPr>
              <a:t>any animal, including stray animals, is a punishable offence. IPC Sections 428 and 429.</a:t>
            </a:r>
          </a:p>
          <a:p>
            <a:pPr algn="just">
              <a:lnSpc>
                <a:spcPct val="150000"/>
              </a:lnSpc>
            </a:pPr>
            <a:r>
              <a:rPr lang="en-IN" sz="2400" dirty="0" smtClean="0">
                <a:solidFill>
                  <a:schemeClr val="tx1"/>
                </a:solidFill>
              </a:rPr>
              <a:t>Abandoning any animal for any reason can land you in prison for up to three months. Section 11(1)(</a:t>
            </a:r>
            <a:r>
              <a:rPr lang="en-IN" sz="2400" dirty="0" err="1" smtClean="0">
                <a:solidFill>
                  <a:schemeClr val="tx1"/>
                </a:solidFill>
              </a:rPr>
              <a:t>i</a:t>
            </a:r>
            <a:r>
              <a:rPr lang="en-IN" sz="2400" dirty="0" smtClean="0">
                <a:solidFill>
                  <a:schemeClr val="tx1"/>
                </a:solidFill>
              </a:rPr>
              <a:t>) and Section 11(1)(j), PCA Act, 1960.</a:t>
            </a:r>
          </a:p>
          <a:p>
            <a:pPr>
              <a:lnSpc>
                <a:spcPct val="150000"/>
              </a:lnSpc>
            </a:pPr>
            <a:endParaRPr lang="en-IN" dirty="0"/>
          </a:p>
        </p:txBody>
      </p:sp>
    </p:spTree>
    <p:extLst>
      <p:ext uri="{BB962C8B-B14F-4D97-AF65-F5344CB8AC3E}">
        <p14:creationId xmlns:p14="http://schemas.microsoft.com/office/powerpoint/2010/main" xmlns="" val="660095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nSpc>
                <a:spcPct val="150000"/>
              </a:lnSpc>
            </a:pPr>
            <a:endParaRPr lang="en-IN" dirty="0" smtClean="0"/>
          </a:p>
          <a:p>
            <a:pPr algn="just">
              <a:lnSpc>
                <a:spcPct val="150000"/>
              </a:lnSpc>
            </a:pPr>
            <a:r>
              <a:rPr lang="en-IN" sz="2400" dirty="0" smtClean="0">
                <a:solidFill>
                  <a:schemeClr val="tx1"/>
                </a:solidFill>
              </a:rPr>
              <a:t>No animal (including chickens) can be slaughtered in any place other than a slaughterhouse. Sick or pregnant animals shall not be slaughtered. Rule 3, of Prevention of Cruelty to Animals, (Slaughterhouse) Rules, 2001 and Chapter 4, Food Safety and Standards Regulations, 2011.</a:t>
            </a:r>
            <a:endParaRPr lang="en-IN" sz="2400" dirty="0">
              <a:solidFill>
                <a:schemeClr val="tx1"/>
              </a:solidFill>
            </a:endParaRPr>
          </a:p>
        </p:txBody>
      </p:sp>
    </p:spTree>
    <p:extLst>
      <p:ext uri="{BB962C8B-B14F-4D97-AF65-F5344CB8AC3E}">
        <p14:creationId xmlns:p14="http://schemas.microsoft.com/office/powerpoint/2010/main" xmlns="" val="2962823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a:t>
            </a:r>
            <a:r>
              <a:rPr lang="en-IN" dirty="0" smtClean="0"/>
              <a:t>nvironmental education and awareness</a:t>
            </a:r>
            <a:endParaRPr lang="en-IN" dirty="0"/>
          </a:p>
        </p:txBody>
      </p:sp>
      <p:sp>
        <p:nvSpPr>
          <p:cNvPr id="3" name="Content Placeholder 2"/>
          <p:cNvSpPr>
            <a:spLocks noGrp="1"/>
          </p:cNvSpPr>
          <p:nvPr>
            <p:ph idx="1"/>
          </p:nvPr>
        </p:nvSpPr>
        <p:spPr>
          <a:xfrm>
            <a:off x="1154954" y="2603500"/>
            <a:ext cx="10136501" cy="3416300"/>
          </a:xfrm>
        </p:spPr>
        <p:txBody>
          <a:bodyPr>
            <a:normAutofit/>
          </a:bodyPr>
          <a:lstStyle/>
          <a:p>
            <a:pPr algn="just"/>
            <a:r>
              <a:rPr lang="en-IN" sz="2000" dirty="0" smtClean="0">
                <a:solidFill>
                  <a:schemeClr val="tx1"/>
                </a:solidFill>
              </a:rPr>
              <a:t>Awareness and sensitivity to the environment and environmental challenges</a:t>
            </a:r>
          </a:p>
          <a:p>
            <a:pPr algn="just"/>
            <a:r>
              <a:rPr lang="en-IN" sz="2000" dirty="0" smtClean="0">
                <a:solidFill>
                  <a:schemeClr val="tx1"/>
                </a:solidFill>
              </a:rPr>
              <a:t>Knowledge and understanding of the environment and environmental challenges</a:t>
            </a:r>
          </a:p>
          <a:p>
            <a:pPr algn="just"/>
            <a:r>
              <a:rPr lang="en-IN" sz="2000" dirty="0" smtClean="0">
                <a:solidFill>
                  <a:schemeClr val="tx1"/>
                </a:solidFill>
              </a:rPr>
              <a:t>Attitudes of concern for the environment and motivation to improve or maintain environmental quality</a:t>
            </a:r>
          </a:p>
          <a:p>
            <a:pPr algn="just"/>
            <a:r>
              <a:rPr lang="en-IN" sz="2000" dirty="0" smtClean="0">
                <a:solidFill>
                  <a:schemeClr val="tx1"/>
                </a:solidFill>
              </a:rPr>
              <a:t>Skills to identify and help resolve environmental challenges</a:t>
            </a:r>
          </a:p>
          <a:p>
            <a:pPr algn="just"/>
            <a:r>
              <a:rPr lang="en-IN" sz="2000" dirty="0" smtClean="0">
                <a:solidFill>
                  <a:schemeClr val="tx1"/>
                </a:solidFill>
              </a:rPr>
              <a:t>Participation in activities that lead to the resolution of environmental challenges</a:t>
            </a:r>
            <a:endParaRPr lang="en-IN" sz="2000" dirty="0">
              <a:solidFill>
                <a:schemeClr val="tx1"/>
              </a:solidFill>
            </a:endParaRPr>
          </a:p>
        </p:txBody>
      </p:sp>
    </p:spTree>
    <p:extLst>
      <p:ext uri="{BB962C8B-B14F-4D97-AF65-F5344CB8AC3E}">
        <p14:creationId xmlns:p14="http://schemas.microsoft.com/office/powerpoint/2010/main" xmlns="" val="1414786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 y="220717"/>
            <a:ext cx="12192001" cy="6629316"/>
          </a:xfrm>
        </p:spPr>
      </p:pic>
    </p:spTree>
    <p:extLst>
      <p:ext uri="{BB962C8B-B14F-4D97-AF65-F5344CB8AC3E}">
        <p14:creationId xmlns:p14="http://schemas.microsoft.com/office/powerpoint/2010/main" xmlns="" val="3615276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lnSpc>
                <a:spcPct val="100000"/>
              </a:lnSpc>
            </a:pPr>
            <a:r>
              <a:rPr lang="en-IN" sz="2000" dirty="0" smtClean="0">
                <a:solidFill>
                  <a:schemeClr val="tx1"/>
                </a:solidFill>
              </a:rPr>
              <a:t> UNESCO, involvement in environmental awareness and education goes back to the very beginnings of the Organization, with the creation in 1948 of the IUCN (International Union for the Conservation of Nature, now the World Conservation Union), the first major NGO mandated to help preserve the natural environment. </a:t>
            </a:r>
          </a:p>
          <a:p>
            <a:pPr algn="just">
              <a:lnSpc>
                <a:spcPct val="100000"/>
              </a:lnSpc>
            </a:pPr>
            <a:endParaRPr lang="en-IN" sz="2000" dirty="0" smtClean="0">
              <a:solidFill>
                <a:schemeClr val="tx1"/>
              </a:solidFill>
            </a:endParaRPr>
          </a:p>
          <a:p>
            <a:pPr algn="just">
              <a:lnSpc>
                <a:spcPct val="100000"/>
              </a:lnSpc>
            </a:pPr>
            <a:r>
              <a:rPr lang="en-IN" sz="2000" dirty="0" smtClean="0">
                <a:solidFill>
                  <a:schemeClr val="tx1"/>
                </a:solidFill>
              </a:rPr>
              <a:t>UNESCO was also closely involved in convening the UN International Conference on the Human Environment in Stockholm, Sweden in 1972, which led to the setting up of the United Nations Environment Programme (UNEP). </a:t>
            </a:r>
            <a:endParaRPr lang="en-IN" sz="2000" dirty="0">
              <a:solidFill>
                <a:schemeClr val="tx1"/>
              </a:solidFill>
            </a:endParaRPr>
          </a:p>
        </p:txBody>
      </p:sp>
    </p:spTree>
    <p:extLst>
      <p:ext uri="{BB962C8B-B14F-4D97-AF65-F5344CB8AC3E}">
        <p14:creationId xmlns:p14="http://schemas.microsoft.com/office/powerpoint/2010/main" xmlns="" val="3637623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88218"/>
            <a:ext cx="9144000" cy="3314020"/>
          </a:xfrm>
        </p:spPr>
        <p:txBody>
          <a:bodyPr>
            <a:normAutofit fontScale="90000"/>
          </a:bodyPr>
          <a:lstStyle/>
          <a:p>
            <a:r>
              <a:rPr lang="en-IN" dirty="0" smtClean="0"/>
              <a:t>Bioethics- Resource </a:t>
            </a:r>
            <a:r>
              <a:rPr lang="en-IN" dirty="0"/>
              <a:t>C</a:t>
            </a:r>
            <a:r>
              <a:rPr lang="en-IN" dirty="0" smtClean="0"/>
              <a:t>onsumtion pattern, Equity, Disparity, The rights of animals, The ethical basis of Environment Education and awareness</a:t>
            </a:r>
            <a:endParaRPr lang="en-IN" dirty="0"/>
          </a:p>
        </p:txBody>
      </p:sp>
    </p:spTree>
    <p:extLst>
      <p:ext uri="{BB962C8B-B14F-4D97-AF65-F5344CB8AC3E}">
        <p14:creationId xmlns:p14="http://schemas.microsoft.com/office/powerpoint/2010/main" xmlns="" val="13217526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Bioethics</a:t>
            </a:r>
            <a:endParaRPr lang="en-IN" dirty="0"/>
          </a:p>
        </p:txBody>
      </p:sp>
      <p:sp>
        <p:nvSpPr>
          <p:cNvPr id="3" name="Content Placeholder 2"/>
          <p:cNvSpPr>
            <a:spLocks noGrp="1"/>
          </p:cNvSpPr>
          <p:nvPr>
            <p:ph idx="1"/>
          </p:nvPr>
        </p:nvSpPr>
        <p:spPr/>
        <p:txBody>
          <a:bodyPr>
            <a:normAutofit/>
          </a:bodyPr>
          <a:lstStyle/>
          <a:p>
            <a:pPr algn="just">
              <a:lnSpc>
                <a:spcPct val="150000"/>
              </a:lnSpc>
            </a:pPr>
            <a:r>
              <a:rPr lang="en-IN" sz="2400" dirty="0" smtClean="0">
                <a:solidFill>
                  <a:srgbClr val="222222"/>
                </a:solidFill>
                <a:latin typeface="arial" panose="020B0604020202020204" pitchFamily="34" charset="0"/>
              </a:rPr>
              <a:t>The study of ethical and moral implications of new biological discoveries and biomedical advances, as in the field of genetic engineering and drug discovery.</a:t>
            </a:r>
          </a:p>
          <a:p>
            <a:pPr algn="just">
              <a:lnSpc>
                <a:spcPct val="150000"/>
              </a:lnSpc>
            </a:pPr>
            <a:r>
              <a:rPr lang="en-IN" sz="2400" dirty="0" smtClean="0">
                <a:solidFill>
                  <a:srgbClr val="222222"/>
                </a:solidFill>
                <a:latin typeface="arial" panose="020B0604020202020204" pitchFamily="34" charset="0"/>
              </a:rPr>
              <a:t>The study of ethical and moral implications of medical research and practise.</a:t>
            </a:r>
            <a:endParaRPr lang="en-IN" sz="2400" dirty="0"/>
          </a:p>
        </p:txBody>
      </p:sp>
    </p:spTree>
    <p:extLst>
      <p:ext uri="{BB962C8B-B14F-4D97-AF65-F5344CB8AC3E}">
        <p14:creationId xmlns:p14="http://schemas.microsoft.com/office/powerpoint/2010/main" xmlns="" val="2151887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Common bioethical issues</a:t>
            </a:r>
            <a:endParaRPr lang="en-IN" dirty="0"/>
          </a:p>
        </p:txBody>
      </p:sp>
      <p:sp>
        <p:nvSpPr>
          <p:cNvPr id="3" name="Content Placeholder 2"/>
          <p:cNvSpPr>
            <a:spLocks noGrp="1"/>
          </p:cNvSpPr>
          <p:nvPr>
            <p:ph idx="1"/>
          </p:nvPr>
        </p:nvSpPr>
        <p:spPr/>
        <p:txBody>
          <a:bodyPr/>
          <a:lstStyle/>
          <a:p>
            <a:pPr>
              <a:lnSpc>
                <a:spcPct val="100000"/>
              </a:lnSpc>
            </a:pPr>
            <a:r>
              <a:rPr lang="en-CA" altLang="en-US" dirty="0">
                <a:cs typeface="Arial" panose="020B0604020202020204" pitchFamily="34" charset="0"/>
              </a:rPr>
              <a:t>Living at risk (eating, wandering, falling)</a:t>
            </a:r>
          </a:p>
          <a:p>
            <a:pPr>
              <a:lnSpc>
                <a:spcPct val="100000"/>
              </a:lnSpc>
            </a:pPr>
            <a:r>
              <a:rPr lang="en-CA" altLang="en-US" dirty="0">
                <a:cs typeface="Arial" panose="020B0604020202020204" pitchFamily="34" charset="0"/>
              </a:rPr>
              <a:t>Deciding appropriate forms of care</a:t>
            </a:r>
          </a:p>
          <a:p>
            <a:pPr>
              <a:lnSpc>
                <a:spcPct val="100000"/>
              </a:lnSpc>
            </a:pPr>
            <a:r>
              <a:rPr lang="en-CA" altLang="en-US" dirty="0">
                <a:cs typeface="Arial" panose="020B0604020202020204" pitchFamily="34" charset="0"/>
              </a:rPr>
              <a:t>Determining legitimate level of restraint</a:t>
            </a:r>
          </a:p>
          <a:p>
            <a:pPr>
              <a:lnSpc>
                <a:spcPct val="100000"/>
              </a:lnSpc>
            </a:pPr>
            <a:r>
              <a:rPr lang="en-CA" altLang="en-US" dirty="0">
                <a:cs typeface="Arial" panose="020B0604020202020204" pitchFamily="34" charset="0"/>
              </a:rPr>
              <a:t>Determining patient preferences without clear instructions </a:t>
            </a:r>
          </a:p>
          <a:p>
            <a:pPr>
              <a:lnSpc>
                <a:spcPct val="100000"/>
              </a:lnSpc>
            </a:pPr>
            <a:r>
              <a:rPr lang="en-CA" altLang="en-US" dirty="0">
                <a:cs typeface="Arial" panose="020B0604020202020204" pitchFamily="34" charset="0"/>
              </a:rPr>
              <a:t>Providing services that take up tremendous resource (e.g., multiple transplants)</a:t>
            </a:r>
          </a:p>
          <a:p>
            <a:endParaRPr lang="en-CA" altLang="en-US" dirty="0"/>
          </a:p>
          <a:p>
            <a:endParaRPr lang="en-IN" dirty="0"/>
          </a:p>
        </p:txBody>
      </p:sp>
    </p:spTree>
    <p:extLst>
      <p:ext uri="{BB962C8B-B14F-4D97-AF65-F5344CB8AC3E}">
        <p14:creationId xmlns:p14="http://schemas.microsoft.com/office/powerpoint/2010/main" xmlns="" val="3320532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Sustainable development</a:t>
            </a:r>
            <a:endParaRPr lang="en-IN" dirty="0"/>
          </a:p>
        </p:txBody>
      </p:sp>
      <p:sp>
        <p:nvSpPr>
          <p:cNvPr id="3" name="Content Placeholder 2"/>
          <p:cNvSpPr>
            <a:spLocks noGrp="1"/>
          </p:cNvSpPr>
          <p:nvPr>
            <p:ph idx="1"/>
          </p:nvPr>
        </p:nvSpPr>
        <p:spPr/>
        <p:txBody>
          <a:bodyPr>
            <a:normAutofit/>
          </a:bodyPr>
          <a:lstStyle/>
          <a:p>
            <a:pPr algn="just">
              <a:lnSpc>
                <a:spcPct val="150000"/>
              </a:lnSpc>
            </a:pPr>
            <a:r>
              <a:rPr lang="en-IN" sz="2800" dirty="0" smtClean="0">
                <a:solidFill>
                  <a:schemeClr val="tx1"/>
                </a:solidFill>
              </a:rPr>
              <a:t>The development that meets the present needs without compromising the ability of future generation to meet their new needs.</a:t>
            </a:r>
            <a:endParaRPr lang="en-IN" sz="2800" dirty="0">
              <a:solidFill>
                <a:schemeClr val="tx1"/>
              </a:solidFill>
            </a:endParaRPr>
          </a:p>
        </p:txBody>
      </p:sp>
    </p:spTree>
    <p:extLst>
      <p:ext uri="{BB962C8B-B14F-4D97-AF65-F5344CB8AC3E}">
        <p14:creationId xmlns:p14="http://schemas.microsoft.com/office/powerpoint/2010/main" xmlns="" val="1268091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Equity </a:t>
            </a:r>
            <a:endParaRPr lang="en-IN" dirty="0"/>
          </a:p>
        </p:txBody>
      </p:sp>
      <p:sp>
        <p:nvSpPr>
          <p:cNvPr id="3" name="Content Placeholder 2"/>
          <p:cNvSpPr>
            <a:spLocks noGrp="1"/>
          </p:cNvSpPr>
          <p:nvPr>
            <p:ph idx="1"/>
          </p:nvPr>
        </p:nvSpPr>
        <p:spPr/>
        <p:txBody>
          <a:bodyPr>
            <a:normAutofit/>
          </a:bodyPr>
          <a:lstStyle/>
          <a:p>
            <a:pPr algn="just">
              <a:lnSpc>
                <a:spcPct val="150000"/>
              </a:lnSpc>
            </a:pPr>
            <a:r>
              <a:rPr lang="en-IN" sz="2400" dirty="0" smtClean="0">
                <a:solidFill>
                  <a:schemeClr val="tx1"/>
                </a:solidFill>
              </a:rPr>
              <a:t>Development, implementation</a:t>
            </a:r>
            <a:r>
              <a:rPr lang="en-IN" sz="2400" dirty="0">
                <a:solidFill>
                  <a:schemeClr val="tx1"/>
                </a:solidFill>
              </a:rPr>
              <a:t>, and enforcement of environmental policies and laws to ensure that no group or community is made to bear a disproportionate share of the harmful effects of pollution or environmental hazards because it lacks economic or political clout. </a:t>
            </a:r>
          </a:p>
        </p:txBody>
      </p:sp>
    </p:spTree>
    <p:extLst>
      <p:ext uri="{BB962C8B-B14F-4D97-AF65-F5344CB8AC3E}">
        <p14:creationId xmlns:p14="http://schemas.microsoft.com/office/powerpoint/2010/main" xmlns="" val="3781116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lnSpc>
                <a:spcPct val="150000"/>
              </a:lnSpc>
            </a:pPr>
            <a:r>
              <a:rPr lang="en-IN" sz="2400" dirty="0">
                <a:solidFill>
                  <a:schemeClr val="tx1"/>
                </a:solidFill>
              </a:rPr>
              <a:t>While much progress is being made to improve resource efficiency, far less progress has been made to improve resource distribution. Currently, just one-fifth of the global population is consuming three-quarters of the earth’s </a:t>
            </a:r>
            <a:r>
              <a:rPr lang="en-IN" sz="2400" dirty="0" smtClean="0">
                <a:solidFill>
                  <a:schemeClr val="tx1"/>
                </a:solidFill>
              </a:rPr>
              <a:t>resources.</a:t>
            </a:r>
          </a:p>
          <a:p>
            <a:pPr marL="0" indent="0">
              <a:lnSpc>
                <a:spcPct val="150000"/>
              </a:lnSpc>
              <a:buNone/>
            </a:pPr>
            <a:endParaRPr lang="en-IN" dirty="0"/>
          </a:p>
        </p:txBody>
      </p:sp>
    </p:spTree>
    <p:extLst>
      <p:ext uri="{BB962C8B-B14F-4D97-AF65-F5344CB8AC3E}">
        <p14:creationId xmlns:p14="http://schemas.microsoft.com/office/powerpoint/2010/main" xmlns="" val="874163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lnSpc>
                <a:spcPct val="150000"/>
              </a:lnSpc>
            </a:pPr>
            <a:r>
              <a:rPr lang="en-IN" dirty="0" smtClean="0"/>
              <a:t> </a:t>
            </a:r>
            <a:r>
              <a:rPr lang="en-IN" sz="2100" dirty="0" smtClean="0">
                <a:solidFill>
                  <a:schemeClr val="tx1"/>
                </a:solidFill>
              </a:rPr>
              <a:t>If the remaining four-fifths were to exercise their right to grow to the level of the rich minority it would result in ecological devastation. </a:t>
            </a:r>
          </a:p>
          <a:p>
            <a:pPr algn="just">
              <a:lnSpc>
                <a:spcPct val="150000"/>
              </a:lnSpc>
            </a:pPr>
            <a:endParaRPr lang="en-IN" sz="2100" dirty="0" smtClean="0">
              <a:solidFill>
                <a:schemeClr val="tx1"/>
              </a:solidFill>
            </a:endParaRPr>
          </a:p>
          <a:p>
            <a:pPr algn="just">
              <a:lnSpc>
                <a:spcPct val="150000"/>
              </a:lnSpc>
            </a:pPr>
            <a:r>
              <a:rPr lang="en-IN" sz="2100" dirty="0" smtClean="0">
                <a:solidFill>
                  <a:schemeClr val="tx1"/>
                </a:solidFill>
              </a:rPr>
              <a:t>So far, global income inequalities and lack of purchasing power have prevented poorer countries from reaching the standard of living (and also resource consumption/waste emission) of the industrialized countries.</a:t>
            </a:r>
          </a:p>
          <a:p>
            <a:endParaRPr lang="en-IN" dirty="0"/>
          </a:p>
        </p:txBody>
      </p:sp>
    </p:spTree>
    <p:extLst>
      <p:ext uri="{BB962C8B-B14F-4D97-AF65-F5344CB8AC3E}">
        <p14:creationId xmlns:p14="http://schemas.microsoft.com/office/powerpoint/2010/main" xmlns="" val="10307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Animal rights</a:t>
            </a:r>
            <a:endParaRPr lang="en-IN" dirty="0"/>
          </a:p>
        </p:txBody>
      </p:sp>
      <p:sp>
        <p:nvSpPr>
          <p:cNvPr id="3" name="Content Placeholder 2"/>
          <p:cNvSpPr>
            <a:spLocks noGrp="1"/>
          </p:cNvSpPr>
          <p:nvPr>
            <p:ph idx="1"/>
          </p:nvPr>
        </p:nvSpPr>
        <p:spPr/>
        <p:txBody>
          <a:bodyPr>
            <a:normAutofit/>
          </a:bodyPr>
          <a:lstStyle/>
          <a:p>
            <a:pPr algn="just">
              <a:lnSpc>
                <a:spcPct val="150000"/>
              </a:lnSpc>
            </a:pPr>
            <a:r>
              <a:rPr lang="en-IN" sz="2400" dirty="0" smtClean="0">
                <a:solidFill>
                  <a:schemeClr val="tx1"/>
                </a:solidFill>
              </a:rPr>
              <a:t>Animal rights is the idea in which some, or all, non-human animals are entitled to the possession of their own lives and that their most basic interests such as the need to avoid suffering should be afforded the same consideration as similar interests of human beings.</a:t>
            </a:r>
            <a:endParaRPr lang="en-IN" sz="2400" dirty="0">
              <a:solidFill>
                <a:schemeClr val="tx1"/>
              </a:solidFill>
            </a:endParaRPr>
          </a:p>
        </p:txBody>
      </p:sp>
    </p:spTree>
    <p:extLst>
      <p:ext uri="{BB962C8B-B14F-4D97-AF65-F5344CB8AC3E}">
        <p14:creationId xmlns:p14="http://schemas.microsoft.com/office/powerpoint/2010/main" xmlns="" val="9423426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91</TotalTime>
  <Words>649</Words>
  <Application>Microsoft Office PowerPoint</Application>
  <PresentationFormat>Custom</PresentationFormat>
  <Paragraphs>46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 Boardroom</vt:lpstr>
      <vt:lpstr>Unit I Environmental Biology</vt:lpstr>
      <vt:lpstr>Bioethics- Resource Consumtion pattern, Equity, Disparity, The rights of animals, The ethical basis of Environment Education and awareness</vt:lpstr>
      <vt:lpstr>Bioethics</vt:lpstr>
      <vt:lpstr>Common bioethical issues</vt:lpstr>
      <vt:lpstr>Sustainable development</vt:lpstr>
      <vt:lpstr>Equity </vt:lpstr>
      <vt:lpstr>Slide 7</vt:lpstr>
      <vt:lpstr>Slide 8</vt:lpstr>
      <vt:lpstr>Animal rights</vt:lpstr>
      <vt:lpstr>Animal rights history</vt:lpstr>
      <vt:lpstr>Major animal rights in India</vt:lpstr>
      <vt:lpstr>Slide 12</vt:lpstr>
      <vt:lpstr>Environmental education and awareness</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Bioethics- Resource Consumtion pattern, Eqiuty, Desparity, The rights of animals, The ethical basis of Environment Education and awarness</dc:title>
  <dc:creator>Microsoft</dc:creator>
  <cp:lastModifiedBy>KSR Kuamr</cp:lastModifiedBy>
  <cp:revision>15</cp:revision>
  <dcterms:created xsi:type="dcterms:W3CDTF">2019-01-30T06:42:01Z</dcterms:created>
  <dcterms:modified xsi:type="dcterms:W3CDTF">2019-02-04T06:13:59Z</dcterms:modified>
</cp:coreProperties>
</file>