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4" r:id="rId3"/>
    <p:sldId id="257" r:id="rId4"/>
    <p:sldId id="273" r:id="rId5"/>
    <p:sldId id="275" r:id="rId6"/>
    <p:sldId id="268" r:id="rId7"/>
    <p:sldId id="269" r:id="rId8"/>
    <p:sldId id="270" r:id="rId9"/>
    <p:sldId id="271" r:id="rId10"/>
    <p:sldId id="276" r:id="rId11"/>
    <p:sldId id="279" r:id="rId12"/>
    <p:sldId id="283" r:id="rId13"/>
    <p:sldId id="282" r:id="rId14"/>
    <p:sldId id="272" r:id="rId15"/>
    <p:sldId id="259" r:id="rId16"/>
    <p:sldId id="287" r:id="rId17"/>
    <p:sldId id="260" r:id="rId18"/>
    <p:sldId id="280" r:id="rId19"/>
    <p:sldId id="267" r:id="rId20"/>
    <p:sldId id="285" r:id="rId21"/>
    <p:sldId id="277" r:id="rId22"/>
    <p:sldId id="261" r:id="rId23"/>
    <p:sldId id="262" r:id="rId24"/>
    <p:sldId id="286" r:id="rId25"/>
    <p:sldId id="284" r:id="rId26"/>
    <p:sldId id="2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D92B77F-63B9-4E91-AEB6-F74F4A52BE96}" type="datetimeFigureOut">
              <a:rPr lang="en-US" smtClean="0"/>
              <a:pPr/>
              <a:t>04-Feb-19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000EC8-609B-4D09-849F-327C182320B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D92B77F-63B9-4E91-AEB6-F74F4A52BE96}" type="datetimeFigureOut">
              <a:rPr lang="en-US" smtClean="0"/>
              <a:pPr/>
              <a:t>04-Feb-19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000EC8-609B-4D09-849F-327C182320B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D92B77F-63B9-4E91-AEB6-F74F4A52BE96}" type="datetimeFigureOut">
              <a:rPr lang="en-US" smtClean="0"/>
              <a:pPr/>
              <a:t>04-Feb-19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000EC8-609B-4D09-849F-327C182320B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D92B77F-63B9-4E91-AEB6-F74F4A52BE96}" type="datetimeFigureOut">
              <a:rPr lang="en-US" smtClean="0"/>
              <a:pPr/>
              <a:t>04-Feb-19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000EC8-609B-4D09-849F-327C182320B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2B77F-63B9-4E91-AEB6-F74F4A52BE96}" type="datetimeFigureOut">
              <a:rPr lang="en-US" smtClean="0"/>
              <a:pPr/>
              <a:t>04-Feb-19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000EC8-609B-4D09-849F-327C182320B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D92B77F-63B9-4E91-AEB6-F74F4A52BE96}" type="datetimeFigureOut">
              <a:rPr lang="en-US" smtClean="0"/>
              <a:pPr/>
              <a:t>04-Feb-19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000EC8-609B-4D09-849F-327C182320B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D92B77F-63B9-4E91-AEB6-F74F4A52BE96}" type="datetimeFigureOut">
              <a:rPr lang="en-US" smtClean="0"/>
              <a:pPr/>
              <a:t>04-Feb-19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8000EC8-609B-4D09-849F-327C182320B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FD92B77F-63B9-4E91-AEB6-F74F4A52BE96}" type="datetimeFigureOut">
              <a:rPr lang="en-US" smtClean="0"/>
              <a:pPr/>
              <a:t>04-Feb-19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8000EC8-609B-4D09-849F-327C182320B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B77F-63B9-4E91-AEB6-F74F4A52BE96}" type="datetimeFigureOut">
              <a:rPr lang="en-US" smtClean="0"/>
              <a:pPr/>
              <a:t>04-Feb-19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8000EC8-609B-4D09-849F-327C182320B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2B77F-63B9-4E91-AEB6-F74F4A52BE96}" type="datetimeFigureOut">
              <a:rPr lang="en-US" smtClean="0"/>
              <a:pPr/>
              <a:t>04-Feb-19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000EC8-609B-4D09-849F-327C182320B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2B77F-63B9-4E91-AEB6-F74F4A52BE96}" type="datetimeFigureOut">
              <a:rPr lang="en-US" smtClean="0"/>
              <a:pPr/>
              <a:t>04-Feb-19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000EC8-609B-4D09-849F-327C182320B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B77F-63B9-4E91-AEB6-F74F4A52BE96}" type="datetimeFigureOut">
              <a:rPr lang="en-US" smtClean="0"/>
              <a:pPr/>
              <a:t>04-Feb-19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00EC8-609B-4D09-849F-327C182320B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F36C7A-4B48-4C13-A487-3305A56D9D3C}"/>
              </a:ext>
            </a:extLst>
          </p:cNvPr>
          <p:cNvSpPr>
            <a:spLocks noGrp="1"/>
          </p:cNvSpPr>
          <p:nvPr>
            <p:ph type="ctrTitle"/>
          </p:nvPr>
        </p:nvSpPr>
        <p:spPr>
          <a:xfrm>
            <a:off x="838200" y="762000"/>
            <a:ext cx="7772400" cy="650503"/>
          </a:xfrm>
        </p:spPr>
        <p:txBody>
          <a:bodyPr>
            <a:normAutofit/>
          </a:bodyPr>
          <a:lstStyle/>
          <a:p>
            <a:r>
              <a:rPr lang="en-US" sz="2400" b="1" dirty="0">
                <a:solidFill>
                  <a:srgbClr val="7030A0"/>
                </a:solidFill>
              </a:rPr>
              <a:t>Unit-V: Industrial Microbiology and Intellectual Property</a:t>
            </a:r>
            <a:endParaRPr lang="en-IN" sz="2400" b="1" dirty="0">
              <a:solidFill>
                <a:srgbClr val="7030A0"/>
              </a:solidFill>
            </a:endParaRPr>
          </a:p>
        </p:txBody>
      </p:sp>
      <p:sp>
        <p:nvSpPr>
          <p:cNvPr id="4" name="Subtitle 2">
            <a:extLst>
              <a:ext uri="{FF2B5EF4-FFF2-40B4-BE49-F238E27FC236}">
                <a16:creationId xmlns:a16="http://schemas.microsoft.com/office/drawing/2014/main" xmlns="" id="{B09F5BA6-3EB0-4A09-A309-3E351D5D8D60}"/>
              </a:ext>
            </a:extLst>
          </p:cNvPr>
          <p:cNvSpPr txBox="1">
            <a:spLocks noGrp="1" noChangeArrowheads="1"/>
          </p:cNvSpPr>
          <p:nvPr>
            <p:ph type="subTitle" idx="1"/>
          </p:nvPr>
        </p:nvSpPr>
        <p:spPr>
          <a:xfrm>
            <a:off x="1371600" y="3886200"/>
            <a:ext cx="6400800" cy="1752600"/>
          </a:xfrm>
          <a:prstGeom prst="rect">
            <a:avLst/>
          </a:prstGeom>
        </p:spPr>
        <p:txBody>
          <a:bodyPr vert="horz" lIns="45720" tIns="0" rIns="45720" bIns="0">
            <a:norm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r>
              <a:rPr lang="en-US" altLang="en-US" sz="1600" dirty="0"/>
              <a:t>Course: M.Sc. Zoology</a:t>
            </a:r>
          </a:p>
          <a:p>
            <a:pPr algn="l"/>
            <a:r>
              <a:rPr lang="en-US" altLang="en-US" sz="1600" dirty="0"/>
              <a:t>Semester: III</a:t>
            </a:r>
          </a:p>
          <a:p>
            <a:pPr algn="l"/>
            <a:r>
              <a:rPr lang="en-US" altLang="en-US" sz="1600" dirty="0"/>
              <a:t>Subject: General Microbiology</a:t>
            </a:r>
            <a:endParaRPr lang="en-IN" altLang="en-US" sz="1600" dirty="0"/>
          </a:p>
        </p:txBody>
      </p:sp>
      <p:sp>
        <p:nvSpPr>
          <p:cNvPr id="5" name="Subtitle 2">
            <a:extLst>
              <a:ext uri="{FF2B5EF4-FFF2-40B4-BE49-F238E27FC236}">
                <a16:creationId xmlns:a16="http://schemas.microsoft.com/office/drawing/2014/main" xmlns="" id="{24AF858E-3065-4E9F-AE65-64184AA4D88F}"/>
              </a:ext>
            </a:extLst>
          </p:cNvPr>
          <p:cNvSpPr txBox="1">
            <a:spLocks noChangeArrowheads="1"/>
          </p:cNvSpPr>
          <p:nvPr/>
        </p:nvSpPr>
        <p:spPr>
          <a:xfrm>
            <a:off x="381000" y="5257800"/>
            <a:ext cx="2971800" cy="990600"/>
          </a:xfrm>
          <a:prstGeom prst="rect">
            <a:avLst/>
          </a:prstGeom>
        </p:spPr>
        <p:txBody>
          <a:bodyPr vert="horz" lIns="45720" tIns="0" rIns="45720" bIns="0">
            <a:norm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buClr>
                <a:srgbClr val="B13F9A"/>
              </a:buClr>
            </a:pPr>
            <a:r>
              <a:rPr lang="en-US" altLang="en-US" sz="1600" b="1" dirty="0" smtClean="0">
                <a:solidFill>
                  <a:srgbClr val="7030A0"/>
                </a:solidFill>
                <a:latin typeface="Trebuchet MS"/>
              </a:rPr>
              <a:t>Program</a:t>
            </a:r>
            <a:r>
              <a:rPr lang="en-US" altLang="en-US" sz="1600" b="1" dirty="0" smtClean="0">
                <a:solidFill>
                  <a:srgbClr val="7030A0"/>
                </a:solidFill>
                <a:latin typeface="Trebuchet MS"/>
              </a:rPr>
              <a:t>: </a:t>
            </a:r>
            <a:r>
              <a:rPr lang="en-US" altLang="en-US" sz="1600" b="1" dirty="0">
                <a:solidFill>
                  <a:srgbClr val="7030A0"/>
                </a:solidFill>
                <a:latin typeface="Trebuchet MS"/>
              </a:rPr>
              <a:t>M.Sc. Zoology</a:t>
            </a:r>
          </a:p>
          <a:p>
            <a:pPr algn="l">
              <a:buClr>
                <a:srgbClr val="B13F9A"/>
              </a:buClr>
            </a:pPr>
            <a:r>
              <a:rPr lang="en-US" altLang="en-US" sz="1600" b="1" dirty="0">
                <a:solidFill>
                  <a:srgbClr val="7030A0"/>
                </a:solidFill>
                <a:latin typeface="Trebuchet MS"/>
              </a:rPr>
              <a:t>Semester: III</a:t>
            </a:r>
          </a:p>
          <a:p>
            <a:pPr algn="l">
              <a:buClr>
                <a:srgbClr val="B13F9A"/>
              </a:buClr>
            </a:pPr>
            <a:r>
              <a:rPr lang="en-US" altLang="en-US" sz="1600" b="1" dirty="0" smtClean="0">
                <a:solidFill>
                  <a:srgbClr val="7030A0"/>
                </a:solidFill>
                <a:latin typeface="Trebuchet MS"/>
              </a:rPr>
              <a:t>Course</a:t>
            </a:r>
            <a:r>
              <a:rPr lang="en-US" altLang="en-US" sz="1600" b="1" dirty="0" smtClean="0">
                <a:solidFill>
                  <a:srgbClr val="7030A0"/>
                </a:solidFill>
                <a:latin typeface="Trebuchet MS"/>
              </a:rPr>
              <a:t>: </a:t>
            </a:r>
            <a:r>
              <a:rPr lang="en-US" altLang="en-US" sz="1600" b="1" dirty="0">
                <a:solidFill>
                  <a:srgbClr val="7030A0"/>
                </a:solidFill>
                <a:latin typeface="Trebuchet MS"/>
              </a:rPr>
              <a:t>General Microbiology</a:t>
            </a:r>
            <a:endParaRPr lang="en-IN" altLang="en-US" sz="1600" b="1" dirty="0">
              <a:solidFill>
                <a:srgbClr val="7030A0"/>
              </a:solidFill>
              <a:latin typeface="Trebuchet MS"/>
            </a:endParaRPr>
          </a:p>
        </p:txBody>
      </p:sp>
      <p:sp>
        <p:nvSpPr>
          <p:cNvPr id="6" name="Subtitle 2">
            <a:extLst>
              <a:ext uri="{FF2B5EF4-FFF2-40B4-BE49-F238E27FC236}">
                <a16:creationId xmlns:a16="http://schemas.microsoft.com/office/drawing/2014/main" xmlns="" id="{3E71B1B2-E56F-472C-B6FC-8C32D10A3ECE}"/>
              </a:ext>
            </a:extLst>
          </p:cNvPr>
          <p:cNvSpPr txBox="1">
            <a:spLocks/>
          </p:cNvSpPr>
          <p:nvPr/>
        </p:nvSpPr>
        <p:spPr>
          <a:xfrm>
            <a:off x="762000" y="2438400"/>
            <a:ext cx="7848600" cy="2114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0000"/>
              </a:lnSpc>
              <a:buFont typeface="Arial" pitchFamily="34" charset="0"/>
              <a:buChar char="•"/>
            </a:pPr>
            <a:r>
              <a:rPr lang="en-US" dirty="0">
                <a:solidFill>
                  <a:schemeClr val="tx2">
                    <a:lumMod val="50000"/>
                  </a:schemeClr>
                </a:solidFill>
              </a:rPr>
              <a:t> </a:t>
            </a:r>
            <a:r>
              <a:rPr lang="en-US" sz="2400" dirty="0">
                <a:solidFill>
                  <a:srgbClr val="002060"/>
                </a:solidFill>
              </a:rPr>
              <a:t>SCREENING OF MICROBIAL CULTURE </a:t>
            </a:r>
          </a:p>
          <a:p>
            <a:pPr>
              <a:lnSpc>
                <a:spcPct val="110000"/>
              </a:lnSpc>
              <a:buFont typeface="Arial" pitchFamily="34" charset="0"/>
              <a:buChar char="•"/>
            </a:pPr>
            <a:r>
              <a:rPr lang="en-US" sz="2400" dirty="0">
                <a:solidFill>
                  <a:srgbClr val="002060"/>
                </a:solidFill>
              </a:rPr>
              <a:t> PRIMARY &amp; SECONDARY METABOLITES OF MICROBES</a:t>
            </a:r>
          </a:p>
          <a:p>
            <a:pPr>
              <a:lnSpc>
                <a:spcPct val="110000"/>
              </a:lnSpc>
              <a:buFont typeface="Arial" pitchFamily="34" charset="0"/>
              <a:buChar char="•"/>
            </a:pPr>
            <a:r>
              <a:rPr lang="en-US" sz="2400" dirty="0">
                <a:solidFill>
                  <a:srgbClr val="002060"/>
                </a:solidFill>
              </a:rPr>
              <a:t> PRODUCTION OF SPIRULINA, ALCOHOL</a:t>
            </a:r>
            <a:endParaRPr lang="en-IN" sz="2400" dirty="0">
              <a:solidFill>
                <a:srgbClr val="002060"/>
              </a:solidFill>
            </a:endParaRPr>
          </a:p>
        </p:txBody>
      </p:sp>
    </p:spTree>
    <p:extLst>
      <p:ext uri="{BB962C8B-B14F-4D97-AF65-F5344CB8AC3E}">
        <p14:creationId xmlns:p14="http://schemas.microsoft.com/office/powerpoint/2010/main" xmlns="" val="197234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667426690_97123535fd_o.png"/>
          <p:cNvPicPr>
            <a:picLocks noChangeAspect="1"/>
          </p:cNvPicPr>
          <p:nvPr/>
        </p:nvPicPr>
        <p:blipFill>
          <a:blip r:embed="rId2"/>
          <a:srcRect t="3125"/>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cultivation-of-spirulina-an-innovative-geothermal-application-in-greece-2-638.jpg"/>
          <p:cNvPicPr>
            <a:picLocks noChangeAspect="1"/>
          </p:cNvPicPr>
          <p:nvPr/>
        </p:nvPicPr>
        <p:blipFill>
          <a:blip r:embed="rId2"/>
          <a:stretch>
            <a:fillRect/>
          </a:stretch>
        </p:blipFill>
        <p:spPr>
          <a:xfrm>
            <a:off x="-27671" y="0"/>
            <a:ext cx="9144000" cy="6858000"/>
          </a:xfrm>
          <a:prstGeom prst="rect">
            <a:avLst/>
          </a:prstGeom>
        </p:spPr>
      </p:pic>
      <p:sp>
        <p:nvSpPr>
          <p:cNvPr id="2" name="Rectangle 1">
            <a:extLst>
              <a:ext uri="{FF2B5EF4-FFF2-40B4-BE49-F238E27FC236}">
                <a16:creationId xmlns:a16="http://schemas.microsoft.com/office/drawing/2014/main" xmlns="" id="{91B062B3-F8DE-485C-9DBA-1617D0CF3B2C}"/>
              </a:ext>
            </a:extLst>
          </p:cNvPr>
          <p:cNvSpPr/>
          <p:nvPr/>
        </p:nvSpPr>
        <p:spPr>
          <a:xfrm>
            <a:off x="-36512" y="6611779"/>
            <a:ext cx="6813612" cy="253916"/>
          </a:xfrm>
          <a:prstGeom prst="rect">
            <a:avLst/>
          </a:prstGeom>
        </p:spPr>
        <p:txBody>
          <a:bodyPr wrap="square">
            <a:spAutoFit/>
          </a:bodyPr>
          <a:lstStyle/>
          <a:p>
            <a:r>
              <a:rPr lang="en-IN" sz="1050" dirty="0">
                <a:solidFill>
                  <a:schemeClr val="bg1"/>
                </a:solidFill>
              </a:rPr>
              <a:t>https://www.slideshare.net/ApostolosArvanitis2/the-cultivation-of-spirulina-an-innovative-geothermal-application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cultivation-of-spirulina-an-innovative-geothermal-application-in-greece-5-638.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irulinainfo.jpg"/>
          <p:cNvPicPr>
            <a:picLocks noGrp="1" noChangeAspect="1"/>
          </p:cNvPicPr>
          <p:nvPr>
            <p:ph idx="1"/>
          </p:nvPr>
        </p:nvPicPr>
        <p:blipFill>
          <a:blip r:embed="rId2"/>
          <a:srcRect b="4928"/>
          <a:stretch>
            <a:fillRect/>
          </a:stretch>
        </p:blipFill>
        <p:spPr>
          <a:xfrm>
            <a:off x="0" y="0"/>
            <a:ext cx="9144000"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duction01.gif"/>
          <p:cNvPicPr>
            <a:picLocks noChangeAspect="1"/>
          </p:cNvPicPr>
          <p:nvPr/>
        </p:nvPicPr>
        <p:blipFill>
          <a:blip r:embed="rId2"/>
          <a:stretch>
            <a:fillRect/>
          </a:stretch>
        </p:blipFill>
        <p:spPr>
          <a:xfrm>
            <a:off x="-32" y="-24"/>
            <a:ext cx="9144032" cy="6858024"/>
          </a:xfrm>
          <a:prstGeom prst="rect">
            <a:avLst/>
          </a:prstGeom>
        </p:spPr>
      </p:pic>
      <p:sp>
        <p:nvSpPr>
          <p:cNvPr id="3" name="Rectangle 2">
            <a:extLst>
              <a:ext uri="{FF2B5EF4-FFF2-40B4-BE49-F238E27FC236}">
                <a16:creationId xmlns:a16="http://schemas.microsoft.com/office/drawing/2014/main" xmlns="" id="{AB17411A-FFCC-4508-AC0F-2E1233578C7A}"/>
              </a:ext>
            </a:extLst>
          </p:cNvPr>
          <p:cNvSpPr/>
          <p:nvPr/>
        </p:nvSpPr>
        <p:spPr>
          <a:xfrm>
            <a:off x="6052269" y="6581001"/>
            <a:ext cx="3093154" cy="276999"/>
          </a:xfrm>
          <a:prstGeom prst="rect">
            <a:avLst/>
          </a:prstGeom>
        </p:spPr>
        <p:txBody>
          <a:bodyPr wrap="none">
            <a:spAutoFit/>
          </a:bodyPr>
          <a:lstStyle/>
          <a:p>
            <a:r>
              <a:rPr lang="en-IN" sz="1200" dirty="0"/>
              <a:t>https://www.agrifarming.in/growing-spirulina/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1zO-n5q8sL._SL1500_.jpg"/>
          <p:cNvPicPr>
            <a:picLocks noGrp="1" noChangeAspect="1"/>
          </p:cNvPicPr>
          <p:nvPr>
            <p:ph idx="1"/>
          </p:nvPr>
        </p:nvPicPr>
        <p:blipFill>
          <a:blip r:embed="rId2"/>
          <a:stretch>
            <a:fillRect/>
          </a:stretch>
        </p:blipFill>
        <p:spPr>
          <a:xfrm>
            <a:off x="0" y="0"/>
            <a:ext cx="9144000" cy="6858000"/>
          </a:xfrm>
        </p:spPr>
      </p:pic>
      <p:sp>
        <p:nvSpPr>
          <p:cNvPr id="2" name="Rectangle 1">
            <a:extLst>
              <a:ext uri="{FF2B5EF4-FFF2-40B4-BE49-F238E27FC236}">
                <a16:creationId xmlns:a16="http://schemas.microsoft.com/office/drawing/2014/main" xmlns="" id="{9B6A2138-9693-4E02-A2CE-2C7AEE3A2A19}"/>
              </a:ext>
            </a:extLst>
          </p:cNvPr>
          <p:cNvSpPr/>
          <p:nvPr/>
        </p:nvSpPr>
        <p:spPr>
          <a:xfrm>
            <a:off x="7343800" y="5373216"/>
            <a:ext cx="1800200" cy="1384995"/>
          </a:xfrm>
          <a:prstGeom prst="rect">
            <a:avLst/>
          </a:prstGeom>
        </p:spPr>
        <p:txBody>
          <a:bodyPr wrap="square">
            <a:spAutoFit/>
          </a:bodyPr>
          <a:lstStyle/>
          <a:p>
            <a:r>
              <a:rPr lang="en-IN" sz="1200" dirty="0"/>
              <a:t>https://jet.com/product/Organic-Spirulina-Powder-Purest-Source-and-Maximum-Nutrient-Density-Vegan-Protei/7074dd35d6a3425ebc7104259a954179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Alcohol</a:t>
            </a:r>
          </a:p>
        </p:txBody>
      </p:sp>
      <p:sp>
        <p:nvSpPr>
          <p:cNvPr id="3" name="Content Placeholder 2"/>
          <p:cNvSpPr>
            <a:spLocks noGrp="1"/>
          </p:cNvSpPr>
          <p:nvPr>
            <p:ph idx="1"/>
          </p:nvPr>
        </p:nvSpPr>
        <p:spPr/>
        <p:txBody>
          <a:bodyPr/>
          <a:lstStyle/>
          <a:p>
            <a:pPr>
              <a:lnSpc>
                <a:spcPct val="150000"/>
              </a:lnSpc>
              <a:buNone/>
            </a:pPr>
            <a:r>
              <a:rPr lang="en-US" dirty="0"/>
              <a:t>        </a:t>
            </a:r>
            <a:r>
              <a:rPr lang="en-US" dirty="0" err="1"/>
              <a:t>Colourless</a:t>
            </a:r>
            <a:r>
              <a:rPr lang="en-US" dirty="0"/>
              <a:t> volatile flammable liquid which is produced by the natural fermentation of sugars and is the intoxicating constituent of wine, beer, spirits, and other drinks, and is also used as an industrial solvent and as fuel.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US" sz="3600" dirty="0">
                <a:solidFill>
                  <a:srgbClr val="FF0000"/>
                </a:solidFill>
              </a:rPr>
              <a:t>How Alcohol Made?</a:t>
            </a:r>
            <a:endParaRPr lang="en-IN" sz="3600" dirty="0">
              <a:solidFill>
                <a:srgbClr val="FF0000"/>
              </a:solidFill>
            </a:endParaRPr>
          </a:p>
        </p:txBody>
      </p:sp>
      <p:pic>
        <p:nvPicPr>
          <p:cNvPr id="4" name="Content Placeholder 3" descr="Glucose-sources.png"/>
          <p:cNvPicPr>
            <a:picLocks noGrp="1" noChangeAspect="1"/>
          </p:cNvPicPr>
          <p:nvPr>
            <p:ph idx="1"/>
          </p:nvPr>
        </p:nvPicPr>
        <p:blipFill>
          <a:blip r:embed="rId2"/>
          <a:stretch>
            <a:fillRect/>
          </a:stretch>
        </p:blipFill>
        <p:spPr>
          <a:xfrm>
            <a:off x="142876" y="928670"/>
            <a:ext cx="8858280" cy="571504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cise-duties-act-3-638.jpg"/>
          <p:cNvPicPr>
            <a:picLocks noChangeAspect="1"/>
          </p:cNvPicPr>
          <p:nvPr/>
        </p:nvPicPr>
        <p:blipFill>
          <a:blip r:embed="rId2"/>
          <a:srcRect t="18789"/>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te-of-pyruvate-a-quick-review-5-638.jpg"/>
          <p:cNvPicPr>
            <a:picLocks noChangeAspect="1"/>
          </p:cNvPicPr>
          <p:nvPr/>
        </p:nvPicPr>
        <p:blipFill>
          <a:blip r:embed="rId2"/>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xmlns="" id="{BF8DBD28-68E5-41DE-8C92-F0B64CF6A96E}"/>
              </a:ext>
            </a:extLst>
          </p:cNvPr>
          <p:cNvSpPr/>
          <p:nvPr/>
        </p:nvSpPr>
        <p:spPr>
          <a:xfrm>
            <a:off x="6641976" y="6396335"/>
            <a:ext cx="2502024" cy="461665"/>
          </a:xfrm>
          <a:prstGeom prst="rect">
            <a:avLst/>
          </a:prstGeom>
        </p:spPr>
        <p:txBody>
          <a:bodyPr wrap="square">
            <a:spAutoFit/>
          </a:bodyPr>
          <a:lstStyle/>
          <a:p>
            <a:r>
              <a:rPr lang="en-IN" sz="1200" dirty="0"/>
              <a:t>https://www.slideshare.net/namarta28/fate-of-pyruvate-a-quick-review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uis+Pasteur+French+chemist+Wine+industry+problem.jpg"/>
          <p:cNvPicPr>
            <a:picLocks noChangeAspect="1"/>
          </p:cNvPicPr>
          <p:nvPr/>
        </p:nvPicPr>
        <p:blipFill>
          <a:blip r:embed="rId2"/>
          <a:stretch>
            <a:fillRect/>
          </a:stretch>
        </p:blipFill>
        <p:spPr>
          <a:xfrm>
            <a:off x="0" y="-27384"/>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Alcoholic Fermentation</a:t>
            </a:r>
          </a:p>
        </p:txBody>
      </p:sp>
      <p:pic>
        <p:nvPicPr>
          <p:cNvPr id="4" name="Content Placeholder 3" descr="ethanol-production-2-638.jpg"/>
          <p:cNvPicPr>
            <a:picLocks noGrp="1" noChangeAspect="1"/>
          </p:cNvPicPr>
          <p:nvPr>
            <p:ph idx="1"/>
          </p:nvPr>
        </p:nvPicPr>
        <p:blipFill>
          <a:blip r:embed="rId2"/>
          <a:srcRect t="15625"/>
          <a:stretch>
            <a:fillRect/>
          </a:stretch>
        </p:blipFill>
        <p:spPr>
          <a:xfrm>
            <a:off x="285720" y="1588496"/>
            <a:ext cx="8318426" cy="526950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Biosynthesis of ethanol production pathway</a:t>
            </a:r>
            <a:endParaRPr lang="en-IN" b="1" dirty="0"/>
          </a:p>
        </p:txBody>
      </p:sp>
      <p:pic>
        <p:nvPicPr>
          <p:cNvPr id="4" name="Content Placeholder 3" descr="clip_image006_thumb-157.jpg"/>
          <p:cNvPicPr>
            <a:picLocks noGrp="1" noChangeAspect="1"/>
          </p:cNvPicPr>
          <p:nvPr>
            <p:ph idx="1"/>
          </p:nvPr>
        </p:nvPicPr>
        <p:blipFill>
          <a:blip r:embed="rId2"/>
          <a:srcRect b="9615"/>
          <a:stretch>
            <a:fillRect/>
          </a:stretch>
        </p:blipFill>
        <p:spPr>
          <a:xfrm>
            <a:off x="1428728" y="1643050"/>
            <a:ext cx="5500726" cy="4572032"/>
          </a:xfrm>
        </p:spPr>
      </p:pic>
      <p:sp>
        <p:nvSpPr>
          <p:cNvPr id="3" name="Rectangle 2">
            <a:extLst>
              <a:ext uri="{FF2B5EF4-FFF2-40B4-BE49-F238E27FC236}">
                <a16:creationId xmlns:a16="http://schemas.microsoft.com/office/drawing/2014/main" xmlns="" id="{05153072-9BC7-4E89-A300-2A4EEE44AEE2}"/>
              </a:ext>
            </a:extLst>
          </p:cNvPr>
          <p:cNvSpPr/>
          <p:nvPr/>
        </p:nvSpPr>
        <p:spPr>
          <a:xfrm>
            <a:off x="15984" y="6352529"/>
            <a:ext cx="8516456" cy="461665"/>
          </a:xfrm>
          <a:prstGeom prst="rect">
            <a:avLst/>
          </a:prstGeom>
        </p:spPr>
        <p:txBody>
          <a:bodyPr wrap="square">
            <a:spAutoFit/>
          </a:bodyPr>
          <a:lstStyle/>
          <a:p>
            <a:r>
              <a:rPr lang="en-IN" sz="1200" dirty="0"/>
              <a:t>http://www.biologydiscussion.com/industrial-microbiology-2/fermentation-industrial-microbiology-2/production-of-ethanol-microbiology/66072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er-types-production-spoilage-5-728.jpg"/>
          <p:cNvPicPr>
            <a:picLocks noChangeAspect="1"/>
          </p:cNvPicPr>
          <p:nvPr/>
        </p:nvPicPr>
        <p:blipFill>
          <a:blip r:embed="rId2"/>
          <a:srcRect t="4681"/>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8509252-brewery-process-infographic-flat-style-production-beer-alcohol-and-grain-silo-and-milling-mashing-an.jpg"/>
          <p:cNvPicPr>
            <a:picLocks noChangeAspect="1"/>
          </p:cNvPicPr>
          <p:nvPr/>
        </p:nvPicPr>
        <p:blipFill>
          <a:blip r:embed="rId2"/>
          <a:stretch>
            <a:fillRect/>
          </a:stretch>
        </p:blipFill>
        <p:spPr>
          <a:xfrm>
            <a:off x="0" y="0"/>
            <a:ext cx="9144000" cy="7000900"/>
          </a:xfrm>
          <a:prstGeom prst="rect">
            <a:avLst/>
          </a:prstGeom>
        </p:spPr>
      </p:pic>
      <p:sp>
        <p:nvSpPr>
          <p:cNvPr id="2" name="Rectangle 1">
            <a:extLst>
              <a:ext uri="{FF2B5EF4-FFF2-40B4-BE49-F238E27FC236}">
                <a16:creationId xmlns:a16="http://schemas.microsoft.com/office/drawing/2014/main" xmlns="" id="{8AA8F379-D8D1-4204-97E4-4819B56C9AAA}"/>
              </a:ext>
            </a:extLst>
          </p:cNvPr>
          <p:cNvSpPr/>
          <p:nvPr/>
        </p:nvSpPr>
        <p:spPr>
          <a:xfrm>
            <a:off x="107504" y="6719500"/>
            <a:ext cx="4572000" cy="276999"/>
          </a:xfrm>
          <a:prstGeom prst="rect">
            <a:avLst/>
          </a:prstGeom>
        </p:spPr>
        <p:txBody>
          <a:bodyPr>
            <a:spAutoFit/>
          </a:bodyPr>
          <a:lstStyle/>
          <a:p>
            <a:r>
              <a:rPr lang="en-IN" sz="1200" dirty="0">
                <a:solidFill>
                  <a:schemeClr val="bg1"/>
                </a:solidFill>
              </a:rPr>
              <a:t>https://www.zoedale.co.uk/blog/info-graphics/the-brewing-process/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dirty="0"/>
              <a:t>Future prospects</a:t>
            </a:r>
          </a:p>
        </p:txBody>
      </p:sp>
      <p:pic>
        <p:nvPicPr>
          <p:cNvPr id="3" name="Picture 2" descr="Algae-fuel.png"/>
          <p:cNvPicPr>
            <a:picLocks noChangeAspect="1"/>
          </p:cNvPicPr>
          <p:nvPr/>
        </p:nvPicPr>
        <p:blipFill>
          <a:blip r:embed="rId2"/>
          <a:stretch>
            <a:fillRect/>
          </a:stretch>
        </p:blipFill>
        <p:spPr>
          <a:xfrm>
            <a:off x="0" y="1142984"/>
            <a:ext cx="9144000" cy="5715016"/>
          </a:xfrm>
          <a:prstGeom prst="rect">
            <a:avLst/>
          </a:prstGeom>
        </p:spPr>
      </p:pic>
      <p:sp>
        <p:nvSpPr>
          <p:cNvPr id="4" name="Rectangle 3">
            <a:extLst>
              <a:ext uri="{FF2B5EF4-FFF2-40B4-BE49-F238E27FC236}">
                <a16:creationId xmlns:a16="http://schemas.microsoft.com/office/drawing/2014/main" xmlns="" id="{C886B7B7-907D-479E-BA6D-5AC9A245AA73}"/>
              </a:ext>
            </a:extLst>
          </p:cNvPr>
          <p:cNvSpPr/>
          <p:nvPr/>
        </p:nvSpPr>
        <p:spPr>
          <a:xfrm>
            <a:off x="6525769" y="6581001"/>
            <a:ext cx="2639441" cy="276999"/>
          </a:xfrm>
          <a:prstGeom prst="rect">
            <a:avLst/>
          </a:prstGeom>
        </p:spPr>
        <p:txBody>
          <a:bodyPr wrap="none">
            <a:spAutoFit/>
          </a:bodyPr>
          <a:lstStyle/>
          <a:p>
            <a:r>
              <a:rPr lang="en-IN" sz="1200" dirty="0"/>
              <a:t>http://en.stonkcash.com/energy-algae/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crease+Blood+Pressure+and+Blood+Volume.jpg"/>
          <p:cNvPicPr>
            <a:picLocks noChangeAspect="1"/>
          </p:cNvPicPr>
          <p:nvPr/>
        </p:nvPicPr>
        <p:blipFill>
          <a:blip r:embed="rId2"/>
          <a:srcRect l="3846" t="7291" r="8974" b="2083"/>
          <a:stretch>
            <a:fillRect/>
          </a:stretch>
        </p:blipFill>
        <p:spPr>
          <a:xfrm>
            <a:off x="0" y="785794"/>
            <a:ext cx="9144000" cy="6072206"/>
          </a:xfrm>
          <a:prstGeom prst="rect">
            <a:avLst/>
          </a:prstGeom>
        </p:spPr>
      </p:pic>
      <p:sp>
        <p:nvSpPr>
          <p:cNvPr id="7" name="TextBox 6"/>
          <p:cNvSpPr txBox="1"/>
          <p:nvPr/>
        </p:nvSpPr>
        <p:spPr>
          <a:xfrm>
            <a:off x="1428728" y="214290"/>
            <a:ext cx="5857916" cy="461665"/>
          </a:xfrm>
          <a:prstGeom prst="rect">
            <a:avLst/>
          </a:prstGeom>
          <a:noFill/>
        </p:spPr>
        <p:txBody>
          <a:bodyPr wrap="square" rtlCol="0">
            <a:spAutoFit/>
          </a:bodyPr>
          <a:lstStyle/>
          <a:p>
            <a:pPr algn="ctr"/>
            <a:r>
              <a:rPr lang="en-US" sz="2400" b="1" dirty="0">
                <a:solidFill>
                  <a:srgbClr val="C00000"/>
                </a:solidFill>
              </a:rPr>
              <a:t>Disadvantages</a:t>
            </a:r>
            <a:endParaRPr lang="en-IN" sz="2400" b="1" dirty="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ti-Alcohol-Quotations-020.jpg"/>
          <p:cNvPicPr>
            <a:picLocks noChangeAspect="1"/>
          </p:cNvPicPr>
          <p:nvPr/>
        </p:nvPicPr>
        <p:blipFill>
          <a:blip r:embed="rId2"/>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xmlns="" id="{1B34D9E6-0236-437B-9864-B6EDBA777904}"/>
              </a:ext>
            </a:extLst>
          </p:cNvPr>
          <p:cNvSpPr/>
          <p:nvPr/>
        </p:nvSpPr>
        <p:spPr>
          <a:xfrm>
            <a:off x="5220072" y="0"/>
            <a:ext cx="4572000" cy="276999"/>
          </a:xfrm>
          <a:prstGeom prst="rect">
            <a:avLst/>
          </a:prstGeom>
        </p:spPr>
        <p:txBody>
          <a:bodyPr>
            <a:spAutoFit/>
          </a:bodyPr>
          <a:lstStyle/>
          <a:p>
            <a:r>
              <a:rPr lang="en-IN" sz="1200" dirty="0">
                <a:solidFill>
                  <a:schemeClr val="bg1"/>
                </a:solidFill>
              </a:rPr>
              <a:t>https://in.pinterest.com/pin/72620612717415718/?lp=true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7030A0"/>
                </a:solidFill>
              </a:rPr>
              <a:t>SCREENING OF MICROBIAL CULTURE</a:t>
            </a:r>
            <a:endParaRPr lang="en-IN" dirty="0">
              <a:solidFill>
                <a:srgbClr val="7030A0"/>
              </a:solidFill>
            </a:endParaRPr>
          </a:p>
        </p:txBody>
      </p:sp>
      <p:sp>
        <p:nvSpPr>
          <p:cNvPr id="3" name="Content Placeholder 2"/>
          <p:cNvSpPr>
            <a:spLocks noGrp="1"/>
          </p:cNvSpPr>
          <p:nvPr>
            <p:ph idx="1"/>
          </p:nvPr>
        </p:nvSpPr>
        <p:spPr/>
        <p:txBody>
          <a:bodyPr>
            <a:normAutofit/>
          </a:bodyPr>
          <a:lstStyle/>
          <a:p>
            <a:r>
              <a:rPr lang="en-IN" dirty="0">
                <a:latin typeface="Times New Roman" pitchFamily="18" charset="0"/>
                <a:cs typeface="Times New Roman" pitchFamily="18" charset="0"/>
              </a:rPr>
              <a:t>Screening - desired microorganisms is determined amongst various other microorganisms.</a:t>
            </a:r>
          </a:p>
          <a:p>
            <a:endParaRPr lang="en-IN" i="1" dirty="0"/>
          </a:p>
          <a:p>
            <a:pPr algn="just"/>
            <a:r>
              <a:rPr lang="en-US" sz="2800" dirty="0">
                <a:latin typeface="Times New Roman" pitchFamily="18" charset="0"/>
                <a:cs typeface="Times New Roman" pitchFamily="18" charset="0"/>
              </a:rPr>
              <a:t>Isolation and detection of high yielding species from the natural source material containing a heterogeneous microbial population called us screening of microbial culture. </a:t>
            </a:r>
            <a:endParaRPr lang="en-IN" sz="2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999_2012_Article_16_Fig1_HTML.jpg"/>
          <p:cNvPicPr>
            <a:picLocks noChangeAspect="1"/>
          </p:cNvPicPr>
          <p:nvPr/>
        </p:nvPicPr>
        <p:blipFill>
          <a:blip r:embed="rId2"/>
          <a:srcRect l="1098" t="6039" r="2265" b="14281"/>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besfig1.gif"/>
          <p:cNvPicPr>
            <a:picLocks noChangeAspect="1"/>
          </p:cNvPicPr>
          <p:nvPr/>
        </p:nvPicPr>
        <p:blipFill>
          <a:blip r:embed="rId2"/>
          <a:stretch>
            <a:fillRect/>
          </a:stretch>
        </p:blipFill>
        <p:spPr>
          <a:xfrm>
            <a:off x="0" y="-24"/>
            <a:ext cx="9139436" cy="6858024"/>
          </a:xfrm>
          <a:prstGeom prst="rect">
            <a:avLst/>
          </a:prstGeom>
        </p:spPr>
      </p:pic>
      <p:sp>
        <p:nvSpPr>
          <p:cNvPr id="2" name="Rectangle 1">
            <a:extLst>
              <a:ext uri="{FF2B5EF4-FFF2-40B4-BE49-F238E27FC236}">
                <a16:creationId xmlns:a16="http://schemas.microsoft.com/office/drawing/2014/main" xmlns="" id="{DFEFC166-43A9-4FB3-B78F-B101BFD9408F}"/>
              </a:ext>
            </a:extLst>
          </p:cNvPr>
          <p:cNvSpPr/>
          <p:nvPr/>
        </p:nvSpPr>
        <p:spPr>
          <a:xfrm>
            <a:off x="0" y="116632"/>
            <a:ext cx="1781944" cy="646331"/>
          </a:xfrm>
          <a:prstGeom prst="rect">
            <a:avLst/>
          </a:prstGeom>
        </p:spPr>
        <p:txBody>
          <a:bodyPr wrap="square">
            <a:spAutoFit/>
          </a:bodyPr>
          <a:lstStyle/>
          <a:p>
            <a:r>
              <a:rPr lang="en-IN" sz="1200" dirty="0"/>
              <a:t>https://www.aacc.org/publications/cln/articles/2012/may/bacterial-id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CROORGANISMS&#10;SOURCE&#10;ENVIRONMENT&#10;(AIR , WATER,&#10;SOIL)&#10;FOOD (MILK,&#10;CHEESE etc. )&#10;COMPOST AND&#10;OTHER&#10;SOURCES&#10;SCREENING&#10;PRIMAR..."/>
          <p:cNvPicPr>
            <a:picLocks noChangeAspect="1" noChangeArrowheads="1"/>
          </p:cNvPicPr>
          <p:nvPr/>
        </p:nvPicPr>
        <p:blipFill>
          <a:blip r:embed="rId2"/>
          <a:srcRect/>
          <a:stretch>
            <a:fillRect/>
          </a:stretch>
        </p:blipFill>
        <p:spPr bwMode="auto">
          <a:xfrm>
            <a:off x="0" y="0"/>
            <a:ext cx="9144000" cy="6865168"/>
          </a:xfrm>
          <a:prstGeom prst="rect">
            <a:avLst/>
          </a:prstGeom>
          <a:noFill/>
        </p:spPr>
      </p:pic>
      <p:sp>
        <p:nvSpPr>
          <p:cNvPr id="3" name="Rectangle 2">
            <a:extLst>
              <a:ext uri="{FF2B5EF4-FFF2-40B4-BE49-F238E27FC236}">
                <a16:creationId xmlns:a16="http://schemas.microsoft.com/office/drawing/2014/main" xmlns="" id="{40155FF7-D7C1-4357-851B-E9BB2E3DB257}"/>
              </a:ext>
            </a:extLst>
          </p:cNvPr>
          <p:cNvSpPr/>
          <p:nvPr/>
        </p:nvSpPr>
        <p:spPr>
          <a:xfrm>
            <a:off x="107504" y="6581001"/>
            <a:ext cx="4572000" cy="276999"/>
          </a:xfrm>
          <a:prstGeom prst="rect">
            <a:avLst/>
          </a:prstGeom>
        </p:spPr>
        <p:txBody>
          <a:bodyPr>
            <a:spAutoFit/>
          </a:bodyPr>
          <a:lstStyle/>
          <a:p>
            <a:r>
              <a:rPr lang="en-IN" sz="1200" dirty="0"/>
              <a:t>https://www.slideshare.net/MuskanBhardwaj5/screening-86810906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YPES OF SCREENING&#10;SRCEENING&#10;PRIMARY SCREENING SECONDARY SCREENING&#10;ORGANIC ACID&#10;PRODUCING&#10;MICROORGANISMS&#10;ANTIBIOTIC&#10;PRODUC..."/>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2" name="Rectangle 1">
            <a:extLst>
              <a:ext uri="{FF2B5EF4-FFF2-40B4-BE49-F238E27FC236}">
                <a16:creationId xmlns:a16="http://schemas.microsoft.com/office/drawing/2014/main" xmlns="" id="{74CE4319-862D-4161-B9BD-FED42BD3DFCF}"/>
              </a:ext>
            </a:extLst>
          </p:cNvPr>
          <p:cNvSpPr/>
          <p:nvPr/>
        </p:nvSpPr>
        <p:spPr>
          <a:xfrm>
            <a:off x="107504" y="6581001"/>
            <a:ext cx="4572000" cy="276999"/>
          </a:xfrm>
          <a:prstGeom prst="rect">
            <a:avLst/>
          </a:prstGeom>
        </p:spPr>
        <p:txBody>
          <a:bodyPr>
            <a:spAutoFit/>
          </a:bodyPr>
          <a:lstStyle/>
          <a:p>
            <a:r>
              <a:rPr lang="en-IN" sz="1200" dirty="0"/>
              <a:t>https://www.slideshare.net/MuskanBhardwaj5/screening-86810906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6.jpg"/>
          <p:cNvPicPr>
            <a:picLocks noChangeAspect="1"/>
          </p:cNvPicPr>
          <p:nvPr/>
        </p:nvPicPr>
        <p:blipFill>
          <a:blip r:embed="rId2"/>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xmlns="" id="{FE94EA9A-1AE4-40B2-BEE4-D05EEFA49688}"/>
              </a:ext>
            </a:extLst>
          </p:cNvPr>
          <p:cNvSpPr/>
          <p:nvPr/>
        </p:nvSpPr>
        <p:spPr>
          <a:xfrm>
            <a:off x="6538889" y="6568643"/>
            <a:ext cx="2639184" cy="276999"/>
          </a:xfrm>
          <a:prstGeom prst="rect">
            <a:avLst/>
          </a:prstGeom>
        </p:spPr>
        <p:txBody>
          <a:bodyPr wrap="none">
            <a:spAutoFit/>
          </a:bodyPr>
          <a:lstStyle/>
          <a:p>
            <a:r>
              <a:rPr lang="en-IN" sz="1200" dirty="0"/>
              <a:t>https://slideplayer.com/slide/6319124/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fference-Between-Lactic-Acid-and-Alcoholic-Fermentation-Comparison-Summary.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187</Words>
  <Application>Microsoft Office PowerPoint</Application>
  <PresentationFormat>On-screen Show (4:3)</PresentationFormat>
  <Paragraphs>33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Unit-V: Industrial Microbiology and Intellectual Property</vt:lpstr>
      <vt:lpstr>Slide 2</vt:lpstr>
      <vt:lpstr>SCREENING OF MICROBIAL CULTURE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Alcohol</vt:lpstr>
      <vt:lpstr>How Alcohol Made?</vt:lpstr>
      <vt:lpstr>Slide 18</vt:lpstr>
      <vt:lpstr>Slide 19</vt:lpstr>
      <vt:lpstr>Alcoholic Fermentation</vt:lpstr>
      <vt:lpstr>Biosynthesis of ethanol production pathway</vt:lpstr>
      <vt:lpstr>Slide 22</vt:lpstr>
      <vt:lpstr>Slide 23</vt:lpstr>
      <vt:lpstr>Future prospects</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136</cp:revision>
  <dcterms:created xsi:type="dcterms:W3CDTF">2018-09-24T16:19:09Z</dcterms:created>
  <dcterms:modified xsi:type="dcterms:W3CDTF">2019-02-04T04:36:06Z</dcterms:modified>
</cp:coreProperties>
</file>