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04-Feb-19</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04-Feb-19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04-Feb-19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04-Feb-19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04-Feb-19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04-Feb-19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04-Feb-19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04-Feb-19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D8BD707-D9CF-40AE-B4C6-C98DA3205C09}" type="datetimeFigureOut">
              <a:rPr lang="en-US" smtClean="0"/>
              <a:pPr/>
              <a:t>04-Feb-19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04-Feb-19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04-Feb-19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04-Feb-19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2209800"/>
            <a:ext cx="7406640" cy="1472184"/>
          </a:xfrm>
        </p:spPr>
        <p:txBody>
          <a:bodyPr>
            <a:normAutofit fontScale="90000"/>
          </a:bodyPr>
          <a:lstStyle/>
          <a:p>
            <a:pPr algn="ctr"/>
            <a:r>
              <a:rPr lang="en-US" sz="9600" dirty="0">
                <a:solidFill>
                  <a:srgbClr val="FF0000"/>
                </a:solidFill>
              </a:rPr>
              <a:t>Vaccines </a:t>
            </a:r>
            <a:r>
              <a:rPr lang="en-US" dirty="0"/>
              <a:t/>
            </a:r>
            <a:br>
              <a:rPr lang="en-US" dirty="0"/>
            </a:br>
            <a:r>
              <a:rPr lang="en-US" dirty="0"/>
              <a:t>(History, Production and Types)</a:t>
            </a:r>
          </a:p>
        </p:txBody>
      </p:sp>
      <p:sp>
        <p:nvSpPr>
          <p:cNvPr id="4" name="Subtitle 2"/>
          <p:cNvSpPr>
            <a:spLocks noGrp="1"/>
          </p:cNvSpPr>
          <p:nvPr>
            <p:ph type="subTitle" idx="1"/>
          </p:nvPr>
        </p:nvSpPr>
        <p:spPr>
          <a:xfrm>
            <a:off x="1219200" y="4800600"/>
            <a:ext cx="6324600" cy="1752600"/>
          </a:xfrm>
        </p:spPr>
        <p:txBody>
          <a:bodyPr>
            <a:normAutofit/>
          </a:bodyPr>
          <a:lstStyle/>
          <a:p>
            <a:pPr algn="just"/>
            <a:r>
              <a:rPr lang="en-US" dirty="0" smtClean="0">
                <a:solidFill>
                  <a:srgbClr val="002060"/>
                </a:solidFill>
              </a:rPr>
              <a:t>Program</a:t>
            </a:r>
            <a:r>
              <a:rPr lang="en-US" dirty="0">
                <a:solidFill>
                  <a:srgbClr val="002060"/>
                </a:solidFill>
              </a:rPr>
              <a:t>	: M.Sc. Zoology</a:t>
            </a:r>
          </a:p>
          <a:p>
            <a:pPr algn="just"/>
            <a:r>
              <a:rPr lang="en-US" dirty="0">
                <a:solidFill>
                  <a:srgbClr val="002060"/>
                </a:solidFill>
              </a:rPr>
              <a:t>Semester	: III</a:t>
            </a:r>
          </a:p>
          <a:p>
            <a:pPr algn="just"/>
            <a:r>
              <a:rPr lang="en-US" dirty="0" smtClean="0">
                <a:solidFill>
                  <a:srgbClr val="002060"/>
                </a:solidFill>
              </a:rPr>
              <a:t>Course</a:t>
            </a:r>
            <a:r>
              <a:rPr lang="en-US" dirty="0">
                <a:solidFill>
                  <a:srgbClr val="002060"/>
                </a:solidFill>
              </a:rPr>
              <a:t>	: General Microbiology</a:t>
            </a:r>
          </a:p>
          <a:p>
            <a:endParaRPr lang="en-US" dirty="0"/>
          </a:p>
        </p:txBody>
      </p:sp>
      <p:sp>
        <p:nvSpPr>
          <p:cNvPr id="5" name="Subtitle 2"/>
          <p:cNvSpPr txBox="1">
            <a:spLocks/>
          </p:cNvSpPr>
          <p:nvPr/>
        </p:nvSpPr>
        <p:spPr>
          <a:xfrm>
            <a:off x="1676400" y="762000"/>
            <a:ext cx="6400800" cy="685800"/>
          </a:xfrm>
          <a:prstGeom prst="rect">
            <a:avLst/>
          </a:prstGeom>
        </p:spPr>
        <p:txBody>
          <a:bodyPr vert="horz" lIns="45720" rIns="45720">
            <a:normAutofit fontScale="85000" lnSpcReduction="10000"/>
          </a:bodyPr>
          <a:lstStyle/>
          <a:p>
            <a:pPr marL="0" marR="64008" lvl="0" indent="0" algn="r"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1" i="0" u="none" strike="noStrike" kern="1200" cap="none" spc="0" normalizeH="0" baseline="0" noProof="0" dirty="0">
                <a:ln>
                  <a:noFill/>
                </a:ln>
                <a:solidFill>
                  <a:srgbClr val="0070C0"/>
                </a:solidFill>
                <a:effectLst/>
                <a:uLnTx/>
                <a:uFillTx/>
                <a:latin typeface="+mn-lt"/>
                <a:ea typeface="+mn-ea"/>
                <a:cs typeface="+mn-cs"/>
              </a:rPr>
              <a:t>Unit</a:t>
            </a:r>
            <a:r>
              <a:rPr kumimoji="0" lang="en-US" sz="2700" b="1" i="0" u="none" strike="noStrike" kern="1200" cap="none" spc="0" normalizeH="0" noProof="0" dirty="0">
                <a:ln>
                  <a:noFill/>
                </a:ln>
                <a:solidFill>
                  <a:srgbClr val="0070C0"/>
                </a:solidFill>
                <a:effectLst/>
                <a:uLnTx/>
                <a:uFillTx/>
                <a:latin typeface="+mn-lt"/>
                <a:ea typeface="+mn-ea"/>
                <a:cs typeface="+mn-cs"/>
              </a:rPr>
              <a:t> IV: </a:t>
            </a:r>
            <a:r>
              <a:rPr kumimoji="0" lang="en-US" sz="2700" b="1" i="0" u="none" strike="noStrike" kern="1200" cap="none" spc="0" normalizeH="0" baseline="0" noProof="0" dirty="0">
                <a:ln>
                  <a:noFill/>
                </a:ln>
                <a:solidFill>
                  <a:srgbClr val="0070C0"/>
                </a:solidFill>
                <a:effectLst/>
                <a:uLnTx/>
                <a:uFillTx/>
                <a:latin typeface="+mn-lt"/>
                <a:ea typeface="+mn-ea"/>
                <a:cs typeface="+mn-cs"/>
              </a:rPr>
              <a:t>Role of Microbes in Biotechnology</a:t>
            </a:r>
          </a:p>
          <a:p>
            <a:pPr marL="0" marR="64008" lvl="0" indent="0" algn="r"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rgbClr val="00B050"/>
                </a:solidFill>
              </a:rPr>
              <a:t>Subunit vaccines</a:t>
            </a:r>
          </a:p>
        </p:txBody>
      </p:sp>
      <p:sp>
        <p:nvSpPr>
          <p:cNvPr id="3" name="Content Placeholder 2"/>
          <p:cNvSpPr>
            <a:spLocks noGrp="1"/>
          </p:cNvSpPr>
          <p:nvPr>
            <p:ph idx="1"/>
          </p:nvPr>
        </p:nvSpPr>
        <p:spPr/>
        <p:txBody>
          <a:bodyPr>
            <a:normAutofit lnSpcReduction="10000"/>
          </a:bodyPr>
          <a:lstStyle/>
          <a:p>
            <a:r>
              <a:rPr lang="en-US" dirty="0"/>
              <a:t>Instead of the entire microbe, subunit vaccines include only the antigens that best stimulate the immune system.</a:t>
            </a:r>
          </a:p>
          <a:p>
            <a:endParaRPr lang="en-US" dirty="0"/>
          </a:p>
          <a:p>
            <a:r>
              <a:rPr lang="en-US" dirty="0"/>
              <a:t>In some cases, these vaccines use </a:t>
            </a:r>
            <a:r>
              <a:rPr lang="en-US" dirty="0" err="1"/>
              <a:t>epitopes</a:t>
            </a:r>
            <a:r>
              <a:rPr lang="en-US" dirty="0"/>
              <a:t>—the very specific parts of the antigen that antibodies or T cells recognize and bind to.</a:t>
            </a:r>
          </a:p>
          <a:p>
            <a:endParaRPr lang="en-US" dirty="0"/>
          </a:p>
          <a:p>
            <a:r>
              <a:rPr lang="en-US" dirty="0"/>
              <a:t>Examples are Hepatitis B and Influenza.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solidFill>
                  <a:srgbClr val="002060"/>
                </a:solidFill>
              </a:rPr>
              <a:t>Toxoid</a:t>
            </a:r>
            <a:r>
              <a:rPr lang="en-US" dirty="0">
                <a:solidFill>
                  <a:srgbClr val="002060"/>
                </a:solidFill>
              </a:rPr>
              <a:t> vaccines</a:t>
            </a:r>
          </a:p>
        </p:txBody>
      </p:sp>
      <p:sp>
        <p:nvSpPr>
          <p:cNvPr id="3" name="Content Placeholder 2"/>
          <p:cNvSpPr>
            <a:spLocks noGrp="1"/>
          </p:cNvSpPr>
          <p:nvPr>
            <p:ph idx="1"/>
          </p:nvPr>
        </p:nvSpPr>
        <p:spPr/>
        <p:txBody>
          <a:bodyPr/>
          <a:lstStyle/>
          <a:p>
            <a:r>
              <a:rPr lang="en-US" dirty="0"/>
              <a:t>These vaccines are used when a bacterial toxin is the main cause of illness. </a:t>
            </a:r>
          </a:p>
          <a:p>
            <a:endParaRPr lang="en-US" dirty="0"/>
          </a:p>
          <a:p>
            <a:r>
              <a:rPr lang="en-US" dirty="0"/>
              <a:t>Immunizations for this type of pathogen can be made by inactivating the toxin that causes disease symptoms.</a:t>
            </a:r>
          </a:p>
          <a:p>
            <a:endParaRPr lang="en-US" dirty="0"/>
          </a:p>
          <a:p>
            <a:r>
              <a:rPr lang="en-US" dirty="0"/>
              <a:t>Examples are Diphtheria and tetanus.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0000"/>
                </a:solidFill>
              </a:rPr>
              <a:t>DNA Vaccines</a:t>
            </a:r>
          </a:p>
        </p:txBody>
      </p:sp>
      <p:sp>
        <p:nvSpPr>
          <p:cNvPr id="3" name="Content Placeholder 2"/>
          <p:cNvSpPr>
            <a:spLocks noGrp="1"/>
          </p:cNvSpPr>
          <p:nvPr>
            <p:ph idx="1"/>
          </p:nvPr>
        </p:nvSpPr>
        <p:spPr/>
        <p:txBody>
          <a:bodyPr>
            <a:normAutofit lnSpcReduction="10000"/>
          </a:bodyPr>
          <a:lstStyle/>
          <a:p>
            <a:r>
              <a:rPr lang="en-US" dirty="0"/>
              <a:t>The direct injection of genetic material into a living host causes a small amount of its cells to produce the introduced gene products. </a:t>
            </a:r>
          </a:p>
          <a:p>
            <a:endParaRPr lang="en-US" dirty="0"/>
          </a:p>
          <a:p>
            <a:r>
              <a:rPr lang="en-US" dirty="0"/>
              <a:t>This inappropriate gene expression within the host has important immunological consequences, resulting in the specific immune activation of the host against the gene delivered antigen.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0000"/>
                </a:solidFill>
              </a:rPr>
              <a:t>Definition</a:t>
            </a:r>
          </a:p>
        </p:txBody>
      </p:sp>
      <p:sp>
        <p:nvSpPr>
          <p:cNvPr id="3" name="Content Placeholder 2"/>
          <p:cNvSpPr>
            <a:spLocks noGrp="1"/>
          </p:cNvSpPr>
          <p:nvPr>
            <p:ph idx="1"/>
          </p:nvPr>
        </p:nvSpPr>
        <p:spPr>
          <a:xfrm>
            <a:off x="762000" y="2057400"/>
            <a:ext cx="7696200" cy="4800600"/>
          </a:xfrm>
        </p:spPr>
        <p:txBody>
          <a:bodyPr>
            <a:normAutofit fontScale="85000" lnSpcReduction="10000"/>
          </a:bodyPr>
          <a:lstStyle/>
          <a:p>
            <a:pPr algn="just"/>
            <a:r>
              <a:rPr lang="en-US" dirty="0"/>
              <a:t>A vaccine is a biological preparation that improves immunity to a particular disease. </a:t>
            </a:r>
          </a:p>
          <a:p>
            <a:pPr algn="just"/>
            <a:r>
              <a:rPr lang="en-US" dirty="0"/>
              <a:t>A vaccine typically contains an agent that resembles a disease-causing microorganism, and is often made from weakened or killed forms of the microbe, its toxins or one of its surface proteins. </a:t>
            </a:r>
          </a:p>
          <a:p>
            <a:pPr algn="just"/>
            <a:r>
              <a:rPr lang="en-US" dirty="0"/>
              <a:t>The agent stimulates the body's immune system to recognize the agent as foreign, destroy it, and "remember" it, so that the immune system can more easily recognize and destroy any of these microorganisms that it later encounters.</a:t>
            </a:r>
          </a:p>
        </p:txBody>
      </p:sp>
      <p:sp>
        <p:nvSpPr>
          <p:cNvPr id="4" name="Rectangle 3"/>
          <p:cNvSpPr/>
          <p:nvPr/>
        </p:nvSpPr>
        <p:spPr>
          <a:xfrm>
            <a:off x="6089959" y="6581001"/>
            <a:ext cx="3054041" cy="276999"/>
          </a:xfrm>
          <a:prstGeom prst="rect">
            <a:avLst/>
          </a:prstGeom>
        </p:spPr>
        <p:txBody>
          <a:bodyPr wrap="none">
            <a:spAutoFit/>
          </a:bodyPr>
          <a:lstStyle/>
          <a:p>
            <a:r>
              <a:rPr lang="en-US" sz="1200" dirty="0" err="1"/>
              <a:t>Source:http</a:t>
            </a:r>
            <a:r>
              <a:rPr lang="en-US" sz="1200" dirty="0"/>
              <a:t>://www.who.int/topics/vaccines/en/</a:t>
            </a:r>
          </a:p>
        </p:txBody>
      </p:sp>
      <p:pic>
        <p:nvPicPr>
          <p:cNvPr id="5" name="Picture 4" descr="vaccines.jpg"/>
          <p:cNvPicPr>
            <a:picLocks noChangeAspect="1"/>
          </p:cNvPicPr>
          <p:nvPr/>
        </p:nvPicPr>
        <p:blipFill>
          <a:blip r:embed="rId2"/>
          <a:stretch>
            <a:fillRect/>
          </a:stretch>
        </p:blipFill>
        <p:spPr>
          <a:xfrm>
            <a:off x="0" y="0"/>
            <a:ext cx="2952750" cy="200025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2060"/>
                </a:solidFill>
              </a:rPr>
              <a:t>History</a:t>
            </a:r>
          </a:p>
        </p:txBody>
      </p:sp>
      <p:sp>
        <p:nvSpPr>
          <p:cNvPr id="3" name="Content Placeholder 2"/>
          <p:cNvSpPr>
            <a:spLocks noGrp="1"/>
          </p:cNvSpPr>
          <p:nvPr>
            <p:ph idx="1"/>
          </p:nvPr>
        </p:nvSpPr>
        <p:spPr/>
        <p:txBody>
          <a:bodyPr/>
          <a:lstStyle/>
          <a:p>
            <a:r>
              <a:rPr lang="en-US" dirty="0">
                <a:solidFill>
                  <a:srgbClr val="FF0000"/>
                </a:solidFill>
              </a:rPr>
              <a:t>Edward Jenner </a:t>
            </a:r>
            <a:r>
              <a:rPr lang="en-US" dirty="0"/>
              <a:t>noticed that some dairymaids seemed protected from smallpox if they had already been infected by the much less dangerous virus that caused cowpox.</a:t>
            </a:r>
          </a:p>
          <a:p>
            <a:r>
              <a:rPr lang="en-US" dirty="0"/>
              <a:t>In 1796, Jenner conducted an experiment, scratching the arm of an 8-year-old boy named </a:t>
            </a:r>
            <a:r>
              <a:rPr lang="en-US" dirty="0">
                <a:solidFill>
                  <a:srgbClr val="FF0000"/>
                </a:solidFill>
              </a:rPr>
              <a:t>James Phipps </a:t>
            </a:r>
            <a:r>
              <a:rPr lang="en-US" dirty="0"/>
              <a:t>using material from a cowpox sore in one of these dairymaids. </a:t>
            </a:r>
          </a:p>
        </p:txBody>
      </p:sp>
      <p:pic>
        <p:nvPicPr>
          <p:cNvPr id="4" name="Picture 3" descr="Eduard_Jenner.jpg"/>
          <p:cNvPicPr>
            <a:picLocks noChangeAspect="1"/>
          </p:cNvPicPr>
          <p:nvPr/>
        </p:nvPicPr>
        <p:blipFill>
          <a:blip r:embed="rId2"/>
          <a:stretch>
            <a:fillRect/>
          </a:stretch>
        </p:blipFill>
        <p:spPr>
          <a:xfrm>
            <a:off x="7393823" y="0"/>
            <a:ext cx="1750177" cy="1981200"/>
          </a:xfrm>
          <a:prstGeom prst="rect">
            <a:avLst/>
          </a:prstGeom>
        </p:spPr>
      </p:pic>
      <p:sp>
        <p:nvSpPr>
          <p:cNvPr id="5" name="Rectangle 4"/>
          <p:cNvSpPr/>
          <p:nvPr/>
        </p:nvSpPr>
        <p:spPr>
          <a:xfrm>
            <a:off x="1905000" y="6596390"/>
            <a:ext cx="7010400" cy="261610"/>
          </a:xfrm>
          <a:prstGeom prst="rect">
            <a:avLst/>
          </a:prstGeom>
        </p:spPr>
        <p:txBody>
          <a:bodyPr wrap="square">
            <a:spAutoFit/>
          </a:bodyPr>
          <a:lstStyle/>
          <a:p>
            <a:r>
              <a:rPr lang="en-US" sz="1100" dirty="0"/>
              <a:t>Source: https://www.healthychildren.org/English/safety-prevention/immunizations/Pages/History-of-Immunizations.aspx</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09600"/>
            <a:ext cx="7498080" cy="5638800"/>
          </a:xfrm>
        </p:spPr>
        <p:txBody>
          <a:bodyPr/>
          <a:lstStyle/>
          <a:p>
            <a:r>
              <a:rPr lang="en-US" dirty="0"/>
              <a:t>Then he repeated the same experiment, but this time added a small amount of smallpox into the same child. </a:t>
            </a:r>
          </a:p>
          <a:p>
            <a:endParaRPr lang="en-US" dirty="0"/>
          </a:p>
          <a:p>
            <a:r>
              <a:rPr lang="en-US" dirty="0"/>
              <a:t>He hoped that the procedure would immunize the child against the deadly smallpox infection. </a:t>
            </a:r>
          </a:p>
          <a:p>
            <a:endParaRPr lang="en-US" dirty="0"/>
          </a:p>
          <a:p>
            <a:r>
              <a:rPr lang="en-US" dirty="0"/>
              <a:t>In fact, it did. Jenner’s experiment began the immunization age.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0000"/>
                </a:solidFill>
              </a:rPr>
              <a:t>Louis Pasteur</a:t>
            </a:r>
          </a:p>
        </p:txBody>
      </p:sp>
      <p:sp>
        <p:nvSpPr>
          <p:cNvPr id="3" name="Content Placeholder 2"/>
          <p:cNvSpPr>
            <a:spLocks noGrp="1"/>
          </p:cNvSpPr>
          <p:nvPr>
            <p:ph idx="1"/>
          </p:nvPr>
        </p:nvSpPr>
        <p:spPr/>
        <p:txBody>
          <a:bodyPr>
            <a:normAutofit lnSpcReduction="10000"/>
          </a:bodyPr>
          <a:lstStyle/>
          <a:p>
            <a:r>
              <a:rPr lang="en-US" dirty="0"/>
              <a:t>Pasteur’s first important discovery in the study of vaccination came in 1879 and concerned a disease called chicken cholera.</a:t>
            </a:r>
          </a:p>
          <a:p>
            <a:r>
              <a:rPr lang="en-US" dirty="0"/>
              <a:t>Pasteur began investigating anthrax in 1879.</a:t>
            </a:r>
          </a:p>
          <a:p>
            <a:r>
              <a:rPr lang="en-US" dirty="0"/>
              <a:t>On July 6, 1885, Pasteur vaccinated Joseph Meister, a nine-year-old boy who had been bitten by a rabid dog. The vaccine was so successful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0000"/>
                </a:solidFill>
              </a:rPr>
              <a:t>Polio Vaccine</a:t>
            </a:r>
          </a:p>
        </p:txBody>
      </p:sp>
      <p:sp>
        <p:nvSpPr>
          <p:cNvPr id="3" name="Content Placeholder 2"/>
          <p:cNvSpPr>
            <a:spLocks noGrp="1"/>
          </p:cNvSpPr>
          <p:nvPr>
            <p:ph idx="1"/>
          </p:nvPr>
        </p:nvSpPr>
        <p:spPr/>
        <p:txBody>
          <a:bodyPr/>
          <a:lstStyle/>
          <a:p>
            <a:r>
              <a:rPr lang="en-US" dirty="0"/>
              <a:t>The first polio vaccine was the inactivated polio vaccine.</a:t>
            </a:r>
          </a:p>
          <a:p>
            <a:endParaRPr lang="en-US" dirty="0"/>
          </a:p>
          <a:p>
            <a:r>
              <a:rPr lang="en-US" dirty="0"/>
              <a:t>It was developed by </a:t>
            </a:r>
            <a:r>
              <a:rPr lang="en-US" dirty="0">
                <a:solidFill>
                  <a:srgbClr val="92D050"/>
                </a:solidFill>
              </a:rPr>
              <a:t>Jonas Salk</a:t>
            </a:r>
            <a:r>
              <a:rPr lang="en-US" dirty="0"/>
              <a:t> and came into use in 1955. </a:t>
            </a:r>
          </a:p>
          <a:p>
            <a:endParaRPr lang="en-US" dirty="0"/>
          </a:p>
          <a:p>
            <a:r>
              <a:rPr lang="en-US" dirty="0"/>
              <a:t>The oral polio vaccine was developed by </a:t>
            </a:r>
            <a:r>
              <a:rPr lang="en-US" dirty="0">
                <a:solidFill>
                  <a:schemeClr val="accent6">
                    <a:lumMod val="60000"/>
                    <a:lumOff val="40000"/>
                  </a:schemeClr>
                </a:solidFill>
              </a:rPr>
              <a:t>Albert Sabin</a:t>
            </a:r>
            <a:r>
              <a:rPr lang="en-US" dirty="0"/>
              <a:t> and came into commercial use in 1961.</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0000"/>
                </a:solidFill>
              </a:rPr>
              <a:t>Types of vaccines</a:t>
            </a:r>
          </a:p>
        </p:txBody>
      </p:sp>
      <p:sp>
        <p:nvSpPr>
          <p:cNvPr id="3" name="Content Placeholder 2"/>
          <p:cNvSpPr>
            <a:spLocks noGrp="1"/>
          </p:cNvSpPr>
          <p:nvPr>
            <p:ph idx="1"/>
          </p:nvPr>
        </p:nvSpPr>
        <p:spPr/>
        <p:txBody>
          <a:bodyPr>
            <a:normAutofit lnSpcReduction="10000"/>
          </a:bodyPr>
          <a:lstStyle/>
          <a:p>
            <a:r>
              <a:rPr lang="en-US" dirty="0"/>
              <a:t>Live, attenuated vaccines</a:t>
            </a:r>
          </a:p>
          <a:p>
            <a:endParaRPr lang="en-US" dirty="0"/>
          </a:p>
          <a:p>
            <a:r>
              <a:rPr lang="en-US" dirty="0"/>
              <a:t>Inactivated vaccines</a:t>
            </a:r>
          </a:p>
          <a:p>
            <a:endParaRPr lang="en-US" dirty="0"/>
          </a:p>
          <a:p>
            <a:r>
              <a:rPr lang="en-US" dirty="0"/>
              <a:t>Subunit vaccines</a:t>
            </a:r>
          </a:p>
          <a:p>
            <a:endParaRPr lang="en-US" dirty="0"/>
          </a:p>
          <a:p>
            <a:r>
              <a:rPr lang="en-US" dirty="0" err="1"/>
              <a:t>Toxoid</a:t>
            </a:r>
            <a:r>
              <a:rPr lang="en-US" dirty="0"/>
              <a:t> vaccines</a:t>
            </a:r>
          </a:p>
          <a:p>
            <a:endParaRPr lang="en-US" dirty="0"/>
          </a:p>
          <a:p>
            <a:r>
              <a:rPr lang="en-US" dirty="0"/>
              <a:t>DNA vaccines</a:t>
            </a:r>
          </a:p>
        </p:txBody>
      </p:sp>
      <p:sp>
        <p:nvSpPr>
          <p:cNvPr id="4" name="Rectangle 3"/>
          <p:cNvSpPr/>
          <p:nvPr/>
        </p:nvSpPr>
        <p:spPr>
          <a:xfrm>
            <a:off x="1371600" y="6427113"/>
            <a:ext cx="7239000" cy="430887"/>
          </a:xfrm>
          <a:prstGeom prst="rect">
            <a:avLst/>
          </a:prstGeom>
        </p:spPr>
        <p:txBody>
          <a:bodyPr wrap="square">
            <a:spAutoFit/>
          </a:bodyPr>
          <a:lstStyle/>
          <a:p>
            <a:r>
              <a:rPr lang="en-US" sz="1100" dirty="0" err="1"/>
              <a:t>Source:https</a:t>
            </a:r>
            <a:r>
              <a:rPr lang="en-US" sz="1100" dirty="0"/>
              <a:t>://</a:t>
            </a:r>
            <a:r>
              <a:rPr lang="en-US" sz="1100" dirty="0" err="1"/>
              <a:t>www.niaid.nih.gov</a:t>
            </a:r>
            <a:r>
              <a:rPr lang="en-US" sz="1100" dirty="0"/>
              <a:t>/research/vaccine-types</a:t>
            </a:r>
          </a:p>
          <a:p>
            <a:r>
              <a:rPr lang="en-US" sz="1100" dirty="0"/>
              <a:t>https://mail.historyofvaccines.org/content/articles/different-types-vaccines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rgbClr val="C00000"/>
                </a:solidFill>
              </a:rPr>
              <a:t>Live, attenuated vaccines</a:t>
            </a:r>
          </a:p>
        </p:txBody>
      </p:sp>
      <p:sp>
        <p:nvSpPr>
          <p:cNvPr id="3" name="Content Placeholder 2"/>
          <p:cNvSpPr>
            <a:spLocks noGrp="1"/>
          </p:cNvSpPr>
          <p:nvPr>
            <p:ph idx="1"/>
          </p:nvPr>
        </p:nvSpPr>
        <p:spPr/>
        <p:txBody>
          <a:bodyPr>
            <a:normAutofit lnSpcReduction="10000"/>
          </a:bodyPr>
          <a:lstStyle/>
          <a:p>
            <a:r>
              <a:rPr lang="en-US" dirty="0"/>
              <a:t>Live, attenuated vaccines contain a version of the living microbe that has been weakened in the lab so it can’t cause disease. </a:t>
            </a:r>
          </a:p>
          <a:p>
            <a:endParaRPr lang="en-US" dirty="0"/>
          </a:p>
          <a:p>
            <a:r>
              <a:rPr lang="en-US" dirty="0"/>
              <a:t>They elicit strong cellular and antibody responses and often confer lifelong immunity.</a:t>
            </a:r>
          </a:p>
          <a:p>
            <a:endParaRPr lang="en-US" dirty="0"/>
          </a:p>
          <a:p>
            <a:r>
              <a:rPr lang="en-US" dirty="0"/>
              <a:t>Examples are Measles, mumps, Influenza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rgbClr val="0070C0"/>
                </a:solidFill>
              </a:rPr>
              <a:t>Inactivated Vaccines</a:t>
            </a:r>
          </a:p>
        </p:txBody>
      </p:sp>
      <p:sp>
        <p:nvSpPr>
          <p:cNvPr id="3" name="Content Placeholder 2"/>
          <p:cNvSpPr>
            <a:spLocks noGrp="1"/>
          </p:cNvSpPr>
          <p:nvPr>
            <p:ph idx="1"/>
          </p:nvPr>
        </p:nvSpPr>
        <p:spPr/>
        <p:txBody>
          <a:bodyPr/>
          <a:lstStyle/>
          <a:p>
            <a:r>
              <a:rPr lang="en-US" dirty="0"/>
              <a:t>inactivated vaccines are produced by killing the disease-causing microbe with chemicals, heat, or radiation. </a:t>
            </a:r>
          </a:p>
          <a:p>
            <a:endParaRPr lang="en-US" dirty="0"/>
          </a:p>
          <a:p>
            <a:r>
              <a:rPr lang="en-US" dirty="0"/>
              <a:t>Such vaccines are more stable and safer than live vaccines.</a:t>
            </a:r>
          </a:p>
          <a:p>
            <a:endParaRPr lang="en-US" dirty="0"/>
          </a:p>
          <a:p>
            <a:r>
              <a:rPr lang="en-US" dirty="0"/>
              <a:t>Examples are Polio (IPV) and Hepatitis A.</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184</TotalTime>
  <Words>469</Words>
  <Application>Microsoft Office PowerPoint</Application>
  <PresentationFormat>On-screen Show (4:3)</PresentationFormat>
  <Paragraphs>69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Vaccines  (History, Production and Types)</vt:lpstr>
      <vt:lpstr>Definition</vt:lpstr>
      <vt:lpstr>History</vt:lpstr>
      <vt:lpstr>Slide 4</vt:lpstr>
      <vt:lpstr>Louis Pasteur</vt:lpstr>
      <vt:lpstr>Polio Vaccine</vt:lpstr>
      <vt:lpstr>Types of vaccines</vt:lpstr>
      <vt:lpstr>Live, attenuated vaccines</vt:lpstr>
      <vt:lpstr>Inactivated Vaccines</vt:lpstr>
      <vt:lpstr>Subunit vaccines</vt:lpstr>
      <vt:lpstr>Toxoid vaccines</vt:lpstr>
      <vt:lpstr>DNA Vaccines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Vaccines  (History, Production and Types)</dc:title>
  <dc:creator>Arun</dc:creator>
  <cp:lastModifiedBy>user</cp:lastModifiedBy>
  <cp:revision>24</cp:revision>
  <dcterms:created xsi:type="dcterms:W3CDTF">2006-08-16T00:00:00Z</dcterms:created>
  <dcterms:modified xsi:type="dcterms:W3CDTF">2019-02-04T04:40:02Z</dcterms:modified>
</cp:coreProperties>
</file>