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59" r:id="rId6"/>
    <p:sldId id="271" r:id="rId7"/>
    <p:sldId id="272" r:id="rId8"/>
    <p:sldId id="260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6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929" autoAdjust="0"/>
    <p:restoredTop sz="94660"/>
  </p:normalViewPr>
  <p:slideViewPr>
    <p:cSldViewPr>
      <p:cViewPr varScale="1">
        <p:scale>
          <a:sx n="64" d="100"/>
          <a:sy n="64" d="100"/>
        </p:scale>
        <p:origin x="-145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04-Feb-19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04-Feb-19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04-Feb-19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04-Feb-19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04-Feb-19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04-Feb-19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04-Feb-19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04-Feb-19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04-Feb-19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04-Feb-19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04-Feb-19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04-Feb-19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1829761"/>
          </a:xfrm>
        </p:spPr>
        <p:txBody>
          <a:bodyPr>
            <a:normAutofit/>
          </a:bodyPr>
          <a:lstStyle/>
          <a:p>
            <a:pPr algn="ctr"/>
            <a:r>
              <a:rPr lang="en-US" sz="5400" dirty="0" smtClean="0">
                <a:solidFill>
                  <a:srgbClr val="FF0000"/>
                </a:solidFill>
              </a:rPr>
              <a:t>Plasmids</a:t>
            </a:r>
            <a:br>
              <a:rPr lang="en-US" sz="5400" dirty="0" smtClean="0">
                <a:solidFill>
                  <a:srgbClr val="FF0000"/>
                </a:solidFill>
              </a:rPr>
            </a:br>
            <a:r>
              <a:rPr lang="en-US" sz="5400" dirty="0" smtClean="0">
                <a:solidFill>
                  <a:srgbClr val="FF0000"/>
                </a:solidFill>
              </a:rPr>
              <a:t>Properties and Types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3733800"/>
            <a:ext cx="6400800" cy="1295400"/>
          </a:xfrm>
        </p:spPr>
        <p:txBody>
          <a:bodyPr>
            <a:normAutofit/>
          </a:bodyPr>
          <a:lstStyle/>
          <a:p>
            <a:pPr algn="just"/>
            <a:r>
              <a:rPr lang="en-US" sz="2000" dirty="0" smtClean="0">
                <a:solidFill>
                  <a:srgbClr val="002060"/>
                </a:solidFill>
              </a:rPr>
              <a:t>Program</a:t>
            </a:r>
            <a:r>
              <a:rPr lang="en-US" sz="2000" dirty="0" smtClean="0">
                <a:solidFill>
                  <a:srgbClr val="002060"/>
                </a:solidFill>
              </a:rPr>
              <a:t>	: M.Sc. Zoology</a:t>
            </a:r>
          </a:p>
          <a:p>
            <a:pPr algn="just"/>
            <a:r>
              <a:rPr lang="en-US" sz="2000" dirty="0" smtClean="0">
                <a:solidFill>
                  <a:srgbClr val="002060"/>
                </a:solidFill>
              </a:rPr>
              <a:t>Semester	: III</a:t>
            </a:r>
          </a:p>
          <a:p>
            <a:pPr algn="just"/>
            <a:r>
              <a:rPr lang="en-US" sz="2000" dirty="0" smtClean="0">
                <a:solidFill>
                  <a:srgbClr val="002060"/>
                </a:solidFill>
              </a:rPr>
              <a:t>Course		:General </a:t>
            </a:r>
            <a:r>
              <a:rPr lang="en-US" sz="2000" dirty="0" smtClean="0">
                <a:solidFill>
                  <a:srgbClr val="002060"/>
                </a:solidFill>
              </a:rPr>
              <a:t>Microbiology</a:t>
            </a:r>
          </a:p>
          <a:p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286000" y="228600"/>
            <a:ext cx="4038600" cy="685800"/>
          </a:xfrm>
          <a:prstGeom prst="rect">
            <a:avLst/>
          </a:prstGeom>
        </p:spPr>
        <p:txBody>
          <a:bodyPr vert="horz" lIns="45720" rIns="45720">
            <a:normAutofit fontScale="85000" lnSpcReduction="10000"/>
          </a:bodyPr>
          <a:lstStyle/>
          <a:p>
            <a:pPr marL="0" marR="64008" lvl="0" indent="0" algn="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Unit: III Microbial Genetics</a:t>
            </a:r>
          </a:p>
          <a:p>
            <a:pPr marL="0" marR="64008" lvl="0" indent="0" algn="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228600"/>
            <a:ext cx="7620000" cy="171907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Bacteria that have the F-plasmid are known as F positive (F</a:t>
            </a:r>
            <a:r>
              <a:rPr lang="en-US" baseline="30000" dirty="0" smtClean="0"/>
              <a:t>+</a:t>
            </a:r>
            <a:r>
              <a:rPr lang="en-US" dirty="0" smtClean="0"/>
              <a:t>), and bacteria without it are F negative (F</a:t>
            </a:r>
            <a:r>
              <a:rPr lang="en-US" baseline="30000" dirty="0" smtClean="0"/>
              <a:t>–</a:t>
            </a:r>
            <a:r>
              <a:rPr lang="en-US" dirty="0" smtClean="0"/>
              <a:t>)</a:t>
            </a:r>
          </a:p>
          <a:p>
            <a:r>
              <a:rPr lang="en-US" dirty="0" smtClean="0"/>
              <a:t>When an F</a:t>
            </a:r>
            <a:r>
              <a:rPr lang="en-US" baseline="30000" dirty="0" smtClean="0"/>
              <a:t>+</a:t>
            </a:r>
            <a:r>
              <a:rPr lang="en-US" dirty="0" smtClean="0"/>
              <a:t> bacterium conjugates with an F</a:t>
            </a:r>
            <a:r>
              <a:rPr lang="en-US" baseline="30000" dirty="0" smtClean="0"/>
              <a:t>–</a:t>
            </a:r>
            <a:r>
              <a:rPr lang="en-US" dirty="0" smtClean="0"/>
              <a:t> bacterium, two F</a:t>
            </a:r>
            <a:r>
              <a:rPr lang="en-US" baseline="30000" dirty="0" smtClean="0"/>
              <a:t>+</a:t>
            </a:r>
            <a:r>
              <a:rPr lang="en-US" dirty="0" smtClean="0"/>
              <a:t> bacterium result.</a:t>
            </a:r>
            <a:endParaRPr lang="en-US" dirty="0"/>
          </a:p>
        </p:txBody>
      </p:sp>
      <p:pic>
        <p:nvPicPr>
          <p:cNvPr id="17410" name="Picture 2" descr="Diagram of conjugation. 1: Pilus of donor cell attaches to recipient cell. The donor cell contains a plasmid labeled F plasmid; the cell is labeled F+ donor cell. The recipient cell is labeled F- recipient cell and does not contain a plasmid. A bridge between them is labeled pilus. 2: Pilus contracts, drawing cells together to make contact with one another. 3: One strand of F plasmid DNA transfers from donor cell to recipient cell. 4: Donor synthesizes complementary strand to restore plasmid. Recipient synthesizes complementary strand to become F+ cell pith pilus. Both cells are now labeled F+ and contain a small circular plasmid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905000"/>
            <a:ext cx="8534400" cy="41148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4876800" y="6280919"/>
            <a:ext cx="4267200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 smtClean="0"/>
              <a:t>Source: https://www.quizover.com/microbiology/test/conjugation-of-the-f-plasmid-by-openstax</a:t>
            </a:r>
            <a:endParaRPr lang="en-US" sz="105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Resistance or R plasmids</a:t>
            </a:r>
          </a:p>
          <a:p>
            <a:endParaRPr lang="en-US" dirty="0" smtClean="0"/>
          </a:p>
          <a:p>
            <a:r>
              <a:rPr lang="en-US" dirty="0" smtClean="0"/>
              <a:t>Contains genes that help a bacterial cell defend against environmental factors such as poisons or antibiotics </a:t>
            </a:r>
          </a:p>
          <a:p>
            <a:endParaRPr lang="en-US" dirty="0" smtClean="0"/>
          </a:p>
          <a:p>
            <a:r>
              <a:rPr lang="en-US" dirty="0" smtClean="0"/>
              <a:t>Some resistance plasmids can transfer themselves through conjugation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When this happens, a strain of bacteria can become resistant to antibiotics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Resistance Plasmids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plasmid_vector_oversize20161104-16695-1q82p6z.jpg"/>
          <p:cNvPicPr>
            <a:picLocks noGrp="1" noChangeAspect="1"/>
          </p:cNvPicPr>
          <p:nvPr>
            <p:ph idx="1"/>
          </p:nvPr>
        </p:nvPicPr>
        <p:blipFill>
          <a:blip r:embed="rId2"/>
          <a:srcRect t="6530" r="4167"/>
          <a:stretch>
            <a:fillRect/>
          </a:stretch>
        </p:blipFill>
        <p:spPr>
          <a:xfrm>
            <a:off x="1143000" y="1066800"/>
            <a:ext cx="7010400" cy="4555181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R plasmid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2530" name="AutoShape 2" descr="Related im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667000" y="6211668"/>
            <a:ext cx="647700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 err="1" smtClean="0"/>
              <a:t>Source:https</a:t>
            </a:r>
            <a:r>
              <a:rPr lang="en-US" sz="1050" dirty="0" smtClean="0"/>
              <a:t>://</a:t>
            </a:r>
            <a:r>
              <a:rPr lang="en-US" sz="1050" dirty="0" err="1" smtClean="0"/>
              <a:t>www.sciencelearn.org.nz</a:t>
            </a:r>
            <a:r>
              <a:rPr lang="en-US" sz="1050" dirty="0" smtClean="0"/>
              <a:t>/resources/1900-bacterial-dna-the-role-of-plasmids</a:t>
            </a:r>
            <a:endParaRPr lang="en-US" sz="105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turns that bacterium into a pathogen</a:t>
            </a:r>
          </a:p>
          <a:p>
            <a:endParaRPr lang="en-US" dirty="0" smtClean="0"/>
          </a:p>
          <a:p>
            <a:r>
              <a:rPr lang="en-US" dirty="0" smtClean="0"/>
              <a:t>It carry genes such as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toxin genes,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adhesin</a:t>
            </a:r>
            <a:r>
              <a:rPr lang="en-US" dirty="0" smtClean="0"/>
              <a:t> genes and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	genes encoding other virulence factors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Virulence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plasmid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https://upload.wikimedia.org/wikipedia/commons/thumb/d/d1/Ti_plasmid.svg/350px-Ti_plasmid.svg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609600"/>
            <a:ext cx="7010400" cy="5307876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4572000" y="6581001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dirty="0" smtClean="0"/>
              <a:t>Source: https://en.wikipedia.org/wiki/Ti_plasmid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Degradative</a:t>
            </a:r>
            <a:r>
              <a:rPr lang="en-US" dirty="0" smtClean="0"/>
              <a:t> plasmids help the host bacterium to digest compounds that are not commonly found in nature</a:t>
            </a:r>
          </a:p>
          <a:p>
            <a:endParaRPr lang="en-US" dirty="0" smtClean="0"/>
          </a:p>
          <a:p>
            <a:r>
              <a:rPr lang="en-US" dirty="0" smtClean="0"/>
              <a:t>Such as camphor, </a:t>
            </a:r>
            <a:r>
              <a:rPr lang="en-US" dirty="0" err="1" smtClean="0"/>
              <a:t>xylene</a:t>
            </a:r>
            <a:r>
              <a:rPr lang="en-US" dirty="0" smtClean="0"/>
              <a:t>, toluene, and salicylic acid</a:t>
            </a:r>
          </a:p>
          <a:p>
            <a:endParaRPr lang="en-US" dirty="0" smtClean="0"/>
          </a:p>
          <a:p>
            <a:r>
              <a:rPr lang="en-US" dirty="0" smtClean="0"/>
              <a:t>These plasmids contain genes for special enzymes that break down specific compounds</a:t>
            </a:r>
          </a:p>
          <a:p>
            <a:endParaRPr lang="en-US" dirty="0" smtClean="0"/>
          </a:p>
          <a:p>
            <a:r>
              <a:rPr lang="en-US" dirty="0" err="1" smtClean="0"/>
              <a:t>Degradative</a:t>
            </a:r>
            <a:r>
              <a:rPr lang="en-US" dirty="0" smtClean="0"/>
              <a:t> plasmids are conjugative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err="1" smtClean="0">
                <a:solidFill>
                  <a:srgbClr val="FF0000"/>
                </a:solidFill>
              </a:rPr>
              <a:t>Degradative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Plasmids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 plasmids contain genes that make </a:t>
            </a:r>
            <a:r>
              <a:rPr lang="en-US" dirty="0" err="1" smtClean="0"/>
              <a:t>bacteriocins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which are proteins that kill other bacteria and thus defend the host bacterium</a:t>
            </a:r>
          </a:p>
          <a:p>
            <a:endParaRPr lang="en-US" dirty="0" smtClean="0"/>
          </a:p>
          <a:p>
            <a:r>
              <a:rPr lang="en-US" dirty="0" smtClean="0"/>
              <a:t>These proteins are also known as </a:t>
            </a:r>
            <a:r>
              <a:rPr lang="en-US" dirty="0" err="1" smtClean="0"/>
              <a:t>colicins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Colicins</a:t>
            </a:r>
            <a:r>
              <a:rPr lang="en-US" dirty="0" smtClean="0"/>
              <a:t> are by far the best-characterized group of </a:t>
            </a:r>
            <a:r>
              <a:rPr lang="en-US" dirty="0" err="1" smtClean="0"/>
              <a:t>bacteriocins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Col Plasmids</a:t>
            </a:r>
            <a:endParaRPr 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Scientists have taken advantage of plasmids to use them as tools to clone, transfer, and manipulate genes.</a:t>
            </a:r>
          </a:p>
          <a:p>
            <a:endParaRPr lang="en-US" dirty="0" smtClean="0"/>
          </a:p>
          <a:p>
            <a:r>
              <a:rPr lang="en-US" dirty="0" smtClean="0"/>
              <a:t>Plasmids that are used experimentally for these purposes are called vectors.</a:t>
            </a:r>
          </a:p>
          <a:p>
            <a:endParaRPr lang="en-US" dirty="0" smtClean="0"/>
          </a:p>
          <a:p>
            <a:r>
              <a:rPr lang="en-US" dirty="0" smtClean="0"/>
              <a:t>Researchers can insert DNA fragments or genes into a plasmid vector, creating a so-called recombinant plasmid.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7030A0"/>
                </a:solidFill>
              </a:rPr>
              <a:t>Applications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038600" y="5934670"/>
            <a:ext cx="5105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Source: https://www.nature.com/scitable/definition/plasmid-plasmids-28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rot="20199026">
            <a:off x="596154" y="1963383"/>
            <a:ext cx="792480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9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Thank you</a:t>
            </a:r>
            <a:endParaRPr lang="en-US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A plasmid is a small, circular, double-stranded DNA molecule that is distinct from a cell's chromosomal DNA. 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In 1952, Joshua Lederberg coined the term plasmid.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Plasmids are mainly found in bacteria, but they can also be found in </a:t>
            </a:r>
            <a:r>
              <a:rPr lang="en-US" dirty="0" err="1" smtClean="0"/>
              <a:t>archaea</a:t>
            </a:r>
            <a:r>
              <a:rPr lang="en-US" dirty="0" smtClean="0"/>
              <a:t> and </a:t>
            </a:r>
            <a:r>
              <a:rPr lang="en-US" dirty="0" err="1" smtClean="0"/>
              <a:t>multicellular</a:t>
            </a:r>
            <a:r>
              <a:rPr lang="en-US" dirty="0" smtClean="0"/>
              <a:t> organisms.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Plasmids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lasmi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2515" y="685800"/>
            <a:ext cx="7674422" cy="35814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981200" y="4724400"/>
            <a:ext cx="5105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This simplified figure depicts a bacterium’s chromosomal DNA in red and plasmids in blue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038600" y="5934670"/>
            <a:ext cx="5105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Source: https://biologydictionary.net/plasmid/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Plasmids have a wide range of lengths, from roughly one thousand DNA base pairs to hundreds of thousands of base pairs</a:t>
            </a:r>
          </a:p>
          <a:p>
            <a:endParaRPr lang="en-US" dirty="0" smtClean="0"/>
          </a:p>
          <a:p>
            <a:r>
              <a:rPr lang="en-US" dirty="0" smtClean="0"/>
              <a:t>carry functions advantageous to the host such </a:t>
            </a:r>
            <a:r>
              <a:rPr lang="en-US" dirty="0" err="1" smtClean="0"/>
              <a:t>as:produce</a:t>
            </a:r>
            <a:r>
              <a:rPr lang="en-US" dirty="0" smtClean="0"/>
              <a:t> enzymes which degrade antibiotics or heavy metals</a:t>
            </a:r>
          </a:p>
          <a:p>
            <a:endParaRPr lang="en-US" dirty="0" smtClean="0"/>
          </a:p>
          <a:p>
            <a:r>
              <a:rPr lang="en-US" dirty="0" smtClean="0"/>
              <a:t>The self-replicating unit, in this case the plasmid, is called a </a:t>
            </a:r>
            <a:r>
              <a:rPr lang="en-US" dirty="0" err="1" smtClean="0">
                <a:solidFill>
                  <a:srgbClr val="FF0000"/>
                </a:solidFill>
              </a:rPr>
              <a:t>replicon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Properties </a:t>
            </a:r>
            <a:endParaRPr 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Image result for plasmid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57150"/>
            <a:ext cx="7086600" cy="6200775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3744765" y="6248400"/>
            <a:ext cx="53992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Source: https://en.wikipedia.org/wiki/Plasmid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867400" y="1295400"/>
            <a:ext cx="29642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Non-integrating plasmid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plasmids can become associated with nuclear </a:t>
            </a:r>
            <a:r>
              <a:rPr lang="en-US" dirty="0" err="1" smtClean="0"/>
              <a:t>chromosome;that</a:t>
            </a:r>
            <a:r>
              <a:rPr lang="en-US" dirty="0" smtClean="0"/>
              <a:t> plasmid is known as </a:t>
            </a:r>
            <a:r>
              <a:rPr lang="en-US" b="1" dirty="0" err="1" smtClean="0"/>
              <a:t>episome</a:t>
            </a:r>
            <a:r>
              <a:rPr lang="en-US" dirty="0" smtClean="0"/>
              <a:t>. </a:t>
            </a:r>
          </a:p>
          <a:p>
            <a:endParaRPr lang="en-US" dirty="0" smtClean="0"/>
          </a:p>
          <a:p>
            <a:r>
              <a:rPr lang="en-US" dirty="0" smtClean="0"/>
              <a:t>An </a:t>
            </a:r>
            <a:r>
              <a:rPr lang="en-US" dirty="0" err="1" smtClean="0"/>
              <a:t>episome</a:t>
            </a:r>
            <a:r>
              <a:rPr lang="en-US" dirty="0" smtClean="0"/>
              <a:t> is a plasmid of bacteria or viral DNA that can integrate itself into the chromosomal DNA of the host organism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>
                <a:solidFill>
                  <a:srgbClr val="00B050"/>
                </a:solidFill>
              </a:rPr>
              <a:t>Episomes</a:t>
            </a:r>
            <a:endParaRPr 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Plasmid_episome.png"/>
          <p:cNvPicPr>
            <a:picLocks noGrp="1" noChangeAspect="1"/>
          </p:cNvPicPr>
          <p:nvPr>
            <p:ph idx="1"/>
          </p:nvPr>
        </p:nvPicPr>
        <p:blipFill>
          <a:blip r:embed="rId2"/>
          <a:srcRect t="46405"/>
          <a:stretch>
            <a:fillRect/>
          </a:stretch>
        </p:blipFill>
        <p:spPr>
          <a:xfrm>
            <a:off x="838200" y="1447800"/>
            <a:ext cx="6375239" cy="3124200"/>
          </a:xfrm>
        </p:spPr>
      </p:pic>
      <p:sp>
        <p:nvSpPr>
          <p:cNvPr id="5" name="Rectangle 4"/>
          <p:cNvSpPr/>
          <p:nvPr/>
        </p:nvSpPr>
        <p:spPr>
          <a:xfrm>
            <a:off x="990600" y="609600"/>
            <a:ext cx="7162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1 Chromosomal DNA. 2 Plasmids. 3 Cell division. 4 Chromosomal DNA with integrated plasmids.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572000" y="6596390"/>
            <a:ext cx="4572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100" dirty="0" smtClean="0"/>
              <a:t>Source: http://www.newworldencyclopedia.org/entry/Plasmid</a:t>
            </a:r>
            <a:endParaRPr lang="en-US" sz="1100" dirty="0"/>
          </a:p>
        </p:txBody>
      </p:sp>
      <p:cxnSp>
        <p:nvCxnSpPr>
          <p:cNvPr id="8" name="Straight Arrow Connector 7"/>
          <p:cNvCxnSpPr/>
          <p:nvPr/>
        </p:nvCxnSpPr>
        <p:spPr>
          <a:xfrm rot="16200000" flipH="1">
            <a:off x="5524500" y="4762500"/>
            <a:ext cx="4572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5334000" y="5181600"/>
            <a:ext cx="1295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Episomes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There are five main types of plasmids: </a:t>
            </a:r>
          </a:p>
          <a:p>
            <a:pPr>
              <a:lnSpc>
                <a:spcPct val="200000"/>
              </a:lnSpc>
              <a:buNone/>
            </a:pPr>
            <a:r>
              <a:rPr lang="en-US" dirty="0" smtClean="0">
                <a:solidFill>
                  <a:srgbClr val="FF0000"/>
                </a:solidFill>
              </a:rPr>
              <a:t>		1. Fertility F-plasmids</a:t>
            </a:r>
          </a:p>
          <a:p>
            <a:pPr>
              <a:lnSpc>
                <a:spcPct val="200000"/>
              </a:lnSpc>
              <a:buNone/>
            </a:pPr>
            <a:r>
              <a:rPr lang="en-US" dirty="0" smtClean="0">
                <a:solidFill>
                  <a:srgbClr val="FF0000"/>
                </a:solidFill>
              </a:rPr>
              <a:t>		2. Resistance plasmids</a:t>
            </a:r>
          </a:p>
          <a:p>
            <a:pPr>
              <a:lnSpc>
                <a:spcPct val="200000"/>
              </a:lnSpc>
              <a:buNone/>
            </a:pPr>
            <a:r>
              <a:rPr lang="en-US" dirty="0" smtClean="0">
                <a:solidFill>
                  <a:srgbClr val="FF0000"/>
                </a:solidFill>
              </a:rPr>
              <a:t>		3. Virulence plasmids</a:t>
            </a:r>
          </a:p>
          <a:p>
            <a:pPr>
              <a:lnSpc>
                <a:spcPct val="200000"/>
              </a:lnSpc>
              <a:buNone/>
            </a:pPr>
            <a:r>
              <a:rPr lang="en-US" dirty="0" smtClean="0">
                <a:solidFill>
                  <a:srgbClr val="FF0000"/>
                </a:solidFill>
              </a:rPr>
              <a:t>		4. </a:t>
            </a:r>
            <a:r>
              <a:rPr lang="en-US" dirty="0" err="1" smtClean="0">
                <a:solidFill>
                  <a:srgbClr val="FF0000"/>
                </a:solidFill>
              </a:rPr>
              <a:t>Degradative</a:t>
            </a:r>
            <a:r>
              <a:rPr lang="en-US" dirty="0" smtClean="0">
                <a:solidFill>
                  <a:srgbClr val="FF0000"/>
                </a:solidFill>
              </a:rPr>
              <a:t> plasmids, and </a:t>
            </a:r>
          </a:p>
          <a:p>
            <a:pPr>
              <a:lnSpc>
                <a:spcPct val="200000"/>
              </a:lnSpc>
              <a:buNone/>
            </a:pPr>
            <a:r>
              <a:rPr lang="en-US" dirty="0" smtClean="0">
                <a:solidFill>
                  <a:srgbClr val="FF0000"/>
                </a:solidFill>
              </a:rPr>
              <a:t>		5. Col plasmids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Types of plasmids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Fertility plasmids, also known as F-plasmids</a:t>
            </a:r>
          </a:p>
          <a:p>
            <a:endParaRPr lang="en-US" dirty="0" smtClean="0"/>
          </a:p>
          <a:p>
            <a:r>
              <a:rPr lang="en-US" dirty="0" smtClean="0"/>
              <a:t>Contains transfer genes that allow genes to be transferred from one bacteria to another through conjugation</a:t>
            </a:r>
          </a:p>
          <a:p>
            <a:endParaRPr lang="en-US" dirty="0" smtClean="0"/>
          </a:p>
          <a:p>
            <a:r>
              <a:rPr lang="en-US" dirty="0" smtClean="0"/>
              <a:t>F-plasmids are </a:t>
            </a:r>
            <a:r>
              <a:rPr lang="en-US" dirty="0" err="1" smtClean="0"/>
              <a:t>episomes</a:t>
            </a:r>
            <a:r>
              <a:rPr lang="en-US" dirty="0" smtClean="0"/>
              <a:t>, which are plasmids that can be inserted into chromosomal DNA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Fertility plasmids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114</TotalTime>
  <Words>411</Words>
  <Application>Microsoft Office PowerPoint</Application>
  <PresentationFormat>On-screen Show (4:3)</PresentationFormat>
  <Paragraphs>89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Concourse</vt:lpstr>
      <vt:lpstr>Plasmids Properties and Types</vt:lpstr>
      <vt:lpstr>Plasmids</vt:lpstr>
      <vt:lpstr>Slide 3</vt:lpstr>
      <vt:lpstr>Properties </vt:lpstr>
      <vt:lpstr>Slide 5</vt:lpstr>
      <vt:lpstr>Episomes</vt:lpstr>
      <vt:lpstr>Slide 7</vt:lpstr>
      <vt:lpstr>Types of plasmids</vt:lpstr>
      <vt:lpstr>Fertility plasmids</vt:lpstr>
      <vt:lpstr>Slide 10</vt:lpstr>
      <vt:lpstr>Resistance Plasmids</vt:lpstr>
      <vt:lpstr>R plasmid</vt:lpstr>
      <vt:lpstr>Virulence plasmid</vt:lpstr>
      <vt:lpstr>Slide 14</vt:lpstr>
      <vt:lpstr>Degradative Plasmids</vt:lpstr>
      <vt:lpstr>Col Plasmids</vt:lpstr>
      <vt:lpstr>Applications</vt:lpstr>
      <vt:lpstr>Slide 18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Plasmids Properties and Types</dc:title>
  <dc:creator>Arun</dc:creator>
  <cp:lastModifiedBy>user</cp:lastModifiedBy>
  <cp:revision>34</cp:revision>
  <dcterms:created xsi:type="dcterms:W3CDTF">2006-08-16T00:00:00Z</dcterms:created>
  <dcterms:modified xsi:type="dcterms:W3CDTF">2019-02-04T04:33:06Z</dcterms:modified>
</cp:coreProperties>
</file>