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2418228-37F9-4A5D-95DF-A0AC87565B2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E9E543-DB3C-4124-ABFE-E394676766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adsworth.org/databank/ecoli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5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dsworth.org/databank/mycotubr.htm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://www.jgi.doe.gov/JGI_microbial/html/enterococcus/enterococcus_homepage.html" TargetMode="External"/><Relationship Id="rId26" Type="http://schemas.openxmlformats.org/officeDocument/2006/relationships/image" Target="../media/image16.jpeg"/><Relationship Id="rId39" Type="http://schemas.openxmlformats.org/officeDocument/2006/relationships/hyperlink" Target="http://www.jgi.doe.gov/JGI_microbial/html/magnetospirillum/mag_spirill_homepage.html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4.jpeg"/><Relationship Id="rId34" Type="http://schemas.openxmlformats.org/officeDocument/2006/relationships/image" Target="../media/image21.jpeg"/><Relationship Id="rId42" Type="http://schemas.openxmlformats.org/officeDocument/2006/relationships/image" Target="../media/image25.jpe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jpeg"/><Relationship Id="rId25" Type="http://schemas.openxmlformats.org/officeDocument/2006/relationships/hyperlink" Target="http://courses.mbl.edu/MICDIV/39.JPG" TargetMode="External"/><Relationship Id="rId33" Type="http://schemas.openxmlformats.org/officeDocument/2006/relationships/hyperlink" Target="http://www.jgi.doe.gov/JGI_microbial/html/lactobacillus_gas/lactob_gas_homepage.html" TargetMode="External"/><Relationship Id="rId38" Type="http://schemas.openxmlformats.org/officeDocument/2006/relationships/image" Target="../media/image23.png"/><Relationship Id="rId2" Type="http://schemas.openxmlformats.org/officeDocument/2006/relationships/hyperlink" Target="http://www.wadsworth.org/databank/ecoli.htm" TargetMode="External"/><Relationship Id="rId16" Type="http://schemas.openxmlformats.org/officeDocument/2006/relationships/hyperlink" Target="http://www.jgi.doe.gov/JGI_microbial/html/pediococcus/pedioc_homepage.html" TargetMode="External"/><Relationship Id="rId20" Type="http://schemas.openxmlformats.org/officeDocument/2006/relationships/hyperlink" Target="http://www.jgi.doe.gov/JGI_microbial/html/chloroflexus/chloro_homepage.html" TargetMode="External"/><Relationship Id="rId29" Type="http://schemas.openxmlformats.org/officeDocument/2006/relationships/image" Target="../media/image18.png"/><Relationship Id="rId41" Type="http://schemas.openxmlformats.org/officeDocument/2006/relationships/hyperlink" Target="http://www.jgi.doe.gov/JGI_microbial/html/rhodospirillum/rhodospir_homepag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dsworth.org/databank/borreli.htm" TargetMode="External"/><Relationship Id="rId11" Type="http://schemas.openxmlformats.org/officeDocument/2006/relationships/image" Target="../media/image8.png"/><Relationship Id="rId24" Type="http://schemas.openxmlformats.org/officeDocument/2006/relationships/image" Target="../media/image15.jpeg"/><Relationship Id="rId32" Type="http://schemas.openxmlformats.org/officeDocument/2006/relationships/image" Target="../media/image20.png"/><Relationship Id="rId37" Type="http://schemas.openxmlformats.org/officeDocument/2006/relationships/hyperlink" Target="http://www.jgi.doe.gov/JGI_microbial/html/pseudomonas/pseudo_homepage.html" TargetMode="External"/><Relationship Id="rId40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23" Type="http://schemas.openxmlformats.org/officeDocument/2006/relationships/hyperlink" Target="http://courses.mbl.edu/MICDIV/03_1.JPG" TargetMode="External"/><Relationship Id="rId28" Type="http://schemas.openxmlformats.org/officeDocument/2006/relationships/image" Target="../media/image17.jpeg"/><Relationship Id="rId36" Type="http://schemas.openxmlformats.org/officeDocument/2006/relationships/image" Target="../media/image22.jpeg"/><Relationship Id="rId10" Type="http://schemas.openxmlformats.org/officeDocument/2006/relationships/hyperlink" Target="http://www.wadsworth.org/databank/treponem.htm" TargetMode="External"/><Relationship Id="rId19" Type="http://schemas.openxmlformats.org/officeDocument/2006/relationships/image" Target="../media/image13.jpeg"/><Relationship Id="rId31" Type="http://schemas.openxmlformats.org/officeDocument/2006/relationships/image" Target="../media/image3.png"/><Relationship Id="rId4" Type="http://schemas.openxmlformats.org/officeDocument/2006/relationships/hyperlink" Target="http://www.wadsworth.org/databank/haemoph.htm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jgi.doe.gov/JGI_microbial/html/azotobacter/azoto_homepage.html" TargetMode="External"/><Relationship Id="rId22" Type="http://schemas.openxmlformats.org/officeDocument/2006/relationships/image" Target="../media/image4.png"/><Relationship Id="rId27" Type="http://schemas.openxmlformats.org/officeDocument/2006/relationships/hyperlink" Target="http://courses.mbl.edu/MICDIV/CRISTI~3.JPG" TargetMode="External"/><Relationship Id="rId30" Type="http://schemas.openxmlformats.org/officeDocument/2006/relationships/image" Target="../media/image19.png"/><Relationship Id="rId35" Type="http://schemas.openxmlformats.org/officeDocument/2006/relationships/hyperlink" Target="http://www.jgi.doe.gov/JGI_microbial/html/xylella_almond/xyle_almnd_homepage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FF247D-66AB-4F61-B415-FC4CDC6B1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9400" y="38100"/>
            <a:ext cx="6324600" cy="838200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Unit-I: fundamentals of microbiology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E2D34E-C108-4488-B198-D16AF261C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2133600"/>
            <a:ext cx="6096000" cy="175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7800" b="1" dirty="0">
                <a:solidFill>
                  <a:srgbClr val="FFFF00"/>
                </a:solidFill>
              </a:rPr>
              <a:t>Diversity of Microorganisms</a:t>
            </a:r>
          </a:p>
          <a:p>
            <a:endParaRPr lang="en-IN" dirty="0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83C8071A-74E5-4631-8E33-E3E6D4E14970}"/>
              </a:ext>
            </a:extLst>
          </p:cNvPr>
          <p:cNvSpPr txBox="1">
            <a:spLocks noChangeArrowheads="1"/>
          </p:cNvSpPr>
          <p:nvPr/>
        </p:nvSpPr>
        <p:spPr>
          <a:xfrm>
            <a:off x="2798298" y="5824611"/>
            <a:ext cx="2971800" cy="9906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altLang="en-US" sz="1600" dirty="0" smtClean="0"/>
              <a:t>Program: </a:t>
            </a:r>
            <a:r>
              <a:rPr lang="en-US" altLang="en-US" sz="1600" dirty="0"/>
              <a:t>M.Sc. Zoology</a:t>
            </a:r>
          </a:p>
          <a:p>
            <a:pPr algn="l"/>
            <a:r>
              <a:rPr lang="en-US" altLang="en-US" sz="1600" dirty="0"/>
              <a:t>Semester: III</a:t>
            </a:r>
          </a:p>
          <a:p>
            <a:pPr algn="l"/>
            <a:r>
              <a:rPr lang="en-US" altLang="en-US" sz="1600" dirty="0" smtClean="0"/>
              <a:t>Course: </a:t>
            </a:r>
            <a:r>
              <a:rPr lang="en-US" altLang="en-US" sz="1600" dirty="0"/>
              <a:t>General Microbiology</a:t>
            </a:r>
            <a:endParaRPr lang="en-IN" altLang="en-US" sz="1600" dirty="0"/>
          </a:p>
        </p:txBody>
      </p:sp>
      <p:pic>
        <p:nvPicPr>
          <p:cNvPr id="5" name="Picture 5" descr="http://www.wadsworth.org/databank/lorez/shayp2x.gif">
            <a:hlinkClick r:id="rId2"/>
            <a:extLst>
              <a:ext uri="{FF2B5EF4-FFF2-40B4-BE49-F238E27FC236}">
                <a16:creationId xmlns="" xmlns:a16="http://schemas.microsoft.com/office/drawing/2014/main" id="{FFF22567-8A26-4886-A3B1-5790DAC92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207" y="2410326"/>
            <a:ext cx="2667000" cy="2303318"/>
          </a:xfrm>
          <a:prstGeom prst="rect">
            <a:avLst/>
          </a:prstGeom>
          <a:noFill/>
        </p:spPr>
      </p:pic>
      <p:pic>
        <p:nvPicPr>
          <p:cNvPr id="6" name="Picture 96" descr="http://www.cellsalive.com/images/cover12.gif">
            <a:extLst>
              <a:ext uri="{FF2B5EF4-FFF2-40B4-BE49-F238E27FC236}">
                <a16:creationId xmlns="" xmlns:a16="http://schemas.microsoft.com/office/drawing/2014/main" id="{FFC4C753-3D1F-4DD9-8E20-8F74FCE1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063"/>
            <a:ext cx="2667000" cy="2386263"/>
          </a:xfrm>
          <a:prstGeom prst="rect">
            <a:avLst/>
          </a:prstGeom>
          <a:noFill/>
        </p:spPr>
      </p:pic>
      <p:pic>
        <p:nvPicPr>
          <p:cNvPr id="8" name="Picture 56" descr="http://tolweb.org/tree/eubacteria/fischerella.200.gif">
            <a:hlinkClick r:id="" action="ppaction://noaction"/>
            <a:extLst>
              <a:ext uri="{FF2B5EF4-FFF2-40B4-BE49-F238E27FC236}">
                <a16:creationId xmlns="" xmlns:a16="http://schemas.microsoft.com/office/drawing/2014/main" id="{A6C6B7A2-4C8E-4A40-9D6A-DBF908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471738"/>
            <a:ext cx="2666999" cy="2386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17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0px-02_01_groups_of_Fungi_(M._Piepenbring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4419600" cy="2514600"/>
          </a:xfrm>
          <a:prstGeom prst="rect">
            <a:avLst/>
          </a:prstGeom>
        </p:spPr>
      </p:pic>
      <p:pic>
        <p:nvPicPr>
          <p:cNvPr id="6" name="Picture 5" descr="31_02FungusStructure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1" y="3069102"/>
            <a:ext cx="4383579" cy="3447288"/>
          </a:xfrm>
          <a:prstGeom prst="rect">
            <a:avLst/>
          </a:prstGeom>
        </p:spPr>
      </p:pic>
      <p:pic>
        <p:nvPicPr>
          <p:cNvPr id="8" name="Picture 7" descr="220px-Penicillium_notat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04800"/>
            <a:ext cx="2743200" cy="2642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3048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Mould </a:t>
            </a:r>
            <a:r>
              <a:rPr lang="en-US" i="1" dirty="0"/>
              <a:t>Penicillium chrsogenome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2286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of Fungi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36576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Most of the fungi reproduce both sexual &amp; asexual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Sexual reproduction (fusion of 2 fungi)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Asexual reproduction (cells of hyphae break off, they can grow into a new fungus.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8C44AFA-150E-4D6D-A2DE-8A38801A6BCB}"/>
              </a:ext>
            </a:extLst>
          </p:cNvPr>
          <p:cNvSpPr/>
          <p:nvPr/>
        </p:nvSpPr>
        <p:spPr>
          <a:xfrm>
            <a:off x="64542" y="6581001"/>
            <a:ext cx="2945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200" dirty="0"/>
              <a:t>https://slideplayer.com/slide/6408577/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620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Protists</a:t>
            </a:r>
          </a:p>
          <a:p>
            <a:r>
              <a:rPr lang="en-US" dirty="0">
                <a:solidFill>
                  <a:srgbClr val="C00000"/>
                </a:solidFill>
              </a:rPr>
              <a:t>May be unicellular and multicellular, microscopic or very large, and heterotrophic or autotrophic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Protists can reproduce asexually and sexually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Some protists like spirogyra, haploid protists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It is stressful environmental condition they </a:t>
            </a:r>
          </a:p>
          <a:p>
            <a:r>
              <a:rPr lang="en-US" dirty="0">
                <a:solidFill>
                  <a:srgbClr val="C00000"/>
                </a:solidFill>
              </a:rPr>
              <a:t>can be make spores 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Variety of way to get energy from carnivorous, photosynthetic, chemoautrophic and detritivores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066800"/>
            <a:ext cx="2895600" cy="2286000"/>
          </a:xfrm>
          <a:prstGeom prst="rect">
            <a:avLst/>
          </a:prstGeom>
        </p:spPr>
      </p:pic>
      <p:pic>
        <p:nvPicPr>
          <p:cNvPr id="5" name="Picture 4" descr="93340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962400"/>
            <a:ext cx="7467600" cy="2895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3E5E890-02D1-4876-A04F-D2F7B4A6E1B1}"/>
              </a:ext>
            </a:extLst>
          </p:cNvPr>
          <p:cNvSpPr/>
          <p:nvPr/>
        </p:nvSpPr>
        <p:spPr>
          <a:xfrm>
            <a:off x="0" y="657279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/>
              <a:t>https://biology4isc.weebly.com/kingdom-protista.html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2693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Virus</a:t>
            </a:r>
          </a:p>
          <a:p>
            <a:endParaRPr lang="en-US" sz="2800" dirty="0"/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"/>
            <a:ext cx="990600" cy="15240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524000"/>
            <a:ext cx="990600" cy="1752600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3200400"/>
            <a:ext cx="990600" cy="1828800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5019675"/>
            <a:ext cx="990600" cy="1838325"/>
          </a:xfrm>
          <a:prstGeom prst="rect">
            <a:avLst/>
          </a:prstGeom>
        </p:spPr>
      </p:pic>
      <p:pic>
        <p:nvPicPr>
          <p:cNvPr id="7" name="Picture 6" descr="different-shapes-viruses-viral-diagram-showing-bacteriophage-ebolavirus-hepatitis-rotavirus-adenovirus-8856306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52400"/>
            <a:ext cx="33528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838200"/>
            <a:ext cx="3429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infectious agent</a:t>
            </a:r>
          </a:p>
          <a:p>
            <a:endParaRPr lang="en-US" dirty="0"/>
          </a:p>
          <a:p>
            <a:r>
              <a:rPr lang="en-US" dirty="0"/>
              <a:t>It can infect all forms of living</a:t>
            </a:r>
          </a:p>
          <a:p>
            <a:endParaRPr lang="en-US" dirty="0"/>
          </a:p>
          <a:p>
            <a:r>
              <a:rPr lang="en-US" dirty="0"/>
              <a:t>Which is plants, animals &amp; bacteria</a:t>
            </a:r>
          </a:p>
          <a:p>
            <a:endParaRPr lang="en-US" dirty="0"/>
          </a:p>
          <a:p>
            <a:r>
              <a:rPr lang="en-US" dirty="0"/>
              <a:t>Genetic material made from DNA or RNA or long molecules take genetic information</a:t>
            </a:r>
          </a:p>
          <a:p>
            <a:endParaRPr lang="en-US" dirty="0"/>
          </a:p>
          <a:p>
            <a:r>
              <a:rPr lang="en-US" dirty="0"/>
              <a:t>Virus display a wide diversity of shapes and sizes</a:t>
            </a:r>
          </a:p>
          <a:p>
            <a:endParaRPr lang="en-US" dirty="0"/>
          </a:p>
          <a:p>
            <a:r>
              <a:rPr lang="en-US" dirty="0"/>
              <a:t>Common Viral diseases: common cold, influenza, chickenpox &amp; cold sores </a:t>
            </a:r>
          </a:p>
          <a:p>
            <a:endParaRPr lang="en-US" dirty="0"/>
          </a:p>
          <a:p>
            <a:r>
              <a:rPr lang="en-US" dirty="0"/>
              <a:t>Serious diseases: Ebola virus, AIDS, Avian influenza &amp; SARs caused by virus.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25" y="3886200"/>
            <a:ext cx="3838575" cy="2895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8D0528F-C03C-4810-8E6F-65AA74AD10F9}"/>
              </a:ext>
            </a:extLst>
          </p:cNvPr>
          <p:cNvSpPr/>
          <p:nvPr/>
        </p:nvSpPr>
        <p:spPr>
          <a:xfrm>
            <a:off x="123825" y="3683913"/>
            <a:ext cx="3581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100" dirty="0"/>
              <a:t>https://www.shutterstock.com/image-vector/viral-shapes-different-viruses-diagram-showing-601115009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336550" y="152400"/>
            <a:ext cx="11396663" cy="6705600"/>
            <a:chOff x="-336550" y="152400"/>
            <a:chExt cx="11396663" cy="6705600"/>
          </a:xfrm>
        </p:grpSpPr>
        <p:sp>
          <p:nvSpPr>
            <p:cNvPr id="6146" name="Text Box 2"/>
            <p:cNvSpPr txBox="1">
              <a:spLocks noChangeArrowheads="1"/>
            </p:cNvSpPr>
            <p:nvPr/>
          </p:nvSpPr>
          <p:spPr bwMode="auto">
            <a:xfrm>
              <a:off x="1752600" y="152400"/>
              <a:ext cx="63246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/>
                <a:t>Diversity of Microorganisms</a:t>
              </a:r>
            </a:p>
          </p:txBody>
        </p:sp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1916113" y="3011488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1916113" y="3011488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1916113" y="3011488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1916113" y="3011488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6149" name="Picture 5" descr="http://www.wadsworth.org/databank/lorez/shayp2x.gif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24000"/>
              <a:ext cx="1676400" cy="1447800"/>
            </a:xfrm>
            <a:prstGeom prst="rect">
              <a:avLst/>
            </a:prstGeom>
            <a:noFill/>
          </p:spPr>
        </p:pic>
        <p:pic>
          <p:nvPicPr>
            <p:cNvPr id="6152" name="Picture 8" descr="http://www.wadsworth.org/databank/lorez/shayp3x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76400" y="2971800"/>
              <a:ext cx="1447800" cy="1295400"/>
            </a:xfrm>
            <a:prstGeom prst="rect">
              <a:avLst/>
            </a:prstGeom>
            <a:noFill/>
          </p:spPr>
        </p:pic>
        <p:pic>
          <p:nvPicPr>
            <p:cNvPr id="6155" name="Picture 11" descr="http://www.wadsworth.org/databank/lorez/hechemy2x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67600" y="2971800"/>
              <a:ext cx="1676400" cy="1295400"/>
            </a:xfrm>
            <a:prstGeom prst="rect">
              <a:avLst/>
            </a:prstGeom>
            <a:noFill/>
          </p:spPr>
        </p:pic>
        <p:pic>
          <p:nvPicPr>
            <p:cNvPr id="6158" name="Picture 14" descr="http://www.wadsworth.org/databank/lorez/mcdonp4x.gi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72000" y="2971800"/>
              <a:ext cx="1447800" cy="1295400"/>
            </a:xfrm>
            <a:prstGeom prst="rect">
              <a:avLst/>
            </a:prstGeom>
            <a:noFill/>
          </p:spPr>
        </p:pic>
        <p:pic>
          <p:nvPicPr>
            <p:cNvPr id="6161" name="Picture 17" descr="http://www.wadsworth.org/databank/lorez/wicherp1x.gif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019800" y="1524000"/>
              <a:ext cx="1447800" cy="1447800"/>
            </a:xfrm>
            <a:prstGeom prst="rect">
              <a:avLst/>
            </a:prstGeom>
            <a:noFill/>
          </p:spPr>
        </p:pic>
        <p:pic>
          <p:nvPicPr>
            <p:cNvPr id="6163" name="Picture 19" descr="http://www.dmacc.cc.ia.us/instructors/Image55.gif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124200" y="1524000"/>
              <a:ext cx="1447800" cy="1447800"/>
            </a:xfrm>
            <a:prstGeom prst="rect">
              <a:avLst/>
            </a:prstGeom>
            <a:noFill/>
          </p:spPr>
        </p:pic>
        <p:pic>
          <p:nvPicPr>
            <p:cNvPr id="6164" name="Picture 2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19800" y="4267200"/>
              <a:ext cx="1447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66" name="Picture 22" descr="Azotobacter vinelandii site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4267200"/>
              <a:ext cx="1676400" cy="1295400"/>
            </a:xfrm>
            <a:prstGeom prst="rect">
              <a:avLst/>
            </a:prstGeom>
            <a:noFill/>
          </p:spPr>
        </p:pic>
        <p:pic>
          <p:nvPicPr>
            <p:cNvPr id="6172" name="Picture 28" descr="Pediococcus pentosaceus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72000" y="5562600"/>
              <a:ext cx="1447800" cy="1295400"/>
            </a:xfrm>
            <a:prstGeom prst="rect">
              <a:avLst/>
            </a:prstGeom>
            <a:noFill/>
          </p:spPr>
        </p:pic>
        <p:pic>
          <p:nvPicPr>
            <p:cNvPr id="6178" name="Picture 34" descr="Enterococcus faesium site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676400" y="5562600"/>
              <a:ext cx="1447800" cy="1295400"/>
            </a:xfrm>
            <a:prstGeom prst="rect">
              <a:avLst/>
            </a:prstGeom>
            <a:noFill/>
          </p:spPr>
        </p:pic>
        <p:pic>
          <p:nvPicPr>
            <p:cNvPr id="6190" name="Picture 46" descr="Chloroflexus aurantiacus site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124200" y="4267200"/>
              <a:ext cx="1447800" cy="1295400"/>
            </a:xfrm>
            <a:prstGeom prst="rect">
              <a:avLst/>
            </a:prstGeom>
            <a:noFill/>
          </p:spPr>
        </p:pic>
        <p:pic>
          <p:nvPicPr>
            <p:cNvPr id="6200" name="Picture 56" descr="http://tolweb.org/tree/eubacteria/fischerella.200.gif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6019800" y="2971800"/>
              <a:ext cx="1447800" cy="1295400"/>
            </a:xfrm>
            <a:prstGeom prst="rect">
              <a:avLst/>
            </a:prstGeom>
            <a:noFill/>
          </p:spPr>
        </p:pic>
        <p:sp>
          <p:nvSpPr>
            <p:cNvPr id="6203" name="Rectangle 59"/>
            <p:cNvSpPr>
              <a:spLocks noChangeArrowheads="1"/>
            </p:cNvSpPr>
            <p:nvPr/>
          </p:nvSpPr>
          <p:spPr bwMode="auto">
            <a:xfrm>
              <a:off x="0" y="3132138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6205" name="Picture 61" descr="http://courses.mbl.edu/MICDIV/03_1XX.JPG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0" y="2971800"/>
              <a:ext cx="1676400" cy="1295400"/>
            </a:xfrm>
            <a:prstGeom prst="rect">
              <a:avLst/>
            </a:prstGeom>
            <a:noFill/>
          </p:spPr>
        </p:pic>
        <p:pic>
          <p:nvPicPr>
            <p:cNvPr id="6212" name="Picture 68" descr="http://courses.mbl.edu/MICDIV/Cyano_het.JPG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572000" y="1524000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6217" name="Rectangle 73"/>
            <p:cNvSpPr>
              <a:spLocks noChangeArrowheads="1"/>
            </p:cNvSpPr>
            <p:nvPr/>
          </p:nvSpPr>
          <p:spPr bwMode="auto">
            <a:xfrm>
              <a:off x="0" y="30099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6219" name="Picture 75" descr="http://courses.mbl.edu/MICDIV/CRISTI.JPG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4572000" y="4267200"/>
              <a:ext cx="1447800" cy="1295400"/>
            </a:xfrm>
            <a:prstGeom prst="rect">
              <a:avLst/>
            </a:prstGeom>
            <a:noFill/>
          </p:spPr>
        </p:pic>
        <p:sp>
          <p:nvSpPr>
            <p:cNvPr id="6224" name="Rectangle 80"/>
            <p:cNvSpPr>
              <a:spLocks noChangeArrowheads="1"/>
            </p:cNvSpPr>
            <p:nvPr/>
          </p:nvSpPr>
          <p:spPr bwMode="auto">
            <a:xfrm>
              <a:off x="0" y="617538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225" name="Rectangle 81"/>
            <p:cNvSpPr>
              <a:spLocks noChangeArrowheads="1"/>
            </p:cNvSpPr>
            <p:nvPr/>
          </p:nvSpPr>
          <p:spPr bwMode="auto">
            <a:xfrm>
              <a:off x="457200" y="617538"/>
              <a:ext cx="8229600" cy="318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6227" name="Picture 83" descr="http://www.cellsalive.com/images/cover3.gif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676400" y="4267200"/>
              <a:ext cx="1447800" cy="1295400"/>
            </a:xfrm>
            <a:prstGeom prst="rect">
              <a:avLst/>
            </a:prstGeom>
            <a:noFill/>
          </p:spPr>
        </p:pic>
        <p:sp>
          <p:nvSpPr>
            <p:cNvPr id="6232" name="Rectangle 88"/>
            <p:cNvSpPr>
              <a:spLocks noChangeArrowheads="1"/>
            </p:cNvSpPr>
            <p:nvPr/>
          </p:nvSpPr>
          <p:spPr bwMode="auto">
            <a:xfrm>
              <a:off x="0" y="297180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6234" name="Picture 90" descr="http://www.cellsalive.com/cards/staph_th.gif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676400" y="1524000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6237" name="Rectangle 93"/>
            <p:cNvSpPr>
              <a:spLocks noChangeArrowheads="1"/>
            </p:cNvSpPr>
            <p:nvPr/>
          </p:nvSpPr>
          <p:spPr bwMode="auto">
            <a:xfrm>
              <a:off x="0" y="296863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238" name="Rectangle 94"/>
            <p:cNvSpPr>
              <a:spLocks noChangeArrowheads="1"/>
            </p:cNvSpPr>
            <p:nvPr/>
          </p:nvSpPr>
          <p:spPr bwMode="auto">
            <a:xfrm>
              <a:off x="457200" y="296863"/>
              <a:ext cx="8229600" cy="318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6240" name="Picture 96" descr="http://www.cellsalive.com/images/cover12.gif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3124200" y="2971800"/>
              <a:ext cx="1447800" cy="1295400"/>
            </a:xfrm>
            <a:prstGeom prst="rect">
              <a:avLst/>
            </a:prstGeom>
            <a:noFill/>
          </p:spPr>
        </p:pic>
        <p:sp>
          <p:nvSpPr>
            <p:cNvPr id="6245" name="Rectangle 101"/>
            <p:cNvSpPr>
              <a:spLocks noChangeArrowheads="1"/>
            </p:cNvSpPr>
            <p:nvPr/>
          </p:nvSpPr>
          <p:spPr bwMode="auto">
            <a:xfrm>
              <a:off x="0" y="2941638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6247" name="Picture 103" descr="http://www.cellsalive.com/cards/ecoli_th.gif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7467600" y="1524000"/>
              <a:ext cx="1676400" cy="1447800"/>
            </a:xfrm>
            <a:prstGeom prst="rect">
              <a:avLst/>
            </a:prstGeom>
            <a:noFill/>
          </p:spPr>
        </p:pic>
        <p:sp>
          <p:nvSpPr>
            <p:cNvPr id="6250" name="Rectangle 106"/>
            <p:cNvSpPr>
              <a:spLocks noChangeArrowheads="1"/>
            </p:cNvSpPr>
            <p:nvPr/>
          </p:nvSpPr>
          <p:spPr bwMode="auto">
            <a:xfrm>
              <a:off x="-336550" y="823913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251" name="Rectangle 107"/>
            <p:cNvSpPr>
              <a:spLocks noChangeArrowheads="1"/>
            </p:cNvSpPr>
            <p:nvPr/>
          </p:nvSpPr>
          <p:spPr bwMode="auto">
            <a:xfrm>
              <a:off x="120650" y="823913"/>
              <a:ext cx="8229600" cy="318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pic>
          <p:nvPicPr>
            <p:cNvPr id="6259" name="Picture 115" descr="Lactobacillus gasseri site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0" y="5562600"/>
              <a:ext cx="1676400" cy="1295400"/>
            </a:xfrm>
            <a:prstGeom prst="rect">
              <a:avLst/>
            </a:prstGeom>
            <a:noFill/>
          </p:spPr>
        </p:pic>
        <p:pic>
          <p:nvPicPr>
            <p:cNvPr id="6265" name="Picture 121" descr="Xylella fastidiosa Almond-Dixon site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7467600" y="4267200"/>
              <a:ext cx="1676400" cy="1295400"/>
            </a:xfrm>
            <a:prstGeom prst="rect">
              <a:avLst/>
            </a:prstGeom>
            <a:noFill/>
          </p:spPr>
        </p:pic>
        <p:pic>
          <p:nvPicPr>
            <p:cNvPr id="6271" name="Picture 127" descr="Pseudomonas fluorescens site">
              <a:hlinkClick r:id="rId37"/>
            </p:cNvPr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24200" y="5562600"/>
              <a:ext cx="1447800" cy="1295400"/>
            </a:xfrm>
            <a:prstGeom prst="rect">
              <a:avLst/>
            </a:prstGeom>
            <a:noFill/>
          </p:spPr>
        </p:pic>
        <p:pic>
          <p:nvPicPr>
            <p:cNvPr id="6277" name="Picture 133" descr="Magnetospirillum magnetotacticum site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6019800" y="5562600"/>
              <a:ext cx="1447800" cy="1295400"/>
            </a:xfrm>
            <a:prstGeom prst="rect">
              <a:avLst/>
            </a:prstGeom>
            <a:noFill/>
          </p:spPr>
        </p:pic>
        <p:pic>
          <p:nvPicPr>
            <p:cNvPr id="6184" name="Picture 40" descr="Rhodospirillum rubrum site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7467600" y="5562600"/>
              <a:ext cx="1676400" cy="1295400"/>
            </a:xfrm>
            <a:prstGeom prst="rect">
              <a:avLst/>
            </a:prstGeom>
            <a:noFill/>
          </p:spPr>
        </p:pic>
      </p:grpSp>
      <p:sp>
        <p:nvSpPr>
          <p:cNvPr id="42" name="Subtitle 2">
            <a:extLst>
              <a:ext uri="{FF2B5EF4-FFF2-40B4-BE49-F238E27FC236}">
                <a16:creationId xmlns="" xmlns:a16="http://schemas.microsoft.com/office/drawing/2014/main" id="{85C2854D-3E09-47CD-9970-13175783455D}"/>
              </a:ext>
            </a:extLst>
          </p:cNvPr>
          <p:cNvSpPr txBox="1">
            <a:spLocks noChangeArrowheads="1"/>
          </p:cNvSpPr>
          <p:nvPr/>
        </p:nvSpPr>
        <p:spPr>
          <a:xfrm>
            <a:off x="-29650" y="1240622"/>
            <a:ext cx="5829300" cy="351194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en-US" altLang="en-US" sz="1600" dirty="0">
                <a:solidFill>
                  <a:srgbClr val="002060"/>
                </a:solidFill>
              </a:rPr>
              <a:t>Source: http://www.wadsworth.org/databank.html</a:t>
            </a:r>
            <a:endParaRPr lang="en-IN" alt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		Microorganisms can be found almost anywhere on Earth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		Most of the microorganisms are almost microscopic </a:t>
            </a:r>
          </a:p>
          <a:p>
            <a:r>
              <a:rPr lang="en-US" dirty="0">
                <a:solidFill>
                  <a:srgbClr val="002060"/>
                </a:solidFill>
              </a:rPr>
              <a:t>		bacteria, archaea, fungi, protists &amp; </a:t>
            </a:r>
          </a:p>
          <a:p>
            <a:r>
              <a:rPr lang="en-US" dirty="0">
                <a:solidFill>
                  <a:srgbClr val="002060"/>
                </a:solidFill>
              </a:rPr>
              <a:t>		some micro plants also.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		But virus are generally not regarded as not living </a:t>
            </a:r>
          </a:p>
          <a:p>
            <a:r>
              <a:rPr lang="en-US" dirty="0">
                <a:solidFill>
                  <a:srgbClr val="002060"/>
                </a:solidFill>
              </a:rPr>
              <a:t>		and it is not consider as microorganisms.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		Subfield of microbiology is virology (study of viruses).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Antonie Van Leeuwenhoek, the 1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microbiologist &amp; 1</a:t>
            </a:r>
            <a:r>
              <a:rPr lang="en-US" baseline="30000" dirty="0">
                <a:solidFill>
                  <a:schemeClr val="accent4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person observing bacteria in microscope.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450px-Phylogenetic_tre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038600"/>
            <a:ext cx="7772400" cy="2819400"/>
          </a:xfrm>
          <a:prstGeom prst="rect">
            <a:avLst/>
          </a:prstGeom>
        </p:spPr>
      </p:pic>
      <p:pic>
        <p:nvPicPr>
          <p:cNvPr id="4" name="Picture 3" descr="Anthonie_van_Leeuwenhoek_(1632-1723)._Natuurkundige_te_Delft_Rijksmuseum_SK-A-957.jpeg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1752600" cy="28194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5486400"/>
            <a:ext cx="990600" cy="1371600"/>
          </a:xfrm>
          <a:prstGeom prst="rect">
            <a:avLst/>
          </a:prstGeom>
        </p:spPr>
      </p:pic>
      <p:pic>
        <p:nvPicPr>
          <p:cNvPr id="7" name="Picture 6" descr="EscherichiaColi_NIAI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990600" cy="1219200"/>
          </a:xfrm>
          <a:prstGeom prst="rect">
            <a:avLst/>
          </a:prstGeom>
        </p:spPr>
      </p:pic>
      <p:pic>
        <p:nvPicPr>
          <p:cNvPr id="8" name="Picture 7" descr="download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1219200"/>
            <a:ext cx="990600" cy="1562100"/>
          </a:xfrm>
          <a:prstGeom prst="rect">
            <a:avLst/>
          </a:prstGeom>
        </p:spPr>
      </p:pic>
      <p:pic>
        <p:nvPicPr>
          <p:cNvPr id="9" name="Picture 8" descr="download (4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2743201"/>
            <a:ext cx="990600" cy="1371600"/>
          </a:xfrm>
          <a:prstGeom prst="rect">
            <a:avLst/>
          </a:prstGeom>
        </p:spPr>
      </p:pic>
      <p:pic>
        <p:nvPicPr>
          <p:cNvPr id="10" name="Picture 9" descr="800px-SalmonellaNIAI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53400" y="4114800"/>
            <a:ext cx="990600" cy="13594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3D07BAB-B6E8-4BF7-AD64-94FFE07D752E}"/>
              </a:ext>
            </a:extLst>
          </p:cNvPr>
          <p:cNvSpPr/>
          <p:nvPr/>
        </p:nvSpPr>
        <p:spPr>
          <a:xfrm>
            <a:off x="0" y="6550223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/>
              <a:t>Source: https://en.wikipedia.org/wiki/Antonie_van_Leeuwenhoek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lum bright="40000" contrast="-4000"/>
            <a:grayscl/>
          </a:blip>
          <a:srcRect/>
          <a:stretch>
            <a:fillRect/>
          </a:stretch>
        </p:blipFill>
        <p:spPr>
          <a:xfrm>
            <a:off x="3505200" y="650613"/>
            <a:ext cx="4495800" cy="30069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Bacteria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289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Prokaryotic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Unicellular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No cell nucleus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Thick rigid walled cells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Free living extracellular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cell wall"/>
          <p:cNvPicPr>
            <a:picLocks noChangeAspect="1" noChangeArrowheads="1"/>
          </p:cNvPicPr>
          <p:nvPr/>
        </p:nvPicPr>
        <p:blipFill>
          <a:blip r:embed="rId3"/>
          <a:srcRect l="9804" r="9804" b="7966"/>
          <a:stretch>
            <a:fillRect/>
          </a:stretch>
        </p:blipFill>
        <p:spPr>
          <a:xfrm>
            <a:off x="0" y="3988191"/>
            <a:ext cx="3276600" cy="2869809"/>
          </a:xfrm>
          <a:prstGeom prst="rect">
            <a:avLst/>
          </a:prstGeom>
          <a:noFill/>
        </p:spPr>
      </p:pic>
      <p:pic>
        <p:nvPicPr>
          <p:cNvPr id="7" name="Picture 6" descr="800px-Bacterial_morphology_diagra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886200"/>
            <a:ext cx="48006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Bacterial_infections_and_involved_spec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603" y="0"/>
            <a:ext cx="5790797" cy="6581002"/>
          </a:xfrm>
          <a:prstGeom prst="rect">
            <a:avLst/>
          </a:prstGeom>
        </p:spPr>
      </p:pic>
      <p:pic>
        <p:nvPicPr>
          <p:cNvPr id="3" name="Picture 2" descr="Prokaryote_cel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194" y="0"/>
            <a:ext cx="2067594" cy="2318290"/>
          </a:xfrm>
          <a:prstGeom prst="rect">
            <a:avLst/>
          </a:prstGeom>
        </p:spPr>
      </p:pic>
      <p:pic>
        <p:nvPicPr>
          <p:cNvPr id="4" name="Picture 3" descr="220px-Flagell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2438400"/>
            <a:ext cx="2095500" cy="2133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1066800" y="19812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1562100" y="647700"/>
            <a:ext cx="3124200" cy="2743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153400" y="381000"/>
            <a:ext cx="99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 )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Monotrichous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B)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Lophotrichous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C) Amphitrichous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D)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Petritrichous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11" descr="Three_cell_growth_types.svg.png"/>
          <p:cNvPicPr>
            <a:picLocks noChangeAspect="1"/>
          </p:cNvPicPr>
          <p:nvPr/>
        </p:nvPicPr>
        <p:blipFill>
          <a:blip r:embed="rId5" cstate="print">
            <a:lum bright="-30000"/>
          </a:blip>
          <a:stretch>
            <a:fillRect/>
          </a:stretch>
        </p:blipFill>
        <p:spPr>
          <a:xfrm>
            <a:off x="76200" y="4495800"/>
            <a:ext cx="2286000" cy="2133600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10800000" flipV="1">
            <a:off x="2286000" y="4191000"/>
            <a:ext cx="2743200" cy="1981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12194" y="483337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Growth &amp; Reproduction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224214F-8259-493E-80C9-4454C01F89C4}"/>
              </a:ext>
            </a:extLst>
          </p:cNvPr>
          <p:cNvSpPr/>
          <p:nvPr/>
        </p:nvSpPr>
        <p:spPr>
          <a:xfrm>
            <a:off x="-53569" y="6581002"/>
            <a:ext cx="6835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/>
              <a:t>https://commons.wikimedia.org/wiki/File:Bacterial_infections_and_involved_species.png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784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Archaea</a:t>
            </a:r>
          </a:p>
          <a:p>
            <a:r>
              <a:rPr lang="en-US" sz="2000" dirty="0">
                <a:solidFill>
                  <a:srgbClr val="002060"/>
                </a:solidFill>
              </a:rPr>
              <a:t>Domain of constitute a domain of single celled microorganisms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Unicellular prokaryote with no pipdoglycon in cell wall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Archaea cells having unique properties from other two domain bacteria &amp; eukaryotes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It is viewed as extremophilies living in harsh environments such as hot springs, salt lakes, soils, ocean &amp; marshlands</a:t>
            </a: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 descr="Grand_prismatic_sp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15512"/>
            <a:ext cx="4681728" cy="2990088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2158626">
            <a:off x="4414831" y="3427322"/>
            <a:ext cx="2819400" cy="2455747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994009">
            <a:off x="4648200" y="427740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Extreme environment (Volcanic Hot Springs)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949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Comparison of Prokaryotes &amp; Eukaryotes</a:t>
            </a:r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rcRect l="9167" t="2000" r="9167"/>
          <a:stretch>
            <a:fillRect/>
          </a:stretch>
        </p:blipFill>
        <p:spPr>
          <a:xfrm>
            <a:off x="304800" y="762000"/>
            <a:ext cx="77724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77724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Fungus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Member of group of eukaryotic microorganisms (Yeast &amp; Mold)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/>
              <a:t>Fungi in a different kingdom from plants, bacteria, and some protists is chitin in their cell walls</a:t>
            </a:r>
          </a:p>
          <a:p>
            <a:endParaRPr lang="en-US" sz="2000" dirty="0"/>
          </a:p>
          <a:p>
            <a:r>
              <a:rPr lang="en-US" sz="2000" dirty="0"/>
              <a:t>Fungi do not photosynthesis</a:t>
            </a:r>
          </a:p>
          <a:p>
            <a:endParaRPr lang="en-US" sz="2000" dirty="0"/>
          </a:p>
          <a:p>
            <a:r>
              <a:rPr lang="en-US" sz="2000" dirty="0"/>
              <a:t>Many fungi produce biologically active compounds</a:t>
            </a:r>
          </a:p>
          <a:p>
            <a:endParaRPr lang="en-US" sz="2000" dirty="0"/>
          </a:p>
          <a:p>
            <a:r>
              <a:rPr lang="en-US" sz="2000" dirty="0"/>
              <a:t>which are toxic to animals or plants and are therefore called mycotoxins</a:t>
            </a:r>
          </a:p>
          <a:p>
            <a:endParaRPr lang="en-US" sz="2000" dirty="0"/>
          </a:p>
          <a:p>
            <a:r>
              <a:rPr lang="en-US" sz="2000" dirty="0"/>
              <a:t>Many mushroom species are poisonous to humans</a:t>
            </a:r>
          </a:p>
          <a:p>
            <a:endParaRPr lang="en-US" sz="2000" dirty="0"/>
          </a:p>
          <a:p>
            <a:r>
              <a:rPr lang="en-US" sz="2000" dirty="0"/>
              <a:t>Which is creates the digestive problems or allergic reactions as well as hallucinations to severe organ failures and death</a:t>
            </a:r>
          </a:p>
          <a:p>
            <a:endParaRPr lang="en-US" sz="2000" dirty="0"/>
          </a:p>
          <a:p>
            <a:r>
              <a:rPr lang="en-US" sz="2000" dirty="0"/>
              <a:t>it is difficult to accurately identify a safe mushroom without proper training and knowledge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" name="Picture 2" descr="290px-Fungi_collage.jpg"/>
          <p:cNvPicPr>
            <a:picLocks noChangeAspect="1"/>
          </p:cNvPicPr>
          <p:nvPr/>
        </p:nvPicPr>
        <p:blipFill>
          <a:blip r:embed="rId2"/>
          <a:srcRect r="63668"/>
          <a:stretch>
            <a:fillRect/>
          </a:stretch>
        </p:blipFill>
        <p:spPr>
          <a:xfrm>
            <a:off x="8143875" y="0"/>
            <a:ext cx="1000125" cy="3352800"/>
          </a:xfrm>
          <a:prstGeom prst="rect">
            <a:avLst/>
          </a:prstGeom>
        </p:spPr>
      </p:pic>
      <p:pic>
        <p:nvPicPr>
          <p:cNvPr id="4" name="Picture 3" descr="800px-Omphalotus_nidiformis_Binnamittalong_2_em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3400" y="3352800"/>
            <a:ext cx="990600" cy="1981200"/>
          </a:xfrm>
          <a:prstGeom prst="rect">
            <a:avLst/>
          </a:prstGeom>
        </p:spPr>
      </p:pic>
      <p:pic>
        <p:nvPicPr>
          <p:cNvPr id="5" name="Picture 4" descr="800px-Fungus_in_a_Wo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5334000"/>
            <a:ext cx="990599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ygomycota_life_cycle13542532989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803</TotalTime>
  <Words>325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Unit-I: fundamentals of microbiology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Dinesh</dc:creator>
  <cp:lastModifiedBy>KSR Kuamr</cp:lastModifiedBy>
  <cp:revision>16</cp:revision>
  <dcterms:created xsi:type="dcterms:W3CDTF">2018-07-25T05:31:59Z</dcterms:created>
  <dcterms:modified xsi:type="dcterms:W3CDTF">2019-02-04T06:05:01Z</dcterms:modified>
</cp:coreProperties>
</file>