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CB38E-7095-4216-B213-1BCF5E98D080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01CC8-DE9C-463E-B025-0051DF6F41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6283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0B3922-B6C2-4968-BDF5-EAE1B91217D7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1505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06388" y="876300"/>
            <a:ext cx="6132512" cy="3449638"/>
          </a:xfrm>
          <a:ln w="12700" cap="flat">
            <a:solidFill>
              <a:schemeClr val="tx1"/>
            </a:solidFill>
          </a:ln>
        </p:spPr>
      </p:sp>
      <p:sp>
        <p:nvSpPr>
          <p:cNvPr id="150532" name="Rectangle 3"/>
          <p:cNvSpPr>
            <a:spLocks noChangeArrowheads="1"/>
          </p:cNvSpPr>
          <p:nvPr>
            <p:ph type="body" idx="1"/>
          </p:nvPr>
        </p:nvSpPr>
        <p:spPr>
          <a:xfrm>
            <a:off x="898525" y="4705350"/>
            <a:ext cx="4946650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0" tIns="45046" rIns="91700" bIns="45046"/>
          <a:lstStyle/>
          <a:p>
            <a:pPr eaLnBrk="1" hangingPunct="1"/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39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09AF55-DB14-4857-8859-4DD46489C3BE}" type="slidenum">
              <a:rPr lang="en-US" altLang="en-US">
                <a:ea typeface="ヒラギノ角ゴ Pro W3" charset="-128"/>
              </a:rPr>
              <a:pPr eaLnBrk="1" hangingPunct="1"/>
              <a:t>10</a:t>
            </a:fld>
            <a:endParaRPr lang="en-US" altLang="en-US">
              <a:ea typeface="ヒラギノ角ゴ Pro W3" charset="-128"/>
            </a:endParaRPr>
          </a:p>
        </p:txBody>
      </p:sp>
      <p:sp>
        <p:nvSpPr>
          <p:cNvPr id="163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 smtClean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128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498117E-7EF8-4AB5-9161-54BB57FE111D}" type="slidenum">
              <a:rPr lang="en-US" altLang="en-US">
                <a:ea typeface="ヒラギノ角ゴ Pro W3" charset="-128"/>
              </a:rPr>
              <a:pPr eaLnBrk="1" hangingPunct="1"/>
              <a:t>11</a:t>
            </a:fld>
            <a:endParaRPr lang="en-US" altLang="en-US">
              <a:ea typeface="ヒラギノ角ゴ Pro W3" charset="-128"/>
            </a:endParaRPr>
          </a:p>
        </p:txBody>
      </p:sp>
      <p:sp>
        <p:nvSpPr>
          <p:cNvPr id="1648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 smtClean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5013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339ECE-8970-4694-B160-BCAA0BAC8C11}" type="slidenum">
              <a:rPr lang="en-US" altLang="en-US">
                <a:ea typeface="ヒラギノ角ゴ Pro W3" charset="-128"/>
              </a:rPr>
              <a:pPr eaLnBrk="1" hangingPunct="1"/>
              <a:t>12</a:t>
            </a:fld>
            <a:endParaRPr lang="en-US" altLang="en-US">
              <a:ea typeface="ヒラギノ角ゴ Pro W3" charset="-128"/>
            </a:endParaRPr>
          </a:p>
        </p:txBody>
      </p:sp>
      <p:sp>
        <p:nvSpPr>
          <p:cNvPr id="1669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 smtClean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754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291C0B-06D6-49BF-9A56-886F0FF0C468}" type="slidenum">
              <a:rPr lang="en-US" altLang="en-US">
                <a:ea typeface="ヒラギノ角ゴ Pro W3" charset="-128"/>
              </a:rPr>
              <a:pPr eaLnBrk="1" hangingPunct="1"/>
              <a:t>13</a:t>
            </a:fld>
            <a:endParaRPr lang="en-US" altLang="en-US">
              <a:ea typeface="ヒラギノ角ゴ Pro W3" charset="-128"/>
            </a:endParaRPr>
          </a:p>
        </p:txBody>
      </p:sp>
      <p:sp>
        <p:nvSpPr>
          <p:cNvPr id="167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 smtClean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284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9A5816-6A51-4300-B7CF-D880A4EC7AD2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19251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25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714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77F18BF-3B1E-43DF-80CE-75013C355089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151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39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CBE7A27-4598-43C5-909B-07836BA48BD5}" type="slidenum">
              <a:rPr lang="en-US" altLang="en-US">
                <a:ea typeface="ヒラギノ角ゴ Pro W3" charset="-128"/>
              </a:rPr>
              <a:pPr eaLnBrk="1" hangingPunct="1"/>
              <a:t>3</a:t>
            </a:fld>
            <a:endParaRPr lang="en-US" altLang="en-US">
              <a:ea typeface="ヒラギノ角ゴ Pro W3" charset="-128"/>
            </a:endParaRPr>
          </a:p>
        </p:txBody>
      </p:sp>
      <p:sp>
        <p:nvSpPr>
          <p:cNvPr id="152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en-US" smtClean="0">
              <a:latin typeface="Arial" panose="020B0604020202020204" pitchFamily="34" charset="0"/>
              <a:ea typeface="ヒラギノ角ゴ Pro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758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279AA6E-EF31-4519-B337-33882A8B19E8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53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06388" y="876300"/>
            <a:ext cx="6132512" cy="3449638"/>
          </a:xfrm>
          <a:ln w="12700" cap="flat">
            <a:solidFill>
              <a:schemeClr val="tx1"/>
            </a:solidFill>
          </a:ln>
        </p:spPr>
      </p:sp>
      <p:sp>
        <p:nvSpPr>
          <p:cNvPr id="153604" name="Rectangle 3"/>
          <p:cNvSpPr>
            <a:spLocks noChangeArrowheads="1"/>
          </p:cNvSpPr>
          <p:nvPr>
            <p:ph type="body" idx="1"/>
          </p:nvPr>
        </p:nvSpPr>
        <p:spPr>
          <a:xfrm>
            <a:off x="898525" y="4705350"/>
            <a:ext cx="4946650" cy="4457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700" tIns="45046" rIns="91700" bIns="45046"/>
          <a:lstStyle/>
          <a:p>
            <a:pPr eaLnBrk="1" hangingPunct="1"/>
            <a:endParaRPr lang="en-GB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54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A7BA9C-D278-4D5E-A07D-52DD43C2EFD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54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119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A82795-9F04-4A14-A111-F407F914D5D6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160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520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A82795-9F04-4A14-A111-F407F914D5D6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60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168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D6123E-548E-4FAB-9CC7-AFA480E9227B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617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17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835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CFBD2A1-8D5A-4CEA-9267-1D37F129E484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6281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282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2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967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148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3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98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075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286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0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045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704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26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43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71B04-37A1-4987-B804-DE484A2D0A9A}" type="datetimeFigureOut">
              <a:rPr lang="en-IN" smtClean="0"/>
              <a:t>01-02-2019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9974-28EF-48D1-AE08-1EF34F7A67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0638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hobialist.com/class.html" TargetMode="External"/><Relationship Id="rId3" Type="http://schemas.openxmlformats.org/officeDocument/2006/relationships/hyperlink" Target="http://www.geocities.com/bioinformaticsweb/glossary.html" TargetMode="External"/><Relationship Id="rId7" Type="http://schemas.openxmlformats.org/officeDocument/2006/relationships/hyperlink" Target="http://www.biology-online.org/dictionary/satellite_cell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orkshop.molecularevolution.org/resources/glossary/" TargetMode="External"/><Relationship Id="rId5" Type="http://schemas.openxmlformats.org/officeDocument/2006/relationships/hyperlink" Target="http://www.geocities.com/bioinformaticsweb/genomicglossary.html" TargetMode="External"/><Relationship Id="rId4" Type="http://schemas.openxmlformats.org/officeDocument/2006/relationships/hyperlink" Target="http://big.mcw.ed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ddbj.nig.ac.jp/" TargetMode="External"/><Relationship Id="rId4" Type="http://schemas.openxmlformats.org/officeDocument/2006/relationships/hyperlink" Target="http://www.ebi.ac.u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book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cbi.nlm.nih.gov/omim" TargetMode="External"/><Relationship Id="rId5" Type="http://schemas.openxmlformats.org/officeDocument/2006/relationships/hyperlink" Target="http://www.ncbi.nlm.nih.gov/pmc/" TargetMode="External"/><Relationship Id="rId4" Type="http://schemas.openxmlformats.org/officeDocument/2006/relationships/hyperlink" Target="http://www.ncbi.nlm.nih.gov/pubm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512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26F6DE3-2048-48CD-AF3D-1DB9405370DA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Bioinformatics</a:t>
            </a:r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590550" y="4476274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2400" dirty="0" smtClean="0"/>
              <a:t>Semester : III</a:t>
            </a:r>
          </a:p>
          <a:p>
            <a:r>
              <a:rPr lang="en-IN" sz="2400" dirty="0" smtClean="0"/>
              <a:t>Subject code: 17ZOOME31</a:t>
            </a:r>
          </a:p>
          <a:p>
            <a:r>
              <a:rPr lang="en-IN" sz="2400" dirty="0" smtClean="0"/>
              <a:t>Department of animal science</a:t>
            </a:r>
          </a:p>
          <a:p>
            <a:r>
              <a:rPr lang="en-IN" sz="2400" dirty="0" err="1" smtClean="0"/>
              <a:t>Bharathidasan</a:t>
            </a:r>
            <a:r>
              <a:rPr lang="en-IN" sz="2400" dirty="0" smtClean="0"/>
              <a:t> University</a:t>
            </a:r>
          </a:p>
          <a:p>
            <a:r>
              <a:rPr lang="en-IN" sz="2400" dirty="0" smtClean="0"/>
              <a:t>Trichy - 24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28341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Bild 2" descr="Screen shot 2011-07-04 at 08.59.5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52400"/>
            <a:ext cx="8896350" cy="668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87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152400"/>
            <a:ext cx="7772400" cy="762000"/>
          </a:xfrm>
        </p:spPr>
        <p:txBody>
          <a:bodyPr/>
          <a:lstStyle/>
          <a:p>
            <a:pPr defTabSz="762000"/>
            <a:r>
              <a:rPr lang="fr-CH" altLang="en-US" sz="2800"/>
              <a:t>PubMed (Medline)</a:t>
            </a:r>
            <a:endParaRPr lang="en-GB" altLang="en-US" sz="280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14400"/>
            <a:ext cx="8153400" cy="3505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GB" altLang="en-US" sz="2000"/>
              <a:t>MEDLINE cover</a:t>
            </a:r>
            <a:r>
              <a:rPr lang="fr-CH" altLang="en-US" sz="2000"/>
              <a:t>s</a:t>
            </a:r>
            <a:r>
              <a:rPr lang="en-GB" altLang="en-US" sz="2000"/>
              <a:t> the fields of medicine, nursing, dentistry, veterinary medicine, public health, and </a:t>
            </a:r>
            <a:r>
              <a:rPr lang="en-GB" altLang="en-US" sz="2000" b="1"/>
              <a:t>preclinical sciences</a:t>
            </a:r>
            <a:endParaRPr lang="fr-CH" altLang="en-US" sz="2000" b="1"/>
          </a:p>
          <a:p>
            <a:pPr eaLnBrk="1" hangingPunct="1">
              <a:lnSpc>
                <a:spcPct val="120000"/>
              </a:lnSpc>
            </a:pPr>
            <a:r>
              <a:rPr lang="de-DE" altLang="en-US" sz="2000"/>
              <a:t>Contains citations from approximately 5,200 worldwide journals in 37 languages; 60 languages for older journals.</a:t>
            </a:r>
            <a:endParaRPr lang="fr-CH" altLang="en-US" sz="2000"/>
          </a:p>
          <a:p>
            <a:pPr eaLnBrk="1" hangingPunct="1">
              <a:lnSpc>
                <a:spcPct val="120000"/>
              </a:lnSpc>
            </a:pPr>
            <a:r>
              <a:rPr lang="fr-CH" altLang="en-US" sz="2000"/>
              <a:t>C</a:t>
            </a:r>
            <a:r>
              <a:rPr lang="en-GB" altLang="en-US" sz="2000"/>
              <a:t>ontains over 20 million citations </a:t>
            </a:r>
            <a:r>
              <a:rPr lang="fr-CH" altLang="en-US" sz="2000"/>
              <a:t>since</a:t>
            </a:r>
            <a:r>
              <a:rPr lang="en-GB" altLang="en-US" sz="2000"/>
              <a:t> 1948</a:t>
            </a:r>
            <a:endParaRPr lang="fr-CH" altLang="en-US" sz="2000"/>
          </a:p>
          <a:p>
            <a:pPr eaLnBrk="1" hangingPunct="1">
              <a:lnSpc>
                <a:spcPct val="120000"/>
              </a:lnSpc>
            </a:pPr>
            <a:r>
              <a:rPr lang="fr-CH" altLang="en-US" sz="2000"/>
              <a:t>Contains links to biological db and to some journals</a:t>
            </a:r>
          </a:p>
          <a:p>
            <a:pPr eaLnBrk="1" hangingPunct="1">
              <a:lnSpc>
                <a:spcPct val="120000"/>
              </a:lnSpc>
            </a:pPr>
            <a:r>
              <a:rPr lang="fr-CH" altLang="en-US" sz="2000"/>
              <a:t>New records are </a:t>
            </a:r>
            <a:br>
              <a:rPr lang="fr-CH" altLang="en-US" sz="2000"/>
            </a:br>
            <a:r>
              <a:rPr lang="fr-CH" altLang="en-US" sz="2000"/>
              <a:t>added to </a:t>
            </a:r>
            <a:br>
              <a:rPr lang="fr-CH" altLang="en-US" sz="2000"/>
            </a:br>
            <a:r>
              <a:rPr lang="fr-CH" altLang="en-US" sz="2000"/>
              <a:t>PreMEDLINE daily! </a:t>
            </a:r>
          </a:p>
        </p:txBody>
      </p:sp>
      <p:pic>
        <p:nvPicPr>
          <p:cNvPr id="65540" name="Bild 4" descr="Screen shot 2011-07-04 at 09.03.5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087" y="3314702"/>
            <a:ext cx="4776788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445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5"/>
          <p:cNvSpPr txBox="1">
            <a:spLocks noChangeArrowheads="1"/>
          </p:cNvSpPr>
          <p:nvPr/>
        </p:nvSpPr>
        <p:spPr bwMode="auto">
          <a:xfrm>
            <a:off x="1676400" y="304800"/>
            <a:ext cx="22493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 search by subject:</a:t>
            </a:r>
          </a:p>
        </p:txBody>
      </p:sp>
      <p:sp>
        <p:nvSpPr>
          <p:cNvPr id="6" name="Rechteck 5"/>
          <p:cNvSpPr/>
          <p:nvPr/>
        </p:nvSpPr>
        <p:spPr>
          <a:xfrm>
            <a:off x="4724400" y="304800"/>
            <a:ext cx="2711896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ea typeface="ヒラギノ角ゴ Pro W3" charset="-128"/>
              </a:rPr>
              <a:t>“mitochondrion evolution”</a:t>
            </a:r>
          </a:p>
        </p:txBody>
      </p:sp>
      <p:pic>
        <p:nvPicPr>
          <p:cNvPr id="67588" name="Bild 4" descr="Screen shot 2011-07-04 at 09.05.0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914401"/>
            <a:ext cx="6781800" cy="580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158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Bild 2" descr="Screen shot 2011-07-04 at 09.05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7164"/>
            <a:ext cx="7620000" cy="647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504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D403CD-74DA-470A-96D3-C85E80A9798C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1765300" y="257925"/>
            <a:ext cx="352692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300">
                <a:solidFill>
                  <a:srgbClr val="CC0000"/>
                </a:solidFill>
              </a:rPr>
              <a:t>Online Glossaries</a:t>
            </a:r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1905000" y="1520826"/>
            <a:ext cx="843915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b="1"/>
              <a:t>Bioinformatics :</a:t>
            </a:r>
          </a:p>
          <a:p>
            <a:pPr eaLnBrk="1" hangingPunct="1"/>
            <a:r>
              <a:rPr lang="en-US" altLang="en-US" sz="2000">
                <a:hlinkClick r:id="rId3"/>
              </a:rPr>
              <a:t>http://www.geocities.com/bioinformaticsweb/glossary.html</a:t>
            </a:r>
            <a:endParaRPr lang="en-US" altLang="en-US" sz="2000"/>
          </a:p>
          <a:p>
            <a:pPr eaLnBrk="1" hangingPunct="1"/>
            <a:r>
              <a:rPr lang="en-US" altLang="en-US" sz="2000">
                <a:hlinkClick r:id="rId4"/>
              </a:rPr>
              <a:t>http://big.mcw.edu/</a:t>
            </a:r>
            <a:endParaRPr lang="en-US" altLang="en-US" sz="2000"/>
          </a:p>
          <a:p>
            <a:pPr eaLnBrk="1" hangingPunct="1"/>
            <a:endParaRPr lang="en-US" altLang="en-US" sz="2000" b="1"/>
          </a:p>
          <a:p>
            <a:pPr eaLnBrk="1" hangingPunct="1"/>
            <a:r>
              <a:rPr lang="en-US" altLang="en-US" sz="2000" b="1"/>
              <a:t>Genomics</a:t>
            </a:r>
            <a:r>
              <a:rPr lang="en-US" altLang="en-US" sz="2000"/>
              <a:t>: </a:t>
            </a:r>
          </a:p>
          <a:p>
            <a:pPr eaLnBrk="1" hangingPunct="1"/>
            <a:r>
              <a:rPr lang="en-US" altLang="en-US" sz="2000">
                <a:hlinkClick r:id="rId5"/>
              </a:rPr>
              <a:t>http://www.geocities.com/bioinformaticsweb/genomicglossary.html</a:t>
            </a:r>
            <a:endParaRPr lang="en-US" altLang="en-US" sz="2000"/>
          </a:p>
          <a:p>
            <a:pPr eaLnBrk="1" hangingPunct="1"/>
            <a:endParaRPr lang="en-US" altLang="en-US" sz="2000" b="1"/>
          </a:p>
          <a:p>
            <a:pPr eaLnBrk="1" hangingPunct="1"/>
            <a:r>
              <a:rPr lang="en-US" altLang="en-US" sz="2000" b="1"/>
              <a:t>Molecular Evolution</a:t>
            </a:r>
            <a:r>
              <a:rPr lang="en-US" altLang="en-US" sz="2000"/>
              <a:t>: </a:t>
            </a:r>
          </a:p>
          <a:p>
            <a:pPr eaLnBrk="1" hangingPunct="1"/>
            <a:r>
              <a:rPr lang="en-US" altLang="en-US" sz="2000">
                <a:hlinkClick r:id="rId6"/>
              </a:rPr>
              <a:t>http://workshop.molecularevolution.org/resources/glossary/</a:t>
            </a:r>
            <a:endParaRPr lang="en-US" altLang="en-US" sz="2000"/>
          </a:p>
          <a:p>
            <a:pPr eaLnBrk="1" hangingPunct="1"/>
            <a:endParaRPr lang="en-US" altLang="en-US" sz="2000" b="1"/>
          </a:p>
          <a:p>
            <a:pPr eaLnBrk="1" hangingPunct="1"/>
            <a:r>
              <a:rPr lang="en-US" altLang="en-US" sz="2000" b="1"/>
              <a:t>Biology dictionary</a:t>
            </a:r>
            <a:r>
              <a:rPr lang="en-US" altLang="en-US" sz="2000"/>
              <a:t>: </a:t>
            </a:r>
          </a:p>
          <a:p>
            <a:pPr eaLnBrk="1" hangingPunct="1"/>
            <a:r>
              <a:rPr lang="en-US" altLang="en-US" sz="2000">
                <a:hlinkClick r:id="rId7"/>
              </a:rPr>
              <a:t>http://www.biology-online.org/dictionary/satellite_cells</a:t>
            </a:r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 b="1"/>
              <a:t>Other glossaries, e.g., the list of phobias:</a:t>
            </a:r>
          </a:p>
          <a:p>
            <a:pPr eaLnBrk="1" hangingPunct="1"/>
            <a:r>
              <a:rPr lang="en-US" altLang="en-US" sz="2000">
                <a:hlinkClick r:id="rId8"/>
              </a:rPr>
              <a:t>http://www.phobialist.com/class.html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5519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H" altLang="en-US" smtClean="0"/>
              <a:t>Database or databank?</a:t>
            </a:r>
            <a:endParaRPr lang="en-GB" alt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fr-CH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CH" altLang="en-US" sz="3600"/>
              <a:t>Initially</a:t>
            </a:r>
            <a:endParaRPr lang="fr-CH" altLang="en-US" sz="2400"/>
          </a:p>
          <a:p>
            <a:pPr eaLnBrk="1" hangingPunct="1">
              <a:lnSpc>
                <a:spcPct val="90000"/>
              </a:lnSpc>
            </a:pPr>
            <a:endParaRPr lang="fr-CH" altLang="en-US" sz="2400"/>
          </a:p>
          <a:p>
            <a:pPr eaLnBrk="1" hangingPunct="1">
              <a:lnSpc>
                <a:spcPct val="90000"/>
              </a:lnSpc>
            </a:pPr>
            <a:r>
              <a:rPr lang="fr-CH" altLang="en-US" sz="2400"/>
              <a:t>Databank (in UK)</a:t>
            </a:r>
          </a:p>
          <a:p>
            <a:pPr eaLnBrk="1" hangingPunct="1">
              <a:lnSpc>
                <a:spcPct val="90000"/>
              </a:lnSpc>
            </a:pPr>
            <a:r>
              <a:rPr lang="fr-CH" altLang="en-US" sz="2400"/>
              <a:t>Database (in the USA)</a:t>
            </a:r>
          </a:p>
          <a:p>
            <a:pPr eaLnBrk="1" hangingPunct="1">
              <a:lnSpc>
                <a:spcPct val="90000"/>
              </a:lnSpc>
            </a:pPr>
            <a:endParaRPr lang="fr-CH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CH" altLang="en-US" sz="3600"/>
              <a:t>Solution</a:t>
            </a:r>
            <a:endParaRPr lang="fr-CH" altLang="en-US" sz="2400"/>
          </a:p>
          <a:p>
            <a:pPr eaLnBrk="1" hangingPunct="1">
              <a:lnSpc>
                <a:spcPct val="90000"/>
              </a:lnSpc>
            </a:pPr>
            <a:endParaRPr lang="fr-CH" altLang="en-US" sz="2400"/>
          </a:p>
          <a:p>
            <a:pPr eaLnBrk="1" hangingPunct="1">
              <a:lnSpc>
                <a:spcPct val="90000"/>
              </a:lnSpc>
            </a:pPr>
            <a:r>
              <a:rPr lang="fr-CH" altLang="en-US" sz="2400"/>
              <a:t>The abbreviation </a:t>
            </a:r>
            <a:r>
              <a:rPr lang="fr-CH" altLang="en-US" sz="3600" i="1"/>
              <a:t>db</a:t>
            </a:r>
            <a:endParaRPr lang="fr-CH" altLang="en-US" sz="2400"/>
          </a:p>
          <a:p>
            <a:pPr eaLnBrk="1" hangingPunct="1">
              <a:lnSpc>
                <a:spcPct val="90000"/>
              </a:lnSpc>
            </a:pPr>
            <a:endParaRPr lang="en-GB" altLang="en-US" sz="240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0283F7-79EB-4C44-9508-A2C1FF368DC6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1825625"/>
            <a:ext cx="4724400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781800" y="4742656"/>
            <a:ext cx="4076700" cy="762000"/>
          </a:xfrm>
          <a:prstGeom prst="rect">
            <a:avLst/>
          </a:prstGeom>
          <a:noFill/>
        </p:spPr>
        <p:txBody>
          <a:bodyPr vert="horz" lIns="90487" tIns="44450" rIns="90487" bIns="44450" rtlCol="0" anchor="b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altLang="en-US" sz="6600" dirty="0" smtClean="0"/>
              <a:t/>
            </a:r>
            <a:br>
              <a:rPr lang="fr-FR" altLang="en-US" sz="6600" dirty="0" smtClean="0"/>
            </a:br>
            <a:r>
              <a:rPr lang="fr-FR" altLang="en-US" sz="6600" dirty="0" err="1" smtClean="0"/>
              <a:t>Databases</a:t>
            </a:r>
            <a:r>
              <a:rPr lang="fr-FR" altLang="en-US" sz="6600" dirty="0" smtClean="0"/>
              <a:t> </a:t>
            </a:r>
            <a:endParaRPr lang="fr-FR" altLang="en-US" sz="6600" dirty="0"/>
          </a:p>
        </p:txBody>
      </p:sp>
    </p:spTree>
    <p:extLst>
      <p:ext uri="{BB962C8B-B14F-4D97-AF65-F5344CB8AC3E}">
        <p14:creationId xmlns:p14="http://schemas.microsoft.com/office/powerpoint/2010/main" val="181725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46087" y="571252"/>
            <a:ext cx="42666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/>
              <a:t>WHAT IS A DATABASE?</a:t>
            </a:r>
            <a:endParaRPr lang="en-US" altLang="en-US" sz="2800" b="1" dirty="0"/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342900" y="1371601"/>
            <a:ext cx="11215688" cy="4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000" dirty="0"/>
              <a:t>A </a:t>
            </a:r>
            <a:r>
              <a:rPr lang="en-US" altLang="en-US" sz="2000" b="1" dirty="0"/>
              <a:t>structured collection</a:t>
            </a:r>
            <a:r>
              <a:rPr lang="en-US" altLang="en-US" sz="2000" dirty="0"/>
              <a:t> of data held in computer storage; </a:t>
            </a:r>
            <a:r>
              <a:rPr lang="en-US" altLang="en-US" sz="2000" i="1" dirty="0"/>
              <a:t>esp.</a:t>
            </a:r>
            <a:r>
              <a:rPr lang="en-US" altLang="en-US" sz="2000" dirty="0"/>
              <a:t> </a:t>
            </a:r>
            <a:r>
              <a:rPr lang="en-US" altLang="en-US" sz="2400" dirty="0"/>
              <a:t>o</a:t>
            </a:r>
            <a:r>
              <a:rPr lang="en-US" altLang="en-US" sz="2000" dirty="0"/>
              <a:t>ne that incorporates software to make it accessible in a variety of ways; </a:t>
            </a:r>
            <a:r>
              <a:rPr lang="en-US" altLang="en-US" sz="2000" i="1" dirty="0"/>
              <a:t>transf.</a:t>
            </a:r>
            <a:r>
              <a:rPr lang="en-US" altLang="en-US" sz="2000" dirty="0"/>
              <a:t>, any </a:t>
            </a:r>
            <a:r>
              <a:rPr lang="en-US" altLang="en-US" sz="2000" b="1" dirty="0"/>
              <a:t>large collection</a:t>
            </a:r>
            <a:r>
              <a:rPr lang="en-US" altLang="en-US" sz="2000" dirty="0"/>
              <a:t> of information.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en-US" sz="2000" dirty="0"/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000" b="1" dirty="0"/>
              <a:t>database management</a:t>
            </a:r>
            <a:r>
              <a:rPr lang="en-US" altLang="en-US" sz="2000" dirty="0"/>
              <a:t>: the organization and manipulation of data in a database.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en-US" sz="2000" b="1" dirty="0"/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000" b="1" dirty="0"/>
              <a:t>database management system (DBMS)</a:t>
            </a:r>
            <a:r>
              <a:rPr lang="en-US" altLang="en-US" sz="2000" dirty="0"/>
              <a:t>: a software package that provides all the functions required for database management.</a:t>
            </a:r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en-US" sz="2000" b="1" dirty="0"/>
          </a:p>
          <a:p>
            <a:pPr marL="342900" indent="-342900" algn="just" eaLnBrk="1" hangingPunct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2000" b="1" dirty="0"/>
              <a:t>database system</a:t>
            </a:r>
            <a:r>
              <a:rPr lang="en-US" altLang="en-US" sz="2000" dirty="0"/>
              <a:t>: a database together with a database management system.</a:t>
            </a:r>
          </a:p>
          <a:p>
            <a:pPr algn="just" eaLnBrk="1" hangingPunct="1">
              <a:lnSpc>
                <a:spcPct val="120000"/>
              </a:lnSpc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4466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2209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648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050925"/>
          </a:xfrm>
          <a:noFill/>
        </p:spPr>
        <p:txBody>
          <a:bodyPr vert="horz" lIns="90487" tIns="44450" rIns="90487" bIns="44450" rtlCol="0" anchor="b">
            <a:normAutofit/>
          </a:bodyPr>
          <a:lstStyle/>
          <a:p>
            <a:pPr eaLnBrk="1" hangingPunct="1"/>
            <a:r>
              <a:rPr lang="fr-FR" altLang="en-US" dirty="0" err="1" smtClean="0"/>
              <a:t>What</a:t>
            </a:r>
            <a:r>
              <a:rPr lang="fr-FR" altLang="en-US" dirty="0" smtClean="0"/>
              <a:t> </a:t>
            </a:r>
            <a:r>
              <a:rPr lang="fr-FR" altLang="en-US" dirty="0" err="1" smtClean="0"/>
              <a:t>is</a:t>
            </a:r>
            <a:r>
              <a:rPr lang="fr-FR" altLang="en-US" dirty="0" smtClean="0"/>
              <a:t> a </a:t>
            </a:r>
            <a:r>
              <a:rPr lang="fr-FR" altLang="en-US" dirty="0" err="1" smtClean="0"/>
              <a:t>database</a:t>
            </a:r>
            <a:r>
              <a:rPr lang="fr-FR" altLang="en-US" dirty="0" smtClean="0"/>
              <a:t>?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idx="1"/>
          </p:nvPr>
        </p:nvSpPr>
        <p:spPr>
          <a:xfrm>
            <a:off x="2209800" y="1600200"/>
            <a:ext cx="7772400" cy="4572000"/>
          </a:xfrm>
          <a:noFill/>
        </p:spPr>
        <p:txBody>
          <a:bodyPr vert="horz" lIns="90487" tIns="44450" rIns="90487" bIns="44450" rtlCol="0"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A collection of data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000" dirty="0" err="1"/>
              <a:t>structured</a:t>
            </a:r>
            <a:r>
              <a:rPr lang="fr-FR" altLang="en-US" sz="2000" dirty="0"/>
              <a:t> 	 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000" dirty="0" err="1"/>
              <a:t>searchable</a:t>
            </a:r>
            <a:r>
              <a:rPr lang="fr-FR" altLang="en-US" sz="2000" dirty="0"/>
              <a:t> (index)		 </a:t>
            </a:r>
            <a:r>
              <a:rPr lang="fr-FR" altLang="en-US" sz="1200" dirty="0"/>
              <a:t>-&gt; table of contents</a:t>
            </a:r>
          </a:p>
          <a:p>
            <a:pPr lvl="1" eaLnBrk="1" hangingPunct="1">
              <a:lnSpc>
                <a:spcPct val="90000"/>
              </a:lnSpc>
            </a:pPr>
            <a:r>
              <a:rPr lang="fr-FR" altLang="en-US" sz="2000" dirty="0" err="1"/>
              <a:t>updated</a:t>
            </a:r>
            <a:r>
              <a:rPr lang="fr-FR" altLang="en-US" sz="2000" dirty="0"/>
              <a:t> </a:t>
            </a:r>
            <a:r>
              <a:rPr lang="fr-FR" altLang="en-US" sz="2000" dirty="0" err="1"/>
              <a:t>periodically</a:t>
            </a:r>
            <a:r>
              <a:rPr lang="fr-FR" altLang="en-US" sz="2000" dirty="0"/>
              <a:t> (release)	 </a:t>
            </a:r>
            <a:r>
              <a:rPr lang="fr-FR" altLang="en-US" sz="1200" dirty="0"/>
              <a:t>-&gt; new </a:t>
            </a:r>
            <a:r>
              <a:rPr lang="fr-FR" altLang="en-US" sz="1200" dirty="0" err="1"/>
              <a:t>edition</a:t>
            </a:r>
            <a:endParaRPr lang="fr-FR" altLang="en-US" sz="1200" dirty="0"/>
          </a:p>
          <a:p>
            <a:pPr lvl="1" eaLnBrk="1" hangingPunct="1">
              <a:lnSpc>
                <a:spcPct val="90000"/>
              </a:lnSpc>
            </a:pPr>
            <a:r>
              <a:rPr lang="fr-FR" altLang="en-US" sz="2000" dirty="0"/>
              <a:t>cross-</a:t>
            </a:r>
            <a:r>
              <a:rPr lang="fr-FR" altLang="en-US" sz="2000" dirty="0" err="1"/>
              <a:t>referenced</a:t>
            </a:r>
            <a:r>
              <a:rPr lang="fr-FR" altLang="en-US" sz="2000" dirty="0"/>
              <a:t> (</a:t>
            </a:r>
            <a:r>
              <a:rPr lang="fr-FR" altLang="en-US" sz="2000" u="sng" dirty="0" err="1">
                <a:solidFill>
                  <a:srgbClr val="063DE8"/>
                </a:solidFill>
              </a:rPr>
              <a:t>hyperlinks</a:t>
            </a:r>
            <a:r>
              <a:rPr lang="fr-FR" altLang="en-US" sz="2000" dirty="0"/>
              <a:t>)  	</a:t>
            </a:r>
            <a:r>
              <a:rPr lang="fr-FR" altLang="en-US" sz="1200" dirty="0"/>
              <a:t>-&gt; links </a:t>
            </a:r>
            <a:r>
              <a:rPr lang="fr-FR" altLang="en-US" sz="1200" dirty="0" err="1"/>
              <a:t>with</a:t>
            </a:r>
            <a:r>
              <a:rPr lang="fr-FR" altLang="en-US" sz="1200" dirty="0"/>
              <a:t> </a:t>
            </a:r>
            <a:r>
              <a:rPr lang="fr-FR" altLang="en-US" sz="1200" dirty="0" err="1"/>
              <a:t>other</a:t>
            </a:r>
            <a:r>
              <a:rPr lang="fr-FR" altLang="en-US" sz="1200" dirty="0"/>
              <a:t> </a:t>
            </a:r>
            <a:r>
              <a:rPr lang="fr-FR" altLang="en-US" sz="1200" dirty="0" err="1"/>
              <a:t>db</a:t>
            </a:r>
            <a:endParaRPr lang="fr-FR" altLang="en-US" sz="12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sz="2400" dirty="0"/>
              <a:t>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sz="1400" dirty="0"/>
              <a:t>		</a:t>
            </a:r>
          </a:p>
          <a:p>
            <a:pPr eaLnBrk="1" hangingPunct="1">
              <a:lnSpc>
                <a:spcPct val="90000"/>
              </a:lnSpc>
            </a:pPr>
            <a:r>
              <a:rPr lang="fr-FR" altLang="en-US" sz="2400" dirty="0" err="1"/>
              <a:t>Includes</a:t>
            </a:r>
            <a:r>
              <a:rPr lang="fr-FR" altLang="en-US" sz="2400" dirty="0"/>
              <a:t> </a:t>
            </a:r>
            <a:r>
              <a:rPr lang="fr-FR" altLang="en-US" sz="2400" dirty="0" err="1"/>
              <a:t>also</a:t>
            </a:r>
            <a:r>
              <a:rPr lang="fr-FR" altLang="en-US" sz="2400" dirty="0"/>
              <a:t> </a:t>
            </a:r>
            <a:r>
              <a:rPr lang="fr-FR" altLang="en-US" sz="2400" dirty="0" err="1"/>
              <a:t>associated</a:t>
            </a:r>
            <a:r>
              <a:rPr lang="fr-FR" altLang="en-US" sz="2400" dirty="0"/>
              <a:t> </a:t>
            </a:r>
            <a:r>
              <a:rPr lang="fr-FR" altLang="en-US" sz="2400" dirty="0" err="1"/>
              <a:t>tools</a:t>
            </a:r>
            <a:r>
              <a:rPr lang="fr-FR" altLang="en-US" sz="2400" dirty="0"/>
              <a:t> (software) </a:t>
            </a:r>
            <a:r>
              <a:rPr lang="fr-FR" altLang="en-US" sz="2400" dirty="0" err="1"/>
              <a:t>necessary</a:t>
            </a:r>
            <a:r>
              <a:rPr lang="fr-FR" altLang="en-US" sz="2400" dirty="0"/>
              <a:t> for </a:t>
            </a:r>
            <a:r>
              <a:rPr lang="fr-FR" altLang="en-US" sz="2400" dirty="0" err="1"/>
              <a:t>access</a:t>
            </a:r>
            <a:r>
              <a:rPr lang="fr-FR" altLang="en-US" sz="2400" dirty="0"/>
              <a:t>, </a:t>
            </a:r>
            <a:r>
              <a:rPr lang="fr-FR" altLang="en-US" sz="2400" dirty="0" err="1"/>
              <a:t>updating</a:t>
            </a:r>
            <a:r>
              <a:rPr lang="fr-FR" altLang="en-US" sz="2400" dirty="0"/>
              <a:t>, information insertion, information </a:t>
            </a:r>
            <a:r>
              <a:rPr lang="fr-FR" altLang="en-US" sz="2400" dirty="0" err="1"/>
              <a:t>deletion</a:t>
            </a:r>
            <a:r>
              <a:rPr lang="fr-FR" altLang="en-US" sz="2400" dirty="0"/>
              <a:t>….</a:t>
            </a:r>
          </a:p>
          <a:p>
            <a:pPr eaLnBrk="1" hangingPunct="1">
              <a:lnSpc>
                <a:spcPct val="90000"/>
              </a:lnSpc>
            </a:pPr>
            <a:endParaRPr lang="fr-FR" altLang="en-US" sz="2400" dirty="0"/>
          </a:p>
          <a:p>
            <a:pPr eaLnBrk="1" hangingPunct="1">
              <a:lnSpc>
                <a:spcPct val="90000"/>
              </a:lnSpc>
            </a:pPr>
            <a:r>
              <a:rPr lang="fr-FR" altLang="en-US" sz="2400" dirty="0"/>
              <a:t>Data </a:t>
            </a:r>
            <a:r>
              <a:rPr lang="fr-FR" altLang="en-US" sz="2400" dirty="0" err="1"/>
              <a:t>storage</a:t>
            </a:r>
            <a:r>
              <a:rPr lang="fr-FR" altLang="en-US" sz="2400" dirty="0"/>
              <a:t> management: flat files, </a:t>
            </a:r>
            <a:r>
              <a:rPr lang="fr-FR" altLang="en-US" sz="2400" dirty="0" err="1"/>
              <a:t>relational</a:t>
            </a:r>
            <a:r>
              <a:rPr lang="fr-FR" altLang="en-US" sz="2400" dirty="0"/>
              <a:t> </a:t>
            </a:r>
            <a:r>
              <a:rPr lang="fr-FR" altLang="en-US" sz="2400" dirty="0" err="1"/>
              <a:t>databases</a:t>
            </a:r>
            <a:r>
              <a:rPr lang="fr-FR" altLang="en-US" sz="2400" dirty="0"/>
              <a:t>…</a:t>
            </a:r>
          </a:p>
          <a:p>
            <a:pPr eaLnBrk="1" hangingPunct="1">
              <a:lnSpc>
                <a:spcPct val="90000"/>
              </a:lnSpc>
            </a:pPr>
            <a:endParaRPr lang="fr-FR" altLang="en-US" sz="2400" dirty="0"/>
          </a:p>
        </p:txBody>
      </p:sp>
      <p:sp>
        <p:nvSpPr>
          <p:cNvPr id="542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4E3C7D-3EB5-4E02-A02F-91F40F917178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9814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CH" altLang="en-US" sz="4000"/>
              <a:t>Database: a « flat file » example</a:t>
            </a:r>
            <a:endParaRPr lang="en-GB" altLang="en-US" sz="40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981200"/>
            <a:ext cx="8610600" cy="45720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Accession number: 1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First Name: Amos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Last Name: Bairoch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Course: Pottery 2000; Pottery 2001; 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//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Accession number: 2 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First Name: Dan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Last name: Graur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Course: Pottery 2000, Pottery 2001; Ballet 2001, Ballet 2002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//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Accession number 3: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First Name: John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Last name: Travolta 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Course: Ballet 2001; Ballet 2002; </a:t>
            </a:r>
          </a:p>
          <a:p>
            <a:pPr eaLnBrk="1" hangingPunct="1">
              <a:buFontTx/>
              <a:buNone/>
            </a:pPr>
            <a:r>
              <a:rPr lang="fr-CH" altLang="en-US" sz="1400" b="1">
                <a:latin typeface="Courier" charset="0"/>
              </a:rPr>
              <a:t>//</a:t>
            </a:r>
          </a:p>
          <a:p>
            <a:pPr eaLnBrk="1" hangingPunct="1"/>
            <a:r>
              <a:rPr lang="fr-CH" altLang="en-US" sz="2000"/>
              <a:t>Easy to manage: all the entries are visible at the same time !</a:t>
            </a:r>
            <a:endParaRPr lang="en-GB" altLang="en-US" sz="2000"/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08928F-78A2-4475-B7A9-CCAF22160202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2209800" y="1219200"/>
            <a:ext cx="6459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fr-CH" altLang="en-US" sz="2400">
                <a:latin typeface="Comic Sans MS" panose="030F0702030302020204" pitchFamily="66" charset="0"/>
              </a:rPr>
              <a:t>Flat-file database («  flat file, 3 entries  »):</a:t>
            </a:r>
            <a:endParaRPr lang="en-GB" alt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8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85925" y="152400"/>
            <a:ext cx="908685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dirty="0"/>
              <a:t>Categories of databases for Life Sciences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95400"/>
            <a:ext cx="8534400" cy="5334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Sequences (DNA, protein)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Genomics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Mutation/polymorphism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Protein domain/family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Proteomics (2D gel, Mass Spectrometry)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3D structure	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Metaboli</a:t>
            </a:r>
            <a:r>
              <a:rPr lang="fr-FR" altLang="en-US" dirty="0"/>
              <a:t>c networks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Regulatory </a:t>
            </a:r>
            <a:r>
              <a:rPr lang="fr-FR" altLang="en-US" dirty="0"/>
              <a:t>networks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Bibliograph</a:t>
            </a:r>
            <a:r>
              <a:rPr lang="fr-FR" altLang="en-US" dirty="0"/>
              <a:t>y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Expression </a:t>
            </a:r>
            <a:r>
              <a:rPr lang="en-US" altLang="en-US" sz="2400" dirty="0"/>
              <a:t>(Microarrays,…)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Specialized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dirty="0"/>
              <a:t>							</a:t>
            </a:r>
            <a:endParaRPr lang="en-US" altLang="en-US" sz="1600" dirty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BBAB84-CE8A-46FE-9601-45DAFE2EAF03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54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/>
              <a:t>Categories of databases for Life Sciences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95400"/>
            <a:ext cx="8534400" cy="5334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Sequences (DNA, protein)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Genomics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Mutation/polymorphism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Protein domain/family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Proteomics (2D gel, Mass Spectrometry)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3D structure	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Metaboli</a:t>
            </a:r>
            <a:r>
              <a:rPr lang="fr-FR" altLang="en-US" dirty="0"/>
              <a:t>c networks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Regulatory </a:t>
            </a:r>
            <a:r>
              <a:rPr lang="fr-FR" altLang="en-US" dirty="0"/>
              <a:t>networks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Bibliograph</a:t>
            </a:r>
            <a:r>
              <a:rPr lang="fr-FR" altLang="en-US" dirty="0"/>
              <a:t>y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Expression </a:t>
            </a:r>
            <a:r>
              <a:rPr lang="en-US" altLang="en-US" sz="2400" dirty="0"/>
              <a:t>(Microarrays,…)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Specialized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en-US" dirty="0"/>
              <a:t>							</a:t>
            </a:r>
            <a:endParaRPr lang="en-US" altLang="en-US" sz="1600" dirty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BBAB84-CE8A-46FE-9601-45DAFE2EAF03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03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F54303-D9D2-4356-8CAA-3C19E5B07BA5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62467" name="Rectangle 2"/>
          <p:cNvSpPr>
            <a:spLocks noChangeArrowheads="1"/>
          </p:cNvSpPr>
          <p:nvPr/>
        </p:nvSpPr>
        <p:spPr bwMode="auto">
          <a:xfrm>
            <a:off x="1774826" y="544513"/>
            <a:ext cx="8588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/>
              <a:t>NCBI:</a:t>
            </a:r>
            <a:br>
              <a:rPr lang="en-US" altLang="en-US" sz="3600" b="1"/>
            </a:br>
            <a:r>
              <a:rPr lang="en-US" altLang="en-US" sz="3600">
                <a:solidFill>
                  <a:srgbClr val="FF0000"/>
                </a:solidFill>
                <a:hlinkClick r:id="rId3"/>
              </a:rPr>
              <a:t>http://www.ncbi.nlm.nih.gov</a:t>
            </a:r>
            <a:endParaRPr lang="en-US" altLang="en-US" sz="3600">
              <a:solidFill>
                <a:srgbClr val="FF0000"/>
              </a:solidFill>
            </a:endParaRPr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1774825" y="2352676"/>
            <a:ext cx="84963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/>
              <a:t>EBI:</a:t>
            </a:r>
            <a:r>
              <a:rPr lang="en-US" altLang="en-US" sz="3600"/>
              <a:t/>
            </a:r>
            <a:br>
              <a:rPr lang="en-US" altLang="en-US" sz="3600"/>
            </a:br>
            <a:r>
              <a:rPr lang="en-US" altLang="en-US" sz="3600" u="sng">
                <a:hlinkClick r:id="rId4"/>
              </a:rPr>
              <a:t>http://www.ebi.ac.uk/</a:t>
            </a:r>
            <a:endParaRPr lang="en-US" altLang="en-US" sz="3600" u="sng"/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1774825" y="4219576"/>
            <a:ext cx="84963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/>
              <a:t>DDBJ:</a:t>
            </a:r>
            <a:r>
              <a:rPr lang="en-US" altLang="en-US" sz="3600"/>
              <a:t/>
            </a:r>
            <a:br>
              <a:rPr lang="en-US" altLang="en-US" sz="3600"/>
            </a:br>
            <a:r>
              <a:rPr lang="en-US" altLang="en-US" sz="3600">
                <a:hlinkClick r:id="rId5"/>
              </a:rPr>
              <a:t>http://www.ddbj.nig.ac.jp/</a:t>
            </a: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7051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75D1C9F-3C84-437B-9483-69DC817D580F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1631951" y="1522413"/>
            <a:ext cx="8785225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300">
                <a:hlinkClick r:id="rId3"/>
              </a:rPr>
              <a:t>Bookshelf</a:t>
            </a:r>
            <a:r>
              <a:rPr lang="en-US" altLang="en-US" sz="2300"/>
              <a:t>: A collection of searchable biomedical books linked to PubMed. </a:t>
            </a:r>
          </a:p>
          <a:p>
            <a:pPr eaLnBrk="1" hangingPunct="1"/>
            <a:endParaRPr lang="en-US" altLang="en-US" sz="2300"/>
          </a:p>
          <a:p>
            <a:pPr eaLnBrk="1" hangingPunct="1"/>
            <a:r>
              <a:rPr lang="en-US" altLang="en-US" sz="2300">
                <a:hlinkClick r:id="rId4"/>
              </a:rPr>
              <a:t>PubMed</a:t>
            </a:r>
            <a:r>
              <a:rPr lang="en-US" altLang="en-US" sz="2300"/>
              <a:t>: Allows searching by author names, journal titles, and a new Preview/Index option. PubMed database provides access to over 12 million MEDLINE citations back to the mid-1960's. It includes History and Clipboard options which may enhance your search session. </a:t>
            </a:r>
          </a:p>
          <a:p>
            <a:pPr eaLnBrk="1" hangingPunct="1"/>
            <a:endParaRPr lang="en-US" altLang="en-US" sz="2300"/>
          </a:p>
          <a:p>
            <a:pPr eaLnBrk="1" hangingPunct="1"/>
            <a:r>
              <a:rPr lang="en-US" altLang="en-US" sz="2300">
                <a:hlinkClick r:id="rId5"/>
              </a:rPr>
              <a:t>PubMed Central</a:t>
            </a:r>
            <a:r>
              <a:rPr lang="en-US" altLang="en-US" sz="2300"/>
              <a:t>: The U.S. National Library of Medicine digital archive of life science journal literature. </a:t>
            </a:r>
          </a:p>
          <a:p>
            <a:pPr eaLnBrk="1" hangingPunct="1"/>
            <a:endParaRPr lang="en-US" altLang="en-US" sz="2300"/>
          </a:p>
          <a:p>
            <a:pPr eaLnBrk="1" hangingPunct="1"/>
            <a:r>
              <a:rPr lang="en-US" altLang="en-US" sz="2300">
                <a:hlinkClick r:id="rId6"/>
              </a:rPr>
              <a:t>OMIM:</a:t>
            </a:r>
            <a:r>
              <a:rPr lang="en-US" altLang="en-US" sz="2300"/>
              <a:t> Online Mendelian Inheritance in Man is a database of human genes and genetic disorders (also OMIA).</a:t>
            </a:r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2063751" y="349250"/>
            <a:ext cx="55755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solidFill>
                  <a:srgbClr val="CC0000"/>
                </a:solidFill>
              </a:rPr>
              <a:t>Literature Databases: </a:t>
            </a:r>
          </a:p>
        </p:txBody>
      </p:sp>
    </p:spTree>
    <p:extLst>
      <p:ext uri="{BB962C8B-B14F-4D97-AF65-F5344CB8AC3E}">
        <p14:creationId xmlns:p14="http://schemas.microsoft.com/office/powerpoint/2010/main" val="349453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ooper Black"/>
        <a:ea typeface=""/>
        <a:cs typeface=""/>
      </a:majorFont>
      <a:minorFont>
        <a:latin typeface="Georg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491</Words>
  <Application>Microsoft Office PowerPoint</Application>
  <PresentationFormat>Widescreen</PresentationFormat>
  <Paragraphs>139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ヒラギノ角ゴ Pro W3</vt:lpstr>
      <vt:lpstr>Arial</vt:lpstr>
      <vt:lpstr>Calibri</vt:lpstr>
      <vt:lpstr>Comic Sans MS</vt:lpstr>
      <vt:lpstr>Cooper Black</vt:lpstr>
      <vt:lpstr>Courier</vt:lpstr>
      <vt:lpstr>Georgia</vt:lpstr>
      <vt:lpstr>Office Theme</vt:lpstr>
      <vt:lpstr>Bioinformatics</vt:lpstr>
      <vt:lpstr>Database or databank?</vt:lpstr>
      <vt:lpstr>PowerPoint Presentation</vt:lpstr>
      <vt:lpstr>What is a database?</vt:lpstr>
      <vt:lpstr>Database: a « flat file » example</vt:lpstr>
      <vt:lpstr>Categories of databases for Life Sciences</vt:lpstr>
      <vt:lpstr>Categories of databases for Life Sciences</vt:lpstr>
      <vt:lpstr>PowerPoint Presentation</vt:lpstr>
      <vt:lpstr>PowerPoint Presentation</vt:lpstr>
      <vt:lpstr>PowerPoint Presentation</vt:lpstr>
      <vt:lpstr>PubMed (Medline)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Shiva</dc:creator>
  <cp:lastModifiedBy>Shiva</cp:lastModifiedBy>
  <cp:revision>6</cp:revision>
  <dcterms:created xsi:type="dcterms:W3CDTF">2019-02-01T04:58:06Z</dcterms:created>
  <dcterms:modified xsi:type="dcterms:W3CDTF">2019-02-01T05:05:58Z</dcterms:modified>
</cp:coreProperties>
</file>