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483E6D-0115-430E-81B9-275C24127B56}"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80688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83E6D-0115-430E-81B9-275C24127B5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282003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83E6D-0115-430E-81B9-275C24127B5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230741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83E6D-0115-430E-81B9-275C24127B5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1707702-4192-4260-AB02-E8FAF91C136D}"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84168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83E6D-0115-430E-81B9-275C24127B5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4179854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6483E6D-0115-430E-81B9-275C24127B56}"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64530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6483E6D-0115-430E-81B9-275C24127B56}"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3787437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83E6D-0115-430E-81B9-275C24127B56}"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1881814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83E6D-0115-430E-81B9-275C24127B56}"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373638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83E6D-0115-430E-81B9-275C24127B56}"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278577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483E6D-0115-430E-81B9-275C24127B56}"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42924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483E6D-0115-430E-81B9-275C24127B5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391819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483E6D-0115-430E-81B9-275C24127B56}" type="datetimeFigureOut">
              <a:rPr lang="en-IN" smtClean="0"/>
              <a:t>01-02-2019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107576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483E6D-0115-430E-81B9-275C24127B56}"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409359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83E6D-0115-430E-81B9-275C24127B56}" type="datetimeFigureOut">
              <a:rPr lang="en-IN" smtClean="0"/>
              <a:t>01-02-2019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8838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83E6D-0115-430E-81B9-275C24127B5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41767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83E6D-0115-430E-81B9-275C24127B5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1707702-4192-4260-AB02-E8FAF91C136D}" type="slidenum">
              <a:rPr lang="en-IN" smtClean="0"/>
              <a:t>‹#›</a:t>
            </a:fld>
            <a:endParaRPr lang="en-IN"/>
          </a:p>
        </p:txBody>
      </p:sp>
    </p:spTree>
    <p:extLst>
      <p:ext uri="{BB962C8B-B14F-4D97-AF65-F5344CB8AC3E}">
        <p14:creationId xmlns:p14="http://schemas.microsoft.com/office/powerpoint/2010/main" val="113746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6483E6D-0115-430E-81B9-275C24127B56}" type="datetimeFigureOut">
              <a:rPr lang="en-IN" smtClean="0"/>
              <a:t>01-02-2019</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707702-4192-4260-AB02-E8FAF91C136D}" type="slidenum">
              <a:rPr lang="en-IN" smtClean="0"/>
              <a:t>‹#›</a:t>
            </a:fld>
            <a:endParaRPr lang="en-IN"/>
          </a:p>
        </p:txBody>
      </p:sp>
    </p:spTree>
    <p:extLst>
      <p:ext uri="{BB962C8B-B14F-4D97-AF65-F5344CB8AC3E}">
        <p14:creationId xmlns:p14="http://schemas.microsoft.com/office/powerpoint/2010/main" val="125876291"/>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550863"/>
            <a:ext cx="9001462" cy="2387600"/>
          </a:xfrm>
        </p:spPr>
        <p:txBody>
          <a:bodyPr/>
          <a:lstStyle/>
          <a:p>
            <a:r>
              <a:rPr lang="en-IN" dirty="0" smtClean="0"/>
              <a:t>Pharmacogenomics and proteomics</a:t>
            </a:r>
            <a:endParaRPr lang="en-IN" dirty="0"/>
          </a:p>
        </p:txBody>
      </p:sp>
      <p:sp>
        <p:nvSpPr>
          <p:cNvPr id="3" name="Subtitle 2"/>
          <p:cNvSpPr>
            <a:spLocks noGrp="1"/>
          </p:cNvSpPr>
          <p:nvPr>
            <p:ph type="subTitle" idx="1"/>
          </p:nvPr>
        </p:nvSpPr>
        <p:spPr>
          <a:xfrm>
            <a:off x="1595269" y="3602037"/>
            <a:ext cx="9001462" cy="2484437"/>
          </a:xfrm>
        </p:spPr>
        <p:txBody>
          <a:bodyPr>
            <a:normAutofit fontScale="92500" lnSpcReduction="10000"/>
          </a:bodyPr>
          <a:lstStyle/>
          <a:p>
            <a:r>
              <a:rPr lang="en-IN" dirty="0"/>
              <a:t>Semester : III</a:t>
            </a:r>
          </a:p>
          <a:p>
            <a:r>
              <a:rPr lang="en-IN" dirty="0"/>
              <a:t>Subject code: 17ZOOME31</a:t>
            </a:r>
          </a:p>
          <a:p>
            <a:r>
              <a:rPr lang="en-IN" dirty="0"/>
              <a:t>Department of animal science</a:t>
            </a:r>
          </a:p>
          <a:p>
            <a:r>
              <a:rPr lang="en-IN" dirty="0" err="1"/>
              <a:t>Bharathidasan</a:t>
            </a:r>
            <a:r>
              <a:rPr lang="en-IN" dirty="0"/>
              <a:t> University</a:t>
            </a:r>
          </a:p>
          <a:p>
            <a:r>
              <a:rPr lang="en-IN" dirty="0"/>
              <a:t>Trichy - 24</a:t>
            </a:r>
          </a:p>
          <a:p>
            <a:endParaRPr lang="en-IN" dirty="0"/>
          </a:p>
        </p:txBody>
      </p:sp>
    </p:spTree>
    <p:extLst>
      <p:ext uri="{BB962C8B-B14F-4D97-AF65-F5344CB8AC3E}">
        <p14:creationId xmlns:p14="http://schemas.microsoft.com/office/powerpoint/2010/main" val="67101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3" y="323850"/>
            <a:ext cx="10353761" cy="1326321"/>
          </a:xfrm>
        </p:spPr>
        <p:txBody>
          <a:bodyPr>
            <a:normAutofit fontScale="90000"/>
          </a:bodyPr>
          <a:lstStyle/>
          <a:p>
            <a:r>
              <a:rPr lang="en-IN" dirty="0"/>
              <a:t>DETERMINATION OF MOLECULAR MASS BY </a:t>
            </a:r>
            <a:br>
              <a:rPr lang="en-IN" dirty="0"/>
            </a:br>
            <a:r>
              <a:rPr lang="en-IN" dirty="0"/>
              <a:t>    MASS SPECTROMETRY</a:t>
            </a:r>
            <a:br>
              <a:rPr lang="en-IN" dirty="0"/>
            </a:br>
            <a:endParaRPr lang="en-IN" dirty="0"/>
          </a:p>
        </p:txBody>
      </p:sp>
      <p:sp>
        <p:nvSpPr>
          <p:cNvPr id="3" name="Content Placeholder 2"/>
          <p:cNvSpPr>
            <a:spLocks noGrp="1"/>
          </p:cNvSpPr>
          <p:nvPr>
            <p:ph idx="1"/>
          </p:nvPr>
        </p:nvSpPr>
        <p:spPr>
          <a:xfrm>
            <a:off x="253928" y="1853176"/>
            <a:ext cx="11673493" cy="3695136"/>
          </a:xfrm>
        </p:spPr>
        <p:txBody>
          <a:bodyPr/>
          <a:lstStyle/>
          <a:p>
            <a:pPr algn="just"/>
            <a:r>
              <a:rPr lang="en-IN" b="1" dirty="0"/>
              <a:t>Spectrometry</a:t>
            </a:r>
            <a:r>
              <a:rPr lang="en-IN" dirty="0"/>
              <a:t>: The procedure of observing and measuring the wavelengths of light or other electromagnetic emissions. </a:t>
            </a:r>
          </a:p>
          <a:p>
            <a:pPr algn="just"/>
            <a:r>
              <a:rPr lang="en-IN" dirty="0"/>
              <a:t>Mass Spectrometry involves an ionization source, a mass </a:t>
            </a:r>
            <a:r>
              <a:rPr lang="en-IN" dirty="0" err="1"/>
              <a:t>analyzer</a:t>
            </a:r>
            <a:r>
              <a:rPr lang="en-IN" dirty="0"/>
              <a:t> and a detector. The ionized hit the mass </a:t>
            </a:r>
            <a:r>
              <a:rPr lang="en-IN" dirty="0" err="1"/>
              <a:t>analyzer</a:t>
            </a:r>
            <a:r>
              <a:rPr lang="en-IN" dirty="0"/>
              <a:t>. The time the ions take in flight is recorded by triggering a laser pulse.</a:t>
            </a:r>
          </a:p>
          <a:p>
            <a:pPr algn="just"/>
            <a:r>
              <a:rPr lang="en-IN" dirty="0"/>
              <a:t>It depends on one principle </a:t>
            </a:r>
          </a:p>
          <a:p>
            <a:pPr algn="just"/>
            <a:r>
              <a:rPr lang="en-IN" dirty="0"/>
              <a:t>The smaller ions will fly faster and hit the detector first then the larger ions reach. The ions hit the detector in order by mass.</a:t>
            </a:r>
          </a:p>
          <a:p>
            <a:pPr algn="just"/>
            <a:endParaRPr lang="en-IN" dirty="0"/>
          </a:p>
        </p:txBody>
      </p:sp>
    </p:spTree>
    <p:extLst>
      <p:ext uri="{BB962C8B-B14F-4D97-AF65-F5344CB8AC3E}">
        <p14:creationId xmlns:p14="http://schemas.microsoft.com/office/powerpoint/2010/main" val="150288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09550"/>
            <a:ext cx="10353761" cy="804863"/>
          </a:xfrm>
        </p:spPr>
        <p:txBody>
          <a:bodyPr/>
          <a:lstStyle/>
          <a:p>
            <a:r>
              <a:rPr lang="en-IN" dirty="0">
                <a:latin typeface="Cooper Black" panose="0208090404030B020404" pitchFamily="18" charset="0"/>
              </a:rPr>
              <a:t>Maldi-tof</a:t>
            </a:r>
            <a:endParaRPr lang="en-IN" dirty="0"/>
          </a:p>
        </p:txBody>
      </p:sp>
      <p:sp>
        <p:nvSpPr>
          <p:cNvPr id="3" name="Content Placeholder 2"/>
          <p:cNvSpPr>
            <a:spLocks noGrp="1"/>
          </p:cNvSpPr>
          <p:nvPr>
            <p:ph idx="1"/>
          </p:nvPr>
        </p:nvSpPr>
        <p:spPr>
          <a:xfrm>
            <a:off x="47063" y="857251"/>
            <a:ext cx="11940150" cy="3695136"/>
          </a:xfrm>
        </p:spPr>
        <p:txBody>
          <a:bodyPr/>
          <a:lstStyle/>
          <a:p>
            <a:pPr algn="just"/>
            <a:r>
              <a:rPr lang="en-IN" dirty="0">
                <a:latin typeface="Cambria" panose="02040503050406030204" pitchFamily="18" charset="0"/>
                <a:cs typeface="Vijaya" panose="020B0604020202020204" pitchFamily="34" charset="0"/>
              </a:rPr>
              <a:t>Matrix-Assisted Laser Desorption Ionization</a:t>
            </a:r>
          </a:p>
          <a:p>
            <a:pPr algn="just">
              <a:lnSpc>
                <a:spcPct val="100000"/>
              </a:lnSpc>
              <a:spcBef>
                <a:spcPts val="600"/>
              </a:spcBef>
              <a:spcAft>
                <a:spcPts val="1800"/>
              </a:spcAft>
            </a:pPr>
            <a:r>
              <a:rPr lang="en-IN" dirty="0">
                <a:latin typeface="Cambria" panose="02040503050406030204" pitchFamily="18" charset="0"/>
                <a:cs typeface="Vijaya" panose="020B0604020202020204" pitchFamily="34" charset="0"/>
              </a:rPr>
              <a:t>It is a soft ionization technique used in mass spectrometry, allowing the analysis of biomolecules (biopolymers such as DNA, proteins, peptides and sugars) and large organic molecules (such as polymers, dendrimers and other macromolecules), which tend to be fragile and fragment when ionized by more conventional ionization methods.</a:t>
            </a:r>
          </a:p>
          <a:p>
            <a:pPr algn="just">
              <a:lnSpc>
                <a:spcPct val="100000"/>
              </a:lnSpc>
              <a:spcBef>
                <a:spcPts val="600"/>
              </a:spcBef>
              <a:spcAft>
                <a:spcPts val="1800"/>
              </a:spcAft>
            </a:pPr>
            <a:r>
              <a:rPr lang="en-IN" dirty="0">
                <a:latin typeface="Cambria" panose="02040503050406030204" pitchFamily="18" charset="0"/>
                <a:cs typeface="Vijaya" panose="020B0604020202020204" pitchFamily="34" charset="0"/>
              </a:rPr>
              <a:t>MALDI is attached to a time of flight (TOF) </a:t>
            </a:r>
            <a:r>
              <a:rPr lang="en-IN" dirty="0" err="1">
                <a:latin typeface="Cambria" panose="02040503050406030204" pitchFamily="18" charset="0"/>
                <a:cs typeface="Vijaya" panose="020B0604020202020204" pitchFamily="34" charset="0"/>
              </a:rPr>
              <a:t>analyzer</a:t>
            </a:r>
            <a:r>
              <a:rPr lang="en-IN" dirty="0">
                <a:latin typeface="Cambria" panose="02040503050406030204" pitchFamily="18" charset="0"/>
                <a:cs typeface="Vijaya" panose="020B0604020202020204" pitchFamily="34" charset="0"/>
              </a:rPr>
              <a:t> which measures time it takes for the molecules to travel a fixed distance. </a:t>
            </a:r>
          </a:p>
          <a:p>
            <a:pPr algn="just"/>
            <a:endParaRPr lang="en-IN" dirty="0">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2957513" y="3321993"/>
            <a:ext cx="6715124" cy="3335342"/>
          </a:xfrm>
          <a:prstGeom prst="rect">
            <a:avLst/>
          </a:prstGeom>
        </p:spPr>
      </p:pic>
    </p:spTree>
    <p:extLst>
      <p:ext uri="{BB962C8B-B14F-4D97-AF65-F5344CB8AC3E}">
        <p14:creationId xmlns:p14="http://schemas.microsoft.com/office/powerpoint/2010/main" val="232895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8112"/>
            <a:ext cx="10353761" cy="919163"/>
          </a:xfrm>
        </p:spPr>
        <p:txBody>
          <a:bodyPr/>
          <a:lstStyle/>
          <a:p>
            <a:r>
              <a:rPr lang="en-IN" dirty="0"/>
              <a:t>Isoelectric focusing </a:t>
            </a:r>
          </a:p>
        </p:txBody>
      </p:sp>
      <p:sp>
        <p:nvSpPr>
          <p:cNvPr id="3" name="Content Placeholder 2"/>
          <p:cNvSpPr>
            <a:spLocks noGrp="1"/>
          </p:cNvSpPr>
          <p:nvPr>
            <p:ph idx="1"/>
          </p:nvPr>
        </p:nvSpPr>
        <p:spPr>
          <a:xfrm>
            <a:off x="175347" y="1057275"/>
            <a:ext cx="11830655" cy="3695136"/>
          </a:xfrm>
        </p:spPr>
        <p:txBody>
          <a:bodyPr/>
          <a:lstStyle/>
          <a:p>
            <a:pPr algn="just">
              <a:lnSpc>
                <a:spcPct val="100000"/>
              </a:lnSpc>
            </a:pPr>
            <a:r>
              <a:rPr lang="en-IN" dirty="0"/>
              <a:t>Isoelectric focusing (IEF), also known as </a:t>
            </a:r>
            <a:r>
              <a:rPr lang="en-IN" dirty="0" err="1"/>
              <a:t>electrofocusing</a:t>
            </a:r>
            <a:r>
              <a:rPr lang="en-IN" dirty="0"/>
              <a:t>, is a technique for separating different molecules by differences in their isoelectric point (</a:t>
            </a:r>
            <a:r>
              <a:rPr lang="en-IN" dirty="0" err="1"/>
              <a:t>pI</a:t>
            </a:r>
            <a:r>
              <a:rPr lang="en-IN" dirty="0" smtClean="0"/>
              <a:t>).</a:t>
            </a:r>
          </a:p>
          <a:p>
            <a:pPr algn="just">
              <a:lnSpc>
                <a:spcPct val="100000"/>
              </a:lnSpc>
            </a:pPr>
            <a:r>
              <a:rPr lang="en-IN" dirty="0" smtClean="0"/>
              <a:t>It </a:t>
            </a:r>
            <a:r>
              <a:rPr lang="en-IN" dirty="0"/>
              <a:t>is a type of zone electrophoresis, usually performed on proteins in a gel, that takes advantage of the fact that overall charge on the molecule of interest is a function of the pH of its surroundings</a:t>
            </a:r>
          </a:p>
        </p:txBody>
      </p:sp>
      <p:pic>
        <p:nvPicPr>
          <p:cNvPr id="4098" name="Picture 2" descr="Image result for isoelectric focusing"/>
          <p:cNvPicPr>
            <a:picLocks noChangeAspect="1" noChangeArrowheads="1"/>
          </p:cNvPicPr>
          <p:nvPr/>
        </p:nvPicPr>
        <p:blipFill rotWithShape="1">
          <a:blip r:embed="rId2">
            <a:extLst>
              <a:ext uri="{28A0092B-C50C-407E-A947-70E740481C1C}">
                <a14:useLocalDpi xmlns:a14="http://schemas.microsoft.com/office/drawing/2010/main" val="0"/>
              </a:ext>
            </a:extLst>
          </a:blip>
          <a:srcRect l="10442" t="13403" r="12331" b="6805"/>
          <a:stretch/>
        </p:blipFill>
        <p:spPr bwMode="auto">
          <a:xfrm>
            <a:off x="2585434" y="2591995"/>
            <a:ext cx="6972904" cy="405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94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09538"/>
            <a:ext cx="10353761" cy="1019175"/>
          </a:xfrm>
        </p:spPr>
        <p:txBody>
          <a:bodyPr>
            <a:normAutofit fontScale="90000"/>
          </a:bodyPr>
          <a:lstStyle/>
          <a:p>
            <a:r>
              <a:rPr lang="en-IN" dirty="0"/>
              <a:t>Two-dimensional gel electrophoresis</a:t>
            </a:r>
          </a:p>
        </p:txBody>
      </p:sp>
      <p:sp>
        <p:nvSpPr>
          <p:cNvPr id="3" name="Content Placeholder 2"/>
          <p:cNvSpPr>
            <a:spLocks noGrp="1"/>
          </p:cNvSpPr>
          <p:nvPr>
            <p:ph idx="1"/>
          </p:nvPr>
        </p:nvSpPr>
        <p:spPr>
          <a:xfrm>
            <a:off x="227995" y="1128713"/>
            <a:ext cx="11630630" cy="5357812"/>
          </a:xfrm>
        </p:spPr>
        <p:txBody>
          <a:bodyPr>
            <a:normAutofit/>
          </a:bodyPr>
          <a:lstStyle/>
          <a:p>
            <a:pPr algn="just"/>
            <a:r>
              <a:rPr lang="en-IN" dirty="0"/>
              <a:t>Two-dimensional gel electrophoresis, abbreviated as 2-DE or 2-D electrophoresis, is a form of gel electrophoresis commonly used to </a:t>
            </a:r>
            <a:r>
              <a:rPr lang="en-IN" dirty="0" err="1"/>
              <a:t>analyze</a:t>
            </a:r>
            <a:r>
              <a:rPr lang="en-IN" dirty="0"/>
              <a:t> proteins. </a:t>
            </a:r>
            <a:endParaRPr lang="en-IN" dirty="0" smtClean="0"/>
          </a:p>
          <a:p>
            <a:pPr algn="just"/>
            <a:r>
              <a:rPr lang="en-IN" dirty="0" smtClean="0"/>
              <a:t>Mixtures </a:t>
            </a:r>
            <a:r>
              <a:rPr lang="en-IN" dirty="0"/>
              <a:t>of proteins are separated by two properties in two dimensions on 2D </a:t>
            </a:r>
            <a:r>
              <a:rPr lang="en-IN" dirty="0" smtClean="0"/>
              <a:t>gels</a:t>
            </a:r>
          </a:p>
          <a:p>
            <a:pPr algn="just"/>
            <a:r>
              <a:rPr lang="en-IN" dirty="0"/>
              <a:t>2-D electrophoresis begins with electrophoresis in the first dimension and then separates the molecules perpendicularly from the first to create an </a:t>
            </a:r>
            <a:r>
              <a:rPr lang="en-IN" dirty="0" err="1"/>
              <a:t>electropherogram</a:t>
            </a:r>
            <a:r>
              <a:rPr lang="en-IN" dirty="0"/>
              <a:t> in the second dimension. </a:t>
            </a:r>
            <a:endParaRPr lang="en-IN" dirty="0" smtClean="0"/>
          </a:p>
          <a:p>
            <a:pPr algn="just"/>
            <a:r>
              <a:rPr lang="en-IN" dirty="0" smtClean="0"/>
              <a:t>In </a:t>
            </a:r>
            <a:r>
              <a:rPr lang="en-IN" dirty="0"/>
              <a:t>electrophoresis in the first dimension, molecules are separated linearly according to their isoelectric point. In the second dimension, the molecules are then separated at 90 degrees from the first </a:t>
            </a:r>
            <a:r>
              <a:rPr lang="en-IN" dirty="0" err="1"/>
              <a:t>electropherogram</a:t>
            </a:r>
            <a:r>
              <a:rPr lang="en-IN" dirty="0"/>
              <a:t> according to molecular mass. </a:t>
            </a:r>
            <a:endParaRPr lang="en-IN" dirty="0" smtClean="0"/>
          </a:p>
          <a:p>
            <a:pPr algn="just"/>
            <a:r>
              <a:rPr lang="en-IN" dirty="0" smtClean="0"/>
              <a:t>Since </a:t>
            </a:r>
            <a:r>
              <a:rPr lang="en-IN" dirty="0"/>
              <a:t>it is unlikely that two molecules will be similar in two distinct properties, molecules are more effectively separated in 2-D electrophoresis than in 1-D electrophoresis.</a:t>
            </a:r>
          </a:p>
        </p:txBody>
      </p:sp>
    </p:spTree>
    <p:extLst>
      <p:ext uri="{BB962C8B-B14F-4D97-AF65-F5344CB8AC3E}">
        <p14:creationId xmlns:p14="http://schemas.microsoft.com/office/powerpoint/2010/main" val="21249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713770" y="609600"/>
            <a:ext cx="10792031" cy="5948363"/>
          </a:xfrm>
          <a:prstGeom prst="rect">
            <a:avLst/>
          </a:prstGeom>
        </p:spPr>
      </p:pic>
    </p:spTree>
    <p:extLst>
      <p:ext uri="{BB962C8B-B14F-4D97-AF65-F5344CB8AC3E}">
        <p14:creationId xmlns:p14="http://schemas.microsoft.com/office/powerpoint/2010/main" val="115410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23826"/>
            <a:ext cx="10353761" cy="762000"/>
          </a:xfrm>
        </p:spPr>
        <p:txBody>
          <a:bodyPr/>
          <a:lstStyle/>
          <a:p>
            <a:r>
              <a:rPr lang="en-IN" dirty="0"/>
              <a:t>yeast two-hybrid system</a:t>
            </a:r>
          </a:p>
        </p:txBody>
      </p:sp>
      <p:sp>
        <p:nvSpPr>
          <p:cNvPr id="3" name="Content Placeholder 2"/>
          <p:cNvSpPr>
            <a:spLocks noGrp="1"/>
          </p:cNvSpPr>
          <p:nvPr>
            <p:ph idx="1"/>
          </p:nvPr>
        </p:nvSpPr>
        <p:spPr>
          <a:xfrm>
            <a:off x="6657976" y="885826"/>
            <a:ext cx="5243513" cy="5695951"/>
          </a:xfrm>
        </p:spPr>
        <p:txBody>
          <a:bodyPr>
            <a:normAutofit fontScale="92500"/>
          </a:bodyPr>
          <a:lstStyle/>
          <a:p>
            <a:pPr algn="just">
              <a:lnSpc>
                <a:spcPct val="100000"/>
              </a:lnSpc>
            </a:pPr>
            <a:r>
              <a:rPr lang="en-IN" dirty="0"/>
              <a:t>T</a:t>
            </a:r>
            <a:r>
              <a:rPr lang="en-IN" dirty="0" smtClean="0"/>
              <a:t>wo-hybrid </a:t>
            </a:r>
            <a:r>
              <a:rPr lang="en-IN" dirty="0"/>
              <a:t>screening (originally known as yeast two-hybrid system or Y2H) is a molecular biology technique used to discover protein–protein interactions (PPIs</a:t>
            </a:r>
            <a:r>
              <a:rPr lang="en-IN" dirty="0" smtClean="0"/>
              <a:t>) </a:t>
            </a:r>
            <a:r>
              <a:rPr lang="en-IN" dirty="0"/>
              <a:t>and protein–DNA </a:t>
            </a:r>
            <a:r>
              <a:rPr lang="en-IN" dirty="0" smtClean="0"/>
              <a:t>interactions by </a:t>
            </a:r>
            <a:r>
              <a:rPr lang="en-IN" dirty="0"/>
              <a:t>testing for physical interactions (such as binding) between two proteins or a single protein and a DNA molecule, respectively</a:t>
            </a:r>
            <a:r>
              <a:rPr lang="en-IN" dirty="0" smtClean="0"/>
              <a:t>.</a:t>
            </a:r>
          </a:p>
          <a:p>
            <a:pPr algn="just">
              <a:lnSpc>
                <a:spcPct val="100000"/>
              </a:lnSpc>
            </a:pPr>
            <a:r>
              <a:rPr lang="en-IN" dirty="0" smtClean="0"/>
              <a:t>For </a:t>
            </a:r>
            <a:r>
              <a:rPr lang="en-IN" dirty="0"/>
              <a:t>two-hybrid screening, the transcription factor is split into two separate fragments, called the DNA-binding domain (DBD or often also abbreviated as BD) and activating domain (AD). </a:t>
            </a:r>
            <a:endParaRPr lang="en-IN" dirty="0" smtClean="0"/>
          </a:p>
          <a:p>
            <a:pPr algn="just">
              <a:lnSpc>
                <a:spcPct val="100000"/>
              </a:lnSpc>
            </a:pPr>
            <a:r>
              <a:rPr lang="en-IN" dirty="0" smtClean="0"/>
              <a:t>The </a:t>
            </a:r>
            <a:r>
              <a:rPr lang="en-IN" dirty="0"/>
              <a:t>BD is the domain responsible for binding to the UAS and the AD is the domain responsible for the activation of transcription</a:t>
            </a:r>
            <a:r>
              <a:rPr lang="en-IN" dirty="0" smtClean="0"/>
              <a:t>. </a:t>
            </a:r>
            <a:r>
              <a:rPr lang="en-IN" dirty="0"/>
              <a:t>The Y2H is thus a protein-fragment complementation assay.</a:t>
            </a:r>
          </a:p>
        </p:txBody>
      </p:sp>
      <p:pic>
        <p:nvPicPr>
          <p:cNvPr id="5122" name="Picture 2" descr="Image result for yeast 2 hybrid system"/>
          <p:cNvPicPr>
            <a:picLocks noChangeAspect="1" noChangeArrowheads="1"/>
          </p:cNvPicPr>
          <p:nvPr/>
        </p:nvPicPr>
        <p:blipFill rotWithShape="1">
          <a:blip r:embed="rId2">
            <a:extLst>
              <a:ext uri="{28A0092B-C50C-407E-A947-70E740481C1C}">
                <a14:useLocalDpi xmlns:a14="http://schemas.microsoft.com/office/drawing/2010/main" val="0"/>
              </a:ext>
            </a:extLst>
          </a:blip>
          <a:srcRect l="22864" t="7848" r="24284" b="11388"/>
          <a:stretch/>
        </p:blipFill>
        <p:spPr bwMode="auto">
          <a:xfrm>
            <a:off x="214313" y="964406"/>
            <a:ext cx="6443663" cy="553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6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52401"/>
            <a:ext cx="10353761" cy="947738"/>
          </a:xfrm>
        </p:spPr>
        <p:txBody>
          <a:bodyPr/>
          <a:lstStyle/>
          <a:p>
            <a:r>
              <a:rPr lang="en-IN" dirty="0"/>
              <a:t>High-throughput screening</a:t>
            </a:r>
          </a:p>
        </p:txBody>
      </p:sp>
      <p:sp>
        <p:nvSpPr>
          <p:cNvPr id="3" name="Content Placeholder 2"/>
          <p:cNvSpPr>
            <a:spLocks noGrp="1"/>
          </p:cNvSpPr>
          <p:nvPr>
            <p:ph idx="1"/>
          </p:nvPr>
        </p:nvSpPr>
        <p:spPr>
          <a:xfrm>
            <a:off x="370869" y="1100139"/>
            <a:ext cx="11559193" cy="3695136"/>
          </a:xfrm>
        </p:spPr>
        <p:txBody>
          <a:bodyPr/>
          <a:lstStyle/>
          <a:p>
            <a:r>
              <a:rPr lang="en-IN" dirty="0"/>
              <a:t>High-throughput screening (HTS) is a method for scientific experimentation especially used in drug discovery and relevant to the fields of biology and chemistry</a:t>
            </a:r>
            <a:r>
              <a:rPr lang="en-IN" dirty="0" smtClean="0"/>
              <a:t>.</a:t>
            </a:r>
          </a:p>
          <a:p>
            <a:r>
              <a:rPr lang="en-IN" dirty="0">
                <a:effectLst/>
              </a:rPr>
              <a:t>Through this process one can rapidly identify active compounds, antibodies, or genes that modulate a particular biomolecular pathway. The results of these experiments provide starting points for drug design and for understanding the </a:t>
            </a:r>
            <a:r>
              <a:rPr lang="en-IN" dirty="0" err="1">
                <a:effectLst/>
              </a:rPr>
              <a:t>noninteraction</a:t>
            </a:r>
            <a:r>
              <a:rPr lang="en-IN" dirty="0">
                <a:effectLst/>
              </a:rPr>
              <a:t> or role of a particular location.</a:t>
            </a:r>
            <a:endParaRPr lang="en-IN"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3144838"/>
            <a:ext cx="5636352" cy="358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0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00013"/>
            <a:ext cx="10353761" cy="1057275"/>
          </a:xfrm>
        </p:spPr>
        <p:txBody>
          <a:bodyPr/>
          <a:lstStyle/>
          <a:p>
            <a:r>
              <a:rPr lang="en-IN" dirty="0"/>
              <a:t>Pharmacogenetics</a:t>
            </a:r>
          </a:p>
        </p:txBody>
      </p:sp>
      <p:sp>
        <p:nvSpPr>
          <p:cNvPr id="3" name="Content Placeholder 2"/>
          <p:cNvSpPr>
            <a:spLocks noGrp="1"/>
          </p:cNvSpPr>
          <p:nvPr>
            <p:ph idx="1"/>
          </p:nvPr>
        </p:nvSpPr>
        <p:spPr>
          <a:xfrm>
            <a:off x="175651" y="885824"/>
            <a:ext cx="11830050" cy="4543425"/>
          </a:xfrm>
        </p:spPr>
        <p:txBody>
          <a:bodyPr>
            <a:noAutofit/>
          </a:bodyPr>
          <a:lstStyle/>
          <a:p>
            <a:pPr algn="just">
              <a:lnSpc>
                <a:spcPct val="150000"/>
              </a:lnSpc>
            </a:pPr>
            <a:r>
              <a:rPr lang="en-IN" sz="2400" dirty="0"/>
              <a:t>Pharmacogenetics is the study of inherited genetic differences in drug metabolic pathways (and other pharmacological principles, like enzymes, messengers and receptors) which can affect individual responses to drugs, both in terms of therapeutic effect as well as adverse effects</a:t>
            </a:r>
            <a:r>
              <a:rPr lang="en-IN" sz="2400" dirty="0" smtClean="0"/>
              <a:t>.</a:t>
            </a:r>
          </a:p>
          <a:p>
            <a:pPr algn="just">
              <a:lnSpc>
                <a:spcPct val="150000"/>
              </a:lnSpc>
            </a:pPr>
            <a:r>
              <a:rPr lang="en-IN" sz="2400" dirty="0" smtClean="0"/>
              <a:t> </a:t>
            </a:r>
            <a:r>
              <a:rPr lang="en-IN" sz="2400" dirty="0"/>
              <a:t>The term pharmacogenetics is often used interchangeably with the term pharmacogenomics which also investigates the role of acquired and inherited genetic differences in relation to drug response and drug behaviour through a systematic examination of genes, gene products, and inter- and intra-individual variation in gene expression and function</a:t>
            </a:r>
            <a:r>
              <a:rPr lang="en-IN" sz="2400" dirty="0" smtClean="0"/>
              <a:t>.</a:t>
            </a:r>
          </a:p>
          <a:p>
            <a:pPr algn="just">
              <a:lnSpc>
                <a:spcPct val="150000"/>
              </a:lnSpc>
            </a:pPr>
            <a:r>
              <a:rPr lang="en-IN" sz="2400" dirty="0" smtClean="0"/>
              <a:t>In </a:t>
            </a:r>
            <a:r>
              <a:rPr lang="en-IN" sz="2400" dirty="0"/>
              <a:t>oncology, pharmacogenetics historically is the study of germline mutations</a:t>
            </a:r>
          </a:p>
        </p:txBody>
      </p:sp>
    </p:spTree>
    <p:extLst>
      <p:ext uri="{BB962C8B-B14F-4D97-AF65-F5344CB8AC3E}">
        <p14:creationId xmlns:p14="http://schemas.microsoft.com/office/powerpoint/2010/main" val="335880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Image result for pharmacogen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628" y="247649"/>
            <a:ext cx="9616093" cy="638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2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6712"/>
            <a:ext cx="10353761" cy="561975"/>
          </a:xfrm>
        </p:spPr>
        <p:txBody>
          <a:bodyPr>
            <a:normAutofit fontScale="90000"/>
          </a:bodyPr>
          <a:lstStyle/>
          <a:p>
            <a:r>
              <a:rPr lang="en-IN" b="0" dirty="0">
                <a:effectLst/>
              </a:rPr>
              <a:t>Drug development</a:t>
            </a:r>
            <a:br>
              <a:rPr lang="en-IN" b="0" dirty="0">
                <a:effectLst/>
              </a:rPr>
            </a:br>
            <a:endParaRPr lang="en-IN" dirty="0"/>
          </a:p>
        </p:txBody>
      </p:sp>
      <p:sp>
        <p:nvSpPr>
          <p:cNvPr id="3" name="Content Placeholder 2"/>
          <p:cNvSpPr>
            <a:spLocks noGrp="1"/>
          </p:cNvSpPr>
          <p:nvPr>
            <p:ph idx="1"/>
          </p:nvPr>
        </p:nvSpPr>
        <p:spPr>
          <a:xfrm>
            <a:off x="114300" y="928687"/>
            <a:ext cx="11658600" cy="3695136"/>
          </a:xfrm>
        </p:spPr>
        <p:txBody>
          <a:bodyPr>
            <a:normAutofit/>
          </a:bodyPr>
          <a:lstStyle/>
          <a:p>
            <a:pPr algn="just">
              <a:lnSpc>
                <a:spcPct val="100000"/>
              </a:lnSpc>
            </a:pPr>
            <a:r>
              <a:rPr lang="en-IN" sz="2200" dirty="0"/>
              <a:t>Drug development is the process of bringing a new pharmaceutical drug to the market once a lead compound has been identified through the process of drug discovery. </a:t>
            </a:r>
            <a:endParaRPr lang="en-IN" sz="2200" dirty="0" smtClean="0"/>
          </a:p>
          <a:p>
            <a:pPr algn="just">
              <a:lnSpc>
                <a:spcPct val="100000"/>
              </a:lnSpc>
            </a:pPr>
            <a:r>
              <a:rPr lang="en-IN" sz="2200" dirty="0" smtClean="0"/>
              <a:t>It </a:t>
            </a:r>
            <a:r>
              <a:rPr lang="en-IN" sz="2200" dirty="0"/>
              <a:t>includes pre-clinical research on microorganisms and animals, filing for regulatory status, such as via the United States Food and Drug Administration for an investigational new drug to initiate clinical trials on humans, and may include the step of obtaining regulatory approval with a new drug application to market the drug.</a:t>
            </a:r>
          </a:p>
        </p:txBody>
      </p:sp>
      <p:pic>
        <p:nvPicPr>
          <p:cNvPr id="3074" name="Picture 2" descr="File:Drug discovery cycl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24" y="3190455"/>
            <a:ext cx="4775763" cy="358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3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23825"/>
            <a:ext cx="10353761" cy="976313"/>
          </a:xfrm>
        </p:spPr>
        <p:txBody>
          <a:bodyPr/>
          <a:lstStyle/>
          <a:p>
            <a:r>
              <a:rPr lang="en-IN" dirty="0"/>
              <a:t>Proteomics</a:t>
            </a:r>
          </a:p>
        </p:txBody>
      </p:sp>
      <p:sp>
        <p:nvSpPr>
          <p:cNvPr id="3" name="Content Placeholder 2"/>
          <p:cNvSpPr>
            <a:spLocks noGrp="1"/>
          </p:cNvSpPr>
          <p:nvPr>
            <p:ph idx="1"/>
          </p:nvPr>
        </p:nvSpPr>
        <p:spPr>
          <a:xfrm>
            <a:off x="342294" y="924488"/>
            <a:ext cx="11673493" cy="5604900"/>
          </a:xfrm>
        </p:spPr>
        <p:txBody>
          <a:bodyPr>
            <a:normAutofit/>
          </a:bodyPr>
          <a:lstStyle/>
          <a:p>
            <a:pPr algn="just">
              <a:lnSpc>
                <a:spcPct val="100000"/>
              </a:lnSpc>
            </a:pPr>
            <a:r>
              <a:rPr lang="en-IN" dirty="0"/>
              <a:t>Proteomics is the large-scale study of </a:t>
            </a:r>
            <a:r>
              <a:rPr lang="en-IN" dirty="0" smtClean="0"/>
              <a:t>proteins.</a:t>
            </a:r>
          </a:p>
          <a:p>
            <a:pPr algn="just">
              <a:lnSpc>
                <a:spcPct val="100000"/>
              </a:lnSpc>
            </a:pPr>
            <a:r>
              <a:rPr lang="en-IN" dirty="0" smtClean="0"/>
              <a:t>Proteins </a:t>
            </a:r>
            <a:r>
              <a:rPr lang="en-IN" dirty="0"/>
              <a:t>are vital parts of living organisms, with many functions. The term proteomics was coined in 1997</a:t>
            </a:r>
            <a:r>
              <a:rPr lang="en-IN" dirty="0" smtClean="0"/>
              <a:t>, </a:t>
            </a:r>
            <a:r>
              <a:rPr lang="en-IN" dirty="0"/>
              <a:t>in analogy to genomics, the study of the genome</a:t>
            </a:r>
            <a:r>
              <a:rPr lang="en-IN" dirty="0" smtClean="0"/>
              <a:t>.</a:t>
            </a:r>
          </a:p>
          <a:p>
            <a:pPr algn="just">
              <a:lnSpc>
                <a:spcPct val="100000"/>
              </a:lnSpc>
            </a:pPr>
            <a:r>
              <a:rPr lang="en-IN" dirty="0"/>
              <a:t>In proteomics, there are multiple methods to study proteins. </a:t>
            </a:r>
            <a:endParaRPr lang="en-IN" dirty="0" smtClean="0"/>
          </a:p>
          <a:p>
            <a:pPr algn="just">
              <a:lnSpc>
                <a:spcPct val="100000"/>
              </a:lnSpc>
            </a:pPr>
            <a:r>
              <a:rPr lang="en-IN" dirty="0" smtClean="0"/>
              <a:t>Generally</a:t>
            </a:r>
            <a:r>
              <a:rPr lang="en-IN" dirty="0"/>
              <a:t>, proteins may be detected by using either antibodies (immunoassays) or mass spectrometry. </a:t>
            </a:r>
            <a:endParaRPr lang="en-IN" dirty="0" smtClean="0"/>
          </a:p>
          <a:p>
            <a:pPr algn="just">
              <a:lnSpc>
                <a:spcPct val="100000"/>
              </a:lnSpc>
            </a:pPr>
            <a:r>
              <a:rPr lang="en-IN" dirty="0" smtClean="0"/>
              <a:t>If </a:t>
            </a:r>
            <a:r>
              <a:rPr lang="en-IN" dirty="0"/>
              <a:t>a complex biological sample is </a:t>
            </a:r>
            <a:r>
              <a:rPr lang="en-IN" dirty="0" err="1"/>
              <a:t>analyzed</a:t>
            </a:r>
            <a:r>
              <a:rPr lang="en-IN" dirty="0"/>
              <a:t>, either a very specific antibody needs to be used in quantitative dot blot analysis (</a:t>
            </a:r>
            <a:r>
              <a:rPr lang="en-IN" dirty="0" err="1"/>
              <a:t>qdb</a:t>
            </a:r>
            <a:r>
              <a:rPr lang="en-IN" dirty="0"/>
              <a:t>), or biochemical separation then needs to be used before the detection step, as there are too many </a:t>
            </a:r>
            <a:r>
              <a:rPr lang="en-IN" dirty="0" err="1"/>
              <a:t>analytes</a:t>
            </a:r>
            <a:r>
              <a:rPr lang="en-IN" dirty="0"/>
              <a:t> in the sample to perform accurate detection and quantification</a:t>
            </a:r>
            <a:r>
              <a:rPr lang="en-IN" dirty="0" smtClean="0"/>
              <a:t>.</a:t>
            </a:r>
          </a:p>
          <a:p>
            <a:pPr algn="just">
              <a:lnSpc>
                <a:spcPct val="100000"/>
              </a:lnSpc>
            </a:pPr>
            <a:r>
              <a:rPr lang="en-IN" dirty="0"/>
              <a:t>One major development to come from the study of human genes and proteins has been the identification of potential new drugs for the treatment of disease. </a:t>
            </a:r>
            <a:endParaRPr lang="en-IN" dirty="0" smtClean="0"/>
          </a:p>
          <a:p>
            <a:pPr algn="just">
              <a:lnSpc>
                <a:spcPct val="100000"/>
              </a:lnSpc>
            </a:pPr>
            <a:r>
              <a:rPr lang="en-IN" dirty="0"/>
              <a:t>Proteomics is also used to reveal complex plant-insect interactions that help identify candidate genes involved in the defensive response of plants to herbivory.</a:t>
            </a:r>
          </a:p>
        </p:txBody>
      </p:sp>
    </p:spTree>
    <p:extLst>
      <p:ext uri="{BB962C8B-B14F-4D97-AF65-F5344CB8AC3E}">
        <p14:creationId xmlns:p14="http://schemas.microsoft.com/office/powerpoint/2010/main" val="340396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033598" y="609600"/>
            <a:ext cx="8114153" cy="6092378"/>
          </a:xfrm>
          <a:prstGeom prst="rect">
            <a:avLst/>
          </a:prstGeom>
        </p:spPr>
      </p:pic>
    </p:spTree>
    <p:extLst>
      <p:ext uri="{BB962C8B-B14F-4D97-AF65-F5344CB8AC3E}">
        <p14:creationId xmlns:p14="http://schemas.microsoft.com/office/powerpoint/2010/main" val="56136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38125"/>
            <a:ext cx="10353761" cy="847725"/>
          </a:xfrm>
        </p:spPr>
        <p:txBody>
          <a:bodyPr/>
          <a:lstStyle/>
          <a:p>
            <a:r>
              <a:rPr lang="en-US" sz="3600" dirty="0">
                <a:effectLst>
                  <a:outerShdw blurRad="38100" dist="38100" dir="2700000" algn="tl">
                    <a:srgbClr val="000000">
                      <a:alpha val="43137"/>
                    </a:srgbClr>
                  </a:outerShdw>
                </a:effectLst>
                <a:latin typeface="Andalus" pitchFamily="18" charset="-78"/>
                <a:cs typeface="Andalus" pitchFamily="18" charset="-78"/>
              </a:rPr>
              <a:t>PROTEIN ANALYSIS</a:t>
            </a:r>
            <a:endParaRPr lang="en-IN" dirty="0"/>
          </a:p>
        </p:txBody>
      </p:sp>
      <p:sp>
        <p:nvSpPr>
          <p:cNvPr id="3" name="Content Placeholder 2"/>
          <p:cNvSpPr>
            <a:spLocks noGrp="1"/>
          </p:cNvSpPr>
          <p:nvPr>
            <p:ph idx="1"/>
          </p:nvPr>
        </p:nvSpPr>
        <p:spPr>
          <a:xfrm>
            <a:off x="314325" y="1267389"/>
            <a:ext cx="11558588" cy="3695136"/>
          </a:xfrm>
        </p:spPr>
        <p:txBody>
          <a:bodyPr>
            <a:normAutofit/>
          </a:bodyPr>
          <a:lstStyle/>
          <a:p>
            <a:pPr algn="just">
              <a:lnSpc>
                <a:spcPct val="150000"/>
              </a:lnSpc>
              <a:buFont typeface="Wingdings" panose="05000000000000000000" pitchFamily="2" charset="2"/>
              <a:buChar char="ü"/>
            </a:pPr>
            <a:r>
              <a:rPr lang="en-US" altLang="en-US" dirty="0">
                <a:latin typeface="Cambria" panose="02040503050406030204" pitchFamily="18" charset="0"/>
              </a:rPr>
              <a:t>Protein analysis tries to explore how amino acid sequences specify the structure of proteins and how these proteins bind to substrates and other molecules to perform their functions.</a:t>
            </a:r>
          </a:p>
          <a:p>
            <a:pPr algn="just">
              <a:lnSpc>
                <a:spcPct val="150000"/>
              </a:lnSpc>
              <a:buFont typeface="Wingdings" panose="05000000000000000000" pitchFamily="2" charset="2"/>
              <a:buChar char="ü"/>
            </a:pPr>
            <a:r>
              <a:rPr lang="en-US" altLang="en-US" dirty="0">
                <a:latin typeface="Cambria" panose="02040503050406030204" pitchFamily="18" charset="0"/>
              </a:rPr>
              <a:t>Protein analysis allows us to understand the function of the protein based on its structure.</a:t>
            </a:r>
          </a:p>
          <a:p>
            <a:pPr marL="609600" indent="-609600" algn="just">
              <a:lnSpc>
                <a:spcPct val="150000"/>
              </a:lnSpc>
              <a:buFontTx/>
              <a:buAutoNum type="arabicPeriod"/>
            </a:pPr>
            <a:r>
              <a:rPr lang="en-US" altLang="en-US" b="1" dirty="0" smtClean="0">
                <a:latin typeface="Cambria" panose="02040503050406030204" pitchFamily="18" charset="0"/>
              </a:rPr>
              <a:t>Extraction </a:t>
            </a:r>
            <a:r>
              <a:rPr lang="en-US" altLang="en-US" b="1" dirty="0">
                <a:latin typeface="Cambria" panose="02040503050406030204" pitchFamily="18" charset="0"/>
              </a:rPr>
              <a:t>of proteins.</a:t>
            </a:r>
          </a:p>
          <a:p>
            <a:pPr marL="609600" indent="-609600" algn="just">
              <a:lnSpc>
                <a:spcPct val="150000"/>
              </a:lnSpc>
              <a:buFontTx/>
              <a:buAutoNum type="arabicPeriod"/>
            </a:pPr>
            <a:r>
              <a:rPr lang="en-US" altLang="en-US" b="1" dirty="0" smtClean="0">
                <a:latin typeface="Cambria" panose="02040503050406030204" pitchFamily="18" charset="0"/>
              </a:rPr>
              <a:t>Purification </a:t>
            </a:r>
            <a:r>
              <a:rPr lang="en-US" altLang="en-US" b="1" dirty="0">
                <a:latin typeface="Cambria" panose="02040503050406030204" pitchFamily="18" charset="0"/>
              </a:rPr>
              <a:t>of the protein.</a:t>
            </a:r>
          </a:p>
          <a:p>
            <a:pPr marL="609600" indent="-609600" algn="just">
              <a:lnSpc>
                <a:spcPct val="150000"/>
              </a:lnSpc>
              <a:buFontTx/>
              <a:buAutoNum type="arabicPeriod"/>
            </a:pPr>
            <a:r>
              <a:rPr lang="en-US" altLang="en-US" b="1" dirty="0" smtClean="0">
                <a:latin typeface="Cambria" panose="02040503050406030204" pitchFamily="18" charset="0"/>
              </a:rPr>
              <a:t>Structural </a:t>
            </a:r>
            <a:r>
              <a:rPr lang="en-US" altLang="en-US" b="1" dirty="0">
                <a:latin typeface="Cambria" panose="02040503050406030204" pitchFamily="18" charset="0"/>
              </a:rPr>
              <a:t>Characterization of the protein</a:t>
            </a:r>
            <a:endParaRPr lang="en-IN" dirty="0">
              <a:latin typeface="Cambria" panose="02040503050406030204" pitchFamily="18" charset="0"/>
            </a:endParaRPr>
          </a:p>
        </p:txBody>
      </p:sp>
    </p:spTree>
    <p:extLst>
      <p:ext uri="{BB962C8B-B14F-4D97-AF65-F5344CB8AC3E}">
        <p14:creationId xmlns:p14="http://schemas.microsoft.com/office/powerpoint/2010/main" val="140971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PROTEIN CHARACTERIZATION</a:t>
            </a:r>
          </a:p>
        </p:txBody>
      </p:sp>
      <p:sp>
        <p:nvSpPr>
          <p:cNvPr id="3" name="Content Placeholder 2"/>
          <p:cNvSpPr>
            <a:spLocks noGrp="1"/>
          </p:cNvSpPr>
          <p:nvPr>
            <p:ph idx="1"/>
          </p:nvPr>
        </p:nvSpPr>
        <p:spPr/>
        <p:txBody>
          <a:bodyPr/>
          <a:lstStyle/>
          <a:p>
            <a:r>
              <a:rPr lang="en-IN" dirty="0"/>
              <a:t>Determining the Amino Acid Composition</a:t>
            </a:r>
          </a:p>
          <a:p>
            <a:pPr marL="0" indent="0">
              <a:buNone/>
            </a:pPr>
            <a:r>
              <a:rPr lang="en-IN" dirty="0" smtClean="0"/>
              <a:t>	Involves </a:t>
            </a:r>
            <a:r>
              <a:rPr lang="en-IN" dirty="0"/>
              <a:t>finding out the amino acids that make up the protein and their number.</a:t>
            </a:r>
          </a:p>
          <a:p>
            <a:r>
              <a:rPr lang="en-IN" dirty="0"/>
              <a:t>Determining the Amino Acid Sequence</a:t>
            </a:r>
          </a:p>
          <a:p>
            <a:pPr marL="0" indent="0">
              <a:buNone/>
            </a:pPr>
            <a:r>
              <a:rPr lang="en-IN" dirty="0" smtClean="0"/>
              <a:t>	Involves </a:t>
            </a:r>
            <a:r>
              <a:rPr lang="en-IN" dirty="0"/>
              <a:t>finding out the sequence of amino acids of the proteins in their order.</a:t>
            </a:r>
          </a:p>
          <a:p>
            <a:r>
              <a:rPr lang="en-IN" dirty="0"/>
              <a:t>Determining the Molecular mass of the Protein</a:t>
            </a:r>
          </a:p>
          <a:p>
            <a:endParaRPr lang="en-IN" dirty="0"/>
          </a:p>
        </p:txBody>
      </p:sp>
    </p:spTree>
    <p:extLst>
      <p:ext uri="{BB962C8B-B14F-4D97-AF65-F5344CB8AC3E}">
        <p14:creationId xmlns:p14="http://schemas.microsoft.com/office/powerpoint/2010/main" val="1053520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51</TotalTime>
  <Words>1026</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Andalus</vt:lpstr>
      <vt:lpstr>Arial</vt:lpstr>
      <vt:lpstr>Bookman Old Style</vt:lpstr>
      <vt:lpstr>Cambria</vt:lpstr>
      <vt:lpstr>Cooper Black</vt:lpstr>
      <vt:lpstr>Rockwell</vt:lpstr>
      <vt:lpstr>Vijaya</vt:lpstr>
      <vt:lpstr>Wingdings</vt:lpstr>
      <vt:lpstr>Damask</vt:lpstr>
      <vt:lpstr>Pharmacogenomics and proteomics</vt:lpstr>
      <vt:lpstr>High-throughput screening</vt:lpstr>
      <vt:lpstr>Pharmacogenetics</vt:lpstr>
      <vt:lpstr>PowerPoint Presentation</vt:lpstr>
      <vt:lpstr>Drug development </vt:lpstr>
      <vt:lpstr>Proteomics</vt:lpstr>
      <vt:lpstr>PowerPoint Presentation</vt:lpstr>
      <vt:lpstr>PROTEIN ANALYSIS</vt:lpstr>
      <vt:lpstr>PROTEIN CHARACTERIZATION</vt:lpstr>
      <vt:lpstr>DETERMINATION OF MOLECULAR MASS BY      MASS SPECTROMETRY </vt:lpstr>
      <vt:lpstr>Maldi-tof</vt:lpstr>
      <vt:lpstr>Isoelectric focusing </vt:lpstr>
      <vt:lpstr>Two-dimensional gel electrophoresis</vt:lpstr>
      <vt:lpstr>PowerPoint Presentation</vt:lpstr>
      <vt:lpstr>yeast two-hybrid system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Pharmacogenomics and proteomics</dc:title>
  <dc:creator>Shiva</dc:creator>
  <cp:lastModifiedBy>Shiva</cp:lastModifiedBy>
  <cp:revision>8</cp:revision>
  <dcterms:created xsi:type="dcterms:W3CDTF">2019-01-31T22:46:48Z</dcterms:created>
  <dcterms:modified xsi:type="dcterms:W3CDTF">2019-01-31T23:42:42Z</dcterms:modified>
</cp:coreProperties>
</file>