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91146-BBDF-42CC-A0C4-7C5903F29767}" type="datetimeFigureOut">
              <a:rPr lang="en-IN" smtClean="0"/>
              <a:t>01-02-2019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90EA6-5760-4A88-A643-9D008F1ADBCD}" type="slidenum">
              <a:rPr lang="en-IN" smtClean="0"/>
              <a:t>‹#›</a:t>
            </a:fld>
            <a:endParaRPr lang="en-IN"/>
          </a:p>
        </p:txBody>
      </p:sp>
    </p:spTree>
    <p:extLst>
      <p:ext uri="{BB962C8B-B14F-4D97-AF65-F5344CB8AC3E}">
        <p14:creationId xmlns:p14="http://schemas.microsoft.com/office/powerpoint/2010/main" val="296696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4D90EA6-5760-4A88-A643-9D008F1ADBCD}" type="slidenum">
              <a:rPr lang="en-IN" smtClean="0"/>
              <a:t>5</a:t>
            </a:fld>
            <a:endParaRPr lang="en-IN"/>
          </a:p>
        </p:txBody>
      </p:sp>
    </p:spTree>
    <p:extLst>
      <p:ext uri="{BB962C8B-B14F-4D97-AF65-F5344CB8AC3E}">
        <p14:creationId xmlns:p14="http://schemas.microsoft.com/office/powerpoint/2010/main" val="324387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6625FE-774C-4A14-809C-66FDEE0D994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31002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625FE-774C-4A14-809C-66FDEE0D994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274747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625FE-774C-4A14-809C-66FDEE0D994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2EF783-6B54-421F-AD3D-606BD60CAC3C}"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3936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36625FE-774C-4A14-809C-66FDEE0D994F}"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2351913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36625FE-774C-4A14-809C-66FDEE0D994F}"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2EF783-6B54-421F-AD3D-606BD60CAC3C}"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3689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36625FE-774C-4A14-809C-66FDEE0D994F}"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3606278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625FE-774C-4A14-809C-66FDEE0D994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365572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625FE-774C-4A14-809C-66FDEE0D994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121926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6625FE-774C-4A14-809C-66FDEE0D994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72980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625FE-774C-4A14-809C-66FDEE0D994F}"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384068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6625FE-774C-4A14-809C-66FDEE0D994F}"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351874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6625FE-774C-4A14-809C-66FDEE0D994F}" type="datetimeFigureOut">
              <a:rPr lang="en-IN" smtClean="0"/>
              <a:t>01-02-2019</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366424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6625FE-774C-4A14-809C-66FDEE0D994F}" type="datetimeFigureOut">
              <a:rPr lang="en-IN" smtClean="0"/>
              <a:t>01-02-2019</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97992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625FE-774C-4A14-809C-66FDEE0D994F}" type="datetimeFigureOut">
              <a:rPr lang="en-IN" smtClean="0"/>
              <a:t>01-02-2019</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208166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625FE-774C-4A14-809C-66FDEE0D994F}"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74935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625FE-774C-4A14-809C-66FDEE0D994F}"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2EF783-6B54-421F-AD3D-606BD60CAC3C}" type="slidenum">
              <a:rPr lang="en-IN" smtClean="0"/>
              <a:t>‹#›</a:t>
            </a:fld>
            <a:endParaRPr lang="en-IN"/>
          </a:p>
        </p:txBody>
      </p:sp>
    </p:spTree>
    <p:extLst>
      <p:ext uri="{BB962C8B-B14F-4D97-AF65-F5344CB8AC3E}">
        <p14:creationId xmlns:p14="http://schemas.microsoft.com/office/powerpoint/2010/main" val="37818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36625FE-774C-4A14-809C-66FDEE0D994F}" type="datetimeFigureOut">
              <a:rPr lang="en-IN" smtClean="0"/>
              <a:t>01-02-2019</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92EF783-6B54-421F-AD3D-606BD60CAC3C}" type="slidenum">
              <a:rPr lang="en-IN" smtClean="0"/>
              <a:t>‹#›</a:t>
            </a:fld>
            <a:endParaRPr lang="en-IN"/>
          </a:p>
        </p:txBody>
      </p:sp>
    </p:spTree>
    <p:extLst>
      <p:ext uri="{BB962C8B-B14F-4D97-AF65-F5344CB8AC3E}">
        <p14:creationId xmlns:p14="http://schemas.microsoft.com/office/powerpoint/2010/main" val="117648203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4850" y="385763"/>
            <a:ext cx="8915399" cy="2262781"/>
          </a:xfrm>
        </p:spPr>
        <p:txBody>
          <a:bodyPr/>
          <a:lstStyle/>
          <a:p>
            <a:pPr algn="ctr"/>
            <a:r>
              <a:rPr lang="en-IN" dirty="0" smtClean="0">
                <a:latin typeface="Cooper Black" panose="0208090404030B020404" pitchFamily="18" charset="0"/>
              </a:rPr>
              <a:t>Genome sequencing</a:t>
            </a:r>
            <a:endParaRPr lang="en-IN" dirty="0">
              <a:latin typeface="Cooper Black" panose="0208090404030B020404" pitchFamily="18" charset="0"/>
            </a:endParaRPr>
          </a:p>
        </p:txBody>
      </p:sp>
      <p:sp>
        <p:nvSpPr>
          <p:cNvPr id="3" name="Subtitle 2"/>
          <p:cNvSpPr>
            <a:spLocks noGrp="1"/>
          </p:cNvSpPr>
          <p:nvPr>
            <p:ph type="subTitle" idx="1"/>
          </p:nvPr>
        </p:nvSpPr>
        <p:spPr>
          <a:xfrm>
            <a:off x="2503488" y="3891554"/>
            <a:ext cx="8915399" cy="1880596"/>
          </a:xfrm>
        </p:spPr>
        <p:txBody>
          <a:bodyPr>
            <a:noAutofit/>
          </a:bodyPr>
          <a:lstStyle/>
          <a:p>
            <a:pPr algn="r"/>
            <a:r>
              <a:rPr lang="en-IN" dirty="0">
                <a:solidFill>
                  <a:schemeClr val="tx1"/>
                </a:solidFill>
                <a:latin typeface="Bernard MT Condensed" panose="02050806060905020404" pitchFamily="18" charset="0"/>
              </a:rPr>
              <a:t>Semester : III</a:t>
            </a:r>
          </a:p>
          <a:p>
            <a:pPr algn="r"/>
            <a:r>
              <a:rPr lang="en-IN" dirty="0">
                <a:solidFill>
                  <a:schemeClr val="tx1"/>
                </a:solidFill>
                <a:latin typeface="Bernard MT Condensed" panose="02050806060905020404" pitchFamily="18" charset="0"/>
              </a:rPr>
              <a:t>Subject code: 17ZOOME31</a:t>
            </a:r>
          </a:p>
          <a:p>
            <a:pPr algn="r"/>
            <a:r>
              <a:rPr lang="en-IN" dirty="0">
                <a:solidFill>
                  <a:schemeClr val="tx1"/>
                </a:solidFill>
                <a:latin typeface="Bernard MT Condensed" panose="02050806060905020404" pitchFamily="18" charset="0"/>
              </a:rPr>
              <a:t>Department of animal science</a:t>
            </a:r>
          </a:p>
          <a:p>
            <a:pPr algn="r"/>
            <a:r>
              <a:rPr lang="en-IN" dirty="0" err="1">
                <a:solidFill>
                  <a:schemeClr val="tx1"/>
                </a:solidFill>
                <a:latin typeface="Bernard MT Condensed" panose="02050806060905020404" pitchFamily="18" charset="0"/>
              </a:rPr>
              <a:t>Bharathidasan</a:t>
            </a:r>
            <a:r>
              <a:rPr lang="en-IN" dirty="0">
                <a:solidFill>
                  <a:schemeClr val="tx1"/>
                </a:solidFill>
                <a:latin typeface="Bernard MT Condensed" panose="02050806060905020404" pitchFamily="18" charset="0"/>
              </a:rPr>
              <a:t> University</a:t>
            </a:r>
          </a:p>
          <a:p>
            <a:pPr algn="r"/>
            <a:r>
              <a:rPr lang="en-IN" dirty="0">
                <a:solidFill>
                  <a:schemeClr val="tx1"/>
                </a:solidFill>
                <a:latin typeface="Bernard MT Condensed" panose="02050806060905020404" pitchFamily="18" charset="0"/>
              </a:rPr>
              <a:t>Trichy - 24</a:t>
            </a:r>
          </a:p>
          <a:p>
            <a:pPr algn="r"/>
            <a:endParaRPr lang="en-IN" dirty="0">
              <a:solidFill>
                <a:schemeClr val="tx1"/>
              </a:solidFill>
              <a:latin typeface="Bernard MT Condensed" panose="02050806060905020404" pitchFamily="18" charset="0"/>
            </a:endParaRPr>
          </a:p>
        </p:txBody>
      </p:sp>
    </p:spTree>
    <p:extLst>
      <p:ext uri="{BB962C8B-B14F-4D97-AF65-F5344CB8AC3E}">
        <p14:creationId xmlns:p14="http://schemas.microsoft.com/office/powerpoint/2010/main" val="142466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850" y="124048"/>
            <a:ext cx="8911687" cy="818927"/>
          </a:xfrm>
        </p:spPr>
        <p:txBody>
          <a:bodyPr/>
          <a:lstStyle/>
          <a:p>
            <a:pPr algn="r"/>
            <a:r>
              <a:rPr lang="en-IN" dirty="0">
                <a:latin typeface="Britannic Bold" panose="020B0903060703020204" pitchFamily="34" charset="0"/>
              </a:rPr>
              <a:t>single nucleotide polymorphisms</a:t>
            </a:r>
          </a:p>
        </p:txBody>
      </p:sp>
      <p:sp>
        <p:nvSpPr>
          <p:cNvPr id="3" name="Content Placeholder 2"/>
          <p:cNvSpPr>
            <a:spLocks noGrp="1"/>
          </p:cNvSpPr>
          <p:nvPr>
            <p:ph idx="1"/>
          </p:nvPr>
        </p:nvSpPr>
        <p:spPr>
          <a:xfrm>
            <a:off x="4657725" y="833437"/>
            <a:ext cx="7389811" cy="3777622"/>
          </a:xfrm>
        </p:spPr>
        <p:txBody>
          <a:bodyPr>
            <a:normAutofit/>
          </a:bodyPr>
          <a:lstStyle/>
          <a:p>
            <a:pPr algn="just"/>
            <a:r>
              <a:rPr lang="en-IN" sz="2000" dirty="0">
                <a:latin typeface="Cambria" panose="02040503050406030204" pitchFamily="18" charset="0"/>
              </a:rPr>
              <a:t>Single nucleotide polymorphisms, frequently called SNPs </a:t>
            </a:r>
            <a:r>
              <a:rPr lang="en-IN" sz="2000" dirty="0" smtClean="0">
                <a:latin typeface="Cambria" panose="02040503050406030204" pitchFamily="18" charset="0"/>
              </a:rPr>
              <a:t>are </a:t>
            </a:r>
            <a:r>
              <a:rPr lang="en-IN" sz="2000" dirty="0">
                <a:latin typeface="Cambria" panose="02040503050406030204" pitchFamily="18" charset="0"/>
              </a:rPr>
              <a:t>the most common type of genetic variation among people. Each SNP represents a difference in a single DNA building block, called a nucleotide</a:t>
            </a:r>
            <a:r>
              <a:rPr lang="en-IN" sz="2000" dirty="0" smtClean="0">
                <a:latin typeface="Cambria" panose="02040503050406030204" pitchFamily="18" charset="0"/>
              </a:rPr>
              <a:t>.</a:t>
            </a:r>
          </a:p>
          <a:p>
            <a:pPr algn="just"/>
            <a:r>
              <a:rPr lang="en-IN" sz="2000" dirty="0" smtClean="0">
                <a:latin typeface="Cambria" panose="02040503050406030204" pitchFamily="18" charset="0"/>
              </a:rPr>
              <a:t>It </a:t>
            </a:r>
            <a:r>
              <a:rPr lang="en-IN" sz="2000" dirty="0">
                <a:latin typeface="Cambria" panose="02040503050406030204" pitchFamily="18" charset="0"/>
              </a:rPr>
              <a:t>occur almost once in every 1,000 nucleotides on average, which means there are roughly 4 to 5 million SNPs in a person's genome. </a:t>
            </a:r>
            <a:endParaRPr lang="en-IN" sz="2000" dirty="0" smtClean="0">
              <a:latin typeface="Cambria" panose="02040503050406030204" pitchFamily="18" charset="0"/>
            </a:endParaRPr>
          </a:p>
          <a:p>
            <a:pPr algn="just"/>
            <a:r>
              <a:rPr lang="en-IN" sz="2000" dirty="0" smtClean="0">
                <a:latin typeface="Cambria" panose="02040503050406030204" pitchFamily="18" charset="0"/>
              </a:rPr>
              <a:t>These </a:t>
            </a:r>
            <a:r>
              <a:rPr lang="en-IN" sz="2000" dirty="0">
                <a:latin typeface="Cambria" panose="02040503050406030204" pitchFamily="18" charset="0"/>
              </a:rPr>
              <a:t>variations may be unique or occur in many individuals; scientists have found more than 100 million SNPs in populations around the world. Most commonly, these variations are found in the DNA between genes. </a:t>
            </a:r>
          </a:p>
        </p:txBody>
      </p:sp>
      <p:pic>
        <p:nvPicPr>
          <p:cNvPr id="5122" name="Picture 2" descr="Image result for sn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76372"/>
            <a:ext cx="4502883" cy="579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9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563" y="109760"/>
            <a:ext cx="8911687" cy="704628"/>
          </a:xfrm>
        </p:spPr>
        <p:txBody>
          <a:bodyPr>
            <a:normAutofit fontScale="90000"/>
          </a:bodyPr>
          <a:lstStyle/>
          <a:p>
            <a:pPr algn="r"/>
            <a:r>
              <a:rPr lang="en-IN" dirty="0">
                <a:latin typeface="Britannic Bold" panose="020B0903060703020204" pitchFamily="34" charset="0"/>
              </a:rPr>
              <a:t>Human Genome Project</a:t>
            </a:r>
            <a:br>
              <a:rPr lang="en-IN" dirty="0">
                <a:latin typeface="Britannic Bold" panose="020B0903060703020204" pitchFamily="34" charset="0"/>
              </a:rPr>
            </a:br>
            <a:endParaRPr lang="en-IN" dirty="0">
              <a:latin typeface="Britannic Bold" panose="020B0903060703020204" pitchFamily="34" charset="0"/>
            </a:endParaRPr>
          </a:p>
        </p:txBody>
      </p:sp>
      <p:sp>
        <p:nvSpPr>
          <p:cNvPr id="3" name="Content Placeholder 2"/>
          <p:cNvSpPr>
            <a:spLocks noGrp="1"/>
          </p:cNvSpPr>
          <p:nvPr>
            <p:ph idx="1"/>
          </p:nvPr>
        </p:nvSpPr>
        <p:spPr>
          <a:xfrm>
            <a:off x="1646237" y="814388"/>
            <a:ext cx="10387013" cy="6010275"/>
          </a:xfrm>
        </p:spPr>
        <p:txBody>
          <a:bodyPr>
            <a:normAutofit fontScale="92500" lnSpcReduction="10000"/>
          </a:bodyPr>
          <a:lstStyle/>
          <a:p>
            <a:pPr algn="just">
              <a:lnSpc>
                <a:spcPct val="150000"/>
              </a:lnSpc>
            </a:pPr>
            <a:r>
              <a:rPr lang="en-IN" sz="2000" dirty="0">
                <a:solidFill>
                  <a:schemeClr val="tx1"/>
                </a:solidFill>
                <a:latin typeface="Cambria" panose="02040503050406030204" pitchFamily="18" charset="0"/>
              </a:rPr>
              <a:t>The Human Genome Project (HGP) was an international scientific research project with the goal of determining the sequence of nucleotide base pairs that make up human DNA, and of identifying and mapping all of the genes of the human genome from both a physical and a functional standpoint</a:t>
            </a:r>
            <a:r>
              <a:rPr lang="en-IN" sz="2000" dirty="0" smtClean="0">
                <a:solidFill>
                  <a:schemeClr val="tx1"/>
                </a:solidFill>
                <a:latin typeface="Cambria" panose="02040503050406030204" pitchFamily="18" charset="0"/>
              </a:rPr>
              <a:t>.</a:t>
            </a:r>
          </a:p>
          <a:p>
            <a:pPr algn="just">
              <a:lnSpc>
                <a:spcPct val="150000"/>
              </a:lnSpc>
            </a:pPr>
            <a:r>
              <a:rPr lang="en-IN" sz="2000" dirty="0">
                <a:solidFill>
                  <a:schemeClr val="tx1"/>
                </a:solidFill>
                <a:latin typeface="Cambria" panose="02040503050406030204" pitchFamily="18" charset="0"/>
              </a:rPr>
              <a:t>The Human Genome Project originally aimed to map the nucleotides contained in a human haploid reference genome (more than three billion). </a:t>
            </a:r>
            <a:endParaRPr lang="en-IN" sz="2000" dirty="0" smtClean="0">
              <a:solidFill>
                <a:schemeClr val="tx1"/>
              </a:solidFill>
              <a:latin typeface="Cambria" panose="02040503050406030204" pitchFamily="18" charset="0"/>
            </a:endParaRPr>
          </a:p>
          <a:p>
            <a:pPr algn="just">
              <a:lnSpc>
                <a:spcPct val="150000"/>
              </a:lnSpc>
            </a:pPr>
            <a:r>
              <a:rPr lang="en-IN" sz="2000" dirty="0" smtClean="0">
                <a:solidFill>
                  <a:schemeClr val="tx1"/>
                </a:solidFill>
                <a:latin typeface="Cambria" panose="02040503050406030204" pitchFamily="18" charset="0"/>
              </a:rPr>
              <a:t>The </a:t>
            </a:r>
            <a:r>
              <a:rPr lang="en-IN" sz="2000" dirty="0">
                <a:solidFill>
                  <a:schemeClr val="tx1"/>
                </a:solidFill>
                <a:latin typeface="Cambria" panose="02040503050406030204" pitchFamily="18" charset="0"/>
              </a:rPr>
              <a:t>"genome" of any given individual is unique; mapping the "human genome" involved sequencing a small number of individuals and then assembling these together to get a complete sequence for each chromosome</a:t>
            </a:r>
            <a:r>
              <a:rPr lang="en-IN" sz="2000" dirty="0" smtClean="0">
                <a:solidFill>
                  <a:schemeClr val="tx1"/>
                </a:solidFill>
                <a:latin typeface="Cambria" panose="02040503050406030204" pitchFamily="18" charset="0"/>
              </a:rPr>
              <a:t>.</a:t>
            </a:r>
          </a:p>
          <a:p>
            <a:pPr algn="just">
              <a:lnSpc>
                <a:spcPct val="150000"/>
              </a:lnSpc>
            </a:pPr>
            <a:r>
              <a:rPr lang="en-IN" sz="2000" dirty="0">
                <a:solidFill>
                  <a:schemeClr val="tx1"/>
                </a:solidFill>
                <a:latin typeface="Cambria" panose="02040503050406030204" pitchFamily="18" charset="0"/>
              </a:rPr>
              <a:t>The work of the Human Genome Project has allowed researchers to begin to understand the blueprint for building a person. </a:t>
            </a:r>
            <a:endParaRPr lang="en-IN" sz="2000" dirty="0" smtClean="0">
              <a:solidFill>
                <a:schemeClr val="tx1"/>
              </a:solidFill>
              <a:latin typeface="Cambria" panose="02040503050406030204" pitchFamily="18" charset="0"/>
            </a:endParaRPr>
          </a:p>
          <a:p>
            <a:pPr algn="just">
              <a:lnSpc>
                <a:spcPct val="150000"/>
              </a:lnSpc>
            </a:pPr>
            <a:r>
              <a:rPr lang="en-IN" sz="2000" dirty="0" smtClean="0">
                <a:solidFill>
                  <a:schemeClr val="tx1"/>
                </a:solidFill>
                <a:latin typeface="Cambria" panose="02040503050406030204" pitchFamily="18" charset="0"/>
              </a:rPr>
              <a:t>As </a:t>
            </a:r>
            <a:r>
              <a:rPr lang="en-IN" sz="2000" dirty="0">
                <a:solidFill>
                  <a:schemeClr val="tx1"/>
                </a:solidFill>
                <a:latin typeface="Cambria" panose="02040503050406030204" pitchFamily="18" charset="0"/>
              </a:rPr>
              <a:t>researchers learn more about the functions of genes and proteins, this knowledge will have a major impact in the fields of medicine, biotechnology, and the life sciences.</a:t>
            </a:r>
          </a:p>
        </p:txBody>
      </p:sp>
    </p:spTree>
    <p:extLst>
      <p:ext uri="{BB962C8B-B14F-4D97-AF65-F5344CB8AC3E}">
        <p14:creationId xmlns:p14="http://schemas.microsoft.com/office/powerpoint/2010/main" val="50141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138335"/>
            <a:ext cx="8911687" cy="833215"/>
          </a:xfrm>
        </p:spPr>
        <p:txBody>
          <a:bodyPr/>
          <a:lstStyle/>
          <a:p>
            <a:pPr algn="r"/>
            <a:r>
              <a:rPr lang="en-IN" dirty="0">
                <a:latin typeface="Britannic Bold" panose="020B0903060703020204" pitchFamily="34" charset="0"/>
              </a:rPr>
              <a:t>DNA annotation</a:t>
            </a:r>
          </a:p>
        </p:txBody>
      </p:sp>
      <p:sp>
        <p:nvSpPr>
          <p:cNvPr id="3" name="Content Placeholder 2"/>
          <p:cNvSpPr>
            <a:spLocks noGrp="1"/>
          </p:cNvSpPr>
          <p:nvPr>
            <p:ph idx="1"/>
          </p:nvPr>
        </p:nvSpPr>
        <p:spPr>
          <a:xfrm>
            <a:off x="1603374" y="971550"/>
            <a:ext cx="10355263" cy="5610226"/>
          </a:xfrm>
        </p:spPr>
        <p:txBody>
          <a:bodyPr>
            <a:normAutofit/>
          </a:bodyPr>
          <a:lstStyle/>
          <a:p>
            <a:pPr algn="just"/>
            <a:r>
              <a:rPr lang="en-IN" sz="2000" dirty="0">
                <a:latin typeface="Cambria" panose="02040503050406030204" pitchFamily="18" charset="0"/>
              </a:rPr>
              <a:t>DNA annotation or genome annotation is the process of identifying the locations of genes and all of the coding regions in a genome and determining what those genes do. </a:t>
            </a:r>
            <a:endParaRPr lang="en-IN" sz="2000" dirty="0" smtClean="0">
              <a:latin typeface="Cambria" panose="02040503050406030204" pitchFamily="18" charset="0"/>
            </a:endParaRPr>
          </a:p>
          <a:p>
            <a:pPr algn="just"/>
            <a:r>
              <a:rPr lang="en-IN" sz="2000" dirty="0" smtClean="0">
                <a:latin typeface="Cambria" panose="02040503050406030204" pitchFamily="18" charset="0"/>
              </a:rPr>
              <a:t>An </a:t>
            </a:r>
            <a:r>
              <a:rPr lang="en-IN" sz="2000" dirty="0">
                <a:latin typeface="Cambria" panose="02040503050406030204" pitchFamily="18" charset="0"/>
              </a:rPr>
              <a:t>annotation (irrespective of the context) is a note added by way of explanation or commentary. Once a genome is sequenced, it needs to be annotated to make sense of it</a:t>
            </a:r>
            <a:r>
              <a:rPr lang="en-IN" sz="2000" dirty="0" smtClean="0">
                <a:latin typeface="Cambria" panose="02040503050406030204" pitchFamily="18" charset="0"/>
              </a:rPr>
              <a:t>.</a:t>
            </a:r>
            <a:endParaRPr lang="en-IN" sz="2000" dirty="0">
              <a:latin typeface="Cambria" panose="02040503050406030204" pitchFamily="18" charset="0"/>
            </a:endParaRPr>
          </a:p>
          <a:p>
            <a:pPr algn="just"/>
            <a:r>
              <a:rPr lang="en-IN" sz="2000" dirty="0" smtClean="0">
                <a:latin typeface="Cambria" panose="02040503050406030204" pitchFamily="18" charset="0"/>
              </a:rPr>
              <a:t>For </a:t>
            </a:r>
            <a:r>
              <a:rPr lang="en-IN" sz="2000" dirty="0">
                <a:latin typeface="Cambria" panose="02040503050406030204" pitchFamily="18" charset="0"/>
              </a:rPr>
              <a:t>DNA annotation, a previously unknown sequence representation of genetic material is enriched with information relating genomic position to intron-exon boundaries, regulatory sequences, repeats, gene names and protein products. </a:t>
            </a:r>
            <a:endParaRPr lang="en-IN" sz="2000" dirty="0" smtClean="0">
              <a:latin typeface="Cambria" panose="02040503050406030204" pitchFamily="18" charset="0"/>
            </a:endParaRPr>
          </a:p>
          <a:p>
            <a:pPr algn="just"/>
            <a:r>
              <a:rPr lang="en-IN" sz="2000" dirty="0" smtClean="0">
                <a:latin typeface="Cambria" panose="02040503050406030204" pitchFamily="18" charset="0"/>
              </a:rPr>
              <a:t>This </a:t>
            </a:r>
            <a:r>
              <a:rPr lang="en-IN" sz="2000" dirty="0">
                <a:latin typeface="Cambria" panose="02040503050406030204" pitchFamily="18" charset="0"/>
              </a:rPr>
              <a:t>annotation is stored in genomic databases such as Mouse Genome Informatics, </a:t>
            </a:r>
            <a:r>
              <a:rPr lang="en-IN" sz="2000" dirty="0" err="1">
                <a:latin typeface="Cambria" panose="02040503050406030204" pitchFamily="18" charset="0"/>
              </a:rPr>
              <a:t>FlyBase</a:t>
            </a:r>
            <a:r>
              <a:rPr lang="en-IN" sz="2000" dirty="0">
                <a:latin typeface="Cambria" panose="02040503050406030204" pitchFamily="18" charset="0"/>
              </a:rPr>
              <a:t>, and </a:t>
            </a:r>
            <a:r>
              <a:rPr lang="en-IN" sz="2000" dirty="0" err="1">
                <a:latin typeface="Cambria" panose="02040503050406030204" pitchFamily="18" charset="0"/>
              </a:rPr>
              <a:t>WormBase</a:t>
            </a:r>
            <a:r>
              <a:rPr lang="en-IN" sz="2000" dirty="0">
                <a:latin typeface="Cambria" panose="02040503050406030204" pitchFamily="18" charset="0"/>
              </a:rPr>
              <a:t>. </a:t>
            </a:r>
            <a:endParaRPr lang="en-IN" sz="2000" dirty="0" smtClean="0">
              <a:latin typeface="Cambria" panose="02040503050406030204" pitchFamily="18" charset="0"/>
            </a:endParaRPr>
          </a:p>
          <a:p>
            <a:pPr marL="0" indent="0" algn="just">
              <a:buNone/>
            </a:pPr>
            <a:r>
              <a:rPr lang="en-IN" sz="2000" b="1" dirty="0">
                <a:latin typeface="Cambria" panose="02040503050406030204" pitchFamily="18" charset="0"/>
              </a:rPr>
              <a:t>Genome annotation consists of three main steps</a:t>
            </a:r>
            <a:r>
              <a:rPr lang="en-IN" sz="2000" dirty="0" smtClean="0">
                <a:latin typeface="Cambria" panose="02040503050406030204" pitchFamily="18" charset="0"/>
              </a:rPr>
              <a:t>:</a:t>
            </a:r>
            <a:endParaRPr lang="en-IN" sz="2000" dirty="0">
              <a:latin typeface="Cambria" panose="02040503050406030204" pitchFamily="18" charset="0"/>
            </a:endParaRPr>
          </a:p>
          <a:p>
            <a:pPr lvl="1" algn="just"/>
            <a:r>
              <a:rPr lang="en-IN" sz="1800" dirty="0" smtClean="0">
                <a:latin typeface="Cambria" panose="02040503050406030204" pitchFamily="18" charset="0"/>
              </a:rPr>
              <a:t>identifying </a:t>
            </a:r>
            <a:r>
              <a:rPr lang="en-IN" sz="1800" dirty="0">
                <a:latin typeface="Cambria" panose="02040503050406030204" pitchFamily="18" charset="0"/>
              </a:rPr>
              <a:t>portions of the genome that do not code for proteins</a:t>
            </a:r>
          </a:p>
          <a:p>
            <a:pPr lvl="1" algn="just"/>
            <a:r>
              <a:rPr lang="en-IN" sz="1800" dirty="0">
                <a:latin typeface="Cambria" panose="02040503050406030204" pitchFamily="18" charset="0"/>
              </a:rPr>
              <a:t>identifying elements on the genome, a process called gene prediction</a:t>
            </a:r>
          </a:p>
          <a:p>
            <a:pPr lvl="1" algn="just"/>
            <a:r>
              <a:rPr lang="en-IN" sz="1800" dirty="0">
                <a:latin typeface="Cambria" panose="02040503050406030204" pitchFamily="18" charset="0"/>
              </a:rPr>
              <a:t>attaching biological information to these elements</a:t>
            </a:r>
          </a:p>
        </p:txBody>
      </p:sp>
    </p:spTree>
    <p:extLst>
      <p:ext uri="{BB962C8B-B14F-4D97-AF65-F5344CB8AC3E}">
        <p14:creationId xmlns:p14="http://schemas.microsoft.com/office/powerpoint/2010/main" val="224224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50" name="Picture 6" descr="Image result for gene anno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99" y="0"/>
            <a:ext cx="8945563" cy="671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9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563" y="124047"/>
            <a:ext cx="8911687" cy="790353"/>
          </a:xfrm>
        </p:spPr>
        <p:txBody>
          <a:bodyPr/>
          <a:lstStyle/>
          <a:p>
            <a:pPr algn="r"/>
            <a:r>
              <a:rPr lang="en-IN" dirty="0" smtClean="0">
                <a:latin typeface="Britannic Bold" panose="020B0903060703020204" pitchFamily="34" charset="0"/>
              </a:rPr>
              <a:t>Bacterial Genome atlas </a:t>
            </a:r>
            <a:r>
              <a:rPr lang="en-IN" dirty="0" err="1" smtClean="0">
                <a:latin typeface="Britannic Bold" panose="020B0903060703020204" pitchFamily="34" charset="0"/>
              </a:rPr>
              <a:t>BacMap</a:t>
            </a:r>
            <a:endParaRPr lang="en-IN" dirty="0">
              <a:latin typeface="Britannic Bold" panose="020B0903060703020204" pitchFamily="34" charset="0"/>
            </a:endParaRPr>
          </a:p>
        </p:txBody>
      </p:sp>
      <p:sp>
        <p:nvSpPr>
          <p:cNvPr id="3" name="Content Placeholder 2"/>
          <p:cNvSpPr>
            <a:spLocks noGrp="1"/>
          </p:cNvSpPr>
          <p:nvPr>
            <p:ph idx="1"/>
          </p:nvPr>
        </p:nvSpPr>
        <p:spPr>
          <a:xfrm>
            <a:off x="1746248" y="914400"/>
            <a:ext cx="10287001" cy="3777622"/>
          </a:xfrm>
        </p:spPr>
        <p:txBody>
          <a:bodyPr>
            <a:normAutofit/>
          </a:bodyPr>
          <a:lstStyle/>
          <a:p>
            <a:pPr algn="just"/>
            <a:r>
              <a:rPr lang="en-IN" sz="2000" dirty="0" err="1">
                <a:latin typeface="Cambria" panose="02040503050406030204" pitchFamily="18" charset="0"/>
              </a:rPr>
              <a:t>BacMap</a:t>
            </a:r>
            <a:r>
              <a:rPr lang="en-IN" sz="2000" dirty="0">
                <a:latin typeface="Cambria" panose="02040503050406030204" pitchFamily="18" charset="0"/>
              </a:rPr>
              <a:t> is an interactive visual database containing hundreds of fully </a:t>
            </a:r>
            <a:r>
              <a:rPr lang="en-IN" sz="2000" dirty="0" err="1">
                <a:latin typeface="Cambria" panose="02040503050406030204" pitchFamily="18" charset="0"/>
              </a:rPr>
              <a:t>labeled</a:t>
            </a:r>
            <a:r>
              <a:rPr lang="en-IN" sz="2000" dirty="0">
                <a:latin typeface="Cambria" panose="02040503050406030204" pitchFamily="18" charset="0"/>
              </a:rPr>
              <a:t>, </a:t>
            </a:r>
            <a:r>
              <a:rPr lang="en-IN" sz="2000" dirty="0" err="1">
                <a:latin typeface="Cambria" panose="02040503050406030204" pitchFamily="18" charset="0"/>
              </a:rPr>
              <a:t>zoomable</a:t>
            </a:r>
            <a:r>
              <a:rPr lang="en-IN" sz="2000" dirty="0">
                <a:latin typeface="Cambria" panose="02040503050406030204" pitchFamily="18" charset="0"/>
              </a:rPr>
              <a:t>, and searchable maps of bacterial genomes</a:t>
            </a:r>
            <a:r>
              <a:rPr lang="en-IN" sz="2000" dirty="0" smtClean="0">
                <a:latin typeface="Cambria" panose="02040503050406030204" pitchFamily="18" charset="0"/>
              </a:rPr>
              <a:t>.</a:t>
            </a:r>
          </a:p>
          <a:p>
            <a:pPr algn="just"/>
            <a:r>
              <a:rPr lang="en-IN" sz="2000" dirty="0">
                <a:latin typeface="Cambria" panose="02040503050406030204" pitchFamily="18" charset="0"/>
              </a:rPr>
              <a:t>The bacterial artificial chromosome's usual insert size is 150–350 </a:t>
            </a:r>
            <a:r>
              <a:rPr lang="en-IN" sz="2000" dirty="0" err="1" smtClean="0">
                <a:latin typeface="Cambria" panose="02040503050406030204" pitchFamily="18" charset="0"/>
              </a:rPr>
              <a:t>kbp</a:t>
            </a:r>
            <a:r>
              <a:rPr lang="en-IN" sz="2000" dirty="0" smtClean="0">
                <a:latin typeface="Cambria" panose="02040503050406030204" pitchFamily="18" charset="0"/>
              </a:rPr>
              <a:t>. A </a:t>
            </a:r>
            <a:r>
              <a:rPr lang="en-IN" sz="2000" dirty="0">
                <a:latin typeface="Cambria" panose="02040503050406030204" pitchFamily="18" charset="0"/>
              </a:rPr>
              <a:t>similar cloning vector called a PAC has also been produced from the DNA of P1 bacteriophage</a:t>
            </a:r>
            <a:r>
              <a:rPr lang="en-IN" sz="2000" dirty="0" smtClean="0">
                <a:latin typeface="Cambria" panose="02040503050406030204" pitchFamily="18" charset="0"/>
              </a:rPr>
              <a:t>.</a:t>
            </a:r>
          </a:p>
          <a:p>
            <a:pPr algn="just"/>
            <a:r>
              <a:rPr lang="en-IN" sz="2000" dirty="0">
                <a:latin typeface="Cambria" panose="02040503050406030204" pitchFamily="18" charset="0"/>
              </a:rPr>
              <a:t>BACs are often used to sequence the genome of organisms in genome </a:t>
            </a:r>
            <a:r>
              <a:rPr lang="en-IN" sz="2000" dirty="0" smtClean="0">
                <a:latin typeface="Cambria" panose="02040503050406030204" pitchFamily="18" charset="0"/>
              </a:rPr>
              <a:t>projects.</a:t>
            </a:r>
          </a:p>
          <a:p>
            <a:pPr algn="just"/>
            <a:r>
              <a:rPr lang="en-IN" sz="2000" dirty="0">
                <a:latin typeface="Cambria" panose="02040503050406030204" pitchFamily="18" charset="0"/>
              </a:rPr>
              <a:t>BACs were replaced with faster and less laborious sequencing methods</a:t>
            </a:r>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463" y="3251178"/>
            <a:ext cx="4959349" cy="352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9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262" y="109760"/>
            <a:ext cx="8911687" cy="776065"/>
          </a:xfrm>
        </p:spPr>
        <p:txBody>
          <a:bodyPr/>
          <a:lstStyle/>
          <a:p>
            <a:pPr algn="r"/>
            <a:r>
              <a:rPr lang="en-IN" dirty="0" smtClean="0">
                <a:latin typeface="Britannic Bold" panose="020B0903060703020204" pitchFamily="34" charset="0"/>
              </a:rPr>
              <a:t>Gene Prediction</a:t>
            </a:r>
            <a:endParaRPr lang="en-IN" dirty="0">
              <a:latin typeface="Britannic Bold" panose="020B0903060703020204" pitchFamily="34" charset="0"/>
            </a:endParaRPr>
          </a:p>
        </p:txBody>
      </p:sp>
      <p:sp>
        <p:nvSpPr>
          <p:cNvPr id="3" name="Content Placeholder 2"/>
          <p:cNvSpPr>
            <a:spLocks noGrp="1"/>
          </p:cNvSpPr>
          <p:nvPr>
            <p:ph idx="1"/>
          </p:nvPr>
        </p:nvSpPr>
        <p:spPr>
          <a:xfrm>
            <a:off x="1714500" y="1100137"/>
            <a:ext cx="10287000" cy="5457825"/>
          </a:xfrm>
        </p:spPr>
        <p:txBody>
          <a:bodyPr>
            <a:normAutofit/>
          </a:bodyPr>
          <a:lstStyle/>
          <a:p>
            <a:pPr algn="just"/>
            <a:r>
              <a:rPr lang="en-IN" sz="2000" dirty="0" smtClean="0">
                <a:solidFill>
                  <a:schemeClr val="tx1"/>
                </a:solidFill>
                <a:latin typeface="Cambria" panose="02040503050406030204" pitchFamily="18" charset="0"/>
              </a:rPr>
              <a:t>It the </a:t>
            </a:r>
            <a:r>
              <a:rPr lang="en-IN" sz="2000" dirty="0">
                <a:solidFill>
                  <a:schemeClr val="tx1"/>
                </a:solidFill>
                <a:latin typeface="Cambria" panose="02040503050406030204" pitchFamily="18" charset="0"/>
              </a:rPr>
              <a:t>process of identifying the regions of genomic DNA that encode genes. </a:t>
            </a:r>
            <a:endParaRPr lang="en-IN" sz="2000" dirty="0" smtClean="0">
              <a:solidFill>
                <a:schemeClr val="tx1"/>
              </a:solidFill>
              <a:latin typeface="Cambria" panose="02040503050406030204" pitchFamily="18" charset="0"/>
            </a:endParaRPr>
          </a:p>
          <a:p>
            <a:pPr algn="just"/>
            <a:r>
              <a:rPr lang="en-IN" sz="2000" dirty="0" smtClean="0">
                <a:solidFill>
                  <a:schemeClr val="tx1"/>
                </a:solidFill>
                <a:latin typeface="Cambria" panose="02040503050406030204" pitchFamily="18" charset="0"/>
              </a:rPr>
              <a:t>This </a:t>
            </a:r>
            <a:r>
              <a:rPr lang="en-IN" sz="2000" dirty="0">
                <a:solidFill>
                  <a:schemeClr val="tx1"/>
                </a:solidFill>
                <a:latin typeface="Cambria" panose="02040503050406030204" pitchFamily="18" charset="0"/>
              </a:rPr>
              <a:t>includes protein-coding genes as well as RNA genes, but may also include prediction of other functional elements such as regulatory regions. </a:t>
            </a:r>
            <a:endParaRPr lang="en-IN" sz="2000" dirty="0" smtClean="0">
              <a:solidFill>
                <a:schemeClr val="tx1"/>
              </a:solidFill>
              <a:latin typeface="Cambria" panose="02040503050406030204" pitchFamily="18" charset="0"/>
            </a:endParaRPr>
          </a:p>
          <a:p>
            <a:pPr algn="just"/>
            <a:r>
              <a:rPr lang="en-IN" sz="2000" dirty="0" smtClean="0">
                <a:solidFill>
                  <a:schemeClr val="tx1"/>
                </a:solidFill>
                <a:latin typeface="Cambria" panose="02040503050406030204" pitchFamily="18" charset="0"/>
              </a:rPr>
              <a:t>Gene </a:t>
            </a:r>
            <a:r>
              <a:rPr lang="en-IN" sz="2000" dirty="0">
                <a:solidFill>
                  <a:schemeClr val="tx1"/>
                </a:solidFill>
                <a:latin typeface="Cambria" panose="02040503050406030204" pitchFamily="18" charset="0"/>
              </a:rPr>
              <a:t>finding is one of the first and most important steps in understanding the genome of a species once it has been sequenced</a:t>
            </a:r>
            <a:r>
              <a:rPr lang="en-IN" sz="2000" dirty="0" smtClean="0">
                <a:solidFill>
                  <a:schemeClr val="tx1"/>
                </a:solidFill>
                <a:latin typeface="Cambria" panose="02040503050406030204" pitchFamily="18" charset="0"/>
              </a:rPr>
              <a:t>.</a:t>
            </a:r>
          </a:p>
          <a:p>
            <a:pPr algn="just"/>
            <a:r>
              <a:rPr lang="en-IN" sz="2000" dirty="0">
                <a:solidFill>
                  <a:schemeClr val="tx1"/>
                </a:solidFill>
                <a:latin typeface="Cambria" panose="02040503050406030204" pitchFamily="18" charset="0"/>
              </a:rPr>
              <a:t>Determining that a sequence is functional should be distinguished from determining the function of the gene or its product. </a:t>
            </a:r>
            <a:endParaRPr lang="en-IN" sz="2000" dirty="0" smtClean="0">
              <a:solidFill>
                <a:schemeClr val="tx1"/>
              </a:solidFill>
              <a:latin typeface="Cambria" panose="02040503050406030204" pitchFamily="18" charset="0"/>
            </a:endParaRPr>
          </a:p>
          <a:p>
            <a:pPr algn="just"/>
            <a:r>
              <a:rPr lang="en-IN" sz="2000" dirty="0" smtClean="0">
                <a:solidFill>
                  <a:schemeClr val="tx1"/>
                </a:solidFill>
                <a:latin typeface="Cambria" panose="02040503050406030204" pitchFamily="18" charset="0"/>
              </a:rPr>
              <a:t>Predicting </a:t>
            </a:r>
            <a:r>
              <a:rPr lang="en-IN" sz="2000" dirty="0">
                <a:solidFill>
                  <a:schemeClr val="tx1"/>
                </a:solidFill>
                <a:latin typeface="Cambria" panose="02040503050406030204" pitchFamily="18" charset="0"/>
              </a:rPr>
              <a:t>the function of a gene and confirming that the gene prediction is accurate still demands in vivo </a:t>
            </a:r>
            <a:r>
              <a:rPr lang="en-IN" sz="2000" dirty="0" smtClean="0">
                <a:solidFill>
                  <a:schemeClr val="tx1"/>
                </a:solidFill>
                <a:latin typeface="Cambria" panose="02040503050406030204" pitchFamily="18" charset="0"/>
              </a:rPr>
              <a:t>experimentation</a:t>
            </a:r>
          </a:p>
          <a:p>
            <a:pPr algn="just"/>
            <a:r>
              <a:rPr lang="en-IN" sz="2000" b="1" dirty="0">
                <a:solidFill>
                  <a:schemeClr val="tx1"/>
                </a:solidFill>
                <a:latin typeface="Cambria" panose="02040503050406030204" pitchFamily="18" charset="0"/>
              </a:rPr>
              <a:t>Pseudogene prediction: </a:t>
            </a:r>
            <a:r>
              <a:rPr lang="en-IN" sz="2000" dirty="0">
                <a:solidFill>
                  <a:schemeClr val="tx1"/>
                </a:solidFill>
                <a:latin typeface="Cambria" panose="02040503050406030204" pitchFamily="18" charset="0"/>
              </a:rPr>
              <a:t>Pseudogenes are close relatives of genes, sharing very high sequence homology, but being unable to code for the same protein product</a:t>
            </a:r>
            <a:r>
              <a:rPr lang="en-IN" sz="2000" dirty="0" smtClean="0">
                <a:solidFill>
                  <a:schemeClr val="tx1"/>
                </a:solidFill>
                <a:latin typeface="Cambria" panose="02040503050406030204" pitchFamily="18" charset="0"/>
              </a:rPr>
              <a:t>.</a:t>
            </a:r>
          </a:p>
          <a:p>
            <a:pPr algn="just"/>
            <a:r>
              <a:rPr lang="en-IN" sz="2000" b="1" dirty="0" err="1">
                <a:solidFill>
                  <a:schemeClr val="tx1"/>
                </a:solidFill>
                <a:latin typeface="Cambria" panose="02040503050406030204" pitchFamily="18" charset="0"/>
              </a:rPr>
              <a:t>Metagenomic</a:t>
            </a:r>
            <a:r>
              <a:rPr lang="en-IN" sz="2000" b="1" dirty="0">
                <a:solidFill>
                  <a:schemeClr val="tx1"/>
                </a:solidFill>
                <a:latin typeface="Cambria" panose="02040503050406030204" pitchFamily="18" charset="0"/>
              </a:rPr>
              <a:t> gene prediction: </a:t>
            </a:r>
            <a:r>
              <a:rPr lang="en-IN" sz="2000" dirty="0">
                <a:solidFill>
                  <a:schemeClr val="tx1"/>
                </a:solidFill>
                <a:latin typeface="Cambria" panose="02040503050406030204" pitchFamily="18" charset="0"/>
              </a:rPr>
              <a:t>Metagenomics is the study of genetic material recovered from the environment, resulting in sequence information from a pool of organisms. Predicting genes is useful for comparative metagenomics.</a:t>
            </a:r>
          </a:p>
        </p:txBody>
      </p:sp>
    </p:spTree>
    <p:extLst>
      <p:ext uri="{BB962C8B-B14F-4D97-AF65-F5344CB8AC3E}">
        <p14:creationId xmlns:p14="http://schemas.microsoft.com/office/powerpoint/2010/main" val="93414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0137" y="138335"/>
            <a:ext cx="8911687" cy="833215"/>
          </a:xfrm>
        </p:spPr>
        <p:txBody>
          <a:bodyPr/>
          <a:lstStyle/>
          <a:p>
            <a:pPr algn="r"/>
            <a:r>
              <a:rPr lang="en-IN" dirty="0" smtClean="0">
                <a:latin typeface="Britannic Bold" panose="020B0903060703020204" pitchFamily="34" charset="0"/>
              </a:rPr>
              <a:t>Whole shotgun genome sequencing</a:t>
            </a:r>
            <a:endParaRPr lang="en-IN" dirty="0">
              <a:latin typeface="Britannic Bold" panose="020B0903060703020204" pitchFamily="34" charset="0"/>
            </a:endParaRPr>
          </a:p>
        </p:txBody>
      </p:sp>
      <p:sp>
        <p:nvSpPr>
          <p:cNvPr id="3" name="Content Placeholder 2"/>
          <p:cNvSpPr>
            <a:spLocks noGrp="1"/>
          </p:cNvSpPr>
          <p:nvPr>
            <p:ph idx="1"/>
          </p:nvPr>
        </p:nvSpPr>
        <p:spPr>
          <a:xfrm>
            <a:off x="1617661" y="1076324"/>
            <a:ext cx="10298114" cy="5181601"/>
          </a:xfrm>
        </p:spPr>
        <p:txBody>
          <a:bodyPr>
            <a:normAutofit/>
          </a:bodyPr>
          <a:lstStyle/>
          <a:p>
            <a:pPr algn="just"/>
            <a:r>
              <a:rPr lang="en-IN" sz="2000" dirty="0">
                <a:solidFill>
                  <a:schemeClr val="tx1"/>
                </a:solidFill>
                <a:latin typeface="Cambria" panose="02040503050406030204" pitchFamily="18" charset="0"/>
              </a:rPr>
              <a:t>In genetics, shotgun sequencing is a method used for sequencing long DNA strands. </a:t>
            </a:r>
            <a:endParaRPr lang="en-IN" sz="2000" dirty="0" smtClean="0">
              <a:solidFill>
                <a:schemeClr val="tx1"/>
              </a:solidFill>
              <a:latin typeface="Cambria" panose="02040503050406030204" pitchFamily="18" charset="0"/>
            </a:endParaRPr>
          </a:p>
          <a:p>
            <a:pPr algn="just"/>
            <a:r>
              <a:rPr lang="en-IN" sz="2000" dirty="0" smtClean="0">
                <a:solidFill>
                  <a:schemeClr val="tx1"/>
                </a:solidFill>
                <a:latin typeface="Cambria" panose="02040503050406030204" pitchFamily="18" charset="0"/>
              </a:rPr>
              <a:t>It </a:t>
            </a:r>
            <a:r>
              <a:rPr lang="en-IN" sz="2000" dirty="0">
                <a:solidFill>
                  <a:schemeClr val="tx1"/>
                </a:solidFill>
                <a:latin typeface="Cambria" panose="02040503050406030204" pitchFamily="18" charset="0"/>
              </a:rPr>
              <a:t>is named by analogy with the rapidly expanding, quasi-random firing pattern of a shotgun.</a:t>
            </a:r>
          </a:p>
          <a:p>
            <a:pPr algn="just"/>
            <a:r>
              <a:rPr lang="en-IN" sz="2000" dirty="0" smtClean="0">
                <a:solidFill>
                  <a:schemeClr val="tx1"/>
                </a:solidFill>
                <a:latin typeface="Cambria" panose="02040503050406030204" pitchFamily="18" charset="0"/>
              </a:rPr>
              <a:t>The </a:t>
            </a:r>
            <a:r>
              <a:rPr lang="en-IN" sz="2000" dirty="0">
                <a:solidFill>
                  <a:schemeClr val="tx1"/>
                </a:solidFill>
                <a:latin typeface="Cambria" panose="02040503050406030204" pitchFamily="18" charset="0"/>
              </a:rPr>
              <a:t>chain termination method of DNA sequencing ("Sanger sequencing") can only be used for short DNA strands of 100 to 1000 base pairs. </a:t>
            </a:r>
            <a:endParaRPr lang="en-IN" sz="2000" dirty="0" smtClean="0">
              <a:solidFill>
                <a:schemeClr val="tx1"/>
              </a:solidFill>
              <a:latin typeface="Cambria" panose="02040503050406030204" pitchFamily="18" charset="0"/>
            </a:endParaRPr>
          </a:p>
          <a:p>
            <a:pPr algn="just"/>
            <a:r>
              <a:rPr lang="en-IN" sz="2000" dirty="0" smtClean="0">
                <a:solidFill>
                  <a:schemeClr val="tx1"/>
                </a:solidFill>
                <a:latin typeface="Cambria" panose="02040503050406030204" pitchFamily="18" charset="0"/>
              </a:rPr>
              <a:t>Due </a:t>
            </a:r>
            <a:r>
              <a:rPr lang="en-IN" sz="2000" dirty="0">
                <a:solidFill>
                  <a:schemeClr val="tx1"/>
                </a:solidFill>
                <a:latin typeface="Cambria" panose="02040503050406030204" pitchFamily="18" charset="0"/>
              </a:rPr>
              <a:t>to this size limit, longer sequences are subdivided into smaller fragments that can be sequenced separately, and these sequences are assembled to give the overall sequence</a:t>
            </a:r>
            <a:r>
              <a:rPr lang="en-IN" sz="2000" dirty="0" smtClean="0">
                <a:solidFill>
                  <a:schemeClr val="tx1"/>
                </a:solidFill>
                <a:latin typeface="Cambria" panose="02040503050406030204" pitchFamily="18" charset="0"/>
              </a:rPr>
              <a:t>.</a:t>
            </a:r>
          </a:p>
          <a:p>
            <a:pPr algn="just"/>
            <a:r>
              <a:rPr lang="en-IN" sz="2000" dirty="0" smtClean="0">
                <a:solidFill>
                  <a:schemeClr val="tx1"/>
                </a:solidFill>
                <a:latin typeface="Cambria" panose="02040503050406030204" pitchFamily="18" charset="0"/>
              </a:rPr>
              <a:t>In </a:t>
            </a:r>
            <a:r>
              <a:rPr lang="en-IN" sz="2000" dirty="0">
                <a:solidFill>
                  <a:schemeClr val="tx1"/>
                </a:solidFill>
                <a:latin typeface="Cambria" panose="02040503050406030204" pitchFamily="18" charset="0"/>
              </a:rPr>
              <a:t>shotgun sequencing</a:t>
            </a:r>
            <a:r>
              <a:rPr lang="en-IN" sz="2000" dirty="0" smtClean="0">
                <a:solidFill>
                  <a:schemeClr val="tx1"/>
                </a:solidFill>
                <a:latin typeface="Cambria" panose="02040503050406030204" pitchFamily="18" charset="0"/>
              </a:rPr>
              <a:t>, </a:t>
            </a:r>
            <a:r>
              <a:rPr lang="en-IN" sz="2000" dirty="0">
                <a:solidFill>
                  <a:schemeClr val="tx1"/>
                </a:solidFill>
                <a:latin typeface="Cambria" panose="02040503050406030204" pitchFamily="18" charset="0"/>
              </a:rPr>
              <a:t>DNA is broken up randomly into numerous small segments, which are sequenced using the chain termination method to obtain reads. </a:t>
            </a:r>
            <a:endParaRPr lang="en-IN" sz="2000" dirty="0" smtClean="0">
              <a:solidFill>
                <a:schemeClr val="tx1"/>
              </a:solidFill>
              <a:latin typeface="Cambria" panose="02040503050406030204" pitchFamily="18" charset="0"/>
            </a:endParaRPr>
          </a:p>
          <a:p>
            <a:pPr algn="just"/>
            <a:r>
              <a:rPr lang="en-IN" sz="2000" dirty="0" smtClean="0">
                <a:solidFill>
                  <a:schemeClr val="tx1"/>
                </a:solidFill>
                <a:latin typeface="Cambria" panose="02040503050406030204" pitchFamily="18" charset="0"/>
              </a:rPr>
              <a:t>Multiple </a:t>
            </a:r>
            <a:r>
              <a:rPr lang="en-IN" sz="2000" dirty="0">
                <a:solidFill>
                  <a:schemeClr val="tx1"/>
                </a:solidFill>
                <a:latin typeface="Cambria" panose="02040503050406030204" pitchFamily="18" charset="0"/>
              </a:rPr>
              <a:t>overlapping reads for the target DNA are obtained by performing several rounds of this fragmentation and sequencing. </a:t>
            </a:r>
            <a:endParaRPr lang="en-IN" sz="2000" dirty="0" smtClean="0">
              <a:solidFill>
                <a:schemeClr val="tx1"/>
              </a:solidFill>
              <a:latin typeface="Cambria" panose="02040503050406030204" pitchFamily="18" charset="0"/>
            </a:endParaRPr>
          </a:p>
          <a:p>
            <a:pPr algn="just"/>
            <a:r>
              <a:rPr lang="en-IN" sz="2000" dirty="0" smtClean="0">
                <a:solidFill>
                  <a:schemeClr val="tx1"/>
                </a:solidFill>
                <a:latin typeface="Cambria" panose="02040503050406030204" pitchFamily="18" charset="0"/>
              </a:rPr>
              <a:t>Computer </a:t>
            </a:r>
            <a:r>
              <a:rPr lang="en-IN" sz="2000" dirty="0">
                <a:solidFill>
                  <a:schemeClr val="tx1"/>
                </a:solidFill>
                <a:latin typeface="Cambria" panose="02040503050406030204" pitchFamily="18" charset="0"/>
              </a:rPr>
              <a:t>programs then use the overlapping ends of different reads to assemble them into a continuous sequence.</a:t>
            </a:r>
          </a:p>
        </p:txBody>
      </p:sp>
    </p:spTree>
    <p:extLst>
      <p:ext uri="{BB962C8B-B14F-4D97-AF65-F5344CB8AC3E}">
        <p14:creationId xmlns:p14="http://schemas.microsoft.com/office/powerpoint/2010/main" val="292101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02" y="1244600"/>
            <a:ext cx="11763235" cy="5161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6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425" y="0"/>
            <a:ext cx="8911687" cy="857250"/>
          </a:xfrm>
        </p:spPr>
        <p:txBody>
          <a:bodyPr/>
          <a:lstStyle/>
          <a:p>
            <a:pPr algn="r"/>
            <a:r>
              <a:rPr lang="en-IN" dirty="0">
                <a:latin typeface="Britannic Bold" panose="020B0903060703020204" pitchFamily="34" charset="0"/>
              </a:rPr>
              <a:t>Roche 454 sequencing</a:t>
            </a:r>
          </a:p>
        </p:txBody>
      </p:sp>
      <p:sp>
        <p:nvSpPr>
          <p:cNvPr id="3" name="Content Placeholder 2"/>
          <p:cNvSpPr>
            <a:spLocks noGrp="1"/>
          </p:cNvSpPr>
          <p:nvPr>
            <p:ph idx="1"/>
          </p:nvPr>
        </p:nvSpPr>
        <p:spPr>
          <a:xfrm>
            <a:off x="1660524" y="857249"/>
            <a:ext cx="10415588" cy="5700713"/>
          </a:xfrm>
        </p:spPr>
        <p:txBody>
          <a:bodyPr>
            <a:normAutofit/>
          </a:bodyPr>
          <a:lstStyle/>
          <a:p>
            <a:pPr algn="just"/>
            <a:r>
              <a:rPr lang="en-IN" dirty="0" smtClean="0">
                <a:solidFill>
                  <a:schemeClr val="tx1"/>
                </a:solidFill>
                <a:latin typeface="Cambria" panose="02040503050406030204" pitchFamily="18" charset="0"/>
              </a:rPr>
              <a:t>The </a:t>
            </a:r>
            <a:r>
              <a:rPr lang="en-IN" dirty="0">
                <a:solidFill>
                  <a:schemeClr val="tx1"/>
                </a:solidFill>
                <a:latin typeface="Cambria" panose="02040503050406030204" pitchFamily="18" charset="0"/>
              </a:rPr>
              <a:t>DNA or RNA is fragmented into shorter reads, in this case up to 1kb. </a:t>
            </a:r>
            <a:endParaRPr lang="en-IN" dirty="0" smtClean="0">
              <a:solidFill>
                <a:schemeClr val="tx1"/>
              </a:solidFill>
              <a:latin typeface="Cambria" panose="02040503050406030204" pitchFamily="18" charset="0"/>
            </a:endParaRPr>
          </a:p>
          <a:p>
            <a:pPr algn="just"/>
            <a:r>
              <a:rPr lang="en-IN" dirty="0" smtClean="0">
                <a:solidFill>
                  <a:schemeClr val="tx1"/>
                </a:solidFill>
                <a:latin typeface="Cambria" panose="02040503050406030204" pitchFamily="18" charset="0"/>
              </a:rPr>
              <a:t>Generic </a:t>
            </a:r>
            <a:r>
              <a:rPr lang="en-IN" dirty="0">
                <a:solidFill>
                  <a:schemeClr val="tx1"/>
                </a:solidFill>
                <a:latin typeface="Cambria" panose="02040503050406030204" pitchFamily="18" charset="0"/>
              </a:rPr>
              <a:t>adaptors are added to the ends and these are annealed to beads, one DNA fragment per bead. The fragments are then amplified by PCR using adaptor-</a:t>
            </a:r>
            <a:r>
              <a:rPr lang="en-IN" dirty="0" err="1">
                <a:solidFill>
                  <a:schemeClr val="tx1"/>
                </a:solidFill>
                <a:latin typeface="Cambria" panose="02040503050406030204" pitchFamily="18" charset="0"/>
              </a:rPr>
              <a:t>specifc</a:t>
            </a:r>
            <a:r>
              <a:rPr lang="en-IN" dirty="0">
                <a:solidFill>
                  <a:schemeClr val="tx1"/>
                </a:solidFill>
                <a:latin typeface="Cambria" panose="02040503050406030204" pitchFamily="18" charset="0"/>
              </a:rPr>
              <a:t> primers.</a:t>
            </a:r>
          </a:p>
          <a:p>
            <a:pPr algn="just"/>
            <a:r>
              <a:rPr lang="en-IN" dirty="0" smtClean="0">
                <a:solidFill>
                  <a:schemeClr val="tx1"/>
                </a:solidFill>
                <a:latin typeface="Cambria" panose="02040503050406030204" pitchFamily="18" charset="0"/>
              </a:rPr>
              <a:t>Each </a:t>
            </a:r>
            <a:r>
              <a:rPr lang="en-IN" dirty="0">
                <a:solidFill>
                  <a:schemeClr val="tx1"/>
                </a:solidFill>
                <a:latin typeface="Cambria" panose="02040503050406030204" pitchFamily="18" charset="0"/>
              </a:rPr>
              <a:t>bead is then placed in a single well of a slide. So each well will contain a single bead, covered in many PCR copies of a single sequence. </a:t>
            </a:r>
          </a:p>
          <a:p>
            <a:pPr algn="just"/>
            <a:r>
              <a:rPr lang="en-IN" dirty="0" smtClean="0">
                <a:solidFill>
                  <a:schemeClr val="tx1"/>
                </a:solidFill>
                <a:latin typeface="Cambria" panose="02040503050406030204" pitchFamily="18" charset="0"/>
              </a:rPr>
              <a:t>The </a:t>
            </a:r>
            <a:r>
              <a:rPr lang="en-IN" dirty="0">
                <a:solidFill>
                  <a:schemeClr val="tx1"/>
                </a:solidFill>
                <a:latin typeface="Cambria" panose="02040503050406030204" pitchFamily="18" charset="0"/>
              </a:rPr>
              <a:t>slide is flooded with one of the four NTP species. </a:t>
            </a:r>
            <a:r>
              <a:rPr lang="en-IN" dirty="0" smtClean="0">
                <a:solidFill>
                  <a:schemeClr val="tx1"/>
                </a:solidFill>
                <a:latin typeface="Cambria" panose="02040503050406030204" pitchFamily="18" charset="0"/>
              </a:rPr>
              <a:t>So </a:t>
            </a:r>
            <a:r>
              <a:rPr lang="en-IN" dirty="0">
                <a:solidFill>
                  <a:schemeClr val="tx1"/>
                </a:solidFill>
                <a:latin typeface="Cambria" panose="02040503050406030204" pitchFamily="18" charset="0"/>
              </a:rPr>
              <a:t>if we flood with Guanine bases, and the next in a sequence is G, one G will be added, however if the next part of the sequence is GGGG, then four </a:t>
            </a:r>
            <a:r>
              <a:rPr lang="en-IN" dirty="0" err="1">
                <a:solidFill>
                  <a:schemeClr val="tx1"/>
                </a:solidFill>
                <a:latin typeface="Cambria" panose="02040503050406030204" pitchFamily="18" charset="0"/>
              </a:rPr>
              <a:t>Gs</a:t>
            </a:r>
            <a:r>
              <a:rPr lang="en-IN" dirty="0">
                <a:solidFill>
                  <a:schemeClr val="tx1"/>
                </a:solidFill>
                <a:latin typeface="Cambria" panose="02040503050406030204" pitchFamily="18" charset="0"/>
              </a:rPr>
              <a:t> will be added.</a:t>
            </a:r>
          </a:p>
        </p:txBody>
      </p:sp>
      <p:pic>
        <p:nvPicPr>
          <p:cNvPr id="2050" name="Picture 2" descr="Image result for roche 454 sequencing"/>
          <p:cNvPicPr>
            <a:picLocks noChangeAspect="1" noChangeArrowheads="1"/>
          </p:cNvPicPr>
          <p:nvPr/>
        </p:nvPicPr>
        <p:blipFill rotWithShape="1">
          <a:blip r:embed="rId3">
            <a:extLst>
              <a:ext uri="{28A0092B-C50C-407E-A947-70E740481C1C}">
                <a14:useLocalDpi xmlns:a14="http://schemas.microsoft.com/office/drawing/2010/main" val="0"/>
              </a:ext>
            </a:extLst>
          </a:blip>
          <a:srcRect t="17361"/>
          <a:stretch/>
        </p:blipFill>
        <p:spPr bwMode="auto">
          <a:xfrm>
            <a:off x="4014788" y="3277922"/>
            <a:ext cx="5586412" cy="346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5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125" y="124048"/>
            <a:ext cx="8911687" cy="661765"/>
          </a:xfrm>
        </p:spPr>
        <p:txBody>
          <a:bodyPr/>
          <a:lstStyle/>
          <a:p>
            <a:pPr algn="r"/>
            <a:r>
              <a:rPr lang="en-IN" dirty="0" smtClean="0">
                <a:latin typeface="Britannic Bold" panose="020B0903060703020204" pitchFamily="34" charset="0"/>
              </a:rPr>
              <a:t>Illumina/</a:t>
            </a:r>
            <a:r>
              <a:rPr lang="en-IN" dirty="0" err="1" smtClean="0">
                <a:latin typeface="Britannic Bold" panose="020B0903060703020204" pitchFamily="34" charset="0"/>
              </a:rPr>
              <a:t>Solexa</a:t>
            </a:r>
            <a:r>
              <a:rPr lang="en-IN" dirty="0" smtClean="0">
                <a:latin typeface="Britannic Bold" panose="020B0903060703020204" pitchFamily="34" charset="0"/>
              </a:rPr>
              <a:t> genome sequencing</a:t>
            </a:r>
            <a:endParaRPr lang="en-IN" dirty="0">
              <a:latin typeface="Britannic Bold" panose="020B0903060703020204" pitchFamily="34" charset="0"/>
            </a:endParaRPr>
          </a:p>
        </p:txBody>
      </p:sp>
      <p:sp>
        <p:nvSpPr>
          <p:cNvPr id="3" name="Content Placeholder 2"/>
          <p:cNvSpPr>
            <a:spLocks noGrp="1"/>
          </p:cNvSpPr>
          <p:nvPr>
            <p:ph idx="1"/>
          </p:nvPr>
        </p:nvSpPr>
        <p:spPr>
          <a:xfrm>
            <a:off x="1617662" y="785813"/>
            <a:ext cx="10344150" cy="3777622"/>
          </a:xfrm>
        </p:spPr>
        <p:txBody>
          <a:bodyPr/>
          <a:lstStyle/>
          <a:p>
            <a:pPr algn="just"/>
            <a:r>
              <a:rPr lang="en-IN" sz="2000" dirty="0" err="1">
                <a:latin typeface="Cambria" panose="02040503050406030204" pitchFamily="18" charset="0"/>
              </a:rPr>
              <a:t>llumina</a:t>
            </a:r>
            <a:r>
              <a:rPr lang="en-IN" sz="2000" dirty="0">
                <a:latin typeface="Cambria" panose="02040503050406030204" pitchFamily="18" charset="0"/>
              </a:rPr>
              <a:t> sequencing has been used to sequence many genomes and has enabled the comparison of DNA sequences to improve understanding of health and disease. </a:t>
            </a:r>
          </a:p>
          <a:p>
            <a:pPr algn="just"/>
            <a:r>
              <a:rPr lang="en-IN" sz="2000" dirty="0" smtClean="0">
                <a:latin typeface="Cambria" panose="02040503050406030204" pitchFamily="18" charset="0"/>
              </a:rPr>
              <a:t>Illumina </a:t>
            </a:r>
            <a:r>
              <a:rPr lang="en-IN" sz="2000" dirty="0">
                <a:latin typeface="Cambria" panose="02040503050406030204" pitchFamily="18" charset="0"/>
              </a:rPr>
              <a:t>sequencing generates many millions of highly accurate reads making it much faster and cheaper than other available </a:t>
            </a:r>
            <a:r>
              <a:rPr lang="en-IN" sz="2000" dirty="0" smtClean="0">
                <a:latin typeface="Cambria" panose="02040503050406030204" pitchFamily="18" charset="0"/>
              </a:rPr>
              <a:t>sequencing </a:t>
            </a:r>
            <a:r>
              <a:rPr lang="en-IN" sz="2000" dirty="0">
                <a:latin typeface="Cambria" panose="02040503050406030204" pitchFamily="18" charset="0"/>
              </a:rPr>
              <a:t>methods.</a:t>
            </a:r>
            <a:r>
              <a:rPr lang="en-IN" dirty="0"/>
              <a:t> </a:t>
            </a:r>
          </a:p>
        </p:txBody>
      </p:sp>
      <p:pic>
        <p:nvPicPr>
          <p:cNvPr id="4" name="Picture 3"/>
          <p:cNvPicPr>
            <a:picLocks noChangeAspect="1"/>
          </p:cNvPicPr>
          <p:nvPr/>
        </p:nvPicPr>
        <p:blipFill rotWithShape="1">
          <a:blip r:embed="rId2"/>
          <a:srcRect t="4280"/>
          <a:stretch/>
        </p:blipFill>
        <p:spPr>
          <a:xfrm>
            <a:off x="3751262" y="2379829"/>
            <a:ext cx="6076950" cy="4367212"/>
          </a:xfrm>
          <a:prstGeom prst="rect">
            <a:avLst/>
          </a:prstGeom>
        </p:spPr>
      </p:pic>
    </p:spTree>
    <p:extLst>
      <p:ext uri="{BB962C8B-B14F-4D97-AF65-F5344CB8AC3E}">
        <p14:creationId xmlns:p14="http://schemas.microsoft.com/office/powerpoint/2010/main" val="51381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850" y="124048"/>
            <a:ext cx="8911687" cy="861790"/>
          </a:xfrm>
        </p:spPr>
        <p:txBody>
          <a:bodyPr/>
          <a:lstStyle/>
          <a:p>
            <a:pPr algn="r"/>
            <a:r>
              <a:rPr lang="en-IN" dirty="0" err="1" smtClean="0">
                <a:latin typeface="Britannic Bold" panose="020B0903060703020204" pitchFamily="34" charset="0"/>
              </a:rPr>
              <a:t>SOLiD</a:t>
            </a:r>
            <a:r>
              <a:rPr lang="en-IN" dirty="0" smtClean="0">
                <a:latin typeface="Britannic Bold" panose="020B0903060703020204" pitchFamily="34" charset="0"/>
              </a:rPr>
              <a:t> Sequencing</a:t>
            </a:r>
            <a:endParaRPr lang="en-IN" dirty="0">
              <a:latin typeface="Britannic Bold" panose="020B0903060703020204" pitchFamily="34" charset="0"/>
            </a:endParaRPr>
          </a:p>
        </p:txBody>
      </p:sp>
      <p:sp>
        <p:nvSpPr>
          <p:cNvPr id="3" name="Content Placeholder 2"/>
          <p:cNvSpPr>
            <a:spLocks noGrp="1"/>
          </p:cNvSpPr>
          <p:nvPr>
            <p:ph idx="1"/>
          </p:nvPr>
        </p:nvSpPr>
        <p:spPr>
          <a:xfrm>
            <a:off x="1414463" y="747712"/>
            <a:ext cx="10633073" cy="3777622"/>
          </a:xfrm>
        </p:spPr>
        <p:txBody>
          <a:bodyPr>
            <a:normAutofit/>
          </a:bodyPr>
          <a:lstStyle/>
          <a:p>
            <a:r>
              <a:rPr lang="en-IN" sz="2000" dirty="0" err="1">
                <a:latin typeface="Cambria" panose="02040503050406030204" pitchFamily="18" charset="0"/>
              </a:rPr>
              <a:t>SOLiD</a:t>
            </a:r>
            <a:r>
              <a:rPr lang="en-IN" sz="2000" dirty="0">
                <a:latin typeface="Cambria" panose="02040503050406030204" pitchFamily="18" charset="0"/>
              </a:rPr>
              <a:t> (Sequencing by Oligonucleotide Ligation and Detection) is a next-generation DNA sequencing </a:t>
            </a:r>
            <a:r>
              <a:rPr lang="en-IN" sz="2000" dirty="0" smtClean="0">
                <a:latin typeface="Cambria" panose="02040503050406030204" pitchFamily="18" charset="0"/>
              </a:rPr>
              <a:t>technology.</a:t>
            </a:r>
          </a:p>
          <a:p>
            <a:r>
              <a:rPr lang="en-IN" sz="2000" dirty="0" smtClean="0">
                <a:latin typeface="Cambria" panose="02040503050406030204" pitchFamily="18" charset="0"/>
              </a:rPr>
              <a:t>This </a:t>
            </a:r>
            <a:r>
              <a:rPr lang="en-IN" sz="2000" dirty="0">
                <a:latin typeface="Cambria" panose="02040503050406030204" pitchFamily="18" charset="0"/>
              </a:rPr>
              <a:t>next generation technology generates hundreds of millions to billions of small sequence reads at one time</a:t>
            </a:r>
            <a:r>
              <a:rPr lang="en-IN" sz="2000" dirty="0" smtClean="0">
                <a:latin typeface="Cambria" panose="02040503050406030204" pitchFamily="18" charset="0"/>
              </a:rPr>
              <a:t>.</a:t>
            </a:r>
          </a:p>
          <a:p>
            <a:pPr lvl="1"/>
            <a:r>
              <a:rPr lang="en-IN" sz="2000" dirty="0">
                <a:latin typeface="Cambria" panose="02040503050406030204" pitchFamily="18" charset="0"/>
              </a:rPr>
              <a:t>Library Preparation</a:t>
            </a:r>
          </a:p>
          <a:p>
            <a:pPr lvl="1"/>
            <a:r>
              <a:rPr lang="en-IN" sz="2000" dirty="0">
                <a:latin typeface="Cambria" panose="02040503050406030204" pitchFamily="18" charset="0"/>
              </a:rPr>
              <a:t>Template Preparation</a:t>
            </a:r>
          </a:p>
          <a:p>
            <a:pPr lvl="1"/>
            <a:r>
              <a:rPr lang="en-IN" sz="2000" dirty="0">
                <a:latin typeface="Cambria" panose="02040503050406030204" pitchFamily="18" charset="0"/>
              </a:rPr>
              <a:t>Bead Deposition</a:t>
            </a:r>
          </a:p>
          <a:p>
            <a:pPr lvl="1"/>
            <a:r>
              <a:rPr lang="en-IN" sz="2000" dirty="0">
                <a:latin typeface="Cambria" panose="02040503050406030204" pitchFamily="18" charset="0"/>
              </a:rPr>
              <a:t>Sequencing by Ligation</a:t>
            </a:r>
          </a:p>
          <a:p>
            <a:pPr lvl="1"/>
            <a:r>
              <a:rPr lang="en-IN" sz="2000" dirty="0" smtClean="0">
                <a:latin typeface="Cambria" panose="02040503050406030204" pitchFamily="18" charset="0"/>
              </a:rPr>
              <a:t>Primer </a:t>
            </a:r>
            <a:r>
              <a:rPr lang="en-IN" sz="2000" dirty="0">
                <a:latin typeface="Cambria" panose="02040503050406030204" pitchFamily="18" charset="0"/>
              </a:rPr>
              <a:t>Reset</a:t>
            </a:r>
          </a:p>
          <a:p>
            <a:endParaRPr lang="en-IN" sz="2400" dirty="0">
              <a:latin typeface="Cambria" panose="02040503050406030204" pitchFamily="18" charset="0"/>
            </a:endParaRPr>
          </a:p>
        </p:txBody>
      </p:sp>
      <p:pic>
        <p:nvPicPr>
          <p:cNvPr id="3074" name="Picture 2" descr="Image result for SOLID seque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538" y="1897061"/>
            <a:ext cx="4630737" cy="485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1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563" y="138335"/>
            <a:ext cx="8911687" cy="761778"/>
          </a:xfrm>
        </p:spPr>
        <p:txBody>
          <a:bodyPr/>
          <a:lstStyle/>
          <a:p>
            <a:pPr algn="r"/>
            <a:r>
              <a:rPr lang="en-IN" dirty="0">
                <a:latin typeface="Britannic Bold" panose="020B0903060703020204" pitchFamily="34" charset="0"/>
              </a:rPr>
              <a:t>Maxam–Gilbert sequencing </a:t>
            </a:r>
          </a:p>
        </p:txBody>
      </p:sp>
      <p:sp>
        <p:nvSpPr>
          <p:cNvPr id="3" name="Content Placeholder 2"/>
          <p:cNvSpPr>
            <a:spLocks noGrp="1"/>
          </p:cNvSpPr>
          <p:nvPr>
            <p:ph idx="1"/>
          </p:nvPr>
        </p:nvSpPr>
        <p:spPr>
          <a:xfrm>
            <a:off x="1574800" y="776288"/>
            <a:ext cx="10458450" cy="3777622"/>
          </a:xfrm>
        </p:spPr>
        <p:txBody>
          <a:bodyPr>
            <a:normAutofit/>
          </a:bodyPr>
          <a:lstStyle/>
          <a:p>
            <a:pPr algn="just"/>
            <a:r>
              <a:rPr lang="en-IN" sz="2000" dirty="0">
                <a:latin typeface="Cambria" panose="02040503050406030204" pitchFamily="18" charset="0"/>
              </a:rPr>
              <a:t>Maxam–Gilbert sequencing is a method of DNA sequencing developed by Allan Maxam and Walter Gilbert in 1976–1977. </a:t>
            </a:r>
            <a:endParaRPr lang="en-IN" sz="2000" dirty="0" smtClean="0">
              <a:latin typeface="Cambria" panose="02040503050406030204" pitchFamily="18" charset="0"/>
            </a:endParaRPr>
          </a:p>
          <a:p>
            <a:pPr algn="just"/>
            <a:r>
              <a:rPr lang="en-IN" sz="2000" dirty="0" smtClean="0">
                <a:latin typeface="Cambria" panose="02040503050406030204" pitchFamily="18" charset="0"/>
              </a:rPr>
              <a:t>This </a:t>
            </a:r>
            <a:r>
              <a:rPr lang="en-IN" sz="2000" dirty="0">
                <a:latin typeface="Cambria" panose="02040503050406030204" pitchFamily="18" charset="0"/>
              </a:rPr>
              <a:t>method is based on nucleobase-specific partial chemical modification of DNA and subsequent cleavage of the DNA backbone at sites adjacent to the modified nucleotides</a:t>
            </a:r>
            <a:r>
              <a:rPr lang="en-IN" sz="2000" dirty="0" smtClean="0">
                <a:latin typeface="Cambria" panose="02040503050406030204" pitchFamily="18" charset="0"/>
              </a:rPr>
              <a:t>.</a:t>
            </a:r>
            <a:endParaRPr lang="en-IN" sz="2000" dirty="0">
              <a:latin typeface="Cambria" panose="02040503050406030204" pitchFamily="18" charset="0"/>
            </a:endParaRPr>
          </a:p>
          <a:p>
            <a:pPr algn="just"/>
            <a:r>
              <a:rPr lang="en-IN" sz="2000" dirty="0" smtClean="0">
                <a:latin typeface="Cambria" panose="02040503050406030204" pitchFamily="18" charset="0"/>
              </a:rPr>
              <a:t>Maxam–Gilbert </a:t>
            </a:r>
            <a:r>
              <a:rPr lang="en-IN" sz="2000" dirty="0">
                <a:latin typeface="Cambria" panose="02040503050406030204" pitchFamily="18" charset="0"/>
              </a:rPr>
              <a:t>sequencing was the first widely adopted method for DNA sequencing, and, along with the Sanger </a:t>
            </a:r>
            <a:r>
              <a:rPr lang="en-IN" sz="2000" dirty="0" err="1">
                <a:latin typeface="Cambria" panose="02040503050406030204" pitchFamily="18" charset="0"/>
              </a:rPr>
              <a:t>dideoxy</a:t>
            </a:r>
            <a:r>
              <a:rPr lang="en-IN" sz="2000" dirty="0">
                <a:latin typeface="Cambria" panose="02040503050406030204" pitchFamily="18" charset="0"/>
              </a:rPr>
              <a:t> method, represents the first generation of DNA sequencing methods.</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363" y="2946370"/>
            <a:ext cx="5102225" cy="383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93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563" y="124047"/>
            <a:ext cx="8911687" cy="761778"/>
          </a:xfrm>
        </p:spPr>
        <p:txBody>
          <a:bodyPr/>
          <a:lstStyle/>
          <a:p>
            <a:pPr algn="r"/>
            <a:r>
              <a:rPr lang="en-IN" dirty="0">
                <a:latin typeface="Britannic Bold" panose="020B0903060703020204" pitchFamily="34" charset="0"/>
              </a:rPr>
              <a:t>Expressed sequence tag</a:t>
            </a:r>
          </a:p>
        </p:txBody>
      </p:sp>
      <p:sp>
        <p:nvSpPr>
          <p:cNvPr id="3" name="Content Placeholder 2"/>
          <p:cNvSpPr>
            <a:spLocks noGrp="1"/>
          </p:cNvSpPr>
          <p:nvPr>
            <p:ph idx="1"/>
          </p:nvPr>
        </p:nvSpPr>
        <p:spPr>
          <a:xfrm>
            <a:off x="1703386" y="747713"/>
            <a:ext cx="10329863" cy="3777622"/>
          </a:xfrm>
        </p:spPr>
        <p:txBody>
          <a:bodyPr>
            <a:normAutofit/>
          </a:bodyPr>
          <a:lstStyle/>
          <a:p>
            <a:pPr algn="just"/>
            <a:r>
              <a:rPr lang="en-IN" sz="2000" dirty="0">
                <a:latin typeface="Cambria" panose="02040503050406030204" pitchFamily="18" charset="0"/>
              </a:rPr>
              <a:t>In genetics, an expressed sequence tag (EST) is a short sub-sequence of a cDNA </a:t>
            </a:r>
            <a:r>
              <a:rPr lang="en-IN" sz="2000" dirty="0" smtClean="0">
                <a:latin typeface="Cambria" panose="02040503050406030204" pitchFamily="18" charset="0"/>
              </a:rPr>
              <a:t>sequence. </a:t>
            </a:r>
          </a:p>
          <a:p>
            <a:pPr algn="just"/>
            <a:r>
              <a:rPr lang="en-IN" sz="2000" dirty="0" smtClean="0">
                <a:latin typeface="Cambria" panose="02040503050406030204" pitchFamily="18" charset="0"/>
              </a:rPr>
              <a:t>ESTs </a:t>
            </a:r>
            <a:r>
              <a:rPr lang="en-IN" sz="2000" dirty="0">
                <a:latin typeface="Cambria" panose="02040503050406030204" pitchFamily="18" charset="0"/>
              </a:rPr>
              <a:t>may be used to identify gene transcripts, and are instrumental in gene discovery and in gene-sequence determination</a:t>
            </a:r>
            <a:r>
              <a:rPr lang="en-IN" sz="2000" dirty="0" smtClean="0">
                <a:latin typeface="Cambria" panose="02040503050406030204" pitchFamily="18" charset="0"/>
              </a:rPr>
              <a:t>.</a:t>
            </a:r>
          </a:p>
          <a:p>
            <a:pPr algn="just"/>
            <a:r>
              <a:rPr lang="en-IN" sz="2000" dirty="0">
                <a:latin typeface="Cambria" panose="02040503050406030204" pitchFamily="18" charset="0"/>
              </a:rPr>
              <a:t>The </a:t>
            </a:r>
            <a:r>
              <a:rPr lang="en-IN" sz="2000" dirty="0" err="1">
                <a:latin typeface="Cambria" panose="02040503050406030204" pitchFamily="18" charset="0"/>
              </a:rPr>
              <a:t>cDNAs</a:t>
            </a:r>
            <a:r>
              <a:rPr lang="en-IN" sz="2000" dirty="0">
                <a:latin typeface="Cambria" panose="02040503050406030204" pitchFamily="18" charset="0"/>
              </a:rPr>
              <a:t> identified by EST analysis can be used in standard experiments designed to elucidate their cellular and developmental functions. </a:t>
            </a:r>
          </a:p>
        </p:txBody>
      </p:sp>
      <p:pic>
        <p:nvPicPr>
          <p:cNvPr id="4" name="Picture 3"/>
          <p:cNvPicPr>
            <a:picLocks noChangeAspect="1"/>
          </p:cNvPicPr>
          <p:nvPr/>
        </p:nvPicPr>
        <p:blipFill rotWithShape="1">
          <a:blip r:embed="rId2"/>
          <a:srcRect l="6458" t="6874" b="8542"/>
          <a:stretch/>
        </p:blipFill>
        <p:spPr>
          <a:xfrm>
            <a:off x="3600450" y="2700339"/>
            <a:ext cx="5962134" cy="4043362"/>
          </a:xfrm>
          <a:prstGeom prst="rect">
            <a:avLst/>
          </a:prstGeom>
        </p:spPr>
      </p:pic>
    </p:spTree>
    <p:extLst>
      <p:ext uri="{BB962C8B-B14F-4D97-AF65-F5344CB8AC3E}">
        <p14:creationId xmlns:p14="http://schemas.microsoft.com/office/powerpoint/2010/main" val="1233535684"/>
      </p:ext>
    </p:extLst>
  </p:cSld>
  <p:clrMapOvr>
    <a:masterClrMapping/>
  </p:clrMapOvr>
</p:sld>
</file>

<file path=ppt/theme/theme1.xml><?xml version="1.0" encoding="utf-8"?>
<a:theme xmlns:a="http://schemas.openxmlformats.org/drawingml/2006/main" name="Wisp">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77</TotalTime>
  <Words>1213</Words>
  <Application>Microsoft Office PowerPoint</Application>
  <PresentationFormat>Widescreen</PresentationFormat>
  <Paragraphs>71</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Bernard MT Condensed</vt:lpstr>
      <vt:lpstr>Britannic Bold</vt:lpstr>
      <vt:lpstr>Calibri</vt:lpstr>
      <vt:lpstr>Cambria</vt:lpstr>
      <vt:lpstr>Century Gothic</vt:lpstr>
      <vt:lpstr>Cooper Black</vt:lpstr>
      <vt:lpstr>Wingdings 3</vt:lpstr>
      <vt:lpstr>Wisp</vt:lpstr>
      <vt:lpstr>Genome sequencing</vt:lpstr>
      <vt:lpstr>Gene Prediction</vt:lpstr>
      <vt:lpstr>Whole shotgun genome sequencing</vt:lpstr>
      <vt:lpstr>PowerPoint Presentation</vt:lpstr>
      <vt:lpstr>Roche 454 sequencing</vt:lpstr>
      <vt:lpstr>Illumina/Solexa genome sequencing</vt:lpstr>
      <vt:lpstr>SOLiD Sequencing</vt:lpstr>
      <vt:lpstr>Maxam–Gilbert sequencing </vt:lpstr>
      <vt:lpstr>Expressed sequence tag</vt:lpstr>
      <vt:lpstr>single nucleotide polymorphisms</vt:lpstr>
      <vt:lpstr>Human Genome Project </vt:lpstr>
      <vt:lpstr>DNA annotation</vt:lpstr>
      <vt:lpstr>PowerPoint Presentation</vt:lpstr>
      <vt:lpstr>Bacterial Genome atlas BacMap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sequencing</dc:title>
  <dc:creator>Shiva</dc:creator>
  <cp:lastModifiedBy>Shiva</cp:lastModifiedBy>
  <cp:revision>16</cp:revision>
  <dcterms:created xsi:type="dcterms:W3CDTF">2019-01-31T21:28:11Z</dcterms:created>
  <dcterms:modified xsi:type="dcterms:W3CDTF">2019-01-31T23:42:16Z</dcterms:modified>
</cp:coreProperties>
</file>