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 id="263" r:id="rId8"/>
    <p:sldId id="264" r:id="rId9"/>
    <p:sldId id="265" r:id="rId10"/>
    <p:sldId id="266" r:id="rId11"/>
    <p:sldId id="261"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FA71F26-81C7-4831-96DD-B2BD8DDE796E}" type="datetimeFigureOut">
              <a:rPr lang="en-IN" smtClean="0"/>
              <a:t>01-02-2019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4083271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A71F26-81C7-4831-96DD-B2BD8DDE796E}" type="datetimeFigureOut">
              <a:rPr lang="en-IN" smtClean="0"/>
              <a:t>01-02-2019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639959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A71F26-81C7-4831-96DD-B2BD8DDE796E}" type="datetimeFigureOut">
              <a:rPr lang="en-IN" smtClean="0"/>
              <a:t>01-02-2019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3673667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FA71F26-81C7-4831-96DD-B2BD8DDE796E}" type="datetimeFigureOut">
              <a:rPr lang="en-IN" smtClean="0"/>
              <a:t>01-02-2019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2632610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A71F26-81C7-4831-96DD-B2BD8DDE796E}" type="datetimeFigureOut">
              <a:rPr lang="en-IN" smtClean="0"/>
              <a:t>01-02-2019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145256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FA71F26-81C7-4831-96DD-B2BD8DDE796E}" type="datetimeFigureOut">
              <a:rPr lang="en-IN" smtClean="0"/>
              <a:t>01-02-2019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3470723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FA71F26-81C7-4831-96DD-B2BD8DDE796E}" type="datetimeFigureOut">
              <a:rPr lang="en-IN" smtClean="0"/>
              <a:t>01-02-2019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1180183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FA71F26-81C7-4831-96DD-B2BD8DDE796E}" type="datetimeFigureOut">
              <a:rPr lang="en-IN" smtClean="0"/>
              <a:t>01-02-2019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384475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A71F26-81C7-4831-96DD-B2BD8DDE796E}" type="datetimeFigureOut">
              <a:rPr lang="en-IN" smtClean="0"/>
              <a:t>01-02-2019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2243658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71F26-81C7-4831-96DD-B2BD8DDE796E}" type="datetimeFigureOut">
              <a:rPr lang="en-IN" smtClean="0"/>
              <a:t>01-02-2019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893744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A71F26-81C7-4831-96DD-B2BD8DDE796E}" type="datetimeFigureOut">
              <a:rPr lang="en-IN" smtClean="0"/>
              <a:t>01-02-2019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B7593EF-3334-4A67-AB8D-E187FF08AB18}" type="slidenum">
              <a:rPr lang="en-IN" smtClean="0"/>
              <a:t>‹#›</a:t>
            </a:fld>
            <a:endParaRPr lang="en-IN"/>
          </a:p>
        </p:txBody>
      </p:sp>
    </p:spTree>
    <p:extLst>
      <p:ext uri="{BB962C8B-B14F-4D97-AF65-F5344CB8AC3E}">
        <p14:creationId xmlns:p14="http://schemas.microsoft.com/office/powerpoint/2010/main" val="3665399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A71F26-81C7-4831-96DD-B2BD8DDE796E}" type="datetimeFigureOut">
              <a:rPr lang="en-IN" smtClean="0"/>
              <a:t>01-02-2019</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593EF-3334-4A67-AB8D-E187FF08AB18}" type="slidenum">
              <a:rPr lang="en-IN" smtClean="0"/>
              <a:t>‹#›</a:t>
            </a:fld>
            <a:endParaRPr lang="en-IN"/>
          </a:p>
        </p:txBody>
      </p:sp>
    </p:spTree>
    <p:extLst>
      <p:ext uri="{BB962C8B-B14F-4D97-AF65-F5344CB8AC3E}">
        <p14:creationId xmlns:p14="http://schemas.microsoft.com/office/powerpoint/2010/main" val="19645516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9254" y="590550"/>
            <a:ext cx="9774983" cy="2009775"/>
          </a:xfrm>
        </p:spPr>
        <p:txBody>
          <a:bodyPr/>
          <a:lstStyle/>
          <a:p>
            <a:pPr algn="ctr"/>
            <a:r>
              <a:rPr lang="en-IN" sz="5400" dirty="0" smtClean="0">
                <a:latin typeface="Britannic Bold" panose="020B0903060703020204" pitchFamily="34" charset="0"/>
              </a:rPr>
              <a:t>Genomics and Proteomics:</a:t>
            </a:r>
            <a:br>
              <a:rPr lang="en-IN" sz="5400" dirty="0" smtClean="0">
                <a:latin typeface="Britannic Bold" panose="020B0903060703020204" pitchFamily="34" charset="0"/>
              </a:rPr>
            </a:br>
            <a:r>
              <a:rPr lang="en-IN" sz="5400" dirty="0" smtClean="0">
                <a:latin typeface="Britannic Bold" panose="020B0903060703020204" pitchFamily="34" charset="0"/>
              </a:rPr>
              <a:t>Omics and their importance</a:t>
            </a:r>
            <a:endParaRPr lang="en-IN" sz="5400" dirty="0">
              <a:latin typeface="Britannic Bold" panose="020B0903060703020204" pitchFamily="34" charset="0"/>
            </a:endParaRPr>
          </a:p>
        </p:txBody>
      </p:sp>
      <p:sp>
        <p:nvSpPr>
          <p:cNvPr id="3" name="Subtitle 2"/>
          <p:cNvSpPr>
            <a:spLocks noGrp="1"/>
          </p:cNvSpPr>
          <p:nvPr>
            <p:ph type="subTitle" idx="1"/>
          </p:nvPr>
        </p:nvSpPr>
        <p:spPr>
          <a:xfrm>
            <a:off x="1840755" y="3491505"/>
            <a:ext cx="8825658" cy="1966320"/>
          </a:xfrm>
        </p:spPr>
        <p:txBody>
          <a:bodyPr>
            <a:normAutofit fontScale="92500" lnSpcReduction="10000"/>
          </a:bodyPr>
          <a:lstStyle/>
          <a:p>
            <a:r>
              <a:rPr lang="en-IN" dirty="0" smtClean="0"/>
              <a:t>Semester : III</a:t>
            </a:r>
          </a:p>
          <a:p>
            <a:r>
              <a:rPr lang="en-IN" dirty="0" smtClean="0"/>
              <a:t>Subject code: 17ZOOME31</a:t>
            </a:r>
          </a:p>
          <a:p>
            <a:r>
              <a:rPr lang="en-IN" dirty="0" smtClean="0"/>
              <a:t>Department of animal science</a:t>
            </a:r>
          </a:p>
          <a:p>
            <a:r>
              <a:rPr lang="en-IN" dirty="0" err="1" smtClean="0"/>
              <a:t>Bharathidasan</a:t>
            </a:r>
            <a:r>
              <a:rPr lang="en-IN" dirty="0" smtClean="0"/>
              <a:t> University</a:t>
            </a:r>
          </a:p>
          <a:p>
            <a:r>
              <a:rPr lang="en-IN" dirty="0" smtClean="0"/>
              <a:t>Trichy - 24</a:t>
            </a:r>
            <a:endParaRPr lang="en-IN" dirty="0"/>
          </a:p>
        </p:txBody>
      </p:sp>
    </p:spTree>
    <p:extLst>
      <p:ext uri="{BB962C8B-B14F-4D97-AF65-F5344CB8AC3E}">
        <p14:creationId xmlns:p14="http://schemas.microsoft.com/office/powerpoint/2010/main" val="2463869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675"/>
            <a:ext cx="10515600" cy="620713"/>
          </a:xfrm>
        </p:spPr>
        <p:txBody>
          <a:bodyPr>
            <a:normAutofit fontScale="90000"/>
          </a:bodyPr>
          <a:lstStyle/>
          <a:p>
            <a:pPr algn="ctr"/>
            <a:r>
              <a:rPr lang="en-IN" b="1" dirty="0" smtClean="0">
                <a:latin typeface="Bookman Old Style" panose="02050604050505020204" pitchFamily="18" charset="0"/>
              </a:rPr>
              <a:t>General structure</a:t>
            </a:r>
            <a:endParaRPr lang="en-IN" b="1" dirty="0">
              <a:latin typeface="Bookman Old Style" panose="02050604050505020204" pitchFamily="18" charset="0"/>
            </a:endParaRPr>
          </a:p>
        </p:txBody>
      </p:sp>
      <p:sp>
        <p:nvSpPr>
          <p:cNvPr id="3" name="Content Placeholder 2"/>
          <p:cNvSpPr>
            <a:spLocks noGrp="1"/>
          </p:cNvSpPr>
          <p:nvPr>
            <p:ph idx="1"/>
          </p:nvPr>
        </p:nvSpPr>
        <p:spPr>
          <a:xfrm>
            <a:off x="314325" y="814388"/>
            <a:ext cx="11572875" cy="5362575"/>
          </a:xfrm>
        </p:spPr>
        <p:txBody>
          <a:bodyPr>
            <a:normAutofit fontScale="85000" lnSpcReduction="10000"/>
          </a:bodyPr>
          <a:lstStyle/>
          <a:p>
            <a:pPr marL="0" indent="0" algn="just">
              <a:lnSpc>
                <a:spcPct val="120000"/>
              </a:lnSpc>
              <a:buNone/>
            </a:pPr>
            <a:r>
              <a:rPr lang="en-IN" dirty="0" smtClean="0">
                <a:latin typeface="Cambria" panose="02040503050406030204" pitchFamily="18" charset="0"/>
              </a:rPr>
              <a:t>An operon is made up of 3 basic DNA components:</a:t>
            </a:r>
          </a:p>
          <a:p>
            <a:pPr algn="just">
              <a:lnSpc>
                <a:spcPct val="120000"/>
              </a:lnSpc>
            </a:pPr>
            <a:r>
              <a:rPr lang="en-IN" b="1" dirty="0" smtClean="0">
                <a:latin typeface="Cambria" panose="02040503050406030204" pitchFamily="18" charset="0"/>
              </a:rPr>
              <a:t>Promoter</a:t>
            </a:r>
            <a:r>
              <a:rPr lang="en-IN" dirty="0" smtClean="0">
                <a:latin typeface="Cambria" panose="02040503050406030204" pitchFamily="18" charset="0"/>
              </a:rPr>
              <a:t> – a nucleotide sequence that enables a gene to be transcribed. The promoter is recognized by RNA polymerase, which then initiates transcription. In RNA synthesis, promoters indicate which genes should be used for messenger RNA creation – and, by extension, control which proteins the cell produces.</a:t>
            </a:r>
          </a:p>
          <a:p>
            <a:pPr algn="just">
              <a:lnSpc>
                <a:spcPct val="120000"/>
              </a:lnSpc>
            </a:pPr>
            <a:r>
              <a:rPr lang="en-IN" b="1" dirty="0" smtClean="0">
                <a:latin typeface="Cambria" panose="02040503050406030204" pitchFamily="18" charset="0"/>
              </a:rPr>
              <a:t>Operator</a:t>
            </a:r>
            <a:r>
              <a:rPr lang="en-IN" dirty="0" smtClean="0">
                <a:latin typeface="Cambria" panose="02040503050406030204" pitchFamily="18" charset="0"/>
              </a:rPr>
              <a:t> – a segment of DNA to which a repressor binds. It is classically defined in the lac operon as a segment between the promoter and the genes of the operon. The main operator in the lac operon is located slightly downstream of the promoter; two additional operators are located respectively. In the case of a repressor, the repressor protein physically obstructs the RNA polymerase from transcribing the genes.</a:t>
            </a:r>
          </a:p>
          <a:p>
            <a:pPr algn="just">
              <a:lnSpc>
                <a:spcPct val="120000"/>
              </a:lnSpc>
            </a:pPr>
            <a:r>
              <a:rPr lang="en-IN" b="1" dirty="0" smtClean="0">
                <a:latin typeface="Cambria" panose="02040503050406030204" pitchFamily="18" charset="0"/>
              </a:rPr>
              <a:t>Structural genes </a:t>
            </a:r>
            <a:r>
              <a:rPr lang="en-IN" dirty="0" smtClean="0">
                <a:latin typeface="Cambria" panose="02040503050406030204" pitchFamily="18" charset="0"/>
              </a:rPr>
              <a:t>– the genes that are co-regulated by the operon.</a:t>
            </a:r>
            <a:endParaRPr lang="en-IN" dirty="0">
              <a:latin typeface="Cambria" panose="02040503050406030204" pitchFamily="18" charset="0"/>
            </a:endParaRPr>
          </a:p>
        </p:txBody>
      </p:sp>
    </p:spTree>
    <p:extLst>
      <p:ext uri="{BB962C8B-B14F-4D97-AF65-F5344CB8AC3E}">
        <p14:creationId xmlns:p14="http://schemas.microsoft.com/office/powerpoint/2010/main" val="424124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3074" name="Picture 2" descr="An illustration shows a region of bacterial DNA that contains the lac operon. The DNA is represented as a thin, horizontal rectangle, and the lac operon is represented by different colored rectangular regions clustered together in the center of the DNA. The portion of the DNA that contains the lac operon is shown magnified with the promoter, operator, and three structural genes label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091" y="1027906"/>
            <a:ext cx="11849818" cy="4486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7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1459" y="107950"/>
            <a:ext cx="10515600" cy="720725"/>
          </a:xfrm>
        </p:spPr>
        <p:txBody>
          <a:bodyPr>
            <a:normAutofit fontScale="90000"/>
          </a:bodyPr>
          <a:lstStyle/>
          <a:p>
            <a:pPr algn="ctr"/>
            <a:r>
              <a:rPr lang="en-IN" b="1" dirty="0" err="1" smtClean="0">
                <a:latin typeface="Bookman Old Style" panose="02050604050505020204" pitchFamily="18" charset="0"/>
              </a:rPr>
              <a:t>Telomeric</a:t>
            </a:r>
            <a:r>
              <a:rPr lang="en-IN" b="1" dirty="0" smtClean="0">
                <a:latin typeface="Bookman Old Style" panose="02050604050505020204" pitchFamily="18" charset="0"/>
              </a:rPr>
              <a:t> and sub-</a:t>
            </a:r>
            <a:r>
              <a:rPr lang="en-IN" b="1" dirty="0" err="1" smtClean="0">
                <a:latin typeface="Bookman Old Style" panose="02050604050505020204" pitchFamily="18" charset="0"/>
              </a:rPr>
              <a:t>telomeric</a:t>
            </a:r>
            <a:r>
              <a:rPr lang="en-IN" b="1" dirty="0" smtClean="0">
                <a:latin typeface="Bookman Old Style" panose="02050604050505020204" pitchFamily="18" charset="0"/>
              </a:rPr>
              <a:t> region</a:t>
            </a:r>
            <a:endParaRPr lang="en-IN" b="1" dirty="0">
              <a:latin typeface="Bookman Old Style" panose="02050604050505020204" pitchFamily="18" charset="0"/>
            </a:endParaRPr>
          </a:p>
        </p:txBody>
      </p:sp>
      <p:pic>
        <p:nvPicPr>
          <p:cNvPr id="4" name="Content Placeholder 3"/>
          <p:cNvPicPr>
            <a:picLocks noGrp="1" noChangeAspect="1"/>
          </p:cNvPicPr>
          <p:nvPr>
            <p:ph idx="1"/>
          </p:nvPr>
        </p:nvPicPr>
        <p:blipFill>
          <a:blip r:embed="rId2"/>
          <a:stretch>
            <a:fillRect/>
          </a:stretch>
        </p:blipFill>
        <p:spPr>
          <a:xfrm>
            <a:off x="2905917" y="990599"/>
            <a:ext cx="5766595" cy="5766595"/>
          </a:xfrm>
          <a:prstGeom prst="rect">
            <a:avLst/>
          </a:prstGeom>
        </p:spPr>
      </p:pic>
    </p:spTree>
    <p:extLst>
      <p:ext uri="{BB962C8B-B14F-4D97-AF65-F5344CB8AC3E}">
        <p14:creationId xmlns:p14="http://schemas.microsoft.com/office/powerpoint/2010/main" val="3727525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63575"/>
          </a:xfrm>
        </p:spPr>
        <p:txBody>
          <a:bodyPr>
            <a:normAutofit fontScale="90000"/>
          </a:bodyPr>
          <a:lstStyle/>
          <a:p>
            <a:pPr algn="ctr"/>
            <a:r>
              <a:rPr lang="en-IN" b="1" dirty="0" smtClean="0">
                <a:latin typeface="Bookman Old Style" panose="02050604050505020204" pitchFamily="18" charset="0"/>
              </a:rPr>
              <a:t>DNA methylation</a:t>
            </a:r>
            <a:endParaRPr lang="en-IN" b="1" dirty="0">
              <a:latin typeface="Bookman Old Style" panose="02050604050505020204" pitchFamily="18" charset="0"/>
            </a:endParaRPr>
          </a:p>
        </p:txBody>
      </p:sp>
      <p:sp>
        <p:nvSpPr>
          <p:cNvPr id="3" name="Content Placeholder 2"/>
          <p:cNvSpPr>
            <a:spLocks noGrp="1"/>
          </p:cNvSpPr>
          <p:nvPr>
            <p:ph idx="1"/>
          </p:nvPr>
        </p:nvSpPr>
        <p:spPr>
          <a:xfrm>
            <a:off x="114299" y="663575"/>
            <a:ext cx="11858625" cy="5513388"/>
          </a:xfrm>
        </p:spPr>
        <p:txBody>
          <a:bodyPr>
            <a:normAutofit/>
          </a:bodyPr>
          <a:lstStyle/>
          <a:p>
            <a:pPr algn="just">
              <a:lnSpc>
                <a:spcPct val="100000"/>
              </a:lnSpc>
            </a:pPr>
            <a:r>
              <a:rPr lang="en-IN" sz="2400" dirty="0" smtClean="0">
                <a:latin typeface="Cambria" panose="02040503050406030204" pitchFamily="18" charset="0"/>
              </a:rPr>
              <a:t>DNA methylation is a process by which methyl groups are added to the DNA molecule. </a:t>
            </a:r>
          </a:p>
          <a:p>
            <a:pPr algn="just">
              <a:lnSpc>
                <a:spcPct val="100000"/>
              </a:lnSpc>
            </a:pPr>
            <a:r>
              <a:rPr lang="en-IN" sz="2400" dirty="0" smtClean="0">
                <a:latin typeface="Cambria" panose="02040503050406030204" pitchFamily="18" charset="0"/>
              </a:rPr>
              <a:t>Methylation can change the activity of a DNA segment without changing the sequence. </a:t>
            </a:r>
          </a:p>
          <a:p>
            <a:pPr algn="just">
              <a:lnSpc>
                <a:spcPct val="100000"/>
              </a:lnSpc>
            </a:pPr>
            <a:r>
              <a:rPr lang="en-IN" sz="2400" dirty="0" smtClean="0">
                <a:latin typeface="Cambria" panose="02040503050406030204" pitchFamily="18" charset="0"/>
              </a:rPr>
              <a:t>When located in a gene promoter, DNA methylation typically acts to repress gene transcription. </a:t>
            </a:r>
          </a:p>
          <a:p>
            <a:pPr algn="just">
              <a:lnSpc>
                <a:spcPct val="100000"/>
              </a:lnSpc>
            </a:pPr>
            <a:r>
              <a:rPr lang="en-IN" sz="2400" dirty="0" smtClean="0">
                <a:latin typeface="Cambria" panose="02040503050406030204" pitchFamily="18" charset="0"/>
              </a:rPr>
              <a:t>In mammals DNA methylation is essential for normal development and is associated with a number of key processes including genomic imprinting, X-chromosome inactivation, repression of transposable elements, aging, and carcinogenesis.</a:t>
            </a:r>
            <a:endParaRPr lang="en-IN" sz="2400" dirty="0">
              <a:latin typeface="Cambria" panose="02040503050406030204" pitchFamily="18" charset="0"/>
            </a:endParaRPr>
          </a:p>
        </p:txBody>
      </p:sp>
      <p:pic>
        <p:nvPicPr>
          <p:cNvPr id="6" name="Picture 5"/>
          <p:cNvPicPr>
            <a:picLocks noChangeAspect="1"/>
          </p:cNvPicPr>
          <p:nvPr/>
        </p:nvPicPr>
        <p:blipFill>
          <a:blip r:embed="rId2"/>
          <a:stretch>
            <a:fillRect/>
          </a:stretch>
        </p:blipFill>
        <p:spPr>
          <a:xfrm>
            <a:off x="3671887" y="4110036"/>
            <a:ext cx="5043488" cy="2321341"/>
          </a:xfrm>
          <a:prstGeom prst="rect">
            <a:avLst/>
          </a:prstGeom>
        </p:spPr>
      </p:pic>
    </p:spTree>
    <p:extLst>
      <p:ext uri="{BB962C8B-B14F-4D97-AF65-F5344CB8AC3E}">
        <p14:creationId xmlns:p14="http://schemas.microsoft.com/office/powerpoint/2010/main" val="2897641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122239"/>
            <a:ext cx="10515600" cy="863600"/>
          </a:xfrm>
        </p:spPr>
        <p:txBody>
          <a:bodyPr/>
          <a:lstStyle/>
          <a:p>
            <a:pPr algn="ctr"/>
            <a:r>
              <a:rPr lang="en-IN" b="1" dirty="0" smtClean="0">
                <a:latin typeface="Bookman Old Style" panose="02050604050505020204" pitchFamily="18" charset="0"/>
              </a:rPr>
              <a:t>Gene silencing</a:t>
            </a:r>
            <a:endParaRPr lang="en-IN" b="1" dirty="0">
              <a:latin typeface="Bookman Old Style" panose="02050604050505020204" pitchFamily="18" charset="0"/>
            </a:endParaRPr>
          </a:p>
        </p:txBody>
      </p:sp>
      <p:sp>
        <p:nvSpPr>
          <p:cNvPr id="3" name="Content Placeholder 2"/>
          <p:cNvSpPr>
            <a:spLocks noGrp="1"/>
          </p:cNvSpPr>
          <p:nvPr>
            <p:ph idx="1"/>
          </p:nvPr>
        </p:nvSpPr>
        <p:spPr>
          <a:xfrm>
            <a:off x="285750" y="985838"/>
            <a:ext cx="11672888" cy="5872161"/>
          </a:xfrm>
        </p:spPr>
        <p:txBody>
          <a:bodyPr>
            <a:normAutofit/>
          </a:bodyPr>
          <a:lstStyle/>
          <a:p>
            <a:pPr algn="just">
              <a:lnSpc>
                <a:spcPct val="100000"/>
              </a:lnSpc>
            </a:pPr>
            <a:r>
              <a:rPr lang="en-IN" sz="2000" dirty="0" smtClean="0">
                <a:latin typeface="Cambria" panose="02040503050406030204" pitchFamily="18" charset="0"/>
              </a:rPr>
              <a:t>Gene silencing is the regulation of gene expression in a cell to prevent the expression of a certain gene.</a:t>
            </a:r>
          </a:p>
          <a:p>
            <a:pPr algn="just">
              <a:lnSpc>
                <a:spcPct val="100000"/>
              </a:lnSpc>
            </a:pPr>
            <a:r>
              <a:rPr lang="en-IN" sz="2000" dirty="0" smtClean="0">
                <a:latin typeface="Cambria" panose="02040503050406030204" pitchFamily="18" charset="0"/>
              </a:rPr>
              <a:t>Gene silencing can occur during either transcription or translation and is often used in research.</a:t>
            </a:r>
          </a:p>
          <a:p>
            <a:pPr algn="just">
              <a:lnSpc>
                <a:spcPct val="100000"/>
              </a:lnSpc>
            </a:pPr>
            <a:r>
              <a:rPr lang="en-IN" sz="2000" dirty="0" smtClean="0">
                <a:latin typeface="Cambria" panose="02040503050406030204" pitchFamily="18" charset="0"/>
              </a:rPr>
              <a:t>In particular, methods used to silence genes are being increasingly used to produce therapeutics to combat cancer and diseases, such as infectious diseases and neurodegenerative disorders.</a:t>
            </a:r>
          </a:p>
          <a:p>
            <a:pPr algn="just">
              <a:lnSpc>
                <a:spcPct val="100000"/>
              </a:lnSpc>
            </a:pPr>
            <a:r>
              <a:rPr lang="en-IN" sz="2000" dirty="0" smtClean="0">
                <a:latin typeface="Cambria" panose="02040503050406030204" pitchFamily="18" charset="0"/>
              </a:rPr>
              <a:t>Gene silencing is often considered the same as gene knockdown.</a:t>
            </a:r>
          </a:p>
        </p:txBody>
      </p:sp>
      <p:sp>
        <p:nvSpPr>
          <p:cNvPr id="4" name="Rectangle 3"/>
          <p:cNvSpPr/>
          <p:nvPr/>
        </p:nvSpPr>
        <p:spPr>
          <a:xfrm>
            <a:off x="4605337" y="4093008"/>
            <a:ext cx="3209925" cy="1138773"/>
          </a:xfrm>
          <a:prstGeom prst="rect">
            <a:avLst/>
          </a:prstGeom>
        </p:spPr>
        <p:txBody>
          <a:bodyPr wrap="square">
            <a:spAutoFit/>
          </a:bodyPr>
          <a:lstStyle/>
          <a:p>
            <a:pPr algn="just">
              <a:lnSpc>
                <a:spcPct val="100000"/>
              </a:lnSpc>
            </a:pPr>
            <a:r>
              <a:rPr lang="en-IN" sz="2000" dirty="0" smtClean="0">
                <a:latin typeface="Cambria" panose="02040503050406030204" pitchFamily="18" charset="0"/>
              </a:rPr>
              <a:t>Post-transcriptional</a:t>
            </a:r>
          </a:p>
          <a:p>
            <a:pPr lvl="1" algn="just">
              <a:lnSpc>
                <a:spcPct val="100000"/>
              </a:lnSpc>
            </a:pPr>
            <a:r>
              <a:rPr lang="en-IN" sz="1600" dirty="0" smtClean="0">
                <a:latin typeface="Cambria" panose="02040503050406030204" pitchFamily="18" charset="0"/>
              </a:rPr>
              <a:t>RNA interference</a:t>
            </a:r>
          </a:p>
          <a:p>
            <a:pPr lvl="1" algn="just">
              <a:lnSpc>
                <a:spcPct val="100000"/>
              </a:lnSpc>
            </a:pPr>
            <a:r>
              <a:rPr lang="en-IN" sz="1600" dirty="0" smtClean="0">
                <a:latin typeface="Cambria" panose="02040503050406030204" pitchFamily="18" charset="0"/>
              </a:rPr>
              <a:t>RNA silencing</a:t>
            </a:r>
          </a:p>
          <a:p>
            <a:pPr lvl="1" algn="just">
              <a:lnSpc>
                <a:spcPct val="100000"/>
              </a:lnSpc>
            </a:pPr>
            <a:r>
              <a:rPr lang="en-IN" sz="1600" dirty="0" smtClean="0">
                <a:latin typeface="Cambria" panose="02040503050406030204" pitchFamily="18" charset="0"/>
              </a:rPr>
              <a:t>Nonsense mediated decay</a:t>
            </a:r>
            <a:endParaRPr lang="en-IN" sz="1600" dirty="0" smtClean="0">
              <a:latin typeface="Cambria" panose="02040503050406030204" pitchFamily="18" charset="0"/>
            </a:endParaRPr>
          </a:p>
        </p:txBody>
      </p:sp>
      <p:sp>
        <p:nvSpPr>
          <p:cNvPr id="5" name="Rectangle 4"/>
          <p:cNvSpPr/>
          <p:nvPr/>
        </p:nvSpPr>
        <p:spPr>
          <a:xfrm>
            <a:off x="8358187" y="4075330"/>
            <a:ext cx="3833813" cy="892552"/>
          </a:xfrm>
          <a:prstGeom prst="rect">
            <a:avLst/>
          </a:prstGeom>
        </p:spPr>
        <p:txBody>
          <a:bodyPr wrap="square">
            <a:spAutoFit/>
          </a:bodyPr>
          <a:lstStyle/>
          <a:p>
            <a:pPr algn="just">
              <a:lnSpc>
                <a:spcPct val="100000"/>
              </a:lnSpc>
            </a:pPr>
            <a:r>
              <a:rPr lang="en-IN" sz="2000" dirty="0" smtClean="0">
                <a:latin typeface="Cambria" panose="02040503050406030204" pitchFamily="18" charset="0"/>
              </a:rPr>
              <a:t>Meiotic</a:t>
            </a:r>
          </a:p>
          <a:p>
            <a:pPr lvl="1" algn="just">
              <a:lnSpc>
                <a:spcPct val="100000"/>
              </a:lnSpc>
            </a:pPr>
            <a:r>
              <a:rPr lang="en-IN" sz="1600" dirty="0" err="1" smtClean="0">
                <a:latin typeface="Cambria" panose="02040503050406030204" pitchFamily="18" charset="0"/>
              </a:rPr>
              <a:t>Transvection</a:t>
            </a:r>
            <a:endParaRPr lang="en-IN" sz="1600" dirty="0" smtClean="0">
              <a:latin typeface="Cambria" panose="02040503050406030204" pitchFamily="18" charset="0"/>
            </a:endParaRPr>
          </a:p>
          <a:p>
            <a:pPr lvl="1" algn="just">
              <a:lnSpc>
                <a:spcPct val="100000"/>
              </a:lnSpc>
            </a:pPr>
            <a:r>
              <a:rPr lang="en-IN" sz="1600" dirty="0" smtClean="0">
                <a:latin typeface="Cambria" panose="02040503050406030204" pitchFamily="18" charset="0"/>
              </a:rPr>
              <a:t>Meiotic silencing of unpaired DNA</a:t>
            </a:r>
            <a:endParaRPr lang="en-IN" sz="1600" dirty="0" smtClean="0">
              <a:latin typeface="Cambria" panose="02040503050406030204" pitchFamily="18" charset="0"/>
            </a:endParaRPr>
          </a:p>
        </p:txBody>
      </p:sp>
      <p:sp>
        <p:nvSpPr>
          <p:cNvPr id="8" name="Rectangle 7"/>
          <p:cNvSpPr/>
          <p:nvPr/>
        </p:nvSpPr>
        <p:spPr>
          <a:xfrm>
            <a:off x="276225" y="4075330"/>
            <a:ext cx="5934075" cy="2062103"/>
          </a:xfrm>
          <a:prstGeom prst="rect">
            <a:avLst/>
          </a:prstGeom>
        </p:spPr>
        <p:txBody>
          <a:bodyPr wrap="square">
            <a:spAutoFit/>
          </a:bodyPr>
          <a:lstStyle/>
          <a:p>
            <a:r>
              <a:rPr lang="en-IN" sz="2000" dirty="0" smtClean="0">
                <a:latin typeface="Cambria" panose="02040503050406030204" pitchFamily="18" charset="0"/>
              </a:rPr>
              <a:t>Transcriptional</a:t>
            </a:r>
          </a:p>
          <a:p>
            <a:r>
              <a:rPr lang="en-IN" dirty="0" smtClean="0">
                <a:latin typeface="Cambria" panose="02040503050406030204" pitchFamily="18" charset="0"/>
              </a:rPr>
              <a:t>	Genomic Imprinting</a:t>
            </a:r>
          </a:p>
          <a:p>
            <a:r>
              <a:rPr lang="en-IN" dirty="0" smtClean="0">
                <a:latin typeface="Cambria" panose="02040503050406030204" pitchFamily="18" charset="0"/>
              </a:rPr>
              <a:t>	</a:t>
            </a:r>
            <a:r>
              <a:rPr lang="en-IN" dirty="0" err="1" smtClean="0">
                <a:latin typeface="Cambria" panose="02040503050406030204" pitchFamily="18" charset="0"/>
              </a:rPr>
              <a:t>Paramutation</a:t>
            </a:r>
            <a:endParaRPr lang="en-IN" dirty="0" smtClean="0">
              <a:latin typeface="Cambria" panose="02040503050406030204" pitchFamily="18" charset="0"/>
            </a:endParaRPr>
          </a:p>
          <a:p>
            <a:r>
              <a:rPr lang="en-IN" dirty="0" smtClean="0">
                <a:latin typeface="Cambria" panose="02040503050406030204" pitchFamily="18" charset="0"/>
              </a:rPr>
              <a:t>	Transposon silencing </a:t>
            </a:r>
          </a:p>
          <a:p>
            <a:r>
              <a:rPr lang="en-IN" dirty="0" smtClean="0">
                <a:latin typeface="Cambria" panose="02040503050406030204" pitchFamily="18" charset="0"/>
              </a:rPr>
              <a:t>	Transgene silencing</a:t>
            </a:r>
          </a:p>
          <a:p>
            <a:r>
              <a:rPr lang="en-IN" dirty="0" smtClean="0">
                <a:latin typeface="Cambria" panose="02040503050406030204" pitchFamily="18" charset="0"/>
              </a:rPr>
              <a:t>	Position effect</a:t>
            </a:r>
          </a:p>
          <a:p>
            <a:r>
              <a:rPr lang="en-IN" dirty="0" smtClean="0">
                <a:latin typeface="Cambria" panose="02040503050406030204" pitchFamily="18" charset="0"/>
              </a:rPr>
              <a:t>	RNA-directed DNA methylation</a:t>
            </a:r>
            <a:endParaRPr lang="en-IN" dirty="0">
              <a:latin typeface="Cambria" panose="02040503050406030204" pitchFamily="18" charset="0"/>
            </a:endParaRPr>
          </a:p>
        </p:txBody>
      </p:sp>
      <p:sp>
        <p:nvSpPr>
          <p:cNvPr id="9" name="Rectangle 8"/>
          <p:cNvSpPr/>
          <p:nvPr/>
        </p:nvSpPr>
        <p:spPr>
          <a:xfrm>
            <a:off x="2988469" y="2982724"/>
            <a:ext cx="6096000" cy="1323439"/>
          </a:xfrm>
          <a:prstGeom prst="rect">
            <a:avLst/>
          </a:prstGeom>
        </p:spPr>
        <p:txBody>
          <a:bodyPr>
            <a:spAutoFit/>
          </a:bodyPr>
          <a:lstStyle/>
          <a:p>
            <a:pPr algn="ctr"/>
            <a:r>
              <a:rPr lang="en-IN" sz="4000" dirty="0" smtClean="0">
                <a:latin typeface="Britannic Bold" panose="020B0903060703020204" pitchFamily="34" charset="0"/>
              </a:rPr>
              <a:t>Types</a:t>
            </a:r>
          </a:p>
          <a:p>
            <a:endParaRPr lang="en-IN" sz="4000" dirty="0">
              <a:latin typeface="Britannic Bold" panose="020B0903060703020204" pitchFamily="34" charset="0"/>
            </a:endParaRPr>
          </a:p>
        </p:txBody>
      </p:sp>
    </p:spTree>
    <p:extLst>
      <p:ext uri="{BB962C8B-B14F-4D97-AF65-F5344CB8AC3E}">
        <p14:creationId xmlns:p14="http://schemas.microsoft.com/office/powerpoint/2010/main" val="531580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7170"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l="5329" r="16232" b="20208"/>
          <a:stretch/>
        </p:blipFill>
        <p:spPr bwMode="auto">
          <a:xfrm>
            <a:off x="1423988" y="0"/>
            <a:ext cx="8863013" cy="6762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266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9400"/>
            <a:ext cx="10515600" cy="1325563"/>
          </a:xfrm>
        </p:spPr>
        <p:txBody>
          <a:bodyPr>
            <a:normAutofit/>
          </a:bodyPr>
          <a:lstStyle/>
          <a:p>
            <a:pPr algn="ctr"/>
            <a:r>
              <a:rPr lang="en-IN" sz="4000" b="1" dirty="0" smtClean="0">
                <a:latin typeface="Bookman Old Style" panose="02050604050505020204" pitchFamily="18" charset="0"/>
              </a:rPr>
              <a:t>Structure and organization of Prokaryotic genome</a:t>
            </a:r>
            <a:endParaRPr lang="en-IN" sz="4000" b="1" dirty="0">
              <a:latin typeface="Bookman Old Style" panose="02050604050505020204" pitchFamily="18" charset="0"/>
            </a:endParaRPr>
          </a:p>
        </p:txBody>
      </p:sp>
      <p:sp>
        <p:nvSpPr>
          <p:cNvPr id="3" name="Content Placeholder 2"/>
          <p:cNvSpPr>
            <a:spLocks noGrp="1"/>
          </p:cNvSpPr>
          <p:nvPr>
            <p:ph idx="1"/>
          </p:nvPr>
        </p:nvSpPr>
        <p:spPr>
          <a:xfrm>
            <a:off x="838200" y="1954212"/>
            <a:ext cx="10515600" cy="4351338"/>
          </a:xfrm>
        </p:spPr>
        <p:txBody>
          <a:bodyPr>
            <a:normAutofit/>
          </a:bodyPr>
          <a:lstStyle/>
          <a:p>
            <a:pPr algn="just">
              <a:lnSpc>
                <a:spcPct val="100000"/>
              </a:lnSpc>
            </a:pPr>
            <a:r>
              <a:rPr lang="en-IN" sz="2400" dirty="0">
                <a:latin typeface="Cambria" panose="02040503050406030204" pitchFamily="18" charset="0"/>
              </a:rPr>
              <a:t>Chromosomes in bacteria and archaea are usually circular, and a prokaryotic cell typically contains only a single chromosome within the nucleoid</a:t>
            </a:r>
            <a:r>
              <a:rPr lang="en-IN" sz="2400" dirty="0" smtClean="0">
                <a:latin typeface="Cambria" panose="02040503050406030204" pitchFamily="18" charset="0"/>
              </a:rPr>
              <a:t>.</a:t>
            </a:r>
          </a:p>
          <a:p>
            <a:pPr algn="just">
              <a:lnSpc>
                <a:spcPct val="100000"/>
              </a:lnSpc>
            </a:pPr>
            <a:endParaRPr lang="en-IN" sz="2400" dirty="0" smtClean="0">
              <a:latin typeface="Cambria" panose="02040503050406030204" pitchFamily="18" charset="0"/>
            </a:endParaRPr>
          </a:p>
          <a:p>
            <a:pPr algn="just">
              <a:lnSpc>
                <a:spcPct val="100000"/>
              </a:lnSpc>
            </a:pPr>
            <a:r>
              <a:rPr lang="en-IN" sz="2400" dirty="0">
                <a:latin typeface="Cambria" panose="02040503050406030204" pitchFamily="18" charset="0"/>
              </a:rPr>
              <a:t>Because the chromosome contains only one copy of each gene, prokaryotes are </a:t>
            </a:r>
            <a:r>
              <a:rPr lang="en-IN" sz="2400" b="1" dirty="0">
                <a:latin typeface="Cambria" panose="02040503050406030204" pitchFamily="18" charset="0"/>
              </a:rPr>
              <a:t>haploid</a:t>
            </a:r>
            <a:r>
              <a:rPr lang="en-IN" sz="2400" dirty="0" smtClean="0">
                <a:latin typeface="Cambria" panose="02040503050406030204" pitchFamily="18" charset="0"/>
              </a:rPr>
              <a:t>.</a:t>
            </a:r>
          </a:p>
          <a:p>
            <a:pPr algn="just">
              <a:lnSpc>
                <a:spcPct val="100000"/>
              </a:lnSpc>
            </a:pPr>
            <a:endParaRPr lang="en-IN" sz="2400" dirty="0" smtClean="0">
              <a:latin typeface="Cambria" panose="02040503050406030204" pitchFamily="18" charset="0"/>
            </a:endParaRPr>
          </a:p>
          <a:p>
            <a:pPr algn="just">
              <a:lnSpc>
                <a:spcPct val="100000"/>
              </a:lnSpc>
            </a:pPr>
            <a:r>
              <a:rPr lang="en-IN" sz="2400" dirty="0">
                <a:latin typeface="Cambria" panose="02040503050406030204" pitchFamily="18" charset="0"/>
              </a:rPr>
              <a:t>The DNA in the bacterial chromosome is </a:t>
            </a:r>
            <a:r>
              <a:rPr lang="en-IN" sz="2400" dirty="0" smtClean="0">
                <a:latin typeface="Cambria" panose="02040503050406030204" pitchFamily="18" charset="0"/>
              </a:rPr>
              <a:t>arranged </a:t>
            </a:r>
            <a:r>
              <a:rPr lang="en-IN" sz="2400" dirty="0">
                <a:latin typeface="Cambria" panose="02040503050406030204" pitchFamily="18" charset="0"/>
              </a:rPr>
              <a:t>in several supercoiled domains. </a:t>
            </a:r>
            <a:endParaRPr lang="en-IN" sz="2400" dirty="0">
              <a:latin typeface="Cambria" panose="02040503050406030204" pitchFamily="18" charset="0"/>
            </a:endParaRPr>
          </a:p>
        </p:txBody>
      </p:sp>
    </p:spTree>
    <p:extLst>
      <p:ext uri="{BB962C8B-B14F-4D97-AF65-F5344CB8AC3E}">
        <p14:creationId xmlns:p14="http://schemas.microsoft.com/office/powerpoint/2010/main" val="3084281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1026" name="Picture 2" descr="DNA domains&#10;â¢ Experiments in which DNA from E.&#10;coli is carefully isolated free of most&#10;of the attached proteins and obser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293" y="214313"/>
            <a:ext cx="11301413" cy="6359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081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5075"/>
          </a:xfrm>
        </p:spPr>
        <p:txBody>
          <a:bodyPr>
            <a:normAutofit fontScale="90000"/>
          </a:bodyPr>
          <a:lstStyle/>
          <a:p>
            <a:pPr algn="ctr"/>
            <a:r>
              <a:rPr lang="it-IT" b="1" dirty="0" smtClean="0">
                <a:latin typeface="Bookman Old Style" panose="02050604050505020204" pitchFamily="18" charset="0"/>
              </a:rPr>
              <a:t>E. coli: A Model Prokaryote</a:t>
            </a:r>
            <a:r>
              <a:rPr lang="en-IN" b="1" dirty="0" smtClean="0">
                <a:latin typeface="Bookman Old Style" panose="02050604050505020204" pitchFamily="18" charset="0"/>
              </a:rPr>
              <a:t/>
            </a:r>
            <a:br>
              <a:rPr lang="en-IN" b="1" dirty="0" smtClean="0">
                <a:latin typeface="Bookman Old Style" panose="02050604050505020204" pitchFamily="18" charset="0"/>
              </a:rPr>
            </a:br>
            <a:endParaRPr lang="en-IN" b="1" dirty="0">
              <a:latin typeface="Bookman Old Style" panose="02050604050505020204" pitchFamily="18" charset="0"/>
            </a:endParaRPr>
          </a:p>
        </p:txBody>
      </p:sp>
      <p:sp>
        <p:nvSpPr>
          <p:cNvPr id="3" name="Content Placeholder 2"/>
          <p:cNvSpPr>
            <a:spLocks noGrp="1"/>
          </p:cNvSpPr>
          <p:nvPr>
            <p:ph idx="1"/>
          </p:nvPr>
        </p:nvSpPr>
        <p:spPr>
          <a:xfrm>
            <a:off x="838200" y="1425575"/>
            <a:ext cx="10515600" cy="4351338"/>
          </a:xfrm>
        </p:spPr>
        <p:txBody>
          <a:bodyPr>
            <a:normAutofit fontScale="92500"/>
          </a:bodyPr>
          <a:lstStyle/>
          <a:p>
            <a:pPr algn="just">
              <a:lnSpc>
                <a:spcPct val="150000"/>
              </a:lnSpc>
            </a:pPr>
            <a:r>
              <a:rPr lang="en-IN" sz="2400" dirty="0" smtClean="0">
                <a:latin typeface="Cambria" panose="02040503050406030204" pitchFamily="18" charset="0"/>
              </a:rPr>
              <a:t>The </a:t>
            </a:r>
            <a:r>
              <a:rPr lang="en-IN" sz="2400" dirty="0">
                <a:latin typeface="Cambria" panose="02040503050406030204" pitchFamily="18" charset="0"/>
              </a:rPr>
              <a:t>essential genes of </a:t>
            </a:r>
            <a:r>
              <a:rPr lang="en-IN" sz="2400" i="1" dirty="0">
                <a:latin typeface="Cambria" panose="02040503050406030204" pitchFamily="18" charset="0"/>
              </a:rPr>
              <a:t>E. coli</a:t>
            </a:r>
            <a:r>
              <a:rPr lang="en-IN" sz="2400" dirty="0">
                <a:latin typeface="Cambria" panose="02040503050406030204" pitchFamily="18" charset="0"/>
              </a:rPr>
              <a:t> are encoded on a single circular chromosome packaged within the cell </a:t>
            </a:r>
            <a:r>
              <a:rPr lang="en-IN" sz="2400" dirty="0" smtClean="0">
                <a:latin typeface="Cambria" panose="02040503050406030204" pitchFamily="18" charset="0"/>
              </a:rPr>
              <a:t>nucleoid</a:t>
            </a:r>
          </a:p>
          <a:p>
            <a:pPr algn="just">
              <a:lnSpc>
                <a:spcPct val="150000"/>
              </a:lnSpc>
            </a:pPr>
            <a:r>
              <a:rPr lang="en-IN" sz="2400" dirty="0">
                <a:latin typeface="Cambria" panose="02040503050406030204" pitchFamily="18" charset="0"/>
              </a:rPr>
              <a:t>The nucleoid is simply the area of a prokaryotic cell in which the chromosomal DNA is located. </a:t>
            </a:r>
            <a:endParaRPr lang="en-IN" sz="2400" dirty="0" smtClean="0">
              <a:latin typeface="Cambria" panose="02040503050406030204" pitchFamily="18" charset="0"/>
            </a:endParaRPr>
          </a:p>
          <a:p>
            <a:pPr algn="just">
              <a:lnSpc>
                <a:spcPct val="150000"/>
              </a:lnSpc>
            </a:pPr>
            <a:r>
              <a:rPr lang="en-IN" sz="2400" dirty="0" smtClean="0">
                <a:latin typeface="Cambria" panose="02040503050406030204" pitchFamily="18" charset="0"/>
              </a:rPr>
              <a:t>This </a:t>
            </a:r>
            <a:r>
              <a:rPr lang="en-IN" sz="2400" dirty="0">
                <a:latin typeface="Cambria" panose="02040503050406030204" pitchFamily="18" charset="0"/>
              </a:rPr>
              <a:t>arrangement is not as simple as it sounds, however, especially considering that the </a:t>
            </a:r>
            <a:r>
              <a:rPr lang="en-IN" sz="2400" i="1" dirty="0">
                <a:latin typeface="Cambria" panose="02040503050406030204" pitchFamily="18" charset="0"/>
              </a:rPr>
              <a:t>E. coli </a:t>
            </a:r>
            <a:r>
              <a:rPr lang="en-IN" sz="2400" dirty="0">
                <a:latin typeface="Cambria" panose="02040503050406030204" pitchFamily="18" charset="0"/>
              </a:rPr>
              <a:t>chromosome is several orders of magnitude larger than the cell itself. So, if bacterial chromosomes are so huge, how can they fit comfortably inside a cell</a:t>
            </a:r>
          </a:p>
        </p:txBody>
      </p:sp>
    </p:spTree>
    <p:extLst>
      <p:ext uri="{BB962C8B-B14F-4D97-AF65-F5344CB8AC3E}">
        <p14:creationId xmlns:p14="http://schemas.microsoft.com/office/powerpoint/2010/main" val="1894712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80104102"/>
              </p:ext>
            </p:extLst>
          </p:nvPr>
        </p:nvGraphicFramePr>
        <p:xfrm>
          <a:off x="400050" y="500064"/>
          <a:ext cx="11587163" cy="6200774"/>
        </p:xfrm>
        <a:graphic>
          <a:graphicData uri="http://schemas.openxmlformats.org/drawingml/2006/table">
            <a:tbl>
              <a:tblPr/>
              <a:tblGrid>
                <a:gridCol w="5783505"/>
                <a:gridCol w="5803658"/>
              </a:tblGrid>
              <a:tr h="888057">
                <a:tc>
                  <a:txBody>
                    <a:bodyPr/>
                    <a:lstStyle/>
                    <a:p>
                      <a:pPr algn="ctr" fontAlgn="t"/>
                      <a:r>
                        <a:rPr lang="en-IN" sz="2400" b="1" i="0" dirty="0">
                          <a:effectLst/>
                          <a:latin typeface="Cambria" panose="02040503050406030204" pitchFamily="18" charset="0"/>
                        </a:rPr>
                        <a:t>Prokaryotic Chromosomes</a:t>
                      </a:r>
                      <a:endParaRPr lang="en-IN" sz="2400" b="0" i="0" dirty="0">
                        <a:effectLst/>
                        <a:latin typeface="Cambria" panose="02040503050406030204" pitchFamily="18" charset="0"/>
                      </a:endParaRPr>
                    </a:p>
                  </a:txBody>
                  <a:tcPr marL="24724" marR="49447" marT="19779" marB="1977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fontAlgn="t"/>
                      <a:r>
                        <a:rPr lang="en-IN" sz="2400" b="1" i="0" dirty="0">
                          <a:effectLst/>
                          <a:latin typeface="Cambria" panose="02040503050406030204" pitchFamily="18" charset="0"/>
                        </a:rPr>
                        <a:t>Eukaryotic Chromosomes</a:t>
                      </a:r>
                      <a:endParaRPr lang="en-IN" sz="2400" b="0" i="0" dirty="0">
                        <a:effectLst/>
                        <a:latin typeface="Cambria" panose="02040503050406030204" pitchFamily="18" charset="0"/>
                      </a:endParaRPr>
                    </a:p>
                  </a:txBody>
                  <a:tcPr marL="24724" marR="49447" marT="19779" marB="19779"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5312717">
                <a:tc>
                  <a:txBody>
                    <a:bodyPr/>
                    <a:lstStyle/>
                    <a:p>
                      <a:pPr algn="l" fontAlgn="base">
                        <a:buFont typeface="Arial" panose="020B0604020202020204" pitchFamily="34" charset="0"/>
                        <a:buChar char="•"/>
                      </a:pPr>
                      <a:r>
                        <a:rPr lang="en-IN" sz="2000" b="0" i="0" dirty="0">
                          <a:effectLst/>
                          <a:latin typeface="Cambria" panose="02040503050406030204" pitchFamily="18" charset="0"/>
                        </a:rPr>
                        <a:t>Many prokaryotes contain a single circular chromosome.</a:t>
                      </a:r>
                    </a:p>
                    <a:p>
                      <a:pPr algn="l" fontAlgn="base">
                        <a:buFont typeface="Arial" panose="020B0604020202020204" pitchFamily="34" charset="0"/>
                        <a:buChar char="•"/>
                      </a:pPr>
                      <a:r>
                        <a:rPr lang="en-IN" sz="2000" b="0" i="0" dirty="0">
                          <a:effectLst/>
                          <a:latin typeface="Cambria" panose="02040503050406030204" pitchFamily="18" charset="0"/>
                        </a:rPr>
                        <a:t>Prokaryotic chromosomes are condensed in the nucleoid via DNA supercoiling and the binding of various architectural proteins.</a:t>
                      </a:r>
                    </a:p>
                    <a:p>
                      <a:pPr algn="l" fontAlgn="base">
                        <a:buFont typeface="Arial" panose="020B0604020202020204" pitchFamily="34" charset="0"/>
                        <a:buChar char="•"/>
                      </a:pPr>
                      <a:r>
                        <a:rPr lang="en-IN" sz="2000" b="0" i="0" dirty="0">
                          <a:effectLst/>
                          <a:latin typeface="Cambria" panose="02040503050406030204" pitchFamily="18" charset="0"/>
                        </a:rPr>
                        <a:t>Because prokaryotic DNA can interact with the cytoplasm, transcription and translation occur simultaneously.</a:t>
                      </a:r>
                    </a:p>
                    <a:p>
                      <a:pPr algn="l" fontAlgn="base">
                        <a:buFont typeface="Arial" panose="020B0604020202020204" pitchFamily="34" charset="0"/>
                        <a:buChar char="•"/>
                      </a:pPr>
                      <a:r>
                        <a:rPr lang="en-IN" sz="2000" b="0" i="0" dirty="0">
                          <a:effectLst/>
                          <a:latin typeface="Cambria" panose="02040503050406030204" pitchFamily="18" charset="0"/>
                        </a:rPr>
                        <a:t>Most prokaryotes contain only one copy of each gene (i.e., they are haploid).</a:t>
                      </a:r>
                    </a:p>
                    <a:p>
                      <a:pPr algn="l" fontAlgn="base">
                        <a:buFont typeface="Arial" panose="020B0604020202020204" pitchFamily="34" charset="0"/>
                        <a:buChar char="•"/>
                      </a:pPr>
                      <a:r>
                        <a:rPr lang="en-IN" sz="2000" b="0" i="0" dirty="0">
                          <a:effectLst/>
                          <a:latin typeface="Cambria" panose="02040503050406030204" pitchFamily="18" charset="0"/>
                        </a:rPr>
                        <a:t>Nonessential prokaryotic genes are commonly encoded on extrachromosomal plasmids.</a:t>
                      </a:r>
                    </a:p>
                    <a:p>
                      <a:pPr algn="l" fontAlgn="base">
                        <a:buFont typeface="Arial" panose="020B0604020202020204" pitchFamily="34" charset="0"/>
                        <a:buChar char="•"/>
                      </a:pPr>
                      <a:r>
                        <a:rPr lang="en-IN" sz="2000" b="0" i="0" dirty="0">
                          <a:effectLst/>
                          <a:latin typeface="Cambria" panose="02040503050406030204" pitchFamily="18" charset="0"/>
                        </a:rPr>
                        <a:t>Prokaryotic genomes are efficient and compact, containing little </a:t>
                      </a:r>
                      <a:r>
                        <a:rPr lang="en-IN" sz="2000" b="0" i="0" dirty="0">
                          <a:solidFill>
                            <a:srgbClr val="068303"/>
                          </a:solidFill>
                          <a:effectLst/>
                          <a:latin typeface="Cambria" panose="02040503050406030204" pitchFamily="18" charset="0"/>
                        </a:rPr>
                        <a:t>repetitive DNA</a:t>
                      </a:r>
                      <a:r>
                        <a:rPr lang="en-IN" sz="2000" b="0" i="0" dirty="0">
                          <a:effectLst/>
                          <a:latin typeface="Cambria" panose="02040503050406030204" pitchFamily="18" charset="0"/>
                        </a:rPr>
                        <a:t>.</a:t>
                      </a:r>
                    </a:p>
                  </a:txBody>
                  <a:tcPr marL="24724" marR="49447" marT="19779" marB="19779">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buFont typeface="Arial" panose="020B0604020202020204" pitchFamily="34" charset="0"/>
                        <a:buChar char="•"/>
                      </a:pPr>
                      <a:r>
                        <a:rPr lang="en-IN" sz="2000" b="0" i="0" dirty="0">
                          <a:effectLst/>
                          <a:latin typeface="Cambria" panose="02040503050406030204" pitchFamily="18" charset="0"/>
                        </a:rPr>
                        <a:t>Eukaryotes contain multiple linear chromosomes.</a:t>
                      </a:r>
                    </a:p>
                    <a:p>
                      <a:pPr algn="l" fontAlgn="base">
                        <a:buFont typeface="Arial" panose="020B0604020202020204" pitchFamily="34" charset="0"/>
                        <a:buChar char="•"/>
                      </a:pPr>
                      <a:r>
                        <a:rPr lang="en-IN" sz="2000" b="0" i="0" dirty="0">
                          <a:effectLst/>
                          <a:latin typeface="Cambria" panose="02040503050406030204" pitchFamily="18" charset="0"/>
                        </a:rPr>
                        <a:t>Eukaryotic chromosomes are condensed in a membrane-bound nucleus via histones.</a:t>
                      </a:r>
                    </a:p>
                    <a:p>
                      <a:pPr algn="l" fontAlgn="base">
                        <a:buFont typeface="Arial" panose="020B0604020202020204" pitchFamily="34" charset="0"/>
                        <a:buChar char="•"/>
                      </a:pPr>
                      <a:r>
                        <a:rPr lang="en-IN" sz="2000" b="0" i="0" dirty="0">
                          <a:effectLst/>
                          <a:latin typeface="Cambria" panose="02040503050406030204" pitchFamily="18" charset="0"/>
                        </a:rPr>
                        <a:t>In eukaryotes, transcription occurs in the nucleus, and translation occurs in the cytoplasm.</a:t>
                      </a:r>
                    </a:p>
                    <a:p>
                      <a:pPr algn="l" fontAlgn="base">
                        <a:buFont typeface="Arial" panose="020B0604020202020204" pitchFamily="34" charset="0"/>
                        <a:buChar char="•"/>
                      </a:pPr>
                      <a:r>
                        <a:rPr lang="en-IN" sz="2000" b="0" i="0" dirty="0">
                          <a:effectLst/>
                          <a:latin typeface="Cambria" panose="02040503050406030204" pitchFamily="18" charset="0"/>
                        </a:rPr>
                        <a:t>Most eukaryotes contain two copies of each gene (i.e., they are diploid).</a:t>
                      </a:r>
                    </a:p>
                    <a:p>
                      <a:pPr algn="l" fontAlgn="base">
                        <a:buFont typeface="Arial" panose="020B0604020202020204" pitchFamily="34" charset="0"/>
                        <a:buChar char="•"/>
                      </a:pPr>
                      <a:r>
                        <a:rPr lang="en-IN" sz="2000" b="0" i="0" dirty="0">
                          <a:effectLst/>
                          <a:latin typeface="Cambria" panose="02040503050406030204" pitchFamily="18" charset="0"/>
                        </a:rPr>
                        <a:t>Some eukaryotic genomes are organized into operons, but most are not.</a:t>
                      </a:r>
                    </a:p>
                    <a:p>
                      <a:pPr algn="l" fontAlgn="base">
                        <a:buFont typeface="Arial" panose="020B0604020202020204" pitchFamily="34" charset="0"/>
                        <a:buChar char="•"/>
                      </a:pPr>
                      <a:r>
                        <a:rPr lang="en-IN" sz="2000" b="0" i="0" dirty="0">
                          <a:effectLst/>
                          <a:latin typeface="Cambria" panose="02040503050406030204" pitchFamily="18" charset="0"/>
                        </a:rPr>
                        <a:t>Extrachromosomal plasmids are not commonly present in eukaryotes.</a:t>
                      </a:r>
                    </a:p>
                    <a:p>
                      <a:pPr algn="l" fontAlgn="base">
                        <a:buFont typeface="Arial" panose="020B0604020202020204" pitchFamily="34" charset="0"/>
                        <a:buChar char="•"/>
                      </a:pPr>
                      <a:r>
                        <a:rPr lang="en-IN" sz="2000" b="0" i="0" dirty="0">
                          <a:effectLst/>
                          <a:latin typeface="Cambria" panose="02040503050406030204" pitchFamily="18" charset="0"/>
                        </a:rPr>
                        <a:t>Eukaryotes contain large amounts of noncoding and repetitive DNA.</a:t>
                      </a:r>
                    </a:p>
                  </a:txBody>
                  <a:tcPr marL="24724" marR="49447" marT="19779" marB="19779">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773117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386" y="415923"/>
            <a:ext cx="10515600" cy="669928"/>
          </a:xfrm>
        </p:spPr>
        <p:txBody>
          <a:bodyPr>
            <a:normAutofit fontScale="90000"/>
          </a:bodyPr>
          <a:lstStyle/>
          <a:p>
            <a:pPr algn="ctr"/>
            <a:r>
              <a:rPr lang="en-IN" b="1" dirty="0">
                <a:latin typeface="Bookman Old Style" panose="02050604050505020204" pitchFamily="18" charset="0"/>
              </a:rPr>
              <a:t>Transposable element</a:t>
            </a:r>
            <a:br>
              <a:rPr lang="en-IN" b="1" dirty="0">
                <a:latin typeface="Bookman Old Style" panose="02050604050505020204" pitchFamily="18" charset="0"/>
              </a:rPr>
            </a:br>
            <a:endParaRPr lang="en-IN" b="1" dirty="0">
              <a:latin typeface="Bookman Old Style" panose="02050604050505020204" pitchFamily="18" charset="0"/>
            </a:endParaRPr>
          </a:p>
        </p:txBody>
      </p:sp>
      <p:sp>
        <p:nvSpPr>
          <p:cNvPr id="3" name="Content Placeholder 2"/>
          <p:cNvSpPr>
            <a:spLocks noGrp="1"/>
          </p:cNvSpPr>
          <p:nvPr>
            <p:ph idx="1"/>
          </p:nvPr>
        </p:nvSpPr>
        <p:spPr>
          <a:xfrm>
            <a:off x="285749" y="1085851"/>
            <a:ext cx="11572875" cy="5105400"/>
          </a:xfrm>
        </p:spPr>
        <p:txBody>
          <a:bodyPr>
            <a:normAutofit/>
          </a:bodyPr>
          <a:lstStyle/>
          <a:p>
            <a:pPr algn="just"/>
            <a:r>
              <a:rPr lang="en-IN" sz="2400" dirty="0" smtClean="0">
                <a:latin typeface="Cambria" panose="02040503050406030204" pitchFamily="18" charset="0"/>
              </a:rPr>
              <a:t>A transposable element (TE or transposon) is a DNA sequence that can change its position within a genome, sometimes creating or reversing mutations and altering the cell's genetic identity and genome size.</a:t>
            </a:r>
          </a:p>
          <a:p>
            <a:pPr algn="just"/>
            <a:r>
              <a:rPr lang="en-IN" sz="2400" dirty="0" smtClean="0">
                <a:latin typeface="Cambria" panose="02040503050406030204" pitchFamily="18" charset="0"/>
              </a:rPr>
              <a:t>Transposition often results in duplication of the same genetic material.</a:t>
            </a:r>
            <a:endParaRPr lang="en-IN" sz="2400" dirty="0">
              <a:latin typeface="Cambria" panose="02040503050406030204" pitchFamily="18" charset="0"/>
            </a:endParaRPr>
          </a:p>
        </p:txBody>
      </p:sp>
      <p:pic>
        <p:nvPicPr>
          <p:cNvPr id="4098" name="Picture 2" descr="https://upload.wikimedia.org/wikipedia/commons/thumb/d/dd/Composite_transposon.svg/310px-Composite_transposon.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840" y="2781298"/>
            <a:ext cx="6808692" cy="3733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403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2239"/>
            <a:ext cx="10515600" cy="749300"/>
          </a:xfrm>
        </p:spPr>
        <p:txBody>
          <a:bodyPr/>
          <a:lstStyle/>
          <a:p>
            <a:pPr algn="ctr"/>
            <a:r>
              <a:rPr lang="en-IN" b="1" dirty="0" smtClean="0">
                <a:latin typeface="Bookman Old Style" panose="02050604050505020204" pitchFamily="18" charset="0"/>
              </a:rPr>
              <a:t>Classification</a:t>
            </a:r>
            <a:endParaRPr lang="en-IN" b="1" dirty="0">
              <a:latin typeface="Bookman Old Style" panose="02050604050505020204" pitchFamily="18" charset="0"/>
            </a:endParaRPr>
          </a:p>
        </p:txBody>
      </p:sp>
      <p:sp>
        <p:nvSpPr>
          <p:cNvPr id="3" name="Content Placeholder 2"/>
          <p:cNvSpPr>
            <a:spLocks noGrp="1"/>
          </p:cNvSpPr>
          <p:nvPr>
            <p:ph idx="1"/>
          </p:nvPr>
        </p:nvSpPr>
        <p:spPr>
          <a:xfrm>
            <a:off x="0" y="871539"/>
            <a:ext cx="12192000" cy="1285874"/>
          </a:xfrm>
        </p:spPr>
        <p:txBody>
          <a:bodyPr>
            <a:normAutofit/>
          </a:bodyPr>
          <a:lstStyle/>
          <a:p>
            <a:r>
              <a:rPr lang="en-IN" sz="2400" dirty="0" smtClean="0">
                <a:latin typeface="Cambria" panose="02040503050406030204" pitchFamily="18" charset="0"/>
              </a:rPr>
              <a:t>Transposable elements represent one of several types of mobile genetic elements.</a:t>
            </a:r>
            <a:endParaRPr lang="en-IN" sz="2400" dirty="0">
              <a:latin typeface="Cambria" panose="02040503050406030204" pitchFamily="18" charset="0"/>
            </a:endParaRPr>
          </a:p>
        </p:txBody>
      </p:sp>
      <p:sp>
        <p:nvSpPr>
          <p:cNvPr id="4" name="Rectangle 3"/>
          <p:cNvSpPr/>
          <p:nvPr/>
        </p:nvSpPr>
        <p:spPr>
          <a:xfrm>
            <a:off x="138251" y="1436173"/>
            <a:ext cx="3057247" cy="369332"/>
          </a:xfrm>
          <a:prstGeom prst="rect">
            <a:avLst/>
          </a:prstGeom>
        </p:spPr>
        <p:txBody>
          <a:bodyPr wrap="none">
            <a:spAutoFit/>
          </a:bodyPr>
          <a:lstStyle/>
          <a:p>
            <a:r>
              <a:rPr lang="en-IN" b="1" i="0" dirty="0" smtClean="0">
                <a:solidFill>
                  <a:srgbClr val="000000"/>
                </a:solidFill>
                <a:effectLst/>
                <a:latin typeface="Arial" panose="020B0604020202020204" pitchFamily="34" charset="0"/>
              </a:rPr>
              <a:t>Class I (retrotransposons)</a:t>
            </a:r>
            <a:endParaRPr lang="en-IN" b="1" i="0" dirty="0">
              <a:solidFill>
                <a:srgbClr val="000000"/>
              </a:solidFill>
              <a:effectLst/>
              <a:latin typeface="Arial" panose="020B0604020202020204" pitchFamily="34" charset="0"/>
            </a:endParaRPr>
          </a:p>
        </p:txBody>
      </p:sp>
      <p:sp>
        <p:nvSpPr>
          <p:cNvPr id="6" name="TextBox 5"/>
          <p:cNvSpPr txBox="1"/>
          <p:nvPr/>
        </p:nvSpPr>
        <p:spPr>
          <a:xfrm flipH="1">
            <a:off x="385764" y="2157413"/>
            <a:ext cx="6010133" cy="3170099"/>
          </a:xfrm>
          <a:prstGeom prst="rect">
            <a:avLst/>
          </a:prstGeom>
          <a:noFill/>
        </p:spPr>
        <p:txBody>
          <a:bodyPr wrap="square" rtlCol="0">
            <a:spAutoFit/>
          </a:bodyPr>
          <a:lstStyle/>
          <a:p>
            <a:pPr marL="285750" indent="-285750" algn="just">
              <a:buFont typeface="Arial" panose="020B0604020202020204" pitchFamily="34" charset="0"/>
              <a:buChar char="•"/>
            </a:pPr>
            <a:r>
              <a:rPr lang="en-IN" sz="2000" dirty="0" smtClean="0">
                <a:latin typeface="Cambria" panose="02040503050406030204" pitchFamily="18" charset="0"/>
              </a:rPr>
              <a:t>Retrotransposons, with long terminal repeats (LTRs), which encode reverse transcriptase, similar to retroviruses</a:t>
            </a:r>
          </a:p>
          <a:p>
            <a:pPr marL="285750" indent="-285750" algn="just">
              <a:buFont typeface="Arial" panose="020B0604020202020204" pitchFamily="34" charset="0"/>
              <a:buChar char="•"/>
            </a:pPr>
            <a:r>
              <a:rPr lang="en-IN" sz="2000" dirty="0" err="1" smtClean="0">
                <a:latin typeface="Cambria" panose="02040503050406030204" pitchFamily="18" charset="0"/>
              </a:rPr>
              <a:t>Retroposons</a:t>
            </a:r>
            <a:r>
              <a:rPr lang="en-IN" sz="2000" dirty="0" smtClean="0">
                <a:latin typeface="Cambria" panose="02040503050406030204" pitchFamily="18" charset="0"/>
              </a:rPr>
              <a:t>, Long interspersed nuclear elements (LINEs, LINE-1s, or L1s), which encode reverse transcriptase but lack LTRs, and are transcribed by RNA polymerase II</a:t>
            </a:r>
          </a:p>
          <a:p>
            <a:pPr marL="285750" indent="-285750" algn="just">
              <a:buFont typeface="Arial" panose="020B0604020202020204" pitchFamily="34" charset="0"/>
              <a:buChar char="•"/>
            </a:pPr>
            <a:r>
              <a:rPr lang="en-IN" sz="2000" dirty="0" smtClean="0">
                <a:latin typeface="Cambria" panose="02040503050406030204" pitchFamily="18" charset="0"/>
              </a:rPr>
              <a:t>Short interspersed nuclear elements (SINEs) do not encode reverse transcriptase and are transcribed by RNA polymerase III</a:t>
            </a:r>
            <a:endParaRPr lang="en-IN" sz="2000" dirty="0">
              <a:latin typeface="Cambria" panose="02040503050406030204" pitchFamily="18" charset="0"/>
            </a:endParaRPr>
          </a:p>
        </p:txBody>
      </p:sp>
      <p:sp>
        <p:nvSpPr>
          <p:cNvPr id="7" name="Rectangle 6"/>
          <p:cNvSpPr/>
          <p:nvPr/>
        </p:nvSpPr>
        <p:spPr>
          <a:xfrm>
            <a:off x="8637367" y="1397458"/>
            <a:ext cx="2969852" cy="400110"/>
          </a:xfrm>
          <a:prstGeom prst="rect">
            <a:avLst/>
          </a:prstGeom>
        </p:spPr>
        <p:txBody>
          <a:bodyPr wrap="none">
            <a:spAutoFit/>
          </a:bodyPr>
          <a:lstStyle/>
          <a:p>
            <a:r>
              <a:rPr lang="en-IN" sz="2000" b="1" dirty="0" smtClean="0"/>
              <a:t>Class II (DNA transposons)</a:t>
            </a:r>
            <a:endParaRPr lang="en-IN" sz="2000" b="1" dirty="0"/>
          </a:p>
        </p:txBody>
      </p:sp>
      <p:pic>
        <p:nvPicPr>
          <p:cNvPr id="9" name="Picture 2" descr="https://upload.wikimedia.org/wikipedia/commons/thumb/3/33/DNA_Transposon.png/800px-DNA_Transpos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7984" y="1797568"/>
            <a:ext cx="3981954" cy="5032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399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6146" name="Picture 2" descr="Image result for transposable element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8760" y="365125"/>
            <a:ext cx="8934480" cy="6107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8459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7863"/>
          </a:xfrm>
        </p:spPr>
        <p:txBody>
          <a:bodyPr>
            <a:normAutofit fontScale="90000"/>
          </a:bodyPr>
          <a:lstStyle/>
          <a:p>
            <a:pPr algn="ctr"/>
            <a:r>
              <a:rPr lang="en-IN" b="1" dirty="0" smtClean="0">
                <a:latin typeface="Bookman Old Style" panose="02050604050505020204" pitchFamily="18" charset="0"/>
              </a:rPr>
              <a:t>Bacterial Operon</a:t>
            </a:r>
            <a:endParaRPr lang="en-IN" b="1" dirty="0">
              <a:latin typeface="Bookman Old Style" panose="02050604050505020204" pitchFamily="18" charset="0"/>
            </a:endParaRPr>
          </a:p>
        </p:txBody>
      </p:sp>
      <p:sp>
        <p:nvSpPr>
          <p:cNvPr id="3" name="Content Placeholder 2"/>
          <p:cNvSpPr>
            <a:spLocks noGrp="1"/>
          </p:cNvSpPr>
          <p:nvPr>
            <p:ph idx="1"/>
          </p:nvPr>
        </p:nvSpPr>
        <p:spPr>
          <a:xfrm>
            <a:off x="157163" y="1257300"/>
            <a:ext cx="11901487" cy="4919663"/>
          </a:xfrm>
        </p:spPr>
        <p:txBody>
          <a:bodyPr>
            <a:normAutofit/>
          </a:bodyPr>
          <a:lstStyle/>
          <a:p>
            <a:pPr algn="just">
              <a:lnSpc>
                <a:spcPct val="150000"/>
              </a:lnSpc>
            </a:pPr>
            <a:r>
              <a:rPr lang="en-IN" sz="2200" dirty="0" smtClean="0">
                <a:latin typeface="Cambria" panose="02040503050406030204" pitchFamily="18" charset="0"/>
              </a:rPr>
              <a:t>In genetics, an operon is a functioning unit of DNA containing a cluster of genes under the control of a single promoter.</a:t>
            </a:r>
          </a:p>
          <a:p>
            <a:pPr algn="just">
              <a:lnSpc>
                <a:spcPct val="150000"/>
              </a:lnSpc>
            </a:pPr>
            <a:r>
              <a:rPr lang="en-IN" sz="2200" dirty="0" smtClean="0">
                <a:latin typeface="Cambria" panose="02040503050406030204" pitchFamily="18" charset="0"/>
              </a:rPr>
              <a:t>The genes are transcribed together into an mRNA strand and either translated together in the cytoplasm, or undergo splicing to create </a:t>
            </a:r>
            <a:r>
              <a:rPr lang="en-IN" sz="2200" dirty="0" err="1" smtClean="0">
                <a:latin typeface="Cambria" panose="02040503050406030204" pitchFamily="18" charset="0"/>
              </a:rPr>
              <a:t>monocistronic</a:t>
            </a:r>
            <a:r>
              <a:rPr lang="en-IN" sz="2200" dirty="0" smtClean="0">
                <a:latin typeface="Cambria" panose="02040503050406030204" pitchFamily="18" charset="0"/>
              </a:rPr>
              <a:t> mRNAs that are translated separately, i.e. several strands of mRNA that each encode a single gene product. </a:t>
            </a:r>
          </a:p>
          <a:p>
            <a:pPr algn="just">
              <a:lnSpc>
                <a:spcPct val="150000"/>
              </a:lnSpc>
            </a:pPr>
            <a:r>
              <a:rPr lang="en-IN" sz="2200" dirty="0" smtClean="0">
                <a:latin typeface="Cambria" panose="02040503050406030204" pitchFamily="18" charset="0"/>
              </a:rPr>
              <a:t>Originally, operons were thought to exist solely in prokaryotes (which includes organelles like plastids that are derived from bacteria), but since the discovery of the first operons in eukaryotes in the early 1990s</a:t>
            </a:r>
          </a:p>
          <a:p>
            <a:pPr algn="just">
              <a:lnSpc>
                <a:spcPct val="150000"/>
              </a:lnSpc>
            </a:pPr>
            <a:endParaRPr lang="en-IN" sz="2200" dirty="0">
              <a:latin typeface="Cambria" panose="02040503050406030204" pitchFamily="18" charset="0"/>
            </a:endParaRPr>
          </a:p>
        </p:txBody>
      </p:sp>
    </p:spTree>
    <p:extLst>
      <p:ext uri="{BB962C8B-B14F-4D97-AF65-F5344CB8AC3E}">
        <p14:creationId xmlns:p14="http://schemas.microsoft.com/office/powerpoint/2010/main" val="2494622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TotalTime>
  <Words>748</Words>
  <Application>Microsoft Office PowerPoint</Application>
  <PresentationFormat>Widescreen</PresentationFormat>
  <Paragraphs>76</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Bookman Old Style</vt:lpstr>
      <vt:lpstr>Britannic Bold</vt:lpstr>
      <vt:lpstr>Calibri</vt:lpstr>
      <vt:lpstr>Calibri Light</vt:lpstr>
      <vt:lpstr>Cambria</vt:lpstr>
      <vt:lpstr>Office Theme</vt:lpstr>
      <vt:lpstr>Genomics and Proteomics: Omics and their importance</vt:lpstr>
      <vt:lpstr>Structure and organization of Prokaryotic genome</vt:lpstr>
      <vt:lpstr>PowerPoint Presentation</vt:lpstr>
      <vt:lpstr>E. coli: A Model Prokaryote </vt:lpstr>
      <vt:lpstr>PowerPoint Presentation</vt:lpstr>
      <vt:lpstr>Transposable element </vt:lpstr>
      <vt:lpstr>Classification</vt:lpstr>
      <vt:lpstr>PowerPoint Presentation</vt:lpstr>
      <vt:lpstr>Bacterial Operon</vt:lpstr>
      <vt:lpstr>General structure</vt:lpstr>
      <vt:lpstr>PowerPoint Presentation</vt:lpstr>
      <vt:lpstr>Telomeric and sub-telomeric region</vt:lpstr>
      <vt:lpstr>DNA methylation</vt:lpstr>
      <vt:lpstr>Gene silencing</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Genomics and Proteomics: Omics and their importance</dc:title>
  <dc:creator>Shiva</dc:creator>
  <cp:lastModifiedBy>Shiva</cp:lastModifiedBy>
  <cp:revision>11</cp:revision>
  <dcterms:created xsi:type="dcterms:W3CDTF">2019-01-31T20:28:39Z</dcterms:created>
  <dcterms:modified xsi:type="dcterms:W3CDTF">2019-01-31T21:26:55Z</dcterms:modified>
</cp:coreProperties>
</file>