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9"/>
  </p:notesMasterIdLst>
  <p:sldIdLst>
    <p:sldId id="385" r:id="rId2"/>
    <p:sldId id="257" r:id="rId3"/>
    <p:sldId id="305" r:id="rId4"/>
    <p:sldId id="281" r:id="rId5"/>
    <p:sldId id="299" r:id="rId6"/>
    <p:sldId id="283" r:id="rId7"/>
    <p:sldId id="284" r:id="rId8"/>
    <p:sldId id="285" r:id="rId9"/>
    <p:sldId id="286" r:id="rId10"/>
    <p:sldId id="288" r:id="rId11"/>
    <p:sldId id="258" r:id="rId12"/>
    <p:sldId id="294" r:id="rId13"/>
    <p:sldId id="280" r:id="rId14"/>
    <p:sldId id="301" r:id="rId15"/>
    <p:sldId id="302" r:id="rId16"/>
    <p:sldId id="260" r:id="rId17"/>
    <p:sldId id="261" r:id="rId18"/>
    <p:sldId id="303" r:id="rId19"/>
    <p:sldId id="269" r:id="rId20"/>
    <p:sldId id="270" r:id="rId21"/>
    <p:sldId id="304" r:id="rId22"/>
    <p:sldId id="290" r:id="rId23"/>
    <p:sldId id="262" r:id="rId24"/>
    <p:sldId id="264" r:id="rId25"/>
    <p:sldId id="297" r:id="rId26"/>
    <p:sldId id="265" r:id="rId27"/>
    <p:sldId id="292" r:id="rId28"/>
    <p:sldId id="267" r:id="rId29"/>
    <p:sldId id="271" r:id="rId30"/>
    <p:sldId id="291" r:id="rId31"/>
    <p:sldId id="306" r:id="rId32"/>
    <p:sldId id="307" r:id="rId33"/>
    <p:sldId id="308" r:id="rId34"/>
    <p:sldId id="309" r:id="rId35"/>
    <p:sldId id="310" r:id="rId36"/>
    <p:sldId id="311" r:id="rId37"/>
    <p:sldId id="312" r:id="rId38"/>
    <p:sldId id="313" r:id="rId39"/>
    <p:sldId id="314" r:id="rId40"/>
    <p:sldId id="315" r:id="rId41"/>
    <p:sldId id="317"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64" r:id="rId88"/>
    <p:sldId id="365" r:id="rId89"/>
    <p:sldId id="366" r:id="rId90"/>
    <p:sldId id="367" r:id="rId91"/>
    <p:sldId id="368" r:id="rId92"/>
    <p:sldId id="369" r:id="rId93"/>
    <p:sldId id="370" r:id="rId94"/>
    <p:sldId id="371" r:id="rId95"/>
    <p:sldId id="372" r:id="rId96"/>
    <p:sldId id="373" r:id="rId97"/>
    <p:sldId id="374" r:id="rId98"/>
    <p:sldId id="375" r:id="rId99"/>
    <p:sldId id="376" r:id="rId100"/>
    <p:sldId id="377" r:id="rId101"/>
    <p:sldId id="378" r:id="rId102"/>
    <p:sldId id="379" r:id="rId103"/>
    <p:sldId id="380" r:id="rId104"/>
    <p:sldId id="381" r:id="rId105"/>
    <p:sldId id="382" r:id="rId106"/>
    <p:sldId id="383" r:id="rId107"/>
    <p:sldId id="384" r:id="rId10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FFFF66"/>
    <a:srgbClr val="00CC00"/>
    <a:srgbClr val="00FFFF"/>
    <a:srgbClr val="FF0066"/>
    <a:srgbClr val="FFCC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221CCA-13BD-40F0-A93D-BD25A1AF5C20}" type="datetimeFigureOut">
              <a:rPr lang="en-US" smtClean="0"/>
              <a:pPr/>
              <a:t>31-Jan-19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F592B-CEA0-4400-955F-256AF2D2C3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9EAB6C4-552B-4392-B22B-172543698AC8}" type="slidenum">
              <a:rPr lang="en-US" smtClean="0">
                <a:latin typeface="Arial" charset="0"/>
                <a:cs typeface="Arial" charset="0"/>
              </a:rPr>
              <a:pPr/>
              <a:t>50</a:t>
            </a:fld>
            <a:endParaRPr lang="en-US" smtClean="0">
              <a:latin typeface="Arial" charset="0"/>
              <a:cs typeface="Arial"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a:lstStyle/>
          <a:p>
            <a:pPr eaLnBrk="1" hangingPunct="1">
              <a:spcBef>
                <a:spcPct val="0"/>
              </a:spcBef>
            </a:pPr>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9459" name="Rectangle 3"/>
          <p:cNvSpPr>
            <a:spLocks noGrp="1" noChangeArrowheads="1"/>
          </p:cNvSpPr>
          <p:nvPr>
            <p:ph type="body" idx="1"/>
          </p:nvPr>
        </p:nvSpPr>
        <p:spPr bwMode="auto">
          <a:noFill/>
        </p:spPr>
        <p:txBody>
          <a:bodyPr/>
          <a:lstStyle/>
          <a:p>
            <a:r>
              <a:rPr lang="en-US" b="1" smtClean="0">
                <a:cs typeface="Arial" charset="0"/>
              </a:rPr>
              <a:t>Study Guide</a:t>
            </a:r>
          </a:p>
          <a:p>
            <a:r>
              <a:rPr lang="en-US" smtClean="0">
                <a:cs typeface="Arial" charset="0"/>
              </a:rPr>
              <a:t>What is the difference between precipitation and agglutination?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6DCB622-C24E-49E4-9BED-D5F69A2F3A97}" type="slidenum">
              <a:rPr lang="ar-SA"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639806A5-F953-4DE6-AE73-73FCFA9B1DB7}" type="slidenum">
              <a:rPr lang="ar-SA"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CAAEBE10-B422-48EC-901B-AF5B2151307B}" type="slidenum">
              <a:rPr lang="ar-SA"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A9ADDA-677D-441C-B648-E601CF124E2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0B4E26-6F20-4FC0-877D-AE9CC8A779B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495887-D239-44C0-BF66-D79854C7811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CEF6EE7-EC2B-4E94-A01F-82270FDA128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0C516-2A7D-437E-ABFB-9D691ACAA7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9578852-F6C1-4C6A-ADF2-B977615A1268}" type="slidenum">
              <a:rPr lang="ar-SA"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F5B9C903-EE06-44B2-87E0-567DA7F448B3}" type="slidenum">
              <a:rPr lang="ar-SA"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FE54CC45-3640-4DD3-9E17-F569F507879E}" type="slidenum">
              <a:rPr lang="ar-SA"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D7931E88-37D5-433F-90A4-3C01E21A7032}" type="slidenum">
              <a:rPr lang="ar-SA"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28B30E48-0364-43C3-89CF-50F89B5710C9}" type="slidenum">
              <a:rPr lang="ar-SA"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860F60EA-1F26-40E0-BC2F-BF43D648BFAF}" type="slidenum">
              <a:rPr lang="ar-SA"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D1148AEA-1653-4596-95C6-4D06D1EB1B76}" type="slidenum">
              <a:rPr lang="ar-SA"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DB8FEC62-156A-4674-9AD0-64CCAF2A2DC8}" type="slidenum">
              <a:rPr lang="ar-SA"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fld id="{E09E1B34-2C53-460C-A0D4-696017C1EF7F}" type="slidenum">
              <a:rPr lang="ar-SA"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74" y="71414"/>
            <a:ext cx="8901082" cy="6715148"/>
          </a:xfrm>
          <a:solidFill>
            <a:srgbClr val="0000FF"/>
          </a:solidFill>
        </p:spPr>
        <p:txBody>
          <a:bodyPr/>
          <a:lstStyle/>
          <a:p>
            <a:r>
              <a:rPr lang="en-US" b="1" dirty="0" smtClean="0">
                <a:solidFill>
                  <a:schemeClr val="bg1"/>
                </a:solidFill>
              </a:rPr>
              <a:t>Antigen</a:t>
            </a:r>
            <a:br>
              <a:rPr lang="en-US" b="1" dirty="0" smtClean="0">
                <a:solidFill>
                  <a:schemeClr val="bg1"/>
                </a:solidFill>
              </a:rPr>
            </a:br>
            <a:r>
              <a:rPr lang="en-US" b="1" dirty="0" smtClean="0">
                <a:solidFill>
                  <a:schemeClr val="bg1"/>
                </a:solidFill>
              </a:rPr>
              <a:t>Antibody</a:t>
            </a:r>
            <a:br>
              <a:rPr lang="en-US" b="1" dirty="0" smtClean="0">
                <a:solidFill>
                  <a:schemeClr val="bg1"/>
                </a:solidFill>
              </a:rPr>
            </a:br>
            <a:r>
              <a:rPr lang="en-US" b="1" dirty="0" smtClean="0">
                <a:solidFill>
                  <a:schemeClr val="bg1"/>
                </a:solidFill>
              </a:rPr>
              <a:t>Complement system</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altLang="en-US" sz="3200" dirty="0" smtClean="0">
                <a:solidFill>
                  <a:schemeClr val="bg1"/>
                </a:solidFill>
                <a:ea typeface="ＭＳ Ｐゴシック" pitchFamily="34" charset="-128"/>
              </a:rPr>
              <a:t>Department of Animal Science</a:t>
            </a:r>
            <a:br>
              <a:rPr lang="en-US" altLang="en-US" sz="3200" dirty="0" smtClean="0">
                <a:solidFill>
                  <a:schemeClr val="bg1"/>
                </a:solidFill>
                <a:ea typeface="ＭＳ Ｐゴシック" pitchFamily="34" charset="-128"/>
              </a:rPr>
            </a:br>
            <a:r>
              <a:rPr lang="en-US" altLang="en-US" sz="3200" dirty="0" err="1" smtClean="0">
                <a:solidFill>
                  <a:schemeClr val="bg1"/>
                </a:solidFill>
                <a:ea typeface="ＭＳ Ｐゴシック" pitchFamily="34" charset="-128"/>
              </a:rPr>
              <a:t>Bharathidasan</a:t>
            </a:r>
            <a:r>
              <a:rPr lang="en-US" altLang="en-US" sz="3200" dirty="0" smtClean="0">
                <a:solidFill>
                  <a:schemeClr val="bg1"/>
                </a:solidFill>
                <a:ea typeface="ＭＳ Ｐゴシック" pitchFamily="34" charset="-128"/>
              </a:rPr>
              <a:t> University</a:t>
            </a:r>
            <a:br>
              <a:rPr lang="en-US" altLang="en-US" sz="3200" dirty="0" smtClean="0">
                <a:solidFill>
                  <a:schemeClr val="bg1"/>
                </a:solidFill>
                <a:ea typeface="ＭＳ Ｐゴシック" pitchFamily="34" charset="-128"/>
              </a:rPr>
            </a:br>
            <a:r>
              <a:rPr lang="en-US" altLang="en-US" sz="3200" dirty="0" smtClean="0">
                <a:solidFill>
                  <a:schemeClr val="bg1"/>
                </a:solidFill>
                <a:ea typeface="ＭＳ Ｐゴシック" pitchFamily="34" charset="-128"/>
              </a:rPr>
              <a:t>Tiruchirappalli-620024.</a:t>
            </a:r>
            <a:r>
              <a:rPr lang="en-US" altLang="en-US" dirty="0" smtClean="0">
                <a:solidFill>
                  <a:schemeClr val="bg1"/>
                </a:solidFill>
                <a:ea typeface="ＭＳ Ｐゴシック" pitchFamily="34" charset="-128"/>
              </a:rPr>
              <a:t/>
            </a:r>
            <a:br>
              <a:rPr lang="en-US" altLang="en-US" dirty="0" smtClean="0">
                <a:solidFill>
                  <a:schemeClr val="bg1"/>
                </a:solidFill>
                <a:ea typeface="ＭＳ Ｐゴシック" pitchFamily="34" charset="-128"/>
              </a:rPr>
            </a:br>
            <a:endParaRPr lang="en-US"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250825" y="1125538"/>
            <a:ext cx="8497888" cy="4103687"/>
          </a:xfrm>
          <a:solidFill>
            <a:srgbClr val="0000FF"/>
          </a:solidFill>
        </p:spPr>
        <p:txBody>
          <a:bodyPr/>
          <a:lstStyle/>
          <a:p>
            <a:pPr>
              <a:lnSpc>
                <a:spcPct val="120000"/>
              </a:lnSpc>
              <a:buFontTx/>
              <a:buNone/>
            </a:pPr>
            <a:r>
              <a:rPr lang="en-US" altLang="zh-CN"/>
              <a:t>   </a:t>
            </a:r>
            <a:r>
              <a:rPr lang="en-US" altLang="zh-CN" sz="3000">
                <a:solidFill>
                  <a:schemeClr val="bg1"/>
                </a:solidFill>
              </a:rPr>
              <a:t>These antigens should under normal conditions not be the target of the immune system, but due to mainly genetic and environmental factors the normal immunological tolerance for such an antigen has been lost in these patients.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3429000" y="381000"/>
            <a:ext cx="2609850" cy="6097588"/>
          </a:xfrm>
          <a:prstGeom prst="rect">
            <a:avLst/>
          </a:prstGeom>
          <a:noFill/>
          <a:ln w="9525">
            <a:noFill/>
            <a:miter lim="800000"/>
            <a:headEnd/>
            <a:tailEnd/>
          </a:ln>
        </p:spPr>
      </p:pic>
      <p:sp>
        <p:nvSpPr>
          <p:cNvPr id="20483" name="Rectangle 3"/>
          <p:cNvSpPr>
            <a:spLocks noGrp="1" noChangeArrowheads="1"/>
          </p:cNvSpPr>
          <p:nvPr>
            <p:ph type="title"/>
          </p:nvPr>
        </p:nvSpPr>
        <p:spPr>
          <a:xfrm>
            <a:off x="228600" y="304800"/>
            <a:ext cx="3200400" cy="1143000"/>
          </a:xfrm>
        </p:spPr>
        <p:txBody>
          <a:bodyPr/>
          <a:lstStyle/>
          <a:p>
            <a:pPr algn="l" eaLnBrk="1" hangingPunct="1"/>
            <a:r>
              <a:rPr lang="en-US" sz="2400" smtClean="0"/>
              <a:t>The Alternative complement pathway</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pPr eaLnBrk="1" hangingPunct="1"/>
            <a:r>
              <a:rPr lang="en-US" sz="3600" smtClean="0"/>
              <a:t>Initiation of The Alternative pathway</a:t>
            </a:r>
          </a:p>
        </p:txBody>
      </p:sp>
      <p:sp>
        <p:nvSpPr>
          <p:cNvPr id="21507" name="Rectangle 6"/>
          <p:cNvSpPr>
            <a:spLocks noGrp="1" noChangeArrowheads="1"/>
          </p:cNvSpPr>
          <p:nvPr>
            <p:ph type="body" sz="half" idx="1"/>
          </p:nvPr>
        </p:nvSpPr>
        <p:spPr>
          <a:xfrm>
            <a:off x="457200" y="1600200"/>
            <a:ext cx="4343400" cy="4525963"/>
          </a:xfrm>
        </p:spPr>
        <p:txBody>
          <a:bodyPr/>
          <a:lstStyle/>
          <a:p>
            <a:pPr eaLnBrk="1" hangingPunct="1"/>
            <a:r>
              <a:rPr lang="en-US" sz="2400" smtClean="0"/>
              <a:t>C3 contains in unstable thioester bond. </a:t>
            </a:r>
          </a:p>
          <a:p>
            <a:pPr eaLnBrk="1" hangingPunct="1"/>
            <a:r>
              <a:rPr lang="en-US" sz="2400" smtClean="0"/>
              <a:t>This unstable bond makesC3 subject to slow spontaneous hydrolysis to C3b and C3a</a:t>
            </a:r>
          </a:p>
          <a:p>
            <a:pPr eaLnBrk="1" hangingPunct="1"/>
            <a:r>
              <a:rPr lang="en-US" sz="2400" smtClean="0"/>
              <a:t>The C3b is able to bind to foreign surface antigens.</a:t>
            </a:r>
          </a:p>
          <a:p>
            <a:pPr eaLnBrk="1" hangingPunct="1"/>
            <a:r>
              <a:rPr lang="en-US" sz="2400" smtClean="0"/>
              <a:t>Mammalian cells contain sialic acid which inactivates C3b</a:t>
            </a:r>
          </a:p>
        </p:txBody>
      </p:sp>
      <p:pic>
        <p:nvPicPr>
          <p:cNvPr id="21508" name="Picture 8"/>
          <p:cNvPicPr>
            <a:picLocks noGrp="1" noChangeAspect="1" noChangeArrowheads="1"/>
          </p:cNvPicPr>
          <p:nvPr>
            <p:ph sz="half" idx="2"/>
          </p:nvPr>
        </p:nvPicPr>
        <p:blipFill>
          <a:blip r:embed="rId2"/>
          <a:srcRect l="14445" r="45050" b="81120"/>
          <a:stretch>
            <a:fillRect/>
          </a:stretch>
        </p:blipFill>
        <p:spPr>
          <a:xfrm>
            <a:off x="4953000" y="1905000"/>
            <a:ext cx="3505200" cy="4114800"/>
          </a:xfr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smtClean="0"/>
              <a:t>Factor B</a:t>
            </a:r>
          </a:p>
        </p:txBody>
      </p:sp>
      <p:sp>
        <p:nvSpPr>
          <p:cNvPr id="22531" name="Rectangle 5"/>
          <p:cNvSpPr>
            <a:spLocks noGrp="1" noChangeArrowheads="1"/>
          </p:cNvSpPr>
          <p:nvPr>
            <p:ph type="body" sz="half" idx="1"/>
          </p:nvPr>
        </p:nvSpPr>
        <p:spPr>
          <a:xfrm>
            <a:off x="457200" y="2286000"/>
            <a:ext cx="4038600" cy="3840163"/>
          </a:xfrm>
        </p:spPr>
        <p:txBody>
          <a:bodyPr/>
          <a:lstStyle/>
          <a:p>
            <a:pPr eaLnBrk="1" hangingPunct="1"/>
            <a:r>
              <a:rPr lang="en-US" sz="2800" smtClean="0"/>
              <a:t>C3b on the surface of a foreign cells binds to another plasma protein called factor B</a:t>
            </a:r>
          </a:p>
        </p:txBody>
      </p:sp>
      <p:pic>
        <p:nvPicPr>
          <p:cNvPr id="22532" name="Picture 7"/>
          <p:cNvPicPr>
            <a:picLocks noGrp="1" noChangeAspect="1" noChangeArrowheads="1"/>
          </p:cNvPicPr>
          <p:nvPr>
            <p:ph sz="half" idx="2"/>
          </p:nvPr>
        </p:nvPicPr>
        <p:blipFill>
          <a:blip r:embed="rId2"/>
          <a:srcRect r="20476" b="62961"/>
          <a:stretch>
            <a:fillRect/>
          </a:stretch>
        </p:blipFill>
        <p:spPr>
          <a:xfrm>
            <a:off x="5141913" y="1905000"/>
            <a:ext cx="3573462" cy="3886200"/>
          </a:xfr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Factor D</a:t>
            </a:r>
          </a:p>
        </p:txBody>
      </p:sp>
      <p:sp>
        <p:nvSpPr>
          <p:cNvPr id="23555" name="Rectangle 4"/>
          <p:cNvSpPr>
            <a:spLocks noGrp="1" noChangeArrowheads="1"/>
          </p:cNvSpPr>
          <p:nvPr>
            <p:ph type="body" sz="half" idx="1"/>
          </p:nvPr>
        </p:nvSpPr>
        <p:spPr/>
        <p:txBody>
          <a:bodyPr/>
          <a:lstStyle/>
          <a:p>
            <a:pPr eaLnBrk="1" hangingPunct="1">
              <a:lnSpc>
                <a:spcPct val="90000"/>
              </a:lnSpc>
            </a:pPr>
            <a:r>
              <a:rPr lang="en-US" sz="2800" smtClean="0"/>
              <a:t>The binding of C3b to factor B allows a protein enzyme called Factor D to cleave Factor B to Ba and Bb.</a:t>
            </a:r>
          </a:p>
          <a:p>
            <a:pPr eaLnBrk="1" hangingPunct="1">
              <a:lnSpc>
                <a:spcPct val="90000"/>
              </a:lnSpc>
            </a:pPr>
            <a:endParaRPr lang="en-US" sz="2800" smtClean="0"/>
          </a:p>
          <a:p>
            <a:pPr eaLnBrk="1" hangingPunct="1">
              <a:lnSpc>
                <a:spcPct val="90000"/>
              </a:lnSpc>
            </a:pPr>
            <a:r>
              <a:rPr lang="en-US" sz="2800" smtClean="0"/>
              <a:t>Factor Bb remains bound to C3b while Ba and Factor D disperse away. </a:t>
            </a:r>
          </a:p>
        </p:txBody>
      </p:sp>
      <p:pic>
        <p:nvPicPr>
          <p:cNvPr id="23556" name="Picture 6"/>
          <p:cNvPicPr>
            <a:picLocks noGrp="1" noChangeAspect="1" noChangeArrowheads="1"/>
          </p:cNvPicPr>
          <p:nvPr>
            <p:ph sz="half" idx="2"/>
          </p:nvPr>
        </p:nvPicPr>
        <p:blipFill>
          <a:blip r:embed="rId2"/>
          <a:srcRect r="8681" b="44441"/>
          <a:stretch>
            <a:fillRect/>
          </a:stretch>
        </p:blipFill>
        <p:spPr>
          <a:xfrm>
            <a:off x="5257800" y="1676400"/>
            <a:ext cx="3111500" cy="4419600"/>
          </a:xfr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mtClean="0"/>
              <a:t>The C3 activation complex</a:t>
            </a:r>
          </a:p>
        </p:txBody>
      </p:sp>
      <p:pic>
        <p:nvPicPr>
          <p:cNvPr id="24579" name="Picture 7"/>
          <p:cNvPicPr>
            <a:picLocks noGrp="1" noChangeAspect="1" noChangeArrowheads="1"/>
          </p:cNvPicPr>
          <p:nvPr>
            <p:ph sz="half" idx="1"/>
          </p:nvPr>
        </p:nvPicPr>
        <p:blipFill>
          <a:blip r:embed="rId2"/>
          <a:srcRect t="43968" b="47112"/>
          <a:stretch>
            <a:fillRect/>
          </a:stretch>
        </p:blipFill>
        <p:spPr>
          <a:xfrm>
            <a:off x="1600200" y="1905000"/>
            <a:ext cx="5715000" cy="1447800"/>
          </a:xfrm>
          <a:noFill/>
        </p:spPr>
      </p:pic>
      <p:sp>
        <p:nvSpPr>
          <p:cNvPr id="24580" name="Rectangle 8"/>
          <p:cNvSpPr>
            <a:spLocks noGrp="1" noChangeArrowheads="1"/>
          </p:cNvSpPr>
          <p:nvPr>
            <p:ph type="body" sz="half" idx="2"/>
          </p:nvPr>
        </p:nvSpPr>
        <p:spPr/>
        <p:txBody>
          <a:bodyPr/>
          <a:lstStyle/>
          <a:p>
            <a:pPr eaLnBrk="1" hangingPunct="1">
              <a:lnSpc>
                <a:spcPct val="90000"/>
              </a:lnSpc>
            </a:pPr>
            <a:r>
              <a:rPr lang="en-US" sz="2800" smtClean="0"/>
              <a:t>Properdin, also called factor P, binds to the C3bBb complex to stabilize it.</a:t>
            </a:r>
          </a:p>
          <a:p>
            <a:pPr eaLnBrk="1" hangingPunct="1">
              <a:lnSpc>
                <a:spcPct val="90000"/>
              </a:lnSpc>
            </a:pPr>
            <a:endParaRPr lang="en-US" sz="2800" smtClean="0"/>
          </a:p>
          <a:p>
            <a:pPr eaLnBrk="1" hangingPunct="1">
              <a:lnSpc>
                <a:spcPct val="90000"/>
              </a:lnSpc>
            </a:pPr>
            <a:r>
              <a:rPr lang="en-US" sz="2800" smtClean="0"/>
              <a:t>C3bBbP make up the C3 activation complex for the alternative pathway</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title"/>
          </p:nvPr>
        </p:nvSpPr>
        <p:spPr/>
        <p:txBody>
          <a:bodyPr/>
          <a:lstStyle/>
          <a:p>
            <a:pPr eaLnBrk="1" hangingPunct="1"/>
            <a:r>
              <a:rPr lang="en-US" smtClean="0"/>
              <a:t>The C3 activation Complex</a:t>
            </a:r>
          </a:p>
        </p:txBody>
      </p:sp>
      <p:sp>
        <p:nvSpPr>
          <p:cNvPr id="25603" name="Rectangle 8"/>
          <p:cNvSpPr>
            <a:spLocks noGrp="1" noChangeArrowheads="1"/>
          </p:cNvSpPr>
          <p:nvPr>
            <p:ph type="body" sz="half" idx="1"/>
          </p:nvPr>
        </p:nvSpPr>
        <p:spPr/>
        <p:txBody>
          <a:bodyPr/>
          <a:lstStyle/>
          <a:p>
            <a:pPr eaLnBrk="1" hangingPunct="1">
              <a:lnSpc>
                <a:spcPct val="90000"/>
              </a:lnSpc>
            </a:pPr>
            <a:r>
              <a:rPr lang="en-US" sz="2800" smtClean="0"/>
              <a:t>The C3 activation complex causes the production of more C3b.</a:t>
            </a:r>
          </a:p>
          <a:p>
            <a:pPr eaLnBrk="1" hangingPunct="1">
              <a:lnSpc>
                <a:spcPct val="90000"/>
              </a:lnSpc>
            </a:pPr>
            <a:r>
              <a:rPr lang="en-US" sz="2800" smtClean="0"/>
              <a:t>This allows the initial steps of this pathway to be repeated and amplified</a:t>
            </a:r>
          </a:p>
          <a:p>
            <a:pPr eaLnBrk="1" hangingPunct="1">
              <a:lnSpc>
                <a:spcPct val="90000"/>
              </a:lnSpc>
            </a:pPr>
            <a:r>
              <a:rPr lang="en-US" sz="2800" smtClean="0"/>
              <a:t>2X10</a:t>
            </a:r>
            <a:r>
              <a:rPr lang="en-US" sz="2800" baseline="30000" smtClean="0"/>
              <a:t>6</a:t>
            </a:r>
            <a:r>
              <a:rPr lang="en-US" sz="2800" smtClean="0"/>
              <a:t> molecules can be generated in 5 minutes  </a:t>
            </a:r>
          </a:p>
        </p:txBody>
      </p:sp>
      <p:pic>
        <p:nvPicPr>
          <p:cNvPr id="25604" name="Picture 10"/>
          <p:cNvPicPr>
            <a:picLocks noGrp="1" noChangeAspect="1" noChangeArrowheads="1"/>
          </p:cNvPicPr>
          <p:nvPr>
            <p:ph sz="half" idx="2"/>
          </p:nvPr>
        </p:nvPicPr>
        <p:blipFill>
          <a:blip r:embed="rId2"/>
          <a:srcRect t="43774" b="22554"/>
          <a:stretch>
            <a:fillRect/>
          </a:stretch>
        </p:blipFill>
        <p:spPr>
          <a:xfrm>
            <a:off x="4800600" y="2438400"/>
            <a:ext cx="4038600" cy="3175000"/>
          </a:xfr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C5 activation complex</a:t>
            </a:r>
          </a:p>
        </p:txBody>
      </p:sp>
      <p:sp>
        <p:nvSpPr>
          <p:cNvPr id="26627" name="Rectangle 5"/>
          <p:cNvSpPr>
            <a:spLocks noGrp="1" noChangeArrowheads="1"/>
          </p:cNvSpPr>
          <p:nvPr>
            <p:ph type="body" sz="half" idx="1"/>
          </p:nvPr>
        </p:nvSpPr>
        <p:spPr/>
        <p:txBody>
          <a:bodyPr/>
          <a:lstStyle/>
          <a:p>
            <a:pPr eaLnBrk="1" hangingPunct="1"/>
            <a:r>
              <a:rPr lang="en-US" sz="2400" smtClean="0"/>
              <a:t>When an additional C3b binds to the C3 activation complex it converts it into a C5 activation complex.</a:t>
            </a:r>
          </a:p>
          <a:p>
            <a:pPr eaLnBrk="1" hangingPunct="1"/>
            <a:endParaRPr lang="en-US" sz="2400" smtClean="0"/>
          </a:p>
          <a:p>
            <a:pPr eaLnBrk="1" hangingPunct="1"/>
            <a:r>
              <a:rPr lang="en-US" sz="2400" smtClean="0"/>
              <a:t>The C5 activation complex cleaves C5 into C5a and C5b.</a:t>
            </a:r>
          </a:p>
          <a:p>
            <a:pPr eaLnBrk="1" hangingPunct="1">
              <a:buFontTx/>
              <a:buNone/>
            </a:pPr>
            <a:endParaRPr lang="en-US" sz="2400" smtClean="0"/>
          </a:p>
          <a:p>
            <a:pPr eaLnBrk="1" hangingPunct="1"/>
            <a:r>
              <a:rPr lang="en-US" sz="2400" smtClean="0"/>
              <a:t>C5b begins the production of the MAC.</a:t>
            </a:r>
          </a:p>
        </p:txBody>
      </p:sp>
      <p:pic>
        <p:nvPicPr>
          <p:cNvPr id="26628" name="Picture 7"/>
          <p:cNvPicPr>
            <a:picLocks noGrp="1" noChangeAspect="1" noChangeArrowheads="1"/>
          </p:cNvPicPr>
          <p:nvPr>
            <p:ph sz="half" idx="2"/>
          </p:nvPr>
        </p:nvPicPr>
        <p:blipFill>
          <a:blip r:embed="rId2"/>
          <a:srcRect t="43774"/>
          <a:stretch>
            <a:fillRect/>
          </a:stretch>
        </p:blipFill>
        <p:spPr>
          <a:xfrm>
            <a:off x="5105400" y="1752600"/>
            <a:ext cx="3389313" cy="4449763"/>
          </a:xfr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2895600" cy="1143000"/>
          </a:xfrm>
        </p:spPr>
        <p:txBody>
          <a:bodyPr/>
          <a:lstStyle/>
          <a:p>
            <a:pPr eaLnBrk="1" hangingPunct="1"/>
            <a:r>
              <a:rPr lang="en-US" smtClean="0"/>
              <a:t>Overview</a:t>
            </a:r>
          </a:p>
        </p:txBody>
      </p:sp>
      <p:pic>
        <p:nvPicPr>
          <p:cNvPr id="27651" name="Picture 3" descr="16-10_Complement_1"/>
          <p:cNvPicPr>
            <a:picLocks noGrp="1" noChangeAspect="1" noChangeArrowheads="1"/>
          </p:cNvPicPr>
          <p:nvPr>
            <p:ph idx="1"/>
          </p:nvPr>
        </p:nvPicPr>
        <p:blipFill>
          <a:blip r:embed="rId2"/>
          <a:srcRect/>
          <a:stretch>
            <a:fillRect/>
          </a:stretch>
        </p:blipFill>
        <p:spPr>
          <a:xfrm>
            <a:off x="3200400" y="533400"/>
            <a:ext cx="5924550" cy="63246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476250"/>
            <a:ext cx="8229600" cy="865188"/>
          </a:xfrm>
        </p:spPr>
        <p:txBody>
          <a:bodyPr/>
          <a:lstStyle/>
          <a:p>
            <a:r>
              <a:rPr lang="en-US" altLang="zh-CN">
                <a:solidFill>
                  <a:schemeClr val="bg1"/>
                </a:solidFill>
              </a:rPr>
              <a:t>2  Characteristics of Antigen</a:t>
            </a:r>
          </a:p>
        </p:txBody>
      </p:sp>
      <p:sp>
        <p:nvSpPr>
          <p:cNvPr id="10243" name="Rectangle 3"/>
          <p:cNvSpPr>
            <a:spLocks noGrp="1" noChangeArrowheads="1"/>
          </p:cNvSpPr>
          <p:nvPr>
            <p:ph type="body" idx="1"/>
          </p:nvPr>
        </p:nvSpPr>
        <p:spPr>
          <a:xfrm>
            <a:off x="539750" y="1557338"/>
            <a:ext cx="7920038" cy="4137025"/>
          </a:xfrm>
        </p:spPr>
        <p:txBody>
          <a:bodyPr/>
          <a:lstStyle/>
          <a:p>
            <a:pPr>
              <a:lnSpc>
                <a:spcPct val="125000"/>
              </a:lnSpc>
              <a:buFontTx/>
              <a:buNone/>
            </a:pPr>
            <a:r>
              <a:rPr lang="en-US" altLang="zh-CN" dirty="0">
                <a:solidFill>
                  <a:schemeClr val="bg1"/>
                </a:solidFill>
                <a:latin typeface="宋体" pitchFamily="2" charset="-122"/>
              </a:rPr>
              <a:t>★ </a:t>
            </a:r>
            <a:r>
              <a:rPr lang="en-US" altLang="zh-CN" dirty="0">
                <a:solidFill>
                  <a:schemeClr val="bg1"/>
                </a:solidFill>
                <a:latin typeface="Verdana" pitchFamily="34" charset="0"/>
              </a:rPr>
              <a:t>Immunogenicity</a:t>
            </a:r>
            <a:endParaRPr lang="en-US" altLang="zh-CN" dirty="0">
              <a:solidFill>
                <a:schemeClr val="bg1"/>
              </a:solidFill>
              <a:latin typeface="楷体_GB2312" pitchFamily="49" charset="-122"/>
              <a:ea typeface="楷体_GB2312" pitchFamily="49" charset="-122"/>
            </a:endParaRPr>
          </a:p>
          <a:p>
            <a:pPr>
              <a:lnSpc>
                <a:spcPct val="125000"/>
              </a:lnSpc>
              <a:buFontTx/>
              <a:buNone/>
            </a:pPr>
            <a:r>
              <a:rPr lang="en-US" altLang="zh-CN" dirty="0">
                <a:solidFill>
                  <a:schemeClr val="bg1"/>
                </a:solidFill>
                <a:latin typeface="楷体_GB2312" pitchFamily="49" charset="-122"/>
                <a:ea typeface="楷体_GB2312" pitchFamily="49" charset="-122"/>
              </a:rPr>
              <a:t>  </a:t>
            </a:r>
            <a:r>
              <a:rPr lang="en-US" altLang="zh-CN" dirty="0">
                <a:solidFill>
                  <a:schemeClr val="bg1"/>
                </a:solidFill>
              </a:rPr>
              <a:t>The capacity to stimulate the production of antibodies or cell-mediated immune responses.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p:txBody>
          <a:bodyPr/>
          <a:lstStyle/>
          <a:p>
            <a:pPr>
              <a:lnSpc>
                <a:spcPct val="125000"/>
              </a:lnSpc>
              <a:buFontTx/>
              <a:buNone/>
            </a:pPr>
            <a:r>
              <a:rPr lang="en-US" altLang="zh-CN" dirty="0">
                <a:solidFill>
                  <a:schemeClr val="bg1"/>
                </a:solidFill>
                <a:latin typeface="宋体" pitchFamily="2" charset="-122"/>
              </a:rPr>
              <a:t>★ </a:t>
            </a:r>
            <a:r>
              <a:rPr lang="en-US" altLang="zh-CN" dirty="0" err="1">
                <a:solidFill>
                  <a:schemeClr val="bg1"/>
                </a:solidFill>
                <a:latin typeface="Verdana" pitchFamily="34" charset="0"/>
              </a:rPr>
              <a:t>Antigenicity</a:t>
            </a:r>
            <a:r>
              <a:rPr lang="en-US" altLang="zh-CN" dirty="0">
                <a:solidFill>
                  <a:schemeClr val="bg1"/>
                </a:solidFill>
                <a:latin typeface="楷体_GB2312" pitchFamily="49" charset="-122"/>
                <a:ea typeface="楷体_GB2312" pitchFamily="49" charset="-122"/>
              </a:rPr>
              <a:t>: </a:t>
            </a:r>
            <a:r>
              <a:rPr lang="en-US" dirty="0" smtClean="0">
                <a:solidFill>
                  <a:schemeClr val="accent1"/>
                </a:solidFill>
              </a:rPr>
              <a:t>It is the ability of a substance to combine specifically with the antibody or cell surface receptor.</a:t>
            </a:r>
            <a:endParaRPr lang="en-US" altLang="zh-CN" dirty="0" smtClean="0">
              <a:solidFill>
                <a:schemeClr val="accent1"/>
              </a:solidFill>
              <a:ea typeface="楷体_GB2312" pitchFamily="49" charset="-122"/>
            </a:endParaRPr>
          </a:p>
          <a:p>
            <a:pPr>
              <a:lnSpc>
                <a:spcPct val="125000"/>
              </a:lnSpc>
              <a:buFontTx/>
              <a:buNone/>
            </a:pPr>
            <a:r>
              <a:rPr lang="en-US" altLang="zh-CN" dirty="0" smtClean="0">
                <a:solidFill>
                  <a:schemeClr val="bg1"/>
                </a:solidFill>
                <a:latin typeface="Batang" pitchFamily="18" charset="-127"/>
                <a:ea typeface="Batang" pitchFamily="18" charset="-127"/>
              </a:rPr>
              <a:t>♣  </a:t>
            </a:r>
            <a:r>
              <a:rPr lang="en-US" altLang="zh-CN" dirty="0" smtClean="0">
                <a:solidFill>
                  <a:schemeClr val="bg1"/>
                </a:solidFill>
                <a:latin typeface="Verdana" pitchFamily="34" charset="0"/>
                <a:ea typeface="Batang" pitchFamily="18" charset="-127"/>
              </a:rPr>
              <a:t>Complete antigen</a:t>
            </a:r>
            <a:r>
              <a:rPr lang="en-US" altLang="zh-CN" dirty="0" smtClean="0">
                <a:solidFill>
                  <a:schemeClr val="bg1"/>
                </a:solidFill>
                <a:latin typeface="Batang" pitchFamily="18" charset="-127"/>
                <a:ea typeface="Batang" pitchFamily="18" charset="-127"/>
              </a:rPr>
              <a:t> </a:t>
            </a:r>
          </a:p>
          <a:p>
            <a:pPr>
              <a:lnSpc>
                <a:spcPct val="125000"/>
              </a:lnSpc>
              <a:buFontTx/>
              <a:buNone/>
            </a:pPr>
            <a:r>
              <a:rPr lang="en-US" altLang="zh-CN" dirty="0" smtClean="0">
                <a:solidFill>
                  <a:schemeClr val="bg1"/>
                </a:solidFill>
                <a:latin typeface="Batang" pitchFamily="18" charset="-127"/>
                <a:ea typeface="Batang" pitchFamily="18" charset="-127"/>
              </a:rPr>
              <a:t>♣  </a:t>
            </a:r>
            <a:r>
              <a:rPr lang="en-US" altLang="zh-CN" dirty="0">
                <a:solidFill>
                  <a:schemeClr val="bg1"/>
                </a:solidFill>
                <a:latin typeface="Verdana" pitchFamily="34" charset="0"/>
                <a:ea typeface="Batang" pitchFamily="18" charset="-127"/>
              </a:rPr>
              <a:t>Incomplete antigen, also known as</a:t>
            </a:r>
          </a:p>
          <a:p>
            <a:pPr>
              <a:lnSpc>
                <a:spcPct val="125000"/>
              </a:lnSpc>
              <a:buFontTx/>
              <a:buNone/>
            </a:pPr>
            <a:r>
              <a:rPr lang="en-US" altLang="zh-CN" dirty="0">
                <a:solidFill>
                  <a:schemeClr val="bg1"/>
                </a:solidFill>
                <a:latin typeface="Verdana" pitchFamily="34" charset="0"/>
                <a:ea typeface="Batang" pitchFamily="18" charset="-127"/>
              </a:rPr>
              <a:t>    </a:t>
            </a:r>
            <a:r>
              <a:rPr lang="en-US" altLang="zh-CN" dirty="0" err="1">
                <a:solidFill>
                  <a:schemeClr val="bg1"/>
                </a:solidFill>
                <a:latin typeface="Verdana" pitchFamily="34" charset="0"/>
                <a:ea typeface="Batang" pitchFamily="18" charset="-127"/>
              </a:rPr>
              <a:t>hapten</a:t>
            </a:r>
            <a:r>
              <a:rPr lang="en-US" altLang="zh-CN" dirty="0">
                <a:solidFill>
                  <a:schemeClr val="bg1"/>
                </a:solidFill>
                <a:latin typeface="Verdana" pitchFamily="34" charset="0"/>
                <a:ea typeface="Batang" pitchFamily="18" charset="-127"/>
              </a:rPr>
              <a:t>.</a:t>
            </a:r>
            <a:endParaRPr lang="en-US" altLang="zh-CN" dirty="0">
              <a:solidFill>
                <a:schemeClr val="bg1"/>
              </a:solidFill>
              <a:latin typeface="Batang" pitchFamily="18" charset="-127"/>
              <a:ea typeface="楷体_GB2312"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50825" y="214290"/>
            <a:ext cx="8569325" cy="6500857"/>
          </a:xfrm>
        </p:spPr>
        <p:txBody>
          <a:bodyPr/>
          <a:lstStyle/>
          <a:p>
            <a:pPr>
              <a:lnSpc>
                <a:spcPct val="130000"/>
              </a:lnSpc>
              <a:buFontTx/>
              <a:buNone/>
            </a:pPr>
            <a:r>
              <a:rPr lang="en-US" altLang="zh-CN" b="1" dirty="0"/>
              <a:t>   </a:t>
            </a:r>
            <a:r>
              <a:rPr lang="en-US" altLang="zh-CN" b="1" i="1" dirty="0">
                <a:solidFill>
                  <a:schemeClr val="bg1"/>
                </a:solidFill>
              </a:rPr>
              <a:t>Incomplete antigens</a:t>
            </a:r>
            <a:r>
              <a:rPr lang="en-US" altLang="zh-CN" dirty="0">
                <a:solidFill>
                  <a:schemeClr val="bg1"/>
                </a:solidFill>
              </a:rPr>
              <a:t> have antigenic determinants, but cannot induce immune responses because they lack one or more of the important attributes needed for this function (one example of an incomplete antigen is a </a:t>
            </a:r>
            <a:r>
              <a:rPr lang="en-US" altLang="zh-CN" b="1" dirty="0" err="1" smtClean="0">
                <a:solidFill>
                  <a:schemeClr val="bg1"/>
                </a:solidFill>
              </a:rPr>
              <a:t>hapten</a:t>
            </a:r>
            <a:r>
              <a:rPr lang="en-US" altLang="zh-CN" b="1" dirty="0" smtClean="0">
                <a:solidFill>
                  <a:schemeClr val="bg1"/>
                </a:solidFill>
              </a:rPr>
              <a:t>.</a:t>
            </a:r>
            <a:r>
              <a:rPr lang="en-US" altLang="zh-CN" dirty="0" smtClean="0">
                <a:solidFill>
                  <a:schemeClr val="bg1"/>
                </a:solidFill>
              </a:rPr>
              <a:t> </a:t>
            </a:r>
          </a:p>
          <a:p>
            <a:pPr>
              <a:lnSpc>
                <a:spcPct val="130000"/>
              </a:lnSpc>
              <a:buFontTx/>
              <a:buNone/>
            </a:pPr>
            <a:r>
              <a:rPr lang="en-US" dirty="0" smtClean="0"/>
              <a:t>	</a:t>
            </a:r>
            <a:r>
              <a:rPr lang="en-US" dirty="0" smtClean="0">
                <a:solidFill>
                  <a:schemeClr val="accent1"/>
                </a:solidFill>
              </a:rPr>
              <a:t>Molecular weight &lt;100 KD</a:t>
            </a:r>
            <a:endParaRPr lang="en-US" altLang="zh-CN" dirty="0">
              <a:solidFill>
                <a:schemeClr val="accent1"/>
              </a:solidFill>
            </a:endParaRPr>
          </a:p>
          <a:p>
            <a:pPr>
              <a:buNone/>
            </a:pPr>
            <a:r>
              <a:rPr lang="en-US" dirty="0" smtClean="0">
                <a:solidFill>
                  <a:schemeClr val="accent1"/>
                </a:solidFill>
              </a:rPr>
              <a:t>Example:</a:t>
            </a:r>
          </a:p>
          <a:p>
            <a:pPr lvl="0"/>
            <a:r>
              <a:rPr lang="en-US" dirty="0" err="1" smtClean="0">
                <a:solidFill>
                  <a:schemeClr val="accent1"/>
                </a:solidFill>
              </a:rPr>
              <a:t>Cardiolipin</a:t>
            </a:r>
            <a:endParaRPr lang="en-US" dirty="0" smtClean="0">
              <a:solidFill>
                <a:schemeClr val="accent1"/>
              </a:solidFill>
            </a:endParaRPr>
          </a:p>
          <a:p>
            <a:r>
              <a:rPr lang="en-US" dirty="0" smtClean="0">
                <a:solidFill>
                  <a:schemeClr val="accent1"/>
                </a:solidFill>
              </a:rPr>
              <a:t>Capsular polysaccharides of bacteria</a:t>
            </a:r>
            <a:endParaRPr lang="en-US" altLang="zh-CN"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animEffect transition="in" filter="blinds(horizontal)">
                                      <p:cBhvr>
                                        <p:cTn id="17" dur="500"/>
                                        <p:tgtEl>
                                          <p:spTgt spid="686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8611">
                                            <p:txEl>
                                              <p:pRg st="2" end="2"/>
                                            </p:txEl>
                                          </p:spTgt>
                                        </p:tgtEl>
                                        <p:attrNameLst>
                                          <p:attrName>style.visibility</p:attrName>
                                        </p:attrNameLst>
                                      </p:cBhvr>
                                      <p:to>
                                        <p:strVal val="visible"/>
                                      </p:to>
                                    </p:set>
                                    <p:animEffect transition="in" filter="blinds(horizontal)">
                                      <p:cBhvr>
                                        <p:cTn id="22" dur="500"/>
                                        <p:tgtEl>
                                          <p:spTgt spid="686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1">
                                            <p:txEl>
                                              <p:pRg st="3" end="3"/>
                                            </p:txEl>
                                          </p:spTgt>
                                        </p:tgtEl>
                                        <p:attrNameLst>
                                          <p:attrName>style.visibility</p:attrName>
                                        </p:attrNameLst>
                                      </p:cBhvr>
                                      <p:to>
                                        <p:strVal val="visible"/>
                                      </p:to>
                                    </p:set>
                                    <p:animEffect transition="in" filter="blinds(horizontal)">
                                      <p:cBhvr>
                                        <p:cTn id="27"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50825" y="214290"/>
            <a:ext cx="8569325" cy="6500857"/>
          </a:xfrm>
        </p:spPr>
        <p:txBody>
          <a:bodyPr/>
          <a:lstStyle/>
          <a:p>
            <a:pPr>
              <a:lnSpc>
                <a:spcPct val="130000"/>
              </a:lnSpc>
              <a:buFontTx/>
              <a:buNone/>
            </a:pPr>
            <a:r>
              <a:rPr lang="en-US" altLang="zh-CN" b="1" dirty="0"/>
              <a:t>   </a:t>
            </a:r>
            <a:r>
              <a:rPr lang="en-US" b="1" dirty="0" smtClean="0">
                <a:solidFill>
                  <a:schemeClr val="accent1"/>
                </a:solidFill>
              </a:rPr>
              <a:t>CARRIER MOLECULE</a:t>
            </a:r>
          </a:p>
          <a:p>
            <a:pPr>
              <a:lnSpc>
                <a:spcPct val="130000"/>
              </a:lnSpc>
              <a:buFontTx/>
              <a:buNone/>
            </a:pPr>
            <a:r>
              <a:rPr lang="en-US" dirty="0" smtClean="0"/>
              <a:t>	</a:t>
            </a:r>
            <a:r>
              <a:rPr lang="en-US" dirty="0" smtClean="0">
                <a:solidFill>
                  <a:schemeClr val="accent1"/>
                </a:solidFill>
              </a:rPr>
              <a:t>When </a:t>
            </a:r>
            <a:r>
              <a:rPr lang="en-US" dirty="0" err="1" smtClean="0">
                <a:solidFill>
                  <a:schemeClr val="accent1"/>
                </a:solidFill>
              </a:rPr>
              <a:t>hapten</a:t>
            </a:r>
            <a:r>
              <a:rPr lang="en-US" dirty="0" smtClean="0">
                <a:solidFill>
                  <a:schemeClr val="accent1"/>
                </a:solidFill>
              </a:rPr>
              <a:t> molecule attached with some macro-molecules &amp; can elicit immune response, these macro-molecules are called carrier molecule.</a:t>
            </a:r>
          </a:p>
          <a:p>
            <a:pPr>
              <a:lnSpc>
                <a:spcPct val="130000"/>
              </a:lnSpc>
              <a:buFontTx/>
              <a:buNone/>
            </a:pPr>
            <a:r>
              <a:rPr lang="en-US" dirty="0" smtClean="0"/>
              <a:t>	</a:t>
            </a:r>
          </a:p>
          <a:p>
            <a:pPr>
              <a:lnSpc>
                <a:spcPct val="130000"/>
              </a:lnSpc>
              <a:buFontTx/>
              <a:buNone/>
            </a:pPr>
            <a:r>
              <a:rPr lang="en-US" dirty="0" smtClean="0">
                <a:solidFill>
                  <a:schemeClr val="accent1"/>
                </a:solidFill>
              </a:rPr>
              <a:t>	</a:t>
            </a:r>
            <a:r>
              <a:rPr lang="en-US" dirty="0" err="1" smtClean="0">
                <a:solidFill>
                  <a:schemeClr val="accent1"/>
                </a:solidFill>
              </a:rPr>
              <a:t>Hapten</a:t>
            </a:r>
            <a:r>
              <a:rPr lang="en-US" dirty="0" smtClean="0">
                <a:solidFill>
                  <a:schemeClr val="accent1"/>
                </a:solidFill>
              </a:rPr>
              <a:t> carrier complex can act as an </a:t>
            </a:r>
            <a:r>
              <a:rPr lang="en-US" dirty="0" err="1" smtClean="0">
                <a:solidFill>
                  <a:schemeClr val="accent1"/>
                </a:solidFill>
              </a:rPr>
              <a:t>immunogen</a:t>
            </a:r>
            <a:r>
              <a:rPr lang="en-US" dirty="0" smtClean="0">
                <a:solidFill>
                  <a:schemeClr val="accent1"/>
                </a:solidFill>
              </a:rPr>
              <a:t>.</a:t>
            </a:r>
            <a:endParaRPr lang="en-US" altLang="zh-CN"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blinds(horizontal)">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blinds(horizontal)">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pten_ and carrier molecule"/>
          <p:cNvPicPr/>
          <p:nvPr/>
        </p:nvPicPr>
        <p:blipFill>
          <a:blip r:embed="rId2" cstate="print"/>
          <a:srcRect/>
          <a:stretch>
            <a:fillRect/>
          </a:stretch>
        </p:blipFill>
        <p:spPr bwMode="auto">
          <a:xfrm>
            <a:off x="642910" y="928670"/>
            <a:ext cx="7858180" cy="492922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850900"/>
          </a:xfrm>
        </p:spPr>
        <p:txBody>
          <a:bodyPr/>
          <a:lstStyle/>
          <a:p>
            <a:r>
              <a:rPr lang="en-US" altLang="zh-CN">
                <a:solidFill>
                  <a:schemeClr val="bg1"/>
                </a:solidFill>
              </a:rPr>
              <a:t>3  Properties of antigen</a:t>
            </a:r>
          </a:p>
        </p:txBody>
      </p:sp>
      <p:sp>
        <p:nvSpPr>
          <p:cNvPr id="17411" name="Rectangle 3"/>
          <p:cNvSpPr>
            <a:spLocks noGrp="1" noChangeArrowheads="1"/>
          </p:cNvSpPr>
          <p:nvPr>
            <p:ph type="body" idx="1"/>
          </p:nvPr>
        </p:nvSpPr>
        <p:spPr>
          <a:xfrm>
            <a:off x="250825" y="1341438"/>
            <a:ext cx="8642350" cy="5111750"/>
          </a:xfrm>
        </p:spPr>
        <p:txBody>
          <a:bodyPr/>
          <a:lstStyle/>
          <a:p>
            <a:pPr>
              <a:lnSpc>
                <a:spcPct val="125000"/>
              </a:lnSpc>
            </a:pPr>
            <a:r>
              <a:rPr lang="en-US" altLang="zh-CN" b="1">
                <a:solidFill>
                  <a:schemeClr val="bg1"/>
                </a:solidFill>
              </a:rPr>
              <a:t>Foreignness</a:t>
            </a:r>
            <a:r>
              <a:rPr lang="en-US" altLang="zh-CN">
                <a:solidFill>
                  <a:schemeClr val="bg1"/>
                </a:solidFill>
              </a:rPr>
              <a:t> is essential to immunogenicity because self-responsive cells are eliminated during lymphocyte ontogeny, leaving only cells that respond to non-self, so-called "foreign" epitopes. </a:t>
            </a:r>
            <a:endParaRPr lang="en-US" altLang="zh-CN">
              <a:solidFill>
                <a:schemeClr val="bg1"/>
              </a:solidFill>
              <a:ea typeface="楷体_GB2312" pitchFamily="49" charset="-122"/>
            </a:endParaRPr>
          </a:p>
          <a:p>
            <a:pPr>
              <a:lnSpc>
                <a:spcPct val="125000"/>
              </a:lnSpc>
            </a:pPr>
            <a:r>
              <a:rPr lang="en-US" altLang="zh-CN" b="1">
                <a:solidFill>
                  <a:schemeClr val="bg1"/>
                </a:solidFill>
              </a:rPr>
              <a:t>Specificity</a:t>
            </a:r>
            <a:r>
              <a:rPr lang="en-US" altLang="zh-CN">
                <a:solidFill>
                  <a:schemeClr val="bg1"/>
                </a:solidFill>
              </a:rPr>
              <a:t> </a:t>
            </a:r>
          </a:p>
          <a:p>
            <a:pPr>
              <a:lnSpc>
                <a:spcPct val="125000"/>
              </a:lnSpc>
            </a:pPr>
            <a:r>
              <a:rPr lang="en-US" altLang="zh-CN" b="1">
                <a:solidFill>
                  <a:schemeClr val="bg1"/>
                </a:solidFill>
              </a:rPr>
              <a:t>High molecular weight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917575"/>
          </a:xfrm>
          <a:solidFill>
            <a:srgbClr val="0000FF"/>
          </a:solidFill>
        </p:spPr>
        <p:txBody>
          <a:bodyPr/>
          <a:lstStyle/>
          <a:p>
            <a:r>
              <a:rPr lang="en-US" altLang="zh-CN">
                <a:solidFill>
                  <a:schemeClr val="bg1"/>
                </a:solidFill>
              </a:rPr>
              <a:t>4  Antigenic epitopes</a:t>
            </a:r>
            <a:r>
              <a:rPr lang="en-US" altLang="zh-CN"/>
              <a:t> </a:t>
            </a:r>
          </a:p>
        </p:txBody>
      </p:sp>
      <p:sp>
        <p:nvSpPr>
          <p:cNvPr id="18435" name="Rectangle 3"/>
          <p:cNvSpPr>
            <a:spLocks noGrp="1" noChangeArrowheads="1"/>
          </p:cNvSpPr>
          <p:nvPr>
            <p:ph type="body" idx="1"/>
          </p:nvPr>
        </p:nvSpPr>
        <p:spPr>
          <a:xfrm>
            <a:off x="652490" y="1571612"/>
            <a:ext cx="7848600" cy="4321175"/>
          </a:xfrm>
        </p:spPr>
        <p:txBody>
          <a:bodyPr/>
          <a:lstStyle/>
          <a:p>
            <a:pPr>
              <a:buFontTx/>
              <a:buNone/>
            </a:pPr>
            <a:r>
              <a:rPr lang="en-US" altLang="zh-CN" b="1" dirty="0" err="1">
                <a:solidFill>
                  <a:schemeClr val="bg1"/>
                </a:solidFill>
              </a:rPr>
              <a:t>Epitope</a:t>
            </a:r>
            <a:r>
              <a:rPr lang="en-US" altLang="zh-CN" dirty="0" err="1">
                <a:solidFill>
                  <a:schemeClr val="bg1"/>
                </a:solidFill>
              </a:rPr>
              <a:t>,or</a:t>
            </a:r>
            <a:r>
              <a:rPr lang="en-US" altLang="zh-CN" dirty="0" smtClean="0">
                <a:solidFill>
                  <a:schemeClr val="bg1"/>
                </a:solidFill>
              </a:rPr>
              <a:t>, </a:t>
            </a:r>
            <a:r>
              <a:rPr lang="en-US" altLang="zh-CN" b="1" dirty="0" smtClean="0">
                <a:solidFill>
                  <a:schemeClr val="bg1"/>
                </a:solidFill>
              </a:rPr>
              <a:t>Antigenic </a:t>
            </a:r>
            <a:r>
              <a:rPr lang="en-US" altLang="zh-CN" b="1" dirty="0">
                <a:solidFill>
                  <a:schemeClr val="bg1"/>
                </a:solidFill>
              </a:rPr>
              <a:t>determinants,</a:t>
            </a:r>
            <a:r>
              <a:rPr lang="en-US" altLang="zh-CN" dirty="0">
                <a:solidFill>
                  <a:schemeClr val="bg1"/>
                </a:solidFill>
              </a:rPr>
              <a:t> are</a:t>
            </a:r>
          </a:p>
          <a:p>
            <a:pPr>
              <a:buFontTx/>
              <a:buNone/>
            </a:pPr>
            <a:r>
              <a:rPr lang="en-US" altLang="zh-CN" dirty="0">
                <a:solidFill>
                  <a:schemeClr val="bg1"/>
                </a:solidFill>
              </a:rPr>
              <a:t>the portions of antigen molecules that</a:t>
            </a:r>
          </a:p>
          <a:p>
            <a:pPr>
              <a:buFontTx/>
              <a:buNone/>
            </a:pPr>
            <a:r>
              <a:rPr lang="en-US" altLang="zh-CN" dirty="0">
                <a:solidFill>
                  <a:schemeClr val="bg1"/>
                </a:solidFill>
              </a:rPr>
              <a:t> physically interact with </a:t>
            </a:r>
            <a:r>
              <a:rPr lang="en-US" altLang="zh-CN" b="1" dirty="0" err="1">
                <a:solidFill>
                  <a:schemeClr val="bg1"/>
                </a:solidFill>
              </a:rPr>
              <a:t>paratopes</a:t>
            </a:r>
            <a:r>
              <a:rPr lang="en-US" altLang="zh-CN" dirty="0">
                <a:solidFill>
                  <a:schemeClr val="bg1"/>
                </a:solidFill>
              </a:rPr>
              <a:t> </a:t>
            </a:r>
          </a:p>
          <a:p>
            <a:pPr>
              <a:buFontTx/>
              <a:buNone/>
            </a:pPr>
            <a:r>
              <a:rPr lang="en-US" altLang="zh-CN" dirty="0">
                <a:solidFill>
                  <a:schemeClr val="bg1"/>
                </a:solidFill>
              </a:rPr>
              <a:t>(combining sites) of immune response </a:t>
            </a:r>
          </a:p>
          <a:p>
            <a:pPr>
              <a:buFontTx/>
              <a:buNone/>
            </a:pPr>
            <a:r>
              <a:rPr lang="en-US" altLang="zh-CN" dirty="0">
                <a:solidFill>
                  <a:schemeClr val="bg1"/>
                </a:solidFill>
              </a:rPr>
              <a:t>molecules and therefore actually </a:t>
            </a:r>
          </a:p>
          <a:p>
            <a:pPr>
              <a:buFontTx/>
              <a:buNone/>
            </a:pPr>
            <a:r>
              <a:rPr lang="en-US" altLang="zh-CN" dirty="0">
                <a:solidFill>
                  <a:schemeClr val="bg1"/>
                </a:solidFill>
              </a:rPr>
              <a:t>"determine" antigen </a:t>
            </a:r>
            <a:r>
              <a:rPr lang="en-US" altLang="zh-CN" dirty="0" smtClean="0">
                <a:solidFill>
                  <a:schemeClr val="bg1"/>
                </a:solidFill>
              </a:rPr>
              <a:t>specificity.</a:t>
            </a:r>
            <a:r>
              <a:rPr lang="en-US" altLang="zh-CN" dirty="0" smtClean="0">
                <a:solidFill>
                  <a:srgbClr val="FF3300"/>
                </a:solidFill>
              </a:rPr>
              <a:t> </a:t>
            </a:r>
            <a:endParaRPr lang="en-US" altLang="zh-CN" dirty="0">
              <a:solidFill>
                <a:srgbClr val="FF33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itope"/>
          <p:cNvPicPr/>
          <p:nvPr/>
        </p:nvPicPr>
        <p:blipFill>
          <a:blip r:embed="rId2" cstate="print"/>
          <a:srcRect/>
          <a:stretch>
            <a:fillRect/>
          </a:stretch>
        </p:blipFill>
        <p:spPr bwMode="auto">
          <a:xfrm>
            <a:off x="857224" y="1000108"/>
            <a:ext cx="7429552" cy="478634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0000FF"/>
          </a:solidFill>
        </p:spPr>
        <p:txBody>
          <a:bodyPr/>
          <a:lstStyle/>
          <a:p>
            <a:r>
              <a:rPr lang="en-US" altLang="zh-CN">
                <a:solidFill>
                  <a:schemeClr val="bg1"/>
                </a:solidFill>
              </a:rPr>
              <a:t>Types of Epitopes</a:t>
            </a:r>
          </a:p>
        </p:txBody>
      </p:sp>
      <p:sp>
        <p:nvSpPr>
          <p:cNvPr id="35843" name="Rectangle 3"/>
          <p:cNvSpPr>
            <a:spLocks noGrp="1" noChangeArrowheads="1"/>
          </p:cNvSpPr>
          <p:nvPr>
            <p:ph type="body" idx="1"/>
          </p:nvPr>
        </p:nvSpPr>
        <p:spPr>
          <a:xfrm>
            <a:off x="457200" y="1600200"/>
            <a:ext cx="8229600" cy="4924425"/>
          </a:xfrm>
        </p:spPr>
        <p:txBody>
          <a:bodyPr/>
          <a:lstStyle/>
          <a:p>
            <a:pPr>
              <a:buFontTx/>
              <a:buNone/>
            </a:pPr>
            <a:r>
              <a:rPr lang="en-US" altLang="zh-CN">
                <a:solidFill>
                  <a:schemeClr val="bg1"/>
                </a:solidFill>
              </a:rPr>
              <a:t>1. </a:t>
            </a:r>
            <a:r>
              <a:rPr lang="en-US" altLang="zh-CN" b="1">
                <a:solidFill>
                  <a:schemeClr val="bg1"/>
                </a:solidFill>
              </a:rPr>
              <a:t>Linear epitopes</a:t>
            </a:r>
            <a:r>
              <a:rPr lang="en-US" altLang="zh-CN">
                <a:solidFill>
                  <a:schemeClr val="bg1"/>
                </a:solidFill>
              </a:rPr>
              <a:t> </a:t>
            </a:r>
          </a:p>
          <a:p>
            <a:pPr>
              <a:buFontTx/>
              <a:buNone/>
            </a:pPr>
            <a:r>
              <a:rPr lang="en-US" altLang="zh-CN" b="1"/>
              <a:t> </a:t>
            </a:r>
            <a:r>
              <a:rPr lang="en-US" altLang="zh-CN" b="1">
                <a:solidFill>
                  <a:srgbClr val="FF0066"/>
                </a:solidFill>
                <a:cs typeface="Arial" charset="0"/>
              </a:rPr>
              <a:t>♣</a:t>
            </a:r>
            <a:r>
              <a:rPr lang="en-US" altLang="zh-CN" b="1">
                <a:cs typeface="Arial" charset="0"/>
              </a:rPr>
              <a:t> </a:t>
            </a:r>
            <a:r>
              <a:rPr lang="en-US" altLang="zh-CN" b="1">
                <a:solidFill>
                  <a:schemeClr val="bg1"/>
                </a:solidFill>
              </a:rPr>
              <a:t>continuous</a:t>
            </a:r>
            <a:r>
              <a:rPr lang="en-US" altLang="zh-CN">
                <a:solidFill>
                  <a:schemeClr val="bg1"/>
                </a:solidFill>
              </a:rPr>
              <a:t> and found in polysaccharides as well as in both native (nondenatured) and denatured proteins, especially fibrillar proteins. </a:t>
            </a:r>
          </a:p>
          <a:p>
            <a:pPr>
              <a:buFontTx/>
              <a:buNone/>
            </a:pPr>
            <a:r>
              <a:rPr lang="en-US" altLang="zh-CN" b="1">
                <a:cs typeface="Arial" charset="0"/>
              </a:rPr>
              <a:t> </a:t>
            </a:r>
            <a:r>
              <a:rPr lang="en-US" altLang="zh-CN" b="1">
                <a:solidFill>
                  <a:srgbClr val="FF0066"/>
                </a:solidFill>
                <a:cs typeface="Arial" charset="0"/>
              </a:rPr>
              <a:t>♣</a:t>
            </a:r>
            <a:r>
              <a:rPr lang="en-US" altLang="zh-CN" b="1">
                <a:cs typeface="Arial" charset="0"/>
              </a:rPr>
              <a:t> </a:t>
            </a:r>
            <a:r>
              <a:rPr lang="en-US" altLang="zh-CN" b="1">
                <a:solidFill>
                  <a:schemeClr val="bg1"/>
                </a:solidFill>
              </a:rPr>
              <a:t>specificity</a:t>
            </a:r>
            <a:r>
              <a:rPr lang="en-US" altLang="zh-CN">
                <a:solidFill>
                  <a:schemeClr val="bg1"/>
                </a:solidFill>
              </a:rPr>
              <a:t> depends upon </a:t>
            </a:r>
            <a:r>
              <a:rPr lang="en-US" altLang="zh-CN" b="1">
                <a:solidFill>
                  <a:schemeClr val="bg1"/>
                </a:solidFill>
              </a:rPr>
              <a:t>primary sequence.</a:t>
            </a:r>
            <a:r>
              <a:rPr lang="en-US" altLang="zh-CN"/>
              <a:t> </a:t>
            </a:r>
          </a:p>
          <a:p>
            <a:pPr>
              <a:buFontTx/>
              <a:buNone/>
            </a:pPr>
            <a:r>
              <a:rPr lang="en-US" altLang="zh-CN" b="1">
                <a:cs typeface="Arial" charset="0"/>
              </a:rPr>
              <a:t> </a:t>
            </a:r>
            <a:r>
              <a:rPr lang="en-US" altLang="zh-CN" b="1">
                <a:solidFill>
                  <a:srgbClr val="FF0066"/>
                </a:solidFill>
                <a:cs typeface="Arial" charset="0"/>
              </a:rPr>
              <a:t>♣</a:t>
            </a:r>
            <a:r>
              <a:rPr lang="en-US" altLang="zh-CN" b="1">
                <a:cs typeface="Arial" charset="0"/>
              </a:rPr>
              <a:t> </a:t>
            </a:r>
            <a:r>
              <a:rPr lang="en-US" altLang="zh-CN" b="1">
                <a:solidFill>
                  <a:schemeClr val="bg1"/>
                </a:solidFill>
              </a:rPr>
              <a:t>typical size is 5-6 subunits</a:t>
            </a:r>
            <a:r>
              <a:rPr lang="en-US" altLang="zh-CN">
                <a:solidFill>
                  <a:schemeClr val="bg1"/>
                </a:solidFill>
              </a:rPr>
              <a:t> in length.</a:t>
            </a:r>
            <a:r>
              <a:rPr lang="en-US" altLang="zh-CN"/>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22"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a:solidFill>
                  <a:schemeClr val="bg1"/>
                </a:solidFill>
              </a:rPr>
              <a:t>1  Concept of Antigen</a:t>
            </a:r>
          </a:p>
        </p:txBody>
      </p:sp>
      <p:sp>
        <p:nvSpPr>
          <p:cNvPr id="9219" name="Rectangle 3"/>
          <p:cNvSpPr>
            <a:spLocks noGrp="1" noChangeArrowheads="1"/>
          </p:cNvSpPr>
          <p:nvPr>
            <p:ph type="body" idx="1"/>
          </p:nvPr>
        </p:nvSpPr>
        <p:spPr>
          <a:xfrm>
            <a:off x="179388" y="1573232"/>
            <a:ext cx="8713787" cy="4713288"/>
          </a:xfrm>
        </p:spPr>
        <p:txBody>
          <a:bodyPr/>
          <a:lstStyle/>
          <a:p>
            <a:pPr>
              <a:lnSpc>
                <a:spcPct val="130000"/>
              </a:lnSpc>
            </a:pPr>
            <a:r>
              <a:rPr lang="en-US" sz="3600" b="1" dirty="0" smtClean="0">
                <a:solidFill>
                  <a:schemeClr val="accent1"/>
                </a:solidFill>
              </a:rPr>
              <a:t>Antigen</a:t>
            </a:r>
            <a:r>
              <a:rPr lang="en-US" sz="3600" dirty="0" smtClean="0">
                <a:solidFill>
                  <a:schemeClr val="accent1"/>
                </a:solidFill>
              </a:rPr>
              <a:t> is a substances usually protein in nature and sometimes polysaccharide, that generates a specific immune response and induces the formation of a specific antibody or specially sensitized T cells or both.</a:t>
            </a:r>
            <a:r>
              <a:rPr lang="en-US" altLang="zh-CN" sz="3400" dirty="0" smtClean="0">
                <a:solidFill>
                  <a:schemeClr val="bg1"/>
                </a:solidFill>
              </a:rPr>
              <a:t>  </a:t>
            </a:r>
            <a:endParaRPr lang="en-US" altLang="zh-CN" sz="3400" dirty="0">
              <a:solidFill>
                <a:schemeClr val="bg1"/>
              </a:solidFill>
            </a:endParaRPr>
          </a:p>
          <a:p>
            <a:pPr>
              <a:lnSpc>
                <a:spcPct val="130000"/>
              </a:lnSpc>
              <a:buFontTx/>
              <a:buNone/>
            </a:pPr>
            <a:r>
              <a:rPr lang="en-US" altLang="zh-CN" sz="3400" dirty="0">
                <a:solidFill>
                  <a:schemeClr val="bg1"/>
                </a:solidFill>
              </a:rPr>
              <a:t>   </a:t>
            </a:r>
            <a:endParaRPr lang="en-US" altLang="zh-CN" sz="34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68313" y="908050"/>
            <a:ext cx="8064500" cy="4968875"/>
          </a:xfrm>
        </p:spPr>
        <p:txBody>
          <a:bodyPr/>
          <a:lstStyle/>
          <a:p>
            <a:pPr>
              <a:buFontTx/>
              <a:buNone/>
            </a:pPr>
            <a:r>
              <a:rPr lang="en-US" altLang="zh-CN" sz="3600" b="1">
                <a:solidFill>
                  <a:schemeClr val="bg1"/>
                </a:solidFill>
              </a:rPr>
              <a:t>2.</a:t>
            </a:r>
            <a:r>
              <a:rPr lang="en-US" altLang="zh-CN" sz="3600">
                <a:solidFill>
                  <a:schemeClr val="bg1"/>
                </a:solidFill>
              </a:rPr>
              <a:t> </a:t>
            </a:r>
            <a:r>
              <a:rPr lang="en-US" altLang="zh-CN" sz="3600" b="1">
                <a:solidFill>
                  <a:schemeClr val="bg1"/>
                </a:solidFill>
              </a:rPr>
              <a:t>Conformational epitopes</a:t>
            </a:r>
            <a:r>
              <a:rPr lang="en-US" altLang="zh-CN"/>
              <a:t> </a:t>
            </a:r>
          </a:p>
          <a:p>
            <a:pPr>
              <a:lnSpc>
                <a:spcPct val="130000"/>
              </a:lnSpc>
              <a:buFontTx/>
              <a:buNone/>
            </a:pPr>
            <a:r>
              <a:rPr lang="en-US" altLang="zh-CN">
                <a:solidFill>
                  <a:srgbClr val="FF0066"/>
                </a:solidFill>
                <a:cs typeface="Arial" charset="0"/>
              </a:rPr>
              <a:t>♣ </a:t>
            </a:r>
            <a:r>
              <a:rPr lang="en-US" altLang="zh-CN">
                <a:solidFill>
                  <a:schemeClr val="bg1"/>
                </a:solidFill>
                <a:cs typeface="Arial" charset="0"/>
              </a:rPr>
              <a:t>D</a:t>
            </a:r>
            <a:r>
              <a:rPr lang="en-US" altLang="zh-CN">
                <a:solidFill>
                  <a:schemeClr val="bg1"/>
                </a:solidFill>
              </a:rPr>
              <a:t>iscontinuous (involve multiple subunits, often located far apart in the primary sequence of the antigen molecule) and are thus found only in native (globular) proteins.</a:t>
            </a:r>
            <a:r>
              <a:rPr lang="en-US" altLang="zh-CN" sz="3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457200" y="1196975"/>
            <a:ext cx="8229600" cy="4929188"/>
          </a:xfrm>
        </p:spPr>
        <p:txBody>
          <a:bodyPr/>
          <a:lstStyle/>
          <a:p>
            <a:pPr>
              <a:lnSpc>
                <a:spcPct val="120000"/>
              </a:lnSpc>
              <a:buFontTx/>
              <a:buNone/>
            </a:pPr>
            <a:r>
              <a:rPr lang="en-US" altLang="zh-CN" dirty="0" smtClean="0">
                <a:solidFill>
                  <a:srgbClr val="FF0066"/>
                </a:solidFill>
                <a:cs typeface="Arial" charset="0"/>
              </a:rPr>
              <a:t>♣</a:t>
            </a:r>
            <a:r>
              <a:rPr lang="en-US" b="1" dirty="0" smtClean="0">
                <a:solidFill>
                  <a:schemeClr val="accent1"/>
                </a:solidFill>
              </a:rPr>
              <a:t>3. </a:t>
            </a:r>
            <a:r>
              <a:rPr lang="en-US" b="1" dirty="0" err="1" smtClean="0">
                <a:solidFill>
                  <a:schemeClr val="accent1"/>
                </a:solidFill>
              </a:rPr>
              <a:t>Neoantigenic</a:t>
            </a:r>
            <a:r>
              <a:rPr lang="en-US" b="1" dirty="0" smtClean="0">
                <a:solidFill>
                  <a:schemeClr val="accent1"/>
                </a:solidFill>
              </a:rPr>
              <a:t> </a:t>
            </a:r>
            <a:r>
              <a:rPr lang="en-US" b="1" dirty="0" err="1" smtClean="0">
                <a:solidFill>
                  <a:schemeClr val="accent1"/>
                </a:solidFill>
              </a:rPr>
              <a:t>epitope</a:t>
            </a:r>
            <a:r>
              <a:rPr lang="en-US" b="1" dirty="0" smtClean="0">
                <a:solidFill>
                  <a:schemeClr val="accent1"/>
                </a:solidFill>
              </a:rPr>
              <a:t>:</a:t>
            </a:r>
            <a:r>
              <a:rPr lang="en-US" dirty="0" smtClean="0">
                <a:solidFill>
                  <a:schemeClr val="accent1"/>
                </a:solidFill>
              </a:rPr>
              <a:t> New </a:t>
            </a:r>
            <a:r>
              <a:rPr lang="en-US" dirty="0" err="1" smtClean="0">
                <a:solidFill>
                  <a:schemeClr val="accent1"/>
                </a:solidFill>
              </a:rPr>
              <a:t>epitopes</a:t>
            </a:r>
            <a:r>
              <a:rPr lang="en-US" dirty="0" smtClean="0">
                <a:solidFill>
                  <a:schemeClr val="accent1"/>
                </a:solidFill>
              </a:rPr>
              <a:t> produced by protein modification such as </a:t>
            </a:r>
            <a:r>
              <a:rPr lang="en-US" dirty="0" err="1" smtClean="0">
                <a:solidFill>
                  <a:schemeClr val="accent1"/>
                </a:solidFill>
              </a:rPr>
              <a:t>phosphorylation</a:t>
            </a:r>
            <a:r>
              <a:rPr lang="en-US" dirty="0" smtClean="0">
                <a:solidFill>
                  <a:schemeClr val="accent1"/>
                </a:solidFill>
              </a:rPr>
              <a:t> or proteolysis</a:t>
            </a:r>
            <a:r>
              <a:rPr lang="en-US" altLang="zh-CN" dirty="0" smtClean="0">
                <a:solidFill>
                  <a:schemeClr val="bg1"/>
                </a:solidFill>
              </a:rPr>
              <a:t>.</a:t>
            </a:r>
            <a:endParaRPr lang="en-US" altLang="zh-CN"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1042988" y="271463"/>
            <a:ext cx="7058025" cy="63150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395288" y="836613"/>
            <a:ext cx="8229600" cy="1139825"/>
          </a:xfrm>
          <a:solidFill>
            <a:srgbClr val="0000FF"/>
          </a:solidFill>
        </p:spPr>
        <p:txBody>
          <a:bodyPr/>
          <a:lstStyle/>
          <a:p>
            <a:r>
              <a:rPr lang="en-US" altLang="zh-CN" b="1">
                <a:solidFill>
                  <a:schemeClr val="bg1"/>
                </a:solidFill>
              </a:rPr>
              <a:t>Two different epitopes</a:t>
            </a:r>
          </a:p>
        </p:txBody>
      </p:sp>
      <p:sp>
        <p:nvSpPr>
          <p:cNvPr id="19461" name="Rectangle 5"/>
          <p:cNvSpPr>
            <a:spLocks noGrp="1" noChangeArrowheads="1"/>
          </p:cNvSpPr>
          <p:nvPr>
            <p:ph type="body" sz="half" idx="1"/>
          </p:nvPr>
        </p:nvSpPr>
        <p:spPr>
          <a:xfrm>
            <a:off x="395288" y="2327275"/>
            <a:ext cx="4038600" cy="3910013"/>
          </a:xfrm>
        </p:spPr>
        <p:txBody>
          <a:bodyPr/>
          <a:lstStyle/>
          <a:p>
            <a:pPr>
              <a:lnSpc>
                <a:spcPct val="130000"/>
              </a:lnSpc>
            </a:pPr>
            <a:r>
              <a:rPr lang="en-US" altLang="zh-CN" b="1">
                <a:solidFill>
                  <a:schemeClr val="bg1"/>
                </a:solidFill>
              </a:rPr>
              <a:t>B cell epitope, </a:t>
            </a:r>
            <a:r>
              <a:rPr lang="en-US" altLang="zh-CN">
                <a:solidFill>
                  <a:schemeClr val="bg1"/>
                </a:solidFill>
              </a:rPr>
              <a:t>a portion of antigen molecule that is recognized by B cell receptors.</a:t>
            </a:r>
          </a:p>
        </p:txBody>
      </p:sp>
      <p:sp>
        <p:nvSpPr>
          <p:cNvPr id="19462" name="Rectangle 6"/>
          <p:cNvSpPr>
            <a:spLocks noGrp="1" noChangeArrowheads="1"/>
          </p:cNvSpPr>
          <p:nvPr>
            <p:ph type="body" sz="half" idx="2"/>
          </p:nvPr>
        </p:nvSpPr>
        <p:spPr>
          <a:xfrm>
            <a:off x="4643438" y="2327275"/>
            <a:ext cx="4038600" cy="4054475"/>
          </a:xfrm>
        </p:spPr>
        <p:txBody>
          <a:bodyPr/>
          <a:lstStyle/>
          <a:p>
            <a:pPr>
              <a:lnSpc>
                <a:spcPct val="130000"/>
              </a:lnSpc>
            </a:pPr>
            <a:r>
              <a:rPr lang="en-US" altLang="zh-CN" b="1">
                <a:solidFill>
                  <a:schemeClr val="bg1"/>
                </a:solidFill>
              </a:rPr>
              <a:t>T cell epitope, </a:t>
            </a:r>
            <a:r>
              <a:rPr lang="en-US" altLang="zh-CN">
                <a:solidFill>
                  <a:schemeClr val="bg1"/>
                </a:solidFill>
              </a:rPr>
              <a:t>the</a:t>
            </a:r>
            <a:r>
              <a:rPr lang="en-US" altLang="zh-CN" b="1">
                <a:solidFill>
                  <a:schemeClr val="bg1"/>
                </a:solidFill>
              </a:rPr>
              <a:t> </a:t>
            </a:r>
            <a:r>
              <a:rPr lang="en-US" altLang="zh-CN">
                <a:solidFill>
                  <a:schemeClr val="bg1"/>
                </a:solidFill>
              </a:rPr>
              <a:t>region of antigen molecules that are recognized by T cell receptors.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blinds(horizontal)">
                                      <p:cBhvr>
                                        <p:cTn id="7" dur="5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2">
                                            <p:txEl>
                                              <p:pRg st="0" end="0"/>
                                            </p:txEl>
                                          </p:spTgt>
                                        </p:tgtEl>
                                        <p:attrNameLst>
                                          <p:attrName>style.visibility</p:attrName>
                                        </p:attrNameLst>
                                      </p:cBhvr>
                                      <p:to>
                                        <p:strVal val="visible"/>
                                      </p:to>
                                    </p:set>
                                    <p:animEffect transition="in" filter="blinds(horizontal)">
                                      <p:cBhvr>
                                        <p:cTn id="12" dur="500"/>
                                        <p:tgtEl>
                                          <p:spTgt spid="194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60350"/>
            <a:ext cx="8207375" cy="936625"/>
          </a:xfrm>
          <a:solidFill>
            <a:srgbClr val="0000FF"/>
          </a:solidFill>
        </p:spPr>
        <p:txBody>
          <a:bodyPr/>
          <a:lstStyle/>
          <a:p>
            <a:r>
              <a:rPr lang="en-US" altLang="zh-CN">
                <a:solidFill>
                  <a:schemeClr val="bg1"/>
                </a:solidFill>
              </a:rPr>
              <a:t>6  Superantigen</a:t>
            </a:r>
            <a:endParaRPr lang="en-US" altLang="zh-CN" sz="3600">
              <a:solidFill>
                <a:schemeClr val="bg1"/>
              </a:solidFill>
              <a:ea typeface="楷体_GB2312" pitchFamily="49" charset="-122"/>
            </a:endParaRPr>
          </a:p>
        </p:txBody>
      </p:sp>
      <p:sp>
        <p:nvSpPr>
          <p:cNvPr id="24579" name="Rectangle 3"/>
          <p:cNvSpPr>
            <a:spLocks noGrp="1" noChangeArrowheads="1"/>
          </p:cNvSpPr>
          <p:nvPr>
            <p:ph type="body" idx="1"/>
          </p:nvPr>
        </p:nvSpPr>
        <p:spPr>
          <a:xfrm>
            <a:off x="468313" y="1341438"/>
            <a:ext cx="8229600" cy="5300662"/>
          </a:xfrm>
          <a:solidFill>
            <a:srgbClr val="0000FF"/>
          </a:solidFill>
        </p:spPr>
        <p:txBody>
          <a:bodyPr/>
          <a:lstStyle/>
          <a:p>
            <a:pPr>
              <a:lnSpc>
                <a:spcPct val="120000"/>
              </a:lnSpc>
            </a:pPr>
            <a:r>
              <a:rPr lang="en-US" altLang="zh-CN">
                <a:solidFill>
                  <a:schemeClr val="bg1"/>
                </a:solidFill>
              </a:rPr>
              <a:t>Molecules that are potent T lymphocyte mitogens and simultaneously bind to class II MHC molecules. They are often associated with staphylococcal products and are involved in enterotoxemias and toxic shock syndrome in humans.</a:t>
            </a:r>
            <a:r>
              <a:rPr lang="en-US" altLang="zh-CN"/>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323850" y="908050"/>
            <a:ext cx="8362950" cy="5218113"/>
          </a:xfrm>
        </p:spPr>
        <p:txBody>
          <a:bodyPr/>
          <a:lstStyle/>
          <a:p>
            <a:pPr>
              <a:lnSpc>
                <a:spcPct val="120000"/>
              </a:lnSpc>
            </a:pPr>
            <a:r>
              <a:rPr lang="en-US" altLang="zh-CN" b="1">
                <a:solidFill>
                  <a:schemeClr val="bg1"/>
                </a:solidFill>
              </a:rPr>
              <a:t>Superantigens</a:t>
            </a:r>
            <a:r>
              <a:rPr lang="en-US" altLang="zh-CN">
                <a:solidFill>
                  <a:schemeClr val="bg1"/>
                </a:solidFill>
              </a:rPr>
              <a:t> (SAgs) are secreted proteins (exotoxins) that exhibit highly potent lymphocyte-transforming (mitogenic) activity directed towards T lymphocytes.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0825" y="333375"/>
            <a:ext cx="8569325" cy="792163"/>
          </a:xfrm>
          <a:solidFill>
            <a:srgbClr val="0000FF"/>
          </a:solidFill>
        </p:spPr>
        <p:txBody>
          <a:bodyPr/>
          <a:lstStyle/>
          <a:p>
            <a:r>
              <a:rPr lang="en-US" altLang="zh-CN" sz="4000" b="1">
                <a:solidFill>
                  <a:schemeClr val="bg1"/>
                </a:solidFill>
                <a:latin typeface="Times New Roman" pitchFamily="18" charset="0"/>
              </a:rPr>
              <a:t>7 </a:t>
            </a:r>
            <a:r>
              <a:rPr lang="en-US" altLang="zh-CN" sz="4000">
                <a:solidFill>
                  <a:schemeClr val="bg1"/>
                </a:solidFill>
                <a:latin typeface="Times New Roman" pitchFamily="18" charset="0"/>
              </a:rPr>
              <a:t> </a:t>
            </a:r>
            <a:r>
              <a:rPr lang="en-US" altLang="zh-CN" sz="4000">
                <a:solidFill>
                  <a:schemeClr val="bg1"/>
                </a:solidFill>
                <a:latin typeface="Verdana" pitchFamily="34" charset="0"/>
              </a:rPr>
              <a:t>Mitogen</a:t>
            </a:r>
            <a:endParaRPr lang="en-US" altLang="zh-CN" sz="3200">
              <a:solidFill>
                <a:schemeClr val="bg1"/>
              </a:solidFill>
              <a:ea typeface="楷体_GB2312" pitchFamily="49" charset="-122"/>
            </a:endParaRPr>
          </a:p>
        </p:txBody>
      </p:sp>
      <p:sp>
        <p:nvSpPr>
          <p:cNvPr id="25603" name="Rectangle 3"/>
          <p:cNvSpPr>
            <a:spLocks noGrp="1" noChangeArrowheads="1"/>
          </p:cNvSpPr>
          <p:nvPr>
            <p:ph type="body" idx="1"/>
          </p:nvPr>
        </p:nvSpPr>
        <p:spPr>
          <a:xfrm>
            <a:off x="323850" y="1341438"/>
            <a:ext cx="8496300" cy="5111750"/>
          </a:xfrm>
        </p:spPr>
        <p:txBody>
          <a:bodyPr/>
          <a:lstStyle/>
          <a:p>
            <a:pPr>
              <a:lnSpc>
                <a:spcPct val="130000"/>
              </a:lnSpc>
            </a:pPr>
            <a:r>
              <a:rPr lang="en-US" altLang="zh-CN" sz="3000">
                <a:solidFill>
                  <a:schemeClr val="bg1"/>
                </a:solidFill>
                <a:latin typeface="Verdana" pitchFamily="34" charset="0"/>
              </a:rPr>
              <a:t>An agent that induces mitosis. </a:t>
            </a:r>
            <a:br>
              <a:rPr lang="en-US" altLang="zh-CN" sz="3000">
                <a:solidFill>
                  <a:schemeClr val="bg1"/>
                </a:solidFill>
                <a:latin typeface="Verdana" pitchFamily="34" charset="0"/>
              </a:rPr>
            </a:br>
            <a:r>
              <a:rPr lang="en-US" altLang="zh-CN" sz="3000">
                <a:solidFill>
                  <a:schemeClr val="bg1"/>
                </a:solidFill>
                <a:latin typeface="Verdana" pitchFamily="34" charset="0"/>
              </a:rPr>
              <a:t>Here means to activate T cells and/or B cells without help from APCs.</a:t>
            </a:r>
          </a:p>
          <a:p>
            <a:pPr>
              <a:lnSpc>
                <a:spcPct val="130000"/>
              </a:lnSpc>
            </a:pPr>
            <a:r>
              <a:rPr lang="en-US" altLang="zh-CN" sz="3000">
                <a:solidFill>
                  <a:schemeClr val="bg1"/>
                </a:solidFill>
                <a:latin typeface="Verdana" pitchFamily="34" charset="0"/>
              </a:rPr>
              <a:t>Lectin, for example, concanavalin A (ConA). </a:t>
            </a:r>
          </a:p>
          <a:p>
            <a:pPr>
              <a:lnSpc>
                <a:spcPct val="130000"/>
              </a:lnSpc>
            </a:pPr>
            <a:r>
              <a:rPr lang="en-US" altLang="zh-CN" sz="3000">
                <a:solidFill>
                  <a:schemeClr val="bg1"/>
                </a:solidFill>
                <a:latin typeface="Verdana" pitchFamily="34" charset="0"/>
              </a:rPr>
              <a:t>LPS(lipopolysaccharide)</a:t>
            </a:r>
          </a:p>
          <a:p>
            <a:pPr>
              <a:lnSpc>
                <a:spcPct val="130000"/>
              </a:lnSpc>
            </a:pPr>
            <a:r>
              <a:rPr lang="en-US" altLang="zh-CN" sz="3000">
                <a:solidFill>
                  <a:schemeClr val="bg1"/>
                </a:solidFill>
                <a:latin typeface="Verdana" pitchFamily="34" charset="0"/>
              </a:rPr>
              <a:t>Staphylococcal protein A(SPA)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22"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zh-CN" b="1">
                <a:solidFill>
                  <a:schemeClr val="bg1"/>
                </a:solidFill>
              </a:rPr>
              <a:t> 8  Adjuvant</a:t>
            </a:r>
          </a:p>
        </p:txBody>
      </p:sp>
      <p:sp>
        <p:nvSpPr>
          <p:cNvPr id="94211" name="Rectangle 3"/>
          <p:cNvSpPr>
            <a:spLocks noGrp="1" noChangeArrowheads="1"/>
          </p:cNvSpPr>
          <p:nvPr>
            <p:ph type="body" idx="1"/>
          </p:nvPr>
        </p:nvSpPr>
        <p:spPr>
          <a:xfrm>
            <a:off x="457200" y="1357298"/>
            <a:ext cx="8229600" cy="5286412"/>
          </a:xfrm>
        </p:spPr>
        <p:txBody>
          <a:bodyPr/>
          <a:lstStyle/>
          <a:p>
            <a:r>
              <a:rPr lang="en-US" altLang="zh-CN" sz="3600" b="1" dirty="0">
                <a:solidFill>
                  <a:srgbClr val="FF0066"/>
                </a:solidFill>
              </a:rPr>
              <a:t>Adjuvant:</a:t>
            </a:r>
            <a:r>
              <a:rPr lang="en-US" altLang="zh-CN" dirty="0"/>
              <a:t> </a:t>
            </a:r>
            <a:r>
              <a:rPr lang="en-US" altLang="zh-CN" sz="3000" dirty="0">
                <a:solidFill>
                  <a:schemeClr val="bg1"/>
                </a:solidFill>
              </a:rPr>
              <a:t>The Latin "</a:t>
            </a:r>
            <a:r>
              <a:rPr lang="en-US" altLang="zh-CN" sz="3000" dirty="0" err="1">
                <a:solidFill>
                  <a:schemeClr val="bg1"/>
                </a:solidFill>
              </a:rPr>
              <a:t>adjuvans</a:t>
            </a:r>
            <a:r>
              <a:rPr lang="en-US" altLang="zh-CN" sz="3000" dirty="0">
                <a:solidFill>
                  <a:schemeClr val="bg1"/>
                </a:solidFill>
              </a:rPr>
              <a:t>" means to help, particularly to reach a goal.</a:t>
            </a:r>
            <a:br>
              <a:rPr lang="en-US" altLang="zh-CN" sz="3000" dirty="0">
                <a:solidFill>
                  <a:schemeClr val="bg1"/>
                </a:solidFill>
              </a:rPr>
            </a:br>
            <a:endParaRPr lang="en-US" altLang="zh-CN" sz="3000" dirty="0">
              <a:solidFill>
                <a:schemeClr val="bg1"/>
              </a:solidFill>
            </a:endParaRPr>
          </a:p>
          <a:p>
            <a:pPr>
              <a:lnSpc>
                <a:spcPct val="120000"/>
              </a:lnSpc>
            </a:pPr>
            <a:r>
              <a:rPr lang="en-US" dirty="0" smtClean="0">
                <a:solidFill>
                  <a:schemeClr val="accent1"/>
                </a:solidFill>
              </a:rPr>
              <a:t>A substance, different from antigen but when mixed with an antigen &amp; injected with it increases immunogenicity of that antigen, called adjuvant.</a:t>
            </a:r>
          </a:p>
          <a:p>
            <a:pPr>
              <a:lnSpc>
                <a:spcPct val="120000"/>
              </a:lnSpc>
            </a:pPr>
            <a:r>
              <a:rPr lang="en-US" dirty="0" err="1" smtClean="0">
                <a:solidFill>
                  <a:schemeClr val="accent1"/>
                </a:solidFill>
              </a:rPr>
              <a:t>Eg</a:t>
            </a:r>
            <a:r>
              <a:rPr lang="en-US" dirty="0" smtClean="0">
                <a:solidFill>
                  <a:schemeClr val="accent1"/>
                </a:solidFill>
              </a:rPr>
              <a:t>: </a:t>
            </a:r>
            <a:r>
              <a:rPr lang="en-US" dirty="0" err="1" smtClean="0">
                <a:solidFill>
                  <a:schemeClr val="accent1"/>
                </a:solidFill>
              </a:rPr>
              <a:t>Aluminium</a:t>
            </a:r>
            <a:r>
              <a:rPr lang="en-US" dirty="0" smtClean="0">
                <a:solidFill>
                  <a:schemeClr val="accent1"/>
                </a:solidFill>
              </a:rPr>
              <a:t> potassium </a:t>
            </a:r>
            <a:r>
              <a:rPr lang="en-US" dirty="0" err="1" smtClean="0">
                <a:solidFill>
                  <a:schemeClr val="accent1"/>
                </a:solidFill>
              </a:rPr>
              <a:t>sulphate</a:t>
            </a:r>
            <a:r>
              <a:rPr lang="en-US" dirty="0" smtClean="0">
                <a:solidFill>
                  <a:schemeClr val="accent1"/>
                </a:solidFill>
              </a:rPr>
              <a:t>, </a:t>
            </a:r>
            <a:r>
              <a:rPr lang="en-US" dirty="0" err="1" smtClean="0">
                <a:solidFill>
                  <a:schemeClr val="accent1"/>
                </a:solidFill>
              </a:rPr>
              <a:t>Aluminium</a:t>
            </a:r>
            <a:r>
              <a:rPr lang="en-US" dirty="0" smtClean="0">
                <a:solidFill>
                  <a:schemeClr val="accent1"/>
                </a:solidFill>
              </a:rPr>
              <a:t> hydroxide.</a:t>
            </a:r>
          </a:p>
          <a:p>
            <a:pPr>
              <a:lnSpc>
                <a:spcPct val="120000"/>
              </a:lnSpc>
            </a:pPr>
            <a:endParaRPr lang="en-US" altLang="zh-CN" i="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blinds(horizontal)">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blinds(horizontal)">
                                      <p:cBhvr>
                                        <p:cTn id="17" dur="500"/>
                                        <p:tgtEl>
                                          <p:spTgt spid="9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rgbClr val="0000FF"/>
          </a:solidFill>
        </p:spPr>
        <p:txBody>
          <a:bodyPr/>
          <a:lstStyle/>
          <a:p>
            <a:r>
              <a:rPr lang="en-US" altLang="zh-CN" b="1">
                <a:solidFill>
                  <a:schemeClr val="bg1"/>
                </a:solidFill>
              </a:rPr>
              <a:t>9  Other antigens</a:t>
            </a:r>
          </a:p>
        </p:txBody>
      </p:sp>
      <p:sp>
        <p:nvSpPr>
          <p:cNvPr id="27651" name="Rectangle 3"/>
          <p:cNvSpPr>
            <a:spLocks noGrp="1" noChangeArrowheads="1"/>
          </p:cNvSpPr>
          <p:nvPr>
            <p:ph type="body" idx="1"/>
          </p:nvPr>
        </p:nvSpPr>
        <p:spPr>
          <a:xfrm>
            <a:off x="457200" y="1412875"/>
            <a:ext cx="8229600" cy="4713288"/>
          </a:xfrm>
        </p:spPr>
        <p:txBody>
          <a:bodyPr/>
          <a:lstStyle/>
          <a:p>
            <a:pPr>
              <a:buFontTx/>
              <a:buNone/>
            </a:pPr>
            <a:r>
              <a:rPr lang="en-US" altLang="zh-CN" b="1" dirty="0">
                <a:solidFill>
                  <a:schemeClr val="bg1"/>
                </a:solidFill>
              </a:rPr>
              <a:t>9-1 </a:t>
            </a:r>
            <a:r>
              <a:rPr lang="en-US" altLang="zh-CN" b="1" dirty="0" err="1">
                <a:solidFill>
                  <a:schemeClr val="bg1"/>
                </a:solidFill>
              </a:rPr>
              <a:t>Heterophilic</a:t>
            </a:r>
            <a:r>
              <a:rPr lang="en-US" altLang="zh-CN" b="1" dirty="0">
                <a:solidFill>
                  <a:schemeClr val="bg1"/>
                </a:solidFill>
              </a:rPr>
              <a:t> antigen : </a:t>
            </a:r>
            <a:r>
              <a:rPr lang="en-US" altLang="zh-CN" dirty="0">
                <a:solidFill>
                  <a:schemeClr val="bg1"/>
                </a:solidFill>
              </a:rPr>
              <a:t>A kind of common antigen, existing in human, animals, and microbes. </a:t>
            </a:r>
          </a:p>
          <a:p>
            <a:pPr>
              <a:buFontTx/>
              <a:buNone/>
            </a:pPr>
            <a:endParaRPr lang="en-US" altLang="zh-CN" dirty="0">
              <a:solidFill>
                <a:schemeClr val="bg1"/>
              </a:solidFill>
            </a:endParaRPr>
          </a:p>
          <a:p>
            <a:pPr>
              <a:buFontTx/>
              <a:buNone/>
            </a:pPr>
            <a:r>
              <a:rPr lang="en-US" altLang="zh-CN" b="1" dirty="0">
                <a:solidFill>
                  <a:schemeClr val="bg1"/>
                </a:solidFill>
              </a:rPr>
              <a:t>9-2 </a:t>
            </a:r>
            <a:r>
              <a:rPr lang="en-US" altLang="zh-CN" b="1" dirty="0" err="1">
                <a:solidFill>
                  <a:schemeClr val="bg1"/>
                </a:solidFill>
              </a:rPr>
              <a:t>Xenogenic</a:t>
            </a:r>
            <a:r>
              <a:rPr lang="en-US" altLang="zh-CN" b="1" dirty="0">
                <a:solidFill>
                  <a:schemeClr val="bg1"/>
                </a:solidFill>
              </a:rPr>
              <a:t> antigen</a:t>
            </a:r>
            <a:endParaRPr lang="en-US" altLang="zh-CN" b="1" dirty="0">
              <a:solidFill>
                <a:schemeClr val="bg1"/>
              </a:solidFill>
              <a:ea typeface="楷体_GB2312" pitchFamily="49" charset="-122"/>
            </a:endParaRPr>
          </a:p>
          <a:p>
            <a:pPr>
              <a:buFontTx/>
              <a:buNone/>
            </a:pPr>
            <a:r>
              <a:rPr lang="en-US" altLang="zh-CN" dirty="0">
                <a:solidFill>
                  <a:schemeClr val="bg1"/>
                </a:solidFill>
              </a:rPr>
              <a:t>   This antigen comes from different genus and generic. For example, pathogenic antigen.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2" dur="500"/>
                                        <p:tgtEl>
                                          <p:spTgt spid="27651">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5"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68313" y="1341438"/>
            <a:ext cx="8229600" cy="4248150"/>
          </a:xfrm>
        </p:spPr>
        <p:txBody>
          <a:bodyPr/>
          <a:lstStyle/>
          <a:p>
            <a:pPr>
              <a:buFontTx/>
              <a:buNone/>
            </a:pPr>
            <a:r>
              <a:rPr lang="en-US" altLang="zh-CN" b="1">
                <a:solidFill>
                  <a:schemeClr val="bg1"/>
                </a:solidFill>
              </a:rPr>
              <a:t>9-3 Allogenic antigen</a:t>
            </a:r>
            <a:r>
              <a:rPr lang="en-US" altLang="zh-CN">
                <a:solidFill>
                  <a:schemeClr val="bg1"/>
                </a:solidFill>
              </a:rPr>
              <a:t> </a:t>
            </a:r>
          </a:p>
          <a:p>
            <a:pPr>
              <a:buFontTx/>
              <a:buNone/>
            </a:pPr>
            <a:r>
              <a:rPr lang="en-US" altLang="zh-CN">
                <a:solidFill>
                  <a:schemeClr val="bg1"/>
                </a:solidFill>
              </a:rPr>
              <a:t>The specific antigen exists in different individuals. Blood type antigens</a:t>
            </a:r>
          </a:p>
          <a:p>
            <a:pPr>
              <a:buFontTx/>
              <a:buNone/>
            </a:pPr>
            <a:endParaRPr lang="en-US" altLang="zh-CN" sz="1100">
              <a:solidFill>
                <a:schemeClr val="bg1"/>
              </a:solidFill>
            </a:endParaRPr>
          </a:p>
          <a:p>
            <a:pPr>
              <a:buFontTx/>
              <a:buNone/>
            </a:pPr>
            <a:r>
              <a:rPr lang="en-US" altLang="zh-CN" b="1">
                <a:solidFill>
                  <a:schemeClr val="bg1"/>
                </a:solidFill>
              </a:rPr>
              <a:t>9-4 Autoantigen</a:t>
            </a:r>
            <a:endParaRPr lang="en-US" altLang="zh-CN">
              <a:solidFill>
                <a:schemeClr val="bg1"/>
              </a:solidFill>
              <a:ea typeface="楷体_GB2312" pitchFamily="49" charset="-122"/>
            </a:endParaRPr>
          </a:p>
          <a:p>
            <a:pPr>
              <a:buFontTx/>
              <a:buNone/>
            </a:pPr>
            <a:r>
              <a:rPr lang="en-US" altLang="zh-CN">
                <a:solidFill>
                  <a:schemeClr val="bg1"/>
                </a:solidFill>
              </a:rPr>
              <a:t>    A pathological term. </a:t>
            </a:r>
          </a:p>
          <a:p>
            <a:pPr>
              <a:buFontTx/>
              <a:buNone/>
            </a:pPr>
            <a:r>
              <a:rPr lang="en-US" altLang="zh-CN">
                <a:solidFill>
                  <a:schemeClr val="bg1"/>
                </a:solidFill>
              </a:rPr>
              <a:t>    BUT, sperm antigen</a:t>
            </a:r>
          </a:p>
          <a:p>
            <a:pPr>
              <a:buFontTx/>
              <a:buNone/>
            </a:pPr>
            <a:endParaRPr lang="en-US" altLang="zh-CN" sz="11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17" dur="500"/>
                                        <p:tgtEl>
                                          <p:spTgt spid="37891">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7891">
                                            <p:txEl>
                                              <p:pRg st="4" end="4"/>
                                            </p:txEl>
                                          </p:spTgt>
                                        </p:tgtEl>
                                        <p:attrNameLst>
                                          <p:attrName>style.visibility</p:attrName>
                                        </p:attrNameLst>
                                      </p:cBhvr>
                                      <p:to>
                                        <p:strVal val="visible"/>
                                      </p:to>
                                    </p:set>
                                    <p:animEffect transition="in" filter="blinds(horizontal)">
                                      <p:cBhvr>
                                        <p:cTn id="20" dur="500"/>
                                        <p:tgtEl>
                                          <p:spTgt spid="37891">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7891">
                                            <p:txEl>
                                              <p:pRg st="5" end="5"/>
                                            </p:txEl>
                                          </p:spTgt>
                                        </p:tgtEl>
                                        <p:attrNameLst>
                                          <p:attrName>style.visibility</p:attrName>
                                        </p:attrNameLst>
                                      </p:cBhvr>
                                      <p:to>
                                        <p:strVal val="visible"/>
                                      </p:to>
                                    </p:set>
                                    <p:animEffect transition="in" filter="blinds(horizontal)">
                                      <p:cBhvr>
                                        <p:cTn id="23"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79388" y="642918"/>
            <a:ext cx="8713787" cy="5857916"/>
          </a:xfrm>
        </p:spPr>
        <p:txBody>
          <a:bodyPr/>
          <a:lstStyle/>
          <a:p>
            <a:pPr>
              <a:lnSpc>
                <a:spcPct val="130000"/>
              </a:lnSpc>
            </a:pPr>
            <a:r>
              <a:rPr lang="en-US" sz="3600" b="1" dirty="0" err="1" smtClean="0">
                <a:solidFill>
                  <a:schemeClr val="accent1"/>
                </a:solidFill>
              </a:rPr>
              <a:t>Immunogens</a:t>
            </a:r>
            <a:r>
              <a:rPr lang="en-US" sz="3600" b="1" dirty="0" smtClean="0">
                <a:solidFill>
                  <a:schemeClr val="accent1"/>
                </a:solidFill>
              </a:rPr>
              <a:t>:</a:t>
            </a:r>
            <a:endParaRPr lang="en-US" sz="3600" dirty="0" smtClean="0">
              <a:solidFill>
                <a:schemeClr val="accent1"/>
              </a:solidFill>
            </a:endParaRPr>
          </a:p>
          <a:p>
            <a:pPr>
              <a:lnSpc>
                <a:spcPct val="130000"/>
              </a:lnSpc>
            </a:pPr>
            <a:r>
              <a:rPr lang="en-US" sz="3600" dirty="0" smtClean="0">
                <a:solidFill>
                  <a:schemeClr val="accent1"/>
                </a:solidFill>
              </a:rPr>
              <a:t>Although all antigens are recognized by specific lymphocytes or by antibodies, only some antigens are capable of activating lymphocytes. Molecules that stimulate immune responses are called </a:t>
            </a:r>
            <a:r>
              <a:rPr lang="en-US" sz="3600" b="1" dirty="0" err="1" smtClean="0">
                <a:solidFill>
                  <a:schemeClr val="accent1"/>
                </a:solidFill>
              </a:rPr>
              <a:t>Immunogens</a:t>
            </a:r>
            <a:r>
              <a:rPr lang="en-US" sz="3600" b="1" dirty="0" smtClean="0">
                <a:solidFill>
                  <a:schemeClr val="accent1"/>
                </a:solidFill>
              </a:rPr>
              <a:t>.</a:t>
            </a:r>
            <a:r>
              <a:rPr lang="en-US" altLang="zh-CN" sz="3400" dirty="0" smtClean="0">
                <a:solidFill>
                  <a:schemeClr val="accent1"/>
                </a:solidFill>
              </a:rPr>
              <a:t>  </a:t>
            </a:r>
            <a:endParaRPr lang="en-US" altLang="zh-CN" sz="3400" dirty="0">
              <a:solidFill>
                <a:schemeClr val="accent1"/>
              </a:solidFill>
            </a:endParaRPr>
          </a:p>
          <a:p>
            <a:pPr>
              <a:lnSpc>
                <a:spcPct val="130000"/>
              </a:lnSpc>
              <a:buFontTx/>
              <a:buNone/>
            </a:pPr>
            <a:r>
              <a:rPr lang="en-US" altLang="zh-CN" sz="3400" dirty="0">
                <a:solidFill>
                  <a:schemeClr val="bg1"/>
                </a:solidFill>
              </a:rPr>
              <a:t>   </a:t>
            </a:r>
            <a:endParaRPr lang="en-US" altLang="zh-CN" sz="34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981075"/>
            <a:ext cx="8229600" cy="5145088"/>
          </a:xfrm>
        </p:spPr>
        <p:txBody>
          <a:bodyPr/>
          <a:lstStyle/>
          <a:p>
            <a:pPr>
              <a:buFontTx/>
              <a:buNone/>
            </a:pPr>
            <a:r>
              <a:rPr lang="en-US" altLang="zh-CN" b="1">
                <a:solidFill>
                  <a:schemeClr val="bg1"/>
                </a:solidFill>
              </a:rPr>
              <a:t>9-5  </a:t>
            </a:r>
            <a:r>
              <a:rPr lang="en-US" altLang="zh-CN" b="1">
                <a:solidFill>
                  <a:schemeClr val="bg1"/>
                </a:solidFill>
                <a:latin typeface="Verdana" pitchFamily="34" charset="0"/>
              </a:rPr>
              <a:t>Idiotypic antigen</a:t>
            </a:r>
            <a:endParaRPr lang="en-US" altLang="zh-CN">
              <a:solidFill>
                <a:schemeClr val="bg1"/>
              </a:solidFill>
              <a:ea typeface="楷体_GB2312" pitchFamily="49" charset="-122"/>
            </a:endParaRPr>
          </a:p>
          <a:p>
            <a:pPr>
              <a:lnSpc>
                <a:spcPct val="125000"/>
              </a:lnSpc>
              <a:buFontTx/>
              <a:buNone/>
            </a:pPr>
            <a:r>
              <a:rPr lang="en-US" altLang="zh-CN">
                <a:solidFill>
                  <a:schemeClr val="bg1"/>
                </a:solidFill>
              </a:rPr>
              <a:t>   </a:t>
            </a:r>
            <a:r>
              <a:rPr lang="en-US" altLang="zh-CN">
                <a:solidFill>
                  <a:schemeClr val="bg1"/>
                </a:solidFill>
                <a:latin typeface="Verdana" pitchFamily="34" charset="0"/>
              </a:rPr>
              <a:t>An antibody molecule is some sort of foreign molecule when generated in animal body. Such that immune system recognizes it as </a:t>
            </a:r>
            <a:r>
              <a:rPr lang="en-US" altLang="zh-CN" b="1">
                <a:solidFill>
                  <a:schemeClr val="bg1"/>
                </a:solidFill>
                <a:latin typeface="Verdana" pitchFamily="34" charset="0"/>
              </a:rPr>
              <a:t>Antigen</a:t>
            </a:r>
            <a:r>
              <a:rPr lang="en-US" altLang="zh-CN">
                <a:solidFill>
                  <a:schemeClr val="bg1"/>
                </a:solidFill>
                <a:latin typeface="Verdana" pitchFamily="34" charset="0"/>
              </a:rPr>
              <a:t>, which is known as Idiotypic antigen.</a:t>
            </a:r>
            <a:r>
              <a:rPr lang="en-US" altLang="zh-CN">
                <a:solidFill>
                  <a:schemeClr val="bg1"/>
                </a:solidFill>
                <a:latin typeface="Times New Roman" pitchFamily="18"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lnSpc>
                <a:spcPct val="125000"/>
              </a:lnSpc>
              <a:buFontTx/>
              <a:buNone/>
            </a:pPr>
            <a:r>
              <a:rPr lang="en-US" sz="3600" b="1" dirty="0" smtClean="0">
                <a:solidFill>
                  <a:schemeClr val="accent1"/>
                </a:solidFill>
              </a:rPr>
              <a:t>Factors Influencing Immunogenicity:</a:t>
            </a:r>
          </a:p>
          <a:p>
            <a:pPr>
              <a:buNone/>
            </a:pPr>
            <a:r>
              <a:rPr lang="en-US" b="1" dirty="0" smtClean="0">
                <a:solidFill>
                  <a:schemeClr val="accent1"/>
                </a:solidFill>
              </a:rPr>
              <a:t>1. Foreignness</a:t>
            </a:r>
            <a:endParaRPr lang="en-US" dirty="0" smtClean="0">
              <a:solidFill>
                <a:schemeClr val="accent1"/>
              </a:solidFill>
            </a:endParaRPr>
          </a:p>
          <a:p>
            <a:r>
              <a:rPr lang="en-US" dirty="0" smtClean="0">
                <a:solidFill>
                  <a:schemeClr val="accent1"/>
                </a:solidFill>
              </a:rPr>
              <a:t>An antigen must be a foreign substances to the animal to elicit an immune response.</a:t>
            </a:r>
          </a:p>
          <a:p>
            <a:pPr>
              <a:buNone/>
            </a:pPr>
            <a:r>
              <a:rPr lang="en-US" b="1" dirty="0" smtClean="0">
                <a:solidFill>
                  <a:schemeClr val="accent1"/>
                </a:solidFill>
              </a:rPr>
              <a:t>2. Molecular Size</a:t>
            </a:r>
            <a:endParaRPr lang="en-US" dirty="0" smtClean="0">
              <a:solidFill>
                <a:schemeClr val="accent1"/>
              </a:solidFill>
            </a:endParaRPr>
          </a:p>
          <a:p>
            <a:pPr lvl="0"/>
            <a:r>
              <a:rPr lang="en-US" dirty="0" smtClean="0">
                <a:solidFill>
                  <a:schemeClr val="accent1"/>
                </a:solidFill>
              </a:rPr>
              <a:t>The most active </a:t>
            </a:r>
            <a:r>
              <a:rPr lang="en-US" dirty="0" err="1" smtClean="0">
                <a:solidFill>
                  <a:schemeClr val="accent1"/>
                </a:solidFill>
              </a:rPr>
              <a:t>immunogens</a:t>
            </a:r>
            <a:r>
              <a:rPr lang="en-US" dirty="0" smtClean="0">
                <a:solidFill>
                  <a:schemeClr val="accent1"/>
                </a:solidFill>
              </a:rPr>
              <a:t> tend to have a molecular mass of 14,000 to 6,00,000 Da.</a:t>
            </a:r>
          </a:p>
          <a:p>
            <a:r>
              <a:rPr lang="en-US" dirty="0" smtClean="0">
                <a:solidFill>
                  <a:schemeClr val="accent1"/>
                </a:solidFill>
              </a:rPr>
              <a:t>Examples: tetanus </a:t>
            </a:r>
            <a:r>
              <a:rPr lang="en-US" dirty="0" err="1" smtClean="0">
                <a:solidFill>
                  <a:schemeClr val="accent1"/>
                </a:solidFill>
              </a:rPr>
              <a:t>toxoid</a:t>
            </a:r>
            <a:r>
              <a:rPr lang="en-US" dirty="0" smtClean="0">
                <a:solidFill>
                  <a:schemeClr val="accent1"/>
                </a:solidFill>
              </a:rPr>
              <a:t>, egg albumin, </a:t>
            </a:r>
            <a:r>
              <a:rPr lang="en-US" dirty="0" err="1" smtClean="0">
                <a:solidFill>
                  <a:schemeClr val="accent1"/>
                </a:solidFill>
              </a:rPr>
              <a:t>thyroglobulin</a:t>
            </a:r>
            <a:r>
              <a:rPr lang="en-US" dirty="0" smtClean="0">
                <a:solidFill>
                  <a:schemeClr val="accent1"/>
                </a:solidFill>
              </a:rPr>
              <a:t> are highly antigenic.</a:t>
            </a:r>
            <a:endParaRPr lang="en-US" altLang="zh-CN" dirty="0">
              <a:solidFill>
                <a:schemeClr val="accent1"/>
              </a:solidFill>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buNone/>
            </a:pPr>
            <a:r>
              <a:rPr lang="en-US" sz="3600" b="1" dirty="0" smtClean="0">
                <a:solidFill>
                  <a:schemeClr val="accent1"/>
                </a:solidFill>
              </a:rPr>
              <a:t>3. Chemical Nature and Composition</a:t>
            </a:r>
            <a:endParaRPr lang="en-US" sz="3600" dirty="0" smtClean="0">
              <a:solidFill>
                <a:schemeClr val="accent1"/>
              </a:solidFill>
            </a:endParaRPr>
          </a:p>
          <a:p>
            <a:pPr lvl="0"/>
            <a:r>
              <a:rPr lang="en-US" sz="3600" dirty="0" smtClean="0">
                <a:solidFill>
                  <a:schemeClr val="accent1"/>
                </a:solidFill>
              </a:rPr>
              <a:t>In general, the more complex the substance is chemically the more immunogenic it will be.</a:t>
            </a:r>
          </a:p>
          <a:p>
            <a:pPr lvl="0"/>
            <a:r>
              <a:rPr lang="en-US" sz="3600" dirty="0" smtClean="0">
                <a:solidFill>
                  <a:schemeClr val="accent1"/>
                </a:solidFill>
              </a:rPr>
              <a:t>Antigens are mainly proteins and some are polysaccharides.</a:t>
            </a:r>
          </a:p>
          <a:p>
            <a:r>
              <a:rPr lang="en-US" sz="3600" dirty="0" smtClean="0">
                <a:solidFill>
                  <a:schemeClr val="accent1"/>
                </a:solidFill>
              </a:rPr>
              <a:t>It is presumed that presence of an aromatic radical is essential for rigidity and </a:t>
            </a:r>
            <a:r>
              <a:rPr lang="en-US" sz="3600" dirty="0" err="1" smtClean="0">
                <a:solidFill>
                  <a:schemeClr val="accent1"/>
                </a:solidFill>
              </a:rPr>
              <a:t>antigenicity</a:t>
            </a:r>
            <a:r>
              <a:rPr lang="en-US" sz="3600" dirty="0" smtClean="0">
                <a:solidFill>
                  <a:schemeClr val="accent1"/>
                </a:solidFill>
              </a:rPr>
              <a:t> of a substance.</a:t>
            </a:r>
            <a:endParaRPr lang="en-US" altLang="zh-CN" dirty="0">
              <a:solidFill>
                <a:schemeClr val="accent1"/>
              </a:solidFill>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buNone/>
            </a:pPr>
            <a:r>
              <a:rPr lang="en-US" sz="3600" b="1" dirty="0" smtClean="0">
                <a:solidFill>
                  <a:schemeClr val="accent1"/>
                </a:solidFill>
              </a:rPr>
              <a:t>4. Physical Form</a:t>
            </a:r>
            <a:endParaRPr lang="en-US" sz="3600" dirty="0" smtClean="0">
              <a:solidFill>
                <a:schemeClr val="accent1"/>
              </a:solidFill>
            </a:endParaRPr>
          </a:p>
          <a:p>
            <a:pPr lvl="0"/>
            <a:r>
              <a:rPr lang="en-US" sz="3600" dirty="0" smtClean="0">
                <a:solidFill>
                  <a:schemeClr val="accent1"/>
                </a:solidFill>
              </a:rPr>
              <a:t>In general particulate antigens are more immunogenic than soluble ones.</a:t>
            </a:r>
          </a:p>
          <a:p>
            <a:r>
              <a:rPr lang="en-US" sz="3600" dirty="0" smtClean="0">
                <a:solidFill>
                  <a:schemeClr val="accent1"/>
                </a:solidFill>
              </a:rPr>
              <a:t>Denatured antigens are more immunogenic than the native form.</a:t>
            </a:r>
            <a:endParaRPr lang="en-US" altLang="zh-CN" dirty="0">
              <a:solidFill>
                <a:schemeClr val="accent1"/>
              </a:solidFill>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buNone/>
            </a:pPr>
            <a:r>
              <a:rPr lang="en-US" sz="3600" b="1" dirty="0" smtClean="0">
                <a:solidFill>
                  <a:schemeClr val="accent1"/>
                </a:solidFill>
              </a:rPr>
              <a:t>5. Antigen Specificity</a:t>
            </a:r>
          </a:p>
          <a:p>
            <a:pPr>
              <a:buNone/>
            </a:pPr>
            <a:endParaRPr lang="en-US" sz="3600" dirty="0" smtClean="0">
              <a:solidFill>
                <a:schemeClr val="accent1"/>
              </a:solidFill>
            </a:endParaRPr>
          </a:p>
          <a:p>
            <a:pPr lvl="0"/>
            <a:r>
              <a:rPr lang="en-US" sz="3600" dirty="0" smtClean="0">
                <a:solidFill>
                  <a:schemeClr val="accent1"/>
                </a:solidFill>
              </a:rPr>
              <a:t>Antigen Specificity depends on the specific active sites on the antigenic molecules (Antigenic determinants).</a:t>
            </a:r>
          </a:p>
          <a:p>
            <a:pPr lvl="0"/>
            <a:endParaRPr lang="en-US" sz="3600" dirty="0" smtClean="0">
              <a:solidFill>
                <a:schemeClr val="accent1"/>
              </a:solidFill>
            </a:endParaRPr>
          </a:p>
          <a:p>
            <a:r>
              <a:rPr lang="en-US" sz="3600" dirty="0" smtClean="0">
                <a:solidFill>
                  <a:schemeClr val="accent1"/>
                </a:solidFill>
              </a:rPr>
              <a:t>Antigenic determinants or </a:t>
            </a:r>
            <a:r>
              <a:rPr lang="en-US" sz="3600" dirty="0" err="1" smtClean="0">
                <a:solidFill>
                  <a:schemeClr val="accent1"/>
                </a:solidFill>
              </a:rPr>
              <a:t>epitopes</a:t>
            </a:r>
            <a:r>
              <a:rPr lang="en-US" sz="3600" dirty="0" smtClean="0">
                <a:solidFill>
                  <a:schemeClr val="accent1"/>
                </a:solidFill>
              </a:rPr>
              <a:t> are the regions of antigen which specifically binds with the antibody molecule.</a:t>
            </a:r>
            <a:endParaRPr lang="en-US" altLang="zh-CN" dirty="0">
              <a:solidFill>
                <a:schemeClr val="accent1"/>
              </a:solidFill>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buNone/>
            </a:pPr>
            <a:r>
              <a:rPr lang="en-US" sz="3600" b="1" dirty="0" smtClean="0">
                <a:solidFill>
                  <a:schemeClr val="accent1"/>
                </a:solidFill>
              </a:rPr>
              <a:t>6. Species Specificity</a:t>
            </a:r>
          </a:p>
          <a:p>
            <a:pPr>
              <a:buNone/>
            </a:pPr>
            <a:endParaRPr lang="en-US" sz="3600" dirty="0" smtClean="0">
              <a:solidFill>
                <a:schemeClr val="accent1"/>
              </a:solidFill>
            </a:endParaRPr>
          </a:p>
          <a:p>
            <a:pPr lvl="0"/>
            <a:r>
              <a:rPr lang="en-US" sz="3600" dirty="0" smtClean="0">
                <a:solidFill>
                  <a:schemeClr val="accent1"/>
                </a:solidFill>
              </a:rPr>
              <a:t>Tissues of all individuals in a particular species possess, species specific antigen.</a:t>
            </a:r>
          </a:p>
          <a:p>
            <a:pPr lvl="0"/>
            <a:endParaRPr lang="en-US" sz="3600" dirty="0" smtClean="0">
              <a:solidFill>
                <a:schemeClr val="accent1"/>
              </a:solidFill>
            </a:endParaRPr>
          </a:p>
          <a:p>
            <a:pPr lvl="0"/>
            <a:r>
              <a:rPr lang="en-US" sz="3600" dirty="0" smtClean="0">
                <a:solidFill>
                  <a:schemeClr val="accent1"/>
                </a:solidFill>
              </a:rPr>
              <a:t>Human Blood proteins can be differentiated from animal protein by specific antigen-antibody reaction.</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buNone/>
            </a:pPr>
            <a:r>
              <a:rPr lang="en-US" sz="3600" b="1" dirty="0" smtClean="0">
                <a:solidFill>
                  <a:schemeClr val="accent1"/>
                </a:solidFill>
              </a:rPr>
              <a:t>7. Organ Specificity</a:t>
            </a:r>
          </a:p>
          <a:p>
            <a:pPr>
              <a:buNone/>
            </a:pPr>
            <a:endParaRPr lang="en-US" sz="3600" dirty="0" smtClean="0">
              <a:solidFill>
                <a:schemeClr val="accent1"/>
              </a:solidFill>
            </a:endParaRPr>
          </a:p>
          <a:p>
            <a:pPr lvl="0"/>
            <a:r>
              <a:rPr lang="en-US" sz="3600" dirty="0" smtClean="0">
                <a:solidFill>
                  <a:schemeClr val="accent1"/>
                </a:solidFill>
              </a:rPr>
              <a:t>Organ specific antigens are confined to particular organ or tissue.</a:t>
            </a:r>
          </a:p>
          <a:p>
            <a:pPr lvl="0"/>
            <a:endParaRPr lang="en-US" sz="3600" dirty="0" smtClean="0">
              <a:solidFill>
                <a:schemeClr val="accent1"/>
              </a:solidFill>
            </a:endParaRPr>
          </a:p>
          <a:p>
            <a:pPr lvl="0"/>
            <a:r>
              <a:rPr lang="en-US" sz="3600" dirty="0" smtClean="0">
                <a:solidFill>
                  <a:schemeClr val="accent1"/>
                </a:solidFill>
              </a:rPr>
              <a:t>Certain proteins of brain, kidney, </a:t>
            </a:r>
            <a:r>
              <a:rPr lang="en-US" sz="3600" dirty="0" err="1" smtClean="0">
                <a:solidFill>
                  <a:schemeClr val="accent1"/>
                </a:solidFill>
              </a:rPr>
              <a:t>thyroglobulin</a:t>
            </a:r>
            <a:r>
              <a:rPr lang="en-US" sz="3600" dirty="0" smtClean="0">
                <a:solidFill>
                  <a:schemeClr val="accent1"/>
                </a:solidFill>
              </a:rPr>
              <a:t> and lens protein of one species share specificity with that of another species.</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buNone/>
            </a:pPr>
            <a:r>
              <a:rPr lang="en-US" sz="3600" b="1" dirty="0" smtClean="0">
                <a:solidFill>
                  <a:schemeClr val="accent1"/>
                </a:solidFill>
              </a:rPr>
              <a:t>8. Auto-specificity</a:t>
            </a:r>
          </a:p>
          <a:p>
            <a:pPr>
              <a:buNone/>
            </a:pPr>
            <a:endParaRPr lang="en-US" sz="3600" dirty="0" smtClean="0">
              <a:solidFill>
                <a:schemeClr val="accent1"/>
              </a:solidFill>
            </a:endParaRPr>
          </a:p>
          <a:p>
            <a:r>
              <a:rPr lang="en-US" sz="3600" dirty="0" smtClean="0">
                <a:solidFill>
                  <a:schemeClr val="accent1"/>
                </a:solidFill>
              </a:rPr>
              <a:t>The </a:t>
            </a:r>
            <a:r>
              <a:rPr lang="en-US" sz="3600" dirty="0" err="1" smtClean="0">
                <a:solidFill>
                  <a:schemeClr val="accent1"/>
                </a:solidFill>
              </a:rPr>
              <a:t>autologous</a:t>
            </a:r>
            <a:r>
              <a:rPr lang="en-US" sz="3600" dirty="0" smtClean="0">
                <a:solidFill>
                  <a:schemeClr val="accent1"/>
                </a:solidFill>
              </a:rPr>
              <a:t> or self antigens are ordinarily not immunogenic, but under certain circumstances lens protein, </a:t>
            </a:r>
            <a:r>
              <a:rPr lang="en-US" sz="3600" dirty="0" err="1" smtClean="0">
                <a:solidFill>
                  <a:schemeClr val="accent1"/>
                </a:solidFill>
              </a:rPr>
              <a:t>thyroglobulin</a:t>
            </a:r>
            <a:r>
              <a:rPr lang="en-US" sz="3600" dirty="0" smtClean="0">
                <a:solidFill>
                  <a:schemeClr val="accent1"/>
                </a:solidFill>
              </a:rPr>
              <a:t> and others may act as </a:t>
            </a:r>
            <a:r>
              <a:rPr lang="en-US" sz="3600" b="1" i="1" dirty="0" err="1" smtClean="0">
                <a:solidFill>
                  <a:schemeClr val="accent1"/>
                </a:solidFill>
              </a:rPr>
              <a:t>autoantigens</a:t>
            </a:r>
            <a:r>
              <a:rPr lang="en-US" sz="3600" b="1" i="1" dirty="0" smtClean="0">
                <a:solidFill>
                  <a:schemeClr val="accent1"/>
                </a:solidFill>
              </a:rPr>
              <a:t>.</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buNone/>
            </a:pPr>
            <a:r>
              <a:rPr lang="en-US" sz="3600" b="1" dirty="0" smtClean="0">
                <a:solidFill>
                  <a:schemeClr val="accent1"/>
                </a:solidFill>
              </a:rPr>
              <a:t>9. Genetic Factors </a:t>
            </a:r>
            <a:endParaRPr lang="en-US" sz="3600" dirty="0" smtClean="0">
              <a:solidFill>
                <a:schemeClr val="accent1"/>
              </a:solidFill>
            </a:endParaRPr>
          </a:p>
          <a:p>
            <a:pPr lvl="0"/>
            <a:r>
              <a:rPr lang="en-US" sz="3600" dirty="0" smtClean="0">
                <a:solidFill>
                  <a:schemeClr val="accent1"/>
                </a:solidFill>
              </a:rPr>
              <a:t>Some substances are immunogenic in one species but not in another .Similarly, some substances are immunogenic in one individual but not in others.</a:t>
            </a:r>
          </a:p>
          <a:p>
            <a:pPr lvl="0"/>
            <a:r>
              <a:rPr lang="en-US" sz="3600" dirty="0" smtClean="0">
                <a:solidFill>
                  <a:schemeClr val="accent1"/>
                </a:solidFill>
              </a:rPr>
              <a:t>The species or individuals may lack or have altered genes that code for the receptors for antigen on B cells and T cells.</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buNone/>
            </a:pPr>
            <a:r>
              <a:rPr lang="en-US" sz="3600" b="1" dirty="0" smtClean="0">
                <a:solidFill>
                  <a:schemeClr val="accent1"/>
                </a:solidFill>
              </a:rPr>
              <a:t>10. Age</a:t>
            </a:r>
          </a:p>
          <a:p>
            <a:pPr>
              <a:buNone/>
            </a:pPr>
            <a:endParaRPr lang="en-US" sz="3600" dirty="0" smtClean="0">
              <a:solidFill>
                <a:schemeClr val="accent1"/>
              </a:solidFill>
            </a:endParaRPr>
          </a:p>
          <a:p>
            <a:pPr lvl="0"/>
            <a:r>
              <a:rPr lang="en-US" sz="3600" dirty="0" smtClean="0">
                <a:solidFill>
                  <a:schemeClr val="accent1"/>
                </a:solidFill>
              </a:rPr>
              <a:t>Age can also influence immunogenicity.</a:t>
            </a:r>
          </a:p>
          <a:p>
            <a:pPr lvl="0"/>
            <a:endParaRPr lang="en-US" sz="3600" dirty="0" smtClean="0">
              <a:solidFill>
                <a:schemeClr val="accent1"/>
              </a:solidFill>
            </a:endParaRPr>
          </a:p>
          <a:p>
            <a:r>
              <a:rPr lang="en-US" sz="3600" dirty="0" smtClean="0">
                <a:solidFill>
                  <a:schemeClr val="accent1"/>
                </a:solidFill>
              </a:rPr>
              <a:t>Usually the very young and the very old have a diminished ability to elicit and immune response in response to an </a:t>
            </a:r>
            <a:r>
              <a:rPr lang="en-US" sz="3600" dirty="0" err="1" smtClean="0">
                <a:solidFill>
                  <a:schemeClr val="accent1"/>
                </a:solidFill>
              </a:rPr>
              <a:t>immunogen</a:t>
            </a:r>
            <a:r>
              <a:rPr lang="en-US" sz="3600" dirty="0" smtClean="0">
                <a:solidFill>
                  <a:schemeClr val="accent1"/>
                </a:solidFill>
              </a:rPr>
              <a:t>.</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457200" y="549275"/>
            <a:ext cx="8229600" cy="5832475"/>
          </a:xfrm>
        </p:spPr>
        <p:txBody>
          <a:bodyPr/>
          <a:lstStyle/>
          <a:p>
            <a:pPr>
              <a:lnSpc>
                <a:spcPct val="125000"/>
              </a:lnSpc>
            </a:pPr>
            <a:r>
              <a:rPr lang="en-US" altLang="zh-CN" sz="3000" dirty="0">
                <a:solidFill>
                  <a:schemeClr val="bg1"/>
                </a:solidFill>
              </a:rPr>
              <a:t>An </a:t>
            </a:r>
            <a:r>
              <a:rPr lang="en-US" altLang="zh-CN" sz="3000" b="1" dirty="0">
                <a:solidFill>
                  <a:srgbClr val="FFFF99"/>
                </a:solidFill>
              </a:rPr>
              <a:t>antigen</a:t>
            </a:r>
            <a:r>
              <a:rPr lang="en-US" altLang="zh-CN" sz="3000" dirty="0">
                <a:solidFill>
                  <a:srgbClr val="FFFF99"/>
                </a:solidFill>
              </a:rPr>
              <a:t> </a:t>
            </a:r>
            <a:r>
              <a:rPr lang="en-US" altLang="zh-CN" sz="3000" dirty="0">
                <a:solidFill>
                  <a:schemeClr val="bg1"/>
                </a:solidFill>
              </a:rPr>
              <a:t>is a molecule that stimulates an immune response. </a:t>
            </a:r>
            <a:endParaRPr lang="en-US" altLang="zh-CN" sz="3000" dirty="0" smtClean="0">
              <a:solidFill>
                <a:schemeClr val="bg1"/>
              </a:solidFill>
            </a:endParaRPr>
          </a:p>
          <a:p>
            <a:pPr>
              <a:lnSpc>
                <a:spcPct val="125000"/>
              </a:lnSpc>
            </a:pPr>
            <a:endParaRPr lang="en-US" altLang="zh-CN" sz="3000" dirty="0">
              <a:solidFill>
                <a:schemeClr val="bg1"/>
              </a:solidFill>
            </a:endParaRPr>
          </a:p>
          <a:p>
            <a:pPr>
              <a:lnSpc>
                <a:spcPct val="125000"/>
              </a:lnSpc>
            </a:pPr>
            <a:r>
              <a:rPr lang="en-US" altLang="zh-CN" sz="3000" dirty="0">
                <a:solidFill>
                  <a:schemeClr val="bg1"/>
                </a:solidFill>
              </a:rPr>
              <a:t>The word originated from the notion that they can stimulate </a:t>
            </a:r>
            <a:r>
              <a:rPr lang="en-US" altLang="zh-CN" sz="3000" b="1" u="sng" dirty="0">
                <a:solidFill>
                  <a:srgbClr val="FFFF99"/>
                </a:solidFill>
              </a:rPr>
              <a:t>anti</a:t>
            </a:r>
            <a:r>
              <a:rPr lang="en-US" altLang="zh-CN" sz="3000" dirty="0">
                <a:solidFill>
                  <a:schemeClr val="bg1"/>
                </a:solidFill>
              </a:rPr>
              <a:t>body </a:t>
            </a:r>
            <a:r>
              <a:rPr lang="en-US" altLang="zh-CN" sz="3000" b="1" u="sng" dirty="0" smtClean="0">
                <a:solidFill>
                  <a:srgbClr val="FFFF99"/>
                </a:solidFill>
              </a:rPr>
              <a:t>gen</a:t>
            </a:r>
            <a:r>
              <a:rPr lang="en-US" altLang="zh-CN" sz="3000" dirty="0" smtClean="0">
                <a:solidFill>
                  <a:schemeClr val="bg1"/>
                </a:solidFill>
              </a:rPr>
              <a:t>eration.</a:t>
            </a:r>
          </a:p>
          <a:p>
            <a:pPr>
              <a:lnSpc>
                <a:spcPct val="125000"/>
              </a:lnSpc>
            </a:pPr>
            <a:endParaRPr lang="en-US" altLang="zh-CN" sz="3000" dirty="0">
              <a:solidFill>
                <a:schemeClr val="bg1"/>
              </a:solidFill>
            </a:endParaRPr>
          </a:p>
          <a:p>
            <a:pPr>
              <a:lnSpc>
                <a:spcPct val="125000"/>
              </a:lnSpc>
            </a:pPr>
            <a:r>
              <a:rPr lang="en-US" altLang="zh-CN" sz="3000" dirty="0">
                <a:solidFill>
                  <a:schemeClr val="bg1"/>
                </a:solidFill>
              </a:rPr>
              <a:t>The modern definition encompasses all substances that can be recognized by the adaptive immune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blinds(horizontal)">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blinds(horizontal)">
                                      <p:cBhvr>
                                        <p:cTn id="12" dur="500"/>
                                        <p:tgtEl>
                                          <p:spTgt spid="6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blinds(horizontal)">
                                      <p:cBhvr>
                                        <p:cTn id="17"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buNone/>
            </a:pPr>
            <a:r>
              <a:rPr lang="en-US" sz="3600" b="1" dirty="0" smtClean="0">
                <a:solidFill>
                  <a:schemeClr val="accent1"/>
                </a:solidFill>
              </a:rPr>
              <a:t>11. Degradability</a:t>
            </a:r>
          </a:p>
          <a:p>
            <a:endParaRPr lang="en-US" sz="3600" dirty="0" smtClean="0">
              <a:solidFill>
                <a:schemeClr val="accent1"/>
              </a:solidFill>
            </a:endParaRPr>
          </a:p>
          <a:p>
            <a:pPr lvl="0"/>
            <a:r>
              <a:rPr lang="en-US" sz="3600" dirty="0" smtClean="0">
                <a:solidFill>
                  <a:schemeClr val="accent1"/>
                </a:solidFill>
              </a:rPr>
              <a:t>Antigens that are easily </a:t>
            </a:r>
            <a:r>
              <a:rPr lang="en-US" sz="3600" dirty="0" err="1" smtClean="0">
                <a:solidFill>
                  <a:schemeClr val="accent1"/>
                </a:solidFill>
              </a:rPr>
              <a:t>phagocytosed</a:t>
            </a:r>
            <a:r>
              <a:rPr lang="en-US" sz="3600" dirty="0" smtClean="0">
                <a:solidFill>
                  <a:schemeClr val="accent1"/>
                </a:solidFill>
              </a:rPr>
              <a:t> are generally more immunogenic.</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buNone/>
            </a:pPr>
            <a:r>
              <a:rPr lang="en-US" sz="3600" b="1" dirty="0" smtClean="0">
                <a:solidFill>
                  <a:schemeClr val="accent1"/>
                </a:solidFill>
              </a:rPr>
              <a:t>12. Dose of the antigen</a:t>
            </a:r>
          </a:p>
          <a:p>
            <a:pPr>
              <a:buNone/>
            </a:pPr>
            <a:endParaRPr lang="en-US" sz="3600" dirty="0" smtClean="0">
              <a:solidFill>
                <a:schemeClr val="accent1"/>
              </a:solidFill>
            </a:endParaRPr>
          </a:p>
          <a:p>
            <a:pPr lvl="0"/>
            <a:r>
              <a:rPr lang="en-US" sz="3600" dirty="0" smtClean="0">
                <a:solidFill>
                  <a:schemeClr val="accent1"/>
                </a:solidFill>
              </a:rPr>
              <a:t>The dose of administration of an </a:t>
            </a:r>
            <a:r>
              <a:rPr lang="en-US" sz="3600" dirty="0" err="1" smtClean="0">
                <a:solidFill>
                  <a:schemeClr val="accent1"/>
                </a:solidFill>
              </a:rPr>
              <a:t>immunogen</a:t>
            </a:r>
            <a:r>
              <a:rPr lang="en-US" sz="3600" dirty="0" smtClean="0">
                <a:solidFill>
                  <a:schemeClr val="accent1"/>
                </a:solidFill>
              </a:rPr>
              <a:t> can influence its immunogenicity. </a:t>
            </a:r>
          </a:p>
          <a:p>
            <a:pPr lvl="0"/>
            <a:endParaRPr lang="en-US" sz="3600" dirty="0" smtClean="0">
              <a:solidFill>
                <a:schemeClr val="accent1"/>
              </a:solidFill>
            </a:endParaRPr>
          </a:p>
          <a:p>
            <a:pPr lvl="0"/>
            <a:r>
              <a:rPr lang="en-US" sz="3600" dirty="0" smtClean="0">
                <a:solidFill>
                  <a:schemeClr val="accent1"/>
                </a:solidFill>
              </a:rPr>
              <a:t>There is a dose of antigen above or below which the immune response will not be optimal.</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5728"/>
            <a:ext cx="8229600" cy="6215106"/>
          </a:xfrm>
        </p:spPr>
        <p:txBody>
          <a:bodyPr/>
          <a:lstStyle/>
          <a:p>
            <a:pPr>
              <a:buNone/>
            </a:pPr>
            <a:r>
              <a:rPr lang="en-US" sz="3600" b="1" dirty="0" smtClean="0">
                <a:solidFill>
                  <a:schemeClr val="accent1"/>
                </a:solidFill>
              </a:rPr>
              <a:t>13. Route of Administration</a:t>
            </a:r>
            <a:endParaRPr lang="en-US" sz="3600" dirty="0" smtClean="0">
              <a:solidFill>
                <a:schemeClr val="accent1"/>
              </a:solidFill>
            </a:endParaRPr>
          </a:p>
          <a:p>
            <a:pPr lvl="0"/>
            <a:r>
              <a:rPr lang="en-US" sz="3600" dirty="0" smtClean="0">
                <a:solidFill>
                  <a:schemeClr val="accent1"/>
                </a:solidFill>
              </a:rPr>
              <a:t>Generally the subcutaneous route is better than the intravenous or </a:t>
            </a:r>
            <a:r>
              <a:rPr lang="en-US" sz="3600" dirty="0" err="1" smtClean="0">
                <a:solidFill>
                  <a:schemeClr val="accent1"/>
                </a:solidFill>
              </a:rPr>
              <a:t>intragastric</a:t>
            </a:r>
            <a:r>
              <a:rPr lang="en-US" sz="3600" dirty="0" smtClean="0">
                <a:solidFill>
                  <a:schemeClr val="accent1"/>
                </a:solidFill>
              </a:rPr>
              <a:t> routes.</a:t>
            </a:r>
          </a:p>
          <a:p>
            <a:pPr lvl="0"/>
            <a:r>
              <a:rPr lang="en-US" sz="3600" dirty="0" smtClean="0">
                <a:solidFill>
                  <a:schemeClr val="accent1"/>
                </a:solidFill>
              </a:rPr>
              <a:t>The route of antigen administration can also alter the nature of the response.</a:t>
            </a:r>
          </a:p>
          <a:p>
            <a:r>
              <a:rPr lang="en-US" sz="3600" dirty="0" smtClean="0">
                <a:solidFill>
                  <a:schemeClr val="accent1"/>
                </a:solidFill>
              </a:rPr>
              <a:t>Antigen administered intravenously is carried first to the spleen, whereas antigen administered subcutaneously moves first to local lymph nodes.</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1625"/>
            <a:ext cx="7772400" cy="3084513"/>
          </a:xfrm>
          <a:solidFill>
            <a:schemeClr val="accent2">
              <a:lumMod val="20000"/>
              <a:lumOff val="80000"/>
            </a:schemeClr>
          </a:solidFill>
        </p:spPr>
        <p:txBody>
          <a:bodyPr rtlCol="1">
            <a:normAutofit fontScale="90000"/>
          </a:bodyPr>
          <a:lstStyle/>
          <a:p>
            <a:pPr eaLnBrk="1" fontAlgn="auto" hangingPunct="1">
              <a:spcAft>
                <a:spcPts val="0"/>
              </a:spcAft>
              <a:defRPr/>
            </a:pPr>
            <a:r>
              <a:rPr lang="en-US" b="1" dirty="0" smtClean="0">
                <a:solidFill>
                  <a:srgbClr val="B00000"/>
                </a:solidFill>
              </a:rPr>
              <a:t/>
            </a:r>
            <a:br>
              <a:rPr lang="en-US" b="1" dirty="0" smtClean="0">
                <a:solidFill>
                  <a:srgbClr val="B00000"/>
                </a:solidFill>
              </a:rPr>
            </a:br>
            <a:r>
              <a:rPr lang="en-US" b="1" dirty="0" smtClean="0">
                <a:solidFill>
                  <a:srgbClr val="B00000"/>
                </a:solidFill>
              </a:rPr>
              <a:t/>
            </a:r>
            <a:br>
              <a:rPr lang="en-US" b="1" dirty="0" smtClean="0">
                <a:solidFill>
                  <a:srgbClr val="B00000"/>
                </a:solidFill>
              </a:rPr>
            </a:br>
            <a:r>
              <a:rPr lang="en-US" b="1" dirty="0" smtClean="0">
                <a:solidFill>
                  <a:srgbClr val="B00000"/>
                </a:solidFill>
              </a:rPr>
              <a:t>Antibody specificity</a:t>
            </a:r>
            <a:br>
              <a:rPr lang="en-US" b="1" dirty="0" smtClean="0">
                <a:solidFill>
                  <a:srgbClr val="B00000"/>
                </a:solidFill>
              </a:rPr>
            </a:br>
            <a:r>
              <a:rPr lang="en-US" b="1" dirty="0" smtClean="0">
                <a:solidFill>
                  <a:srgbClr val="B00000"/>
                </a:solidFill>
              </a:rPr>
              <a:t>or</a:t>
            </a:r>
            <a:br>
              <a:rPr lang="en-US" b="1" dirty="0" smtClean="0">
                <a:solidFill>
                  <a:srgbClr val="B00000"/>
                </a:solidFill>
              </a:rPr>
            </a:br>
            <a:r>
              <a:rPr lang="en-US" b="1" dirty="0" smtClean="0">
                <a:solidFill>
                  <a:srgbClr val="B00000"/>
                </a:solidFill>
              </a:rPr>
              <a:t>Antigen-Antibody Reactions</a:t>
            </a:r>
            <a:br>
              <a:rPr lang="en-US" b="1" dirty="0" smtClean="0">
                <a:solidFill>
                  <a:srgbClr val="B00000"/>
                </a:solidFill>
              </a:rPr>
            </a:br>
            <a:r>
              <a:rPr lang="en-US" b="1" dirty="0" smtClean="0">
                <a:solidFill>
                  <a:srgbClr val="B00000"/>
                </a:solidFill>
              </a:rPr>
              <a:t/>
            </a:r>
            <a:br>
              <a:rPr lang="en-US" b="1" dirty="0" smtClean="0">
                <a:solidFill>
                  <a:srgbClr val="B00000"/>
                </a:solidFill>
              </a:rPr>
            </a:br>
            <a:endParaRPr lang="ar-SA" b="1" dirty="0" smtClean="0">
              <a:solidFill>
                <a:srgbClr val="B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214313" y="214313"/>
            <a:ext cx="8715375" cy="6429375"/>
          </a:xfrm>
        </p:spPr>
        <p:txBody>
          <a:bodyPr/>
          <a:lstStyle/>
          <a:p>
            <a:pPr marL="396000" algn="ctr" rtl="0" eaLnBrk="1" hangingPunct="1">
              <a:spcBef>
                <a:spcPts val="0"/>
              </a:spcBef>
              <a:buFont typeface="Arial" pitchFamily="34" charset="0"/>
              <a:buNone/>
              <a:defRPr/>
            </a:pPr>
            <a:r>
              <a:rPr lang="en-US" altLang="en-US" b="1" dirty="0" smtClean="0">
                <a:solidFill>
                  <a:srgbClr val="2D0A90"/>
                </a:solidFill>
                <a:cs typeface="+mj-cs"/>
              </a:rPr>
              <a:t>Antigen-antibody interactions:</a:t>
            </a:r>
          </a:p>
          <a:p>
            <a:pPr marL="396000" algn="l" rtl="0" eaLnBrk="1" hangingPunct="1">
              <a:spcBef>
                <a:spcPts val="0"/>
              </a:spcBef>
              <a:buFont typeface="Wingdings" pitchFamily="2" charset="2"/>
              <a:buChar char="v"/>
              <a:defRPr/>
            </a:pPr>
            <a:r>
              <a:rPr lang="en-US" altLang="en-US" sz="2600" b="1" dirty="0" smtClean="0">
                <a:solidFill>
                  <a:srgbClr val="2D0A90"/>
                </a:solidFill>
                <a:cs typeface="+mj-cs"/>
              </a:rPr>
              <a:t>Are </a:t>
            </a:r>
            <a:r>
              <a:rPr lang="en-US" altLang="en-US" sz="2600" b="1" i="1" dirty="0" smtClean="0">
                <a:solidFill>
                  <a:srgbClr val="2D0A90"/>
                </a:solidFill>
              </a:rPr>
              <a:t>reversible</a:t>
            </a:r>
            <a:r>
              <a:rPr lang="en-US" altLang="en-US" sz="2600" b="1" dirty="0" smtClean="0">
                <a:solidFill>
                  <a:srgbClr val="2D0A90"/>
                </a:solidFill>
              </a:rPr>
              <a:t> </a:t>
            </a:r>
            <a:r>
              <a:rPr lang="en-US" altLang="en-US" sz="2600" b="1" dirty="0" smtClean="0">
                <a:solidFill>
                  <a:srgbClr val="2D0A90"/>
                </a:solidFill>
                <a:cs typeface="+mj-cs"/>
              </a:rPr>
              <a:t>specific non-covalent biochemical reactions:</a:t>
            </a:r>
          </a:p>
          <a:p>
            <a:pPr algn="l" rtl="0" eaLnBrk="1" hangingPunct="1">
              <a:spcBef>
                <a:spcPts val="0"/>
              </a:spcBef>
              <a:buFontTx/>
              <a:buChar char="–"/>
              <a:defRPr/>
            </a:pPr>
            <a:r>
              <a:rPr lang="en-US" sz="2400" dirty="0" smtClean="0"/>
              <a:t> Hydrogen bonds </a:t>
            </a:r>
            <a:r>
              <a:rPr lang="en-US" sz="2000" i="1" dirty="0" smtClean="0">
                <a:solidFill>
                  <a:srgbClr val="2D0A90"/>
                </a:solidFill>
              </a:rPr>
              <a:t>(A chemical bond in which a hydrogen atom of one molecule is attracted to an electronegative atom of another molecule)</a:t>
            </a:r>
          </a:p>
          <a:p>
            <a:pPr algn="l" rtl="0" eaLnBrk="1" hangingPunct="1">
              <a:spcBef>
                <a:spcPts val="0"/>
              </a:spcBef>
              <a:buFontTx/>
              <a:buChar char="–"/>
              <a:defRPr/>
            </a:pPr>
            <a:r>
              <a:rPr lang="en-US" sz="2400" dirty="0" smtClean="0"/>
              <a:t> Electrostatic bonds</a:t>
            </a:r>
            <a:r>
              <a:rPr lang="en-US" sz="2000" i="1" dirty="0" smtClean="0">
                <a:solidFill>
                  <a:srgbClr val="2D0A90"/>
                </a:solidFill>
              </a:rPr>
              <a:t>(A valence bond in which two atoms, attracted by electrostatic forces, transfer one or more electrons between atoms)</a:t>
            </a:r>
          </a:p>
          <a:p>
            <a:pPr algn="l" rtl="0" eaLnBrk="1" hangingPunct="1">
              <a:spcBef>
                <a:spcPts val="0"/>
              </a:spcBef>
              <a:buFontTx/>
              <a:buChar char="–"/>
              <a:defRPr/>
            </a:pPr>
            <a:r>
              <a:rPr lang="en-US" sz="2400" dirty="0" smtClean="0"/>
              <a:t> Van </a:t>
            </a:r>
            <a:r>
              <a:rPr lang="en-US" sz="2400" dirty="0" err="1" smtClean="0"/>
              <a:t>der</a:t>
            </a:r>
            <a:r>
              <a:rPr lang="en-US" sz="2400" dirty="0" smtClean="0"/>
              <a:t> Waal forces </a:t>
            </a:r>
            <a:r>
              <a:rPr lang="en-US" sz="2000" i="1" dirty="0" smtClean="0">
                <a:solidFill>
                  <a:srgbClr val="2D0A90"/>
                </a:solidFill>
              </a:rPr>
              <a:t>(forces acting between </a:t>
            </a:r>
            <a:r>
              <a:rPr lang="en-US" sz="2000" i="1" dirty="0" err="1" smtClean="0">
                <a:solidFill>
                  <a:srgbClr val="2D0A90"/>
                </a:solidFill>
              </a:rPr>
              <a:t>nonbonded</a:t>
            </a:r>
            <a:r>
              <a:rPr lang="en-US" sz="2000" i="1" dirty="0" smtClean="0">
                <a:solidFill>
                  <a:srgbClr val="2D0A90"/>
                </a:solidFill>
              </a:rPr>
              <a:t> atoms or molecules)</a:t>
            </a:r>
          </a:p>
          <a:p>
            <a:pPr algn="l" rtl="0" eaLnBrk="1" hangingPunct="1">
              <a:spcBef>
                <a:spcPts val="0"/>
              </a:spcBef>
              <a:buFontTx/>
              <a:buChar char="–"/>
              <a:defRPr/>
            </a:pPr>
            <a:r>
              <a:rPr lang="en-US" sz="2400" dirty="0" smtClean="0"/>
              <a:t> Hydrophobic bonds</a:t>
            </a:r>
            <a:r>
              <a:rPr lang="en-US" sz="2000" i="1" dirty="0" smtClean="0">
                <a:solidFill>
                  <a:srgbClr val="2D0A90"/>
                </a:solidFill>
              </a:rPr>
              <a:t>(The attractive force between molecules due to the close positioning of non-hydrophilic portions of the two molecules</a:t>
            </a:r>
            <a:endParaRPr lang="en-US" altLang="en-US" sz="2000" b="1" i="1" dirty="0" smtClean="0">
              <a:solidFill>
                <a:srgbClr val="2D0A90"/>
              </a:solidFill>
              <a:cs typeface="+mj-cs"/>
            </a:endParaRPr>
          </a:p>
          <a:p>
            <a:pPr algn="l" rtl="0" eaLnBrk="1" hangingPunct="1">
              <a:buFont typeface="Wingdings" pitchFamily="2" charset="2"/>
              <a:buChar char="v"/>
              <a:defRPr/>
            </a:pPr>
            <a:r>
              <a:rPr lang="en-US" altLang="en-US" sz="2600" b="1" dirty="0" smtClean="0">
                <a:solidFill>
                  <a:srgbClr val="2D0A90"/>
                </a:solidFill>
                <a:cs typeface="+mj-cs"/>
              </a:rPr>
              <a:t>Can be represented by the formula: </a:t>
            </a:r>
          </a:p>
          <a:p>
            <a:pPr algn="l" rtl="0" eaLnBrk="1" hangingPunct="1">
              <a:buFont typeface="Arial" pitchFamily="34" charset="0"/>
              <a:buNone/>
              <a:defRPr/>
            </a:pPr>
            <a:endParaRPr lang="en-US" altLang="en-US" sz="800" b="1" dirty="0" smtClean="0">
              <a:solidFill>
                <a:srgbClr val="2D0A90"/>
              </a:solidFill>
              <a:cs typeface="+mj-cs"/>
            </a:endParaRPr>
          </a:p>
          <a:p>
            <a:pPr algn="l" rtl="0" eaLnBrk="1" hangingPunct="1">
              <a:buFont typeface="Arial" pitchFamily="34" charset="0"/>
              <a:buNone/>
              <a:defRPr/>
            </a:pPr>
            <a:r>
              <a:rPr lang="en-US" altLang="en-US" sz="2600" b="1" dirty="0" smtClean="0">
                <a:solidFill>
                  <a:srgbClr val="2D0A90"/>
                </a:solidFill>
                <a:cs typeface="+mj-cs"/>
              </a:rPr>
              <a:t>                        </a:t>
            </a:r>
            <a:r>
              <a:rPr lang="en-US" altLang="en-US" sz="2600" b="1" dirty="0" smtClean="0">
                <a:solidFill>
                  <a:srgbClr val="B00000"/>
                </a:solidFill>
                <a:cs typeface="+mj-cs"/>
              </a:rPr>
              <a:t> </a:t>
            </a:r>
            <a:r>
              <a:rPr lang="en-US" altLang="en-US" sz="2600" b="1" dirty="0" smtClean="0">
                <a:solidFill>
                  <a:srgbClr val="2D0A90"/>
                </a:solidFill>
                <a:cs typeface="+mj-cs"/>
              </a:rPr>
              <a:t>                          </a:t>
            </a:r>
            <a:r>
              <a:rPr lang="en-US" altLang="en-US" sz="2600" b="1" dirty="0" smtClean="0">
                <a:solidFill>
                  <a:srgbClr val="2D0A90"/>
                </a:solidFill>
              </a:rPr>
              <a:t> </a:t>
            </a:r>
          </a:p>
          <a:p>
            <a:pPr algn="l" rtl="0" eaLnBrk="1" hangingPunct="1">
              <a:buFont typeface="Arial" pitchFamily="34" charset="0"/>
              <a:buNone/>
              <a:defRPr/>
            </a:pPr>
            <a:endParaRPr lang="en-US" altLang="en-US" sz="2600" b="1" dirty="0" smtClean="0">
              <a:solidFill>
                <a:srgbClr val="2D0A90"/>
              </a:solidFill>
              <a:cs typeface="+mj-cs"/>
            </a:endParaRPr>
          </a:p>
          <a:p>
            <a:pPr algn="l" rtl="0" eaLnBrk="1" hangingPunct="1">
              <a:buFont typeface="Arial" pitchFamily="34" charset="0"/>
              <a:buNone/>
              <a:defRPr/>
            </a:pPr>
            <a:r>
              <a:rPr lang="en-US" altLang="en-US" sz="2600" b="1" dirty="0" smtClean="0">
                <a:solidFill>
                  <a:srgbClr val="2D0A90"/>
                </a:solidFill>
                <a:cs typeface="+mj-cs"/>
              </a:rPr>
              <a:t>                                 K1=constant of association</a:t>
            </a:r>
          </a:p>
          <a:p>
            <a:pPr algn="l" rtl="0" eaLnBrk="1" hangingPunct="1">
              <a:buFont typeface="Arial" pitchFamily="34" charset="0"/>
              <a:buNone/>
              <a:defRPr/>
            </a:pPr>
            <a:r>
              <a:rPr lang="en-US" altLang="en-US" sz="2600" b="1" dirty="0" smtClean="0">
                <a:solidFill>
                  <a:srgbClr val="2D0A90"/>
                </a:solidFill>
                <a:cs typeface="+mj-cs"/>
              </a:rPr>
              <a:t>                                 K2=</a:t>
            </a:r>
            <a:r>
              <a:rPr lang="en-US" altLang="en-US" sz="2600" b="1" dirty="0" smtClean="0">
                <a:solidFill>
                  <a:srgbClr val="2D0A90"/>
                </a:solidFill>
              </a:rPr>
              <a:t>constant of dissociation</a:t>
            </a:r>
            <a:endParaRPr lang="en-US" altLang="en-US" sz="2600" b="1" dirty="0" smtClean="0">
              <a:solidFill>
                <a:srgbClr val="2D0A90"/>
              </a:solidFill>
              <a:cs typeface="+mj-cs"/>
            </a:endParaRPr>
          </a:p>
        </p:txBody>
      </p:sp>
      <p:cxnSp>
        <p:nvCxnSpPr>
          <p:cNvPr id="5" name="Straight Arrow Connector 4"/>
          <p:cNvCxnSpPr/>
          <p:nvPr/>
        </p:nvCxnSpPr>
        <p:spPr>
          <a:xfrm>
            <a:off x="3786188" y="485775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4000500" y="5000625"/>
            <a:ext cx="6429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1285875" y="4572000"/>
            <a:ext cx="2214563" cy="523875"/>
          </a:xfrm>
          <a:prstGeom prst="rect">
            <a:avLst/>
          </a:prstGeom>
          <a:noFill/>
          <a:ln w="9525">
            <a:noFill/>
            <a:miter lim="800000"/>
            <a:headEnd/>
            <a:tailEnd/>
          </a:ln>
        </p:spPr>
        <p:txBody>
          <a:bodyPr>
            <a:spAutoFit/>
          </a:bodyPr>
          <a:lstStyle/>
          <a:p>
            <a:r>
              <a:rPr lang="en-US" altLang="en-US" sz="2800" b="1">
                <a:solidFill>
                  <a:srgbClr val="B00000"/>
                </a:solidFill>
              </a:rPr>
              <a:t>Ag </a:t>
            </a:r>
            <a:r>
              <a:rPr lang="en-US" altLang="en-US" sz="2800" b="1">
                <a:solidFill>
                  <a:srgbClr val="2D0A90"/>
                </a:solidFill>
              </a:rPr>
              <a:t>+ Ab</a:t>
            </a:r>
            <a:endParaRPr lang="ar-SA" sz="2800"/>
          </a:p>
        </p:txBody>
      </p:sp>
      <p:sp>
        <p:nvSpPr>
          <p:cNvPr id="3078" name="TextBox 9"/>
          <p:cNvSpPr txBox="1">
            <a:spLocks noChangeArrowheads="1"/>
          </p:cNvSpPr>
          <p:nvPr/>
        </p:nvSpPr>
        <p:spPr bwMode="auto">
          <a:xfrm>
            <a:off x="6072188" y="6286500"/>
            <a:ext cx="1857375" cy="369888"/>
          </a:xfrm>
          <a:prstGeom prst="rect">
            <a:avLst/>
          </a:prstGeom>
          <a:noFill/>
          <a:ln w="9525">
            <a:noFill/>
            <a:miter lim="800000"/>
            <a:headEnd/>
            <a:tailEnd/>
          </a:ln>
        </p:spPr>
        <p:txBody>
          <a:bodyPr>
            <a:spAutoFit/>
          </a:bodyPr>
          <a:lstStyle/>
          <a:p>
            <a:endParaRPr lang="ar-SA"/>
          </a:p>
        </p:txBody>
      </p:sp>
      <p:sp>
        <p:nvSpPr>
          <p:cNvPr id="12" name="TextBox 11"/>
          <p:cNvSpPr txBox="1">
            <a:spLocks noChangeArrowheads="1"/>
          </p:cNvSpPr>
          <p:nvPr/>
        </p:nvSpPr>
        <p:spPr bwMode="auto">
          <a:xfrm>
            <a:off x="5357813" y="4572000"/>
            <a:ext cx="2714625" cy="523875"/>
          </a:xfrm>
          <a:prstGeom prst="rect">
            <a:avLst/>
          </a:prstGeom>
          <a:noFill/>
          <a:ln w="9525">
            <a:noFill/>
            <a:miter lim="800000"/>
            <a:headEnd/>
            <a:tailEnd/>
          </a:ln>
        </p:spPr>
        <p:txBody>
          <a:bodyPr>
            <a:spAutoFit/>
          </a:bodyPr>
          <a:lstStyle/>
          <a:p>
            <a:pPr algn="l"/>
            <a:r>
              <a:rPr lang="en-US" altLang="en-US" sz="2800" b="1">
                <a:solidFill>
                  <a:srgbClr val="B00000"/>
                </a:solidFill>
              </a:rPr>
              <a:t>Ag</a:t>
            </a:r>
            <a:r>
              <a:rPr lang="en-US" altLang="en-US" sz="2800" b="1">
                <a:solidFill>
                  <a:srgbClr val="2D0A90"/>
                </a:solidFill>
              </a:rPr>
              <a:t> Ab </a:t>
            </a:r>
            <a:endParaRPr lang="ar-SA" sz="2800"/>
          </a:p>
        </p:txBody>
      </p:sp>
      <p:sp>
        <p:nvSpPr>
          <p:cNvPr id="13" name="TextBox 12"/>
          <p:cNvSpPr txBox="1">
            <a:spLocks noChangeArrowheads="1"/>
          </p:cNvSpPr>
          <p:nvPr/>
        </p:nvSpPr>
        <p:spPr bwMode="auto">
          <a:xfrm>
            <a:off x="4214813" y="4429125"/>
            <a:ext cx="500062" cy="369888"/>
          </a:xfrm>
          <a:prstGeom prst="rect">
            <a:avLst/>
          </a:prstGeom>
          <a:noFill/>
          <a:ln w="9525">
            <a:noFill/>
            <a:miter lim="800000"/>
            <a:headEnd/>
            <a:tailEnd/>
          </a:ln>
        </p:spPr>
        <p:txBody>
          <a:bodyPr>
            <a:spAutoFit/>
          </a:bodyPr>
          <a:lstStyle/>
          <a:p>
            <a:r>
              <a:rPr lang="en-US"/>
              <a:t>K1</a:t>
            </a:r>
            <a:endParaRPr lang="ar-SA"/>
          </a:p>
        </p:txBody>
      </p:sp>
      <p:sp>
        <p:nvSpPr>
          <p:cNvPr id="14" name="TextBox 13"/>
          <p:cNvSpPr txBox="1">
            <a:spLocks noChangeArrowheads="1"/>
          </p:cNvSpPr>
          <p:nvPr/>
        </p:nvSpPr>
        <p:spPr bwMode="auto">
          <a:xfrm>
            <a:off x="4000500" y="5072063"/>
            <a:ext cx="642938" cy="369887"/>
          </a:xfrm>
          <a:prstGeom prst="rect">
            <a:avLst/>
          </a:prstGeom>
          <a:noFill/>
          <a:ln w="9525">
            <a:noFill/>
            <a:miter lim="800000"/>
            <a:headEnd/>
            <a:tailEnd/>
          </a:ln>
        </p:spPr>
        <p:txBody>
          <a:bodyPr>
            <a:spAutoFit/>
          </a:bodyPr>
          <a:lstStyle/>
          <a:p>
            <a:r>
              <a:rPr lang="en-US"/>
              <a:t>K2</a:t>
            </a: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 calcmode="lin" valueType="num">
                                      <p:cBhvr>
                                        <p:cTn id="14" dur="1000" fill="hold"/>
                                        <p:tgtEl>
                                          <p:spTgt spid="30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 calcmode="lin" valueType="num">
                                      <p:cBhvr>
                                        <p:cTn id="21" dur="1000" fill="hold"/>
                                        <p:tgtEl>
                                          <p:spTgt spid="307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0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 calcmode="lin" valueType="num">
                                      <p:cBhvr>
                                        <p:cTn id="28" dur="1000" fill="hold"/>
                                        <p:tgtEl>
                                          <p:spTgt spid="307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07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7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075">
                                            <p:txEl>
                                              <p:pRg st="4" end="4"/>
                                            </p:txEl>
                                          </p:spTgt>
                                        </p:tgtEl>
                                        <p:attrNameLst>
                                          <p:attrName>style.visibility</p:attrName>
                                        </p:attrNameLst>
                                      </p:cBhvr>
                                      <p:to>
                                        <p:strVal val="visible"/>
                                      </p:to>
                                    </p:set>
                                    <p:anim calcmode="lin" valueType="num">
                                      <p:cBhvr>
                                        <p:cTn id="35" dur="1000" fill="hold"/>
                                        <p:tgtEl>
                                          <p:spTgt spid="307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07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7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075">
                                            <p:txEl>
                                              <p:pRg st="5" end="5"/>
                                            </p:txEl>
                                          </p:spTgt>
                                        </p:tgtEl>
                                        <p:attrNameLst>
                                          <p:attrName>style.visibility</p:attrName>
                                        </p:attrNameLst>
                                      </p:cBhvr>
                                      <p:to>
                                        <p:strVal val="visible"/>
                                      </p:to>
                                    </p:set>
                                    <p:anim calcmode="lin" valueType="num">
                                      <p:cBhvr>
                                        <p:cTn id="42" dur="1000" fill="hold"/>
                                        <p:tgtEl>
                                          <p:spTgt spid="3075">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07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07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075">
                                            <p:txEl>
                                              <p:pRg st="6" end="6"/>
                                            </p:txEl>
                                          </p:spTgt>
                                        </p:tgtEl>
                                        <p:attrNameLst>
                                          <p:attrName>style.visibility</p:attrName>
                                        </p:attrNameLst>
                                      </p:cBhvr>
                                      <p:to>
                                        <p:strVal val="visible"/>
                                      </p:to>
                                    </p:set>
                                    <p:anim calcmode="lin" valueType="num">
                                      <p:cBhvr>
                                        <p:cTn id="49" dur="1000" fill="hold"/>
                                        <p:tgtEl>
                                          <p:spTgt spid="3075">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307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07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p:cTn id="56"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57"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ppt_x</p:attrName>
                                        </p:attrNameLst>
                                      </p:cBhvr>
                                      <p:tavLst>
                                        <p:tav tm="0">
                                          <p:val>
                                            <p:strVal val="#ppt_x-.2"/>
                                          </p:val>
                                        </p:tav>
                                        <p:tav tm="100000">
                                          <p:val>
                                            <p:strVal val="#ppt_x"/>
                                          </p:val>
                                        </p:tav>
                                      </p:tavLst>
                                    </p:anim>
                                    <p:anim calcmode="lin" valueType="num">
                                      <p:cBhvr>
                                        <p:cTn id="6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5"/>
                                        </p:tgtEl>
                                      </p:cBhvr>
                                    </p:animEffect>
                                  </p:childTnLst>
                                </p:cTn>
                              </p:par>
                              <p:par>
                                <p:cTn id="66" presetID="29"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ppt_x</p:attrName>
                                        </p:attrNameLst>
                                      </p:cBhvr>
                                      <p:tavLst>
                                        <p:tav tm="0">
                                          <p:val>
                                            <p:strVal val="#ppt_x-.2"/>
                                          </p:val>
                                        </p:tav>
                                        <p:tav tm="100000">
                                          <p:val>
                                            <p:strVal val="#ppt_x"/>
                                          </p:val>
                                        </p:tav>
                                      </p:tavLst>
                                    </p:anim>
                                    <p:anim calcmode="lin" valueType="num">
                                      <p:cBhvr>
                                        <p:cTn id="6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0" dur="10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nodeType="clickEffect">
                                  <p:stCondLst>
                                    <p:cond delay="0"/>
                                  </p:stCondLst>
                                  <p:childTnLst>
                                    <p:set>
                                      <p:cBhvr>
                                        <p:cTn id="74" dur="1" fill="hold">
                                          <p:stCondLst>
                                            <p:cond delay="0"/>
                                          </p:stCondLst>
                                        </p:cTn>
                                        <p:tgtEl>
                                          <p:spTgt spid="12">
                                            <p:txEl>
                                              <p:pRg st="0" end="0"/>
                                            </p:txEl>
                                          </p:spTgt>
                                        </p:tgtEl>
                                        <p:attrNameLst>
                                          <p:attrName>style.visibility</p:attrName>
                                        </p:attrNameLst>
                                      </p:cBhvr>
                                      <p:to>
                                        <p:strVal val="visible"/>
                                      </p:to>
                                    </p:set>
                                    <p:anim calcmode="lin" valueType="num">
                                      <p:cBhvr>
                                        <p:cTn id="75"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76"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2">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dissolv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dissolv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nodeType="clickEffect">
                                  <p:stCondLst>
                                    <p:cond delay="0"/>
                                  </p:stCondLst>
                                  <p:childTnLst>
                                    <p:set>
                                      <p:cBhvr>
                                        <p:cTn id="91" dur="1" fill="hold">
                                          <p:stCondLst>
                                            <p:cond delay="0"/>
                                          </p:stCondLst>
                                        </p:cTn>
                                        <p:tgtEl>
                                          <p:spTgt spid="3075">
                                            <p:txEl>
                                              <p:pRg st="10" end="10"/>
                                            </p:txEl>
                                          </p:spTgt>
                                        </p:tgtEl>
                                        <p:attrNameLst>
                                          <p:attrName>style.visibility</p:attrName>
                                        </p:attrNameLst>
                                      </p:cBhvr>
                                      <p:to>
                                        <p:strVal val="visible"/>
                                      </p:to>
                                    </p:set>
                                    <p:anim calcmode="lin" valueType="num">
                                      <p:cBhvr>
                                        <p:cTn id="92" dur="1000" fill="hold"/>
                                        <p:tgtEl>
                                          <p:spTgt spid="3075">
                                            <p:txEl>
                                              <p:pRg st="10" end="10"/>
                                            </p:txEl>
                                          </p:spTgt>
                                        </p:tgtEl>
                                        <p:attrNameLst>
                                          <p:attrName>ppt_x</p:attrName>
                                        </p:attrNameLst>
                                      </p:cBhvr>
                                      <p:tavLst>
                                        <p:tav tm="0">
                                          <p:val>
                                            <p:strVal val="#ppt_x-.2"/>
                                          </p:val>
                                        </p:tav>
                                        <p:tav tm="100000">
                                          <p:val>
                                            <p:strVal val="#ppt_x"/>
                                          </p:val>
                                        </p:tav>
                                      </p:tavLst>
                                    </p:anim>
                                    <p:anim calcmode="lin" valueType="num">
                                      <p:cBhvr>
                                        <p:cTn id="93" dur="1000" fill="hold"/>
                                        <p:tgtEl>
                                          <p:spTgt spid="3075">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94" dur="1000"/>
                                        <p:tgtEl>
                                          <p:spTgt spid="3075">
                                            <p:txEl>
                                              <p:pRg st="10" end="1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9" presetClass="entr" presetSubtype="0" fill="hold" nodeType="clickEffect">
                                  <p:stCondLst>
                                    <p:cond delay="0"/>
                                  </p:stCondLst>
                                  <p:childTnLst>
                                    <p:set>
                                      <p:cBhvr>
                                        <p:cTn id="98" dur="1" fill="hold">
                                          <p:stCondLst>
                                            <p:cond delay="0"/>
                                          </p:stCondLst>
                                        </p:cTn>
                                        <p:tgtEl>
                                          <p:spTgt spid="3075">
                                            <p:txEl>
                                              <p:pRg st="11" end="11"/>
                                            </p:txEl>
                                          </p:spTgt>
                                        </p:tgtEl>
                                        <p:attrNameLst>
                                          <p:attrName>style.visibility</p:attrName>
                                        </p:attrNameLst>
                                      </p:cBhvr>
                                      <p:to>
                                        <p:strVal val="visible"/>
                                      </p:to>
                                    </p:set>
                                    <p:anim calcmode="lin" valueType="num">
                                      <p:cBhvr>
                                        <p:cTn id="99" dur="1000" fill="hold"/>
                                        <p:tgtEl>
                                          <p:spTgt spid="3075">
                                            <p:txEl>
                                              <p:pRg st="11" end="11"/>
                                            </p:txEl>
                                          </p:spTgt>
                                        </p:tgtEl>
                                        <p:attrNameLst>
                                          <p:attrName>ppt_x</p:attrName>
                                        </p:attrNameLst>
                                      </p:cBhvr>
                                      <p:tavLst>
                                        <p:tav tm="0">
                                          <p:val>
                                            <p:strVal val="#ppt_x-.2"/>
                                          </p:val>
                                        </p:tav>
                                        <p:tav tm="100000">
                                          <p:val>
                                            <p:strVal val="#ppt_x"/>
                                          </p:val>
                                        </p:tav>
                                      </p:tavLst>
                                    </p:anim>
                                    <p:anim calcmode="lin" valueType="num">
                                      <p:cBhvr>
                                        <p:cTn id="100" dur="1000" fill="hold"/>
                                        <p:tgtEl>
                                          <p:spTgt spid="3075">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30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85750" y="214313"/>
            <a:ext cx="8572500" cy="6286500"/>
          </a:xfrm>
        </p:spPr>
        <p:txBody>
          <a:bodyPr/>
          <a:lstStyle/>
          <a:p>
            <a:pPr lvl="1" indent="-658813" algn="l" rtl="0" eaLnBrk="1" hangingPunct="1">
              <a:spcBef>
                <a:spcPts val="0"/>
              </a:spcBef>
              <a:buFont typeface="Arial" pitchFamily="34" charset="0"/>
              <a:buNone/>
              <a:defRPr/>
            </a:pPr>
            <a:r>
              <a:rPr lang="en-US" sz="3000" b="1" dirty="0" smtClean="0">
                <a:solidFill>
                  <a:srgbClr val="C00000"/>
                </a:solidFill>
              </a:rPr>
              <a:t>The affinity:</a:t>
            </a:r>
          </a:p>
          <a:p>
            <a:pPr lvl="1" indent="-658813" algn="l" rtl="0" eaLnBrk="1" hangingPunct="1">
              <a:spcBef>
                <a:spcPts val="0"/>
              </a:spcBef>
              <a:buFont typeface="Arial" pitchFamily="34" charset="0"/>
              <a:buNone/>
              <a:defRPr/>
            </a:pPr>
            <a:r>
              <a:rPr lang="en-US" b="1" dirty="0" smtClean="0">
                <a:solidFill>
                  <a:srgbClr val="C00000"/>
                </a:solidFill>
              </a:rPr>
              <a:t> </a:t>
            </a:r>
            <a:r>
              <a:rPr lang="en-US" sz="2600" i="1" dirty="0" smtClean="0"/>
              <a:t>is the strength of the reaction between a single antigenic determinant and a single combining site on the antibody</a:t>
            </a:r>
          </a:p>
          <a:p>
            <a:pPr lvl="1" indent="-658813" algn="l" rtl="0" eaLnBrk="1" hangingPunct="1">
              <a:spcBef>
                <a:spcPts val="0"/>
              </a:spcBef>
              <a:buFont typeface="Arial" pitchFamily="34" charset="0"/>
              <a:buNone/>
              <a:defRPr/>
            </a:pPr>
            <a:r>
              <a:rPr lang="en-US" b="1" dirty="0" smtClean="0">
                <a:solidFill>
                  <a:srgbClr val="C00000"/>
                </a:solidFill>
              </a:rPr>
              <a:t>or it is the association constant for binding (</a:t>
            </a:r>
            <a:r>
              <a:rPr lang="en-US" sz="3000" b="1" dirty="0" smtClean="0"/>
              <a:t>K</a:t>
            </a:r>
            <a:r>
              <a:rPr lang="en-US" sz="3000" b="1" baseline="-25000" dirty="0" smtClean="0"/>
              <a:t>A</a:t>
            </a:r>
            <a:r>
              <a:rPr lang="en-US" b="1" dirty="0" smtClean="0">
                <a:solidFill>
                  <a:srgbClr val="C00000"/>
                </a:solidFill>
              </a:rPr>
              <a:t>)</a:t>
            </a:r>
            <a:endParaRPr lang="en-US" altLang="en-US" dirty="0" smtClean="0"/>
          </a:p>
          <a:p>
            <a:pPr lvl="1" indent="2393950" algn="l" rtl="0" eaLnBrk="1" hangingPunct="1">
              <a:buFont typeface="Arial" pitchFamily="34" charset="0"/>
              <a:buNone/>
              <a:defRPr/>
            </a:pPr>
            <a:r>
              <a:rPr lang="en-US" altLang="en-US" dirty="0" smtClean="0"/>
              <a:t> </a:t>
            </a:r>
            <a:r>
              <a:rPr lang="en-US" sz="3000" b="1" dirty="0" smtClean="0"/>
              <a:t>K</a:t>
            </a:r>
            <a:r>
              <a:rPr lang="en-US" sz="3000" b="1" baseline="-25000" dirty="0" smtClean="0"/>
              <a:t>A</a:t>
            </a:r>
            <a:r>
              <a:rPr lang="en-US" sz="3000" b="1" dirty="0" smtClean="0"/>
              <a:t>=  k</a:t>
            </a:r>
            <a:r>
              <a:rPr lang="en-US" sz="3000" b="1" baseline="-25000" dirty="0" smtClean="0"/>
              <a:t>1</a:t>
            </a:r>
            <a:r>
              <a:rPr lang="en-US" sz="3000" b="1" dirty="0" smtClean="0"/>
              <a:t>/k</a:t>
            </a:r>
            <a:r>
              <a:rPr lang="en-US" sz="3000" b="1" baseline="-25000" dirty="0" smtClean="0"/>
              <a:t>2</a:t>
            </a:r>
            <a:r>
              <a:rPr lang="en-US" altLang="en-US" sz="3000" dirty="0" smtClean="0"/>
              <a:t> </a:t>
            </a:r>
          </a:p>
          <a:p>
            <a:pPr lvl="1" indent="2393950" algn="l" rtl="0" eaLnBrk="1" hangingPunct="1">
              <a:buFont typeface="Arial" pitchFamily="34" charset="0"/>
              <a:buNone/>
              <a:defRPr/>
            </a:pPr>
            <a:endParaRPr lang="en-US" altLang="en-US" sz="3000" dirty="0" smtClean="0"/>
          </a:p>
          <a:p>
            <a:pPr lvl="1" indent="2393950" algn="l" rtl="0" eaLnBrk="1" hangingPunct="1">
              <a:buFont typeface="Arial" pitchFamily="34" charset="0"/>
              <a:buNone/>
              <a:defRPr/>
            </a:pPr>
            <a:endParaRPr lang="en-US" altLang="en-US" sz="3000" dirty="0" smtClean="0"/>
          </a:p>
          <a:p>
            <a:pPr lvl="1" indent="2393950" algn="l" rtl="0" eaLnBrk="1" hangingPunct="1">
              <a:buFont typeface="Arial" pitchFamily="34" charset="0"/>
              <a:buNone/>
              <a:defRPr/>
            </a:pPr>
            <a:endParaRPr lang="en-US" altLang="en-US" sz="3000" dirty="0" smtClean="0"/>
          </a:p>
          <a:p>
            <a:pPr lvl="1" indent="-658813" algn="l" rtl="0" eaLnBrk="1" hangingPunct="1">
              <a:buFont typeface="Arial" pitchFamily="34" charset="0"/>
              <a:buNone/>
              <a:defRPr/>
            </a:pPr>
            <a:endParaRPr lang="en-US" altLang="en-US" sz="3000" b="1" dirty="0" smtClean="0">
              <a:solidFill>
                <a:srgbClr val="C00000"/>
              </a:solidFill>
            </a:endParaRPr>
          </a:p>
          <a:p>
            <a:pPr lvl="1" indent="-658813" algn="l" rtl="0" eaLnBrk="1" hangingPunct="1">
              <a:buFont typeface="Arial" pitchFamily="34" charset="0"/>
              <a:buNone/>
              <a:defRPr/>
            </a:pPr>
            <a:r>
              <a:rPr lang="en-US" altLang="en-US" sz="3000" b="1" dirty="0" smtClean="0">
                <a:solidFill>
                  <a:srgbClr val="C00000"/>
                </a:solidFill>
              </a:rPr>
              <a:t>Valence: the number of epitopes</a:t>
            </a:r>
          </a:p>
          <a:p>
            <a:pPr lvl="1" indent="-658813" algn="l" rtl="0" eaLnBrk="1" hangingPunct="1">
              <a:buFont typeface="Arial" pitchFamily="34" charset="0"/>
              <a:buNone/>
              <a:defRPr/>
            </a:pPr>
            <a:r>
              <a:rPr lang="en-US" altLang="en-US" sz="3000" b="1" dirty="0" smtClean="0">
                <a:solidFill>
                  <a:srgbClr val="C00000"/>
                </a:solidFill>
              </a:rPr>
              <a:t>Avidity: is the collective affinity of multiple binding sites</a:t>
            </a:r>
            <a:r>
              <a:rPr lang="en-US" altLang="en-US" sz="3000" b="1" i="1" dirty="0" smtClean="0">
                <a:solidFill>
                  <a:srgbClr val="C00000"/>
                </a:solidFill>
              </a:rPr>
              <a:t>(</a:t>
            </a:r>
            <a:r>
              <a:rPr lang="en-US" sz="3000" b="1" i="1" dirty="0" smtClean="0">
                <a:solidFill>
                  <a:srgbClr val="C00000"/>
                </a:solidFill>
              </a:rPr>
              <a:t>affinity+</a:t>
            </a:r>
            <a:r>
              <a:rPr lang="en-US" altLang="en-US" sz="3000" b="1" i="1" dirty="0" smtClean="0">
                <a:solidFill>
                  <a:srgbClr val="C00000"/>
                </a:solidFill>
              </a:rPr>
              <a:t> Valence)</a:t>
            </a:r>
          </a:p>
          <a:p>
            <a:pPr lvl="1" indent="-658813" algn="l" rtl="0" eaLnBrk="1" hangingPunct="1">
              <a:buFont typeface="Arial" pitchFamily="34" charset="0"/>
              <a:buNone/>
              <a:defRPr/>
            </a:pPr>
            <a:endParaRPr lang="en-US" altLang="en-US" sz="800" b="1" i="1" dirty="0" smtClean="0">
              <a:solidFill>
                <a:srgbClr val="C00000"/>
              </a:solidFill>
            </a:endParaRPr>
          </a:p>
        </p:txBody>
      </p:sp>
      <p:pic>
        <p:nvPicPr>
          <p:cNvPr id="4100" name="Picture 4" descr="http://pathmicro.med.sc.edu/mayer/rx-2.jpg"/>
          <p:cNvPicPr>
            <a:picLocks noChangeAspect="1" noChangeArrowheads="1"/>
          </p:cNvPicPr>
          <p:nvPr/>
        </p:nvPicPr>
        <p:blipFill>
          <a:blip r:embed="rId2"/>
          <a:srcRect/>
          <a:stretch>
            <a:fillRect/>
          </a:stretch>
        </p:blipFill>
        <p:spPr bwMode="auto">
          <a:xfrm>
            <a:off x="1928813" y="2714625"/>
            <a:ext cx="4114800" cy="2038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dissolve">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dissolve">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 calcmode="lin" valueType="num">
                                      <p:cBhvr>
                                        <p:cTn id="17" dur="1000" fill="hold"/>
                                        <p:tgtEl>
                                          <p:spTgt spid="4099">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409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09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p:cTn id="24" dur="1000" fill="hold"/>
                                        <p:tgtEl>
                                          <p:spTgt spid="4100"/>
                                        </p:tgtEl>
                                        <p:attrNameLst>
                                          <p:attrName>ppt_x</p:attrName>
                                        </p:attrNameLst>
                                      </p:cBhvr>
                                      <p:tavLst>
                                        <p:tav tm="0">
                                          <p:val>
                                            <p:strVal val="#ppt_x-.2"/>
                                          </p:val>
                                        </p:tav>
                                        <p:tav tm="100000">
                                          <p:val>
                                            <p:strVal val="#ppt_x"/>
                                          </p:val>
                                        </p:tav>
                                      </p:tavLst>
                                    </p:anim>
                                    <p:anim calcmode="lin" valueType="num">
                                      <p:cBhvr>
                                        <p:cTn id="25"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100"/>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 calcmode="lin" valueType="num">
                                      <p:cBhvr>
                                        <p:cTn id="31" dur="1000" fill="hold"/>
                                        <p:tgtEl>
                                          <p:spTgt spid="4099">
                                            <p:txEl>
                                              <p:pRg st="8" end="8"/>
                                            </p:txEl>
                                          </p:spTgt>
                                        </p:tgtEl>
                                        <p:attrNameLst>
                                          <p:attrName>ppt_x</p:attrName>
                                        </p:attrNameLst>
                                      </p:cBhvr>
                                      <p:tavLst>
                                        <p:tav tm="0">
                                          <p:val>
                                            <p:strVal val="#ppt_x-.2"/>
                                          </p:val>
                                        </p:tav>
                                        <p:tav tm="100000">
                                          <p:val>
                                            <p:strVal val="#ppt_x"/>
                                          </p:val>
                                        </p:tav>
                                      </p:tavLst>
                                    </p:anim>
                                    <p:anim calcmode="lin" valueType="num">
                                      <p:cBhvr>
                                        <p:cTn id="32" dur="1000" fill="hold"/>
                                        <p:tgtEl>
                                          <p:spTgt spid="409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099">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099">
                                            <p:txEl>
                                              <p:pRg st="9" end="9"/>
                                            </p:txEl>
                                          </p:spTgt>
                                        </p:tgtEl>
                                        <p:attrNameLst>
                                          <p:attrName>style.visibility</p:attrName>
                                        </p:attrNameLst>
                                      </p:cBhvr>
                                      <p:to>
                                        <p:strVal val="visible"/>
                                      </p:to>
                                    </p:set>
                                    <p:animEffect transition="in" filter="dissolve">
                                      <p:cBhvr>
                                        <p:cTn id="38"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625" y="285750"/>
            <a:ext cx="8229600" cy="1011238"/>
          </a:xfrm>
        </p:spPr>
        <p:txBody>
          <a:bodyPr/>
          <a:lstStyle/>
          <a:p>
            <a:pPr marL="342900" indent="-342900" eaLnBrk="1" hangingPunct="1"/>
            <a:r>
              <a:rPr lang="en-US" altLang="en-US" sz="3800" b="1" smtClean="0">
                <a:solidFill>
                  <a:srgbClr val="1E4778"/>
                </a:solidFill>
                <a:cs typeface="Times New Roman" pitchFamily="18" charset="0"/>
              </a:rPr>
              <a:t>Types of Antigen-antibody reactions: </a:t>
            </a:r>
            <a:r>
              <a:rPr lang="en-US" altLang="en-US" smtClean="0">
                <a:cs typeface="Times New Roman" pitchFamily="18" charset="0"/>
              </a:rPr>
              <a:t/>
            </a:r>
            <a:br>
              <a:rPr lang="en-US" altLang="en-US" smtClean="0">
                <a:cs typeface="Times New Roman" pitchFamily="18" charset="0"/>
              </a:rPr>
            </a:br>
            <a:endParaRPr lang="ar-SA" smtClean="0"/>
          </a:p>
        </p:txBody>
      </p:sp>
      <p:sp>
        <p:nvSpPr>
          <p:cNvPr id="5123" name="Content Placeholder 2"/>
          <p:cNvSpPr>
            <a:spLocks noGrp="1"/>
          </p:cNvSpPr>
          <p:nvPr>
            <p:ph idx="1"/>
          </p:nvPr>
        </p:nvSpPr>
        <p:spPr>
          <a:xfrm>
            <a:off x="428625" y="785813"/>
            <a:ext cx="8229600" cy="5715000"/>
          </a:xfrm>
        </p:spPr>
        <p:txBody>
          <a:bodyPr/>
          <a:lstStyle/>
          <a:p>
            <a:pPr lvl="1" algn="l" rtl="0" eaLnBrk="1" hangingPunct="1">
              <a:lnSpc>
                <a:spcPct val="150000"/>
              </a:lnSpc>
            </a:pPr>
            <a:r>
              <a:rPr lang="en-US" altLang="en-US" sz="3200" b="1" smtClean="0">
                <a:solidFill>
                  <a:srgbClr val="C4004F"/>
                </a:solidFill>
                <a:cs typeface="Arial" charset="0"/>
              </a:rPr>
              <a:t>Precipitation</a:t>
            </a:r>
          </a:p>
          <a:p>
            <a:pPr lvl="1" algn="l" rtl="0" eaLnBrk="1" hangingPunct="1">
              <a:lnSpc>
                <a:spcPct val="150000"/>
              </a:lnSpc>
            </a:pPr>
            <a:r>
              <a:rPr lang="en-US" altLang="en-US" sz="3200" b="1" smtClean="0">
                <a:solidFill>
                  <a:srgbClr val="C4004F"/>
                </a:solidFill>
                <a:cs typeface="Arial" charset="0"/>
              </a:rPr>
              <a:t>Agglutination</a:t>
            </a:r>
          </a:p>
          <a:p>
            <a:pPr lvl="1" algn="l" rtl="0" eaLnBrk="1" hangingPunct="1">
              <a:lnSpc>
                <a:spcPct val="150000"/>
              </a:lnSpc>
            </a:pPr>
            <a:r>
              <a:rPr lang="en-US" altLang="en-US" sz="3200" b="1" smtClean="0">
                <a:solidFill>
                  <a:srgbClr val="C4004F"/>
                </a:solidFill>
                <a:cs typeface="Arial" charset="0"/>
              </a:rPr>
              <a:t>Neutralization (Antitoxins)</a:t>
            </a:r>
          </a:p>
          <a:p>
            <a:pPr lvl="1" algn="l" rtl="0" eaLnBrk="1" hangingPunct="1">
              <a:lnSpc>
                <a:spcPct val="150000"/>
              </a:lnSpc>
            </a:pPr>
            <a:r>
              <a:rPr lang="en-US" altLang="en-US" sz="3200" b="1" smtClean="0">
                <a:solidFill>
                  <a:srgbClr val="C4004F"/>
                </a:solidFill>
                <a:cs typeface="Arial" charset="0"/>
              </a:rPr>
              <a:t>Opsonization</a:t>
            </a:r>
          </a:p>
          <a:p>
            <a:pPr lvl="1" algn="l" rtl="0" eaLnBrk="1" hangingPunct="1"/>
            <a:r>
              <a:rPr lang="en-US" altLang="en-US" sz="3200" b="1" smtClean="0">
                <a:solidFill>
                  <a:srgbClr val="C4004F"/>
                </a:solidFill>
                <a:cs typeface="Arial" charset="0"/>
              </a:rPr>
              <a:t>Antibody-dependant cell-mediated cytotoxicity</a:t>
            </a:r>
          </a:p>
          <a:p>
            <a:pPr lvl="1" algn="l" rtl="0" eaLnBrk="1" hangingPunct="1"/>
            <a:r>
              <a:rPr lang="en-US" altLang="en-US" sz="3200" b="1" smtClean="0">
                <a:solidFill>
                  <a:srgbClr val="C4004F"/>
                </a:solidFill>
                <a:cs typeface="Arial" charset="0"/>
              </a:rPr>
              <a:t>The complement  activation Membrane attack complex</a:t>
            </a:r>
          </a:p>
          <a:p>
            <a:pPr algn="l" eaLnBrk="1" hangingPunct="1">
              <a:buFont typeface="Arial" charset="0"/>
              <a:buNone/>
            </a:pPr>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1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1000" fill="hold"/>
                                        <p:tgtEl>
                                          <p:spTgt spid="512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1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p:cTn id="21" dur="1000" fill="hold"/>
                                        <p:tgtEl>
                                          <p:spTgt spid="512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1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p:cTn id="28" dur="1000" fill="hold"/>
                                        <p:tgtEl>
                                          <p:spTgt spid="512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12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1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 calcmode="lin" valueType="num">
                                      <p:cBhvr>
                                        <p:cTn id="35" dur="1000" fill="hold"/>
                                        <p:tgtEl>
                                          <p:spTgt spid="512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12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12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 calcmode="lin" valueType="num">
                                      <p:cBhvr>
                                        <p:cTn id="42" dur="1000" fill="hold"/>
                                        <p:tgtEl>
                                          <p:spTgt spid="512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512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76200"/>
            <a:ext cx="7772400" cy="709613"/>
          </a:xfrm>
          <a:noFill/>
        </p:spPr>
        <p:txBody>
          <a:bodyPr anchor="t"/>
          <a:lstStyle/>
          <a:p>
            <a:r>
              <a:rPr lang="en-US" sz="3600" b="1" smtClean="0">
                <a:solidFill>
                  <a:srgbClr val="B88C00"/>
                </a:solidFill>
                <a:cs typeface="Times New Roman" pitchFamily="18" charset="0"/>
              </a:rPr>
              <a:t>Consequences of Antibody Binding</a:t>
            </a:r>
          </a:p>
        </p:txBody>
      </p:sp>
      <p:pic>
        <p:nvPicPr>
          <p:cNvPr id="6147" name="Picture 3" descr="E:\MEDIA\1421\142135.JPG"/>
          <p:cNvPicPr>
            <a:picLocks noChangeAspect="1" noChangeArrowheads="1"/>
          </p:cNvPicPr>
          <p:nvPr/>
        </p:nvPicPr>
        <p:blipFill>
          <a:blip r:embed="rId2"/>
          <a:srcRect/>
          <a:stretch>
            <a:fillRect/>
          </a:stretch>
        </p:blipFill>
        <p:spPr bwMode="auto">
          <a:xfrm>
            <a:off x="-142875" y="661988"/>
            <a:ext cx="9358313" cy="648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28625" y="142875"/>
            <a:ext cx="8229600" cy="796925"/>
          </a:xfrm>
        </p:spPr>
        <p:txBody>
          <a:bodyPr/>
          <a:lstStyle/>
          <a:p>
            <a:pPr marL="342900" indent="-342900" rtl="0" eaLnBrk="1" hangingPunct="1"/>
            <a:r>
              <a:rPr lang="en-US" altLang="en-US" sz="3600" b="1" smtClean="0">
                <a:solidFill>
                  <a:srgbClr val="C4004F"/>
                </a:solidFill>
                <a:cs typeface="Times New Roman" pitchFamily="18" charset="0"/>
              </a:rPr>
              <a:t>PRECIPITATION</a:t>
            </a:r>
          </a:p>
        </p:txBody>
      </p:sp>
      <p:sp>
        <p:nvSpPr>
          <p:cNvPr id="6147" name="Content Placeholder 2"/>
          <p:cNvSpPr>
            <a:spLocks noGrp="1"/>
          </p:cNvSpPr>
          <p:nvPr>
            <p:ph idx="1"/>
          </p:nvPr>
        </p:nvSpPr>
        <p:spPr>
          <a:xfrm>
            <a:off x="357188" y="1000125"/>
            <a:ext cx="8572500" cy="5857875"/>
          </a:xfrm>
        </p:spPr>
        <p:txBody>
          <a:bodyPr/>
          <a:lstStyle/>
          <a:p>
            <a:pPr algn="l" rtl="0" eaLnBrk="1" hangingPunct="1">
              <a:buClr>
                <a:srgbClr val="C00000"/>
              </a:buClr>
              <a:buFont typeface="Wingdings" pitchFamily="2" charset="2"/>
              <a:buChar char="Ø"/>
            </a:pPr>
            <a:r>
              <a:rPr lang="en-US" sz="3000" smtClean="0">
                <a:solidFill>
                  <a:srgbClr val="1F0761"/>
                </a:solidFill>
                <a:cs typeface="Arial" charset="0"/>
              </a:rPr>
              <a:t>Is the reaction of soluble Ag with soluble Ab</a:t>
            </a:r>
            <a:r>
              <a:rPr lang="en-US" sz="2800" smtClean="0">
                <a:solidFill>
                  <a:srgbClr val="1F0761"/>
                </a:solidFill>
                <a:cs typeface="Arial" charset="0"/>
              </a:rPr>
              <a:t>.</a:t>
            </a:r>
          </a:p>
          <a:p>
            <a:pPr algn="l" rtl="0" eaLnBrk="1" hangingPunct="1">
              <a:buClr>
                <a:srgbClr val="C00000"/>
              </a:buClr>
              <a:buFont typeface="Wingdings" pitchFamily="2" charset="2"/>
              <a:buChar char="Ø"/>
            </a:pPr>
            <a:r>
              <a:rPr lang="en-US" sz="3000" smtClean="0">
                <a:solidFill>
                  <a:srgbClr val="1F0761"/>
                </a:solidFill>
                <a:cs typeface="Arial" charset="0"/>
              </a:rPr>
              <a:t>The reaction results in the formation of Ag-Ab complexes (lattices</a:t>
            </a:r>
            <a:r>
              <a:rPr lang="en-US" sz="2800" smtClean="0">
                <a:solidFill>
                  <a:srgbClr val="1F0761"/>
                </a:solidFill>
                <a:cs typeface="Arial" charset="0"/>
              </a:rPr>
              <a:t>) </a:t>
            </a:r>
          </a:p>
          <a:p>
            <a:pPr algn="l" rtl="0" eaLnBrk="1" hangingPunct="1">
              <a:buClr>
                <a:srgbClr val="C00000"/>
              </a:buClr>
              <a:buFont typeface="Arial" charset="0"/>
              <a:buNone/>
            </a:pPr>
            <a:endParaRPr lang="ar-SA" sz="2800" smtClean="0">
              <a:solidFill>
                <a:srgbClr val="1F0761"/>
              </a:solidFill>
            </a:endParaRPr>
          </a:p>
        </p:txBody>
      </p:sp>
      <p:grpSp>
        <p:nvGrpSpPr>
          <p:cNvPr id="2" name="Group 11"/>
          <p:cNvGrpSpPr>
            <a:grpSpLocks/>
          </p:cNvGrpSpPr>
          <p:nvPr/>
        </p:nvGrpSpPr>
        <p:grpSpPr bwMode="auto">
          <a:xfrm>
            <a:off x="1143000" y="3214688"/>
            <a:ext cx="1304925" cy="2346325"/>
            <a:chOff x="792" y="1663"/>
            <a:chExt cx="943" cy="1615"/>
          </a:xfrm>
        </p:grpSpPr>
        <p:sp>
          <p:nvSpPr>
            <p:cNvPr id="7235" name="AutoShape 4"/>
            <p:cNvSpPr>
              <a:spLocks noChangeArrowheads="1"/>
            </p:cNvSpPr>
            <p:nvPr/>
          </p:nvSpPr>
          <p:spPr bwMode="auto">
            <a:xfrm>
              <a:off x="1439" y="2605"/>
              <a:ext cx="188" cy="206"/>
            </a:xfrm>
            <a:prstGeom prst="roundRect">
              <a:avLst>
                <a:gd name="adj" fmla="val 3350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236" name="AutoShape 5"/>
            <p:cNvSpPr>
              <a:spLocks noChangeArrowheads="1"/>
            </p:cNvSpPr>
            <p:nvPr/>
          </p:nvSpPr>
          <p:spPr bwMode="auto">
            <a:xfrm>
              <a:off x="1313" y="1762"/>
              <a:ext cx="198" cy="215"/>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237" name="AutoShape 6"/>
            <p:cNvSpPr>
              <a:spLocks noChangeArrowheads="1"/>
            </p:cNvSpPr>
            <p:nvPr/>
          </p:nvSpPr>
          <p:spPr bwMode="auto">
            <a:xfrm>
              <a:off x="1026" y="2246"/>
              <a:ext cx="197" cy="206"/>
            </a:xfrm>
            <a:prstGeom prst="roundRect">
              <a:avLst>
                <a:gd name="adj" fmla="val 31981"/>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238" name="Oval 7"/>
            <p:cNvSpPr>
              <a:spLocks noChangeArrowheads="1"/>
            </p:cNvSpPr>
            <p:nvPr/>
          </p:nvSpPr>
          <p:spPr bwMode="auto">
            <a:xfrm>
              <a:off x="1349" y="2138"/>
              <a:ext cx="386" cy="135"/>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sp>
          <p:nvSpPr>
            <p:cNvPr id="7239" name="Oval 8"/>
            <p:cNvSpPr>
              <a:spLocks noChangeArrowheads="1"/>
            </p:cNvSpPr>
            <p:nvPr/>
          </p:nvSpPr>
          <p:spPr bwMode="auto">
            <a:xfrm>
              <a:off x="1277" y="2892"/>
              <a:ext cx="126" cy="386"/>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40" name="Oval 9"/>
            <p:cNvSpPr>
              <a:spLocks noChangeArrowheads="1"/>
            </p:cNvSpPr>
            <p:nvPr/>
          </p:nvSpPr>
          <p:spPr bwMode="auto">
            <a:xfrm>
              <a:off x="990" y="1663"/>
              <a:ext cx="134"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41" name="Oval 10"/>
            <p:cNvSpPr>
              <a:spLocks noChangeArrowheads="1"/>
            </p:cNvSpPr>
            <p:nvPr/>
          </p:nvSpPr>
          <p:spPr bwMode="auto">
            <a:xfrm>
              <a:off x="792" y="2569"/>
              <a:ext cx="377" cy="135"/>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grpSp>
      <p:sp>
        <p:nvSpPr>
          <p:cNvPr id="12" name="Freeform 69"/>
          <p:cNvSpPr>
            <a:spLocks/>
          </p:cNvSpPr>
          <p:nvPr/>
        </p:nvSpPr>
        <p:spPr bwMode="auto">
          <a:xfrm>
            <a:off x="3000375" y="4000500"/>
            <a:ext cx="1076325" cy="569913"/>
          </a:xfrm>
          <a:custGeom>
            <a:avLst/>
            <a:gdLst>
              <a:gd name="T0" fmla="*/ 0 w 763"/>
              <a:gd name="T1" fmla="*/ 2147483647 h 359"/>
              <a:gd name="T2" fmla="*/ 2147483647 w 763"/>
              <a:gd name="T3" fmla="*/ 2147483647 h 359"/>
              <a:gd name="T4" fmla="*/ 2147483647 w 763"/>
              <a:gd name="T5" fmla="*/ 0 h 359"/>
              <a:gd name="T6" fmla="*/ 2147483647 w 763"/>
              <a:gd name="T7" fmla="*/ 2147483647 h 359"/>
              <a:gd name="T8" fmla="*/ 2147483647 w 763"/>
              <a:gd name="T9" fmla="*/ 2147483647 h 359"/>
              <a:gd name="T10" fmla="*/ 2147483647 w 763"/>
              <a:gd name="T11" fmla="*/ 2147483647 h 359"/>
              <a:gd name="T12" fmla="*/ 0 w 763"/>
              <a:gd name="T13" fmla="*/ 2147483647 h 359"/>
              <a:gd name="T14" fmla="*/ 0 w 763"/>
              <a:gd name="T15" fmla="*/ 2147483647 h 359"/>
              <a:gd name="T16" fmla="*/ 0 60000 65536"/>
              <a:gd name="T17" fmla="*/ 0 60000 65536"/>
              <a:gd name="T18" fmla="*/ 0 60000 65536"/>
              <a:gd name="T19" fmla="*/ 0 60000 65536"/>
              <a:gd name="T20" fmla="*/ 0 60000 65536"/>
              <a:gd name="T21" fmla="*/ 0 60000 65536"/>
              <a:gd name="T22" fmla="*/ 0 60000 65536"/>
              <a:gd name="T23" fmla="*/ 0 60000 65536"/>
              <a:gd name="T24" fmla="*/ 0 w 763"/>
              <a:gd name="T25" fmla="*/ 0 h 359"/>
              <a:gd name="T26" fmla="*/ 763 w 763"/>
              <a:gd name="T27" fmla="*/ 359 h 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3" h="359">
                <a:moveTo>
                  <a:pt x="0" y="125"/>
                </a:moveTo>
                <a:lnTo>
                  <a:pt x="368" y="125"/>
                </a:lnTo>
                <a:lnTo>
                  <a:pt x="368" y="0"/>
                </a:lnTo>
                <a:lnTo>
                  <a:pt x="763" y="197"/>
                </a:lnTo>
                <a:lnTo>
                  <a:pt x="368" y="359"/>
                </a:lnTo>
                <a:lnTo>
                  <a:pt x="368" y="260"/>
                </a:lnTo>
                <a:lnTo>
                  <a:pt x="0" y="260"/>
                </a:lnTo>
                <a:lnTo>
                  <a:pt x="0" y="125"/>
                </a:lnTo>
                <a:close/>
              </a:path>
            </a:pathLst>
          </a:custGeom>
          <a:blipFill dpi="0" rotWithShape="0">
            <a:blip r:embed="rId5"/>
            <a:srcRect/>
            <a:tile tx="0" ty="0" sx="100000" sy="100000" flip="none" algn="tl"/>
          </a:blipFill>
          <a:ln w="14288">
            <a:solidFill>
              <a:srgbClr val="000000"/>
            </a:solidFill>
            <a:round/>
            <a:headEnd/>
            <a:tailEnd/>
          </a:ln>
        </p:spPr>
        <p:txBody>
          <a:bodyPr/>
          <a:lstStyle/>
          <a:p>
            <a:endParaRPr lang="ar-SA"/>
          </a:p>
        </p:txBody>
      </p:sp>
      <p:grpSp>
        <p:nvGrpSpPr>
          <p:cNvPr id="3" name="Group 68"/>
          <p:cNvGrpSpPr>
            <a:grpSpLocks/>
          </p:cNvGrpSpPr>
          <p:nvPr/>
        </p:nvGrpSpPr>
        <p:grpSpPr bwMode="auto">
          <a:xfrm>
            <a:off x="4572000" y="2786063"/>
            <a:ext cx="3286125" cy="3357562"/>
            <a:chOff x="3029" y="1062"/>
            <a:chExt cx="2704" cy="2745"/>
          </a:xfrm>
        </p:grpSpPr>
        <p:sp>
          <p:nvSpPr>
            <p:cNvPr id="7179" name="AutoShape 12"/>
            <p:cNvSpPr>
              <a:spLocks noChangeArrowheads="1"/>
            </p:cNvSpPr>
            <p:nvPr/>
          </p:nvSpPr>
          <p:spPr bwMode="auto">
            <a:xfrm>
              <a:off x="5149" y="3224"/>
              <a:ext cx="198" cy="215"/>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180" name="AutoShape 13"/>
            <p:cNvSpPr>
              <a:spLocks noChangeArrowheads="1"/>
            </p:cNvSpPr>
            <p:nvPr/>
          </p:nvSpPr>
          <p:spPr bwMode="auto">
            <a:xfrm>
              <a:off x="5149" y="2040"/>
              <a:ext cx="189" cy="206"/>
            </a:xfrm>
            <a:prstGeom prst="roundRect">
              <a:avLst>
                <a:gd name="adj" fmla="val 33333"/>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181" name="AutoShape 14"/>
            <p:cNvSpPr>
              <a:spLocks noChangeArrowheads="1"/>
            </p:cNvSpPr>
            <p:nvPr/>
          </p:nvSpPr>
          <p:spPr bwMode="auto">
            <a:xfrm>
              <a:off x="4565" y="1439"/>
              <a:ext cx="198" cy="215"/>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182" name="AutoShape 15"/>
            <p:cNvSpPr>
              <a:spLocks noChangeArrowheads="1"/>
            </p:cNvSpPr>
            <p:nvPr/>
          </p:nvSpPr>
          <p:spPr bwMode="auto">
            <a:xfrm>
              <a:off x="4574" y="2623"/>
              <a:ext cx="198" cy="215"/>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183" name="AutoShape 16"/>
            <p:cNvSpPr>
              <a:spLocks noChangeArrowheads="1"/>
            </p:cNvSpPr>
            <p:nvPr/>
          </p:nvSpPr>
          <p:spPr bwMode="auto">
            <a:xfrm>
              <a:off x="3999" y="3224"/>
              <a:ext cx="189" cy="215"/>
            </a:xfrm>
            <a:prstGeom prst="roundRect">
              <a:avLst>
                <a:gd name="adj" fmla="val 33333"/>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184" name="AutoShape 17"/>
            <p:cNvSpPr>
              <a:spLocks noChangeArrowheads="1"/>
            </p:cNvSpPr>
            <p:nvPr/>
          </p:nvSpPr>
          <p:spPr bwMode="auto">
            <a:xfrm>
              <a:off x="3424" y="2623"/>
              <a:ext cx="198" cy="215"/>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185" name="AutoShape 18"/>
            <p:cNvSpPr>
              <a:spLocks noChangeArrowheads="1"/>
            </p:cNvSpPr>
            <p:nvPr/>
          </p:nvSpPr>
          <p:spPr bwMode="auto">
            <a:xfrm>
              <a:off x="3415" y="1430"/>
              <a:ext cx="198" cy="215"/>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186" name="AutoShape 19"/>
            <p:cNvSpPr>
              <a:spLocks noChangeArrowheads="1"/>
            </p:cNvSpPr>
            <p:nvPr/>
          </p:nvSpPr>
          <p:spPr bwMode="auto">
            <a:xfrm>
              <a:off x="3999" y="2031"/>
              <a:ext cx="189" cy="215"/>
            </a:xfrm>
            <a:prstGeom prst="roundRect">
              <a:avLst>
                <a:gd name="adj" fmla="val 33333"/>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grpSp>
          <p:nvGrpSpPr>
            <p:cNvPr id="4" name="Group 25"/>
            <p:cNvGrpSpPr>
              <a:grpSpLocks/>
            </p:cNvGrpSpPr>
            <p:nvPr/>
          </p:nvGrpSpPr>
          <p:grpSpPr bwMode="auto">
            <a:xfrm>
              <a:off x="3622" y="2237"/>
              <a:ext cx="952" cy="978"/>
              <a:chOff x="3622" y="2237"/>
              <a:chExt cx="952" cy="978"/>
            </a:xfrm>
          </p:grpSpPr>
          <p:sp>
            <p:nvSpPr>
              <p:cNvPr id="7230" name="AutoShape 20"/>
              <p:cNvSpPr>
                <a:spLocks noChangeArrowheads="1"/>
              </p:cNvSpPr>
              <p:nvPr/>
            </p:nvSpPr>
            <p:spPr bwMode="auto">
              <a:xfrm>
                <a:off x="3999" y="2623"/>
                <a:ext cx="198" cy="206"/>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231" name="Oval 21"/>
              <p:cNvSpPr>
                <a:spLocks noChangeArrowheads="1"/>
              </p:cNvSpPr>
              <p:nvPr/>
            </p:nvSpPr>
            <p:spPr bwMode="auto">
              <a:xfrm>
                <a:off x="4197" y="2668"/>
                <a:ext cx="377" cy="125"/>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sp>
            <p:nvSpPr>
              <p:cNvPr id="7232" name="Oval 22"/>
              <p:cNvSpPr>
                <a:spLocks noChangeArrowheads="1"/>
              </p:cNvSpPr>
              <p:nvPr/>
            </p:nvSpPr>
            <p:spPr bwMode="auto">
              <a:xfrm>
                <a:off x="4044" y="2829"/>
                <a:ext cx="126" cy="386"/>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33" name="Oval 23"/>
              <p:cNvSpPr>
                <a:spLocks noChangeArrowheads="1"/>
              </p:cNvSpPr>
              <p:nvPr/>
            </p:nvSpPr>
            <p:spPr bwMode="auto">
              <a:xfrm>
                <a:off x="4044" y="2237"/>
                <a:ext cx="126" cy="386"/>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34" name="Oval 24"/>
              <p:cNvSpPr>
                <a:spLocks noChangeArrowheads="1"/>
              </p:cNvSpPr>
              <p:nvPr/>
            </p:nvSpPr>
            <p:spPr bwMode="auto">
              <a:xfrm>
                <a:off x="3622" y="2668"/>
                <a:ext cx="377" cy="125"/>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grpSp>
        <p:grpSp>
          <p:nvGrpSpPr>
            <p:cNvPr id="5" name="Group 31"/>
            <p:cNvGrpSpPr>
              <a:grpSpLocks/>
            </p:cNvGrpSpPr>
            <p:nvPr/>
          </p:nvGrpSpPr>
          <p:grpSpPr bwMode="auto">
            <a:xfrm>
              <a:off x="3029" y="2838"/>
              <a:ext cx="961" cy="969"/>
              <a:chOff x="3029" y="2838"/>
              <a:chExt cx="961" cy="969"/>
            </a:xfrm>
          </p:grpSpPr>
          <p:sp>
            <p:nvSpPr>
              <p:cNvPr id="7225" name="AutoShape 26"/>
              <p:cNvSpPr>
                <a:spLocks noChangeArrowheads="1"/>
              </p:cNvSpPr>
              <p:nvPr/>
            </p:nvSpPr>
            <p:spPr bwMode="auto">
              <a:xfrm>
                <a:off x="3415" y="3215"/>
                <a:ext cx="198" cy="215"/>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226" name="Oval 27"/>
              <p:cNvSpPr>
                <a:spLocks noChangeArrowheads="1"/>
              </p:cNvSpPr>
              <p:nvPr/>
            </p:nvSpPr>
            <p:spPr bwMode="auto">
              <a:xfrm>
                <a:off x="3613" y="3260"/>
                <a:ext cx="377"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sp>
            <p:nvSpPr>
              <p:cNvPr id="7227" name="Oval 28"/>
              <p:cNvSpPr>
                <a:spLocks noChangeArrowheads="1"/>
              </p:cNvSpPr>
              <p:nvPr/>
            </p:nvSpPr>
            <p:spPr bwMode="auto">
              <a:xfrm>
                <a:off x="3451" y="3430"/>
                <a:ext cx="135"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28" name="Oval 29"/>
              <p:cNvSpPr>
                <a:spLocks noChangeArrowheads="1"/>
              </p:cNvSpPr>
              <p:nvPr/>
            </p:nvSpPr>
            <p:spPr bwMode="auto">
              <a:xfrm>
                <a:off x="3451" y="2838"/>
                <a:ext cx="135"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29" name="Oval 30"/>
              <p:cNvSpPr>
                <a:spLocks noChangeArrowheads="1"/>
              </p:cNvSpPr>
              <p:nvPr/>
            </p:nvSpPr>
            <p:spPr bwMode="auto">
              <a:xfrm>
                <a:off x="3029" y="3260"/>
                <a:ext cx="386"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grpSp>
        <p:grpSp>
          <p:nvGrpSpPr>
            <p:cNvPr id="6" name="Group 37"/>
            <p:cNvGrpSpPr>
              <a:grpSpLocks/>
            </p:cNvGrpSpPr>
            <p:nvPr/>
          </p:nvGrpSpPr>
          <p:grpSpPr bwMode="auto">
            <a:xfrm>
              <a:off x="3613" y="1062"/>
              <a:ext cx="952" cy="969"/>
              <a:chOff x="3613" y="1062"/>
              <a:chExt cx="952" cy="969"/>
            </a:xfrm>
          </p:grpSpPr>
          <p:sp>
            <p:nvSpPr>
              <p:cNvPr id="7220" name="AutoShape 32"/>
              <p:cNvSpPr>
                <a:spLocks noChangeArrowheads="1"/>
              </p:cNvSpPr>
              <p:nvPr/>
            </p:nvSpPr>
            <p:spPr bwMode="auto">
              <a:xfrm>
                <a:off x="3990" y="1439"/>
                <a:ext cx="198" cy="215"/>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221" name="Oval 33"/>
              <p:cNvSpPr>
                <a:spLocks noChangeArrowheads="1"/>
              </p:cNvSpPr>
              <p:nvPr/>
            </p:nvSpPr>
            <p:spPr bwMode="auto">
              <a:xfrm>
                <a:off x="4188" y="1484"/>
                <a:ext cx="377"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sp>
            <p:nvSpPr>
              <p:cNvPr id="7222" name="Oval 34"/>
              <p:cNvSpPr>
                <a:spLocks noChangeArrowheads="1"/>
              </p:cNvSpPr>
              <p:nvPr/>
            </p:nvSpPr>
            <p:spPr bwMode="auto">
              <a:xfrm>
                <a:off x="4035" y="1654"/>
                <a:ext cx="126"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23" name="Oval 35"/>
              <p:cNvSpPr>
                <a:spLocks noChangeArrowheads="1"/>
              </p:cNvSpPr>
              <p:nvPr/>
            </p:nvSpPr>
            <p:spPr bwMode="auto">
              <a:xfrm>
                <a:off x="4035" y="1062"/>
                <a:ext cx="126"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24" name="Oval 36"/>
              <p:cNvSpPr>
                <a:spLocks noChangeArrowheads="1"/>
              </p:cNvSpPr>
              <p:nvPr/>
            </p:nvSpPr>
            <p:spPr bwMode="auto">
              <a:xfrm>
                <a:off x="3613" y="1484"/>
                <a:ext cx="377"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grpSp>
        <p:grpSp>
          <p:nvGrpSpPr>
            <p:cNvPr id="7" name="Group 43"/>
            <p:cNvGrpSpPr>
              <a:grpSpLocks/>
            </p:cNvGrpSpPr>
            <p:nvPr/>
          </p:nvGrpSpPr>
          <p:grpSpPr bwMode="auto">
            <a:xfrm>
              <a:off x="3029" y="1645"/>
              <a:ext cx="961" cy="978"/>
              <a:chOff x="3029" y="1645"/>
              <a:chExt cx="961" cy="978"/>
            </a:xfrm>
          </p:grpSpPr>
          <p:sp>
            <p:nvSpPr>
              <p:cNvPr id="7215" name="AutoShape 38"/>
              <p:cNvSpPr>
                <a:spLocks noChangeArrowheads="1"/>
              </p:cNvSpPr>
              <p:nvPr/>
            </p:nvSpPr>
            <p:spPr bwMode="auto">
              <a:xfrm>
                <a:off x="3415" y="2031"/>
                <a:ext cx="198" cy="206"/>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216" name="Oval 39"/>
              <p:cNvSpPr>
                <a:spLocks noChangeArrowheads="1"/>
              </p:cNvSpPr>
              <p:nvPr/>
            </p:nvSpPr>
            <p:spPr bwMode="auto">
              <a:xfrm>
                <a:off x="3613" y="2076"/>
                <a:ext cx="377" cy="125"/>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sp>
            <p:nvSpPr>
              <p:cNvPr id="7217" name="Oval 40"/>
              <p:cNvSpPr>
                <a:spLocks noChangeArrowheads="1"/>
              </p:cNvSpPr>
              <p:nvPr/>
            </p:nvSpPr>
            <p:spPr bwMode="auto">
              <a:xfrm>
                <a:off x="3451" y="2237"/>
                <a:ext cx="135" cy="386"/>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18" name="Oval 41"/>
              <p:cNvSpPr>
                <a:spLocks noChangeArrowheads="1"/>
              </p:cNvSpPr>
              <p:nvPr/>
            </p:nvSpPr>
            <p:spPr bwMode="auto">
              <a:xfrm>
                <a:off x="3451" y="1645"/>
                <a:ext cx="135" cy="386"/>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19" name="Oval 42"/>
              <p:cNvSpPr>
                <a:spLocks noChangeArrowheads="1"/>
              </p:cNvSpPr>
              <p:nvPr/>
            </p:nvSpPr>
            <p:spPr bwMode="auto">
              <a:xfrm>
                <a:off x="3029" y="2076"/>
                <a:ext cx="386" cy="125"/>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grpSp>
        <p:grpSp>
          <p:nvGrpSpPr>
            <p:cNvPr id="8" name="Group 49"/>
            <p:cNvGrpSpPr>
              <a:grpSpLocks/>
            </p:cNvGrpSpPr>
            <p:nvPr/>
          </p:nvGrpSpPr>
          <p:grpSpPr bwMode="auto">
            <a:xfrm>
              <a:off x="4188" y="1654"/>
              <a:ext cx="961" cy="969"/>
              <a:chOff x="4188" y="1654"/>
              <a:chExt cx="961" cy="969"/>
            </a:xfrm>
          </p:grpSpPr>
          <p:sp>
            <p:nvSpPr>
              <p:cNvPr id="7210" name="AutoShape 44"/>
              <p:cNvSpPr>
                <a:spLocks noChangeArrowheads="1"/>
              </p:cNvSpPr>
              <p:nvPr/>
            </p:nvSpPr>
            <p:spPr bwMode="auto">
              <a:xfrm>
                <a:off x="4565" y="2031"/>
                <a:ext cx="198" cy="215"/>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211" name="Oval 45"/>
              <p:cNvSpPr>
                <a:spLocks noChangeArrowheads="1"/>
              </p:cNvSpPr>
              <p:nvPr/>
            </p:nvSpPr>
            <p:spPr bwMode="auto">
              <a:xfrm>
                <a:off x="4763" y="2076"/>
                <a:ext cx="386"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sp>
            <p:nvSpPr>
              <p:cNvPr id="7212" name="Oval 46"/>
              <p:cNvSpPr>
                <a:spLocks noChangeArrowheads="1"/>
              </p:cNvSpPr>
              <p:nvPr/>
            </p:nvSpPr>
            <p:spPr bwMode="auto">
              <a:xfrm>
                <a:off x="4610" y="2246"/>
                <a:ext cx="126"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13" name="Oval 47"/>
              <p:cNvSpPr>
                <a:spLocks noChangeArrowheads="1"/>
              </p:cNvSpPr>
              <p:nvPr/>
            </p:nvSpPr>
            <p:spPr bwMode="auto">
              <a:xfrm>
                <a:off x="4610" y="1654"/>
                <a:ext cx="126"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14" name="Oval 48"/>
              <p:cNvSpPr>
                <a:spLocks noChangeArrowheads="1"/>
              </p:cNvSpPr>
              <p:nvPr/>
            </p:nvSpPr>
            <p:spPr bwMode="auto">
              <a:xfrm>
                <a:off x="4188" y="2076"/>
                <a:ext cx="377"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grpSp>
        <p:grpSp>
          <p:nvGrpSpPr>
            <p:cNvPr id="9" name="Group 55"/>
            <p:cNvGrpSpPr>
              <a:grpSpLocks/>
            </p:cNvGrpSpPr>
            <p:nvPr/>
          </p:nvGrpSpPr>
          <p:grpSpPr bwMode="auto">
            <a:xfrm>
              <a:off x="4197" y="2838"/>
              <a:ext cx="961" cy="969"/>
              <a:chOff x="4197" y="2838"/>
              <a:chExt cx="961" cy="969"/>
            </a:xfrm>
          </p:grpSpPr>
          <p:sp>
            <p:nvSpPr>
              <p:cNvPr id="7205" name="AutoShape 50"/>
              <p:cNvSpPr>
                <a:spLocks noChangeArrowheads="1"/>
              </p:cNvSpPr>
              <p:nvPr/>
            </p:nvSpPr>
            <p:spPr bwMode="auto">
              <a:xfrm>
                <a:off x="4574" y="3215"/>
                <a:ext cx="198" cy="215"/>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206" name="Oval 51"/>
              <p:cNvSpPr>
                <a:spLocks noChangeArrowheads="1"/>
              </p:cNvSpPr>
              <p:nvPr/>
            </p:nvSpPr>
            <p:spPr bwMode="auto">
              <a:xfrm>
                <a:off x="4772" y="3260"/>
                <a:ext cx="386"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sp>
            <p:nvSpPr>
              <p:cNvPr id="7207" name="Oval 52"/>
              <p:cNvSpPr>
                <a:spLocks noChangeArrowheads="1"/>
              </p:cNvSpPr>
              <p:nvPr/>
            </p:nvSpPr>
            <p:spPr bwMode="auto">
              <a:xfrm>
                <a:off x="4619" y="3430"/>
                <a:ext cx="126"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08" name="Oval 53"/>
              <p:cNvSpPr>
                <a:spLocks noChangeArrowheads="1"/>
              </p:cNvSpPr>
              <p:nvPr/>
            </p:nvSpPr>
            <p:spPr bwMode="auto">
              <a:xfrm>
                <a:off x="4619" y="2838"/>
                <a:ext cx="126"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09" name="Oval 54"/>
              <p:cNvSpPr>
                <a:spLocks noChangeArrowheads="1"/>
              </p:cNvSpPr>
              <p:nvPr/>
            </p:nvSpPr>
            <p:spPr bwMode="auto">
              <a:xfrm>
                <a:off x="4197" y="3260"/>
                <a:ext cx="377"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grpSp>
        <p:grpSp>
          <p:nvGrpSpPr>
            <p:cNvPr id="10" name="Group 61"/>
            <p:cNvGrpSpPr>
              <a:grpSpLocks/>
            </p:cNvGrpSpPr>
            <p:nvPr/>
          </p:nvGrpSpPr>
          <p:grpSpPr bwMode="auto">
            <a:xfrm>
              <a:off x="4772" y="2255"/>
              <a:ext cx="961" cy="969"/>
              <a:chOff x="4772" y="2255"/>
              <a:chExt cx="961" cy="969"/>
            </a:xfrm>
          </p:grpSpPr>
          <p:sp>
            <p:nvSpPr>
              <p:cNvPr id="7200" name="AutoShape 56"/>
              <p:cNvSpPr>
                <a:spLocks noChangeArrowheads="1"/>
              </p:cNvSpPr>
              <p:nvPr/>
            </p:nvSpPr>
            <p:spPr bwMode="auto">
              <a:xfrm>
                <a:off x="5158" y="2632"/>
                <a:ext cx="198" cy="215"/>
              </a:xfrm>
              <a:prstGeom prst="roundRect">
                <a:avLst>
                  <a:gd name="adj" fmla="val 31819"/>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201" name="Oval 57"/>
              <p:cNvSpPr>
                <a:spLocks noChangeArrowheads="1"/>
              </p:cNvSpPr>
              <p:nvPr/>
            </p:nvSpPr>
            <p:spPr bwMode="auto">
              <a:xfrm>
                <a:off x="5356" y="2677"/>
                <a:ext cx="377"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sp>
            <p:nvSpPr>
              <p:cNvPr id="7202" name="Oval 58"/>
              <p:cNvSpPr>
                <a:spLocks noChangeArrowheads="1"/>
              </p:cNvSpPr>
              <p:nvPr/>
            </p:nvSpPr>
            <p:spPr bwMode="auto">
              <a:xfrm>
                <a:off x="5194" y="2847"/>
                <a:ext cx="135"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03" name="Oval 59"/>
              <p:cNvSpPr>
                <a:spLocks noChangeArrowheads="1"/>
              </p:cNvSpPr>
              <p:nvPr/>
            </p:nvSpPr>
            <p:spPr bwMode="auto">
              <a:xfrm>
                <a:off x="5194" y="2255"/>
                <a:ext cx="135"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204" name="Oval 60"/>
              <p:cNvSpPr>
                <a:spLocks noChangeArrowheads="1"/>
              </p:cNvSpPr>
              <p:nvPr/>
            </p:nvSpPr>
            <p:spPr bwMode="auto">
              <a:xfrm>
                <a:off x="4772" y="2677"/>
                <a:ext cx="386"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grpSp>
        <p:grpSp>
          <p:nvGrpSpPr>
            <p:cNvPr id="11" name="Group 67"/>
            <p:cNvGrpSpPr>
              <a:grpSpLocks/>
            </p:cNvGrpSpPr>
            <p:nvPr/>
          </p:nvGrpSpPr>
          <p:grpSpPr bwMode="auto">
            <a:xfrm>
              <a:off x="4763" y="1071"/>
              <a:ext cx="961" cy="969"/>
              <a:chOff x="4763" y="1071"/>
              <a:chExt cx="961" cy="969"/>
            </a:xfrm>
          </p:grpSpPr>
          <p:sp>
            <p:nvSpPr>
              <p:cNvPr id="7195" name="AutoShape 62"/>
              <p:cNvSpPr>
                <a:spLocks noChangeArrowheads="1"/>
              </p:cNvSpPr>
              <p:nvPr/>
            </p:nvSpPr>
            <p:spPr bwMode="auto">
              <a:xfrm>
                <a:off x="5149" y="1448"/>
                <a:ext cx="189" cy="206"/>
              </a:xfrm>
              <a:prstGeom prst="roundRect">
                <a:avLst>
                  <a:gd name="adj" fmla="val 33333"/>
                </a:avLst>
              </a:prstGeom>
              <a:blipFill dpi="0" rotWithShape="0">
                <a:blip r:embed="rId2"/>
                <a:srcRect/>
                <a:tile tx="0" ty="0" sx="100000" sy="100000" flip="none" algn="tl"/>
              </a:blipFill>
              <a:ln w="14288">
                <a:solidFill>
                  <a:srgbClr val="000000"/>
                </a:solidFill>
                <a:round/>
                <a:headEnd/>
                <a:tailEnd/>
              </a:ln>
            </p:spPr>
            <p:txBody>
              <a:bodyPr/>
              <a:lstStyle/>
              <a:p>
                <a:endParaRPr lang="ar-SA"/>
              </a:p>
            </p:txBody>
          </p:sp>
          <p:sp>
            <p:nvSpPr>
              <p:cNvPr id="7196" name="Oval 63"/>
              <p:cNvSpPr>
                <a:spLocks noChangeArrowheads="1"/>
              </p:cNvSpPr>
              <p:nvPr/>
            </p:nvSpPr>
            <p:spPr bwMode="auto">
              <a:xfrm>
                <a:off x="5338" y="1493"/>
                <a:ext cx="386"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sp>
            <p:nvSpPr>
              <p:cNvPr id="7197" name="Oval 64"/>
              <p:cNvSpPr>
                <a:spLocks noChangeArrowheads="1"/>
              </p:cNvSpPr>
              <p:nvPr/>
            </p:nvSpPr>
            <p:spPr bwMode="auto">
              <a:xfrm>
                <a:off x="5185" y="1654"/>
                <a:ext cx="135" cy="386"/>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198" name="Oval 65"/>
              <p:cNvSpPr>
                <a:spLocks noChangeArrowheads="1"/>
              </p:cNvSpPr>
              <p:nvPr/>
            </p:nvSpPr>
            <p:spPr bwMode="auto">
              <a:xfrm>
                <a:off x="5185" y="1071"/>
                <a:ext cx="135" cy="377"/>
              </a:xfrm>
              <a:prstGeom prst="ellipse">
                <a:avLst/>
              </a:prstGeom>
              <a:blipFill dpi="0" rotWithShape="0">
                <a:blip r:embed="rId4"/>
                <a:srcRect/>
                <a:tile tx="0" ty="0" sx="100000" sy="100000" flip="none" algn="tl"/>
              </a:blipFill>
              <a:ln w="14288">
                <a:solidFill>
                  <a:srgbClr val="000000"/>
                </a:solidFill>
                <a:round/>
                <a:headEnd/>
                <a:tailEnd/>
              </a:ln>
            </p:spPr>
            <p:txBody>
              <a:bodyPr/>
              <a:lstStyle/>
              <a:p>
                <a:endParaRPr lang="ar-SA"/>
              </a:p>
            </p:txBody>
          </p:sp>
          <p:sp>
            <p:nvSpPr>
              <p:cNvPr id="7199" name="Oval 66"/>
              <p:cNvSpPr>
                <a:spLocks noChangeArrowheads="1"/>
              </p:cNvSpPr>
              <p:nvPr/>
            </p:nvSpPr>
            <p:spPr bwMode="auto">
              <a:xfrm>
                <a:off x="4763" y="1493"/>
                <a:ext cx="386" cy="134"/>
              </a:xfrm>
              <a:prstGeom prst="ellipse">
                <a:avLst/>
              </a:prstGeom>
              <a:blipFill dpi="0" rotWithShape="0">
                <a:blip r:embed="rId3"/>
                <a:srcRect/>
                <a:tile tx="0" ty="0" sx="100000" sy="100000" flip="none" algn="tl"/>
              </a:blipFill>
              <a:ln w="14288">
                <a:solidFill>
                  <a:srgbClr val="000000"/>
                </a:solidFill>
                <a:round/>
                <a:headEnd/>
                <a:tailEnd/>
              </a:ln>
            </p:spPr>
            <p:txBody>
              <a:bodyPr/>
              <a:lstStyle/>
              <a:p>
                <a:endParaRPr lang="ar-SA"/>
              </a:p>
            </p:txBody>
          </p:sp>
        </p:grpSp>
      </p:grpSp>
      <p:sp>
        <p:nvSpPr>
          <p:cNvPr id="71" name="TextBox 70"/>
          <p:cNvSpPr txBox="1"/>
          <p:nvPr/>
        </p:nvSpPr>
        <p:spPr>
          <a:xfrm>
            <a:off x="2500313" y="4857750"/>
            <a:ext cx="1428750" cy="400050"/>
          </a:xfrm>
          <a:prstGeom prst="rect">
            <a:avLst/>
          </a:prstGeom>
          <a:noFill/>
        </p:spPr>
        <p:txBody>
          <a:bodyPr rtlCol="1">
            <a:spAutoFit/>
          </a:bodyPr>
          <a:lstStyle/>
          <a:p>
            <a:pPr algn="ctr">
              <a:defRPr/>
            </a:pPr>
            <a:r>
              <a:rPr lang="en-US" sz="2000" dirty="0">
                <a:solidFill>
                  <a:srgbClr val="FF0000"/>
                </a:solidFill>
                <a:effectLst>
                  <a:outerShdw blurRad="38100" dist="38100" dir="2700000" algn="tl">
                    <a:srgbClr val="000000"/>
                  </a:outerShdw>
                </a:effectLst>
                <a:latin typeface="Avant Garde" charset="0"/>
                <a:cs typeface="Arial" pitchFamily="34" charset="0"/>
              </a:rPr>
              <a:t>Antigen</a:t>
            </a:r>
            <a:endParaRPr lang="ar-SA" sz="2000" dirty="0">
              <a:solidFill>
                <a:srgbClr val="FF0000"/>
              </a:solidFill>
              <a:latin typeface="Arial" pitchFamily="34" charset="0"/>
              <a:cs typeface="Arial" pitchFamily="34" charset="0"/>
            </a:endParaRPr>
          </a:p>
        </p:txBody>
      </p:sp>
      <p:sp>
        <p:nvSpPr>
          <p:cNvPr id="72" name="TextBox 71"/>
          <p:cNvSpPr txBox="1"/>
          <p:nvPr/>
        </p:nvSpPr>
        <p:spPr>
          <a:xfrm>
            <a:off x="2286000" y="5643563"/>
            <a:ext cx="1357313" cy="400050"/>
          </a:xfrm>
          <a:prstGeom prst="rect">
            <a:avLst/>
          </a:prstGeom>
          <a:noFill/>
        </p:spPr>
        <p:txBody>
          <a:bodyPr rtlCol="1">
            <a:spAutoFit/>
          </a:bodyPr>
          <a:lstStyle/>
          <a:p>
            <a:pPr>
              <a:defRPr/>
            </a:pPr>
            <a:r>
              <a:rPr lang="en-US" sz="2000" b="1" dirty="0">
                <a:solidFill>
                  <a:srgbClr val="FF0000"/>
                </a:solidFill>
                <a:effectLst>
                  <a:outerShdw blurRad="38100" dist="38100" dir="2700000" algn="tl">
                    <a:srgbClr val="000000"/>
                  </a:outerShdw>
                </a:effectLst>
                <a:latin typeface="Avant Garde" charset="0"/>
                <a:cs typeface="Arial" pitchFamily="34" charset="0"/>
              </a:rPr>
              <a:t>Antibody</a:t>
            </a:r>
            <a:r>
              <a:rPr lang="en-US" b="1" dirty="0">
                <a:solidFill>
                  <a:srgbClr val="FFFF01"/>
                </a:solidFill>
                <a:effectLst>
                  <a:outerShdw blurRad="38100" dist="38100" dir="2700000" algn="tl">
                    <a:srgbClr val="000000"/>
                  </a:outerShdw>
                </a:effectLst>
                <a:latin typeface="Avant Garde" charset="0"/>
                <a:cs typeface="Arial" pitchFamily="34" charset="0"/>
              </a:rPr>
              <a:t> </a:t>
            </a:r>
            <a:endParaRPr lang="en-US" b="1" dirty="0">
              <a:solidFill>
                <a:srgbClr val="FFFF01"/>
              </a:solidFill>
              <a:effectLst>
                <a:outerShdw blurRad="38100" dist="38100" dir="2700000" algn="tl">
                  <a:srgbClr val="000000"/>
                </a:outerShdw>
              </a:effectLst>
              <a:latin typeface="Arial" pitchFamily="34" charset="0"/>
              <a:cs typeface="Arial" pitchFamily="34" charset="0"/>
            </a:endParaRPr>
          </a:p>
        </p:txBody>
      </p:sp>
      <p:cxnSp>
        <p:nvCxnSpPr>
          <p:cNvPr id="76" name="Straight Connector 75"/>
          <p:cNvCxnSpPr/>
          <p:nvPr/>
        </p:nvCxnSpPr>
        <p:spPr>
          <a:xfrm>
            <a:off x="2357438" y="4857750"/>
            <a:ext cx="357187" cy="142875"/>
          </a:xfrm>
          <a:prstGeom prst="line">
            <a:avLst/>
          </a:prstGeom>
          <a:ln w="76200">
            <a:solidFill>
              <a:srgbClr val="1E4778"/>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000250" y="5572125"/>
            <a:ext cx="357188" cy="142875"/>
          </a:xfrm>
          <a:prstGeom prst="line">
            <a:avLst/>
          </a:prstGeom>
          <a:ln w="76200">
            <a:solidFill>
              <a:srgbClr val="1E477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14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 calcmode="lin" valueType="num">
                                      <p:cBhvr>
                                        <p:cTn id="21" dur="1000" fill="hold"/>
                                        <p:tgtEl>
                                          <p:spTgt spid="76"/>
                                        </p:tgtEl>
                                        <p:attrNameLst>
                                          <p:attrName>ppt_x</p:attrName>
                                        </p:attrNameLst>
                                      </p:cBhvr>
                                      <p:tavLst>
                                        <p:tav tm="0">
                                          <p:val>
                                            <p:strVal val="#ppt_x-.2"/>
                                          </p:val>
                                        </p:tav>
                                        <p:tav tm="100000">
                                          <p:val>
                                            <p:strVal val="#ppt_x"/>
                                          </p:val>
                                        </p:tav>
                                      </p:tavLst>
                                    </p:anim>
                                    <p:anim calcmode="lin" valueType="num">
                                      <p:cBhvr>
                                        <p:cTn id="22" dur="10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6"/>
                                        </p:tgtEl>
                                      </p:cBhvr>
                                    </p:animEffect>
                                  </p:childTnLst>
                                </p:cTn>
                              </p:par>
                              <p:par>
                                <p:cTn id="24" presetID="29" presetClass="entr" presetSubtype="0"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p:cTn id="26" dur="1000" fill="hold"/>
                                        <p:tgtEl>
                                          <p:spTgt spid="77"/>
                                        </p:tgtEl>
                                        <p:attrNameLst>
                                          <p:attrName>ppt_x</p:attrName>
                                        </p:attrNameLst>
                                      </p:cBhvr>
                                      <p:tavLst>
                                        <p:tav tm="0">
                                          <p:val>
                                            <p:strVal val="#ppt_x-.2"/>
                                          </p:val>
                                        </p:tav>
                                        <p:tav tm="100000">
                                          <p:val>
                                            <p:strVal val="#ppt_x"/>
                                          </p:val>
                                        </p:tav>
                                      </p:tavLst>
                                    </p:anim>
                                    <p:anim calcmode="lin" valueType="num">
                                      <p:cBhvr>
                                        <p:cTn id="27" dur="1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7"/>
                                        </p:tgtEl>
                                      </p:cBhvr>
                                    </p:animEffect>
                                  </p:childTnLst>
                                </p:cTn>
                              </p:par>
                              <p:par>
                                <p:cTn id="29" presetID="29"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ppt_x</p:attrName>
                                        </p:attrNameLst>
                                      </p:cBhvr>
                                      <p:tavLst>
                                        <p:tav tm="0">
                                          <p:val>
                                            <p:strVal val="#ppt_x-.2"/>
                                          </p:val>
                                        </p:tav>
                                        <p:tav tm="100000">
                                          <p:val>
                                            <p:strVal val="#ppt_x"/>
                                          </p:val>
                                        </p:tav>
                                      </p:tavLst>
                                    </p:anim>
                                    <p:anim calcmode="lin" valueType="num">
                                      <p:cBhvr>
                                        <p:cTn id="3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1000" fill="hold"/>
                                        <p:tgtEl>
                                          <p:spTgt spid="71"/>
                                        </p:tgtEl>
                                        <p:attrNameLst>
                                          <p:attrName>ppt_x</p:attrName>
                                        </p:attrNameLst>
                                      </p:cBhvr>
                                      <p:tavLst>
                                        <p:tav tm="0">
                                          <p:val>
                                            <p:strVal val="#ppt_x-.2"/>
                                          </p:val>
                                        </p:tav>
                                        <p:tav tm="100000">
                                          <p:val>
                                            <p:strVal val="#ppt_x"/>
                                          </p:val>
                                        </p:tav>
                                      </p:tavLst>
                                    </p:anim>
                                    <p:anim calcmode="lin" valueType="num">
                                      <p:cBhvr>
                                        <p:cTn id="37" dur="1000" fill="hold"/>
                                        <p:tgtEl>
                                          <p:spTgt spid="7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71"/>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1000" fill="hold"/>
                                        <p:tgtEl>
                                          <p:spTgt spid="72"/>
                                        </p:tgtEl>
                                        <p:attrNameLst>
                                          <p:attrName>ppt_x</p:attrName>
                                        </p:attrNameLst>
                                      </p:cBhvr>
                                      <p:tavLst>
                                        <p:tav tm="0">
                                          <p:val>
                                            <p:strVal val="#ppt_x-.2"/>
                                          </p:val>
                                        </p:tav>
                                        <p:tav tm="100000">
                                          <p:val>
                                            <p:strVal val="#ppt_x"/>
                                          </p:val>
                                        </p:tav>
                                      </p:tavLst>
                                    </p:anim>
                                    <p:anim calcmode="lin" valueType="num">
                                      <p:cBhvr>
                                        <p:cTn id="42" dur="1000" fill="hold"/>
                                        <p:tgtEl>
                                          <p:spTgt spid="7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72"/>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ppt_x</p:attrName>
                                        </p:attrNameLst>
                                      </p:cBhvr>
                                      <p:tavLst>
                                        <p:tav tm="0">
                                          <p:val>
                                            <p:strVal val="#ppt_x-.2"/>
                                          </p:val>
                                        </p:tav>
                                        <p:tav tm="100000">
                                          <p:val>
                                            <p:strVal val="#ppt_x"/>
                                          </p:val>
                                        </p:tav>
                                      </p:tavLst>
                                    </p:anim>
                                    <p:anim calcmode="lin" valueType="num">
                                      <p:cBhvr>
                                        <p:cTn id="4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1000" fill="hold"/>
                                        <p:tgtEl>
                                          <p:spTgt spid="3"/>
                                        </p:tgtEl>
                                        <p:attrNameLst>
                                          <p:attrName>ppt_x</p:attrName>
                                        </p:attrNameLst>
                                      </p:cBhvr>
                                      <p:tavLst>
                                        <p:tav tm="0">
                                          <p:val>
                                            <p:strVal val="#ppt_x-.2"/>
                                          </p:val>
                                        </p:tav>
                                        <p:tav tm="100000">
                                          <p:val>
                                            <p:strVal val="#ppt_x"/>
                                          </p:val>
                                        </p:tav>
                                      </p:tavLst>
                                    </p:anim>
                                    <p:anim calcmode="lin" valueType="num">
                                      <p:cBhvr>
                                        <p:cTn id="5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5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1" grpId="0"/>
      <p:bldP spid="7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85750" y="357188"/>
            <a:ext cx="8643938" cy="6215062"/>
          </a:xfrm>
        </p:spPr>
        <p:txBody>
          <a:bodyPr/>
          <a:lstStyle/>
          <a:p>
            <a:pPr algn="l" rtl="0">
              <a:buFont typeface="Arial" pitchFamily="34" charset="0"/>
              <a:buNone/>
              <a:defRPr/>
            </a:pPr>
            <a:r>
              <a:rPr lang="en-US" b="1" dirty="0" smtClean="0">
                <a:solidFill>
                  <a:srgbClr val="B00000"/>
                </a:solidFill>
              </a:rPr>
              <a:t>The Quantitative Precipitation Reaction:</a:t>
            </a:r>
          </a:p>
          <a:p>
            <a:pPr algn="l" rtl="0">
              <a:buClr>
                <a:schemeClr val="tx1"/>
              </a:buClr>
              <a:buFont typeface="Wingdings" pitchFamily="2" charset="2"/>
              <a:buChar char="v"/>
              <a:defRPr/>
            </a:pPr>
            <a:r>
              <a:rPr lang="en-US" sz="2800" b="1" i="1" u="sng" dirty="0" smtClean="0">
                <a:solidFill>
                  <a:srgbClr val="B00000"/>
                </a:solidFill>
              </a:rPr>
              <a:t>Varying </a:t>
            </a:r>
            <a:r>
              <a:rPr lang="en-US" sz="2800" dirty="0" smtClean="0">
                <a:solidFill>
                  <a:srgbClr val="B00000"/>
                </a:solidFill>
              </a:rPr>
              <a:t>amounts of Ag are mixed  and incubated with </a:t>
            </a:r>
            <a:r>
              <a:rPr lang="en-US" sz="2800" b="1" i="1" u="sng" dirty="0" smtClean="0">
                <a:solidFill>
                  <a:srgbClr val="B00000"/>
                </a:solidFill>
              </a:rPr>
              <a:t>Constant </a:t>
            </a:r>
            <a:r>
              <a:rPr lang="en-US" sz="2800" dirty="0" smtClean="0">
                <a:solidFill>
                  <a:srgbClr val="B00000"/>
                </a:solidFill>
              </a:rPr>
              <a:t>volume of </a:t>
            </a:r>
            <a:r>
              <a:rPr lang="en-US" sz="2800" dirty="0" err="1" smtClean="0">
                <a:solidFill>
                  <a:srgbClr val="B00000"/>
                </a:solidFill>
              </a:rPr>
              <a:t>antisera</a:t>
            </a:r>
            <a:endParaRPr lang="en-US" sz="2800" dirty="0" smtClean="0">
              <a:solidFill>
                <a:srgbClr val="B00000"/>
              </a:solidFill>
            </a:endParaRPr>
          </a:p>
          <a:p>
            <a:pPr algn="l" rtl="0">
              <a:spcBef>
                <a:spcPts val="0"/>
              </a:spcBef>
              <a:buClr>
                <a:schemeClr val="tx1"/>
              </a:buClr>
              <a:buFont typeface="Wingdings" pitchFamily="2" charset="2"/>
              <a:buChar char="v"/>
              <a:defRPr/>
            </a:pPr>
            <a:r>
              <a:rPr lang="en-US" sz="2800" dirty="0" smtClean="0">
                <a:solidFill>
                  <a:srgbClr val="B00000"/>
                </a:solidFill>
              </a:rPr>
              <a:t>Precipitate is measured, amount of precipitate depends on : </a:t>
            </a:r>
          </a:p>
          <a:p>
            <a:pPr lvl="1" algn="l" rtl="0">
              <a:spcBef>
                <a:spcPts val="0"/>
              </a:spcBef>
              <a:buClr>
                <a:schemeClr val="tx1"/>
              </a:buClr>
              <a:buFont typeface="Courier New" pitchFamily="49" charset="0"/>
              <a:buChar char="o"/>
              <a:defRPr/>
            </a:pPr>
            <a:r>
              <a:rPr lang="en-US" sz="2400" dirty="0" smtClean="0">
                <a:solidFill>
                  <a:srgbClr val="1F0761"/>
                </a:solidFill>
              </a:rPr>
              <a:t>the ratio of Ag </a:t>
            </a:r>
            <a:r>
              <a:rPr lang="en-US" sz="2400" b="1" dirty="0" smtClean="0">
                <a:solidFill>
                  <a:srgbClr val="1F0761"/>
                </a:solidFill>
              </a:rPr>
              <a:t>:</a:t>
            </a:r>
            <a:r>
              <a:rPr lang="en-US" sz="2400" dirty="0" smtClean="0">
                <a:solidFill>
                  <a:srgbClr val="1F0761"/>
                </a:solidFill>
              </a:rPr>
              <a:t> </a:t>
            </a:r>
            <a:r>
              <a:rPr lang="en-US" sz="2400" dirty="0" err="1" smtClean="0">
                <a:solidFill>
                  <a:srgbClr val="1F0761"/>
                </a:solidFill>
              </a:rPr>
              <a:t>Ab</a:t>
            </a:r>
            <a:endParaRPr lang="en-US" sz="2400" dirty="0" smtClean="0">
              <a:solidFill>
                <a:srgbClr val="1F0761"/>
              </a:solidFill>
            </a:endParaRPr>
          </a:p>
          <a:p>
            <a:pPr lvl="1" algn="l" rtl="0">
              <a:spcBef>
                <a:spcPts val="0"/>
              </a:spcBef>
              <a:buClr>
                <a:schemeClr val="tx1"/>
              </a:buClr>
              <a:buFont typeface="Courier New" pitchFamily="49" charset="0"/>
              <a:buChar char="o"/>
              <a:defRPr/>
            </a:pPr>
            <a:r>
              <a:rPr lang="en-US" sz="2400" dirty="0" smtClean="0">
                <a:solidFill>
                  <a:srgbClr val="1F0761"/>
                </a:solidFill>
              </a:rPr>
              <a:t>The </a:t>
            </a:r>
            <a:r>
              <a:rPr lang="en-US" sz="2400" dirty="0" err="1" smtClean="0">
                <a:solidFill>
                  <a:srgbClr val="1F0761"/>
                </a:solidFill>
              </a:rPr>
              <a:t>Ab</a:t>
            </a:r>
            <a:r>
              <a:rPr lang="en-US" sz="2400" dirty="0" smtClean="0">
                <a:solidFill>
                  <a:srgbClr val="1F0761"/>
                </a:solidFill>
              </a:rPr>
              <a:t> avidity</a:t>
            </a:r>
          </a:p>
          <a:p>
            <a:pPr algn="l" rtl="0">
              <a:buClr>
                <a:schemeClr val="tx1"/>
              </a:buClr>
              <a:buFont typeface="Wingdings" pitchFamily="2" charset="2"/>
              <a:buChar char="v"/>
              <a:defRPr/>
            </a:pPr>
            <a:r>
              <a:rPr lang="en-US" sz="2800" dirty="0" smtClean="0">
                <a:solidFill>
                  <a:srgbClr val="B00000"/>
                </a:solidFill>
              </a:rPr>
              <a:t>Plot in a curve, three zones are detected:</a:t>
            </a:r>
          </a:p>
          <a:p>
            <a:pPr marL="514350" indent="-239713" algn="l" rtl="0">
              <a:buClr>
                <a:srgbClr val="1A0652"/>
              </a:buClr>
              <a:buFont typeface="+mj-lt"/>
              <a:buAutoNum type="romanLcPeriod"/>
              <a:defRPr/>
            </a:pPr>
            <a:r>
              <a:rPr lang="en-US" sz="2400" dirty="0" smtClean="0">
                <a:solidFill>
                  <a:srgbClr val="B00000"/>
                </a:solidFill>
              </a:rPr>
              <a:t> </a:t>
            </a:r>
            <a:r>
              <a:rPr lang="en-US" sz="2600" dirty="0" smtClean="0">
                <a:solidFill>
                  <a:srgbClr val="B00000"/>
                </a:solidFill>
              </a:rPr>
              <a:t>Zone of Ag excess : insufficient </a:t>
            </a:r>
            <a:r>
              <a:rPr lang="en-US" sz="2600" dirty="0" err="1" smtClean="0">
                <a:solidFill>
                  <a:srgbClr val="B00000"/>
                </a:solidFill>
              </a:rPr>
              <a:t>Ab</a:t>
            </a:r>
            <a:r>
              <a:rPr lang="en-US" sz="2600" dirty="0" smtClean="0">
                <a:solidFill>
                  <a:srgbClr val="B00000"/>
                </a:solidFill>
              </a:rPr>
              <a:t> </a:t>
            </a:r>
            <a:r>
              <a:rPr lang="en-US" sz="2400" dirty="0" smtClean="0">
                <a:solidFill>
                  <a:srgbClr val="B00000"/>
                </a:solidFill>
                <a:sym typeface="Wingdings 3"/>
              </a:rPr>
              <a:t> </a:t>
            </a:r>
            <a:r>
              <a:rPr lang="en-US" sz="2600" dirty="0" smtClean="0">
                <a:solidFill>
                  <a:srgbClr val="B00000"/>
                </a:solidFill>
                <a:sym typeface="Wingdings 3"/>
              </a:rPr>
              <a:t>too small complexes to precipitate </a:t>
            </a:r>
          </a:p>
          <a:p>
            <a:pPr marL="514350" indent="-239713" algn="l" rtl="0">
              <a:buClr>
                <a:srgbClr val="1A0652"/>
              </a:buClr>
              <a:buFont typeface="+mj-lt"/>
              <a:buAutoNum type="romanLcPeriod"/>
              <a:defRPr/>
            </a:pPr>
            <a:r>
              <a:rPr lang="en-US" sz="2600" dirty="0" smtClean="0">
                <a:solidFill>
                  <a:srgbClr val="B00000"/>
                </a:solidFill>
                <a:sym typeface="Wingdings 3"/>
              </a:rPr>
              <a:t> Equivalence zone : large lattice is formed   visible precipitates</a:t>
            </a:r>
          </a:p>
          <a:p>
            <a:pPr marL="514350" indent="-239713" algn="l" rtl="0">
              <a:buClr>
                <a:srgbClr val="1A0652"/>
              </a:buClr>
              <a:buFont typeface="+mj-lt"/>
              <a:buAutoNum type="romanLcPeriod"/>
              <a:defRPr/>
            </a:pPr>
            <a:r>
              <a:rPr lang="en-US" sz="2600" dirty="0" smtClean="0">
                <a:solidFill>
                  <a:srgbClr val="B00000"/>
                </a:solidFill>
              </a:rPr>
              <a:t> Zone of </a:t>
            </a:r>
            <a:r>
              <a:rPr lang="en-US" sz="2600" dirty="0" err="1" smtClean="0">
                <a:solidFill>
                  <a:srgbClr val="B00000"/>
                </a:solidFill>
              </a:rPr>
              <a:t>Ab</a:t>
            </a:r>
            <a:r>
              <a:rPr lang="en-US" sz="2600" dirty="0" smtClean="0">
                <a:solidFill>
                  <a:srgbClr val="B00000"/>
                </a:solidFill>
              </a:rPr>
              <a:t> excess : not enough Ag </a:t>
            </a:r>
            <a:r>
              <a:rPr lang="en-US" sz="2600" dirty="0" smtClean="0">
                <a:solidFill>
                  <a:srgbClr val="B00000"/>
                </a:solidFill>
                <a:sym typeface="Wingdings 3"/>
              </a:rPr>
              <a:t> too small complexes to precipitate</a:t>
            </a:r>
          </a:p>
          <a:p>
            <a:pPr marL="514350" indent="-514350" algn="l" rtl="0">
              <a:buClr>
                <a:srgbClr val="2D0A90"/>
              </a:buClr>
              <a:buFont typeface="+mj-lt"/>
              <a:buAutoNum type="romanLcPeriod"/>
              <a:defRPr/>
            </a:pPr>
            <a:endParaRPr lang="en-US" sz="2400" dirty="0" smtClean="0">
              <a:solidFill>
                <a:srgbClr val="B00000"/>
              </a:solidFill>
            </a:endParaRPr>
          </a:p>
          <a:p>
            <a:pPr algn="l" rtl="0">
              <a:buClr>
                <a:schemeClr val="tx1"/>
              </a:buClr>
              <a:buFont typeface="Arial" pitchFamily="34" charset="0"/>
              <a:buNone/>
              <a:defRPr/>
            </a:pPr>
            <a:endParaRPr lang="en-US" sz="2400" dirty="0" smtClean="0">
              <a:solidFill>
                <a:srgbClr val="B00000"/>
              </a:solidFill>
            </a:endParaRPr>
          </a:p>
          <a:p>
            <a:pPr algn="l" rtl="0">
              <a:buFont typeface="Arial" pitchFamily="34" charset="0"/>
              <a:buNone/>
              <a:defRPr/>
            </a:pPr>
            <a:endParaRPr lang="ar-SA" sz="2400" dirty="0" smtClean="0">
              <a:solidFill>
                <a:srgbClr val="B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 calcmode="lin" valueType="num">
                                      <p:cBhvr>
                                        <p:cTn id="7" dur="1000" fill="hold"/>
                                        <p:tgtEl>
                                          <p:spTgt spid="7170">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717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170">
                                            <p:txEl>
                                              <p:pRg st="2" end="2"/>
                                            </p:txEl>
                                          </p:spTgt>
                                        </p:tgtEl>
                                        <p:attrNameLst>
                                          <p:attrName>style.visibility</p:attrName>
                                        </p:attrNameLst>
                                      </p:cBhvr>
                                      <p:to>
                                        <p:strVal val="visible"/>
                                      </p:to>
                                    </p:set>
                                    <p:anim calcmode="lin" valueType="num">
                                      <p:cBhvr>
                                        <p:cTn id="14" dur="1000" fill="hold"/>
                                        <p:tgtEl>
                                          <p:spTgt spid="7170">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717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17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170">
                                            <p:txEl>
                                              <p:pRg st="3" end="3"/>
                                            </p:txEl>
                                          </p:spTgt>
                                        </p:tgtEl>
                                        <p:attrNameLst>
                                          <p:attrName>style.visibility</p:attrName>
                                        </p:attrNameLst>
                                      </p:cBhvr>
                                      <p:to>
                                        <p:strVal val="visible"/>
                                      </p:to>
                                    </p:set>
                                    <p:animEffect transition="in" filter="fade">
                                      <p:cBhvr>
                                        <p:cTn id="21" dur="1000"/>
                                        <p:tgtEl>
                                          <p:spTgt spid="7170">
                                            <p:txEl>
                                              <p:pRg st="3" end="3"/>
                                            </p:txEl>
                                          </p:spTgt>
                                        </p:tgtEl>
                                      </p:cBhvr>
                                    </p:animEffect>
                                    <p:anim calcmode="lin" valueType="num">
                                      <p:cBhvr>
                                        <p:cTn id="22" dur="1000" fill="hold"/>
                                        <p:tgtEl>
                                          <p:spTgt spid="717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170">
                                            <p:txEl>
                                              <p:pRg st="4" end="4"/>
                                            </p:txEl>
                                          </p:spTgt>
                                        </p:tgtEl>
                                        <p:attrNameLst>
                                          <p:attrName>style.visibility</p:attrName>
                                        </p:attrNameLst>
                                      </p:cBhvr>
                                      <p:to>
                                        <p:strVal val="visible"/>
                                      </p:to>
                                    </p:set>
                                    <p:animEffect transition="in" filter="fade">
                                      <p:cBhvr>
                                        <p:cTn id="28" dur="1000"/>
                                        <p:tgtEl>
                                          <p:spTgt spid="7170">
                                            <p:txEl>
                                              <p:pRg st="4" end="4"/>
                                            </p:txEl>
                                          </p:spTgt>
                                        </p:tgtEl>
                                      </p:cBhvr>
                                    </p:animEffect>
                                    <p:anim calcmode="lin" valueType="num">
                                      <p:cBhvr>
                                        <p:cTn id="29" dur="1000" fill="hold"/>
                                        <p:tgtEl>
                                          <p:spTgt spid="717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17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7170">
                                            <p:txEl>
                                              <p:pRg st="5" end="5"/>
                                            </p:txEl>
                                          </p:spTgt>
                                        </p:tgtEl>
                                        <p:attrNameLst>
                                          <p:attrName>style.visibility</p:attrName>
                                        </p:attrNameLst>
                                      </p:cBhvr>
                                      <p:to>
                                        <p:strVal val="visible"/>
                                      </p:to>
                                    </p:set>
                                    <p:anim calcmode="lin" valueType="num">
                                      <p:cBhvr>
                                        <p:cTn id="35" dur="1000" fill="hold"/>
                                        <p:tgtEl>
                                          <p:spTgt spid="7170">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7170">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17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7170">
                                            <p:txEl>
                                              <p:pRg st="6" end="6"/>
                                            </p:txEl>
                                          </p:spTgt>
                                        </p:tgtEl>
                                        <p:attrNameLst>
                                          <p:attrName>style.visibility</p:attrName>
                                        </p:attrNameLst>
                                      </p:cBhvr>
                                      <p:to>
                                        <p:strVal val="visible"/>
                                      </p:to>
                                    </p:set>
                                    <p:anim calcmode="lin" valueType="num">
                                      <p:cBhvr>
                                        <p:cTn id="42" dur="1000" fill="hold"/>
                                        <p:tgtEl>
                                          <p:spTgt spid="7170">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7170">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170">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7170">
                                            <p:txEl>
                                              <p:pRg st="7" end="7"/>
                                            </p:txEl>
                                          </p:spTgt>
                                        </p:tgtEl>
                                        <p:attrNameLst>
                                          <p:attrName>style.visibility</p:attrName>
                                        </p:attrNameLst>
                                      </p:cBhvr>
                                      <p:to>
                                        <p:strVal val="visible"/>
                                      </p:to>
                                    </p:set>
                                    <p:anim calcmode="lin" valueType="num">
                                      <p:cBhvr>
                                        <p:cTn id="49" dur="1000" fill="hold"/>
                                        <p:tgtEl>
                                          <p:spTgt spid="7170">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7170">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170">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7170">
                                            <p:txEl>
                                              <p:pRg st="8" end="8"/>
                                            </p:txEl>
                                          </p:spTgt>
                                        </p:tgtEl>
                                        <p:attrNameLst>
                                          <p:attrName>style.visibility</p:attrName>
                                        </p:attrNameLst>
                                      </p:cBhvr>
                                      <p:to>
                                        <p:strVal val="visible"/>
                                      </p:to>
                                    </p:set>
                                    <p:anim calcmode="lin" valueType="num">
                                      <p:cBhvr>
                                        <p:cTn id="56" dur="1000" fill="hold"/>
                                        <p:tgtEl>
                                          <p:spTgt spid="7170">
                                            <p:txEl>
                                              <p:pRg st="8" end="8"/>
                                            </p:txEl>
                                          </p:spTgt>
                                        </p:tgtEl>
                                        <p:attrNameLst>
                                          <p:attrName>ppt_x</p:attrName>
                                        </p:attrNameLst>
                                      </p:cBhvr>
                                      <p:tavLst>
                                        <p:tav tm="0">
                                          <p:val>
                                            <p:strVal val="#ppt_x-.2"/>
                                          </p:val>
                                        </p:tav>
                                        <p:tav tm="100000">
                                          <p:val>
                                            <p:strVal val="#ppt_x"/>
                                          </p:val>
                                        </p:tav>
                                      </p:tavLst>
                                    </p:anim>
                                    <p:anim calcmode="lin" valueType="num">
                                      <p:cBhvr>
                                        <p:cTn id="57" dur="1000" fill="hold"/>
                                        <p:tgtEl>
                                          <p:spTgt spid="7170">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71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tigen"/>
          <p:cNvPicPr/>
          <p:nvPr/>
        </p:nvPicPr>
        <p:blipFill>
          <a:blip r:embed="rId2" cstate="print"/>
          <a:srcRect/>
          <a:stretch>
            <a:fillRect/>
          </a:stretch>
        </p:blipFill>
        <p:spPr bwMode="auto">
          <a:xfrm>
            <a:off x="2285984" y="214290"/>
            <a:ext cx="4572032" cy="6357982"/>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500063" y="285750"/>
            <a:ext cx="7535862" cy="609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85750" y="214313"/>
            <a:ext cx="8572500" cy="6429375"/>
          </a:xfrm>
        </p:spPr>
        <p:txBody>
          <a:bodyPr/>
          <a:lstStyle/>
          <a:p>
            <a:pPr algn="ctr" rtl="0">
              <a:buFont typeface="Arial" charset="0"/>
              <a:buNone/>
            </a:pPr>
            <a:r>
              <a:rPr lang="en-US" sz="3600" b="1" smtClean="0">
                <a:solidFill>
                  <a:srgbClr val="B00000"/>
                </a:solidFill>
                <a:cs typeface="Arial" charset="0"/>
              </a:rPr>
              <a:t>AGGLUTINATION</a:t>
            </a:r>
          </a:p>
          <a:p>
            <a:pPr algn="l" rtl="0">
              <a:buClr>
                <a:srgbClr val="B00000"/>
              </a:buClr>
              <a:buFont typeface="Wingdings" pitchFamily="2" charset="2"/>
              <a:buChar char="v"/>
            </a:pPr>
            <a:r>
              <a:rPr lang="en-US" sz="2800" smtClean="0">
                <a:solidFill>
                  <a:srgbClr val="120BA5"/>
                </a:solidFill>
                <a:cs typeface="Arial" charset="0"/>
              </a:rPr>
              <a:t>Abs can bind and cross-link cells or particles </a:t>
            </a:r>
            <a:r>
              <a:rPr lang="en-US" smtClean="0">
                <a:solidFill>
                  <a:srgbClr val="120BA5"/>
                </a:solidFill>
                <a:cs typeface="Arial" charset="0"/>
                <a:sym typeface="Wingdings 3" pitchFamily="18" charset="2"/>
              </a:rPr>
              <a:t> </a:t>
            </a:r>
            <a:r>
              <a:rPr lang="en-US" sz="2800" smtClean="0">
                <a:solidFill>
                  <a:srgbClr val="120BA5"/>
                </a:solidFill>
                <a:cs typeface="Arial" charset="0"/>
                <a:sym typeface="Wingdings 3" pitchFamily="18" charset="2"/>
              </a:rPr>
              <a:t>aggregate formation</a:t>
            </a:r>
          </a:p>
          <a:p>
            <a:pPr algn="l" rtl="0">
              <a:buClr>
                <a:srgbClr val="B00000"/>
              </a:buClr>
              <a:buFont typeface="Wingdings" pitchFamily="2" charset="2"/>
              <a:buChar char="v"/>
            </a:pPr>
            <a:r>
              <a:rPr lang="en-US" sz="2800" smtClean="0">
                <a:solidFill>
                  <a:srgbClr val="120BA5"/>
                </a:solidFill>
                <a:cs typeface="Arial" charset="0"/>
                <a:sym typeface="Wingdings 3" pitchFamily="18" charset="2"/>
              </a:rPr>
              <a:t>Entrap microbial invaders</a:t>
            </a:r>
          </a:p>
          <a:p>
            <a:pPr algn="l" rtl="0">
              <a:buClr>
                <a:srgbClr val="B00000"/>
              </a:buClr>
              <a:buFont typeface="Wingdings" pitchFamily="2" charset="2"/>
              <a:buChar char="v"/>
            </a:pPr>
            <a:r>
              <a:rPr lang="en-US" sz="2800" smtClean="0">
                <a:solidFill>
                  <a:srgbClr val="120BA5"/>
                </a:solidFill>
                <a:cs typeface="Arial" charset="0"/>
                <a:sym typeface="Wingdings 3" pitchFamily="18" charset="2"/>
              </a:rPr>
              <a:t>IgM &amp; IgA are the most suitable </a:t>
            </a:r>
            <a:r>
              <a:rPr lang="en-US" sz="2400" i="1" smtClean="0">
                <a:solidFill>
                  <a:srgbClr val="120BA5"/>
                </a:solidFill>
                <a:cs typeface="Arial" charset="0"/>
                <a:sym typeface="Wingdings 3" pitchFamily="18" charset="2"/>
              </a:rPr>
              <a:t>(IgG in sufficient amounts can agglutinate cells)</a:t>
            </a:r>
          </a:p>
          <a:p>
            <a:pPr algn="l" rtl="0">
              <a:buClr>
                <a:srgbClr val="B00000"/>
              </a:buClr>
              <a:buFont typeface="Wingdings" pitchFamily="2" charset="2"/>
              <a:buChar char="v"/>
            </a:pPr>
            <a:endParaRPr lang="en-US" smtClean="0">
              <a:solidFill>
                <a:srgbClr val="120BA5"/>
              </a:solidFill>
              <a:cs typeface="Arial" charset="0"/>
            </a:endParaRPr>
          </a:p>
          <a:p>
            <a:pPr algn="l" rtl="0">
              <a:buFont typeface="Arial" charset="0"/>
              <a:buNone/>
            </a:pPr>
            <a:endParaRPr lang="ar-SA" sz="3600" b="1" smtClean="0">
              <a:solidFill>
                <a:srgbClr val="B00000"/>
              </a:solidFill>
            </a:endParaRPr>
          </a:p>
        </p:txBody>
      </p:sp>
      <p:pic>
        <p:nvPicPr>
          <p:cNvPr id="10243" name="Picture 4" descr="18-05_AgglutinatReact_L"/>
          <p:cNvPicPr>
            <a:picLocks noChangeAspect="1" noChangeArrowheads="1"/>
          </p:cNvPicPr>
          <p:nvPr/>
        </p:nvPicPr>
        <p:blipFill>
          <a:blip r:embed="rId2"/>
          <a:srcRect/>
          <a:stretch>
            <a:fillRect/>
          </a:stretch>
        </p:blipFill>
        <p:spPr bwMode="auto">
          <a:xfrm>
            <a:off x="4500563" y="3214688"/>
            <a:ext cx="3786187" cy="3186112"/>
          </a:xfrm>
          <a:prstGeom prst="rect">
            <a:avLst/>
          </a:prstGeom>
          <a:noFill/>
          <a:ln w="9525">
            <a:noFill/>
            <a:miter lim="800000"/>
            <a:headEnd/>
            <a:tailEnd/>
          </a:ln>
        </p:spPr>
      </p:pic>
      <p:pic>
        <p:nvPicPr>
          <p:cNvPr id="10244" name="Picture 5" descr="http://www.agen.ufl.edu/~chyn/age2062/lect/lect_26/15_07.GIF"/>
          <p:cNvPicPr>
            <a:picLocks noChangeAspect="1" noChangeArrowheads="1"/>
          </p:cNvPicPr>
          <p:nvPr/>
        </p:nvPicPr>
        <p:blipFill>
          <a:blip r:embed="rId3"/>
          <a:srcRect/>
          <a:stretch>
            <a:fillRect/>
          </a:stretch>
        </p:blipFill>
        <p:spPr bwMode="auto">
          <a:xfrm>
            <a:off x="642938" y="3643313"/>
            <a:ext cx="3714750" cy="2882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p:cTn id="7" dur="1000" fill="hold"/>
                                        <p:tgtEl>
                                          <p:spTgt spid="1024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024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42">
                                            <p:txEl>
                                              <p:pRg st="2" end="2"/>
                                            </p:txEl>
                                          </p:spTgt>
                                        </p:tgtEl>
                                        <p:attrNameLst>
                                          <p:attrName>style.visibility</p:attrName>
                                        </p:attrNameLst>
                                      </p:cBhvr>
                                      <p:to>
                                        <p:strVal val="visible"/>
                                      </p:to>
                                    </p:set>
                                    <p:anim calcmode="lin" valueType="num">
                                      <p:cBhvr>
                                        <p:cTn id="14" dur="1000" fill="hold"/>
                                        <p:tgtEl>
                                          <p:spTgt spid="1024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024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242">
                                            <p:txEl>
                                              <p:pRg st="3" end="3"/>
                                            </p:txEl>
                                          </p:spTgt>
                                        </p:tgtEl>
                                        <p:attrNameLst>
                                          <p:attrName>style.visibility</p:attrName>
                                        </p:attrNameLst>
                                      </p:cBhvr>
                                      <p:to>
                                        <p:strVal val="visible"/>
                                      </p:to>
                                    </p:set>
                                    <p:anim calcmode="lin" valueType="num">
                                      <p:cBhvr>
                                        <p:cTn id="21" dur="1000" fill="hold"/>
                                        <p:tgtEl>
                                          <p:spTgt spid="10242">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024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24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243"/>
                                        </p:tgtEl>
                                        <p:attrNameLst>
                                          <p:attrName>style.visibility</p:attrName>
                                        </p:attrNameLst>
                                      </p:cBhvr>
                                      <p:to>
                                        <p:strVal val="visible"/>
                                      </p:to>
                                    </p:set>
                                    <p:animEffect transition="in" filter="dissolve">
                                      <p:cBhvr>
                                        <p:cTn id="28"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13013" y="554038"/>
            <a:ext cx="4021137" cy="741362"/>
          </a:xfrm>
        </p:spPr>
        <p:txBody>
          <a:bodyPr lIns="93662" tIns="46037" rIns="93662" bIns="46037"/>
          <a:lstStyle/>
          <a:p>
            <a:pPr eaLnBrk="1" hangingPunct="1"/>
            <a:r>
              <a:rPr lang="en-US" smtClean="0">
                <a:cs typeface="Times New Roman" pitchFamily="18" charset="0"/>
              </a:rPr>
              <a:t>Agglutination</a:t>
            </a:r>
          </a:p>
        </p:txBody>
      </p:sp>
      <p:grpSp>
        <p:nvGrpSpPr>
          <p:cNvPr id="2" name="Group 19"/>
          <p:cNvGrpSpPr>
            <a:grpSpLocks/>
          </p:cNvGrpSpPr>
          <p:nvPr/>
        </p:nvGrpSpPr>
        <p:grpSpPr bwMode="auto">
          <a:xfrm>
            <a:off x="3067050" y="1720850"/>
            <a:ext cx="558800" cy="630238"/>
            <a:chOff x="2173" y="1084"/>
            <a:chExt cx="397" cy="397"/>
          </a:xfrm>
        </p:grpSpPr>
        <p:grpSp>
          <p:nvGrpSpPr>
            <p:cNvPr id="3" name="Group 8"/>
            <p:cNvGrpSpPr>
              <a:grpSpLocks/>
            </p:cNvGrpSpPr>
            <p:nvPr/>
          </p:nvGrpSpPr>
          <p:grpSpPr bwMode="auto">
            <a:xfrm>
              <a:off x="2205" y="1120"/>
              <a:ext cx="307" cy="321"/>
              <a:chOff x="2205" y="1120"/>
              <a:chExt cx="307" cy="321"/>
            </a:xfrm>
          </p:grpSpPr>
          <p:sp>
            <p:nvSpPr>
              <p:cNvPr id="11461" name="Oval 3"/>
              <p:cNvSpPr>
                <a:spLocks noChangeArrowheads="1"/>
              </p:cNvSpPr>
              <p:nvPr/>
            </p:nvSpPr>
            <p:spPr bwMode="auto">
              <a:xfrm>
                <a:off x="2353" y="1120"/>
                <a:ext cx="28" cy="154"/>
              </a:xfrm>
              <a:prstGeom prst="ellipse">
                <a:avLst/>
              </a:prstGeom>
              <a:solidFill>
                <a:srgbClr val="000000"/>
              </a:solidFill>
              <a:ln w="12700">
                <a:solidFill>
                  <a:srgbClr val="000000"/>
                </a:solidFill>
                <a:round/>
                <a:headEnd/>
                <a:tailEnd/>
              </a:ln>
            </p:spPr>
            <p:txBody>
              <a:bodyPr wrap="none" anchor="ctr"/>
              <a:lstStyle/>
              <a:p>
                <a:endParaRPr lang="ar-SA"/>
              </a:p>
            </p:txBody>
          </p:sp>
          <p:sp>
            <p:nvSpPr>
              <p:cNvPr id="11462" name="Freeform 4"/>
              <p:cNvSpPr>
                <a:spLocks/>
              </p:cNvSpPr>
              <p:nvPr/>
            </p:nvSpPr>
            <p:spPr bwMode="auto">
              <a:xfrm>
                <a:off x="2277" y="1296"/>
                <a:ext cx="91" cy="145"/>
              </a:xfrm>
              <a:custGeom>
                <a:avLst/>
                <a:gdLst>
                  <a:gd name="T0" fmla="*/ 90 w 91"/>
                  <a:gd name="T1" fmla="*/ 0 h 145"/>
                  <a:gd name="T2" fmla="*/ 90 w 91"/>
                  <a:gd name="T3" fmla="*/ 9 h 145"/>
                  <a:gd name="T4" fmla="*/ 90 w 91"/>
                  <a:gd name="T5" fmla="*/ 27 h 145"/>
                  <a:gd name="T6" fmla="*/ 90 w 91"/>
                  <a:gd name="T7" fmla="*/ 36 h 145"/>
                  <a:gd name="T8" fmla="*/ 81 w 91"/>
                  <a:gd name="T9" fmla="*/ 45 h 145"/>
                  <a:gd name="T10" fmla="*/ 72 w 91"/>
                  <a:gd name="T11" fmla="*/ 72 h 145"/>
                  <a:gd name="T12" fmla="*/ 63 w 91"/>
                  <a:gd name="T13" fmla="*/ 81 h 145"/>
                  <a:gd name="T14" fmla="*/ 45 w 91"/>
                  <a:gd name="T15" fmla="*/ 99 h 145"/>
                  <a:gd name="T16" fmla="*/ 36 w 91"/>
                  <a:gd name="T17" fmla="*/ 108 h 145"/>
                  <a:gd name="T18" fmla="*/ 27 w 91"/>
                  <a:gd name="T19" fmla="*/ 126 h 145"/>
                  <a:gd name="T20" fmla="*/ 18 w 91"/>
                  <a:gd name="T21" fmla="*/ 135 h 145"/>
                  <a:gd name="T22" fmla="*/ 9 w 91"/>
                  <a:gd name="T23" fmla="*/ 144 h 145"/>
                  <a:gd name="T24" fmla="*/ 0 w 91"/>
                  <a:gd name="T25" fmla="*/ 144 h 145"/>
                  <a:gd name="T26" fmla="*/ 0 w 91"/>
                  <a:gd name="T27" fmla="*/ 135 h 145"/>
                  <a:gd name="T28" fmla="*/ 0 w 91"/>
                  <a:gd name="T29" fmla="*/ 117 h 145"/>
                  <a:gd name="T30" fmla="*/ 9 w 91"/>
                  <a:gd name="T31" fmla="*/ 108 h 145"/>
                  <a:gd name="T32" fmla="*/ 9 w 91"/>
                  <a:gd name="T33" fmla="*/ 90 h 145"/>
                  <a:gd name="T34" fmla="*/ 18 w 91"/>
                  <a:gd name="T35" fmla="*/ 72 h 145"/>
                  <a:gd name="T36" fmla="*/ 27 w 91"/>
                  <a:gd name="T37" fmla="*/ 63 h 145"/>
                  <a:gd name="T38" fmla="*/ 36 w 91"/>
                  <a:gd name="T39" fmla="*/ 45 h 145"/>
                  <a:gd name="T40" fmla="*/ 45 w 91"/>
                  <a:gd name="T41" fmla="*/ 27 h 145"/>
                  <a:gd name="T42" fmla="*/ 63 w 91"/>
                  <a:gd name="T43" fmla="*/ 18 h 145"/>
                  <a:gd name="T44" fmla="*/ 72 w 91"/>
                  <a:gd name="T45" fmla="*/ 9 h 145"/>
                  <a:gd name="T46" fmla="*/ 81 w 91"/>
                  <a:gd name="T47" fmla="*/ 9 h 145"/>
                  <a:gd name="T48" fmla="*/ 81 w 91"/>
                  <a:gd name="T49" fmla="*/ 0 h 145"/>
                  <a:gd name="T50" fmla="*/ 90 w 91"/>
                  <a:gd name="T51" fmla="*/ 0 h 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1"/>
                  <a:gd name="T79" fmla="*/ 0 h 145"/>
                  <a:gd name="T80" fmla="*/ 91 w 91"/>
                  <a:gd name="T81" fmla="*/ 145 h 1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1" h="145">
                    <a:moveTo>
                      <a:pt x="90" y="0"/>
                    </a:moveTo>
                    <a:lnTo>
                      <a:pt x="90" y="9"/>
                    </a:lnTo>
                    <a:lnTo>
                      <a:pt x="90" y="27"/>
                    </a:lnTo>
                    <a:lnTo>
                      <a:pt x="90" y="36"/>
                    </a:lnTo>
                    <a:lnTo>
                      <a:pt x="81" y="45"/>
                    </a:lnTo>
                    <a:lnTo>
                      <a:pt x="72" y="72"/>
                    </a:lnTo>
                    <a:lnTo>
                      <a:pt x="63" y="81"/>
                    </a:lnTo>
                    <a:lnTo>
                      <a:pt x="45" y="99"/>
                    </a:lnTo>
                    <a:lnTo>
                      <a:pt x="36" y="108"/>
                    </a:lnTo>
                    <a:lnTo>
                      <a:pt x="27" y="126"/>
                    </a:lnTo>
                    <a:lnTo>
                      <a:pt x="18" y="135"/>
                    </a:lnTo>
                    <a:lnTo>
                      <a:pt x="9" y="144"/>
                    </a:lnTo>
                    <a:lnTo>
                      <a:pt x="0" y="144"/>
                    </a:lnTo>
                    <a:lnTo>
                      <a:pt x="0" y="135"/>
                    </a:lnTo>
                    <a:lnTo>
                      <a:pt x="0" y="117"/>
                    </a:lnTo>
                    <a:lnTo>
                      <a:pt x="9" y="108"/>
                    </a:lnTo>
                    <a:lnTo>
                      <a:pt x="9" y="90"/>
                    </a:lnTo>
                    <a:lnTo>
                      <a:pt x="18" y="72"/>
                    </a:lnTo>
                    <a:lnTo>
                      <a:pt x="27" y="63"/>
                    </a:lnTo>
                    <a:lnTo>
                      <a:pt x="36" y="45"/>
                    </a:lnTo>
                    <a:lnTo>
                      <a:pt x="45" y="27"/>
                    </a:lnTo>
                    <a:lnTo>
                      <a:pt x="63" y="18"/>
                    </a:lnTo>
                    <a:lnTo>
                      <a:pt x="72" y="9"/>
                    </a:lnTo>
                    <a:lnTo>
                      <a:pt x="81" y="9"/>
                    </a:lnTo>
                    <a:lnTo>
                      <a:pt x="81" y="0"/>
                    </a:lnTo>
                    <a:lnTo>
                      <a:pt x="90" y="0"/>
                    </a:lnTo>
                  </a:path>
                </a:pathLst>
              </a:custGeom>
              <a:noFill/>
              <a:ln w="12700" cap="rnd">
                <a:solidFill>
                  <a:srgbClr val="000000"/>
                </a:solidFill>
                <a:round/>
                <a:headEnd/>
                <a:tailEnd/>
              </a:ln>
            </p:spPr>
            <p:txBody>
              <a:bodyPr/>
              <a:lstStyle/>
              <a:p>
                <a:endParaRPr lang="ar-SA"/>
              </a:p>
            </p:txBody>
          </p:sp>
          <p:sp>
            <p:nvSpPr>
              <p:cNvPr id="11463" name="Freeform 5"/>
              <p:cNvSpPr>
                <a:spLocks/>
              </p:cNvSpPr>
              <p:nvPr/>
            </p:nvSpPr>
            <p:spPr bwMode="auto">
              <a:xfrm>
                <a:off x="2367" y="1296"/>
                <a:ext cx="118" cy="127"/>
              </a:xfrm>
              <a:custGeom>
                <a:avLst/>
                <a:gdLst>
                  <a:gd name="T0" fmla="*/ 117 w 118"/>
                  <a:gd name="T1" fmla="*/ 126 h 127"/>
                  <a:gd name="T2" fmla="*/ 117 w 118"/>
                  <a:gd name="T3" fmla="*/ 126 h 127"/>
                  <a:gd name="T4" fmla="*/ 108 w 118"/>
                  <a:gd name="T5" fmla="*/ 126 h 127"/>
                  <a:gd name="T6" fmla="*/ 99 w 118"/>
                  <a:gd name="T7" fmla="*/ 126 h 127"/>
                  <a:gd name="T8" fmla="*/ 90 w 118"/>
                  <a:gd name="T9" fmla="*/ 117 h 127"/>
                  <a:gd name="T10" fmla="*/ 72 w 118"/>
                  <a:gd name="T11" fmla="*/ 99 h 127"/>
                  <a:gd name="T12" fmla="*/ 63 w 118"/>
                  <a:gd name="T13" fmla="*/ 90 h 127"/>
                  <a:gd name="T14" fmla="*/ 45 w 118"/>
                  <a:gd name="T15" fmla="*/ 81 h 127"/>
                  <a:gd name="T16" fmla="*/ 36 w 118"/>
                  <a:gd name="T17" fmla="*/ 63 h 127"/>
                  <a:gd name="T18" fmla="*/ 27 w 118"/>
                  <a:gd name="T19" fmla="*/ 45 h 127"/>
                  <a:gd name="T20" fmla="*/ 18 w 118"/>
                  <a:gd name="T21" fmla="*/ 36 h 127"/>
                  <a:gd name="T22" fmla="*/ 9 w 118"/>
                  <a:gd name="T23" fmla="*/ 27 h 127"/>
                  <a:gd name="T24" fmla="*/ 0 w 118"/>
                  <a:gd name="T25" fmla="*/ 18 h 127"/>
                  <a:gd name="T26" fmla="*/ 0 w 118"/>
                  <a:gd name="T27" fmla="*/ 9 h 127"/>
                  <a:gd name="T28" fmla="*/ 0 w 118"/>
                  <a:gd name="T29" fmla="*/ 0 h 127"/>
                  <a:gd name="T30" fmla="*/ 9 w 118"/>
                  <a:gd name="T31" fmla="*/ 0 h 127"/>
                  <a:gd name="T32" fmla="*/ 18 w 118"/>
                  <a:gd name="T33" fmla="*/ 0 h 127"/>
                  <a:gd name="T34" fmla="*/ 27 w 118"/>
                  <a:gd name="T35" fmla="*/ 9 h 127"/>
                  <a:gd name="T36" fmla="*/ 36 w 118"/>
                  <a:gd name="T37" fmla="*/ 18 h 127"/>
                  <a:gd name="T38" fmla="*/ 45 w 118"/>
                  <a:gd name="T39" fmla="*/ 27 h 127"/>
                  <a:gd name="T40" fmla="*/ 63 w 118"/>
                  <a:gd name="T41" fmla="*/ 36 h 127"/>
                  <a:gd name="T42" fmla="*/ 72 w 118"/>
                  <a:gd name="T43" fmla="*/ 45 h 127"/>
                  <a:gd name="T44" fmla="*/ 90 w 118"/>
                  <a:gd name="T45" fmla="*/ 63 h 127"/>
                  <a:gd name="T46" fmla="*/ 99 w 118"/>
                  <a:gd name="T47" fmla="*/ 81 h 127"/>
                  <a:gd name="T48" fmla="*/ 108 w 118"/>
                  <a:gd name="T49" fmla="*/ 90 h 127"/>
                  <a:gd name="T50" fmla="*/ 117 w 118"/>
                  <a:gd name="T51" fmla="*/ 99 h 127"/>
                  <a:gd name="T52" fmla="*/ 117 w 118"/>
                  <a:gd name="T53" fmla="*/ 108 h 127"/>
                  <a:gd name="T54" fmla="*/ 117 w 118"/>
                  <a:gd name="T55" fmla="*/ 126 h 1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8"/>
                  <a:gd name="T85" fmla="*/ 0 h 127"/>
                  <a:gd name="T86" fmla="*/ 118 w 118"/>
                  <a:gd name="T87" fmla="*/ 127 h 1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8" h="127">
                    <a:moveTo>
                      <a:pt x="117" y="126"/>
                    </a:moveTo>
                    <a:lnTo>
                      <a:pt x="117" y="126"/>
                    </a:lnTo>
                    <a:lnTo>
                      <a:pt x="108" y="126"/>
                    </a:lnTo>
                    <a:lnTo>
                      <a:pt x="99" y="126"/>
                    </a:lnTo>
                    <a:lnTo>
                      <a:pt x="90" y="117"/>
                    </a:lnTo>
                    <a:lnTo>
                      <a:pt x="72" y="99"/>
                    </a:lnTo>
                    <a:lnTo>
                      <a:pt x="63" y="90"/>
                    </a:lnTo>
                    <a:lnTo>
                      <a:pt x="45" y="81"/>
                    </a:lnTo>
                    <a:lnTo>
                      <a:pt x="36" y="63"/>
                    </a:lnTo>
                    <a:lnTo>
                      <a:pt x="27" y="45"/>
                    </a:lnTo>
                    <a:lnTo>
                      <a:pt x="18" y="36"/>
                    </a:lnTo>
                    <a:lnTo>
                      <a:pt x="9" y="27"/>
                    </a:lnTo>
                    <a:lnTo>
                      <a:pt x="0" y="18"/>
                    </a:lnTo>
                    <a:lnTo>
                      <a:pt x="0" y="9"/>
                    </a:lnTo>
                    <a:lnTo>
                      <a:pt x="0" y="0"/>
                    </a:lnTo>
                    <a:lnTo>
                      <a:pt x="9" y="0"/>
                    </a:lnTo>
                    <a:lnTo>
                      <a:pt x="18" y="0"/>
                    </a:lnTo>
                    <a:lnTo>
                      <a:pt x="27" y="9"/>
                    </a:lnTo>
                    <a:lnTo>
                      <a:pt x="36" y="18"/>
                    </a:lnTo>
                    <a:lnTo>
                      <a:pt x="45" y="27"/>
                    </a:lnTo>
                    <a:lnTo>
                      <a:pt x="63" y="36"/>
                    </a:lnTo>
                    <a:lnTo>
                      <a:pt x="72" y="45"/>
                    </a:lnTo>
                    <a:lnTo>
                      <a:pt x="90" y="63"/>
                    </a:lnTo>
                    <a:lnTo>
                      <a:pt x="99" y="81"/>
                    </a:lnTo>
                    <a:lnTo>
                      <a:pt x="108" y="90"/>
                    </a:lnTo>
                    <a:lnTo>
                      <a:pt x="117" y="99"/>
                    </a:lnTo>
                    <a:lnTo>
                      <a:pt x="117" y="108"/>
                    </a:lnTo>
                    <a:lnTo>
                      <a:pt x="117" y="126"/>
                    </a:lnTo>
                  </a:path>
                </a:pathLst>
              </a:custGeom>
              <a:noFill/>
              <a:ln w="12700" cap="rnd">
                <a:solidFill>
                  <a:srgbClr val="000000"/>
                </a:solidFill>
                <a:round/>
                <a:headEnd/>
                <a:tailEnd/>
              </a:ln>
            </p:spPr>
            <p:txBody>
              <a:bodyPr/>
              <a:lstStyle/>
              <a:p>
                <a:endParaRPr lang="ar-SA"/>
              </a:p>
            </p:txBody>
          </p:sp>
          <p:sp>
            <p:nvSpPr>
              <p:cNvPr id="11464" name="Freeform 6"/>
              <p:cNvSpPr>
                <a:spLocks/>
              </p:cNvSpPr>
              <p:nvPr/>
            </p:nvSpPr>
            <p:spPr bwMode="auto">
              <a:xfrm>
                <a:off x="2376" y="1188"/>
                <a:ext cx="136" cy="109"/>
              </a:xfrm>
              <a:custGeom>
                <a:avLst/>
                <a:gdLst>
                  <a:gd name="T0" fmla="*/ 135 w 136"/>
                  <a:gd name="T1" fmla="*/ 0 h 109"/>
                  <a:gd name="T2" fmla="*/ 135 w 136"/>
                  <a:gd name="T3" fmla="*/ 9 h 109"/>
                  <a:gd name="T4" fmla="*/ 135 w 136"/>
                  <a:gd name="T5" fmla="*/ 18 h 109"/>
                  <a:gd name="T6" fmla="*/ 117 w 136"/>
                  <a:gd name="T7" fmla="*/ 27 h 109"/>
                  <a:gd name="T8" fmla="*/ 108 w 136"/>
                  <a:gd name="T9" fmla="*/ 36 h 109"/>
                  <a:gd name="T10" fmla="*/ 99 w 136"/>
                  <a:gd name="T11" fmla="*/ 54 h 109"/>
                  <a:gd name="T12" fmla="*/ 81 w 136"/>
                  <a:gd name="T13" fmla="*/ 63 h 109"/>
                  <a:gd name="T14" fmla="*/ 63 w 136"/>
                  <a:gd name="T15" fmla="*/ 72 h 109"/>
                  <a:gd name="T16" fmla="*/ 45 w 136"/>
                  <a:gd name="T17" fmla="*/ 90 h 109"/>
                  <a:gd name="T18" fmla="*/ 36 w 136"/>
                  <a:gd name="T19" fmla="*/ 90 h 109"/>
                  <a:gd name="T20" fmla="*/ 27 w 136"/>
                  <a:gd name="T21" fmla="*/ 99 h 109"/>
                  <a:gd name="T22" fmla="*/ 18 w 136"/>
                  <a:gd name="T23" fmla="*/ 99 h 109"/>
                  <a:gd name="T24" fmla="*/ 0 w 136"/>
                  <a:gd name="T25" fmla="*/ 108 h 109"/>
                  <a:gd name="T26" fmla="*/ 0 w 136"/>
                  <a:gd name="T27" fmla="*/ 99 h 109"/>
                  <a:gd name="T28" fmla="*/ 0 w 136"/>
                  <a:gd name="T29" fmla="*/ 90 h 109"/>
                  <a:gd name="T30" fmla="*/ 9 w 136"/>
                  <a:gd name="T31" fmla="*/ 81 h 109"/>
                  <a:gd name="T32" fmla="*/ 18 w 136"/>
                  <a:gd name="T33" fmla="*/ 72 h 109"/>
                  <a:gd name="T34" fmla="*/ 27 w 136"/>
                  <a:gd name="T35" fmla="*/ 63 h 109"/>
                  <a:gd name="T36" fmla="*/ 45 w 136"/>
                  <a:gd name="T37" fmla="*/ 54 h 109"/>
                  <a:gd name="T38" fmla="*/ 54 w 136"/>
                  <a:gd name="T39" fmla="*/ 36 h 109"/>
                  <a:gd name="T40" fmla="*/ 72 w 136"/>
                  <a:gd name="T41" fmla="*/ 27 h 109"/>
                  <a:gd name="T42" fmla="*/ 90 w 136"/>
                  <a:gd name="T43" fmla="*/ 18 h 109"/>
                  <a:gd name="T44" fmla="*/ 99 w 136"/>
                  <a:gd name="T45" fmla="*/ 9 h 109"/>
                  <a:gd name="T46" fmla="*/ 117 w 136"/>
                  <a:gd name="T47" fmla="*/ 0 h 109"/>
                  <a:gd name="T48" fmla="*/ 126 w 136"/>
                  <a:gd name="T49" fmla="*/ 0 h 109"/>
                  <a:gd name="T50" fmla="*/ 135 w 136"/>
                  <a:gd name="T51" fmla="*/ 0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09"/>
                  <a:gd name="T80" fmla="*/ 136 w 136"/>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09">
                    <a:moveTo>
                      <a:pt x="135" y="0"/>
                    </a:moveTo>
                    <a:lnTo>
                      <a:pt x="135" y="9"/>
                    </a:lnTo>
                    <a:lnTo>
                      <a:pt x="135" y="18"/>
                    </a:lnTo>
                    <a:lnTo>
                      <a:pt x="117" y="27"/>
                    </a:lnTo>
                    <a:lnTo>
                      <a:pt x="108" y="36"/>
                    </a:lnTo>
                    <a:lnTo>
                      <a:pt x="99" y="54"/>
                    </a:lnTo>
                    <a:lnTo>
                      <a:pt x="81" y="63"/>
                    </a:lnTo>
                    <a:lnTo>
                      <a:pt x="63" y="72"/>
                    </a:lnTo>
                    <a:lnTo>
                      <a:pt x="45" y="90"/>
                    </a:lnTo>
                    <a:lnTo>
                      <a:pt x="36" y="90"/>
                    </a:lnTo>
                    <a:lnTo>
                      <a:pt x="27" y="99"/>
                    </a:lnTo>
                    <a:lnTo>
                      <a:pt x="18" y="99"/>
                    </a:lnTo>
                    <a:lnTo>
                      <a:pt x="0" y="108"/>
                    </a:lnTo>
                    <a:lnTo>
                      <a:pt x="0" y="99"/>
                    </a:lnTo>
                    <a:lnTo>
                      <a:pt x="0" y="90"/>
                    </a:lnTo>
                    <a:lnTo>
                      <a:pt x="9" y="81"/>
                    </a:lnTo>
                    <a:lnTo>
                      <a:pt x="18" y="72"/>
                    </a:lnTo>
                    <a:lnTo>
                      <a:pt x="27" y="63"/>
                    </a:lnTo>
                    <a:lnTo>
                      <a:pt x="45" y="54"/>
                    </a:lnTo>
                    <a:lnTo>
                      <a:pt x="54" y="36"/>
                    </a:lnTo>
                    <a:lnTo>
                      <a:pt x="72" y="27"/>
                    </a:lnTo>
                    <a:lnTo>
                      <a:pt x="90" y="18"/>
                    </a:lnTo>
                    <a:lnTo>
                      <a:pt x="99" y="9"/>
                    </a:lnTo>
                    <a:lnTo>
                      <a:pt x="117" y="0"/>
                    </a:lnTo>
                    <a:lnTo>
                      <a:pt x="126" y="0"/>
                    </a:lnTo>
                    <a:lnTo>
                      <a:pt x="135" y="0"/>
                    </a:lnTo>
                  </a:path>
                </a:pathLst>
              </a:custGeom>
              <a:noFill/>
              <a:ln w="12700" cap="rnd">
                <a:solidFill>
                  <a:srgbClr val="000000"/>
                </a:solidFill>
                <a:round/>
                <a:headEnd/>
                <a:tailEnd/>
              </a:ln>
            </p:spPr>
            <p:txBody>
              <a:bodyPr/>
              <a:lstStyle/>
              <a:p>
                <a:endParaRPr lang="ar-SA"/>
              </a:p>
            </p:txBody>
          </p:sp>
          <p:sp>
            <p:nvSpPr>
              <p:cNvPr id="11465" name="Freeform 7"/>
              <p:cNvSpPr>
                <a:spLocks/>
              </p:cNvSpPr>
              <p:nvPr/>
            </p:nvSpPr>
            <p:spPr bwMode="auto">
              <a:xfrm>
                <a:off x="2205" y="1215"/>
                <a:ext cx="163" cy="82"/>
              </a:xfrm>
              <a:custGeom>
                <a:avLst/>
                <a:gdLst>
                  <a:gd name="T0" fmla="*/ 162 w 163"/>
                  <a:gd name="T1" fmla="*/ 72 h 82"/>
                  <a:gd name="T2" fmla="*/ 153 w 163"/>
                  <a:gd name="T3" fmla="*/ 81 h 82"/>
                  <a:gd name="T4" fmla="*/ 144 w 163"/>
                  <a:gd name="T5" fmla="*/ 81 h 82"/>
                  <a:gd name="T6" fmla="*/ 135 w 163"/>
                  <a:gd name="T7" fmla="*/ 81 h 82"/>
                  <a:gd name="T8" fmla="*/ 117 w 163"/>
                  <a:gd name="T9" fmla="*/ 72 h 82"/>
                  <a:gd name="T10" fmla="*/ 99 w 163"/>
                  <a:gd name="T11" fmla="*/ 72 h 82"/>
                  <a:gd name="T12" fmla="*/ 81 w 163"/>
                  <a:gd name="T13" fmla="*/ 63 h 82"/>
                  <a:gd name="T14" fmla="*/ 54 w 163"/>
                  <a:gd name="T15" fmla="*/ 54 h 82"/>
                  <a:gd name="T16" fmla="*/ 45 w 163"/>
                  <a:gd name="T17" fmla="*/ 45 h 82"/>
                  <a:gd name="T18" fmla="*/ 27 w 163"/>
                  <a:gd name="T19" fmla="*/ 36 h 82"/>
                  <a:gd name="T20" fmla="*/ 18 w 163"/>
                  <a:gd name="T21" fmla="*/ 27 h 82"/>
                  <a:gd name="T22" fmla="*/ 9 w 163"/>
                  <a:gd name="T23" fmla="*/ 18 h 82"/>
                  <a:gd name="T24" fmla="*/ 0 w 163"/>
                  <a:gd name="T25" fmla="*/ 9 h 82"/>
                  <a:gd name="T26" fmla="*/ 9 w 163"/>
                  <a:gd name="T27" fmla="*/ 0 h 82"/>
                  <a:gd name="T28" fmla="*/ 18 w 163"/>
                  <a:gd name="T29" fmla="*/ 0 h 82"/>
                  <a:gd name="T30" fmla="*/ 36 w 163"/>
                  <a:gd name="T31" fmla="*/ 9 h 82"/>
                  <a:gd name="T32" fmla="*/ 54 w 163"/>
                  <a:gd name="T33" fmla="*/ 9 h 82"/>
                  <a:gd name="T34" fmla="*/ 72 w 163"/>
                  <a:gd name="T35" fmla="*/ 18 h 82"/>
                  <a:gd name="T36" fmla="*/ 90 w 163"/>
                  <a:gd name="T37" fmla="*/ 27 h 82"/>
                  <a:gd name="T38" fmla="*/ 108 w 163"/>
                  <a:gd name="T39" fmla="*/ 36 h 82"/>
                  <a:gd name="T40" fmla="*/ 126 w 163"/>
                  <a:gd name="T41" fmla="*/ 45 h 82"/>
                  <a:gd name="T42" fmla="*/ 144 w 163"/>
                  <a:gd name="T43" fmla="*/ 45 h 82"/>
                  <a:gd name="T44" fmla="*/ 153 w 163"/>
                  <a:gd name="T45" fmla="*/ 54 h 82"/>
                  <a:gd name="T46" fmla="*/ 153 w 163"/>
                  <a:gd name="T47" fmla="*/ 63 h 82"/>
                  <a:gd name="T48" fmla="*/ 162 w 163"/>
                  <a:gd name="T49" fmla="*/ 72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3"/>
                  <a:gd name="T76" fmla="*/ 0 h 82"/>
                  <a:gd name="T77" fmla="*/ 163 w 163"/>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3" h="82">
                    <a:moveTo>
                      <a:pt x="162" y="72"/>
                    </a:moveTo>
                    <a:lnTo>
                      <a:pt x="153" y="81"/>
                    </a:lnTo>
                    <a:lnTo>
                      <a:pt x="144" y="81"/>
                    </a:lnTo>
                    <a:lnTo>
                      <a:pt x="135" y="81"/>
                    </a:lnTo>
                    <a:lnTo>
                      <a:pt x="117" y="72"/>
                    </a:lnTo>
                    <a:lnTo>
                      <a:pt x="99" y="72"/>
                    </a:lnTo>
                    <a:lnTo>
                      <a:pt x="81" y="63"/>
                    </a:lnTo>
                    <a:lnTo>
                      <a:pt x="54" y="54"/>
                    </a:lnTo>
                    <a:lnTo>
                      <a:pt x="45" y="45"/>
                    </a:lnTo>
                    <a:lnTo>
                      <a:pt x="27" y="36"/>
                    </a:lnTo>
                    <a:lnTo>
                      <a:pt x="18" y="27"/>
                    </a:lnTo>
                    <a:lnTo>
                      <a:pt x="9" y="18"/>
                    </a:lnTo>
                    <a:lnTo>
                      <a:pt x="0" y="9"/>
                    </a:lnTo>
                    <a:lnTo>
                      <a:pt x="9" y="0"/>
                    </a:lnTo>
                    <a:lnTo>
                      <a:pt x="18" y="0"/>
                    </a:lnTo>
                    <a:lnTo>
                      <a:pt x="36" y="9"/>
                    </a:lnTo>
                    <a:lnTo>
                      <a:pt x="54" y="9"/>
                    </a:lnTo>
                    <a:lnTo>
                      <a:pt x="72" y="18"/>
                    </a:lnTo>
                    <a:lnTo>
                      <a:pt x="90" y="27"/>
                    </a:lnTo>
                    <a:lnTo>
                      <a:pt x="108" y="36"/>
                    </a:lnTo>
                    <a:lnTo>
                      <a:pt x="126" y="45"/>
                    </a:lnTo>
                    <a:lnTo>
                      <a:pt x="144" y="45"/>
                    </a:lnTo>
                    <a:lnTo>
                      <a:pt x="153" y="54"/>
                    </a:lnTo>
                    <a:lnTo>
                      <a:pt x="153" y="63"/>
                    </a:lnTo>
                    <a:lnTo>
                      <a:pt x="162" y="72"/>
                    </a:lnTo>
                  </a:path>
                </a:pathLst>
              </a:custGeom>
              <a:noFill/>
              <a:ln w="12700" cap="rnd">
                <a:solidFill>
                  <a:srgbClr val="000000"/>
                </a:solidFill>
                <a:round/>
                <a:headEnd/>
                <a:tailEnd/>
              </a:ln>
            </p:spPr>
            <p:txBody>
              <a:bodyPr/>
              <a:lstStyle/>
              <a:p>
                <a:endParaRPr lang="ar-SA"/>
              </a:p>
            </p:txBody>
          </p:sp>
        </p:grpSp>
        <p:sp>
          <p:nvSpPr>
            <p:cNvPr id="11451" name="Oval 9"/>
            <p:cNvSpPr>
              <a:spLocks noChangeArrowheads="1"/>
            </p:cNvSpPr>
            <p:nvPr/>
          </p:nvSpPr>
          <p:spPr bwMode="auto">
            <a:xfrm>
              <a:off x="2461" y="1111"/>
              <a:ext cx="55"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452" name="Oval 10"/>
            <p:cNvSpPr>
              <a:spLocks noChangeArrowheads="1"/>
            </p:cNvSpPr>
            <p:nvPr/>
          </p:nvSpPr>
          <p:spPr bwMode="auto">
            <a:xfrm>
              <a:off x="2380" y="1084"/>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453" name="Oval 11"/>
            <p:cNvSpPr>
              <a:spLocks noChangeArrowheads="1"/>
            </p:cNvSpPr>
            <p:nvPr/>
          </p:nvSpPr>
          <p:spPr bwMode="auto">
            <a:xfrm>
              <a:off x="2290" y="1093"/>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454" name="Oval 12"/>
            <p:cNvSpPr>
              <a:spLocks noChangeArrowheads="1"/>
            </p:cNvSpPr>
            <p:nvPr/>
          </p:nvSpPr>
          <p:spPr bwMode="auto">
            <a:xfrm>
              <a:off x="2488" y="1363"/>
              <a:ext cx="55"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455" name="Oval 13"/>
            <p:cNvSpPr>
              <a:spLocks noChangeArrowheads="1"/>
            </p:cNvSpPr>
            <p:nvPr/>
          </p:nvSpPr>
          <p:spPr bwMode="auto">
            <a:xfrm>
              <a:off x="2416" y="1408"/>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456" name="Oval 14"/>
            <p:cNvSpPr>
              <a:spLocks noChangeArrowheads="1"/>
            </p:cNvSpPr>
            <p:nvPr/>
          </p:nvSpPr>
          <p:spPr bwMode="auto">
            <a:xfrm>
              <a:off x="2281" y="1408"/>
              <a:ext cx="55"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457" name="Oval 15"/>
            <p:cNvSpPr>
              <a:spLocks noChangeArrowheads="1"/>
            </p:cNvSpPr>
            <p:nvPr/>
          </p:nvSpPr>
          <p:spPr bwMode="auto">
            <a:xfrm>
              <a:off x="2209" y="1381"/>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458" name="Oval 16"/>
            <p:cNvSpPr>
              <a:spLocks noChangeArrowheads="1"/>
            </p:cNvSpPr>
            <p:nvPr/>
          </p:nvSpPr>
          <p:spPr bwMode="auto">
            <a:xfrm>
              <a:off x="2173" y="1237"/>
              <a:ext cx="55"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459" name="Oval 17"/>
            <p:cNvSpPr>
              <a:spLocks noChangeArrowheads="1"/>
            </p:cNvSpPr>
            <p:nvPr/>
          </p:nvSpPr>
          <p:spPr bwMode="auto">
            <a:xfrm>
              <a:off x="2200" y="1165"/>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460" name="Oval 18"/>
            <p:cNvSpPr>
              <a:spLocks noChangeArrowheads="1"/>
            </p:cNvSpPr>
            <p:nvPr/>
          </p:nvSpPr>
          <p:spPr bwMode="auto">
            <a:xfrm>
              <a:off x="2515" y="1165"/>
              <a:ext cx="55" cy="73"/>
            </a:xfrm>
            <a:prstGeom prst="ellipse">
              <a:avLst/>
            </a:prstGeom>
            <a:solidFill>
              <a:srgbClr val="00DFCA"/>
            </a:solidFill>
            <a:ln w="12700">
              <a:solidFill>
                <a:srgbClr val="000000"/>
              </a:solidFill>
              <a:round/>
              <a:headEnd/>
              <a:tailEnd/>
            </a:ln>
          </p:spPr>
          <p:txBody>
            <a:bodyPr wrap="none" anchor="ctr"/>
            <a:lstStyle/>
            <a:p>
              <a:endParaRPr lang="ar-SA"/>
            </a:p>
          </p:txBody>
        </p:sp>
      </p:grpSp>
      <p:grpSp>
        <p:nvGrpSpPr>
          <p:cNvPr id="4" name="Group 25"/>
          <p:cNvGrpSpPr>
            <a:grpSpLocks/>
          </p:cNvGrpSpPr>
          <p:nvPr/>
        </p:nvGrpSpPr>
        <p:grpSpPr bwMode="auto">
          <a:xfrm>
            <a:off x="1314450" y="2792413"/>
            <a:ext cx="939800" cy="1058862"/>
            <a:chOff x="931" y="1759"/>
            <a:chExt cx="667" cy="667"/>
          </a:xfrm>
        </p:grpSpPr>
        <p:sp>
          <p:nvSpPr>
            <p:cNvPr id="11445" name="Oval 20"/>
            <p:cNvSpPr>
              <a:spLocks noChangeArrowheads="1"/>
            </p:cNvSpPr>
            <p:nvPr/>
          </p:nvSpPr>
          <p:spPr bwMode="auto">
            <a:xfrm>
              <a:off x="931" y="1759"/>
              <a:ext cx="667" cy="667"/>
            </a:xfrm>
            <a:prstGeom prst="ellipse">
              <a:avLst/>
            </a:prstGeom>
            <a:solidFill>
              <a:srgbClr val="DC0081"/>
            </a:solidFill>
            <a:ln w="12700">
              <a:solidFill>
                <a:srgbClr val="000000"/>
              </a:solidFill>
              <a:round/>
              <a:headEnd/>
              <a:tailEnd/>
            </a:ln>
          </p:spPr>
          <p:txBody>
            <a:bodyPr wrap="none" anchor="ctr"/>
            <a:lstStyle/>
            <a:p>
              <a:endParaRPr lang="ar-SA"/>
            </a:p>
          </p:txBody>
        </p:sp>
        <p:sp>
          <p:nvSpPr>
            <p:cNvPr id="11446" name="Rectangle 21"/>
            <p:cNvSpPr>
              <a:spLocks noChangeArrowheads="1"/>
            </p:cNvSpPr>
            <p:nvPr/>
          </p:nvSpPr>
          <p:spPr bwMode="auto">
            <a:xfrm>
              <a:off x="1053" y="2025"/>
              <a:ext cx="414" cy="171"/>
            </a:xfrm>
            <a:prstGeom prst="rect">
              <a:avLst/>
            </a:prstGeom>
            <a:noFill/>
            <a:ln w="12700">
              <a:noFill/>
              <a:miter lim="800000"/>
              <a:headEnd/>
              <a:tailEnd/>
            </a:ln>
          </p:spPr>
          <p:txBody>
            <a:bodyPr wrap="none" anchor="ctr"/>
            <a:lstStyle/>
            <a:p>
              <a:endParaRPr lang="ar-SA"/>
            </a:p>
          </p:txBody>
        </p:sp>
        <p:sp>
          <p:nvSpPr>
            <p:cNvPr id="11447" name="Rectangle 22"/>
            <p:cNvSpPr>
              <a:spLocks noChangeArrowheads="1"/>
            </p:cNvSpPr>
            <p:nvPr/>
          </p:nvSpPr>
          <p:spPr bwMode="auto">
            <a:xfrm>
              <a:off x="1053" y="2025"/>
              <a:ext cx="414" cy="171"/>
            </a:xfrm>
            <a:prstGeom prst="rect">
              <a:avLst/>
            </a:prstGeom>
            <a:noFill/>
            <a:ln w="12700">
              <a:noFill/>
              <a:miter lim="800000"/>
              <a:headEnd/>
              <a:tailEnd/>
            </a:ln>
          </p:spPr>
          <p:txBody>
            <a:bodyPr wrap="none" anchor="ctr"/>
            <a:lstStyle/>
            <a:p>
              <a:endParaRPr lang="ar-SA"/>
            </a:p>
          </p:txBody>
        </p:sp>
        <p:sp>
          <p:nvSpPr>
            <p:cNvPr id="11448" name="Rectangle 23"/>
            <p:cNvSpPr>
              <a:spLocks noChangeArrowheads="1"/>
            </p:cNvSpPr>
            <p:nvPr/>
          </p:nvSpPr>
          <p:spPr bwMode="auto">
            <a:xfrm>
              <a:off x="1010" y="1983"/>
              <a:ext cx="485" cy="212"/>
            </a:xfrm>
            <a:prstGeom prst="rect">
              <a:avLst/>
            </a:prstGeom>
            <a:noFill/>
            <a:ln w="12700">
              <a:noFill/>
              <a:miter lim="800000"/>
              <a:headEnd/>
              <a:tailEnd/>
            </a:ln>
          </p:spPr>
          <p:txBody>
            <a:bodyPr wrap="none" lIns="104775" tIns="52387" rIns="104775" bIns="52387">
              <a:spAutoFit/>
            </a:bodyPr>
            <a:lstStyle/>
            <a:p>
              <a:pPr defTabSz="1033463"/>
              <a:r>
                <a:rPr lang="en-US" sz="1500" b="1">
                  <a:solidFill>
                    <a:srgbClr val="000000"/>
                  </a:solidFill>
                  <a:latin typeface="Avant Garde" charset="0"/>
                </a:rPr>
                <a:t>RBC </a:t>
              </a:r>
            </a:p>
          </p:txBody>
        </p:sp>
        <p:sp>
          <p:nvSpPr>
            <p:cNvPr id="11449" name="Rectangle 24"/>
            <p:cNvSpPr>
              <a:spLocks noChangeArrowheads="1"/>
            </p:cNvSpPr>
            <p:nvPr/>
          </p:nvSpPr>
          <p:spPr bwMode="auto">
            <a:xfrm>
              <a:off x="1044" y="2025"/>
              <a:ext cx="432" cy="171"/>
            </a:xfrm>
            <a:prstGeom prst="rect">
              <a:avLst/>
            </a:prstGeom>
            <a:noFill/>
            <a:ln w="12700">
              <a:noFill/>
              <a:miter lim="800000"/>
              <a:headEnd/>
              <a:tailEnd/>
            </a:ln>
          </p:spPr>
          <p:txBody>
            <a:bodyPr wrap="none" anchor="ctr"/>
            <a:lstStyle/>
            <a:p>
              <a:endParaRPr lang="ar-SA"/>
            </a:p>
          </p:txBody>
        </p:sp>
      </p:grpSp>
      <p:grpSp>
        <p:nvGrpSpPr>
          <p:cNvPr id="5" name="Group 31"/>
          <p:cNvGrpSpPr>
            <a:grpSpLocks/>
          </p:cNvGrpSpPr>
          <p:nvPr/>
        </p:nvGrpSpPr>
        <p:grpSpPr bwMode="auto">
          <a:xfrm>
            <a:off x="1276350" y="3992563"/>
            <a:ext cx="939800" cy="1058862"/>
            <a:chOff x="904" y="2515"/>
            <a:chExt cx="667" cy="667"/>
          </a:xfrm>
        </p:grpSpPr>
        <p:sp>
          <p:nvSpPr>
            <p:cNvPr id="11440" name="Oval 26"/>
            <p:cNvSpPr>
              <a:spLocks noChangeArrowheads="1"/>
            </p:cNvSpPr>
            <p:nvPr/>
          </p:nvSpPr>
          <p:spPr bwMode="auto">
            <a:xfrm>
              <a:off x="904" y="2515"/>
              <a:ext cx="667" cy="667"/>
            </a:xfrm>
            <a:prstGeom prst="ellipse">
              <a:avLst/>
            </a:prstGeom>
            <a:solidFill>
              <a:srgbClr val="DC0081"/>
            </a:solidFill>
            <a:ln w="12700">
              <a:solidFill>
                <a:srgbClr val="000000"/>
              </a:solidFill>
              <a:round/>
              <a:headEnd/>
              <a:tailEnd/>
            </a:ln>
          </p:spPr>
          <p:txBody>
            <a:bodyPr wrap="none" anchor="ctr"/>
            <a:lstStyle/>
            <a:p>
              <a:endParaRPr lang="ar-SA"/>
            </a:p>
          </p:txBody>
        </p:sp>
        <p:sp>
          <p:nvSpPr>
            <p:cNvPr id="11441" name="Rectangle 27"/>
            <p:cNvSpPr>
              <a:spLocks noChangeArrowheads="1"/>
            </p:cNvSpPr>
            <p:nvPr/>
          </p:nvSpPr>
          <p:spPr bwMode="auto">
            <a:xfrm>
              <a:off x="1017" y="2781"/>
              <a:ext cx="423" cy="171"/>
            </a:xfrm>
            <a:prstGeom prst="rect">
              <a:avLst/>
            </a:prstGeom>
            <a:noFill/>
            <a:ln w="12700">
              <a:noFill/>
              <a:miter lim="800000"/>
              <a:headEnd/>
              <a:tailEnd/>
            </a:ln>
          </p:spPr>
          <p:txBody>
            <a:bodyPr wrap="none" anchor="ctr"/>
            <a:lstStyle/>
            <a:p>
              <a:endParaRPr lang="ar-SA"/>
            </a:p>
          </p:txBody>
        </p:sp>
        <p:sp>
          <p:nvSpPr>
            <p:cNvPr id="11442" name="Rectangle 28"/>
            <p:cNvSpPr>
              <a:spLocks noChangeArrowheads="1"/>
            </p:cNvSpPr>
            <p:nvPr/>
          </p:nvSpPr>
          <p:spPr bwMode="auto">
            <a:xfrm>
              <a:off x="1017" y="2781"/>
              <a:ext cx="423" cy="171"/>
            </a:xfrm>
            <a:prstGeom prst="rect">
              <a:avLst/>
            </a:prstGeom>
            <a:noFill/>
            <a:ln w="12700">
              <a:noFill/>
              <a:miter lim="800000"/>
              <a:headEnd/>
              <a:tailEnd/>
            </a:ln>
          </p:spPr>
          <p:txBody>
            <a:bodyPr wrap="none" anchor="ctr"/>
            <a:lstStyle/>
            <a:p>
              <a:endParaRPr lang="ar-SA"/>
            </a:p>
          </p:txBody>
        </p:sp>
        <p:sp>
          <p:nvSpPr>
            <p:cNvPr id="11443" name="Rectangle 29"/>
            <p:cNvSpPr>
              <a:spLocks noChangeArrowheads="1"/>
            </p:cNvSpPr>
            <p:nvPr/>
          </p:nvSpPr>
          <p:spPr bwMode="auto">
            <a:xfrm>
              <a:off x="983" y="2739"/>
              <a:ext cx="485" cy="212"/>
            </a:xfrm>
            <a:prstGeom prst="rect">
              <a:avLst/>
            </a:prstGeom>
            <a:noFill/>
            <a:ln w="12700">
              <a:noFill/>
              <a:miter lim="800000"/>
              <a:headEnd/>
              <a:tailEnd/>
            </a:ln>
          </p:spPr>
          <p:txBody>
            <a:bodyPr wrap="none" lIns="104775" tIns="52387" rIns="104775" bIns="52387">
              <a:spAutoFit/>
            </a:bodyPr>
            <a:lstStyle/>
            <a:p>
              <a:pPr defTabSz="1033463"/>
              <a:r>
                <a:rPr lang="en-US" sz="1500" b="1">
                  <a:solidFill>
                    <a:srgbClr val="000000"/>
                  </a:solidFill>
                  <a:latin typeface="Avant Garde" charset="0"/>
                </a:rPr>
                <a:t>RBC </a:t>
              </a:r>
            </a:p>
          </p:txBody>
        </p:sp>
        <p:sp>
          <p:nvSpPr>
            <p:cNvPr id="11444" name="Rectangle 30"/>
            <p:cNvSpPr>
              <a:spLocks noChangeArrowheads="1"/>
            </p:cNvSpPr>
            <p:nvPr/>
          </p:nvSpPr>
          <p:spPr bwMode="auto">
            <a:xfrm>
              <a:off x="1017" y="2781"/>
              <a:ext cx="432" cy="171"/>
            </a:xfrm>
            <a:prstGeom prst="rect">
              <a:avLst/>
            </a:prstGeom>
            <a:noFill/>
            <a:ln w="12700">
              <a:noFill/>
              <a:miter lim="800000"/>
              <a:headEnd/>
              <a:tailEnd/>
            </a:ln>
          </p:spPr>
          <p:txBody>
            <a:bodyPr wrap="none" anchor="ctr"/>
            <a:lstStyle/>
            <a:p>
              <a:endParaRPr lang="ar-SA"/>
            </a:p>
          </p:txBody>
        </p:sp>
      </p:grpSp>
      <p:grpSp>
        <p:nvGrpSpPr>
          <p:cNvPr id="6" name="Group 37"/>
          <p:cNvGrpSpPr>
            <a:grpSpLocks/>
          </p:cNvGrpSpPr>
          <p:nvPr/>
        </p:nvGrpSpPr>
        <p:grpSpPr bwMode="auto">
          <a:xfrm>
            <a:off x="1238250" y="5178425"/>
            <a:ext cx="927100" cy="1058863"/>
            <a:chOff x="877" y="3262"/>
            <a:chExt cx="658" cy="667"/>
          </a:xfrm>
        </p:grpSpPr>
        <p:sp>
          <p:nvSpPr>
            <p:cNvPr id="11435" name="Oval 32"/>
            <p:cNvSpPr>
              <a:spLocks noChangeArrowheads="1"/>
            </p:cNvSpPr>
            <p:nvPr/>
          </p:nvSpPr>
          <p:spPr bwMode="auto">
            <a:xfrm>
              <a:off x="877" y="3262"/>
              <a:ext cx="658" cy="667"/>
            </a:xfrm>
            <a:prstGeom prst="ellipse">
              <a:avLst/>
            </a:prstGeom>
            <a:solidFill>
              <a:srgbClr val="DC0081"/>
            </a:solidFill>
            <a:ln w="12700">
              <a:solidFill>
                <a:srgbClr val="000000"/>
              </a:solidFill>
              <a:round/>
              <a:headEnd/>
              <a:tailEnd/>
            </a:ln>
          </p:spPr>
          <p:txBody>
            <a:bodyPr wrap="none" anchor="ctr"/>
            <a:lstStyle/>
            <a:p>
              <a:endParaRPr lang="ar-SA"/>
            </a:p>
          </p:txBody>
        </p:sp>
        <p:sp>
          <p:nvSpPr>
            <p:cNvPr id="11436" name="Rectangle 33"/>
            <p:cNvSpPr>
              <a:spLocks noChangeArrowheads="1"/>
            </p:cNvSpPr>
            <p:nvPr/>
          </p:nvSpPr>
          <p:spPr bwMode="auto">
            <a:xfrm>
              <a:off x="990" y="3537"/>
              <a:ext cx="423" cy="162"/>
            </a:xfrm>
            <a:prstGeom prst="rect">
              <a:avLst/>
            </a:prstGeom>
            <a:noFill/>
            <a:ln w="12700">
              <a:noFill/>
              <a:miter lim="800000"/>
              <a:headEnd/>
              <a:tailEnd/>
            </a:ln>
          </p:spPr>
          <p:txBody>
            <a:bodyPr wrap="none" anchor="ctr"/>
            <a:lstStyle/>
            <a:p>
              <a:endParaRPr lang="ar-SA"/>
            </a:p>
          </p:txBody>
        </p:sp>
        <p:sp>
          <p:nvSpPr>
            <p:cNvPr id="11437" name="Rectangle 34"/>
            <p:cNvSpPr>
              <a:spLocks noChangeArrowheads="1"/>
            </p:cNvSpPr>
            <p:nvPr/>
          </p:nvSpPr>
          <p:spPr bwMode="auto">
            <a:xfrm>
              <a:off x="990" y="3537"/>
              <a:ext cx="423" cy="162"/>
            </a:xfrm>
            <a:prstGeom prst="rect">
              <a:avLst/>
            </a:prstGeom>
            <a:noFill/>
            <a:ln w="12700">
              <a:noFill/>
              <a:miter lim="800000"/>
              <a:headEnd/>
              <a:tailEnd/>
            </a:ln>
          </p:spPr>
          <p:txBody>
            <a:bodyPr wrap="none" anchor="ctr"/>
            <a:lstStyle/>
            <a:p>
              <a:endParaRPr lang="ar-SA"/>
            </a:p>
          </p:txBody>
        </p:sp>
        <p:sp>
          <p:nvSpPr>
            <p:cNvPr id="11438" name="Rectangle 35"/>
            <p:cNvSpPr>
              <a:spLocks noChangeArrowheads="1"/>
            </p:cNvSpPr>
            <p:nvPr/>
          </p:nvSpPr>
          <p:spPr bwMode="auto">
            <a:xfrm>
              <a:off x="947" y="3495"/>
              <a:ext cx="485" cy="212"/>
            </a:xfrm>
            <a:prstGeom prst="rect">
              <a:avLst/>
            </a:prstGeom>
            <a:noFill/>
            <a:ln w="12700">
              <a:noFill/>
              <a:miter lim="800000"/>
              <a:headEnd/>
              <a:tailEnd/>
            </a:ln>
          </p:spPr>
          <p:txBody>
            <a:bodyPr wrap="none" lIns="104775" tIns="52387" rIns="104775" bIns="52387">
              <a:spAutoFit/>
            </a:bodyPr>
            <a:lstStyle/>
            <a:p>
              <a:pPr defTabSz="1033463"/>
              <a:r>
                <a:rPr lang="en-US" sz="1500" b="1">
                  <a:solidFill>
                    <a:srgbClr val="000000"/>
                  </a:solidFill>
                  <a:latin typeface="Avant Garde" charset="0"/>
                </a:rPr>
                <a:t>RBC </a:t>
              </a:r>
            </a:p>
          </p:txBody>
        </p:sp>
        <p:sp>
          <p:nvSpPr>
            <p:cNvPr id="11439" name="Rectangle 36"/>
            <p:cNvSpPr>
              <a:spLocks noChangeArrowheads="1"/>
            </p:cNvSpPr>
            <p:nvPr/>
          </p:nvSpPr>
          <p:spPr bwMode="auto">
            <a:xfrm>
              <a:off x="990" y="3528"/>
              <a:ext cx="423" cy="180"/>
            </a:xfrm>
            <a:prstGeom prst="rect">
              <a:avLst/>
            </a:prstGeom>
            <a:noFill/>
            <a:ln w="12700">
              <a:noFill/>
              <a:miter lim="800000"/>
              <a:headEnd/>
              <a:tailEnd/>
            </a:ln>
          </p:spPr>
          <p:txBody>
            <a:bodyPr wrap="none" anchor="ctr"/>
            <a:lstStyle/>
            <a:p>
              <a:endParaRPr lang="ar-SA"/>
            </a:p>
          </p:txBody>
        </p:sp>
      </p:grpSp>
      <p:grpSp>
        <p:nvGrpSpPr>
          <p:cNvPr id="7" name="Group 43"/>
          <p:cNvGrpSpPr>
            <a:grpSpLocks/>
          </p:cNvGrpSpPr>
          <p:nvPr/>
        </p:nvGrpSpPr>
        <p:grpSpPr bwMode="auto">
          <a:xfrm>
            <a:off x="1352550" y="1606550"/>
            <a:ext cx="939800" cy="1044575"/>
            <a:chOff x="958" y="1012"/>
            <a:chExt cx="667" cy="658"/>
          </a:xfrm>
        </p:grpSpPr>
        <p:sp>
          <p:nvSpPr>
            <p:cNvPr id="11430" name="Oval 38"/>
            <p:cNvSpPr>
              <a:spLocks noChangeArrowheads="1"/>
            </p:cNvSpPr>
            <p:nvPr/>
          </p:nvSpPr>
          <p:spPr bwMode="auto">
            <a:xfrm>
              <a:off x="958" y="1012"/>
              <a:ext cx="667" cy="658"/>
            </a:xfrm>
            <a:prstGeom prst="ellipse">
              <a:avLst/>
            </a:prstGeom>
            <a:solidFill>
              <a:srgbClr val="DC0081"/>
            </a:solidFill>
            <a:ln w="12700">
              <a:solidFill>
                <a:srgbClr val="000000"/>
              </a:solidFill>
              <a:round/>
              <a:headEnd/>
              <a:tailEnd/>
            </a:ln>
          </p:spPr>
          <p:txBody>
            <a:bodyPr wrap="none" anchor="ctr"/>
            <a:lstStyle/>
            <a:p>
              <a:endParaRPr lang="ar-SA"/>
            </a:p>
          </p:txBody>
        </p:sp>
        <p:sp>
          <p:nvSpPr>
            <p:cNvPr id="11431" name="Rectangle 39"/>
            <p:cNvSpPr>
              <a:spLocks noChangeArrowheads="1"/>
            </p:cNvSpPr>
            <p:nvPr/>
          </p:nvSpPr>
          <p:spPr bwMode="auto">
            <a:xfrm>
              <a:off x="1080" y="1278"/>
              <a:ext cx="423" cy="162"/>
            </a:xfrm>
            <a:prstGeom prst="rect">
              <a:avLst/>
            </a:prstGeom>
            <a:noFill/>
            <a:ln w="12700">
              <a:noFill/>
              <a:miter lim="800000"/>
              <a:headEnd/>
              <a:tailEnd/>
            </a:ln>
          </p:spPr>
          <p:txBody>
            <a:bodyPr wrap="none" anchor="ctr"/>
            <a:lstStyle/>
            <a:p>
              <a:endParaRPr lang="ar-SA"/>
            </a:p>
          </p:txBody>
        </p:sp>
        <p:sp>
          <p:nvSpPr>
            <p:cNvPr id="11432" name="Rectangle 40"/>
            <p:cNvSpPr>
              <a:spLocks noChangeArrowheads="1"/>
            </p:cNvSpPr>
            <p:nvPr/>
          </p:nvSpPr>
          <p:spPr bwMode="auto">
            <a:xfrm>
              <a:off x="1080" y="1278"/>
              <a:ext cx="423" cy="162"/>
            </a:xfrm>
            <a:prstGeom prst="rect">
              <a:avLst/>
            </a:prstGeom>
            <a:noFill/>
            <a:ln w="12700">
              <a:noFill/>
              <a:miter lim="800000"/>
              <a:headEnd/>
              <a:tailEnd/>
            </a:ln>
          </p:spPr>
          <p:txBody>
            <a:bodyPr wrap="none" anchor="ctr"/>
            <a:lstStyle/>
            <a:p>
              <a:endParaRPr lang="ar-SA"/>
            </a:p>
          </p:txBody>
        </p:sp>
        <p:sp>
          <p:nvSpPr>
            <p:cNvPr id="11433" name="Rectangle 41"/>
            <p:cNvSpPr>
              <a:spLocks noChangeArrowheads="1"/>
            </p:cNvSpPr>
            <p:nvPr/>
          </p:nvSpPr>
          <p:spPr bwMode="auto">
            <a:xfrm>
              <a:off x="1037" y="1236"/>
              <a:ext cx="485" cy="212"/>
            </a:xfrm>
            <a:prstGeom prst="rect">
              <a:avLst/>
            </a:prstGeom>
            <a:noFill/>
            <a:ln w="12700">
              <a:noFill/>
              <a:miter lim="800000"/>
              <a:headEnd/>
              <a:tailEnd/>
            </a:ln>
          </p:spPr>
          <p:txBody>
            <a:bodyPr wrap="none" lIns="104775" tIns="52387" rIns="104775" bIns="52387">
              <a:spAutoFit/>
            </a:bodyPr>
            <a:lstStyle/>
            <a:p>
              <a:pPr defTabSz="1033463"/>
              <a:r>
                <a:rPr lang="en-US" sz="1500" b="1">
                  <a:solidFill>
                    <a:srgbClr val="000000"/>
                  </a:solidFill>
                  <a:latin typeface="Avant Garde" charset="0"/>
                </a:rPr>
                <a:t>RBC </a:t>
              </a:r>
            </a:p>
          </p:txBody>
        </p:sp>
        <p:sp>
          <p:nvSpPr>
            <p:cNvPr id="11434" name="Rectangle 42"/>
            <p:cNvSpPr>
              <a:spLocks noChangeArrowheads="1"/>
            </p:cNvSpPr>
            <p:nvPr/>
          </p:nvSpPr>
          <p:spPr bwMode="auto">
            <a:xfrm>
              <a:off x="1071" y="1269"/>
              <a:ext cx="432" cy="180"/>
            </a:xfrm>
            <a:prstGeom prst="rect">
              <a:avLst/>
            </a:prstGeom>
            <a:noFill/>
            <a:ln w="12700">
              <a:noFill/>
              <a:miter lim="800000"/>
              <a:headEnd/>
              <a:tailEnd/>
            </a:ln>
          </p:spPr>
          <p:txBody>
            <a:bodyPr wrap="none" anchor="ctr"/>
            <a:lstStyle/>
            <a:p>
              <a:endParaRPr lang="ar-SA"/>
            </a:p>
          </p:txBody>
        </p:sp>
      </p:grpSp>
      <p:sp>
        <p:nvSpPr>
          <p:cNvPr id="11272" name="Freeform 44"/>
          <p:cNvSpPr>
            <a:spLocks/>
          </p:cNvSpPr>
          <p:nvPr/>
        </p:nvSpPr>
        <p:spPr bwMode="auto">
          <a:xfrm>
            <a:off x="2844800" y="4829175"/>
            <a:ext cx="1042988" cy="544513"/>
          </a:xfrm>
          <a:custGeom>
            <a:avLst/>
            <a:gdLst>
              <a:gd name="T0" fmla="*/ 0 w 739"/>
              <a:gd name="T1" fmla="*/ 2147483647 h 343"/>
              <a:gd name="T2" fmla="*/ 2147483647 w 739"/>
              <a:gd name="T3" fmla="*/ 2147483647 h 343"/>
              <a:gd name="T4" fmla="*/ 2147483647 w 739"/>
              <a:gd name="T5" fmla="*/ 0 h 343"/>
              <a:gd name="T6" fmla="*/ 2147483647 w 739"/>
              <a:gd name="T7" fmla="*/ 2147483647 h 343"/>
              <a:gd name="T8" fmla="*/ 2147483647 w 739"/>
              <a:gd name="T9" fmla="*/ 2147483647 h 343"/>
              <a:gd name="T10" fmla="*/ 2147483647 w 739"/>
              <a:gd name="T11" fmla="*/ 2147483647 h 343"/>
              <a:gd name="T12" fmla="*/ 0 w 739"/>
              <a:gd name="T13" fmla="*/ 2147483647 h 343"/>
              <a:gd name="T14" fmla="*/ 0 w 739"/>
              <a:gd name="T15" fmla="*/ 2147483647 h 343"/>
              <a:gd name="T16" fmla="*/ 0 60000 65536"/>
              <a:gd name="T17" fmla="*/ 0 60000 65536"/>
              <a:gd name="T18" fmla="*/ 0 60000 65536"/>
              <a:gd name="T19" fmla="*/ 0 60000 65536"/>
              <a:gd name="T20" fmla="*/ 0 60000 65536"/>
              <a:gd name="T21" fmla="*/ 0 60000 65536"/>
              <a:gd name="T22" fmla="*/ 0 60000 65536"/>
              <a:gd name="T23" fmla="*/ 0 60000 65536"/>
              <a:gd name="T24" fmla="*/ 0 w 739"/>
              <a:gd name="T25" fmla="*/ 0 h 343"/>
              <a:gd name="T26" fmla="*/ 739 w 739"/>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9" h="343">
                <a:moveTo>
                  <a:pt x="0" y="114"/>
                </a:moveTo>
                <a:lnTo>
                  <a:pt x="356" y="114"/>
                </a:lnTo>
                <a:lnTo>
                  <a:pt x="356" y="0"/>
                </a:lnTo>
                <a:lnTo>
                  <a:pt x="738" y="184"/>
                </a:lnTo>
                <a:lnTo>
                  <a:pt x="356" y="342"/>
                </a:lnTo>
                <a:lnTo>
                  <a:pt x="356" y="246"/>
                </a:lnTo>
                <a:lnTo>
                  <a:pt x="0" y="246"/>
                </a:lnTo>
                <a:lnTo>
                  <a:pt x="0" y="114"/>
                </a:lnTo>
              </a:path>
            </a:pathLst>
          </a:custGeom>
          <a:solidFill>
            <a:srgbClr val="00DFCA"/>
          </a:solidFill>
          <a:ln w="12700" cap="rnd">
            <a:noFill/>
            <a:round/>
            <a:headEnd/>
            <a:tailEnd/>
          </a:ln>
        </p:spPr>
        <p:txBody>
          <a:bodyPr/>
          <a:lstStyle/>
          <a:p>
            <a:endParaRPr lang="ar-SA"/>
          </a:p>
        </p:txBody>
      </p:sp>
      <p:sp>
        <p:nvSpPr>
          <p:cNvPr id="11273" name="Freeform 45"/>
          <p:cNvSpPr>
            <a:spLocks/>
          </p:cNvSpPr>
          <p:nvPr/>
        </p:nvSpPr>
        <p:spPr bwMode="auto">
          <a:xfrm>
            <a:off x="2844800" y="4829175"/>
            <a:ext cx="1055688" cy="558800"/>
          </a:xfrm>
          <a:custGeom>
            <a:avLst/>
            <a:gdLst>
              <a:gd name="T0" fmla="*/ 0 w 748"/>
              <a:gd name="T1" fmla="*/ 2147483647 h 352"/>
              <a:gd name="T2" fmla="*/ 2147483647 w 748"/>
              <a:gd name="T3" fmla="*/ 2147483647 h 352"/>
              <a:gd name="T4" fmla="*/ 2147483647 w 748"/>
              <a:gd name="T5" fmla="*/ 0 h 352"/>
              <a:gd name="T6" fmla="*/ 2147483647 w 748"/>
              <a:gd name="T7" fmla="*/ 2147483647 h 352"/>
              <a:gd name="T8" fmla="*/ 2147483647 w 748"/>
              <a:gd name="T9" fmla="*/ 2147483647 h 352"/>
              <a:gd name="T10" fmla="*/ 2147483647 w 748"/>
              <a:gd name="T11" fmla="*/ 2147483647 h 352"/>
              <a:gd name="T12" fmla="*/ 0 w 748"/>
              <a:gd name="T13" fmla="*/ 2147483647 h 352"/>
              <a:gd name="T14" fmla="*/ 0 w 748"/>
              <a:gd name="T15" fmla="*/ 2147483647 h 352"/>
              <a:gd name="T16" fmla="*/ 0 60000 65536"/>
              <a:gd name="T17" fmla="*/ 0 60000 65536"/>
              <a:gd name="T18" fmla="*/ 0 60000 65536"/>
              <a:gd name="T19" fmla="*/ 0 60000 65536"/>
              <a:gd name="T20" fmla="*/ 0 60000 65536"/>
              <a:gd name="T21" fmla="*/ 0 60000 65536"/>
              <a:gd name="T22" fmla="*/ 0 60000 65536"/>
              <a:gd name="T23" fmla="*/ 0 60000 65536"/>
              <a:gd name="T24" fmla="*/ 0 w 748"/>
              <a:gd name="T25" fmla="*/ 0 h 352"/>
              <a:gd name="T26" fmla="*/ 748 w 748"/>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8" h="352">
                <a:moveTo>
                  <a:pt x="0" y="117"/>
                </a:moveTo>
                <a:lnTo>
                  <a:pt x="360" y="117"/>
                </a:lnTo>
                <a:lnTo>
                  <a:pt x="360" y="0"/>
                </a:lnTo>
                <a:lnTo>
                  <a:pt x="747" y="189"/>
                </a:lnTo>
                <a:lnTo>
                  <a:pt x="360" y="351"/>
                </a:lnTo>
                <a:lnTo>
                  <a:pt x="360" y="252"/>
                </a:lnTo>
                <a:lnTo>
                  <a:pt x="0" y="252"/>
                </a:lnTo>
                <a:lnTo>
                  <a:pt x="0" y="117"/>
                </a:lnTo>
              </a:path>
            </a:pathLst>
          </a:custGeom>
          <a:noFill/>
          <a:ln w="12700" cap="rnd">
            <a:solidFill>
              <a:srgbClr val="000000"/>
            </a:solidFill>
            <a:round/>
            <a:headEnd/>
            <a:tailEnd/>
          </a:ln>
        </p:spPr>
        <p:txBody>
          <a:bodyPr/>
          <a:lstStyle/>
          <a:p>
            <a:endParaRPr lang="ar-SA"/>
          </a:p>
        </p:txBody>
      </p:sp>
      <p:sp>
        <p:nvSpPr>
          <p:cNvPr id="11274" name="Freeform 46"/>
          <p:cNvSpPr>
            <a:spLocks/>
          </p:cNvSpPr>
          <p:nvPr/>
        </p:nvSpPr>
        <p:spPr bwMode="auto">
          <a:xfrm>
            <a:off x="2832100" y="2571750"/>
            <a:ext cx="1055688" cy="558800"/>
          </a:xfrm>
          <a:custGeom>
            <a:avLst/>
            <a:gdLst>
              <a:gd name="T0" fmla="*/ 0 w 748"/>
              <a:gd name="T1" fmla="*/ 2147483647 h 352"/>
              <a:gd name="T2" fmla="*/ 2147483647 w 748"/>
              <a:gd name="T3" fmla="*/ 2147483647 h 352"/>
              <a:gd name="T4" fmla="*/ 2147483647 w 748"/>
              <a:gd name="T5" fmla="*/ 0 h 352"/>
              <a:gd name="T6" fmla="*/ 2147483647 w 748"/>
              <a:gd name="T7" fmla="*/ 2147483647 h 352"/>
              <a:gd name="T8" fmla="*/ 2147483647 w 748"/>
              <a:gd name="T9" fmla="*/ 2147483647 h 352"/>
              <a:gd name="T10" fmla="*/ 2147483647 w 748"/>
              <a:gd name="T11" fmla="*/ 2147483647 h 352"/>
              <a:gd name="T12" fmla="*/ 0 w 748"/>
              <a:gd name="T13" fmla="*/ 2147483647 h 352"/>
              <a:gd name="T14" fmla="*/ 0 w 748"/>
              <a:gd name="T15" fmla="*/ 2147483647 h 352"/>
              <a:gd name="T16" fmla="*/ 0 60000 65536"/>
              <a:gd name="T17" fmla="*/ 0 60000 65536"/>
              <a:gd name="T18" fmla="*/ 0 60000 65536"/>
              <a:gd name="T19" fmla="*/ 0 60000 65536"/>
              <a:gd name="T20" fmla="*/ 0 60000 65536"/>
              <a:gd name="T21" fmla="*/ 0 60000 65536"/>
              <a:gd name="T22" fmla="*/ 0 60000 65536"/>
              <a:gd name="T23" fmla="*/ 0 60000 65536"/>
              <a:gd name="T24" fmla="*/ 0 w 748"/>
              <a:gd name="T25" fmla="*/ 0 h 352"/>
              <a:gd name="T26" fmla="*/ 748 w 748"/>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8" h="352">
                <a:moveTo>
                  <a:pt x="0" y="117"/>
                </a:moveTo>
                <a:lnTo>
                  <a:pt x="360" y="117"/>
                </a:lnTo>
                <a:lnTo>
                  <a:pt x="360" y="0"/>
                </a:lnTo>
                <a:lnTo>
                  <a:pt x="747" y="189"/>
                </a:lnTo>
                <a:lnTo>
                  <a:pt x="360" y="351"/>
                </a:lnTo>
                <a:lnTo>
                  <a:pt x="360" y="252"/>
                </a:lnTo>
                <a:lnTo>
                  <a:pt x="0" y="252"/>
                </a:lnTo>
                <a:lnTo>
                  <a:pt x="0" y="117"/>
                </a:lnTo>
              </a:path>
            </a:pathLst>
          </a:custGeom>
          <a:solidFill>
            <a:srgbClr val="00DFCA"/>
          </a:solidFill>
          <a:ln w="12700" cap="rnd">
            <a:solidFill>
              <a:srgbClr val="000000"/>
            </a:solidFill>
            <a:round/>
            <a:headEnd/>
            <a:tailEnd/>
          </a:ln>
        </p:spPr>
        <p:txBody>
          <a:bodyPr/>
          <a:lstStyle/>
          <a:p>
            <a:endParaRPr lang="ar-SA"/>
          </a:p>
        </p:txBody>
      </p:sp>
      <p:sp>
        <p:nvSpPr>
          <p:cNvPr id="11275" name="Rectangle 47"/>
          <p:cNvSpPr>
            <a:spLocks noChangeArrowheads="1"/>
          </p:cNvSpPr>
          <p:nvPr/>
        </p:nvSpPr>
        <p:spPr bwMode="auto">
          <a:xfrm>
            <a:off x="2794000" y="2314575"/>
            <a:ext cx="1320800" cy="271463"/>
          </a:xfrm>
          <a:prstGeom prst="rect">
            <a:avLst/>
          </a:prstGeom>
          <a:noFill/>
          <a:ln w="12700">
            <a:noFill/>
            <a:miter lim="800000"/>
            <a:headEnd/>
            <a:tailEnd/>
          </a:ln>
        </p:spPr>
        <p:txBody>
          <a:bodyPr wrap="none" anchor="ctr"/>
          <a:lstStyle/>
          <a:p>
            <a:endParaRPr lang="ar-SA"/>
          </a:p>
        </p:txBody>
      </p:sp>
      <p:sp>
        <p:nvSpPr>
          <p:cNvPr id="11276" name="Rectangle 48"/>
          <p:cNvSpPr>
            <a:spLocks noChangeArrowheads="1"/>
          </p:cNvSpPr>
          <p:nvPr/>
        </p:nvSpPr>
        <p:spPr bwMode="auto">
          <a:xfrm>
            <a:off x="2794000" y="2314575"/>
            <a:ext cx="1320800" cy="271463"/>
          </a:xfrm>
          <a:prstGeom prst="rect">
            <a:avLst/>
          </a:prstGeom>
          <a:noFill/>
          <a:ln w="12700">
            <a:noFill/>
            <a:miter lim="800000"/>
            <a:headEnd/>
            <a:tailEnd/>
          </a:ln>
        </p:spPr>
        <p:txBody>
          <a:bodyPr wrap="none" anchor="ctr"/>
          <a:lstStyle/>
          <a:p>
            <a:endParaRPr lang="ar-SA"/>
          </a:p>
        </p:txBody>
      </p:sp>
      <p:sp>
        <p:nvSpPr>
          <p:cNvPr id="22577" name="Rectangle 49"/>
          <p:cNvSpPr>
            <a:spLocks noChangeArrowheads="1"/>
          </p:cNvSpPr>
          <p:nvPr/>
        </p:nvSpPr>
        <p:spPr bwMode="auto">
          <a:xfrm>
            <a:off x="2606675" y="2247900"/>
            <a:ext cx="1473200" cy="336550"/>
          </a:xfrm>
          <a:prstGeom prst="rect">
            <a:avLst/>
          </a:prstGeom>
          <a:noFill/>
          <a:ln w="12700">
            <a:noFill/>
            <a:miter lim="800000"/>
            <a:headEnd/>
            <a:tailEnd/>
          </a:ln>
          <a:effectLst/>
        </p:spPr>
        <p:txBody>
          <a:bodyPr wrap="none" lIns="104775" tIns="52387" rIns="104775" bIns="52387">
            <a:spAutoFit/>
          </a:bodyPr>
          <a:lstStyle/>
          <a:p>
            <a:pPr defTabSz="1033463">
              <a:defRPr/>
            </a:pPr>
            <a:r>
              <a:rPr lang="en-US" sz="1500" b="1">
                <a:solidFill>
                  <a:schemeClr val="tx2"/>
                </a:solidFill>
                <a:effectLst>
                  <a:outerShdw blurRad="38100" dist="38100" dir="2700000" algn="tl">
                    <a:srgbClr val="000000"/>
                  </a:outerShdw>
                </a:effectLst>
                <a:latin typeface="Avant Garde" charset="0"/>
                <a:cs typeface="Arial" pitchFamily="34" charset="0"/>
              </a:rPr>
              <a:t>IgM Antibody </a:t>
            </a:r>
          </a:p>
        </p:txBody>
      </p:sp>
      <p:sp>
        <p:nvSpPr>
          <p:cNvPr id="11278" name="Rectangle 50"/>
          <p:cNvSpPr>
            <a:spLocks noChangeArrowheads="1"/>
          </p:cNvSpPr>
          <p:nvPr/>
        </p:nvSpPr>
        <p:spPr bwMode="auto">
          <a:xfrm>
            <a:off x="2781300" y="2314575"/>
            <a:ext cx="1333500" cy="271463"/>
          </a:xfrm>
          <a:prstGeom prst="rect">
            <a:avLst/>
          </a:prstGeom>
          <a:noFill/>
          <a:ln w="12700">
            <a:noFill/>
            <a:miter lim="800000"/>
            <a:headEnd/>
            <a:tailEnd/>
          </a:ln>
        </p:spPr>
        <p:txBody>
          <a:bodyPr wrap="none" anchor="ctr"/>
          <a:lstStyle/>
          <a:p>
            <a:endParaRPr lang="ar-SA"/>
          </a:p>
        </p:txBody>
      </p:sp>
      <p:sp>
        <p:nvSpPr>
          <p:cNvPr id="11279" name="Rectangle 51"/>
          <p:cNvSpPr>
            <a:spLocks noChangeArrowheads="1"/>
          </p:cNvSpPr>
          <p:nvPr/>
        </p:nvSpPr>
        <p:spPr bwMode="auto">
          <a:xfrm>
            <a:off x="2705100" y="4600575"/>
            <a:ext cx="1320800" cy="271463"/>
          </a:xfrm>
          <a:prstGeom prst="rect">
            <a:avLst/>
          </a:prstGeom>
          <a:noFill/>
          <a:ln w="12700">
            <a:noFill/>
            <a:miter lim="800000"/>
            <a:headEnd/>
            <a:tailEnd/>
          </a:ln>
        </p:spPr>
        <p:txBody>
          <a:bodyPr wrap="none" anchor="ctr"/>
          <a:lstStyle/>
          <a:p>
            <a:endParaRPr lang="ar-SA"/>
          </a:p>
        </p:txBody>
      </p:sp>
      <p:sp>
        <p:nvSpPr>
          <p:cNvPr id="11280" name="Rectangle 52"/>
          <p:cNvSpPr>
            <a:spLocks noChangeArrowheads="1"/>
          </p:cNvSpPr>
          <p:nvPr/>
        </p:nvSpPr>
        <p:spPr bwMode="auto">
          <a:xfrm>
            <a:off x="2705100" y="4600575"/>
            <a:ext cx="1320800" cy="271463"/>
          </a:xfrm>
          <a:prstGeom prst="rect">
            <a:avLst/>
          </a:prstGeom>
          <a:noFill/>
          <a:ln w="12700">
            <a:noFill/>
            <a:miter lim="800000"/>
            <a:headEnd/>
            <a:tailEnd/>
          </a:ln>
        </p:spPr>
        <p:txBody>
          <a:bodyPr wrap="none" anchor="ctr"/>
          <a:lstStyle/>
          <a:p>
            <a:endParaRPr lang="ar-SA"/>
          </a:p>
        </p:txBody>
      </p:sp>
      <p:sp>
        <p:nvSpPr>
          <p:cNvPr id="22581" name="Rectangle 53"/>
          <p:cNvSpPr>
            <a:spLocks noChangeArrowheads="1"/>
          </p:cNvSpPr>
          <p:nvPr/>
        </p:nvSpPr>
        <p:spPr bwMode="auto">
          <a:xfrm>
            <a:off x="2532063" y="4533900"/>
            <a:ext cx="1462087" cy="336550"/>
          </a:xfrm>
          <a:prstGeom prst="rect">
            <a:avLst/>
          </a:prstGeom>
          <a:noFill/>
          <a:ln w="12700">
            <a:noFill/>
            <a:miter lim="800000"/>
            <a:headEnd/>
            <a:tailEnd/>
          </a:ln>
          <a:effectLst/>
        </p:spPr>
        <p:txBody>
          <a:bodyPr wrap="none" lIns="104775" tIns="52387" rIns="104775" bIns="52387">
            <a:spAutoFit/>
          </a:bodyPr>
          <a:lstStyle/>
          <a:p>
            <a:pPr defTabSz="1033463">
              <a:defRPr/>
            </a:pPr>
            <a:r>
              <a:rPr lang="en-US" sz="1500" b="1">
                <a:solidFill>
                  <a:schemeClr val="tx2"/>
                </a:solidFill>
                <a:effectLst>
                  <a:outerShdw blurRad="38100" dist="38100" dir="2700000" algn="tl">
                    <a:srgbClr val="000000"/>
                  </a:outerShdw>
                </a:effectLst>
                <a:latin typeface="Avant Garde" charset="0"/>
                <a:cs typeface="Arial" pitchFamily="34" charset="0"/>
              </a:rPr>
              <a:t>IgG Antibody </a:t>
            </a:r>
          </a:p>
        </p:txBody>
      </p:sp>
      <p:sp>
        <p:nvSpPr>
          <p:cNvPr id="11282" name="Rectangle 54"/>
          <p:cNvSpPr>
            <a:spLocks noChangeArrowheads="1"/>
          </p:cNvSpPr>
          <p:nvPr/>
        </p:nvSpPr>
        <p:spPr bwMode="auto">
          <a:xfrm>
            <a:off x="2692400" y="4600575"/>
            <a:ext cx="1346200" cy="271463"/>
          </a:xfrm>
          <a:prstGeom prst="rect">
            <a:avLst/>
          </a:prstGeom>
          <a:noFill/>
          <a:ln w="12700">
            <a:noFill/>
            <a:miter lim="800000"/>
            <a:headEnd/>
            <a:tailEnd/>
          </a:ln>
        </p:spPr>
        <p:txBody>
          <a:bodyPr wrap="none" anchor="ctr"/>
          <a:lstStyle/>
          <a:p>
            <a:endParaRPr lang="ar-SA"/>
          </a:p>
        </p:txBody>
      </p:sp>
      <p:grpSp>
        <p:nvGrpSpPr>
          <p:cNvPr id="8" name="Group 60"/>
          <p:cNvGrpSpPr>
            <a:grpSpLocks/>
          </p:cNvGrpSpPr>
          <p:nvPr/>
        </p:nvGrpSpPr>
        <p:grpSpPr bwMode="auto">
          <a:xfrm>
            <a:off x="5899150" y="2992438"/>
            <a:ext cx="927100" cy="1058862"/>
            <a:chOff x="4180" y="1885"/>
            <a:chExt cx="658" cy="667"/>
          </a:xfrm>
        </p:grpSpPr>
        <p:sp>
          <p:nvSpPr>
            <p:cNvPr id="11425" name="Oval 55"/>
            <p:cNvSpPr>
              <a:spLocks noChangeArrowheads="1"/>
            </p:cNvSpPr>
            <p:nvPr/>
          </p:nvSpPr>
          <p:spPr bwMode="auto">
            <a:xfrm>
              <a:off x="4180" y="1885"/>
              <a:ext cx="658" cy="667"/>
            </a:xfrm>
            <a:prstGeom prst="ellipse">
              <a:avLst/>
            </a:prstGeom>
            <a:solidFill>
              <a:srgbClr val="DC0081"/>
            </a:solidFill>
            <a:ln w="12700">
              <a:solidFill>
                <a:srgbClr val="000000"/>
              </a:solidFill>
              <a:round/>
              <a:headEnd/>
              <a:tailEnd/>
            </a:ln>
          </p:spPr>
          <p:txBody>
            <a:bodyPr wrap="none" anchor="ctr"/>
            <a:lstStyle/>
            <a:p>
              <a:endParaRPr lang="ar-SA"/>
            </a:p>
          </p:txBody>
        </p:sp>
        <p:sp>
          <p:nvSpPr>
            <p:cNvPr id="11426" name="Rectangle 56"/>
            <p:cNvSpPr>
              <a:spLocks noChangeArrowheads="1"/>
            </p:cNvSpPr>
            <p:nvPr/>
          </p:nvSpPr>
          <p:spPr bwMode="auto">
            <a:xfrm>
              <a:off x="4293" y="2151"/>
              <a:ext cx="423" cy="171"/>
            </a:xfrm>
            <a:prstGeom prst="rect">
              <a:avLst/>
            </a:prstGeom>
            <a:noFill/>
            <a:ln w="12700">
              <a:noFill/>
              <a:miter lim="800000"/>
              <a:headEnd/>
              <a:tailEnd/>
            </a:ln>
          </p:spPr>
          <p:txBody>
            <a:bodyPr wrap="none" anchor="ctr"/>
            <a:lstStyle/>
            <a:p>
              <a:endParaRPr lang="ar-SA"/>
            </a:p>
          </p:txBody>
        </p:sp>
        <p:sp>
          <p:nvSpPr>
            <p:cNvPr id="11427" name="Rectangle 57"/>
            <p:cNvSpPr>
              <a:spLocks noChangeArrowheads="1"/>
            </p:cNvSpPr>
            <p:nvPr/>
          </p:nvSpPr>
          <p:spPr bwMode="auto">
            <a:xfrm>
              <a:off x="4293" y="2151"/>
              <a:ext cx="423" cy="171"/>
            </a:xfrm>
            <a:prstGeom prst="rect">
              <a:avLst/>
            </a:prstGeom>
            <a:noFill/>
            <a:ln w="12700">
              <a:noFill/>
              <a:miter lim="800000"/>
              <a:headEnd/>
              <a:tailEnd/>
            </a:ln>
          </p:spPr>
          <p:txBody>
            <a:bodyPr wrap="none" anchor="ctr"/>
            <a:lstStyle/>
            <a:p>
              <a:endParaRPr lang="ar-SA"/>
            </a:p>
          </p:txBody>
        </p:sp>
        <p:sp>
          <p:nvSpPr>
            <p:cNvPr id="11428" name="Rectangle 58"/>
            <p:cNvSpPr>
              <a:spLocks noChangeArrowheads="1"/>
            </p:cNvSpPr>
            <p:nvPr/>
          </p:nvSpPr>
          <p:spPr bwMode="auto">
            <a:xfrm>
              <a:off x="4250" y="2109"/>
              <a:ext cx="485" cy="212"/>
            </a:xfrm>
            <a:prstGeom prst="rect">
              <a:avLst/>
            </a:prstGeom>
            <a:noFill/>
            <a:ln w="12700">
              <a:noFill/>
              <a:miter lim="800000"/>
              <a:headEnd/>
              <a:tailEnd/>
            </a:ln>
          </p:spPr>
          <p:txBody>
            <a:bodyPr wrap="none" lIns="104775" tIns="52387" rIns="104775" bIns="52387">
              <a:spAutoFit/>
            </a:bodyPr>
            <a:lstStyle/>
            <a:p>
              <a:pPr defTabSz="1033463"/>
              <a:r>
                <a:rPr lang="en-US" sz="1500" b="1">
                  <a:solidFill>
                    <a:srgbClr val="000000"/>
                  </a:solidFill>
                  <a:latin typeface="Avant Garde" charset="0"/>
                </a:rPr>
                <a:t>RBC </a:t>
              </a:r>
            </a:p>
          </p:txBody>
        </p:sp>
        <p:sp>
          <p:nvSpPr>
            <p:cNvPr id="11429" name="Rectangle 59"/>
            <p:cNvSpPr>
              <a:spLocks noChangeArrowheads="1"/>
            </p:cNvSpPr>
            <p:nvPr/>
          </p:nvSpPr>
          <p:spPr bwMode="auto">
            <a:xfrm>
              <a:off x="4293" y="2151"/>
              <a:ext cx="423" cy="171"/>
            </a:xfrm>
            <a:prstGeom prst="rect">
              <a:avLst/>
            </a:prstGeom>
            <a:noFill/>
            <a:ln w="12700">
              <a:noFill/>
              <a:miter lim="800000"/>
              <a:headEnd/>
              <a:tailEnd/>
            </a:ln>
          </p:spPr>
          <p:txBody>
            <a:bodyPr wrap="none" anchor="ctr"/>
            <a:lstStyle/>
            <a:p>
              <a:endParaRPr lang="ar-SA"/>
            </a:p>
          </p:txBody>
        </p:sp>
      </p:grpSp>
      <p:grpSp>
        <p:nvGrpSpPr>
          <p:cNvPr id="9" name="Group 66"/>
          <p:cNvGrpSpPr>
            <a:grpSpLocks/>
          </p:cNvGrpSpPr>
          <p:nvPr/>
        </p:nvGrpSpPr>
        <p:grpSpPr bwMode="auto">
          <a:xfrm>
            <a:off x="6483350" y="1835150"/>
            <a:ext cx="939800" cy="1044575"/>
            <a:chOff x="4594" y="1156"/>
            <a:chExt cx="667" cy="658"/>
          </a:xfrm>
        </p:grpSpPr>
        <p:sp>
          <p:nvSpPr>
            <p:cNvPr id="11420" name="Oval 61"/>
            <p:cNvSpPr>
              <a:spLocks noChangeArrowheads="1"/>
            </p:cNvSpPr>
            <p:nvPr/>
          </p:nvSpPr>
          <p:spPr bwMode="auto">
            <a:xfrm>
              <a:off x="4594" y="1156"/>
              <a:ext cx="667" cy="658"/>
            </a:xfrm>
            <a:prstGeom prst="ellipse">
              <a:avLst/>
            </a:prstGeom>
            <a:solidFill>
              <a:srgbClr val="DC0081"/>
            </a:solidFill>
            <a:ln w="12700">
              <a:solidFill>
                <a:srgbClr val="000000"/>
              </a:solidFill>
              <a:round/>
              <a:headEnd/>
              <a:tailEnd/>
            </a:ln>
          </p:spPr>
          <p:txBody>
            <a:bodyPr wrap="none" anchor="ctr"/>
            <a:lstStyle/>
            <a:p>
              <a:endParaRPr lang="ar-SA"/>
            </a:p>
          </p:txBody>
        </p:sp>
        <p:sp>
          <p:nvSpPr>
            <p:cNvPr id="11421" name="Rectangle 62"/>
            <p:cNvSpPr>
              <a:spLocks noChangeArrowheads="1"/>
            </p:cNvSpPr>
            <p:nvPr/>
          </p:nvSpPr>
          <p:spPr bwMode="auto">
            <a:xfrm>
              <a:off x="4716" y="1422"/>
              <a:ext cx="414" cy="171"/>
            </a:xfrm>
            <a:prstGeom prst="rect">
              <a:avLst/>
            </a:prstGeom>
            <a:noFill/>
            <a:ln w="12700">
              <a:noFill/>
              <a:miter lim="800000"/>
              <a:headEnd/>
              <a:tailEnd/>
            </a:ln>
          </p:spPr>
          <p:txBody>
            <a:bodyPr wrap="none" anchor="ctr"/>
            <a:lstStyle/>
            <a:p>
              <a:endParaRPr lang="ar-SA"/>
            </a:p>
          </p:txBody>
        </p:sp>
        <p:sp>
          <p:nvSpPr>
            <p:cNvPr id="11422" name="Rectangle 63"/>
            <p:cNvSpPr>
              <a:spLocks noChangeArrowheads="1"/>
            </p:cNvSpPr>
            <p:nvPr/>
          </p:nvSpPr>
          <p:spPr bwMode="auto">
            <a:xfrm>
              <a:off x="4716" y="1422"/>
              <a:ext cx="414" cy="171"/>
            </a:xfrm>
            <a:prstGeom prst="rect">
              <a:avLst/>
            </a:prstGeom>
            <a:noFill/>
            <a:ln w="12700">
              <a:noFill/>
              <a:miter lim="800000"/>
              <a:headEnd/>
              <a:tailEnd/>
            </a:ln>
          </p:spPr>
          <p:txBody>
            <a:bodyPr wrap="none" anchor="ctr"/>
            <a:lstStyle/>
            <a:p>
              <a:endParaRPr lang="ar-SA"/>
            </a:p>
          </p:txBody>
        </p:sp>
        <p:sp>
          <p:nvSpPr>
            <p:cNvPr id="11423" name="Rectangle 64"/>
            <p:cNvSpPr>
              <a:spLocks noChangeArrowheads="1"/>
            </p:cNvSpPr>
            <p:nvPr/>
          </p:nvSpPr>
          <p:spPr bwMode="auto">
            <a:xfrm>
              <a:off x="4673" y="1380"/>
              <a:ext cx="485" cy="212"/>
            </a:xfrm>
            <a:prstGeom prst="rect">
              <a:avLst/>
            </a:prstGeom>
            <a:noFill/>
            <a:ln w="12700">
              <a:noFill/>
              <a:miter lim="800000"/>
              <a:headEnd/>
              <a:tailEnd/>
            </a:ln>
          </p:spPr>
          <p:txBody>
            <a:bodyPr wrap="none" lIns="104775" tIns="52387" rIns="104775" bIns="52387">
              <a:spAutoFit/>
            </a:bodyPr>
            <a:lstStyle/>
            <a:p>
              <a:pPr defTabSz="1033463"/>
              <a:r>
                <a:rPr lang="en-US" sz="1500" b="1">
                  <a:solidFill>
                    <a:schemeClr val="bg2"/>
                  </a:solidFill>
                  <a:latin typeface="Avant Garde" charset="0"/>
                </a:rPr>
                <a:t>RBC </a:t>
              </a:r>
            </a:p>
          </p:txBody>
        </p:sp>
        <p:sp>
          <p:nvSpPr>
            <p:cNvPr id="11424" name="Rectangle 65"/>
            <p:cNvSpPr>
              <a:spLocks noChangeArrowheads="1"/>
            </p:cNvSpPr>
            <p:nvPr/>
          </p:nvSpPr>
          <p:spPr bwMode="auto">
            <a:xfrm>
              <a:off x="4707" y="1422"/>
              <a:ext cx="432" cy="171"/>
            </a:xfrm>
            <a:prstGeom prst="rect">
              <a:avLst/>
            </a:prstGeom>
            <a:noFill/>
            <a:ln w="12700">
              <a:noFill/>
              <a:miter lim="800000"/>
              <a:headEnd/>
              <a:tailEnd/>
            </a:ln>
          </p:spPr>
          <p:txBody>
            <a:bodyPr wrap="none" anchor="ctr"/>
            <a:lstStyle/>
            <a:p>
              <a:endParaRPr lang="ar-SA"/>
            </a:p>
          </p:txBody>
        </p:sp>
      </p:grpSp>
      <p:grpSp>
        <p:nvGrpSpPr>
          <p:cNvPr id="10" name="Group 72"/>
          <p:cNvGrpSpPr>
            <a:grpSpLocks/>
          </p:cNvGrpSpPr>
          <p:nvPr/>
        </p:nvGrpSpPr>
        <p:grpSpPr bwMode="auto">
          <a:xfrm>
            <a:off x="5238750" y="1920875"/>
            <a:ext cx="927100" cy="1058863"/>
            <a:chOff x="3712" y="1210"/>
            <a:chExt cx="658" cy="667"/>
          </a:xfrm>
        </p:grpSpPr>
        <p:sp>
          <p:nvSpPr>
            <p:cNvPr id="11415" name="Oval 67"/>
            <p:cNvSpPr>
              <a:spLocks noChangeArrowheads="1"/>
            </p:cNvSpPr>
            <p:nvPr/>
          </p:nvSpPr>
          <p:spPr bwMode="auto">
            <a:xfrm>
              <a:off x="3712" y="1210"/>
              <a:ext cx="658" cy="667"/>
            </a:xfrm>
            <a:prstGeom prst="ellipse">
              <a:avLst/>
            </a:prstGeom>
            <a:solidFill>
              <a:srgbClr val="DC0081"/>
            </a:solidFill>
            <a:ln w="12700">
              <a:solidFill>
                <a:srgbClr val="000000"/>
              </a:solidFill>
              <a:round/>
              <a:headEnd/>
              <a:tailEnd/>
            </a:ln>
          </p:spPr>
          <p:txBody>
            <a:bodyPr wrap="none" anchor="ctr"/>
            <a:lstStyle/>
            <a:p>
              <a:endParaRPr lang="ar-SA"/>
            </a:p>
          </p:txBody>
        </p:sp>
        <p:sp>
          <p:nvSpPr>
            <p:cNvPr id="11416" name="Rectangle 68"/>
            <p:cNvSpPr>
              <a:spLocks noChangeArrowheads="1"/>
            </p:cNvSpPr>
            <p:nvPr/>
          </p:nvSpPr>
          <p:spPr bwMode="auto">
            <a:xfrm>
              <a:off x="3825" y="1485"/>
              <a:ext cx="423" cy="162"/>
            </a:xfrm>
            <a:prstGeom prst="rect">
              <a:avLst/>
            </a:prstGeom>
            <a:noFill/>
            <a:ln w="12700">
              <a:noFill/>
              <a:miter lim="800000"/>
              <a:headEnd/>
              <a:tailEnd/>
            </a:ln>
          </p:spPr>
          <p:txBody>
            <a:bodyPr wrap="none" anchor="ctr"/>
            <a:lstStyle/>
            <a:p>
              <a:endParaRPr lang="ar-SA"/>
            </a:p>
          </p:txBody>
        </p:sp>
        <p:sp>
          <p:nvSpPr>
            <p:cNvPr id="11417" name="Rectangle 69"/>
            <p:cNvSpPr>
              <a:spLocks noChangeArrowheads="1"/>
            </p:cNvSpPr>
            <p:nvPr/>
          </p:nvSpPr>
          <p:spPr bwMode="auto">
            <a:xfrm>
              <a:off x="3825" y="1485"/>
              <a:ext cx="423" cy="162"/>
            </a:xfrm>
            <a:prstGeom prst="rect">
              <a:avLst/>
            </a:prstGeom>
            <a:noFill/>
            <a:ln w="12700">
              <a:noFill/>
              <a:miter lim="800000"/>
              <a:headEnd/>
              <a:tailEnd/>
            </a:ln>
          </p:spPr>
          <p:txBody>
            <a:bodyPr wrap="none" anchor="ctr"/>
            <a:lstStyle/>
            <a:p>
              <a:endParaRPr lang="ar-SA"/>
            </a:p>
          </p:txBody>
        </p:sp>
        <p:sp>
          <p:nvSpPr>
            <p:cNvPr id="11418" name="Rectangle 70"/>
            <p:cNvSpPr>
              <a:spLocks noChangeArrowheads="1"/>
            </p:cNvSpPr>
            <p:nvPr/>
          </p:nvSpPr>
          <p:spPr bwMode="auto">
            <a:xfrm>
              <a:off x="3782" y="1434"/>
              <a:ext cx="485" cy="212"/>
            </a:xfrm>
            <a:prstGeom prst="rect">
              <a:avLst/>
            </a:prstGeom>
            <a:noFill/>
            <a:ln w="12700">
              <a:noFill/>
              <a:miter lim="800000"/>
              <a:headEnd/>
              <a:tailEnd/>
            </a:ln>
          </p:spPr>
          <p:txBody>
            <a:bodyPr wrap="none" lIns="104775" tIns="52387" rIns="104775" bIns="52387">
              <a:spAutoFit/>
            </a:bodyPr>
            <a:lstStyle/>
            <a:p>
              <a:pPr defTabSz="1033463"/>
              <a:r>
                <a:rPr lang="en-US" sz="1500" b="1">
                  <a:solidFill>
                    <a:srgbClr val="000000"/>
                  </a:solidFill>
                  <a:latin typeface="Avant Garde" charset="0"/>
                </a:rPr>
                <a:t>RBC </a:t>
              </a:r>
            </a:p>
          </p:txBody>
        </p:sp>
        <p:sp>
          <p:nvSpPr>
            <p:cNvPr id="11419" name="Rectangle 71"/>
            <p:cNvSpPr>
              <a:spLocks noChangeArrowheads="1"/>
            </p:cNvSpPr>
            <p:nvPr/>
          </p:nvSpPr>
          <p:spPr bwMode="auto">
            <a:xfrm>
              <a:off x="3825" y="1476"/>
              <a:ext cx="423" cy="180"/>
            </a:xfrm>
            <a:prstGeom prst="rect">
              <a:avLst/>
            </a:prstGeom>
            <a:noFill/>
            <a:ln w="12700">
              <a:noFill/>
              <a:miter lim="800000"/>
              <a:headEnd/>
              <a:tailEnd/>
            </a:ln>
          </p:spPr>
          <p:txBody>
            <a:bodyPr wrap="none" anchor="ctr"/>
            <a:lstStyle/>
            <a:p>
              <a:endParaRPr lang="ar-SA"/>
            </a:p>
          </p:txBody>
        </p:sp>
      </p:grpSp>
      <p:grpSp>
        <p:nvGrpSpPr>
          <p:cNvPr id="11" name="Group 78"/>
          <p:cNvGrpSpPr>
            <a:grpSpLocks/>
          </p:cNvGrpSpPr>
          <p:nvPr/>
        </p:nvGrpSpPr>
        <p:grpSpPr bwMode="auto">
          <a:xfrm>
            <a:off x="4692650" y="3078163"/>
            <a:ext cx="939800" cy="1058862"/>
            <a:chOff x="3325" y="1939"/>
            <a:chExt cx="667" cy="667"/>
          </a:xfrm>
        </p:grpSpPr>
        <p:sp>
          <p:nvSpPr>
            <p:cNvPr id="11410" name="Oval 73"/>
            <p:cNvSpPr>
              <a:spLocks noChangeArrowheads="1"/>
            </p:cNvSpPr>
            <p:nvPr/>
          </p:nvSpPr>
          <p:spPr bwMode="auto">
            <a:xfrm>
              <a:off x="3325" y="1939"/>
              <a:ext cx="667" cy="667"/>
            </a:xfrm>
            <a:prstGeom prst="ellipse">
              <a:avLst/>
            </a:prstGeom>
            <a:solidFill>
              <a:srgbClr val="DC0081"/>
            </a:solidFill>
            <a:ln w="12700">
              <a:solidFill>
                <a:srgbClr val="000000"/>
              </a:solidFill>
              <a:round/>
              <a:headEnd/>
              <a:tailEnd/>
            </a:ln>
          </p:spPr>
          <p:txBody>
            <a:bodyPr wrap="none" anchor="ctr"/>
            <a:lstStyle/>
            <a:p>
              <a:endParaRPr lang="ar-SA"/>
            </a:p>
          </p:txBody>
        </p:sp>
        <p:sp>
          <p:nvSpPr>
            <p:cNvPr id="11411" name="Rectangle 74"/>
            <p:cNvSpPr>
              <a:spLocks noChangeArrowheads="1"/>
            </p:cNvSpPr>
            <p:nvPr/>
          </p:nvSpPr>
          <p:spPr bwMode="auto">
            <a:xfrm>
              <a:off x="3447" y="2214"/>
              <a:ext cx="423" cy="162"/>
            </a:xfrm>
            <a:prstGeom prst="rect">
              <a:avLst/>
            </a:prstGeom>
            <a:noFill/>
            <a:ln w="12700">
              <a:noFill/>
              <a:miter lim="800000"/>
              <a:headEnd/>
              <a:tailEnd/>
            </a:ln>
          </p:spPr>
          <p:txBody>
            <a:bodyPr wrap="none" anchor="ctr"/>
            <a:lstStyle/>
            <a:p>
              <a:endParaRPr lang="ar-SA"/>
            </a:p>
          </p:txBody>
        </p:sp>
        <p:sp>
          <p:nvSpPr>
            <p:cNvPr id="11412" name="Rectangle 75"/>
            <p:cNvSpPr>
              <a:spLocks noChangeArrowheads="1"/>
            </p:cNvSpPr>
            <p:nvPr/>
          </p:nvSpPr>
          <p:spPr bwMode="auto">
            <a:xfrm>
              <a:off x="3447" y="2214"/>
              <a:ext cx="423" cy="162"/>
            </a:xfrm>
            <a:prstGeom prst="rect">
              <a:avLst/>
            </a:prstGeom>
            <a:noFill/>
            <a:ln w="12700">
              <a:noFill/>
              <a:miter lim="800000"/>
              <a:headEnd/>
              <a:tailEnd/>
            </a:ln>
          </p:spPr>
          <p:txBody>
            <a:bodyPr wrap="none" anchor="ctr"/>
            <a:lstStyle/>
            <a:p>
              <a:endParaRPr lang="ar-SA"/>
            </a:p>
          </p:txBody>
        </p:sp>
        <p:sp>
          <p:nvSpPr>
            <p:cNvPr id="11413" name="Rectangle 76"/>
            <p:cNvSpPr>
              <a:spLocks noChangeArrowheads="1"/>
            </p:cNvSpPr>
            <p:nvPr/>
          </p:nvSpPr>
          <p:spPr bwMode="auto">
            <a:xfrm>
              <a:off x="3404" y="2163"/>
              <a:ext cx="485" cy="212"/>
            </a:xfrm>
            <a:prstGeom prst="rect">
              <a:avLst/>
            </a:prstGeom>
            <a:noFill/>
            <a:ln w="12700">
              <a:noFill/>
              <a:miter lim="800000"/>
              <a:headEnd/>
              <a:tailEnd/>
            </a:ln>
          </p:spPr>
          <p:txBody>
            <a:bodyPr wrap="none" lIns="104775" tIns="52387" rIns="104775" bIns="52387">
              <a:spAutoFit/>
            </a:bodyPr>
            <a:lstStyle/>
            <a:p>
              <a:pPr defTabSz="1033463"/>
              <a:r>
                <a:rPr lang="en-US" sz="1500" b="1">
                  <a:solidFill>
                    <a:srgbClr val="000000"/>
                  </a:solidFill>
                  <a:latin typeface="Avant Garde" charset="0"/>
                </a:rPr>
                <a:t>RBC </a:t>
              </a:r>
            </a:p>
          </p:txBody>
        </p:sp>
        <p:sp>
          <p:nvSpPr>
            <p:cNvPr id="11414" name="Rectangle 77"/>
            <p:cNvSpPr>
              <a:spLocks noChangeArrowheads="1"/>
            </p:cNvSpPr>
            <p:nvPr/>
          </p:nvSpPr>
          <p:spPr bwMode="auto">
            <a:xfrm>
              <a:off x="3438" y="2205"/>
              <a:ext cx="432" cy="180"/>
            </a:xfrm>
            <a:prstGeom prst="rect">
              <a:avLst/>
            </a:prstGeom>
            <a:noFill/>
            <a:ln w="12700">
              <a:noFill/>
              <a:miter lim="800000"/>
              <a:headEnd/>
              <a:tailEnd/>
            </a:ln>
          </p:spPr>
          <p:txBody>
            <a:bodyPr wrap="none" anchor="ctr"/>
            <a:lstStyle/>
            <a:p>
              <a:endParaRPr lang="ar-SA"/>
            </a:p>
          </p:txBody>
        </p:sp>
      </p:grpSp>
      <p:grpSp>
        <p:nvGrpSpPr>
          <p:cNvPr id="12" name="Group 84"/>
          <p:cNvGrpSpPr>
            <a:grpSpLocks/>
          </p:cNvGrpSpPr>
          <p:nvPr/>
        </p:nvGrpSpPr>
        <p:grpSpPr bwMode="auto">
          <a:xfrm>
            <a:off x="7016750" y="3063875"/>
            <a:ext cx="939800" cy="1058863"/>
            <a:chOff x="4972" y="1930"/>
            <a:chExt cx="667" cy="667"/>
          </a:xfrm>
        </p:grpSpPr>
        <p:sp>
          <p:nvSpPr>
            <p:cNvPr id="11405" name="Oval 79"/>
            <p:cNvSpPr>
              <a:spLocks noChangeArrowheads="1"/>
            </p:cNvSpPr>
            <p:nvPr/>
          </p:nvSpPr>
          <p:spPr bwMode="auto">
            <a:xfrm>
              <a:off x="4972" y="1930"/>
              <a:ext cx="667" cy="667"/>
            </a:xfrm>
            <a:prstGeom prst="ellipse">
              <a:avLst/>
            </a:prstGeom>
            <a:solidFill>
              <a:srgbClr val="DC0081"/>
            </a:solidFill>
            <a:ln w="12700">
              <a:solidFill>
                <a:srgbClr val="000000"/>
              </a:solidFill>
              <a:round/>
              <a:headEnd/>
              <a:tailEnd/>
            </a:ln>
          </p:spPr>
          <p:txBody>
            <a:bodyPr wrap="none" anchor="ctr"/>
            <a:lstStyle/>
            <a:p>
              <a:endParaRPr lang="ar-SA"/>
            </a:p>
          </p:txBody>
        </p:sp>
        <p:sp>
          <p:nvSpPr>
            <p:cNvPr id="11406" name="Rectangle 80"/>
            <p:cNvSpPr>
              <a:spLocks noChangeArrowheads="1"/>
            </p:cNvSpPr>
            <p:nvPr/>
          </p:nvSpPr>
          <p:spPr bwMode="auto">
            <a:xfrm>
              <a:off x="5094" y="2205"/>
              <a:ext cx="423" cy="162"/>
            </a:xfrm>
            <a:prstGeom prst="rect">
              <a:avLst/>
            </a:prstGeom>
            <a:noFill/>
            <a:ln w="12700">
              <a:noFill/>
              <a:miter lim="800000"/>
              <a:headEnd/>
              <a:tailEnd/>
            </a:ln>
          </p:spPr>
          <p:txBody>
            <a:bodyPr wrap="none" anchor="ctr"/>
            <a:lstStyle/>
            <a:p>
              <a:endParaRPr lang="ar-SA"/>
            </a:p>
          </p:txBody>
        </p:sp>
        <p:sp>
          <p:nvSpPr>
            <p:cNvPr id="11407" name="Rectangle 81"/>
            <p:cNvSpPr>
              <a:spLocks noChangeArrowheads="1"/>
            </p:cNvSpPr>
            <p:nvPr/>
          </p:nvSpPr>
          <p:spPr bwMode="auto">
            <a:xfrm>
              <a:off x="5094" y="2205"/>
              <a:ext cx="423" cy="162"/>
            </a:xfrm>
            <a:prstGeom prst="rect">
              <a:avLst/>
            </a:prstGeom>
            <a:noFill/>
            <a:ln w="12700">
              <a:noFill/>
              <a:miter lim="800000"/>
              <a:headEnd/>
              <a:tailEnd/>
            </a:ln>
          </p:spPr>
          <p:txBody>
            <a:bodyPr wrap="none" anchor="ctr"/>
            <a:lstStyle/>
            <a:p>
              <a:endParaRPr lang="ar-SA"/>
            </a:p>
          </p:txBody>
        </p:sp>
        <p:sp>
          <p:nvSpPr>
            <p:cNvPr id="11408" name="Rectangle 82"/>
            <p:cNvSpPr>
              <a:spLocks noChangeArrowheads="1"/>
            </p:cNvSpPr>
            <p:nvPr/>
          </p:nvSpPr>
          <p:spPr bwMode="auto">
            <a:xfrm>
              <a:off x="5051" y="2154"/>
              <a:ext cx="485" cy="212"/>
            </a:xfrm>
            <a:prstGeom prst="rect">
              <a:avLst/>
            </a:prstGeom>
            <a:noFill/>
            <a:ln w="12700">
              <a:noFill/>
              <a:miter lim="800000"/>
              <a:headEnd/>
              <a:tailEnd/>
            </a:ln>
          </p:spPr>
          <p:txBody>
            <a:bodyPr wrap="none" lIns="104775" tIns="52387" rIns="104775" bIns="52387">
              <a:spAutoFit/>
            </a:bodyPr>
            <a:lstStyle/>
            <a:p>
              <a:pPr defTabSz="1033463"/>
              <a:r>
                <a:rPr lang="en-US" sz="1500" b="1">
                  <a:solidFill>
                    <a:srgbClr val="000000"/>
                  </a:solidFill>
                  <a:latin typeface="Avant Garde" charset="0"/>
                </a:rPr>
                <a:t>RBC </a:t>
              </a:r>
            </a:p>
          </p:txBody>
        </p:sp>
        <p:sp>
          <p:nvSpPr>
            <p:cNvPr id="11409" name="Rectangle 83"/>
            <p:cNvSpPr>
              <a:spLocks noChangeArrowheads="1"/>
            </p:cNvSpPr>
            <p:nvPr/>
          </p:nvSpPr>
          <p:spPr bwMode="auto">
            <a:xfrm>
              <a:off x="5085" y="2196"/>
              <a:ext cx="432" cy="180"/>
            </a:xfrm>
            <a:prstGeom prst="rect">
              <a:avLst/>
            </a:prstGeom>
            <a:noFill/>
            <a:ln w="12700">
              <a:noFill/>
              <a:miter lim="800000"/>
              <a:headEnd/>
              <a:tailEnd/>
            </a:ln>
          </p:spPr>
          <p:txBody>
            <a:bodyPr wrap="none" anchor="ctr"/>
            <a:lstStyle/>
            <a:p>
              <a:endParaRPr lang="ar-SA"/>
            </a:p>
          </p:txBody>
        </p:sp>
      </p:grpSp>
      <p:grpSp>
        <p:nvGrpSpPr>
          <p:cNvPr id="13" name="Group 90"/>
          <p:cNvGrpSpPr>
            <a:grpSpLocks/>
          </p:cNvGrpSpPr>
          <p:nvPr/>
        </p:nvGrpSpPr>
        <p:grpSpPr bwMode="auto">
          <a:xfrm>
            <a:off x="6686550" y="4692650"/>
            <a:ext cx="939800" cy="1058863"/>
            <a:chOff x="4738" y="2956"/>
            <a:chExt cx="667" cy="667"/>
          </a:xfrm>
        </p:grpSpPr>
        <p:sp>
          <p:nvSpPr>
            <p:cNvPr id="11400" name="Oval 85"/>
            <p:cNvSpPr>
              <a:spLocks noChangeArrowheads="1"/>
            </p:cNvSpPr>
            <p:nvPr/>
          </p:nvSpPr>
          <p:spPr bwMode="auto">
            <a:xfrm>
              <a:off x="4738" y="2956"/>
              <a:ext cx="667" cy="667"/>
            </a:xfrm>
            <a:prstGeom prst="ellipse">
              <a:avLst/>
            </a:prstGeom>
            <a:solidFill>
              <a:srgbClr val="DC0081"/>
            </a:solidFill>
            <a:ln w="12700">
              <a:solidFill>
                <a:srgbClr val="000000"/>
              </a:solidFill>
              <a:round/>
              <a:headEnd/>
              <a:tailEnd/>
            </a:ln>
          </p:spPr>
          <p:txBody>
            <a:bodyPr wrap="none" anchor="ctr"/>
            <a:lstStyle/>
            <a:p>
              <a:endParaRPr lang="ar-SA"/>
            </a:p>
          </p:txBody>
        </p:sp>
        <p:sp>
          <p:nvSpPr>
            <p:cNvPr id="11401" name="Rectangle 86"/>
            <p:cNvSpPr>
              <a:spLocks noChangeArrowheads="1"/>
            </p:cNvSpPr>
            <p:nvPr/>
          </p:nvSpPr>
          <p:spPr bwMode="auto">
            <a:xfrm>
              <a:off x="4860" y="3222"/>
              <a:ext cx="423" cy="171"/>
            </a:xfrm>
            <a:prstGeom prst="rect">
              <a:avLst/>
            </a:prstGeom>
            <a:noFill/>
            <a:ln w="12700">
              <a:noFill/>
              <a:miter lim="800000"/>
              <a:headEnd/>
              <a:tailEnd/>
            </a:ln>
          </p:spPr>
          <p:txBody>
            <a:bodyPr wrap="none" anchor="ctr"/>
            <a:lstStyle/>
            <a:p>
              <a:endParaRPr lang="ar-SA"/>
            </a:p>
          </p:txBody>
        </p:sp>
        <p:sp>
          <p:nvSpPr>
            <p:cNvPr id="11402" name="Rectangle 87"/>
            <p:cNvSpPr>
              <a:spLocks noChangeArrowheads="1"/>
            </p:cNvSpPr>
            <p:nvPr/>
          </p:nvSpPr>
          <p:spPr bwMode="auto">
            <a:xfrm>
              <a:off x="4860" y="3222"/>
              <a:ext cx="423" cy="171"/>
            </a:xfrm>
            <a:prstGeom prst="rect">
              <a:avLst/>
            </a:prstGeom>
            <a:noFill/>
            <a:ln w="12700">
              <a:noFill/>
              <a:miter lim="800000"/>
              <a:headEnd/>
              <a:tailEnd/>
            </a:ln>
          </p:spPr>
          <p:txBody>
            <a:bodyPr wrap="none" anchor="ctr"/>
            <a:lstStyle/>
            <a:p>
              <a:endParaRPr lang="ar-SA"/>
            </a:p>
          </p:txBody>
        </p:sp>
        <p:sp>
          <p:nvSpPr>
            <p:cNvPr id="11403" name="Rectangle 88"/>
            <p:cNvSpPr>
              <a:spLocks noChangeArrowheads="1"/>
            </p:cNvSpPr>
            <p:nvPr/>
          </p:nvSpPr>
          <p:spPr bwMode="auto">
            <a:xfrm>
              <a:off x="4817" y="3180"/>
              <a:ext cx="485" cy="212"/>
            </a:xfrm>
            <a:prstGeom prst="rect">
              <a:avLst/>
            </a:prstGeom>
            <a:noFill/>
            <a:ln w="12700">
              <a:noFill/>
              <a:miter lim="800000"/>
              <a:headEnd/>
              <a:tailEnd/>
            </a:ln>
          </p:spPr>
          <p:txBody>
            <a:bodyPr wrap="none" lIns="104775" tIns="52387" rIns="104775" bIns="52387">
              <a:spAutoFit/>
            </a:bodyPr>
            <a:lstStyle/>
            <a:p>
              <a:pPr defTabSz="1033463"/>
              <a:r>
                <a:rPr lang="en-US" sz="1500" b="1">
                  <a:solidFill>
                    <a:srgbClr val="000000"/>
                  </a:solidFill>
                  <a:latin typeface="Avant Garde" charset="0"/>
                </a:rPr>
                <a:t>RBC </a:t>
              </a:r>
            </a:p>
          </p:txBody>
        </p:sp>
        <p:sp>
          <p:nvSpPr>
            <p:cNvPr id="11404" name="Rectangle 89"/>
            <p:cNvSpPr>
              <a:spLocks noChangeArrowheads="1"/>
            </p:cNvSpPr>
            <p:nvPr/>
          </p:nvSpPr>
          <p:spPr bwMode="auto">
            <a:xfrm>
              <a:off x="4851" y="3222"/>
              <a:ext cx="432" cy="171"/>
            </a:xfrm>
            <a:prstGeom prst="rect">
              <a:avLst/>
            </a:prstGeom>
            <a:noFill/>
            <a:ln w="12700">
              <a:noFill/>
              <a:miter lim="800000"/>
              <a:headEnd/>
              <a:tailEnd/>
            </a:ln>
          </p:spPr>
          <p:txBody>
            <a:bodyPr wrap="none" anchor="ctr"/>
            <a:lstStyle/>
            <a:p>
              <a:endParaRPr lang="ar-SA"/>
            </a:p>
          </p:txBody>
        </p:sp>
      </p:grpSp>
      <p:grpSp>
        <p:nvGrpSpPr>
          <p:cNvPr id="14" name="Group 96"/>
          <p:cNvGrpSpPr>
            <a:grpSpLocks/>
          </p:cNvGrpSpPr>
          <p:nvPr/>
        </p:nvGrpSpPr>
        <p:grpSpPr bwMode="auto">
          <a:xfrm>
            <a:off x="4883150" y="4692650"/>
            <a:ext cx="927100" cy="1058863"/>
            <a:chOff x="3460" y="2956"/>
            <a:chExt cx="658" cy="667"/>
          </a:xfrm>
        </p:grpSpPr>
        <p:sp>
          <p:nvSpPr>
            <p:cNvPr id="11395" name="Oval 91"/>
            <p:cNvSpPr>
              <a:spLocks noChangeArrowheads="1"/>
            </p:cNvSpPr>
            <p:nvPr/>
          </p:nvSpPr>
          <p:spPr bwMode="auto">
            <a:xfrm>
              <a:off x="3460" y="2956"/>
              <a:ext cx="658" cy="667"/>
            </a:xfrm>
            <a:prstGeom prst="ellipse">
              <a:avLst/>
            </a:prstGeom>
            <a:solidFill>
              <a:srgbClr val="DC0081"/>
            </a:solidFill>
            <a:ln w="12700">
              <a:solidFill>
                <a:srgbClr val="000000"/>
              </a:solidFill>
              <a:round/>
              <a:headEnd/>
              <a:tailEnd/>
            </a:ln>
          </p:spPr>
          <p:txBody>
            <a:bodyPr wrap="none" anchor="ctr"/>
            <a:lstStyle/>
            <a:p>
              <a:endParaRPr lang="ar-SA"/>
            </a:p>
          </p:txBody>
        </p:sp>
        <p:sp>
          <p:nvSpPr>
            <p:cNvPr id="11396" name="Rectangle 92"/>
            <p:cNvSpPr>
              <a:spLocks noChangeArrowheads="1"/>
            </p:cNvSpPr>
            <p:nvPr/>
          </p:nvSpPr>
          <p:spPr bwMode="auto">
            <a:xfrm>
              <a:off x="3573" y="3222"/>
              <a:ext cx="423" cy="171"/>
            </a:xfrm>
            <a:prstGeom prst="rect">
              <a:avLst/>
            </a:prstGeom>
            <a:noFill/>
            <a:ln w="12700">
              <a:noFill/>
              <a:miter lim="800000"/>
              <a:headEnd/>
              <a:tailEnd/>
            </a:ln>
          </p:spPr>
          <p:txBody>
            <a:bodyPr wrap="none" anchor="ctr"/>
            <a:lstStyle/>
            <a:p>
              <a:endParaRPr lang="ar-SA"/>
            </a:p>
          </p:txBody>
        </p:sp>
        <p:sp>
          <p:nvSpPr>
            <p:cNvPr id="11397" name="Rectangle 93"/>
            <p:cNvSpPr>
              <a:spLocks noChangeArrowheads="1"/>
            </p:cNvSpPr>
            <p:nvPr/>
          </p:nvSpPr>
          <p:spPr bwMode="auto">
            <a:xfrm>
              <a:off x="3573" y="3222"/>
              <a:ext cx="423" cy="171"/>
            </a:xfrm>
            <a:prstGeom prst="rect">
              <a:avLst/>
            </a:prstGeom>
            <a:noFill/>
            <a:ln w="12700">
              <a:noFill/>
              <a:miter lim="800000"/>
              <a:headEnd/>
              <a:tailEnd/>
            </a:ln>
          </p:spPr>
          <p:txBody>
            <a:bodyPr wrap="none" anchor="ctr"/>
            <a:lstStyle/>
            <a:p>
              <a:endParaRPr lang="ar-SA"/>
            </a:p>
          </p:txBody>
        </p:sp>
        <p:sp>
          <p:nvSpPr>
            <p:cNvPr id="11398" name="Rectangle 94"/>
            <p:cNvSpPr>
              <a:spLocks noChangeArrowheads="1"/>
            </p:cNvSpPr>
            <p:nvPr/>
          </p:nvSpPr>
          <p:spPr bwMode="auto">
            <a:xfrm>
              <a:off x="3530" y="3180"/>
              <a:ext cx="485" cy="212"/>
            </a:xfrm>
            <a:prstGeom prst="rect">
              <a:avLst/>
            </a:prstGeom>
            <a:noFill/>
            <a:ln w="12700">
              <a:noFill/>
              <a:miter lim="800000"/>
              <a:headEnd/>
              <a:tailEnd/>
            </a:ln>
          </p:spPr>
          <p:txBody>
            <a:bodyPr wrap="none" lIns="104775" tIns="52387" rIns="104775" bIns="52387">
              <a:spAutoFit/>
            </a:bodyPr>
            <a:lstStyle/>
            <a:p>
              <a:pPr defTabSz="1033463"/>
              <a:r>
                <a:rPr lang="en-US" sz="1500" b="1">
                  <a:solidFill>
                    <a:srgbClr val="000000"/>
                  </a:solidFill>
                  <a:latin typeface="Avant Garde" charset="0"/>
                </a:rPr>
                <a:t>RBC </a:t>
              </a:r>
            </a:p>
          </p:txBody>
        </p:sp>
        <p:sp>
          <p:nvSpPr>
            <p:cNvPr id="11399" name="Rectangle 95"/>
            <p:cNvSpPr>
              <a:spLocks noChangeArrowheads="1"/>
            </p:cNvSpPr>
            <p:nvPr/>
          </p:nvSpPr>
          <p:spPr bwMode="auto">
            <a:xfrm>
              <a:off x="3573" y="3222"/>
              <a:ext cx="423" cy="171"/>
            </a:xfrm>
            <a:prstGeom prst="rect">
              <a:avLst/>
            </a:prstGeom>
            <a:noFill/>
            <a:ln w="12700">
              <a:noFill/>
              <a:miter lim="800000"/>
              <a:headEnd/>
              <a:tailEnd/>
            </a:ln>
          </p:spPr>
          <p:txBody>
            <a:bodyPr wrap="none" anchor="ctr"/>
            <a:lstStyle/>
            <a:p>
              <a:endParaRPr lang="ar-SA"/>
            </a:p>
          </p:txBody>
        </p:sp>
      </p:grpSp>
      <p:grpSp>
        <p:nvGrpSpPr>
          <p:cNvPr id="15" name="Group 100"/>
          <p:cNvGrpSpPr>
            <a:grpSpLocks/>
          </p:cNvGrpSpPr>
          <p:nvPr/>
        </p:nvGrpSpPr>
        <p:grpSpPr bwMode="auto">
          <a:xfrm>
            <a:off x="3282950" y="4178300"/>
            <a:ext cx="203200" cy="344488"/>
            <a:chOff x="2326" y="2632"/>
            <a:chExt cx="145" cy="217"/>
          </a:xfrm>
        </p:grpSpPr>
        <p:sp>
          <p:nvSpPr>
            <p:cNvPr id="11392" name="Oval 97"/>
            <p:cNvSpPr>
              <a:spLocks noChangeArrowheads="1"/>
            </p:cNvSpPr>
            <p:nvPr/>
          </p:nvSpPr>
          <p:spPr bwMode="auto">
            <a:xfrm>
              <a:off x="2389" y="2686"/>
              <a:ext cx="28" cy="163"/>
            </a:xfrm>
            <a:prstGeom prst="ellipse">
              <a:avLst/>
            </a:prstGeom>
            <a:solidFill>
              <a:srgbClr val="000000"/>
            </a:solidFill>
            <a:ln w="12700">
              <a:solidFill>
                <a:srgbClr val="000000"/>
              </a:solidFill>
              <a:round/>
              <a:headEnd/>
              <a:tailEnd/>
            </a:ln>
          </p:spPr>
          <p:txBody>
            <a:bodyPr wrap="none" anchor="ctr"/>
            <a:lstStyle/>
            <a:p>
              <a:endParaRPr lang="ar-SA"/>
            </a:p>
          </p:txBody>
        </p:sp>
        <p:sp>
          <p:nvSpPr>
            <p:cNvPr id="11393" name="Oval 98"/>
            <p:cNvSpPr>
              <a:spLocks noChangeArrowheads="1"/>
            </p:cNvSpPr>
            <p:nvPr/>
          </p:nvSpPr>
          <p:spPr bwMode="auto">
            <a:xfrm>
              <a:off x="2326" y="2632"/>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94" name="Oval 99"/>
            <p:cNvSpPr>
              <a:spLocks noChangeArrowheads="1"/>
            </p:cNvSpPr>
            <p:nvPr/>
          </p:nvSpPr>
          <p:spPr bwMode="auto">
            <a:xfrm>
              <a:off x="2407" y="2632"/>
              <a:ext cx="64" cy="73"/>
            </a:xfrm>
            <a:prstGeom prst="ellipse">
              <a:avLst/>
            </a:prstGeom>
            <a:solidFill>
              <a:srgbClr val="00DFCA"/>
            </a:solidFill>
            <a:ln w="12700">
              <a:solidFill>
                <a:srgbClr val="000000"/>
              </a:solidFill>
              <a:round/>
              <a:headEnd/>
              <a:tailEnd/>
            </a:ln>
          </p:spPr>
          <p:txBody>
            <a:bodyPr wrap="none" anchor="ctr"/>
            <a:lstStyle/>
            <a:p>
              <a:endParaRPr lang="ar-SA"/>
            </a:p>
          </p:txBody>
        </p:sp>
      </p:grpSp>
      <p:grpSp>
        <p:nvGrpSpPr>
          <p:cNvPr id="16" name="Group 117"/>
          <p:cNvGrpSpPr>
            <a:grpSpLocks/>
          </p:cNvGrpSpPr>
          <p:nvPr/>
        </p:nvGrpSpPr>
        <p:grpSpPr bwMode="auto">
          <a:xfrm>
            <a:off x="5480050" y="3735388"/>
            <a:ext cx="571500" cy="615950"/>
            <a:chOff x="3883" y="2353"/>
            <a:chExt cx="406" cy="388"/>
          </a:xfrm>
        </p:grpSpPr>
        <p:grpSp>
          <p:nvGrpSpPr>
            <p:cNvPr id="17" name="Group 106"/>
            <p:cNvGrpSpPr>
              <a:grpSpLocks/>
            </p:cNvGrpSpPr>
            <p:nvPr/>
          </p:nvGrpSpPr>
          <p:grpSpPr bwMode="auto">
            <a:xfrm>
              <a:off x="3924" y="2389"/>
              <a:ext cx="307" cy="312"/>
              <a:chOff x="3924" y="2389"/>
              <a:chExt cx="307" cy="312"/>
            </a:xfrm>
          </p:grpSpPr>
          <p:sp>
            <p:nvSpPr>
              <p:cNvPr id="11387" name="Oval 101"/>
              <p:cNvSpPr>
                <a:spLocks noChangeArrowheads="1"/>
              </p:cNvSpPr>
              <p:nvPr/>
            </p:nvSpPr>
            <p:spPr bwMode="auto">
              <a:xfrm>
                <a:off x="4072" y="2389"/>
                <a:ext cx="28" cy="154"/>
              </a:xfrm>
              <a:prstGeom prst="ellipse">
                <a:avLst/>
              </a:prstGeom>
              <a:solidFill>
                <a:srgbClr val="000000"/>
              </a:solidFill>
              <a:ln w="12700">
                <a:solidFill>
                  <a:srgbClr val="000000"/>
                </a:solidFill>
                <a:round/>
                <a:headEnd/>
                <a:tailEnd/>
              </a:ln>
            </p:spPr>
            <p:txBody>
              <a:bodyPr wrap="none" anchor="ctr"/>
              <a:lstStyle/>
              <a:p>
                <a:endParaRPr lang="ar-SA"/>
              </a:p>
            </p:txBody>
          </p:sp>
          <p:sp>
            <p:nvSpPr>
              <p:cNvPr id="11388" name="Freeform 102"/>
              <p:cNvSpPr>
                <a:spLocks/>
              </p:cNvSpPr>
              <p:nvPr/>
            </p:nvSpPr>
            <p:spPr bwMode="auto">
              <a:xfrm>
                <a:off x="3987" y="2565"/>
                <a:ext cx="100" cy="136"/>
              </a:xfrm>
              <a:custGeom>
                <a:avLst/>
                <a:gdLst>
                  <a:gd name="T0" fmla="*/ 90 w 100"/>
                  <a:gd name="T1" fmla="*/ 0 h 136"/>
                  <a:gd name="T2" fmla="*/ 99 w 100"/>
                  <a:gd name="T3" fmla="*/ 0 h 136"/>
                  <a:gd name="T4" fmla="*/ 99 w 100"/>
                  <a:gd name="T5" fmla="*/ 9 h 136"/>
                  <a:gd name="T6" fmla="*/ 90 w 100"/>
                  <a:gd name="T7" fmla="*/ 18 h 136"/>
                  <a:gd name="T8" fmla="*/ 90 w 100"/>
                  <a:gd name="T9" fmla="*/ 27 h 136"/>
                  <a:gd name="T10" fmla="*/ 81 w 100"/>
                  <a:gd name="T11" fmla="*/ 45 h 136"/>
                  <a:gd name="T12" fmla="*/ 72 w 100"/>
                  <a:gd name="T13" fmla="*/ 63 h 136"/>
                  <a:gd name="T14" fmla="*/ 63 w 100"/>
                  <a:gd name="T15" fmla="*/ 81 h 136"/>
                  <a:gd name="T16" fmla="*/ 54 w 100"/>
                  <a:gd name="T17" fmla="*/ 90 h 136"/>
                  <a:gd name="T18" fmla="*/ 45 w 100"/>
                  <a:gd name="T19" fmla="*/ 108 h 136"/>
                  <a:gd name="T20" fmla="*/ 36 w 100"/>
                  <a:gd name="T21" fmla="*/ 126 h 136"/>
                  <a:gd name="T22" fmla="*/ 27 w 100"/>
                  <a:gd name="T23" fmla="*/ 135 h 136"/>
                  <a:gd name="T24" fmla="*/ 18 w 100"/>
                  <a:gd name="T25" fmla="*/ 135 h 136"/>
                  <a:gd name="T26" fmla="*/ 9 w 100"/>
                  <a:gd name="T27" fmla="*/ 135 h 136"/>
                  <a:gd name="T28" fmla="*/ 0 w 100"/>
                  <a:gd name="T29" fmla="*/ 135 h 136"/>
                  <a:gd name="T30" fmla="*/ 0 w 100"/>
                  <a:gd name="T31" fmla="*/ 126 h 136"/>
                  <a:gd name="T32" fmla="*/ 9 w 100"/>
                  <a:gd name="T33" fmla="*/ 117 h 136"/>
                  <a:gd name="T34" fmla="*/ 9 w 100"/>
                  <a:gd name="T35" fmla="*/ 108 h 136"/>
                  <a:gd name="T36" fmla="*/ 18 w 100"/>
                  <a:gd name="T37" fmla="*/ 90 h 136"/>
                  <a:gd name="T38" fmla="*/ 27 w 100"/>
                  <a:gd name="T39" fmla="*/ 72 h 136"/>
                  <a:gd name="T40" fmla="*/ 36 w 100"/>
                  <a:gd name="T41" fmla="*/ 54 h 136"/>
                  <a:gd name="T42" fmla="*/ 45 w 100"/>
                  <a:gd name="T43" fmla="*/ 36 h 136"/>
                  <a:gd name="T44" fmla="*/ 54 w 100"/>
                  <a:gd name="T45" fmla="*/ 27 h 136"/>
                  <a:gd name="T46" fmla="*/ 63 w 100"/>
                  <a:gd name="T47" fmla="*/ 18 h 136"/>
                  <a:gd name="T48" fmla="*/ 72 w 100"/>
                  <a:gd name="T49" fmla="*/ 9 h 136"/>
                  <a:gd name="T50" fmla="*/ 81 w 100"/>
                  <a:gd name="T51" fmla="*/ 0 h 136"/>
                  <a:gd name="T52" fmla="*/ 90 w 100"/>
                  <a:gd name="T53" fmla="*/ 0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136"/>
                  <a:gd name="T83" fmla="*/ 100 w 100"/>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136">
                    <a:moveTo>
                      <a:pt x="90" y="0"/>
                    </a:moveTo>
                    <a:lnTo>
                      <a:pt x="99" y="0"/>
                    </a:lnTo>
                    <a:lnTo>
                      <a:pt x="99" y="9"/>
                    </a:lnTo>
                    <a:lnTo>
                      <a:pt x="90" y="18"/>
                    </a:lnTo>
                    <a:lnTo>
                      <a:pt x="90" y="27"/>
                    </a:lnTo>
                    <a:lnTo>
                      <a:pt x="81" y="45"/>
                    </a:lnTo>
                    <a:lnTo>
                      <a:pt x="72" y="63"/>
                    </a:lnTo>
                    <a:lnTo>
                      <a:pt x="63" y="81"/>
                    </a:lnTo>
                    <a:lnTo>
                      <a:pt x="54" y="90"/>
                    </a:lnTo>
                    <a:lnTo>
                      <a:pt x="45" y="108"/>
                    </a:lnTo>
                    <a:lnTo>
                      <a:pt x="36" y="126"/>
                    </a:lnTo>
                    <a:lnTo>
                      <a:pt x="27" y="135"/>
                    </a:lnTo>
                    <a:lnTo>
                      <a:pt x="18" y="135"/>
                    </a:lnTo>
                    <a:lnTo>
                      <a:pt x="9" y="135"/>
                    </a:lnTo>
                    <a:lnTo>
                      <a:pt x="0" y="135"/>
                    </a:lnTo>
                    <a:lnTo>
                      <a:pt x="0" y="126"/>
                    </a:lnTo>
                    <a:lnTo>
                      <a:pt x="9" y="117"/>
                    </a:lnTo>
                    <a:lnTo>
                      <a:pt x="9" y="108"/>
                    </a:lnTo>
                    <a:lnTo>
                      <a:pt x="18" y="90"/>
                    </a:lnTo>
                    <a:lnTo>
                      <a:pt x="27" y="72"/>
                    </a:lnTo>
                    <a:lnTo>
                      <a:pt x="36" y="54"/>
                    </a:lnTo>
                    <a:lnTo>
                      <a:pt x="45" y="36"/>
                    </a:lnTo>
                    <a:lnTo>
                      <a:pt x="54" y="27"/>
                    </a:lnTo>
                    <a:lnTo>
                      <a:pt x="63" y="18"/>
                    </a:lnTo>
                    <a:lnTo>
                      <a:pt x="72" y="9"/>
                    </a:lnTo>
                    <a:lnTo>
                      <a:pt x="81" y="0"/>
                    </a:lnTo>
                    <a:lnTo>
                      <a:pt x="90" y="0"/>
                    </a:lnTo>
                  </a:path>
                </a:pathLst>
              </a:custGeom>
              <a:noFill/>
              <a:ln w="12700" cap="rnd">
                <a:solidFill>
                  <a:srgbClr val="000000"/>
                </a:solidFill>
                <a:round/>
                <a:headEnd/>
                <a:tailEnd/>
              </a:ln>
            </p:spPr>
            <p:txBody>
              <a:bodyPr/>
              <a:lstStyle/>
              <a:p>
                <a:endParaRPr lang="ar-SA"/>
              </a:p>
            </p:txBody>
          </p:sp>
          <p:sp>
            <p:nvSpPr>
              <p:cNvPr id="11389" name="Freeform 103"/>
              <p:cNvSpPr>
                <a:spLocks/>
              </p:cNvSpPr>
              <p:nvPr/>
            </p:nvSpPr>
            <p:spPr bwMode="auto">
              <a:xfrm>
                <a:off x="4086" y="2565"/>
                <a:ext cx="118" cy="127"/>
              </a:xfrm>
              <a:custGeom>
                <a:avLst/>
                <a:gdLst>
                  <a:gd name="T0" fmla="*/ 117 w 118"/>
                  <a:gd name="T1" fmla="*/ 126 h 127"/>
                  <a:gd name="T2" fmla="*/ 108 w 118"/>
                  <a:gd name="T3" fmla="*/ 126 h 127"/>
                  <a:gd name="T4" fmla="*/ 99 w 118"/>
                  <a:gd name="T5" fmla="*/ 126 h 127"/>
                  <a:gd name="T6" fmla="*/ 90 w 118"/>
                  <a:gd name="T7" fmla="*/ 117 h 127"/>
                  <a:gd name="T8" fmla="*/ 81 w 118"/>
                  <a:gd name="T9" fmla="*/ 117 h 127"/>
                  <a:gd name="T10" fmla="*/ 72 w 118"/>
                  <a:gd name="T11" fmla="*/ 99 h 127"/>
                  <a:gd name="T12" fmla="*/ 54 w 118"/>
                  <a:gd name="T13" fmla="*/ 90 h 127"/>
                  <a:gd name="T14" fmla="*/ 45 w 118"/>
                  <a:gd name="T15" fmla="*/ 72 h 127"/>
                  <a:gd name="T16" fmla="*/ 36 w 118"/>
                  <a:gd name="T17" fmla="*/ 63 h 127"/>
                  <a:gd name="T18" fmla="*/ 18 w 118"/>
                  <a:gd name="T19" fmla="*/ 45 h 127"/>
                  <a:gd name="T20" fmla="*/ 18 w 118"/>
                  <a:gd name="T21" fmla="*/ 27 h 127"/>
                  <a:gd name="T22" fmla="*/ 0 w 118"/>
                  <a:gd name="T23" fmla="*/ 18 h 127"/>
                  <a:gd name="T24" fmla="*/ 0 w 118"/>
                  <a:gd name="T25" fmla="*/ 9 h 127"/>
                  <a:gd name="T26" fmla="*/ 0 w 118"/>
                  <a:gd name="T27" fmla="*/ 0 h 127"/>
                  <a:gd name="T28" fmla="*/ 18 w 118"/>
                  <a:gd name="T29" fmla="*/ 0 h 127"/>
                  <a:gd name="T30" fmla="*/ 27 w 118"/>
                  <a:gd name="T31" fmla="*/ 0 h 127"/>
                  <a:gd name="T32" fmla="*/ 36 w 118"/>
                  <a:gd name="T33" fmla="*/ 9 h 127"/>
                  <a:gd name="T34" fmla="*/ 45 w 118"/>
                  <a:gd name="T35" fmla="*/ 18 h 127"/>
                  <a:gd name="T36" fmla="*/ 54 w 118"/>
                  <a:gd name="T37" fmla="*/ 27 h 127"/>
                  <a:gd name="T38" fmla="*/ 72 w 118"/>
                  <a:gd name="T39" fmla="*/ 45 h 127"/>
                  <a:gd name="T40" fmla="*/ 90 w 118"/>
                  <a:gd name="T41" fmla="*/ 63 h 127"/>
                  <a:gd name="T42" fmla="*/ 99 w 118"/>
                  <a:gd name="T43" fmla="*/ 72 h 127"/>
                  <a:gd name="T44" fmla="*/ 108 w 118"/>
                  <a:gd name="T45" fmla="*/ 90 h 127"/>
                  <a:gd name="T46" fmla="*/ 117 w 118"/>
                  <a:gd name="T47" fmla="*/ 99 h 127"/>
                  <a:gd name="T48" fmla="*/ 117 w 118"/>
                  <a:gd name="T49" fmla="*/ 108 h 127"/>
                  <a:gd name="T50" fmla="*/ 117 w 118"/>
                  <a:gd name="T51" fmla="*/ 117 h 127"/>
                  <a:gd name="T52" fmla="*/ 117 w 118"/>
                  <a:gd name="T53" fmla="*/ 126 h 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8"/>
                  <a:gd name="T82" fmla="*/ 0 h 127"/>
                  <a:gd name="T83" fmla="*/ 118 w 118"/>
                  <a:gd name="T84" fmla="*/ 127 h 1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8" h="127">
                    <a:moveTo>
                      <a:pt x="117" y="126"/>
                    </a:moveTo>
                    <a:lnTo>
                      <a:pt x="108" y="126"/>
                    </a:lnTo>
                    <a:lnTo>
                      <a:pt x="99" y="126"/>
                    </a:lnTo>
                    <a:lnTo>
                      <a:pt x="90" y="117"/>
                    </a:lnTo>
                    <a:lnTo>
                      <a:pt x="81" y="117"/>
                    </a:lnTo>
                    <a:lnTo>
                      <a:pt x="72" y="99"/>
                    </a:lnTo>
                    <a:lnTo>
                      <a:pt x="54" y="90"/>
                    </a:lnTo>
                    <a:lnTo>
                      <a:pt x="45" y="72"/>
                    </a:lnTo>
                    <a:lnTo>
                      <a:pt x="36" y="63"/>
                    </a:lnTo>
                    <a:lnTo>
                      <a:pt x="18" y="45"/>
                    </a:lnTo>
                    <a:lnTo>
                      <a:pt x="18" y="27"/>
                    </a:lnTo>
                    <a:lnTo>
                      <a:pt x="0" y="18"/>
                    </a:lnTo>
                    <a:lnTo>
                      <a:pt x="0" y="9"/>
                    </a:lnTo>
                    <a:lnTo>
                      <a:pt x="0" y="0"/>
                    </a:lnTo>
                    <a:lnTo>
                      <a:pt x="18" y="0"/>
                    </a:lnTo>
                    <a:lnTo>
                      <a:pt x="27" y="0"/>
                    </a:lnTo>
                    <a:lnTo>
                      <a:pt x="36" y="9"/>
                    </a:lnTo>
                    <a:lnTo>
                      <a:pt x="45" y="18"/>
                    </a:lnTo>
                    <a:lnTo>
                      <a:pt x="54" y="27"/>
                    </a:lnTo>
                    <a:lnTo>
                      <a:pt x="72" y="45"/>
                    </a:lnTo>
                    <a:lnTo>
                      <a:pt x="90" y="63"/>
                    </a:lnTo>
                    <a:lnTo>
                      <a:pt x="99" y="72"/>
                    </a:lnTo>
                    <a:lnTo>
                      <a:pt x="108" y="90"/>
                    </a:lnTo>
                    <a:lnTo>
                      <a:pt x="117" y="99"/>
                    </a:lnTo>
                    <a:lnTo>
                      <a:pt x="117" y="108"/>
                    </a:lnTo>
                    <a:lnTo>
                      <a:pt x="117" y="117"/>
                    </a:lnTo>
                    <a:lnTo>
                      <a:pt x="117" y="126"/>
                    </a:lnTo>
                  </a:path>
                </a:pathLst>
              </a:custGeom>
              <a:noFill/>
              <a:ln w="12700" cap="rnd">
                <a:solidFill>
                  <a:srgbClr val="000000"/>
                </a:solidFill>
                <a:round/>
                <a:headEnd/>
                <a:tailEnd/>
              </a:ln>
            </p:spPr>
            <p:txBody>
              <a:bodyPr/>
              <a:lstStyle/>
              <a:p>
                <a:endParaRPr lang="ar-SA"/>
              </a:p>
            </p:txBody>
          </p:sp>
          <p:sp>
            <p:nvSpPr>
              <p:cNvPr id="11390" name="Freeform 104"/>
              <p:cNvSpPr>
                <a:spLocks/>
              </p:cNvSpPr>
              <p:nvPr/>
            </p:nvSpPr>
            <p:spPr bwMode="auto">
              <a:xfrm>
                <a:off x="4086" y="2448"/>
                <a:ext cx="145" cy="118"/>
              </a:xfrm>
              <a:custGeom>
                <a:avLst/>
                <a:gdLst>
                  <a:gd name="T0" fmla="*/ 144 w 145"/>
                  <a:gd name="T1" fmla="*/ 9 h 118"/>
                  <a:gd name="T2" fmla="*/ 144 w 145"/>
                  <a:gd name="T3" fmla="*/ 9 h 118"/>
                  <a:gd name="T4" fmla="*/ 144 w 145"/>
                  <a:gd name="T5" fmla="*/ 18 h 118"/>
                  <a:gd name="T6" fmla="*/ 135 w 145"/>
                  <a:gd name="T7" fmla="*/ 27 h 118"/>
                  <a:gd name="T8" fmla="*/ 126 w 145"/>
                  <a:gd name="T9" fmla="*/ 36 h 118"/>
                  <a:gd name="T10" fmla="*/ 117 w 145"/>
                  <a:gd name="T11" fmla="*/ 45 h 118"/>
                  <a:gd name="T12" fmla="*/ 99 w 145"/>
                  <a:gd name="T13" fmla="*/ 54 h 118"/>
                  <a:gd name="T14" fmla="*/ 90 w 145"/>
                  <a:gd name="T15" fmla="*/ 72 h 118"/>
                  <a:gd name="T16" fmla="*/ 72 w 145"/>
                  <a:gd name="T17" fmla="*/ 81 h 118"/>
                  <a:gd name="T18" fmla="*/ 54 w 145"/>
                  <a:gd name="T19" fmla="*/ 90 h 118"/>
                  <a:gd name="T20" fmla="*/ 45 w 145"/>
                  <a:gd name="T21" fmla="*/ 99 h 118"/>
                  <a:gd name="T22" fmla="*/ 27 w 145"/>
                  <a:gd name="T23" fmla="*/ 108 h 118"/>
                  <a:gd name="T24" fmla="*/ 18 w 145"/>
                  <a:gd name="T25" fmla="*/ 108 h 118"/>
                  <a:gd name="T26" fmla="*/ 9 w 145"/>
                  <a:gd name="T27" fmla="*/ 117 h 118"/>
                  <a:gd name="T28" fmla="*/ 0 w 145"/>
                  <a:gd name="T29" fmla="*/ 108 h 118"/>
                  <a:gd name="T30" fmla="*/ 9 w 145"/>
                  <a:gd name="T31" fmla="*/ 90 h 118"/>
                  <a:gd name="T32" fmla="*/ 18 w 145"/>
                  <a:gd name="T33" fmla="*/ 90 h 118"/>
                  <a:gd name="T34" fmla="*/ 27 w 145"/>
                  <a:gd name="T35" fmla="*/ 72 h 118"/>
                  <a:gd name="T36" fmla="*/ 36 w 145"/>
                  <a:gd name="T37" fmla="*/ 63 h 118"/>
                  <a:gd name="T38" fmla="*/ 45 w 145"/>
                  <a:gd name="T39" fmla="*/ 54 h 118"/>
                  <a:gd name="T40" fmla="*/ 63 w 145"/>
                  <a:gd name="T41" fmla="*/ 45 h 118"/>
                  <a:gd name="T42" fmla="*/ 81 w 145"/>
                  <a:gd name="T43" fmla="*/ 27 h 118"/>
                  <a:gd name="T44" fmla="*/ 90 w 145"/>
                  <a:gd name="T45" fmla="*/ 18 h 118"/>
                  <a:gd name="T46" fmla="*/ 108 w 145"/>
                  <a:gd name="T47" fmla="*/ 9 h 118"/>
                  <a:gd name="T48" fmla="*/ 117 w 145"/>
                  <a:gd name="T49" fmla="*/ 9 h 118"/>
                  <a:gd name="T50" fmla="*/ 135 w 145"/>
                  <a:gd name="T51" fmla="*/ 0 h 118"/>
                  <a:gd name="T52" fmla="*/ 144 w 145"/>
                  <a:gd name="T53" fmla="*/ 9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5"/>
                  <a:gd name="T82" fmla="*/ 0 h 118"/>
                  <a:gd name="T83" fmla="*/ 145 w 145"/>
                  <a:gd name="T84" fmla="*/ 118 h 1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5" h="118">
                    <a:moveTo>
                      <a:pt x="144" y="9"/>
                    </a:moveTo>
                    <a:lnTo>
                      <a:pt x="144" y="9"/>
                    </a:lnTo>
                    <a:lnTo>
                      <a:pt x="144" y="18"/>
                    </a:lnTo>
                    <a:lnTo>
                      <a:pt x="135" y="27"/>
                    </a:lnTo>
                    <a:lnTo>
                      <a:pt x="126" y="36"/>
                    </a:lnTo>
                    <a:lnTo>
                      <a:pt x="117" y="45"/>
                    </a:lnTo>
                    <a:lnTo>
                      <a:pt x="99" y="54"/>
                    </a:lnTo>
                    <a:lnTo>
                      <a:pt x="90" y="72"/>
                    </a:lnTo>
                    <a:lnTo>
                      <a:pt x="72" y="81"/>
                    </a:lnTo>
                    <a:lnTo>
                      <a:pt x="54" y="90"/>
                    </a:lnTo>
                    <a:lnTo>
                      <a:pt x="45" y="99"/>
                    </a:lnTo>
                    <a:lnTo>
                      <a:pt x="27" y="108"/>
                    </a:lnTo>
                    <a:lnTo>
                      <a:pt x="18" y="108"/>
                    </a:lnTo>
                    <a:lnTo>
                      <a:pt x="9" y="117"/>
                    </a:lnTo>
                    <a:lnTo>
                      <a:pt x="0" y="108"/>
                    </a:lnTo>
                    <a:lnTo>
                      <a:pt x="9" y="90"/>
                    </a:lnTo>
                    <a:lnTo>
                      <a:pt x="18" y="90"/>
                    </a:lnTo>
                    <a:lnTo>
                      <a:pt x="27" y="72"/>
                    </a:lnTo>
                    <a:lnTo>
                      <a:pt x="36" y="63"/>
                    </a:lnTo>
                    <a:lnTo>
                      <a:pt x="45" y="54"/>
                    </a:lnTo>
                    <a:lnTo>
                      <a:pt x="63" y="45"/>
                    </a:lnTo>
                    <a:lnTo>
                      <a:pt x="81" y="27"/>
                    </a:lnTo>
                    <a:lnTo>
                      <a:pt x="90" y="18"/>
                    </a:lnTo>
                    <a:lnTo>
                      <a:pt x="108" y="9"/>
                    </a:lnTo>
                    <a:lnTo>
                      <a:pt x="117" y="9"/>
                    </a:lnTo>
                    <a:lnTo>
                      <a:pt x="135" y="0"/>
                    </a:lnTo>
                    <a:lnTo>
                      <a:pt x="144" y="9"/>
                    </a:lnTo>
                  </a:path>
                </a:pathLst>
              </a:custGeom>
              <a:noFill/>
              <a:ln w="12700" cap="rnd">
                <a:solidFill>
                  <a:srgbClr val="000000"/>
                </a:solidFill>
                <a:round/>
                <a:headEnd/>
                <a:tailEnd/>
              </a:ln>
            </p:spPr>
            <p:txBody>
              <a:bodyPr/>
              <a:lstStyle/>
              <a:p>
                <a:endParaRPr lang="ar-SA"/>
              </a:p>
            </p:txBody>
          </p:sp>
          <p:sp>
            <p:nvSpPr>
              <p:cNvPr id="11391" name="Freeform 105"/>
              <p:cNvSpPr>
                <a:spLocks/>
              </p:cNvSpPr>
              <p:nvPr/>
            </p:nvSpPr>
            <p:spPr bwMode="auto">
              <a:xfrm>
                <a:off x="3924" y="2484"/>
                <a:ext cx="154" cy="82"/>
              </a:xfrm>
              <a:custGeom>
                <a:avLst/>
                <a:gdLst>
                  <a:gd name="T0" fmla="*/ 153 w 154"/>
                  <a:gd name="T1" fmla="*/ 72 h 82"/>
                  <a:gd name="T2" fmla="*/ 153 w 154"/>
                  <a:gd name="T3" fmla="*/ 81 h 82"/>
                  <a:gd name="T4" fmla="*/ 144 w 154"/>
                  <a:gd name="T5" fmla="*/ 81 h 82"/>
                  <a:gd name="T6" fmla="*/ 135 w 154"/>
                  <a:gd name="T7" fmla="*/ 81 h 82"/>
                  <a:gd name="T8" fmla="*/ 108 w 154"/>
                  <a:gd name="T9" fmla="*/ 72 h 82"/>
                  <a:gd name="T10" fmla="*/ 90 w 154"/>
                  <a:gd name="T11" fmla="*/ 72 h 82"/>
                  <a:gd name="T12" fmla="*/ 72 w 154"/>
                  <a:gd name="T13" fmla="*/ 54 h 82"/>
                  <a:gd name="T14" fmla="*/ 54 w 154"/>
                  <a:gd name="T15" fmla="*/ 45 h 82"/>
                  <a:gd name="T16" fmla="*/ 36 w 154"/>
                  <a:gd name="T17" fmla="*/ 36 h 82"/>
                  <a:gd name="T18" fmla="*/ 27 w 154"/>
                  <a:gd name="T19" fmla="*/ 36 h 82"/>
                  <a:gd name="T20" fmla="*/ 18 w 154"/>
                  <a:gd name="T21" fmla="*/ 27 h 82"/>
                  <a:gd name="T22" fmla="*/ 9 w 154"/>
                  <a:gd name="T23" fmla="*/ 18 h 82"/>
                  <a:gd name="T24" fmla="*/ 0 w 154"/>
                  <a:gd name="T25" fmla="*/ 9 h 82"/>
                  <a:gd name="T26" fmla="*/ 9 w 154"/>
                  <a:gd name="T27" fmla="*/ 0 h 82"/>
                  <a:gd name="T28" fmla="*/ 18 w 154"/>
                  <a:gd name="T29" fmla="*/ 0 h 82"/>
                  <a:gd name="T30" fmla="*/ 27 w 154"/>
                  <a:gd name="T31" fmla="*/ 9 h 82"/>
                  <a:gd name="T32" fmla="*/ 45 w 154"/>
                  <a:gd name="T33" fmla="*/ 9 h 82"/>
                  <a:gd name="T34" fmla="*/ 72 w 154"/>
                  <a:gd name="T35" fmla="*/ 18 h 82"/>
                  <a:gd name="T36" fmla="*/ 90 w 154"/>
                  <a:gd name="T37" fmla="*/ 18 h 82"/>
                  <a:gd name="T38" fmla="*/ 108 w 154"/>
                  <a:gd name="T39" fmla="*/ 27 h 82"/>
                  <a:gd name="T40" fmla="*/ 126 w 154"/>
                  <a:gd name="T41" fmla="*/ 36 h 82"/>
                  <a:gd name="T42" fmla="*/ 135 w 154"/>
                  <a:gd name="T43" fmla="*/ 45 h 82"/>
                  <a:gd name="T44" fmla="*/ 144 w 154"/>
                  <a:gd name="T45" fmla="*/ 54 h 82"/>
                  <a:gd name="T46" fmla="*/ 153 w 154"/>
                  <a:gd name="T47" fmla="*/ 63 h 82"/>
                  <a:gd name="T48" fmla="*/ 153 w 154"/>
                  <a:gd name="T49" fmla="*/ 72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4"/>
                  <a:gd name="T76" fmla="*/ 0 h 82"/>
                  <a:gd name="T77" fmla="*/ 154 w 154"/>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4" h="82">
                    <a:moveTo>
                      <a:pt x="153" y="72"/>
                    </a:moveTo>
                    <a:lnTo>
                      <a:pt x="153" y="81"/>
                    </a:lnTo>
                    <a:lnTo>
                      <a:pt x="144" y="81"/>
                    </a:lnTo>
                    <a:lnTo>
                      <a:pt x="135" y="81"/>
                    </a:lnTo>
                    <a:lnTo>
                      <a:pt x="108" y="72"/>
                    </a:lnTo>
                    <a:lnTo>
                      <a:pt x="90" y="72"/>
                    </a:lnTo>
                    <a:lnTo>
                      <a:pt x="72" y="54"/>
                    </a:lnTo>
                    <a:lnTo>
                      <a:pt x="54" y="45"/>
                    </a:lnTo>
                    <a:lnTo>
                      <a:pt x="36" y="36"/>
                    </a:lnTo>
                    <a:lnTo>
                      <a:pt x="27" y="36"/>
                    </a:lnTo>
                    <a:lnTo>
                      <a:pt x="18" y="27"/>
                    </a:lnTo>
                    <a:lnTo>
                      <a:pt x="9" y="18"/>
                    </a:lnTo>
                    <a:lnTo>
                      <a:pt x="0" y="9"/>
                    </a:lnTo>
                    <a:lnTo>
                      <a:pt x="9" y="0"/>
                    </a:lnTo>
                    <a:lnTo>
                      <a:pt x="18" y="0"/>
                    </a:lnTo>
                    <a:lnTo>
                      <a:pt x="27" y="9"/>
                    </a:lnTo>
                    <a:lnTo>
                      <a:pt x="45" y="9"/>
                    </a:lnTo>
                    <a:lnTo>
                      <a:pt x="72" y="18"/>
                    </a:lnTo>
                    <a:lnTo>
                      <a:pt x="90" y="18"/>
                    </a:lnTo>
                    <a:lnTo>
                      <a:pt x="108" y="27"/>
                    </a:lnTo>
                    <a:lnTo>
                      <a:pt x="126" y="36"/>
                    </a:lnTo>
                    <a:lnTo>
                      <a:pt x="135" y="45"/>
                    </a:lnTo>
                    <a:lnTo>
                      <a:pt x="144" y="54"/>
                    </a:lnTo>
                    <a:lnTo>
                      <a:pt x="153" y="63"/>
                    </a:lnTo>
                    <a:lnTo>
                      <a:pt x="153" y="72"/>
                    </a:lnTo>
                  </a:path>
                </a:pathLst>
              </a:custGeom>
              <a:noFill/>
              <a:ln w="12700" cap="rnd">
                <a:solidFill>
                  <a:srgbClr val="000000"/>
                </a:solidFill>
                <a:round/>
                <a:headEnd/>
                <a:tailEnd/>
              </a:ln>
            </p:spPr>
            <p:txBody>
              <a:bodyPr/>
              <a:lstStyle/>
              <a:p>
                <a:endParaRPr lang="ar-SA"/>
              </a:p>
            </p:txBody>
          </p:sp>
        </p:grpSp>
        <p:sp>
          <p:nvSpPr>
            <p:cNvPr id="11377" name="Oval 107"/>
            <p:cNvSpPr>
              <a:spLocks noChangeArrowheads="1"/>
            </p:cNvSpPr>
            <p:nvPr/>
          </p:nvSpPr>
          <p:spPr bwMode="auto">
            <a:xfrm>
              <a:off x="4171" y="2380"/>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78" name="Oval 108"/>
            <p:cNvSpPr>
              <a:spLocks noChangeArrowheads="1"/>
            </p:cNvSpPr>
            <p:nvPr/>
          </p:nvSpPr>
          <p:spPr bwMode="auto">
            <a:xfrm>
              <a:off x="4090" y="2353"/>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79" name="Oval 109"/>
            <p:cNvSpPr>
              <a:spLocks noChangeArrowheads="1"/>
            </p:cNvSpPr>
            <p:nvPr/>
          </p:nvSpPr>
          <p:spPr bwMode="auto">
            <a:xfrm>
              <a:off x="4009" y="2353"/>
              <a:ext cx="55"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80" name="Oval 110"/>
            <p:cNvSpPr>
              <a:spLocks noChangeArrowheads="1"/>
            </p:cNvSpPr>
            <p:nvPr/>
          </p:nvSpPr>
          <p:spPr bwMode="auto">
            <a:xfrm>
              <a:off x="4198" y="2632"/>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81" name="Oval 111"/>
            <p:cNvSpPr>
              <a:spLocks noChangeArrowheads="1"/>
            </p:cNvSpPr>
            <p:nvPr/>
          </p:nvSpPr>
          <p:spPr bwMode="auto">
            <a:xfrm>
              <a:off x="4135" y="2677"/>
              <a:ext cx="55"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82" name="Oval 112"/>
            <p:cNvSpPr>
              <a:spLocks noChangeArrowheads="1"/>
            </p:cNvSpPr>
            <p:nvPr/>
          </p:nvSpPr>
          <p:spPr bwMode="auto">
            <a:xfrm>
              <a:off x="3991" y="2677"/>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83" name="Oval 113"/>
            <p:cNvSpPr>
              <a:spLocks noChangeArrowheads="1"/>
            </p:cNvSpPr>
            <p:nvPr/>
          </p:nvSpPr>
          <p:spPr bwMode="auto">
            <a:xfrm>
              <a:off x="3919" y="2641"/>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84" name="Oval 114"/>
            <p:cNvSpPr>
              <a:spLocks noChangeArrowheads="1"/>
            </p:cNvSpPr>
            <p:nvPr/>
          </p:nvSpPr>
          <p:spPr bwMode="auto">
            <a:xfrm>
              <a:off x="3883" y="2506"/>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85" name="Oval 115"/>
            <p:cNvSpPr>
              <a:spLocks noChangeArrowheads="1"/>
            </p:cNvSpPr>
            <p:nvPr/>
          </p:nvSpPr>
          <p:spPr bwMode="auto">
            <a:xfrm>
              <a:off x="3919" y="2425"/>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86" name="Oval 116"/>
            <p:cNvSpPr>
              <a:spLocks noChangeArrowheads="1"/>
            </p:cNvSpPr>
            <p:nvPr/>
          </p:nvSpPr>
          <p:spPr bwMode="auto">
            <a:xfrm>
              <a:off x="4225" y="2434"/>
              <a:ext cx="64" cy="73"/>
            </a:xfrm>
            <a:prstGeom prst="ellipse">
              <a:avLst/>
            </a:prstGeom>
            <a:solidFill>
              <a:srgbClr val="00DFCA"/>
            </a:solidFill>
            <a:ln w="12700">
              <a:solidFill>
                <a:srgbClr val="000000"/>
              </a:solidFill>
              <a:round/>
              <a:headEnd/>
              <a:tailEnd/>
            </a:ln>
          </p:spPr>
          <p:txBody>
            <a:bodyPr wrap="none" anchor="ctr"/>
            <a:lstStyle/>
            <a:p>
              <a:endParaRPr lang="ar-SA"/>
            </a:p>
          </p:txBody>
        </p:sp>
      </p:grpSp>
      <p:grpSp>
        <p:nvGrpSpPr>
          <p:cNvPr id="18" name="Group 134"/>
          <p:cNvGrpSpPr>
            <a:grpSpLocks/>
          </p:cNvGrpSpPr>
          <p:nvPr/>
        </p:nvGrpSpPr>
        <p:grpSpPr bwMode="auto">
          <a:xfrm>
            <a:off x="6661150" y="2835275"/>
            <a:ext cx="558800" cy="630238"/>
            <a:chOff x="4720" y="1786"/>
            <a:chExt cx="397" cy="397"/>
          </a:xfrm>
        </p:grpSpPr>
        <p:grpSp>
          <p:nvGrpSpPr>
            <p:cNvPr id="19" name="Group 123"/>
            <p:cNvGrpSpPr>
              <a:grpSpLocks/>
            </p:cNvGrpSpPr>
            <p:nvPr/>
          </p:nvGrpSpPr>
          <p:grpSpPr bwMode="auto">
            <a:xfrm>
              <a:off x="4761" y="1822"/>
              <a:ext cx="298" cy="321"/>
              <a:chOff x="4761" y="1822"/>
              <a:chExt cx="298" cy="321"/>
            </a:xfrm>
          </p:grpSpPr>
          <p:sp>
            <p:nvSpPr>
              <p:cNvPr id="11371" name="Oval 118"/>
              <p:cNvSpPr>
                <a:spLocks noChangeArrowheads="1"/>
              </p:cNvSpPr>
              <p:nvPr/>
            </p:nvSpPr>
            <p:spPr bwMode="auto">
              <a:xfrm>
                <a:off x="4900" y="1822"/>
                <a:ext cx="28" cy="154"/>
              </a:xfrm>
              <a:prstGeom prst="ellipse">
                <a:avLst/>
              </a:prstGeom>
              <a:solidFill>
                <a:srgbClr val="000000"/>
              </a:solidFill>
              <a:ln w="12700">
                <a:solidFill>
                  <a:srgbClr val="000000"/>
                </a:solidFill>
                <a:round/>
                <a:headEnd/>
                <a:tailEnd/>
              </a:ln>
            </p:spPr>
            <p:txBody>
              <a:bodyPr wrap="none" anchor="ctr"/>
              <a:lstStyle/>
              <a:p>
                <a:endParaRPr lang="ar-SA"/>
              </a:p>
            </p:txBody>
          </p:sp>
          <p:sp>
            <p:nvSpPr>
              <p:cNvPr id="11372" name="Freeform 119"/>
              <p:cNvSpPr>
                <a:spLocks/>
              </p:cNvSpPr>
              <p:nvPr/>
            </p:nvSpPr>
            <p:spPr bwMode="auto">
              <a:xfrm>
                <a:off x="4824" y="1998"/>
                <a:ext cx="91" cy="145"/>
              </a:xfrm>
              <a:custGeom>
                <a:avLst/>
                <a:gdLst>
                  <a:gd name="T0" fmla="*/ 90 w 91"/>
                  <a:gd name="T1" fmla="*/ 0 h 145"/>
                  <a:gd name="T2" fmla="*/ 90 w 91"/>
                  <a:gd name="T3" fmla="*/ 0 h 145"/>
                  <a:gd name="T4" fmla="*/ 90 w 91"/>
                  <a:gd name="T5" fmla="*/ 9 h 145"/>
                  <a:gd name="T6" fmla="*/ 90 w 91"/>
                  <a:gd name="T7" fmla="*/ 27 h 145"/>
                  <a:gd name="T8" fmla="*/ 90 w 91"/>
                  <a:gd name="T9" fmla="*/ 36 h 145"/>
                  <a:gd name="T10" fmla="*/ 81 w 91"/>
                  <a:gd name="T11" fmla="*/ 45 h 145"/>
                  <a:gd name="T12" fmla="*/ 72 w 91"/>
                  <a:gd name="T13" fmla="*/ 63 h 145"/>
                  <a:gd name="T14" fmla="*/ 63 w 91"/>
                  <a:gd name="T15" fmla="*/ 81 h 145"/>
                  <a:gd name="T16" fmla="*/ 54 w 91"/>
                  <a:gd name="T17" fmla="*/ 99 h 145"/>
                  <a:gd name="T18" fmla="*/ 45 w 91"/>
                  <a:gd name="T19" fmla="*/ 108 h 145"/>
                  <a:gd name="T20" fmla="*/ 27 w 91"/>
                  <a:gd name="T21" fmla="*/ 126 h 145"/>
                  <a:gd name="T22" fmla="*/ 18 w 91"/>
                  <a:gd name="T23" fmla="*/ 135 h 145"/>
                  <a:gd name="T24" fmla="*/ 9 w 91"/>
                  <a:gd name="T25" fmla="*/ 144 h 145"/>
                  <a:gd name="T26" fmla="*/ 0 w 91"/>
                  <a:gd name="T27" fmla="*/ 144 h 145"/>
                  <a:gd name="T28" fmla="*/ 0 w 91"/>
                  <a:gd name="T29" fmla="*/ 135 h 145"/>
                  <a:gd name="T30" fmla="*/ 0 w 91"/>
                  <a:gd name="T31" fmla="*/ 126 h 145"/>
                  <a:gd name="T32" fmla="*/ 0 w 91"/>
                  <a:gd name="T33" fmla="*/ 117 h 145"/>
                  <a:gd name="T34" fmla="*/ 9 w 91"/>
                  <a:gd name="T35" fmla="*/ 108 h 145"/>
                  <a:gd name="T36" fmla="*/ 9 w 91"/>
                  <a:gd name="T37" fmla="*/ 90 h 145"/>
                  <a:gd name="T38" fmla="*/ 18 w 91"/>
                  <a:gd name="T39" fmla="*/ 72 h 145"/>
                  <a:gd name="T40" fmla="*/ 27 w 91"/>
                  <a:gd name="T41" fmla="*/ 54 h 145"/>
                  <a:gd name="T42" fmla="*/ 45 w 91"/>
                  <a:gd name="T43" fmla="*/ 45 h 145"/>
                  <a:gd name="T44" fmla="*/ 54 w 91"/>
                  <a:gd name="T45" fmla="*/ 27 h 145"/>
                  <a:gd name="T46" fmla="*/ 63 w 91"/>
                  <a:gd name="T47" fmla="*/ 18 h 145"/>
                  <a:gd name="T48" fmla="*/ 72 w 91"/>
                  <a:gd name="T49" fmla="*/ 9 h 145"/>
                  <a:gd name="T50" fmla="*/ 81 w 91"/>
                  <a:gd name="T51" fmla="*/ 0 h 145"/>
                  <a:gd name="T52" fmla="*/ 90 w 91"/>
                  <a:gd name="T53" fmla="*/ 0 h 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45"/>
                  <a:gd name="T83" fmla="*/ 91 w 91"/>
                  <a:gd name="T84" fmla="*/ 145 h 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45">
                    <a:moveTo>
                      <a:pt x="90" y="0"/>
                    </a:moveTo>
                    <a:lnTo>
                      <a:pt x="90" y="0"/>
                    </a:lnTo>
                    <a:lnTo>
                      <a:pt x="90" y="9"/>
                    </a:lnTo>
                    <a:lnTo>
                      <a:pt x="90" y="27"/>
                    </a:lnTo>
                    <a:lnTo>
                      <a:pt x="90" y="36"/>
                    </a:lnTo>
                    <a:lnTo>
                      <a:pt x="81" y="45"/>
                    </a:lnTo>
                    <a:lnTo>
                      <a:pt x="72" y="63"/>
                    </a:lnTo>
                    <a:lnTo>
                      <a:pt x="63" y="81"/>
                    </a:lnTo>
                    <a:lnTo>
                      <a:pt x="54" y="99"/>
                    </a:lnTo>
                    <a:lnTo>
                      <a:pt x="45" y="108"/>
                    </a:lnTo>
                    <a:lnTo>
                      <a:pt x="27" y="126"/>
                    </a:lnTo>
                    <a:lnTo>
                      <a:pt x="18" y="135"/>
                    </a:lnTo>
                    <a:lnTo>
                      <a:pt x="9" y="144"/>
                    </a:lnTo>
                    <a:lnTo>
                      <a:pt x="0" y="144"/>
                    </a:lnTo>
                    <a:lnTo>
                      <a:pt x="0" y="135"/>
                    </a:lnTo>
                    <a:lnTo>
                      <a:pt x="0" y="126"/>
                    </a:lnTo>
                    <a:lnTo>
                      <a:pt x="0" y="117"/>
                    </a:lnTo>
                    <a:lnTo>
                      <a:pt x="9" y="108"/>
                    </a:lnTo>
                    <a:lnTo>
                      <a:pt x="9" y="90"/>
                    </a:lnTo>
                    <a:lnTo>
                      <a:pt x="18" y="72"/>
                    </a:lnTo>
                    <a:lnTo>
                      <a:pt x="27" y="54"/>
                    </a:lnTo>
                    <a:lnTo>
                      <a:pt x="45" y="45"/>
                    </a:lnTo>
                    <a:lnTo>
                      <a:pt x="54" y="27"/>
                    </a:lnTo>
                    <a:lnTo>
                      <a:pt x="63" y="18"/>
                    </a:lnTo>
                    <a:lnTo>
                      <a:pt x="72" y="9"/>
                    </a:lnTo>
                    <a:lnTo>
                      <a:pt x="81" y="0"/>
                    </a:lnTo>
                    <a:lnTo>
                      <a:pt x="90" y="0"/>
                    </a:lnTo>
                  </a:path>
                </a:pathLst>
              </a:custGeom>
              <a:noFill/>
              <a:ln w="12700" cap="rnd">
                <a:solidFill>
                  <a:srgbClr val="000000"/>
                </a:solidFill>
                <a:round/>
                <a:headEnd/>
                <a:tailEnd/>
              </a:ln>
            </p:spPr>
            <p:txBody>
              <a:bodyPr/>
              <a:lstStyle/>
              <a:p>
                <a:endParaRPr lang="ar-SA"/>
              </a:p>
            </p:txBody>
          </p:sp>
          <p:sp>
            <p:nvSpPr>
              <p:cNvPr id="11373" name="Freeform 120"/>
              <p:cNvSpPr>
                <a:spLocks/>
              </p:cNvSpPr>
              <p:nvPr/>
            </p:nvSpPr>
            <p:spPr bwMode="auto">
              <a:xfrm>
                <a:off x="4914" y="1998"/>
                <a:ext cx="118" cy="127"/>
              </a:xfrm>
              <a:custGeom>
                <a:avLst/>
                <a:gdLst>
                  <a:gd name="T0" fmla="*/ 117 w 118"/>
                  <a:gd name="T1" fmla="*/ 126 h 127"/>
                  <a:gd name="T2" fmla="*/ 117 w 118"/>
                  <a:gd name="T3" fmla="*/ 126 h 127"/>
                  <a:gd name="T4" fmla="*/ 108 w 118"/>
                  <a:gd name="T5" fmla="*/ 126 h 127"/>
                  <a:gd name="T6" fmla="*/ 99 w 118"/>
                  <a:gd name="T7" fmla="*/ 117 h 127"/>
                  <a:gd name="T8" fmla="*/ 90 w 118"/>
                  <a:gd name="T9" fmla="*/ 117 h 127"/>
                  <a:gd name="T10" fmla="*/ 81 w 118"/>
                  <a:gd name="T11" fmla="*/ 99 h 127"/>
                  <a:gd name="T12" fmla="*/ 63 w 118"/>
                  <a:gd name="T13" fmla="*/ 90 h 127"/>
                  <a:gd name="T14" fmla="*/ 45 w 118"/>
                  <a:gd name="T15" fmla="*/ 81 h 127"/>
                  <a:gd name="T16" fmla="*/ 36 w 118"/>
                  <a:gd name="T17" fmla="*/ 63 h 127"/>
                  <a:gd name="T18" fmla="*/ 27 w 118"/>
                  <a:gd name="T19" fmla="*/ 45 h 127"/>
                  <a:gd name="T20" fmla="*/ 18 w 118"/>
                  <a:gd name="T21" fmla="*/ 36 h 127"/>
                  <a:gd name="T22" fmla="*/ 9 w 118"/>
                  <a:gd name="T23" fmla="*/ 27 h 127"/>
                  <a:gd name="T24" fmla="*/ 0 w 118"/>
                  <a:gd name="T25" fmla="*/ 18 h 127"/>
                  <a:gd name="T26" fmla="*/ 0 w 118"/>
                  <a:gd name="T27" fmla="*/ 0 h 127"/>
                  <a:gd name="T28" fmla="*/ 9 w 118"/>
                  <a:gd name="T29" fmla="*/ 0 h 127"/>
                  <a:gd name="T30" fmla="*/ 18 w 118"/>
                  <a:gd name="T31" fmla="*/ 0 h 127"/>
                  <a:gd name="T32" fmla="*/ 27 w 118"/>
                  <a:gd name="T33" fmla="*/ 0 h 127"/>
                  <a:gd name="T34" fmla="*/ 36 w 118"/>
                  <a:gd name="T35" fmla="*/ 18 h 127"/>
                  <a:gd name="T36" fmla="*/ 45 w 118"/>
                  <a:gd name="T37" fmla="*/ 27 h 127"/>
                  <a:gd name="T38" fmla="*/ 63 w 118"/>
                  <a:gd name="T39" fmla="*/ 36 h 127"/>
                  <a:gd name="T40" fmla="*/ 81 w 118"/>
                  <a:gd name="T41" fmla="*/ 45 h 127"/>
                  <a:gd name="T42" fmla="*/ 90 w 118"/>
                  <a:gd name="T43" fmla="*/ 63 h 127"/>
                  <a:gd name="T44" fmla="*/ 99 w 118"/>
                  <a:gd name="T45" fmla="*/ 81 h 127"/>
                  <a:gd name="T46" fmla="*/ 108 w 118"/>
                  <a:gd name="T47" fmla="*/ 90 h 127"/>
                  <a:gd name="T48" fmla="*/ 117 w 118"/>
                  <a:gd name="T49" fmla="*/ 99 h 127"/>
                  <a:gd name="T50" fmla="*/ 117 w 118"/>
                  <a:gd name="T51" fmla="*/ 108 h 127"/>
                  <a:gd name="T52" fmla="*/ 117 w 118"/>
                  <a:gd name="T53" fmla="*/ 117 h 127"/>
                  <a:gd name="T54" fmla="*/ 117 w 118"/>
                  <a:gd name="T55" fmla="*/ 126 h 1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8"/>
                  <a:gd name="T85" fmla="*/ 0 h 127"/>
                  <a:gd name="T86" fmla="*/ 118 w 118"/>
                  <a:gd name="T87" fmla="*/ 127 h 1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8" h="127">
                    <a:moveTo>
                      <a:pt x="117" y="126"/>
                    </a:moveTo>
                    <a:lnTo>
                      <a:pt x="117" y="126"/>
                    </a:lnTo>
                    <a:lnTo>
                      <a:pt x="108" y="126"/>
                    </a:lnTo>
                    <a:lnTo>
                      <a:pt x="99" y="117"/>
                    </a:lnTo>
                    <a:lnTo>
                      <a:pt x="90" y="117"/>
                    </a:lnTo>
                    <a:lnTo>
                      <a:pt x="81" y="99"/>
                    </a:lnTo>
                    <a:lnTo>
                      <a:pt x="63" y="90"/>
                    </a:lnTo>
                    <a:lnTo>
                      <a:pt x="45" y="81"/>
                    </a:lnTo>
                    <a:lnTo>
                      <a:pt x="36" y="63"/>
                    </a:lnTo>
                    <a:lnTo>
                      <a:pt x="27" y="45"/>
                    </a:lnTo>
                    <a:lnTo>
                      <a:pt x="18" y="36"/>
                    </a:lnTo>
                    <a:lnTo>
                      <a:pt x="9" y="27"/>
                    </a:lnTo>
                    <a:lnTo>
                      <a:pt x="0" y="18"/>
                    </a:lnTo>
                    <a:lnTo>
                      <a:pt x="0" y="0"/>
                    </a:lnTo>
                    <a:lnTo>
                      <a:pt x="9" y="0"/>
                    </a:lnTo>
                    <a:lnTo>
                      <a:pt x="18" y="0"/>
                    </a:lnTo>
                    <a:lnTo>
                      <a:pt x="27" y="0"/>
                    </a:lnTo>
                    <a:lnTo>
                      <a:pt x="36" y="18"/>
                    </a:lnTo>
                    <a:lnTo>
                      <a:pt x="45" y="27"/>
                    </a:lnTo>
                    <a:lnTo>
                      <a:pt x="63" y="36"/>
                    </a:lnTo>
                    <a:lnTo>
                      <a:pt x="81" y="45"/>
                    </a:lnTo>
                    <a:lnTo>
                      <a:pt x="90" y="63"/>
                    </a:lnTo>
                    <a:lnTo>
                      <a:pt x="99" y="81"/>
                    </a:lnTo>
                    <a:lnTo>
                      <a:pt x="108" y="90"/>
                    </a:lnTo>
                    <a:lnTo>
                      <a:pt x="117" y="99"/>
                    </a:lnTo>
                    <a:lnTo>
                      <a:pt x="117" y="108"/>
                    </a:lnTo>
                    <a:lnTo>
                      <a:pt x="117" y="117"/>
                    </a:lnTo>
                    <a:lnTo>
                      <a:pt x="117" y="126"/>
                    </a:lnTo>
                  </a:path>
                </a:pathLst>
              </a:custGeom>
              <a:noFill/>
              <a:ln w="12700" cap="rnd">
                <a:solidFill>
                  <a:srgbClr val="000000"/>
                </a:solidFill>
                <a:round/>
                <a:headEnd/>
                <a:tailEnd/>
              </a:ln>
            </p:spPr>
            <p:txBody>
              <a:bodyPr/>
              <a:lstStyle/>
              <a:p>
                <a:endParaRPr lang="ar-SA"/>
              </a:p>
            </p:txBody>
          </p:sp>
          <p:sp>
            <p:nvSpPr>
              <p:cNvPr id="11374" name="Freeform 121"/>
              <p:cNvSpPr>
                <a:spLocks/>
              </p:cNvSpPr>
              <p:nvPr/>
            </p:nvSpPr>
            <p:spPr bwMode="auto">
              <a:xfrm>
                <a:off x="4923" y="1881"/>
                <a:ext cx="136" cy="118"/>
              </a:xfrm>
              <a:custGeom>
                <a:avLst/>
                <a:gdLst>
                  <a:gd name="T0" fmla="*/ 135 w 136"/>
                  <a:gd name="T1" fmla="*/ 9 h 118"/>
                  <a:gd name="T2" fmla="*/ 135 w 136"/>
                  <a:gd name="T3" fmla="*/ 18 h 118"/>
                  <a:gd name="T4" fmla="*/ 135 w 136"/>
                  <a:gd name="T5" fmla="*/ 27 h 118"/>
                  <a:gd name="T6" fmla="*/ 126 w 136"/>
                  <a:gd name="T7" fmla="*/ 36 h 118"/>
                  <a:gd name="T8" fmla="*/ 108 w 136"/>
                  <a:gd name="T9" fmla="*/ 45 h 118"/>
                  <a:gd name="T10" fmla="*/ 99 w 136"/>
                  <a:gd name="T11" fmla="*/ 54 h 118"/>
                  <a:gd name="T12" fmla="*/ 81 w 136"/>
                  <a:gd name="T13" fmla="*/ 72 h 118"/>
                  <a:gd name="T14" fmla="*/ 72 w 136"/>
                  <a:gd name="T15" fmla="*/ 81 h 118"/>
                  <a:gd name="T16" fmla="*/ 45 w 136"/>
                  <a:gd name="T17" fmla="*/ 99 h 118"/>
                  <a:gd name="T18" fmla="*/ 36 w 136"/>
                  <a:gd name="T19" fmla="*/ 99 h 118"/>
                  <a:gd name="T20" fmla="*/ 27 w 136"/>
                  <a:gd name="T21" fmla="*/ 108 h 118"/>
                  <a:gd name="T22" fmla="*/ 18 w 136"/>
                  <a:gd name="T23" fmla="*/ 108 h 118"/>
                  <a:gd name="T24" fmla="*/ 9 w 136"/>
                  <a:gd name="T25" fmla="*/ 117 h 118"/>
                  <a:gd name="T26" fmla="*/ 0 w 136"/>
                  <a:gd name="T27" fmla="*/ 108 h 118"/>
                  <a:gd name="T28" fmla="*/ 9 w 136"/>
                  <a:gd name="T29" fmla="*/ 99 h 118"/>
                  <a:gd name="T30" fmla="*/ 9 w 136"/>
                  <a:gd name="T31" fmla="*/ 90 h 118"/>
                  <a:gd name="T32" fmla="*/ 18 w 136"/>
                  <a:gd name="T33" fmla="*/ 81 h 118"/>
                  <a:gd name="T34" fmla="*/ 27 w 136"/>
                  <a:gd name="T35" fmla="*/ 63 h 118"/>
                  <a:gd name="T36" fmla="*/ 45 w 136"/>
                  <a:gd name="T37" fmla="*/ 54 h 118"/>
                  <a:gd name="T38" fmla="*/ 63 w 136"/>
                  <a:gd name="T39" fmla="*/ 45 h 118"/>
                  <a:gd name="T40" fmla="*/ 72 w 136"/>
                  <a:gd name="T41" fmla="*/ 36 h 118"/>
                  <a:gd name="T42" fmla="*/ 90 w 136"/>
                  <a:gd name="T43" fmla="*/ 27 h 118"/>
                  <a:gd name="T44" fmla="*/ 99 w 136"/>
                  <a:gd name="T45" fmla="*/ 18 h 118"/>
                  <a:gd name="T46" fmla="*/ 117 w 136"/>
                  <a:gd name="T47" fmla="*/ 9 h 118"/>
                  <a:gd name="T48" fmla="*/ 126 w 136"/>
                  <a:gd name="T49" fmla="*/ 0 h 118"/>
                  <a:gd name="T50" fmla="*/ 135 w 136"/>
                  <a:gd name="T51" fmla="*/ 0 h 118"/>
                  <a:gd name="T52" fmla="*/ 135 w 136"/>
                  <a:gd name="T53" fmla="*/ 9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6"/>
                  <a:gd name="T82" fmla="*/ 0 h 118"/>
                  <a:gd name="T83" fmla="*/ 136 w 136"/>
                  <a:gd name="T84" fmla="*/ 118 h 1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6" h="118">
                    <a:moveTo>
                      <a:pt x="135" y="9"/>
                    </a:moveTo>
                    <a:lnTo>
                      <a:pt x="135" y="18"/>
                    </a:lnTo>
                    <a:lnTo>
                      <a:pt x="135" y="27"/>
                    </a:lnTo>
                    <a:lnTo>
                      <a:pt x="126" y="36"/>
                    </a:lnTo>
                    <a:lnTo>
                      <a:pt x="108" y="45"/>
                    </a:lnTo>
                    <a:lnTo>
                      <a:pt x="99" y="54"/>
                    </a:lnTo>
                    <a:lnTo>
                      <a:pt x="81" y="72"/>
                    </a:lnTo>
                    <a:lnTo>
                      <a:pt x="72" y="81"/>
                    </a:lnTo>
                    <a:lnTo>
                      <a:pt x="45" y="99"/>
                    </a:lnTo>
                    <a:lnTo>
                      <a:pt x="36" y="99"/>
                    </a:lnTo>
                    <a:lnTo>
                      <a:pt x="27" y="108"/>
                    </a:lnTo>
                    <a:lnTo>
                      <a:pt x="18" y="108"/>
                    </a:lnTo>
                    <a:lnTo>
                      <a:pt x="9" y="117"/>
                    </a:lnTo>
                    <a:lnTo>
                      <a:pt x="0" y="108"/>
                    </a:lnTo>
                    <a:lnTo>
                      <a:pt x="9" y="99"/>
                    </a:lnTo>
                    <a:lnTo>
                      <a:pt x="9" y="90"/>
                    </a:lnTo>
                    <a:lnTo>
                      <a:pt x="18" y="81"/>
                    </a:lnTo>
                    <a:lnTo>
                      <a:pt x="27" y="63"/>
                    </a:lnTo>
                    <a:lnTo>
                      <a:pt x="45" y="54"/>
                    </a:lnTo>
                    <a:lnTo>
                      <a:pt x="63" y="45"/>
                    </a:lnTo>
                    <a:lnTo>
                      <a:pt x="72" y="36"/>
                    </a:lnTo>
                    <a:lnTo>
                      <a:pt x="90" y="27"/>
                    </a:lnTo>
                    <a:lnTo>
                      <a:pt x="99" y="18"/>
                    </a:lnTo>
                    <a:lnTo>
                      <a:pt x="117" y="9"/>
                    </a:lnTo>
                    <a:lnTo>
                      <a:pt x="126" y="0"/>
                    </a:lnTo>
                    <a:lnTo>
                      <a:pt x="135" y="0"/>
                    </a:lnTo>
                    <a:lnTo>
                      <a:pt x="135" y="9"/>
                    </a:lnTo>
                  </a:path>
                </a:pathLst>
              </a:custGeom>
              <a:noFill/>
              <a:ln w="12700" cap="rnd">
                <a:solidFill>
                  <a:srgbClr val="000000"/>
                </a:solidFill>
                <a:round/>
                <a:headEnd/>
                <a:tailEnd/>
              </a:ln>
            </p:spPr>
            <p:txBody>
              <a:bodyPr/>
              <a:lstStyle/>
              <a:p>
                <a:endParaRPr lang="ar-SA"/>
              </a:p>
            </p:txBody>
          </p:sp>
          <p:sp>
            <p:nvSpPr>
              <p:cNvPr id="11375" name="Freeform 122"/>
              <p:cNvSpPr>
                <a:spLocks/>
              </p:cNvSpPr>
              <p:nvPr/>
            </p:nvSpPr>
            <p:spPr bwMode="auto">
              <a:xfrm>
                <a:off x="4761" y="1917"/>
                <a:ext cx="154" cy="82"/>
              </a:xfrm>
              <a:custGeom>
                <a:avLst/>
                <a:gdLst>
                  <a:gd name="T0" fmla="*/ 153 w 154"/>
                  <a:gd name="T1" fmla="*/ 72 h 82"/>
                  <a:gd name="T2" fmla="*/ 144 w 154"/>
                  <a:gd name="T3" fmla="*/ 81 h 82"/>
                  <a:gd name="T4" fmla="*/ 135 w 154"/>
                  <a:gd name="T5" fmla="*/ 81 h 82"/>
                  <a:gd name="T6" fmla="*/ 126 w 154"/>
                  <a:gd name="T7" fmla="*/ 81 h 82"/>
                  <a:gd name="T8" fmla="*/ 108 w 154"/>
                  <a:gd name="T9" fmla="*/ 72 h 82"/>
                  <a:gd name="T10" fmla="*/ 90 w 154"/>
                  <a:gd name="T11" fmla="*/ 72 h 82"/>
                  <a:gd name="T12" fmla="*/ 72 w 154"/>
                  <a:gd name="T13" fmla="*/ 63 h 82"/>
                  <a:gd name="T14" fmla="*/ 54 w 154"/>
                  <a:gd name="T15" fmla="*/ 54 h 82"/>
                  <a:gd name="T16" fmla="*/ 36 w 154"/>
                  <a:gd name="T17" fmla="*/ 45 h 82"/>
                  <a:gd name="T18" fmla="*/ 18 w 154"/>
                  <a:gd name="T19" fmla="*/ 36 h 82"/>
                  <a:gd name="T20" fmla="*/ 9 w 154"/>
                  <a:gd name="T21" fmla="*/ 27 h 82"/>
                  <a:gd name="T22" fmla="*/ 0 w 154"/>
                  <a:gd name="T23" fmla="*/ 18 h 82"/>
                  <a:gd name="T24" fmla="*/ 0 w 154"/>
                  <a:gd name="T25" fmla="*/ 9 h 82"/>
                  <a:gd name="T26" fmla="*/ 0 w 154"/>
                  <a:gd name="T27" fmla="*/ 0 h 82"/>
                  <a:gd name="T28" fmla="*/ 9 w 154"/>
                  <a:gd name="T29" fmla="*/ 0 h 82"/>
                  <a:gd name="T30" fmla="*/ 27 w 154"/>
                  <a:gd name="T31" fmla="*/ 9 h 82"/>
                  <a:gd name="T32" fmla="*/ 45 w 154"/>
                  <a:gd name="T33" fmla="*/ 9 h 82"/>
                  <a:gd name="T34" fmla="*/ 63 w 154"/>
                  <a:gd name="T35" fmla="*/ 18 h 82"/>
                  <a:gd name="T36" fmla="*/ 81 w 154"/>
                  <a:gd name="T37" fmla="*/ 18 h 82"/>
                  <a:gd name="T38" fmla="*/ 108 w 154"/>
                  <a:gd name="T39" fmla="*/ 27 h 82"/>
                  <a:gd name="T40" fmla="*/ 117 w 154"/>
                  <a:gd name="T41" fmla="*/ 45 h 82"/>
                  <a:gd name="T42" fmla="*/ 135 w 154"/>
                  <a:gd name="T43" fmla="*/ 45 h 82"/>
                  <a:gd name="T44" fmla="*/ 144 w 154"/>
                  <a:gd name="T45" fmla="*/ 54 h 82"/>
                  <a:gd name="T46" fmla="*/ 144 w 154"/>
                  <a:gd name="T47" fmla="*/ 63 h 82"/>
                  <a:gd name="T48" fmla="*/ 153 w 154"/>
                  <a:gd name="T49" fmla="*/ 72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4"/>
                  <a:gd name="T76" fmla="*/ 0 h 82"/>
                  <a:gd name="T77" fmla="*/ 154 w 154"/>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4" h="82">
                    <a:moveTo>
                      <a:pt x="153" y="72"/>
                    </a:moveTo>
                    <a:lnTo>
                      <a:pt x="144" y="81"/>
                    </a:lnTo>
                    <a:lnTo>
                      <a:pt x="135" y="81"/>
                    </a:lnTo>
                    <a:lnTo>
                      <a:pt x="126" y="81"/>
                    </a:lnTo>
                    <a:lnTo>
                      <a:pt x="108" y="72"/>
                    </a:lnTo>
                    <a:lnTo>
                      <a:pt x="90" y="72"/>
                    </a:lnTo>
                    <a:lnTo>
                      <a:pt x="72" y="63"/>
                    </a:lnTo>
                    <a:lnTo>
                      <a:pt x="54" y="54"/>
                    </a:lnTo>
                    <a:lnTo>
                      <a:pt x="36" y="45"/>
                    </a:lnTo>
                    <a:lnTo>
                      <a:pt x="18" y="36"/>
                    </a:lnTo>
                    <a:lnTo>
                      <a:pt x="9" y="27"/>
                    </a:lnTo>
                    <a:lnTo>
                      <a:pt x="0" y="18"/>
                    </a:lnTo>
                    <a:lnTo>
                      <a:pt x="0" y="9"/>
                    </a:lnTo>
                    <a:lnTo>
                      <a:pt x="0" y="0"/>
                    </a:lnTo>
                    <a:lnTo>
                      <a:pt x="9" y="0"/>
                    </a:lnTo>
                    <a:lnTo>
                      <a:pt x="27" y="9"/>
                    </a:lnTo>
                    <a:lnTo>
                      <a:pt x="45" y="9"/>
                    </a:lnTo>
                    <a:lnTo>
                      <a:pt x="63" y="18"/>
                    </a:lnTo>
                    <a:lnTo>
                      <a:pt x="81" y="18"/>
                    </a:lnTo>
                    <a:lnTo>
                      <a:pt x="108" y="27"/>
                    </a:lnTo>
                    <a:lnTo>
                      <a:pt x="117" y="45"/>
                    </a:lnTo>
                    <a:lnTo>
                      <a:pt x="135" y="45"/>
                    </a:lnTo>
                    <a:lnTo>
                      <a:pt x="144" y="54"/>
                    </a:lnTo>
                    <a:lnTo>
                      <a:pt x="144" y="63"/>
                    </a:lnTo>
                    <a:lnTo>
                      <a:pt x="153" y="72"/>
                    </a:lnTo>
                  </a:path>
                </a:pathLst>
              </a:custGeom>
              <a:noFill/>
              <a:ln w="12700" cap="rnd">
                <a:solidFill>
                  <a:srgbClr val="000000"/>
                </a:solidFill>
                <a:round/>
                <a:headEnd/>
                <a:tailEnd/>
              </a:ln>
            </p:spPr>
            <p:txBody>
              <a:bodyPr/>
              <a:lstStyle/>
              <a:p>
                <a:endParaRPr lang="ar-SA"/>
              </a:p>
            </p:txBody>
          </p:sp>
        </p:grpSp>
        <p:sp>
          <p:nvSpPr>
            <p:cNvPr id="11361" name="Oval 124"/>
            <p:cNvSpPr>
              <a:spLocks noChangeArrowheads="1"/>
            </p:cNvSpPr>
            <p:nvPr/>
          </p:nvSpPr>
          <p:spPr bwMode="auto">
            <a:xfrm>
              <a:off x="5008" y="1813"/>
              <a:ext cx="55"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62" name="Oval 125"/>
            <p:cNvSpPr>
              <a:spLocks noChangeArrowheads="1"/>
            </p:cNvSpPr>
            <p:nvPr/>
          </p:nvSpPr>
          <p:spPr bwMode="auto">
            <a:xfrm>
              <a:off x="4927" y="1786"/>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63" name="Oval 126"/>
            <p:cNvSpPr>
              <a:spLocks noChangeArrowheads="1"/>
            </p:cNvSpPr>
            <p:nvPr/>
          </p:nvSpPr>
          <p:spPr bwMode="auto">
            <a:xfrm>
              <a:off x="4837" y="1795"/>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64" name="Oval 127"/>
            <p:cNvSpPr>
              <a:spLocks noChangeArrowheads="1"/>
            </p:cNvSpPr>
            <p:nvPr/>
          </p:nvSpPr>
          <p:spPr bwMode="auto">
            <a:xfrm>
              <a:off x="5035" y="2065"/>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65" name="Oval 128"/>
            <p:cNvSpPr>
              <a:spLocks noChangeArrowheads="1"/>
            </p:cNvSpPr>
            <p:nvPr/>
          </p:nvSpPr>
          <p:spPr bwMode="auto">
            <a:xfrm>
              <a:off x="4963" y="2110"/>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66" name="Oval 129"/>
            <p:cNvSpPr>
              <a:spLocks noChangeArrowheads="1"/>
            </p:cNvSpPr>
            <p:nvPr/>
          </p:nvSpPr>
          <p:spPr bwMode="auto">
            <a:xfrm>
              <a:off x="4828" y="2110"/>
              <a:ext cx="55"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67" name="Oval 130"/>
            <p:cNvSpPr>
              <a:spLocks noChangeArrowheads="1"/>
            </p:cNvSpPr>
            <p:nvPr/>
          </p:nvSpPr>
          <p:spPr bwMode="auto">
            <a:xfrm>
              <a:off x="4756" y="2083"/>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68" name="Oval 131"/>
            <p:cNvSpPr>
              <a:spLocks noChangeArrowheads="1"/>
            </p:cNvSpPr>
            <p:nvPr/>
          </p:nvSpPr>
          <p:spPr bwMode="auto">
            <a:xfrm>
              <a:off x="4720" y="1939"/>
              <a:ext cx="55"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69" name="Oval 132"/>
            <p:cNvSpPr>
              <a:spLocks noChangeArrowheads="1"/>
            </p:cNvSpPr>
            <p:nvPr/>
          </p:nvSpPr>
          <p:spPr bwMode="auto">
            <a:xfrm>
              <a:off x="4756" y="1867"/>
              <a:ext cx="55"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70" name="Oval 133"/>
            <p:cNvSpPr>
              <a:spLocks noChangeArrowheads="1"/>
            </p:cNvSpPr>
            <p:nvPr/>
          </p:nvSpPr>
          <p:spPr bwMode="auto">
            <a:xfrm>
              <a:off x="5062" y="1867"/>
              <a:ext cx="55" cy="73"/>
            </a:xfrm>
            <a:prstGeom prst="ellipse">
              <a:avLst/>
            </a:prstGeom>
            <a:solidFill>
              <a:srgbClr val="00DFCA"/>
            </a:solidFill>
            <a:ln w="12700">
              <a:solidFill>
                <a:srgbClr val="000000"/>
              </a:solidFill>
              <a:round/>
              <a:headEnd/>
              <a:tailEnd/>
            </a:ln>
          </p:spPr>
          <p:txBody>
            <a:bodyPr wrap="none" anchor="ctr"/>
            <a:lstStyle/>
            <a:p>
              <a:endParaRPr lang="ar-SA"/>
            </a:p>
          </p:txBody>
        </p:sp>
      </p:grpSp>
      <p:grpSp>
        <p:nvGrpSpPr>
          <p:cNvPr id="20" name="Group 151"/>
          <p:cNvGrpSpPr>
            <a:grpSpLocks/>
          </p:cNvGrpSpPr>
          <p:nvPr/>
        </p:nvGrpSpPr>
        <p:grpSpPr bwMode="auto">
          <a:xfrm>
            <a:off x="6051550" y="2435225"/>
            <a:ext cx="571500" cy="615950"/>
            <a:chOff x="4288" y="1534"/>
            <a:chExt cx="406" cy="388"/>
          </a:xfrm>
        </p:grpSpPr>
        <p:grpSp>
          <p:nvGrpSpPr>
            <p:cNvPr id="21" name="Group 140"/>
            <p:cNvGrpSpPr>
              <a:grpSpLocks/>
            </p:cNvGrpSpPr>
            <p:nvPr/>
          </p:nvGrpSpPr>
          <p:grpSpPr bwMode="auto">
            <a:xfrm>
              <a:off x="4329" y="1570"/>
              <a:ext cx="307" cy="312"/>
              <a:chOff x="4329" y="1570"/>
              <a:chExt cx="307" cy="312"/>
            </a:xfrm>
          </p:grpSpPr>
          <p:sp>
            <p:nvSpPr>
              <p:cNvPr id="11355" name="Oval 135"/>
              <p:cNvSpPr>
                <a:spLocks noChangeArrowheads="1"/>
              </p:cNvSpPr>
              <p:nvPr/>
            </p:nvSpPr>
            <p:spPr bwMode="auto">
              <a:xfrm>
                <a:off x="4477" y="1570"/>
                <a:ext cx="28" cy="154"/>
              </a:xfrm>
              <a:prstGeom prst="ellipse">
                <a:avLst/>
              </a:prstGeom>
              <a:solidFill>
                <a:srgbClr val="000000"/>
              </a:solidFill>
              <a:ln w="12700">
                <a:solidFill>
                  <a:srgbClr val="000000"/>
                </a:solidFill>
                <a:round/>
                <a:headEnd/>
                <a:tailEnd/>
              </a:ln>
            </p:spPr>
            <p:txBody>
              <a:bodyPr wrap="none" anchor="ctr"/>
              <a:lstStyle/>
              <a:p>
                <a:endParaRPr lang="ar-SA"/>
              </a:p>
            </p:txBody>
          </p:sp>
          <p:sp>
            <p:nvSpPr>
              <p:cNvPr id="11356" name="Freeform 136"/>
              <p:cNvSpPr>
                <a:spLocks/>
              </p:cNvSpPr>
              <p:nvPr/>
            </p:nvSpPr>
            <p:spPr bwMode="auto">
              <a:xfrm>
                <a:off x="4392" y="1746"/>
                <a:ext cx="100" cy="136"/>
              </a:xfrm>
              <a:custGeom>
                <a:avLst/>
                <a:gdLst>
                  <a:gd name="T0" fmla="*/ 90 w 100"/>
                  <a:gd name="T1" fmla="*/ 0 h 136"/>
                  <a:gd name="T2" fmla="*/ 99 w 100"/>
                  <a:gd name="T3" fmla="*/ 0 h 136"/>
                  <a:gd name="T4" fmla="*/ 99 w 100"/>
                  <a:gd name="T5" fmla="*/ 9 h 136"/>
                  <a:gd name="T6" fmla="*/ 90 w 100"/>
                  <a:gd name="T7" fmla="*/ 18 h 136"/>
                  <a:gd name="T8" fmla="*/ 90 w 100"/>
                  <a:gd name="T9" fmla="*/ 36 h 136"/>
                  <a:gd name="T10" fmla="*/ 81 w 100"/>
                  <a:gd name="T11" fmla="*/ 45 h 136"/>
                  <a:gd name="T12" fmla="*/ 72 w 100"/>
                  <a:gd name="T13" fmla="*/ 63 h 136"/>
                  <a:gd name="T14" fmla="*/ 63 w 100"/>
                  <a:gd name="T15" fmla="*/ 81 h 136"/>
                  <a:gd name="T16" fmla="*/ 54 w 100"/>
                  <a:gd name="T17" fmla="*/ 99 h 136"/>
                  <a:gd name="T18" fmla="*/ 45 w 100"/>
                  <a:gd name="T19" fmla="*/ 108 h 136"/>
                  <a:gd name="T20" fmla="*/ 36 w 100"/>
                  <a:gd name="T21" fmla="*/ 126 h 136"/>
                  <a:gd name="T22" fmla="*/ 27 w 100"/>
                  <a:gd name="T23" fmla="*/ 135 h 136"/>
                  <a:gd name="T24" fmla="*/ 18 w 100"/>
                  <a:gd name="T25" fmla="*/ 135 h 136"/>
                  <a:gd name="T26" fmla="*/ 9 w 100"/>
                  <a:gd name="T27" fmla="*/ 135 h 136"/>
                  <a:gd name="T28" fmla="*/ 0 w 100"/>
                  <a:gd name="T29" fmla="*/ 135 h 136"/>
                  <a:gd name="T30" fmla="*/ 0 w 100"/>
                  <a:gd name="T31" fmla="*/ 126 h 136"/>
                  <a:gd name="T32" fmla="*/ 9 w 100"/>
                  <a:gd name="T33" fmla="*/ 117 h 136"/>
                  <a:gd name="T34" fmla="*/ 9 w 100"/>
                  <a:gd name="T35" fmla="*/ 108 h 136"/>
                  <a:gd name="T36" fmla="*/ 18 w 100"/>
                  <a:gd name="T37" fmla="*/ 90 h 136"/>
                  <a:gd name="T38" fmla="*/ 27 w 100"/>
                  <a:gd name="T39" fmla="*/ 72 h 136"/>
                  <a:gd name="T40" fmla="*/ 36 w 100"/>
                  <a:gd name="T41" fmla="*/ 54 h 136"/>
                  <a:gd name="T42" fmla="*/ 45 w 100"/>
                  <a:gd name="T43" fmla="*/ 45 h 136"/>
                  <a:gd name="T44" fmla="*/ 54 w 100"/>
                  <a:gd name="T45" fmla="*/ 27 h 136"/>
                  <a:gd name="T46" fmla="*/ 63 w 100"/>
                  <a:gd name="T47" fmla="*/ 18 h 136"/>
                  <a:gd name="T48" fmla="*/ 72 w 100"/>
                  <a:gd name="T49" fmla="*/ 9 h 136"/>
                  <a:gd name="T50" fmla="*/ 81 w 100"/>
                  <a:gd name="T51" fmla="*/ 0 h 136"/>
                  <a:gd name="T52" fmla="*/ 90 w 100"/>
                  <a:gd name="T53" fmla="*/ 0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136"/>
                  <a:gd name="T83" fmla="*/ 100 w 100"/>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136">
                    <a:moveTo>
                      <a:pt x="90" y="0"/>
                    </a:moveTo>
                    <a:lnTo>
                      <a:pt x="99" y="0"/>
                    </a:lnTo>
                    <a:lnTo>
                      <a:pt x="99" y="9"/>
                    </a:lnTo>
                    <a:lnTo>
                      <a:pt x="90" y="18"/>
                    </a:lnTo>
                    <a:lnTo>
                      <a:pt x="90" y="36"/>
                    </a:lnTo>
                    <a:lnTo>
                      <a:pt x="81" y="45"/>
                    </a:lnTo>
                    <a:lnTo>
                      <a:pt x="72" y="63"/>
                    </a:lnTo>
                    <a:lnTo>
                      <a:pt x="63" y="81"/>
                    </a:lnTo>
                    <a:lnTo>
                      <a:pt x="54" y="99"/>
                    </a:lnTo>
                    <a:lnTo>
                      <a:pt x="45" y="108"/>
                    </a:lnTo>
                    <a:lnTo>
                      <a:pt x="36" y="126"/>
                    </a:lnTo>
                    <a:lnTo>
                      <a:pt x="27" y="135"/>
                    </a:lnTo>
                    <a:lnTo>
                      <a:pt x="18" y="135"/>
                    </a:lnTo>
                    <a:lnTo>
                      <a:pt x="9" y="135"/>
                    </a:lnTo>
                    <a:lnTo>
                      <a:pt x="0" y="135"/>
                    </a:lnTo>
                    <a:lnTo>
                      <a:pt x="0" y="126"/>
                    </a:lnTo>
                    <a:lnTo>
                      <a:pt x="9" y="117"/>
                    </a:lnTo>
                    <a:lnTo>
                      <a:pt x="9" y="108"/>
                    </a:lnTo>
                    <a:lnTo>
                      <a:pt x="18" y="90"/>
                    </a:lnTo>
                    <a:lnTo>
                      <a:pt x="27" y="72"/>
                    </a:lnTo>
                    <a:lnTo>
                      <a:pt x="36" y="54"/>
                    </a:lnTo>
                    <a:lnTo>
                      <a:pt x="45" y="45"/>
                    </a:lnTo>
                    <a:lnTo>
                      <a:pt x="54" y="27"/>
                    </a:lnTo>
                    <a:lnTo>
                      <a:pt x="63" y="18"/>
                    </a:lnTo>
                    <a:lnTo>
                      <a:pt x="72" y="9"/>
                    </a:lnTo>
                    <a:lnTo>
                      <a:pt x="81" y="0"/>
                    </a:lnTo>
                    <a:lnTo>
                      <a:pt x="90" y="0"/>
                    </a:lnTo>
                  </a:path>
                </a:pathLst>
              </a:custGeom>
              <a:noFill/>
              <a:ln w="12700" cap="rnd">
                <a:solidFill>
                  <a:srgbClr val="000000"/>
                </a:solidFill>
                <a:round/>
                <a:headEnd/>
                <a:tailEnd/>
              </a:ln>
            </p:spPr>
            <p:txBody>
              <a:bodyPr/>
              <a:lstStyle/>
              <a:p>
                <a:endParaRPr lang="ar-SA"/>
              </a:p>
            </p:txBody>
          </p:sp>
          <p:sp>
            <p:nvSpPr>
              <p:cNvPr id="11357" name="Freeform 137"/>
              <p:cNvSpPr>
                <a:spLocks/>
              </p:cNvSpPr>
              <p:nvPr/>
            </p:nvSpPr>
            <p:spPr bwMode="auto">
              <a:xfrm>
                <a:off x="4491" y="1746"/>
                <a:ext cx="118" cy="127"/>
              </a:xfrm>
              <a:custGeom>
                <a:avLst/>
                <a:gdLst>
                  <a:gd name="T0" fmla="*/ 117 w 118"/>
                  <a:gd name="T1" fmla="*/ 126 h 127"/>
                  <a:gd name="T2" fmla="*/ 108 w 118"/>
                  <a:gd name="T3" fmla="*/ 126 h 127"/>
                  <a:gd name="T4" fmla="*/ 99 w 118"/>
                  <a:gd name="T5" fmla="*/ 126 h 127"/>
                  <a:gd name="T6" fmla="*/ 90 w 118"/>
                  <a:gd name="T7" fmla="*/ 117 h 127"/>
                  <a:gd name="T8" fmla="*/ 81 w 118"/>
                  <a:gd name="T9" fmla="*/ 117 h 127"/>
                  <a:gd name="T10" fmla="*/ 72 w 118"/>
                  <a:gd name="T11" fmla="*/ 99 h 127"/>
                  <a:gd name="T12" fmla="*/ 54 w 118"/>
                  <a:gd name="T13" fmla="*/ 90 h 127"/>
                  <a:gd name="T14" fmla="*/ 45 w 118"/>
                  <a:gd name="T15" fmla="*/ 72 h 127"/>
                  <a:gd name="T16" fmla="*/ 36 w 118"/>
                  <a:gd name="T17" fmla="*/ 63 h 127"/>
                  <a:gd name="T18" fmla="*/ 18 w 118"/>
                  <a:gd name="T19" fmla="*/ 45 h 127"/>
                  <a:gd name="T20" fmla="*/ 9 w 118"/>
                  <a:gd name="T21" fmla="*/ 36 h 127"/>
                  <a:gd name="T22" fmla="*/ 0 w 118"/>
                  <a:gd name="T23" fmla="*/ 18 h 127"/>
                  <a:gd name="T24" fmla="*/ 0 w 118"/>
                  <a:gd name="T25" fmla="*/ 9 h 127"/>
                  <a:gd name="T26" fmla="*/ 0 w 118"/>
                  <a:gd name="T27" fmla="*/ 0 h 127"/>
                  <a:gd name="T28" fmla="*/ 9 w 118"/>
                  <a:gd name="T29" fmla="*/ 0 h 127"/>
                  <a:gd name="T30" fmla="*/ 27 w 118"/>
                  <a:gd name="T31" fmla="*/ 0 h 127"/>
                  <a:gd name="T32" fmla="*/ 36 w 118"/>
                  <a:gd name="T33" fmla="*/ 9 h 127"/>
                  <a:gd name="T34" fmla="*/ 45 w 118"/>
                  <a:gd name="T35" fmla="*/ 18 h 127"/>
                  <a:gd name="T36" fmla="*/ 54 w 118"/>
                  <a:gd name="T37" fmla="*/ 36 h 127"/>
                  <a:gd name="T38" fmla="*/ 72 w 118"/>
                  <a:gd name="T39" fmla="*/ 45 h 127"/>
                  <a:gd name="T40" fmla="*/ 90 w 118"/>
                  <a:gd name="T41" fmla="*/ 63 h 127"/>
                  <a:gd name="T42" fmla="*/ 99 w 118"/>
                  <a:gd name="T43" fmla="*/ 72 h 127"/>
                  <a:gd name="T44" fmla="*/ 108 w 118"/>
                  <a:gd name="T45" fmla="*/ 90 h 127"/>
                  <a:gd name="T46" fmla="*/ 117 w 118"/>
                  <a:gd name="T47" fmla="*/ 99 h 127"/>
                  <a:gd name="T48" fmla="*/ 117 w 118"/>
                  <a:gd name="T49" fmla="*/ 108 h 127"/>
                  <a:gd name="T50" fmla="*/ 117 w 118"/>
                  <a:gd name="T51" fmla="*/ 117 h 127"/>
                  <a:gd name="T52" fmla="*/ 117 w 118"/>
                  <a:gd name="T53" fmla="*/ 126 h 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8"/>
                  <a:gd name="T82" fmla="*/ 0 h 127"/>
                  <a:gd name="T83" fmla="*/ 118 w 118"/>
                  <a:gd name="T84" fmla="*/ 127 h 1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8" h="127">
                    <a:moveTo>
                      <a:pt x="117" y="126"/>
                    </a:moveTo>
                    <a:lnTo>
                      <a:pt x="108" y="126"/>
                    </a:lnTo>
                    <a:lnTo>
                      <a:pt x="99" y="126"/>
                    </a:lnTo>
                    <a:lnTo>
                      <a:pt x="90" y="117"/>
                    </a:lnTo>
                    <a:lnTo>
                      <a:pt x="81" y="117"/>
                    </a:lnTo>
                    <a:lnTo>
                      <a:pt x="72" y="99"/>
                    </a:lnTo>
                    <a:lnTo>
                      <a:pt x="54" y="90"/>
                    </a:lnTo>
                    <a:lnTo>
                      <a:pt x="45" y="72"/>
                    </a:lnTo>
                    <a:lnTo>
                      <a:pt x="36" y="63"/>
                    </a:lnTo>
                    <a:lnTo>
                      <a:pt x="18" y="45"/>
                    </a:lnTo>
                    <a:lnTo>
                      <a:pt x="9" y="36"/>
                    </a:lnTo>
                    <a:lnTo>
                      <a:pt x="0" y="18"/>
                    </a:lnTo>
                    <a:lnTo>
                      <a:pt x="0" y="9"/>
                    </a:lnTo>
                    <a:lnTo>
                      <a:pt x="0" y="0"/>
                    </a:lnTo>
                    <a:lnTo>
                      <a:pt x="9" y="0"/>
                    </a:lnTo>
                    <a:lnTo>
                      <a:pt x="27" y="0"/>
                    </a:lnTo>
                    <a:lnTo>
                      <a:pt x="36" y="9"/>
                    </a:lnTo>
                    <a:lnTo>
                      <a:pt x="45" y="18"/>
                    </a:lnTo>
                    <a:lnTo>
                      <a:pt x="54" y="36"/>
                    </a:lnTo>
                    <a:lnTo>
                      <a:pt x="72" y="45"/>
                    </a:lnTo>
                    <a:lnTo>
                      <a:pt x="90" y="63"/>
                    </a:lnTo>
                    <a:lnTo>
                      <a:pt x="99" y="72"/>
                    </a:lnTo>
                    <a:lnTo>
                      <a:pt x="108" y="90"/>
                    </a:lnTo>
                    <a:lnTo>
                      <a:pt x="117" y="99"/>
                    </a:lnTo>
                    <a:lnTo>
                      <a:pt x="117" y="108"/>
                    </a:lnTo>
                    <a:lnTo>
                      <a:pt x="117" y="117"/>
                    </a:lnTo>
                    <a:lnTo>
                      <a:pt x="117" y="126"/>
                    </a:lnTo>
                  </a:path>
                </a:pathLst>
              </a:custGeom>
              <a:noFill/>
              <a:ln w="12700" cap="rnd">
                <a:solidFill>
                  <a:srgbClr val="000000"/>
                </a:solidFill>
                <a:round/>
                <a:headEnd/>
                <a:tailEnd/>
              </a:ln>
            </p:spPr>
            <p:txBody>
              <a:bodyPr/>
              <a:lstStyle/>
              <a:p>
                <a:endParaRPr lang="ar-SA"/>
              </a:p>
            </p:txBody>
          </p:sp>
          <p:sp>
            <p:nvSpPr>
              <p:cNvPr id="11358" name="Freeform 138"/>
              <p:cNvSpPr>
                <a:spLocks/>
              </p:cNvSpPr>
              <p:nvPr/>
            </p:nvSpPr>
            <p:spPr bwMode="auto">
              <a:xfrm>
                <a:off x="4491" y="1629"/>
                <a:ext cx="145" cy="118"/>
              </a:xfrm>
              <a:custGeom>
                <a:avLst/>
                <a:gdLst>
                  <a:gd name="T0" fmla="*/ 144 w 145"/>
                  <a:gd name="T1" fmla="*/ 9 h 118"/>
                  <a:gd name="T2" fmla="*/ 144 w 145"/>
                  <a:gd name="T3" fmla="*/ 9 h 118"/>
                  <a:gd name="T4" fmla="*/ 144 w 145"/>
                  <a:gd name="T5" fmla="*/ 18 h 118"/>
                  <a:gd name="T6" fmla="*/ 135 w 145"/>
                  <a:gd name="T7" fmla="*/ 27 h 118"/>
                  <a:gd name="T8" fmla="*/ 126 w 145"/>
                  <a:gd name="T9" fmla="*/ 36 h 118"/>
                  <a:gd name="T10" fmla="*/ 117 w 145"/>
                  <a:gd name="T11" fmla="*/ 45 h 118"/>
                  <a:gd name="T12" fmla="*/ 99 w 145"/>
                  <a:gd name="T13" fmla="*/ 54 h 118"/>
                  <a:gd name="T14" fmla="*/ 90 w 145"/>
                  <a:gd name="T15" fmla="*/ 72 h 118"/>
                  <a:gd name="T16" fmla="*/ 72 w 145"/>
                  <a:gd name="T17" fmla="*/ 81 h 118"/>
                  <a:gd name="T18" fmla="*/ 54 w 145"/>
                  <a:gd name="T19" fmla="*/ 99 h 118"/>
                  <a:gd name="T20" fmla="*/ 45 w 145"/>
                  <a:gd name="T21" fmla="*/ 99 h 118"/>
                  <a:gd name="T22" fmla="*/ 27 w 145"/>
                  <a:gd name="T23" fmla="*/ 108 h 118"/>
                  <a:gd name="T24" fmla="*/ 18 w 145"/>
                  <a:gd name="T25" fmla="*/ 108 h 118"/>
                  <a:gd name="T26" fmla="*/ 9 w 145"/>
                  <a:gd name="T27" fmla="*/ 117 h 118"/>
                  <a:gd name="T28" fmla="*/ 0 w 145"/>
                  <a:gd name="T29" fmla="*/ 108 h 118"/>
                  <a:gd name="T30" fmla="*/ 9 w 145"/>
                  <a:gd name="T31" fmla="*/ 99 h 118"/>
                  <a:gd name="T32" fmla="*/ 9 w 145"/>
                  <a:gd name="T33" fmla="*/ 90 h 118"/>
                  <a:gd name="T34" fmla="*/ 27 w 145"/>
                  <a:gd name="T35" fmla="*/ 72 h 118"/>
                  <a:gd name="T36" fmla="*/ 36 w 145"/>
                  <a:gd name="T37" fmla="*/ 63 h 118"/>
                  <a:gd name="T38" fmla="*/ 45 w 145"/>
                  <a:gd name="T39" fmla="*/ 54 h 118"/>
                  <a:gd name="T40" fmla="*/ 63 w 145"/>
                  <a:gd name="T41" fmla="*/ 45 h 118"/>
                  <a:gd name="T42" fmla="*/ 72 w 145"/>
                  <a:gd name="T43" fmla="*/ 36 h 118"/>
                  <a:gd name="T44" fmla="*/ 90 w 145"/>
                  <a:gd name="T45" fmla="*/ 18 h 118"/>
                  <a:gd name="T46" fmla="*/ 108 w 145"/>
                  <a:gd name="T47" fmla="*/ 9 h 118"/>
                  <a:gd name="T48" fmla="*/ 117 w 145"/>
                  <a:gd name="T49" fmla="*/ 9 h 118"/>
                  <a:gd name="T50" fmla="*/ 126 w 145"/>
                  <a:gd name="T51" fmla="*/ 0 h 118"/>
                  <a:gd name="T52" fmla="*/ 135 w 145"/>
                  <a:gd name="T53" fmla="*/ 0 h 118"/>
                  <a:gd name="T54" fmla="*/ 144 w 145"/>
                  <a:gd name="T55" fmla="*/ 9 h 1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5"/>
                  <a:gd name="T85" fmla="*/ 0 h 118"/>
                  <a:gd name="T86" fmla="*/ 145 w 145"/>
                  <a:gd name="T87" fmla="*/ 118 h 1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5" h="118">
                    <a:moveTo>
                      <a:pt x="144" y="9"/>
                    </a:moveTo>
                    <a:lnTo>
                      <a:pt x="144" y="9"/>
                    </a:lnTo>
                    <a:lnTo>
                      <a:pt x="144" y="18"/>
                    </a:lnTo>
                    <a:lnTo>
                      <a:pt x="135" y="27"/>
                    </a:lnTo>
                    <a:lnTo>
                      <a:pt x="126" y="36"/>
                    </a:lnTo>
                    <a:lnTo>
                      <a:pt x="117" y="45"/>
                    </a:lnTo>
                    <a:lnTo>
                      <a:pt x="99" y="54"/>
                    </a:lnTo>
                    <a:lnTo>
                      <a:pt x="90" y="72"/>
                    </a:lnTo>
                    <a:lnTo>
                      <a:pt x="72" y="81"/>
                    </a:lnTo>
                    <a:lnTo>
                      <a:pt x="54" y="99"/>
                    </a:lnTo>
                    <a:lnTo>
                      <a:pt x="45" y="99"/>
                    </a:lnTo>
                    <a:lnTo>
                      <a:pt x="27" y="108"/>
                    </a:lnTo>
                    <a:lnTo>
                      <a:pt x="18" y="108"/>
                    </a:lnTo>
                    <a:lnTo>
                      <a:pt x="9" y="117"/>
                    </a:lnTo>
                    <a:lnTo>
                      <a:pt x="0" y="108"/>
                    </a:lnTo>
                    <a:lnTo>
                      <a:pt x="9" y="99"/>
                    </a:lnTo>
                    <a:lnTo>
                      <a:pt x="9" y="90"/>
                    </a:lnTo>
                    <a:lnTo>
                      <a:pt x="27" y="72"/>
                    </a:lnTo>
                    <a:lnTo>
                      <a:pt x="36" y="63"/>
                    </a:lnTo>
                    <a:lnTo>
                      <a:pt x="45" y="54"/>
                    </a:lnTo>
                    <a:lnTo>
                      <a:pt x="63" y="45"/>
                    </a:lnTo>
                    <a:lnTo>
                      <a:pt x="72" y="36"/>
                    </a:lnTo>
                    <a:lnTo>
                      <a:pt x="90" y="18"/>
                    </a:lnTo>
                    <a:lnTo>
                      <a:pt x="108" y="9"/>
                    </a:lnTo>
                    <a:lnTo>
                      <a:pt x="117" y="9"/>
                    </a:lnTo>
                    <a:lnTo>
                      <a:pt x="126" y="0"/>
                    </a:lnTo>
                    <a:lnTo>
                      <a:pt x="135" y="0"/>
                    </a:lnTo>
                    <a:lnTo>
                      <a:pt x="144" y="9"/>
                    </a:lnTo>
                  </a:path>
                </a:pathLst>
              </a:custGeom>
              <a:noFill/>
              <a:ln w="12700" cap="rnd">
                <a:solidFill>
                  <a:srgbClr val="000000"/>
                </a:solidFill>
                <a:round/>
                <a:headEnd/>
                <a:tailEnd/>
              </a:ln>
            </p:spPr>
            <p:txBody>
              <a:bodyPr/>
              <a:lstStyle/>
              <a:p>
                <a:endParaRPr lang="ar-SA"/>
              </a:p>
            </p:txBody>
          </p:sp>
          <p:sp>
            <p:nvSpPr>
              <p:cNvPr id="11359" name="Freeform 139"/>
              <p:cNvSpPr>
                <a:spLocks/>
              </p:cNvSpPr>
              <p:nvPr/>
            </p:nvSpPr>
            <p:spPr bwMode="auto">
              <a:xfrm>
                <a:off x="4329" y="1665"/>
                <a:ext cx="154" cy="82"/>
              </a:xfrm>
              <a:custGeom>
                <a:avLst/>
                <a:gdLst>
                  <a:gd name="T0" fmla="*/ 153 w 154"/>
                  <a:gd name="T1" fmla="*/ 72 h 82"/>
                  <a:gd name="T2" fmla="*/ 153 w 154"/>
                  <a:gd name="T3" fmla="*/ 81 h 82"/>
                  <a:gd name="T4" fmla="*/ 144 w 154"/>
                  <a:gd name="T5" fmla="*/ 81 h 82"/>
                  <a:gd name="T6" fmla="*/ 135 w 154"/>
                  <a:gd name="T7" fmla="*/ 81 h 82"/>
                  <a:gd name="T8" fmla="*/ 108 w 154"/>
                  <a:gd name="T9" fmla="*/ 72 h 82"/>
                  <a:gd name="T10" fmla="*/ 90 w 154"/>
                  <a:gd name="T11" fmla="*/ 72 h 82"/>
                  <a:gd name="T12" fmla="*/ 72 w 154"/>
                  <a:gd name="T13" fmla="*/ 63 h 82"/>
                  <a:gd name="T14" fmla="*/ 54 w 154"/>
                  <a:gd name="T15" fmla="*/ 54 h 82"/>
                  <a:gd name="T16" fmla="*/ 36 w 154"/>
                  <a:gd name="T17" fmla="*/ 36 h 82"/>
                  <a:gd name="T18" fmla="*/ 27 w 154"/>
                  <a:gd name="T19" fmla="*/ 36 h 82"/>
                  <a:gd name="T20" fmla="*/ 18 w 154"/>
                  <a:gd name="T21" fmla="*/ 27 h 82"/>
                  <a:gd name="T22" fmla="*/ 9 w 154"/>
                  <a:gd name="T23" fmla="*/ 18 h 82"/>
                  <a:gd name="T24" fmla="*/ 0 w 154"/>
                  <a:gd name="T25" fmla="*/ 9 h 82"/>
                  <a:gd name="T26" fmla="*/ 9 w 154"/>
                  <a:gd name="T27" fmla="*/ 0 h 82"/>
                  <a:gd name="T28" fmla="*/ 18 w 154"/>
                  <a:gd name="T29" fmla="*/ 0 h 82"/>
                  <a:gd name="T30" fmla="*/ 27 w 154"/>
                  <a:gd name="T31" fmla="*/ 9 h 82"/>
                  <a:gd name="T32" fmla="*/ 45 w 154"/>
                  <a:gd name="T33" fmla="*/ 9 h 82"/>
                  <a:gd name="T34" fmla="*/ 72 w 154"/>
                  <a:gd name="T35" fmla="*/ 18 h 82"/>
                  <a:gd name="T36" fmla="*/ 90 w 154"/>
                  <a:gd name="T37" fmla="*/ 18 h 82"/>
                  <a:gd name="T38" fmla="*/ 108 w 154"/>
                  <a:gd name="T39" fmla="*/ 27 h 82"/>
                  <a:gd name="T40" fmla="*/ 126 w 154"/>
                  <a:gd name="T41" fmla="*/ 36 h 82"/>
                  <a:gd name="T42" fmla="*/ 135 w 154"/>
                  <a:gd name="T43" fmla="*/ 45 h 82"/>
                  <a:gd name="T44" fmla="*/ 144 w 154"/>
                  <a:gd name="T45" fmla="*/ 54 h 82"/>
                  <a:gd name="T46" fmla="*/ 153 w 154"/>
                  <a:gd name="T47" fmla="*/ 63 h 82"/>
                  <a:gd name="T48" fmla="*/ 153 w 154"/>
                  <a:gd name="T49" fmla="*/ 72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4"/>
                  <a:gd name="T76" fmla="*/ 0 h 82"/>
                  <a:gd name="T77" fmla="*/ 154 w 154"/>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4" h="82">
                    <a:moveTo>
                      <a:pt x="153" y="72"/>
                    </a:moveTo>
                    <a:lnTo>
                      <a:pt x="153" y="81"/>
                    </a:lnTo>
                    <a:lnTo>
                      <a:pt x="144" y="81"/>
                    </a:lnTo>
                    <a:lnTo>
                      <a:pt x="135" y="81"/>
                    </a:lnTo>
                    <a:lnTo>
                      <a:pt x="108" y="72"/>
                    </a:lnTo>
                    <a:lnTo>
                      <a:pt x="90" y="72"/>
                    </a:lnTo>
                    <a:lnTo>
                      <a:pt x="72" y="63"/>
                    </a:lnTo>
                    <a:lnTo>
                      <a:pt x="54" y="54"/>
                    </a:lnTo>
                    <a:lnTo>
                      <a:pt x="36" y="36"/>
                    </a:lnTo>
                    <a:lnTo>
                      <a:pt x="27" y="36"/>
                    </a:lnTo>
                    <a:lnTo>
                      <a:pt x="18" y="27"/>
                    </a:lnTo>
                    <a:lnTo>
                      <a:pt x="9" y="18"/>
                    </a:lnTo>
                    <a:lnTo>
                      <a:pt x="0" y="9"/>
                    </a:lnTo>
                    <a:lnTo>
                      <a:pt x="9" y="0"/>
                    </a:lnTo>
                    <a:lnTo>
                      <a:pt x="18" y="0"/>
                    </a:lnTo>
                    <a:lnTo>
                      <a:pt x="27" y="9"/>
                    </a:lnTo>
                    <a:lnTo>
                      <a:pt x="45" y="9"/>
                    </a:lnTo>
                    <a:lnTo>
                      <a:pt x="72" y="18"/>
                    </a:lnTo>
                    <a:lnTo>
                      <a:pt x="90" y="18"/>
                    </a:lnTo>
                    <a:lnTo>
                      <a:pt x="108" y="27"/>
                    </a:lnTo>
                    <a:lnTo>
                      <a:pt x="126" y="36"/>
                    </a:lnTo>
                    <a:lnTo>
                      <a:pt x="135" y="45"/>
                    </a:lnTo>
                    <a:lnTo>
                      <a:pt x="144" y="54"/>
                    </a:lnTo>
                    <a:lnTo>
                      <a:pt x="153" y="63"/>
                    </a:lnTo>
                    <a:lnTo>
                      <a:pt x="153" y="72"/>
                    </a:lnTo>
                  </a:path>
                </a:pathLst>
              </a:custGeom>
              <a:noFill/>
              <a:ln w="12700" cap="rnd">
                <a:solidFill>
                  <a:srgbClr val="000000"/>
                </a:solidFill>
                <a:round/>
                <a:headEnd/>
                <a:tailEnd/>
              </a:ln>
            </p:spPr>
            <p:txBody>
              <a:bodyPr/>
              <a:lstStyle/>
              <a:p>
                <a:endParaRPr lang="ar-SA"/>
              </a:p>
            </p:txBody>
          </p:sp>
        </p:grpSp>
        <p:sp>
          <p:nvSpPr>
            <p:cNvPr id="11345" name="Oval 141"/>
            <p:cNvSpPr>
              <a:spLocks noChangeArrowheads="1"/>
            </p:cNvSpPr>
            <p:nvPr/>
          </p:nvSpPr>
          <p:spPr bwMode="auto">
            <a:xfrm>
              <a:off x="4576" y="1561"/>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46" name="Oval 142"/>
            <p:cNvSpPr>
              <a:spLocks noChangeArrowheads="1"/>
            </p:cNvSpPr>
            <p:nvPr/>
          </p:nvSpPr>
          <p:spPr bwMode="auto">
            <a:xfrm>
              <a:off x="4495" y="1534"/>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47" name="Oval 143"/>
            <p:cNvSpPr>
              <a:spLocks noChangeArrowheads="1"/>
            </p:cNvSpPr>
            <p:nvPr/>
          </p:nvSpPr>
          <p:spPr bwMode="auto">
            <a:xfrm>
              <a:off x="4414" y="1543"/>
              <a:ext cx="55"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48" name="Oval 144"/>
            <p:cNvSpPr>
              <a:spLocks noChangeArrowheads="1"/>
            </p:cNvSpPr>
            <p:nvPr/>
          </p:nvSpPr>
          <p:spPr bwMode="auto">
            <a:xfrm>
              <a:off x="4603" y="1813"/>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49" name="Oval 145"/>
            <p:cNvSpPr>
              <a:spLocks noChangeArrowheads="1"/>
            </p:cNvSpPr>
            <p:nvPr/>
          </p:nvSpPr>
          <p:spPr bwMode="auto">
            <a:xfrm>
              <a:off x="4540" y="1858"/>
              <a:ext cx="55"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50" name="Oval 146"/>
            <p:cNvSpPr>
              <a:spLocks noChangeArrowheads="1"/>
            </p:cNvSpPr>
            <p:nvPr/>
          </p:nvSpPr>
          <p:spPr bwMode="auto">
            <a:xfrm>
              <a:off x="4396" y="1858"/>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51" name="Oval 147"/>
            <p:cNvSpPr>
              <a:spLocks noChangeArrowheads="1"/>
            </p:cNvSpPr>
            <p:nvPr/>
          </p:nvSpPr>
          <p:spPr bwMode="auto">
            <a:xfrm>
              <a:off x="4324" y="1822"/>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52" name="Oval 148"/>
            <p:cNvSpPr>
              <a:spLocks noChangeArrowheads="1"/>
            </p:cNvSpPr>
            <p:nvPr/>
          </p:nvSpPr>
          <p:spPr bwMode="auto">
            <a:xfrm>
              <a:off x="4288" y="1687"/>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53" name="Oval 149"/>
            <p:cNvSpPr>
              <a:spLocks noChangeArrowheads="1"/>
            </p:cNvSpPr>
            <p:nvPr/>
          </p:nvSpPr>
          <p:spPr bwMode="auto">
            <a:xfrm>
              <a:off x="4324" y="1615"/>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54" name="Oval 150"/>
            <p:cNvSpPr>
              <a:spLocks noChangeArrowheads="1"/>
            </p:cNvSpPr>
            <p:nvPr/>
          </p:nvSpPr>
          <p:spPr bwMode="auto">
            <a:xfrm>
              <a:off x="4630" y="1615"/>
              <a:ext cx="64" cy="73"/>
            </a:xfrm>
            <a:prstGeom prst="ellipse">
              <a:avLst/>
            </a:prstGeom>
            <a:solidFill>
              <a:srgbClr val="00DFCA"/>
            </a:solidFill>
            <a:ln w="12700">
              <a:solidFill>
                <a:srgbClr val="000000"/>
              </a:solidFill>
              <a:round/>
              <a:headEnd/>
              <a:tailEnd/>
            </a:ln>
          </p:spPr>
          <p:txBody>
            <a:bodyPr wrap="none" anchor="ctr"/>
            <a:lstStyle/>
            <a:p>
              <a:endParaRPr lang="ar-SA"/>
            </a:p>
          </p:txBody>
        </p:sp>
      </p:grpSp>
      <p:grpSp>
        <p:nvGrpSpPr>
          <p:cNvPr id="22" name="Group 168"/>
          <p:cNvGrpSpPr>
            <a:grpSpLocks/>
          </p:cNvGrpSpPr>
          <p:nvPr/>
        </p:nvGrpSpPr>
        <p:grpSpPr bwMode="auto">
          <a:xfrm>
            <a:off x="5492750" y="2878138"/>
            <a:ext cx="571500" cy="630237"/>
            <a:chOff x="3892" y="1813"/>
            <a:chExt cx="406" cy="397"/>
          </a:xfrm>
        </p:grpSpPr>
        <p:grpSp>
          <p:nvGrpSpPr>
            <p:cNvPr id="23" name="Group 157"/>
            <p:cNvGrpSpPr>
              <a:grpSpLocks/>
            </p:cNvGrpSpPr>
            <p:nvPr/>
          </p:nvGrpSpPr>
          <p:grpSpPr bwMode="auto">
            <a:xfrm>
              <a:off x="3933" y="1849"/>
              <a:ext cx="307" cy="321"/>
              <a:chOff x="3933" y="1849"/>
              <a:chExt cx="307" cy="321"/>
            </a:xfrm>
          </p:grpSpPr>
          <p:sp>
            <p:nvSpPr>
              <p:cNvPr id="11339" name="Oval 152"/>
              <p:cNvSpPr>
                <a:spLocks noChangeArrowheads="1"/>
              </p:cNvSpPr>
              <p:nvPr/>
            </p:nvSpPr>
            <p:spPr bwMode="auto">
              <a:xfrm>
                <a:off x="4081" y="1849"/>
                <a:ext cx="28" cy="163"/>
              </a:xfrm>
              <a:prstGeom prst="ellipse">
                <a:avLst/>
              </a:prstGeom>
              <a:solidFill>
                <a:srgbClr val="000000"/>
              </a:solidFill>
              <a:ln w="12700">
                <a:solidFill>
                  <a:srgbClr val="000000"/>
                </a:solidFill>
                <a:round/>
                <a:headEnd/>
                <a:tailEnd/>
              </a:ln>
            </p:spPr>
            <p:txBody>
              <a:bodyPr wrap="none" anchor="ctr"/>
              <a:lstStyle/>
              <a:p>
                <a:endParaRPr lang="ar-SA"/>
              </a:p>
            </p:txBody>
          </p:sp>
          <p:sp>
            <p:nvSpPr>
              <p:cNvPr id="11340" name="Freeform 153"/>
              <p:cNvSpPr>
                <a:spLocks/>
              </p:cNvSpPr>
              <p:nvPr/>
            </p:nvSpPr>
            <p:spPr bwMode="auto">
              <a:xfrm>
                <a:off x="3996" y="2025"/>
                <a:ext cx="100" cy="145"/>
              </a:xfrm>
              <a:custGeom>
                <a:avLst/>
                <a:gdLst>
                  <a:gd name="T0" fmla="*/ 90 w 100"/>
                  <a:gd name="T1" fmla="*/ 0 h 145"/>
                  <a:gd name="T2" fmla="*/ 99 w 100"/>
                  <a:gd name="T3" fmla="*/ 9 h 145"/>
                  <a:gd name="T4" fmla="*/ 90 w 100"/>
                  <a:gd name="T5" fmla="*/ 27 h 145"/>
                  <a:gd name="T6" fmla="*/ 90 w 100"/>
                  <a:gd name="T7" fmla="*/ 36 h 145"/>
                  <a:gd name="T8" fmla="*/ 81 w 100"/>
                  <a:gd name="T9" fmla="*/ 54 h 145"/>
                  <a:gd name="T10" fmla="*/ 72 w 100"/>
                  <a:gd name="T11" fmla="*/ 72 h 145"/>
                  <a:gd name="T12" fmla="*/ 63 w 100"/>
                  <a:gd name="T13" fmla="*/ 81 h 145"/>
                  <a:gd name="T14" fmla="*/ 54 w 100"/>
                  <a:gd name="T15" fmla="*/ 99 h 145"/>
                  <a:gd name="T16" fmla="*/ 45 w 100"/>
                  <a:gd name="T17" fmla="*/ 117 h 145"/>
                  <a:gd name="T18" fmla="*/ 36 w 100"/>
                  <a:gd name="T19" fmla="*/ 126 h 145"/>
                  <a:gd name="T20" fmla="*/ 27 w 100"/>
                  <a:gd name="T21" fmla="*/ 135 h 145"/>
                  <a:gd name="T22" fmla="*/ 18 w 100"/>
                  <a:gd name="T23" fmla="*/ 144 h 145"/>
                  <a:gd name="T24" fmla="*/ 9 w 100"/>
                  <a:gd name="T25" fmla="*/ 144 h 145"/>
                  <a:gd name="T26" fmla="*/ 0 w 100"/>
                  <a:gd name="T27" fmla="*/ 135 h 145"/>
                  <a:gd name="T28" fmla="*/ 9 w 100"/>
                  <a:gd name="T29" fmla="*/ 117 h 145"/>
                  <a:gd name="T30" fmla="*/ 9 w 100"/>
                  <a:gd name="T31" fmla="*/ 108 h 145"/>
                  <a:gd name="T32" fmla="*/ 18 w 100"/>
                  <a:gd name="T33" fmla="*/ 90 h 145"/>
                  <a:gd name="T34" fmla="*/ 27 w 100"/>
                  <a:gd name="T35" fmla="*/ 72 h 145"/>
                  <a:gd name="T36" fmla="*/ 36 w 100"/>
                  <a:gd name="T37" fmla="*/ 63 h 145"/>
                  <a:gd name="T38" fmla="*/ 45 w 100"/>
                  <a:gd name="T39" fmla="*/ 45 h 145"/>
                  <a:gd name="T40" fmla="*/ 54 w 100"/>
                  <a:gd name="T41" fmla="*/ 27 h 145"/>
                  <a:gd name="T42" fmla="*/ 63 w 100"/>
                  <a:gd name="T43" fmla="*/ 18 h 145"/>
                  <a:gd name="T44" fmla="*/ 72 w 100"/>
                  <a:gd name="T45" fmla="*/ 9 h 145"/>
                  <a:gd name="T46" fmla="*/ 81 w 100"/>
                  <a:gd name="T47" fmla="*/ 9 h 145"/>
                  <a:gd name="T48" fmla="*/ 90 w 100"/>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
                  <a:gd name="T76" fmla="*/ 0 h 145"/>
                  <a:gd name="T77" fmla="*/ 100 w 100"/>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 h="145">
                    <a:moveTo>
                      <a:pt x="90" y="0"/>
                    </a:moveTo>
                    <a:lnTo>
                      <a:pt x="99" y="9"/>
                    </a:lnTo>
                    <a:lnTo>
                      <a:pt x="90" y="27"/>
                    </a:lnTo>
                    <a:lnTo>
                      <a:pt x="90" y="36"/>
                    </a:lnTo>
                    <a:lnTo>
                      <a:pt x="81" y="54"/>
                    </a:lnTo>
                    <a:lnTo>
                      <a:pt x="72" y="72"/>
                    </a:lnTo>
                    <a:lnTo>
                      <a:pt x="63" y="81"/>
                    </a:lnTo>
                    <a:lnTo>
                      <a:pt x="54" y="99"/>
                    </a:lnTo>
                    <a:lnTo>
                      <a:pt x="45" y="117"/>
                    </a:lnTo>
                    <a:lnTo>
                      <a:pt x="36" y="126"/>
                    </a:lnTo>
                    <a:lnTo>
                      <a:pt x="27" y="135"/>
                    </a:lnTo>
                    <a:lnTo>
                      <a:pt x="18" y="144"/>
                    </a:lnTo>
                    <a:lnTo>
                      <a:pt x="9" y="144"/>
                    </a:lnTo>
                    <a:lnTo>
                      <a:pt x="0" y="135"/>
                    </a:lnTo>
                    <a:lnTo>
                      <a:pt x="9" y="117"/>
                    </a:lnTo>
                    <a:lnTo>
                      <a:pt x="9" y="108"/>
                    </a:lnTo>
                    <a:lnTo>
                      <a:pt x="18" y="90"/>
                    </a:lnTo>
                    <a:lnTo>
                      <a:pt x="27" y="72"/>
                    </a:lnTo>
                    <a:lnTo>
                      <a:pt x="36" y="63"/>
                    </a:lnTo>
                    <a:lnTo>
                      <a:pt x="45" y="45"/>
                    </a:lnTo>
                    <a:lnTo>
                      <a:pt x="54" y="27"/>
                    </a:lnTo>
                    <a:lnTo>
                      <a:pt x="63" y="18"/>
                    </a:lnTo>
                    <a:lnTo>
                      <a:pt x="72" y="9"/>
                    </a:lnTo>
                    <a:lnTo>
                      <a:pt x="81" y="9"/>
                    </a:lnTo>
                    <a:lnTo>
                      <a:pt x="90" y="0"/>
                    </a:lnTo>
                  </a:path>
                </a:pathLst>
              </a:custGeom>
              <a:noFill/>
              <a:ln w="12700" cap="rnd">
                <a:solidFill>
                  <a:srgbClr val="000000"/>
                </a:solidFill>
                <a:round/>
                <a:headEnd/>
                <a:tailEnd/>
              </a:ln>
            </p:spPr>
            <p:txBody>
              <a:bodyPr/>
              <a:lstStyle/>
              <a:p>
                <a:endParaRPr lang="ar-SA"/>
              </a:p>
            </p:txBody>
          </p:sp>
          <p:sp>
            <p:nvSpPr>
              <p:cNvPr id="11341" name="Freeform 154"/>
              <p:cNvSpPr>
                <a:spLocks/>
              </p:cNvSpPr>
              <p:nvPr/>
            </p:nvSpPr>
            <p:spPr bwMode="auto">
              <a:xfrm>
                <a:off x="4095" y="2025"/>
                <a:ext cx="118" cy="127"/>
              </a:xfrm>
              <a:custGeom>
                <a:avLst/>
                <a:gdLst>
                  <a:gd name="T0" fmla="*/ 117 w 118"/>
                  <a:gd name="T1" fmla="*/ 126 h 127"/>
                  <a:gd name="T2" fmla="*/ 108 w 118"/>
                  <a:gd name="T3" fmla="*/ 126 h 127"/>
                  <a:gd name="T4" fmla="*/ 99 w 118"/>
                  <a:gd name="T5" fmla="*/ 126 h 127"/>
                  <a:gd name="T6" fmla="*/ 90 w 118"/>
                  <a:gd name="T7" fmla="*/ 126 h 127"/>
                  <a:gd name="T8" fmla="*/ 81 w 118"/>
                  <a:gd name="T9" fmla="*/ 117 h 127"/>
                  <a:gd name="T10" fmla="*/ 72 w 118"/>
                  <a:gd name="T11" fmla="*/ 99 h 127"/>
                  <a:gd name="T12" fmla="*/ 54 w 118"/>
                  <a:gd name="T13" fmla="*/ 90 h 127"/>
                  <a:gd name="T14" fmla="*/ 45 w 118"/>
                  <a:gd name="T15" fmla="*/ 81 h 127"/>
                  <a:gd name="T16" fmla="*/ 36 w 118"/>
                  <a:gd name="T17" fmla="*/ 63 h 127"/>
                  <a:gd name="T18" fmla="*/ 18 w 118"/>
                  <a:gd name="T19" fmla="*/ 54 h 127"/>
                  <a:gd name="T20" fmla="*/ 18 w 118"/>
                  <a:gd name="T21" fmla="*/ 36 h 127"/>
                  <a:gd name="T22" fmla="*/ 9 w 118"/>
                  <a:gd name="T23" fmla="*/ 27 h 127"/>
                  <a:gd name="T24" fmla="*/ 0 w 118"/>
                  <a:gd name="T25" fmla="*/ 18 h 127"/>
                  <a:gd name="T26" fmla="*/ 0 w 118"/>
                  <a:gd name="T27" fmla="*/ 9 h 127"/>
                  <a:gd name="T28" fmla="*/ 0 w 118"/>
                  <a:gd name="T29" fmla="*/ 0 h 127"/>
                  <a:gd name="T30" fmla="*/ 9 w 118"/>
                  <a:gd name="T31" fmla="*/ 0 h 127"/>
                  <a:gd name="T32" fmla="*/ 18 w 118"/>
                  <a:gd name="T33" fmla="*/ 0 h 127"/>
                  <a:gd name="T34" fmla="*/ 27 w 118"/>
                  <a:gd name="T35" fmla="*/ 9 h 127"/>
                  <a:gd name="T36" fmla="*/ 36 w 118"/>
                  <a:gd name="T37" fmla="*/ 18 h 127"/>
                  <a:gd name="T38" fmla="*/ 45 w 118"/>
                  <a:gd name="T39" fmla="*/ 27 h 127"/>
                  <a:gd name="T40" fmla="*/ 54 w 118"/>
                  <a:gd name="T41" fmla="*/ 36 h 127"/>
                  <a:gd name="T42" fmla="*/ 72 w 118"/>
                  <a:gd name="T43" fmla="*/ 54 h 127"/>
                  <a:gd name="T44" fmla="*/ 90 w 118"/>
                  <a:gd name="T45" fmla="*/ 63 h 127"/>
                  <a:gd name="T46" fmla="*/ 99 w 118"/>
                  <a:gd name="T47" fmla="*/ 81 h 127"/>
                  <a:gd name="T48" fmla="*/ 108 w 118"/>
                  <a:gd name="T49" fmla="*/ 90 h 127"/>
                  <a:gd name="T50" fmla="*/ 117 w 118"/>
                  <a:gd name="T51" fmla="*/ 99 h 127"/>
                  <a:gd name="T52" fmla="*/ 117 w 118"/>
                  <a:gd name="T53" fmla="*/ 117 h 127"/>
                  <a:gd name="T54" fmla="*/ 117 w 118"/>
                  <a:gd name="T55" fmla="*/ 126 h 1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8"/>
                  <a:gd name="T85" fmla="*/ 0 h 127"/>
                  <a:gd name="T86" fmla="*/ 118 w 118"/>
                  <a:gd name="T87" fmla="*/ 127 h 1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8" h="127">
                    <a:moveTo>
                      <a:pt x="117" y="126"/>
                    </a:moveTo>
                    <a:lnTo>
                      <a:pt x="108" y="126"/>
                    </a:lnTo>
                    <a:lnTo>
                      <a:pt x="99" y="126"/>
                    </a:lnTo>
                    <a:lnTo>
                      <a:pt x="90" y="126"/>
                    </a:lnTo>
                    <a:lnTo>
                      <a:pt x="81" y="117"/>
                    </a:lnTo>
                    <a:lnTo>
                      <a:pt x="72" y="99"/>
                    </a:lnTo>
                    <a:lnTo>
                      <a:pt x="54" y="90"/>
                    </a:lnTo>
                    <a:lnTo>
                      <a:pt x="45" y="81"/>
                    </a:lnTo>
                    <a:lnTo>
                      <a:pt x="36" y="63"/>
                    </a:lnTo>
                    <a:lnTo>
                      <a:pt x="18" y="54"/>
                    </a:lnTo>
                    <a:lnTo>
                      <a:pt x="18" y="36"/>
                    </a:lnTo>
                    <a:lnTo>
                      <a:pt x="9" y="27"/>
                    </a:lnTo>
                    <a:lnTo>
                      <a:pt x="0" y="18"/>
                    </a:lnTo>
                    <a:lnTo>
                      <a:pt x="0" y="9"/>
                    </a:lnTo>
                    <a:lnTo>
                      <a:pt x="0" y="0"/>
                    </a:lnTo>
                    <a:lnTo>
                      <a:pt x="9" y="0"/>
                    </a:lnTo>
                    <a:lnTo>
                      <a:pt x="18" y="0"/>
                    </a:lnTo>
                    <a:lnTo>
                      <a:pt x="27" y="9"/>
                    </a:lnTo>
                    <a:lnTo>
                      <a:pt x="36" y="18"/>
                    </a:lnTo>
                    <a:lnTo>
                      <a:pt x="45" y="27"/>
                    </a:lnTo>
                    <a:lnTo>
                      <a:pt x="54" y="36"/>
                    </a:lnTo>
                    <a:lnTo>
                      <a:pt x="72" y="54"/>
                    </a:lnTo>
                    <a:lnTo>
                      <a:pt x="90" y="63"/>
                    </a:lnTo>
                    <a:lnTo>
                      <a:pt x="99" y="81"/>
                    </a:lnTo>
                    <a:lnTo>
                      <a:pt x="108" y="90"/>
                    </a:lnTo>
                    <a:lnTo>
                      <a:pt x="117" y="99"/>
                    </a:lnTo>
                    <a:lnTo>
                      <a:pt x="117" y="117"/>
                    </a:lnTo>
                    <a:lnTo>
                      <a:pt x="117" y="126"/>
                    </a:lnTo>
                  </a:path>
                </a:pathLst>
              </a:custGeom>
              <a:noFill/>
              <a:ln w="12700" cap="rnd">
                <a:solidFill>
                  <a:srgbClr val="000000"/>
                </a:solidFill>
                <a:round/>
                <a:headEnd/>
                <a:tailEnd/>
              </a:ln>
            </p:spPr>
            <p:txBody>
              <a:bodyPr/>
              <a:lstStyle/>
              <a:p>
                <a:endParaRPr lang="ar-SA"/>
              </a:p>
            </p:txBody>
          </p:sp>
          <p:sp>
            <p:nvSpPr>
              <p:cNvPr id="11342" name="Freeform 155"/>
              <p:cNvSpPr>
                <a:spLocks/>
              </p:cNvSpPr>
              <p:nvPr/>
            </p:nvSpPr>
            <p:spPr bwMode="auto">
              <a:xfrm>
                <a:off x="4104" y="1917"/>
                <a:ext cx="136" cy="109"/>
              </a:xfrm>
              <a:custGeom>
                <a:avLst/>
                <a:gdLst>
                  <a:gd name="T0" fmla="*/ 135 w 136"/>
                  <a:gd name="T1" fmla="*/ 0 h 109"/>
                  <a:gd name="T2" fmla="*/ 135 w 136"/>
                  <a:gd name="T3" fmla="*/ 9 h 109"/>
                  <a:gd name="T4" fmla="*/ 126 w 136"/>
                  <a:gd name="T5" fmla="*/ 18 h 109"/>
                  <a:gd name="T6" fmla="*/ 117 w 136"/>
                  <a:gd name="T7" fmla="*/ 27 h 109"/>
                  <a:gd name="T8" fmla="*/ 108 w 136"/>
                  <a:gd name="T9" fmla="*/ 45 h 109"/>
                  <a:gd name="T10" fmla="*/ 90 w 136"/>
                  <a:gd name="T11" fmla="*/ 54 h 109"/>
                  <a:gd name="T12" fmla="*/ 81 w 136"/>
                  <a:gd name="T13" fmla="*/ 63 h 109"/>
                  <a:gd name="T14" fmla="*/ 63 w 136"/>
                  <a:gd name="T15" fmla="*/ 72 h 109"/>
                  <a:gd name="T16" fmla="*/ 45 w 136"/>
                  <a:gd name="T17" fmla="*/ 90 h 109"/>
                  <a:gd name="T18" fmla="*/ 36 w 136"/>
                  <a:gd name="T19" fmla="*/ 99 h 109"/>
                  <a:gd name="T20" fmla="*/ 18 w 136"/>
                  <a:gd name="T21" fmla="*/ 108 h 109"/>
                  <a:gd name="T22" fmla="*/ 9 w 136"/>
                  <a:gd name="T23" fmla="*/ 108 h 109"/>
                  <a:gd name="T24" fmla="*/ 0 w 136"/>
                  <a:gd name="T25" fmla="*/ 108 h 109"/>
                  <a:gd name="T26" fmla="*/ 0 w 136"/>
                  <a:gd name="T27" fmla="*/ 99 h 109"/>
                  <a:gd name="T28" fmla="*/ 0 w 136"/>
                  <a:gd name="T29" fmla="*/ 90 h 109"/>
                  <a:gd name="T30" fmla="*/ 9 w 136"/>
                  <a:gd name="T31" fmla="*/ 81 h 109"/>
                  <a:gd name="T32" fmla="*/ 18 w 136"/>
                  <a:gd name="T33" fmla="*/ 72 h 109"/>
                  <a:gd name="T34" fmla="*/ 27 w 136"/>
                  <a:gd name="T35" fmla="*/ 63 h 109"/>
                  <a:gd name="T36" fmla="*/ 36 w 136"/>
                  <a:gd name="T37" fmla="*/ 54 h 109"/>
                  <a:gd name="T38" fmla="*/ 54 w 136"/>
                  <a:gd name="T39" fmla="*/ 36 h 109"/>
                  <a:gd name="T40" fmla="*/ 72 w 136"/>
                  <a:gd name="T41" fmla="*/ 27 h 109"/>
                  <a:gd name="T42" fmla="*/ 81 w 136"/>
                  <a:gd name="T43" fmla="*/ 18 h 109"/>
                  <a:gd name="T44" fmla="*/ 99 w 136"/>
                  <a:gd name="T45" fmla="*/ 9 h 109"/>
                  <a:gd name="T46" fmla="*/ 117 w 136"/>
                  <a:gd name="T47" fmla="*/ 0 h 109"/>
                  <a:gd name="T48" fmla="*/ 126 w 136"/>
                  <a:gd name="T49" fmla="*/ 0 h 109"/>
                  <a:gd name="T50" fmla="*/ 135 w 136"/>
                  <a:gd name="T51" fmla="*/ 0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09"/>
                  <a:gd name="T80" fmla="*/ 136 w 136"/>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09">
                    <a:moveTo>
                      <a:pt x="135" y="0"/>
                    </a:moveTo>
                    <a:lnTo>
                      <a:pt x="135" y="9"/>
                    </a:lnTo>
                    <a:lnTo>
                      <a:pt x="126" y="18"/>
                    </a:lnTo>
                    <a:lnTo>
                      <a:pt x="117" y="27"/>
                    </a:lnTo>
                    <a:lnTo>
                      <a:pt x="108" y="45"/>
                    </a:lnTo>
                    <a:lnTo>
                      <a:pt x="90" y="54"/>
                    </a:lnTo>
                    <a:lnTo>
                      <a:pt x="81" y="63"/>
                    </a:lnTo>
                    <a:lnTo>
                      <a:pt x="63" y="72"/>
                    </a:lnTo>
                    <a:lnTo>
                      <a:pt x="45" y="90"/>
                    </a:lnTo>
                    <a:lnTo>
                      <a:pt x="36" y="99"/>
                    </a:lnTo>
                    <a:lnTo>
                      <a:pt x="18" y="108"/>
                    </a:lnTo>
                    <a:lnTo>
                      <a:pt x="9" y="108"/>
                    </a:lnTo>
                    <a:lnTo>
                      <a:pt x="0" y="108"/>
                    </a:lnTo>
                    <a:lnTo>
                      <a:pt x="0" y="99"/>
                    </a:lnTo>
                    <a:lnTo>
                      <a:pt x="0" y="90"/>
                    </a:lnTo>
                    <a:lnTo>
                      <a:pt x="9" y="81"/>
                    </a:lnTo>
                    <a:lnTo>
                      <a:pt x="18" y="72"/>
                    </a:lnTo>
                    <a:lnTo>
                      <a:pt x="27" y="63"/>
                    </a:lnTo>
                    <a:lnTo>
                      <a:pt x="36" y="54"/>
                    </a:lnTo>
                    <a:lnTo>
                      <a:pt x="54" y="36"/>
                    </a:lnTo>
                    <a:lnTo>
                      <a:pt x="72" y="27"/>
                    </a:lnTo>
                    <a:lnTo>
                      <a:pt x="81" y="18"/>
                    </a:lnTo>
                    <a:lnTo>
                      <a:pt x="99" y="9"/>
                    </a:lnTo>
                    <a:lnTo>
                      <a:pt x="117" y="0"/>
                    </a:lnTo>
                    <a:lnTo>
                      <a:pt x="126" y="0"/>
                    </a:lnTo>
                    <a:lnTo>
                      <a:pt x="135" y="0"/>
                    </a:lnTo>
                  </a:path>
                </a:pathLst>
              </a:custGeom>
              <a:noFill/>
              <a:ln w="12700" cap="rnd">
                <a:solidFill>
                  <a:srgbClr val="000000"/>
                </a:solidFill>
                <a:round/>
                <a:headEnd/>
                <a:tailEnd/>
              </a:ln>
            </p:spPr>
            <p:txBody>
              <a:bodyPr/>
              <a:lstStyle/>
              <a:p>
                <a:endParaRPr lang="ar-SA"/>
              </a:p>
            </p:txBody>
          </p:sp>
          <p:sp>
            <p:nvSpPr>
              <p:cNvPr id="11343" name="Freeform 156"/>
              <p:cNvSpPr>
                <a:spLocks/>
              </p:cNvSpPr>
              <p:nvPr/>
            </p:nvSpPr>
            <p:spPr bwMode="auto">
              <a:xfrm>
                <a:off x="3933" y="1944"/>
                <a:ext cx="154" cy="82"/>
              </a:xfrm>
              <a:custGeom>
                <a:avLst/>
                <a:gdLst>
                  <a:gd name="T0" fmla="*/ 153 w 154"/>
                  <a:gd name="T1" fmla="*/ 81 h 82"/>
                  <a:gd name="T2" fmla="*/ 153 w 154"/>
                  <a:gd name="T3" fmla="*/ 81 h 82"/>
                  <a:gd name="T4" fmla="*/ 144 w 154"/>
                  <a:gd name="T5" fmla="*/ 81 h 82"/>
                  <a:gd name="T6" fmla="*/ 135 w 154"/>
                  <a:gd name="T7" fmla="*/ 81 h 82"/>
                  <a:gd name="T8" fmla="*/ 117 w 154"/>
                  <a:gd name="T9" fmla="*/ 81 h 82"/>
                  <a:gd name="T10" fmla="*/ 90 w 154"/>
                  <a:gd name="T11" fmla="*/ 72 h 82"/>
                  <a:gd name="T12" fmla="*/ 72 w 154"/>
                  <a:gd name="T13" fmla="*/ 63 h 82"/>
                  <a:gd name="T14" fmla="*/ 54 w 154"/>
                  <a:gd name="T15" fmla="*/ 54 h 82"/>
                  <a:gd name="T16" fmla="*/ 36 w 154"/>
                  <a:gd name="T17" fmla="*/ 45 h 82"/>
                  <a:gd name="T18" fmla="*/ 27 w 154"/>
                  <a:gd name="T19" fmla="*/ 36 h 82"/>
                  <a:gd name="T20" fmla="*/ 18 w 154"/>
                  <a:gd name="T21" fmla="*/ 27 h 82"/>
                  <a:gd name="T22" fmla="*/ 9 w 154"/>
                  <a:gd name="T23" fmla="*/ 18 h 82"/>
                  <a:gd name="T24" fmla="*/ 0 w 154"/>
                  <a:gd name="T25" fmla="*/ 18 h 82"/>
                  <a:gd name="T26" fmla="*/ 0 w 154"/>
                  <a:gd name="T27" fmla="*/ 9 h 82"/>
                  <a:gd name="T28" fmla="*/ 9 w 154"/>
                  <a:gd name="T29" fmla="*/ 0 h 82"/>
                  <a:gd name="T30" fmla="*/ 18 w 154"/>
                  <a:gd name="T31" fmla="*/ 0 h 82"/>
                  <a:gd name="T32" fmla="*/ 27 w 154"/>
                  <a:gd name="T33" fmla="*/ 9 h 82"/>
                  <a:gd name="T34" fmla="*/ 54 w 154"/>
                  <a:gd name="T35" fmla="*/ 9 h 82"/>
                  <a:gd name="T36" fmla="*/ 72 w 154"/>
                  <a:gd name="T37" fmla="*/ 18 h 82"/>
                  <a:gd name="T38" fmla="*/ 90 w 154"/>
                  <a:gd name="T39" fmla="*/ 27 h 82"/>
                  <a:gd name="T40" fmla="*/ 108 w 154"/>
                  <a:gd name="T41" fmla="*/ 36 h 82"/>
                  <a:gd name="T42" fmla="*/ 126 w 154"/>
                  <a:gd name="T43" fmla="*/ 45 h 82"/>
                  <a:gd name="T44" fmla="*/ 135 w 154"/>
                  <a:gd name="T45" fmla="*/ 45 h 82"/>
                  <a:gd name="T46" fmla="*/ 144 w 154"/>
                  <a:gd name="T47" fmla="*/ 54 h 82"/>
                  <a:gd name="T48" fmla="*/ 153 w 154"/>
                  <a:gd name="T49" fmla="*/ 72 h 82"/>
                  <a:gd name="T50" fmla="*/ 153 w 154"/>
                  <a:gd name="T51" fmla="*/ 81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82"/>
                  <a:gd name="T80" fmla="*/ 154 w 154"/>
                  <a:gd name="T81" fmla="*/ 82 h 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82">
                    <a:moveTo>
                      <a:pt x="153" y="81"/>
                    </a:moveTo>
                    <a:lnTo>
                      <a:pt x="153" y="81"/>
                    </a:lnTo>
                    <a:lnTo>
                      <a:pt x="144" y="81"/>
                    </a:lnTo>
                    <a:lnTo>
                      <a:pt x="135" y="81"/>
                    </a:lnTo>
                    <a:lnTo>
                      <a:pt x="117" y="81"/>
                    </a:lnTo>
                    <a:lnTo>
                      <a:pt x="90" y="72"/>
                    </a:lnTo>
                    <a:lnTo>
                      <a:pt x="72" y="63"/>
                    </a:lnTo>
                    <a:lnTo>
                      <a:pt x="54" y="54"/>
                    </a:lnTo>
                    <a:lnTo>
                      <a:pt x="36" y="45"/>
                    </a:lnTo>
                    <a:lnTo>
                      <a:pt x="27" y="36"/>
                    </a:lnTo>
                    <a:lnTo>
                      <a:pt x="18" y="27"/>
                    </a:lnTo>
                    <a:lnTo>
                      <a:pt x="9" y="18"/>
                    </a:lnTo>
                    <a:lnTo>
                      <a:pt x="0" y="18"/>
                    </a:lnTo>
                    <a:lnTo>
                      <a:pt x="0" y="9"/>
                    </a:lnTo>
                    <a:lnTo>
                      <a:pt x="9" y="0"/>
                    </a:lnTo>
                    <a:lnTo>
                      <a:pt x="18" y="0"/>
                    </a:lnTo>
                    <a:lnTo>
                      <a:pt x="27" y="9"/>
                    </a:lnTo>
                    <a:lnTo>
                      <a:pt x="54" y="9"/>
                    </a:lnTo>
                    <a:lnTo>
                      <a:pt x="72" y="18"/>
                    </a:lnTo>
                    <a:lnTo>
                      <a:pt x="90" y="27"/>
                    </a:lnTo>
                    <a:lnTo>
                      <a:pt x="108" y="36"/>
                    </a:lnTo>
                    <a:lnTo>
                      <a:pt x="126" y="45"/>
                    </a:lnTo>
                    <a:lnTo>
                      <a:pt x="135" y="45"/>
                    </a:lnTo>
                    <a:lnTo>
                      <a:pt x="144" y="54"/>
                    </a:lnTo>
                    <a:lnTo>
                      <a:pt x="153" y="72"/>
                    </a:lnTo>
                    <a:lnTo>
                      <a:pt x="153" y="81"/>
                    </a:lnTo>
                  </a:path>
                </a:pathLst>
              </a:custGeom>
              <a:noFill/>
              <a:ln w="12700" cap="rnd">
                <a:solidFill>
                  <a:srgbClr val="000000"/>
                </a:solidFill>
                <a:round/>
                <a:headEnd/>
                <a:tailEnd/>
              </a:ln>
            </p:spPr>
            <p:txBody>
              <a:bodyPr/>
              <a:lstStyle/>
              <a:p>
                <a:endParaRPr lang="ar-SA"/>
              </a:p>
            </p:txBody>
          </p:sp>
        </p:grpSp>
        <p:sp>
          <p:nvSpPr>
            <p:cNvPr id="11329" name="Oval 158"/>
            <p:cNvSpPr>
              <a:spLocks noChangeArrowheads="1"/>
            </p:cNvSpPr>
            <p:nvPr/>
          </p:nvSpPr>
          <p:spPr bwMode="auto">
            <a:xfrm>
              <a:off x="4180" y="1840"/>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30" name="Oval 159"/>
            <p:cNvSpPr>
              <a:spLocks noChangeArrowheads="1"/>
            </p:cNvSpPr>
            <p:nvPr/>
          </p:nvSpPr>
          <p:spPr bwMode="auto">
            <a:xfrm>
              <a:off x="4108" y="1813"/>
              <a:ext cx="55"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31" name="Oval 160"/>
            <p:cNvSpPr>
              <a:spLocks noChangeArrowheads="1"/>
            </p:cNvSpPr>
            <p:nvPr/>
          </p:nvSpPr>
          <p:spPr bwMode="auto">
            <a:xfrm>
              <a:off x="4018" y="1822"/>
              <a:ext cx="55"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32" name="Oval 161"/>
            <p:cNvSpPr>
              <a:spLocks noChangeArrowheads="1"/>
            </p:cNvSpPr>
            <p:nvPr/>
          </p:nvSpPr>
          <p:spPr bwMode="auto">
            <a:xfrm>
              <a:off x="4207" y="2092"/>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33" name="Oval 162"/>
            <p:cNvSpPr>
              <a:spLocks noChangeArrowheads="1"/>
            </p:cNvSpPr>
            <p:nvPr/>
          </p:nvSpPr>
          <p:spPr bwMode="auto">
            <a:xfrm>
              <a:off x="4144" y="2137"/>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34" name="Oval 163"/>
            <p:cNvSpPr>
              <a:spLocks noChangeArrowheads="1"/>
            </p:cNvSpPr>
            <p:nvPr/>
          </p:nvSpPr>
          <p:spPr bwMode="auto">
            <a:xfrm>
              <a:off x="4000" y="2137"/>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35" name="Oval 164"/>
            <p:cNvSpPr>
              <a:spLocks noChangeArrowheads="1"/>
            </p:cNvSpPr>
            <p:nvPr/>
          </p:nvSpPr>
          <p:spPr bwMode="auto">
            <a:xfrm>
              <a:off x="3937" y="2110"/>
              <a:ext cx="55"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36" name="Oval 165"/>
            <p:cNvSpPr>
              <a:spLocks noChangeArrowheads="1"/>
            </p:cNvSpPr>
            <p:nvPr/>
          </p:nvSpPr>
          <p:spPr bwMode="auto">
            <a:xfrm>
              <a:off x="3892" y="1966"/>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37" name="Oval 166"/>
            <p:cNvSpPr>
              <a:spLocks noChangeArrowheads="1"/>
            </p:cNvSpPr>
            <p:nvPr/>
          </p:nvSpPr>
          <p:spPr bwMode="auto">
            <a:xfrm>
              <a:off x="3928" y="1894"/>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38" name="Oval 167"/>
            <p:cNvSpPr>
              <a:spLocks noChangeArrowheads="1"/>
            </p:cNvSpPr>
            <p:nvPr/>
          </p:nvSpPr>
          <p:spPr bwMode="auto">
            <a:xfrm>
              <a:off x="4234" y="1903"/>
              <a:ext cx="64" cy="64"/>
            </a:xfrm>
            <a:prstGeom prst="ellipse">
              <a:avLst/>
            </a:prstGeom>
            <a:solidFill>
              <a:srgbClr val="00DFCA"/>
            </a:solidFill>
            <a:ln w="12700">
              <a:solidFill>
                <a:srgbClr val="000000"/>
              </a:solidFill>
              <a:round/>
              <a:headEnd/>
              <a:tailEnd/>
            </a:ln>
          </p:spPr>
          <p:txBody>
            <a:bodyPr wrap="none" anchor="ctr"/>
            <a:lstStyle/>
            <a:p>
              <a:endParaRPr lang="ar-SA"/>
            </a:p>
          </p:txBody>
        </p:sp>
      </p:grpSp>
      <p:grpSp>
        <p:nvGrpSpPr>
          <p:cNvPr id="24" name="Group 185"/>
          <p:cNvGrpSpPr>
            <a:grpSpLocks/>
          </p:cNvGrpSpPr>
          <p:nvPr/>
        </p:nvGrpSpPr>
        <p:grpSpPr bwMode="auto">
          <a:xfrm>
            <a:off x="6610350" y="3749675"/>
            <a:ext cx="558800" cy="615950"/>
            <a:chOff x="4684" y="2362"/>
            <a:chExt cx="397" cy="388"/>
          </a:xfrm>
        </p:grpSpPr>
        <p:grpSp>
          <p:nvGrpSpPr>
            <p:cNvPr id="25" name="Group 174"/>
            <p:cNvGrpSpPr>
              <a:grpSpLocks/>
            </p:cNvGrpSpPr>
            <p:nvPr/>
          </p:nvGrpSpPr>
          <p:grpSpPr bwMode="auto">
            <a:xfrm>
              <a:off x="4725" y="2398"/>
              <a:ext cx="298" cy="312"/>
              <a:chOff x="4725" y="2398"/>
              <a:chExt cx="298" cy="312"/>
            </a:xfrm>
          </p:grpSpPr>
          <p:sp>
            <p:nvSpPr>
              <p:cNvPr id="11323" name="Oval 169"/>
              <p:cNvSpPr>
                <a:spLocks noChangeArrowheads="1"/>
              </p:cNvSpPr>
              <p:nvPr/>
            </p:nvSpPr>
            <p:spPr bwMode="auto">
              <a:xfrm>
                <a:off x="4873" y="2398"/>
                <a:ext cx="19" cy="154"/>
              </a:xfrm>
              <a:prstGeom prst="ellipse">
                <a:avLst/>
              </a:prstGeom>
              <a:solidFill>
                <a:srgbClr val="000000"/>
              </a:solidFill>
              <a:ln w="12700">
                <a:solidFill>
                  <a:srgbClr val="000000"/>
                </a:solidFill>
                <a:round/>
                <a:headEnd/>
                <a:tailEnd/>
              </a:ln>
            </p:spPr>
            <p:txBody>
              <a:bodyPr wrap="none" anchor="ctr"/>
              <a:lstStyle/>
              <a:p>
                <a:endParaRPr lang="ar-SA"/>
              </a:p>
            </p:txBody>
          </p:sp>
          <p:sp>
            <p:nvSpPr>
              <p:cNvPr id="11324" name="Freeform 170"/>
              <p:cNvSpPr>
                <a:spLocks/>
              </p:cNvSpPr>
              <p:nvPr/>
            </p:nvSpPr>
            <p:spPr bwMode="auto">
              <a:xfrm>
                <a:off x="4788" y="2574"/>
                <a:ext cx="100" cy="136"/>
              </a:xfrm>
              <a:custGeom>
                <a:avLst/>
                <a:gdLst>
                  <a:gd name="T0" fmla="*/ 90 w 100"/>
                  <a:gd name="T1" fmla="*/ 0 h 136"/>
                  <a:gd name="T2" fmla="*/ 99 w 100"/>
                  <a:gd name="T3" fmla="*/ 0 h 136"/>
                  <a:gd name="T4" fmla="*/ 99 w 100"/>
                  <a:gd name="T5" fmla="*/ 9 h 136"/>
                  <a:gd name="T6" fmla="*/ 90 w 100"/>
                  <a:gd name="T7" fmla="*/ 18 h 136"/>
                  <a:gd name="T8" fmla="*/ 90 w 100"/>
                  <a:gd name="T9" fmla="*/ 27 h 136"/>
                  <a:gd name="T10" fmla="*/ 81 w 100"/>
                  <a:gd name="T11" fmla="*/ 45 h 136"/>
                  <a:gd name="T12" fmla="*/ 72 w 100"/>
                  <a:gd name="T13" fmla="*/ 63 h 136"/>
                  <a:gd name="T14" fmla="*/ 63 w 100"/>
                  <a:gd name="T15" fmla="*/ 81 h 136"/>
                  <a:gd name="T16" fmla="*/ 54 w 100"/>
                  <a:gd name="T17" fmla="*/ 99 h 136"/>
                  <a:gd name="T18" fmla="*/ 45 w 100"/>
                  <a:gd name="T19" fmla="*/ 108 h 136"/>
                  <a:gd name="T20" fmla="*/ 36 w 100"/>
                  <a:gd name="T21" fmla="*/ 126 h 136"/>
                  <a:gd name="T22" fmla="*/ 27 w 100"/>
                  <a:gd name="T23" fmla="*/ 135 h 136"/>
                  <a:gd name="T24" fmla="*/ 9 w 100"/>
                  <a:gd name="T25" fmla="*/ 135 h 136"/>
                  <a:gd name="T26" fmla="*/ 0 w 100"/>
                  <a:gd name="T27" fmla="*/ 135 h 136"/>
                  <a:gd name="T28" fmla="*/ 0 w 100"/>
                  <a:gd name="T29" fmla="*/ 126 h 136"/>
                  <a:gd name="T30" fmla="*/ 0 w 100"/>
                  <a:gd name="T31" fmla="*/ 117 h 136"/>
                  <a:gd name="T32" fmla="*/ 9 w 100"/>
                  <a:gd name="T33" fmla="*/ 108 h 136"/>
                  <a:gd name="T34" fmla="*/ 9 w 100"/>
                  <a:gd name="T35" fmla="*/ 90 h 136"/>
                  <a:gd name="T36" fmla="*/ 27 w 100"/>
                  <a:gd name="T37" fmla="*/ 72 h 136"/>
                  <a:gd name="T38" fmla="*/ 36 w 100"/>
                  <a:gd name="T39" fmla="*/ 54 h 136"/>
                  <a:gd name="T40" fmla="*/ 45 w 100"/>
                  <a:gd name="T41" fmla="*/ 45 h 136"/>
                  <a:gd name="T42" fmla="*/ 54 w 100"/>
                  <a:gd name="T43" fmla="*/ 27 h 136"/>
                  <a:gd name="T44" fmla="*/ 63 w 100"/>
                  <a:gd name="T45" fmla="*/ 18 h 136"/>
                  <a:gd name="T46" fmla="*/ 72 w 100"/>
                  <a:gd name="T47" fmla="*/ 9 h 136"/>
                  <a:gd name="T48" fmla="*/ 81 w 100"/>
                  <a:gd name="T49" fmla="*/ 0 h 136"/>
                  <a:gd name="T50" fmla="*/ 90 w 100"/>
                  <a:gd name="T51" fmla="*/ 0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136"/>
                  <a:gd name="T80" fmla="*/ 100 w 100"/>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136">
                    <a:moveTo>
                      <a:pt x="90" y="0"/>
                    </a:moveTo>
                    <a:lnTo>
                      <a:pt x="99" y="0"/>
                    </a:lnTo>
                    <a:lnTo>
                      <a:pt x="99" y="9"/>
                    </a:lnTo>
                    <a:lnTo>
                      <a:pt x="90" y="18"/>
                    </a:lnTo>
                    <a:lnTo>
                      <a:pt x="90" y="27"/>
                    </a:lnTo>
                    <a:lnTo>
                      <a:pt x="81" y="45"/>
                    </a:lnTo>
                    <a:lnTo>
                      <a:pt x="72" y="63"/>
                    </a:lnTo>
                    <a:lnTo>
                      <a:pt x="63" y="81"/>
                    </a:lnTo>
                    <a:lnTo>
                      <a:pt x="54" y="99"/>
                    </a:lnTo>
                    <a:lnTo>
                      <a:pt x="45" y="108"/>
                    </a:lnTo>
                    <a:lnTo>
                      <a:pt x="36" y="126"/>
                    </a:lnTo>
                    <a:lnTo>
                      <a:pt x="27" y="135"/>
                    </a:lnTo>
                    <a:lnTo>
                      <a:pt x="9" y="135"/>
                    </a:lnTo>
                    <a:lnTo>
                      <a:pt x="0" y="135"/>
                    </a:lnTo>
                    <a:lnTo>
                      <a:pt x="0" y="126"/>
                    </a:lnTo>
                    <a:lnTo>
                      <a:pt x="0" y="117"/>
                    </a:lnTo>
                    <a:lnTo>
                      <a:pt x="9" y="108"/>
                    </a:lnTo>
                    <a:lnTo>
                      <a:pt x="9" y="90"/>
                    </a:lnTo>
                    <a:lnTo>
                      <a:pt x="27" y="72"/>
                    </a:lnTo>
                    <a:lnTo>
                      <a:pt x="36" y="54"/>
                    </a:lnTo>
                    <a:lnTo>
                      <a:pt x="45" y="45"/>
                    </a:lnTo>
                    <a:lnTo>
                      <a:pt x="54" y="27"/>
                    </a:lnTo>
                    <a:lnTo>
                      <a:pt x="63" y="18"/>
                    </a:lnTo>
                    <a:lnTo>
                      <a:pt x="72" y="9"/>
                    </a:lnTo>
                    <a:lnTo>
                      <a:pt x="81" y="0"/>
                    </a:lnTo>
                    <a:lnTo>
                      <a:pt x="90" y="0"/>
                    </a:lnTo>
                  </a:path>
                </a:pathLst>
              </a:custGeom>
              <a:noFill/>
              <a:ln w="12700" cap="rnd">
                <a:solidFill>
                  <a:srgbClr val="000000"/>
                </a:solidFill>
                <a:round/>
                <a:headEnd/>
                <a:tailEnd/>
              </a:ln>
            </p:spPr>
            <p:txBody>
              <a:bodyPr/>
              <a:lstStyle/>
              <a:p>
                <a:endParaRPr lang="ar-SA"/>
              </a:p>
            </p:txBody>
          </p:sp>
          <p:sp>
            <p:nvSpPr>
              <p:cNvPr id="11325" name="Freeform 171"/>
              <p:cNvSpPr>
                <a:spLocks/>
              </p:cNvSpPr>
              <p:nvPr/>
            </p:nvSpPr>
            <p:spPr bwMode="auto">
              <a:xfrm>
                <a:off x="4887" y="2574"/>
                <a:ext cx="118" cy="127"/>
              </a:xfrm>
              <a:custGeom>
                <a:avLst/>
                <a:gdLst>
                  <a:gd name="T0" fmla="*/ 117 w 118"/>
                  <a:gd name="T1" fmla="*/ 126 h 127"/>
                  <a:gd name="T2" fmla="*/ 108 w 118"/>
                  <a:gd name="T3" fmla="*/ 126 h 127"/>
                  <a:gd name="T4" fmla="*/ 99 w 118"/>
                  <a:gd name="T5" fmla="*/ 126 h 127"/>
                  <a:gd name="T6" fmla="*/ 90 w 118"/>
                  <a:gd name="T7" fmla="*/ 117 h 127"/>
                  <a:gd name="T8" fmla="*/ 81 w 118"/>
                  <a:gd name="T9" fmla="*/ 117 h 127"/>
                  <a:gd name="T10" fmla="*/ 72 w 118"/>
                  <a:gd name="T11" fmla="*/ 99 h 127"/>
                  <a:gd name="T12" fmla="*/ 54 w 118"/>
                  <a:gd name="T13" fmla="*/ 90 h 127"/>
                  <a:gd name="T14" fmla="*/ 45 w 118"/>
                  <a:gd name="T15" fmla="*/ 72 h 127"/>
                  <a:gd name="T16" fmla="*/ 27 w 118"/>
                  <a:gd name="T17" fmla="*/ 63 h 127"/>
                  <a:gd name="T18" fmla="*/ 18 w 118"/>
                  <a:gd name="T19" fmla="*/ 45 h 127"/>
                  <a:gd name="T20" fmla="*/ 9 w 118"/>
                  <a:gd name="T21" fmla="*/ 27 h 127"/>
                  <a:gd name="T22" fmla="*/ 0 w 118"/>
                  <a:gd name="T23" fmla="*/ 18 h 127"/>
                  <a:gd name="T24" fmla="*/ 0 w 118"/>
                  <a:gd name="T25" fmla="*/ 9 h 127"/>
                  <a:gd name="T26" fmla="*/ 0 w 118"/>
                  <a:gd name="T27" fmla="*/ 0 h 127"/>
                  <a:gd name="T28" fmla="*/ 9 w 118"/>
                  <a:gd name="T29" fmla="*/ 0 h 127"/>
                  <a:gd name="T30" fmla="*/ 18 w 118"/>
                  <a:gd name="T31" fmla="*/ 0 h 127"/>
                  <a:gd name="T32" fmla="*/ 27 w 118"/>
                  <a:gd name="T33" fmla="*/ 9 h 127"/>
                  <a:gd name="T34" fmla="*/ 45 w 118"/>
                  <a:gd name="T35" fmla="*/ 18 h 127"/>
                  <a:gd name="T36" fmla="*/ 54 w 118"/>
                  <a:gd name="T37" fmla="*/ 27 h 127"/>
                  <a:gd name="T38" fmla="*/ 72 w 118"/>
                  <a:gd name="T39" fmla="*/ 45 h 127"/>
                  <a:gd name="T40" fmla="*/ 81 w 118"/>
                  <a:gd name="T41" fmla="*/ 63 h 127"/>
                  <a:gd name="T42" fmla="*/ 99 w 118"/>
                  <a:gd name="T43" fmla="*/ 72 h 127"/>
                  <a:gd name="T44" fmla="*/ 108 w 118"/>
                  <a:gd name="T45" fmla="*/ 90 h 127"/>
                  <a:gd name="T46" fmla="*/ 117 w 118"/>
                  <a:gd name="T47" fmla="*/ 99 h 127"/>
                  <a:gd name="T48" fmla="*/ 117 w 118"/>
                  <a:gd name="T49" fmla="*/ 108 h 127"/>
                  <a:gd name="T50" fmla="*/ 117 w 118"/>
                  <a:gd name="T51" fmla="*/ 117 h 127"/>
                  <a:gd name="T52" fmla="*/ 117 w 118"/>
                  <a:gd name="T53" fmla="*/ 126 h 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8"/>
                  <a:gd name="T82" fmla="*/ 0 h 127"/>
                  <a:gd name="T83" fmla="*/ 118 w 118"/>
                  <a:gd name="T84" fmla="*/ 127 h 1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8" h="127">
                    <a:moveTo>
                      <a:pt x="117" y="126"/>
                    </a:moveTo>
                    <a:lnTo>
                      <a:pt x="108" y="126"/>
                    </a:lnTo>
                    <a:lnTo>
                      <a:pt x="99" y="126"/>
                    </a:lnTo>
                    <a:lnTo>
                      <a:pt x="90" y="117"/>
                    </a:lnTo>
                    <a:lnTo>
                      <a:pt x="81" y="117"/>
                    </a:lnTo>
                    <a:lnTo>
                      <a:pt x="72" y="99"/>
                    </a:lnTo>
                    <a:lnTo>
                      <a:pt x="54" y="90"/>
                    </a:lnTo>
                    <a:lnTo>
                      <a:pt x="45" y="72"/>
                    </a:lnTo>
                    <a:lnTo>
                      <a:pt x="27" y="63"/>
                    </a:lnTo>
                    <a:lnTo>
                      <a:pt x="18" y="45"/>
                    </a:lnTo>
                    <a:lnTo>
                      <a:pt x="9" y="27"/>
                    </a:lnTo>
                    <a:lnTo>
                      <a:pt x="0" y="18"/>
                    </a:lnTo>
                    <a:lnTo>
                      <a:pt x="0" y="9"/>
                    </a:lnTo>
                    <a:lnTo>
                      <a:pt x="0" y="0"/>
                    </a:lnTo>
                    <a:lnTo>
                      <a:pt x="9" y="0"/>
                    </a:lnTo>
                    <a:lnTo>
                      <a:pt x="18" y="0"/>
                    </a:lnTo>
                    <a:lnTo>
                      <a:pt x="27" y="9"/>
                    </a:lnTo>
                    <a:lnTo>
                      <a:pt x="45" y="18"/>
                    </a:lnTo>
                    <a:lnTo>
                      <a:pt x="54" y="27"/>
                    </a:lnTo>
                    <a:lnTo>
                      <a:pt x="72" y="45"/>
                    </a:lnTo>
                    <a:lnTo>
                      <a:pt x="81" y="63"/>
                    </a:lnTo>
                    <a:lnTo>
                      <a:pt x="99" y="72"/>
                    </a:lnTo>
                    <a:lnTo>
                      <a:pt x="108" y="90"/>
                    </a:lnTo>
                    <a:lnTo>
                      <a:pt x="117" y="99"/>
                    </a:lnTo>
                    <a:lnTo>
                      <a:pt x="117" y="108"/>
                    </a:lnTo>
                    <a:lnTo>
                      <a:pt x="117" y="117"/>
                    </a:lnTo>
                    <a:lnTo>
                      <a:pt x="117" y="126"/>
                    </a:lnTo>
                  </a:path>
                </a:pathLst>
              </a:custGeom>
              <a:noFill/>
              <a:ln w="12700" cap="rnd">
                <a:solidFill>
                  <a:srgbClr val="000000"/>
                </a:solidFill>
                <a:round/>
                <a:headEnd/>
                <a:tailEnd/>
              </a:ln>
            </p:spPr>
            <p:txBody>
              <a:bodyPr/>
              <a:lstStyle/>
              <a:p>
                <a:endParaRPr lang="ar-SA"/>
              </a:p>
            </p:txBody>
          </p:sp>
          <p:sp>
            <p:nvSpPr>
              <p:cNvPr id="11326" name="Freeform 172"/>
              <p:cNvSpPr>
                <a:spLocks/>
              </p:cNvSpPr>
              <p:nvPr/>
            </p:nvSpPr>
            <p:spPr bwMode="auto">
              <a:xfrm>
                <a:off x="4887" y="2457"/>
                <a:ext cx="136" cy="118"/>
              </a:xfrm>
              <a:custGeom>
                <a:avLst/>
                <a:gdLst>
                  <a:gd name="T0" fmla="*/ 135 w 136"/>
                  <a:gd name="T1" fmla="*/ 9 h 118"/>
                  <a:gd name="T2" fmla="*/ 135 w 136"/>
                  <a:gd name="T3" fmla="*/ 9 h 118"/>
                  <a:gd name="T4" fmla="*/ 135 w 136"/>
                  <a:gd name="T5" fmla="*/ 18 h 118"/>
                  <a:gd name="T6" fmla="*/ 135 w 136"/>
                  <a:gd name="T7" fmla="*/ 27 h 118"/>
                  <a:gd name="T8" fmla="*/ 126 w 136"/>
                  <a:gd name="T9" fmla="*/ 36 h 118"/>
                  <a:gd name="T10" fmla="*/ 117 w 136"/>
                  <a:gd name="T11" fmla="*/ 45 h 118"/>
                  <a:gd name="T12" fmla="*/ 99 w 136"/>
                  <a:gd name="T13" fmla="*/ 54 h 118"/>
                  <a:gd name="T14" fmla="*/ 81 w 136"/>
                  <a:gd name="T15" fmla="*/ 72 h 118"/>
                  <a:gd name="T16" fmla="*/ 72 w 136"/>
                  <a:gd name="T17" fmla="*/ 81 h 118"/>
                  <a:gd name="T18" fmla="*/ 54 w 136"/>
                  <a:gd name="T19" fmla="*/ 99 h 118"/>
                  <a:gd name="T20" fmla="*/ 45 w 136"/>
                  <a:gd name="T21" fmla="*/ 99 h 118"/>
                  <a:gd name="T22" fmla="*/ 27 w 136"/>
                  <a:gd name="T23" fmla="*/ 108 h 118"/>
                  <a:gd name="T24" fmla="*/ 18 w 136"/>
                  <a:gd name="T25" fmla="*/ 108 h 118"/>
                  <a:gd name="T26" fmla="*/ 9 w 136"/>
                  <a:gd name="T27" fmla="*/ 117 h 118"/>
                  <a:gd name="T28" fmla="*/ 0 w 136"/>
                  <a:gd name="T29" fmla="*/ 108 h 118"/>
                  <a:gd name="T30" fmla="*/ 9 w 136"/>
                  <a:gd name="T31" fmla="*/ 99 h 118"/>
                  <a:gd name="T32" fmla="*/ 9 w 136"/>
                  <a:gd name="T33" fmla="*/ 90 h 118"/>
                  <a:gd name="T34" fmla="*/ 18 w 136"/>
                  <a:gd name="T35" fmla="*/ 72 h 118"/>
                  <a:gd name="T36" fmla="*/ 27 w 136"/>
                  <a:gd name="T37" fmla="*/ 63 h 118"/>
                  <a:gd name="T38" fmla="*/ 45 w 136"/>
                  <a:gd name="T39" fmla="*/ 54 h 118"/>
                  <a:gd name="T40" fmla="*/ 63 w 136"/>
                  <a:gd name="T41" fmla="*/ 45 h 118"/>
                  <a:gd name="T42" fmla="*/ 72 w 136"/>
                  <a:gd name="T43" fmla="*/ 36 h 118"/>
                  <a:gd name="T44" fmla="*/ 90 w 136"/>
                  <a:gd name="T45" fmla="*/ 18 h 118"/>
                  <a:gd name="T46" fmla="*/ 108 w 136"/>
                  <a:gd name="T47" fmla="*/ 9 h 118"/>
                  <a:gd name="T48" fmla="*/ 117 w 136"/>
                  <a:gd name="T49" fmla="*/ 9 h 118"/>
                  <a:gd name="T50" fmla="*/ 126 w 136"/>
                  <a:gd name="T51" fmla="*/ 0 h 118"/>
                  <a:gd name="T52" fmla="*/ 135 w 136"/>
                  <a:gd name="T53" fmla="*/ 0 h 118"/>
                  <a:gd name="T54" fmla="*/ 135 w 136"/>
                  <a:gd name="T55" fmla="*/ 9 h 1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6"/>
                  <a:gd name="T85" fmla="*/ 0 h 118"/>
                  <a:gd name="T86" fmla="*/ 136 w 136"/>
                  <a:gd name="T87" fmla="*/ 118 h 1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6" h="118">
                    <a:moveTo>
                      <a:pt x="135" y="9"/>
                    </a:moveTo>
                    <a:lnTo>
                      <a:pt x="135" y="9"/>
                    </a:lnTo>
                    <a:lnTo>
                      <a:pt x="135" y="18"/>
                    </a:lnTo>
                    <a:lnTo>
                      <a:pt x="135" y="27"/>
                    </a:lnTo>
                    <a:lnTo>
                      <a:pt x="126" y="36"/>
                    </a:lnTo>
                    <a:lnTo>
                      <a:pt x="117" y="45"/>
                    </a:lnTo>
                    <a:lnTo>
                      <a:pt x="99" y="54"/>
                    </a:lnTo>
                    <a:lnTo>
                      <a:pt x="81" y="72"/>
                    </a:lnTo>
                    <a:lnTo>
                      <a:pt x="72" y="81"/>
                    </a:lnTo>
                    <a:lnTo>
                      <a:pt x="54" y="99"/>
                    </a:lnTo>
                    <a:lnTo>
                      <a:pt x="45" y="99"/>
                    </a:lnTo>
                    <a:lnTo>
                      <a:pt x="27" y="108"/>
                    </a:lnTo>
                    <a:lnTo>
                      <a:pt x="18" y="108"/>
                    </a:lnTo>
                    <a:lnTo>
                      <a:pt x="9" y="117"/>
                    </a:lnTo>
                    <a:lnTo>
                      <a:pt x="0" y="108"/>
                    </a:lnTo>
                    <a:lnTo>
                      <a:pt x="9" y="99"/>
                    </a:lnTo>
                    <a:lnTo>
                      <a:pt x="9" y="90"/>
                    </a:lnTo>
                    <a:lnTo>
                      <a:pt x="18" y="72"/>
                    </a:lnTo>
                    <a:lnTo>
                      <a:pt x="27" y="63"/>
                    </a:lnTo>
                    <a:lnTo>
                      <a:pt x="45" y="54"/>
                    </a:lnTo>
                    <a:lnTo>
                      <a:pt x="63" y="45"/>
                    </a:lnTo>
                    <a:lnTo>
                      <a:pt x="72" y="36"/>
                    </a:lnTo>
                    <a:lnTo>
                      <a:pt x="90" y="18"/>
                    </a:lnTo>
                    <a:lnTo>
                      <a:pt x="108" y="9"/>
                    </a:lnTo>
                    <a:lnTo>
                      <a:pt x="117" y="9"/>
                    </a:lnTo>
                    <a:lnTo>
                      <a:pt x="126" y="0"/>
                    </a:lnTo>
                    <a:lnTo>
                      <a:pt x="135" y="0"/>
                    </a:lnTo>
                    <a:lnTo>
                      <a:pt x="135" y="9"/>
                    </a:lnTo>
                  </a:path>
                </a:pathLst>
              </a:custGeom>
              <a:noFill/>
              <a:ln w="12700" cap="rnd">
                <a:solidFill>
                  <a:srgbClr val="000000"/>
                </a:solidFill>
                <a:round/>
                <a:headEnd/>
                <a:tailEnd/>
              </a:ln>
            </p:spPr>
            <p:txBody>
              <a:bodyPr/>
              <a:lstStyle/>
              <a:p>
                <a:endParaRPr lang="ar-SA"/>
              </a:p>
            </p:txBody>
          </p:sp>
          <p:sp>
            <p:nvSpPr>
              <p:cNvPr id="11327" name="Freeform 173"/>
              <p:cNvSpPr>
                <a:spLocks/>
              </p:cNvSpPr>
              <p:nvPr/>
            </p:nvSpPr>
            <p:spPr bwMode="auto">
              <a:xfrm>
                <a:off x="4725" y="2493"/>
                <a:ext cx="154" cy="82"/>
              </a:xfrm>
              <a:custGeom>
                <a:avLst/>
                <a:gdLst>
                  <a:gd name="T0" fmla="*/ 153 w 154"/>
                  <a:gd name="T1" fmla="*/ 72 h 82"/>
                  <a:gd name="T2" fmla="*/ 153 w 154"/>
                  <a:gd name="T3" fmla="*/ 81 h 82"/>
                  <a:gd name="T4" fmla="*/ 144 w 154"/>
                  <a:gd name="T5" fmla="*/ 81 h 82"/>
                  <a:gd name="T6" fmla="*/ 126 w 154"/>
                  <a:gd name="T7" fmla="*/ 81 h 82"/>
                  <a:gd name="T8" fmla="*/ 108 w 154"/>
                  <a:gd name="T9" fmla="*/ 72 h 82"/>
                  <a:gd name="T10" fmla="*/ 90 w 154"/>
                  <a:gd name="T11" fmla="*/ 72 h 82"/>
                  <a:gd name="T12" fmla="*/ 72 w 154"/>
                  <a:gd name="T13" fmla="*/ 63 h 82"/>
                  <a:gd name="T14" fmla="*/ 54 w 154"/>
                  <a:gd name="T15" fmla="*/ 45 h 82"/>
                  <a:gd name="T16" fmla="*/ 36 w 154"/>
                  <a:gd name="T17" fmla="*/ 36 h 82"/>
                  <a:gd name="T18" fmla="*/ 27 w 154"/>
                  <a:gd name="T19" fmla="*/ 36 h 82"/>
                  <a:gd name="T20" fmla="*/ 9 w 154"/>
                  <a:gd name="T21" fmla="*/ 27 h 82"/>
                  <a:gd name="T22" fmla="*/ 0 w 154"/>
                  <a:gd name="T23" fmla="*/ 18 h 82"/>
                  <a:gd name="T24" fmla="*/ 0 w 154"/>
                  <a:gd name="T25" fmla="*/ 9 h 82"/>
                  <a:gd name="T26" fmla="*/ 0 w 154"/>
                  <a:gd name="T27" fmla="*/ 0 h 82"/>
                  <a:gd name="T28" fmla="*/ 9 w 154"/>
                  <a:gd name="T29" fmla="*/ 0 h 82"/>
                  <a:gd name="T30" fmla="*/ 27 w 154"/>
                  <a:gd name="T31" fmla="*/ 9 h 82"/>
                  <a:gd name="T32" fmla="*/ 45 w 154"/>
                  <a:gd name="T33" fmla="*/ 9 h 82"/>
                  <a:gd name="T34" fmla="*/ 63 w 154"/>
                  <a:gd name="T35" fmla="*/ 18 h 82"/>
                  <a:gd name="T36" fmla="*/ 90 w 154"/>
                  <a:gd name="T37" fmla="*/ 18 h 82"/>
                  <a:gd name="T38" fmla="*/ 108 w 154"/>
                  <a:gd name="T39" fmla="*/ 27 h 82"/>
                  <a:gd name="T40" fmla="*/ 117 w 154"/>
                  <a:gd name="T41" fmla="*/ 36 h 82"/>
                  <a:gd name="T42" fmla="*/ 135 w 154"/>
                  <a:gd name="T43" fmla="*/ 45 h 82"/>
                  <a:gd name="T44" fmla="*/ 144 w 154"/>
                  <a:gd name="T45" fmla="*/ 54 h 82"/>
                  <a:gd name="T46" fmla="*/ 153 w 154"/>
                  <a:gd name="T47" fmla="*/ 63 h 82"/>
                  <a:gd name="T48" fmla="*/ 153 w 154"/>
                  <a:gd name="T49" fmla="*/ 72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4"/>
                  <a:gd name="T76" fmla="*/ 0 h 82"/>
                  <a:gd name="T77" fmla="*/ 154 w 154"/>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4" h="82">
                    <a:moveTo>
                      <a:pt x="153" y="72"/>
                    </a:moveTo>
                    <a:lnTo>
                      <a:pt x="153" y="81"/>
                    </a:lnTo>
                    <a:lnTo>
                      <a:pt x="144" y="81"/>
                    </a:lnTo>
                    <a:lnTo>
                      <a:pt x="126" y="81"/>
                    </a:lnTo>
                    <a:lnTo>
                      <a:pt x="108" y="72"/>
                    </a:lnTo>
                    <a:lnTo>
                      <a:pt x="90" y="72"/>
                    </a:lnTo>
                    <a:lnTo>
                      <a:pt x="72" y="63"/>
                    </a:lnTo>
                    <a:lnTo>
                      <a:pt x="54" y="45"/>
                    </a:lnTo>
                    <a:lnTo>
                      <a:pt x="36" y="36"/>
                    </a:lnTo>
                    <a:lnTo>
                      <a:pt x="27" y="36"/>
                    </a:lnTo>
                    <a:lnTo>
                      <a:pt x="9" y="27"/>
                    </a:lnTo>
                    <a:lnTo>
                      <a:pt x="0" y="18"/>
                    </a:lnTo>
                    <a:lnTo>
                      <a:pt x="0" y="9"/>
                    </a:lnTo>
                    <a:lnTo>
                      <a:pt x="0" y="0"/>
                    </a:lnTo>
                    <a:lnTo>
                      <a:pt x="9" y="0"/>
                    </a:lnTo>
                    <a:lnTo>
                      <a:pt x="27" y="9"/>
                    </a:lnTo>
                    <a:lnTo>
                      <a:pt x="45" y="9"/>
                    </a:lnTo>
                    <a:lnTo>
                      <a:pt x="63" y="18"/>
                    </a:lnTo>
                    <a:lnTo>
                      <a:pt x="90" y="18"/>
                    </a:lnTo>
                    <a:lnTo>
                      <a:pt x="108" y="27"/>
                    </a:lnTo>
                    <a:lnTo>
                      <a:pt x="117" y="36"/>
                    </a:lnTo>
                    <a:lnTo>
                      <a:pt x="135" y="45"/>
                    </a:lnTo>
                    <a:lnTo>
                      <a:pt x="144" y="54"/>
                    </a:lnTo>
                    <a:lnTo>
                      <a:pt x="153" y="63"/>
                    </a:lnTo>
                    <a:lnTo>
                      <a:pt x="153" y="72"/>
                    </a:lnTo>
                  </a:path>
                </a:pathLst>
              </a:custGeom>
              <a:noFill/>
              <a:ln w="12700" cap="rnd">
                <a:solidFill>
                  <a:srgbClr val="000000"/>
                </a:solidFill>
                <a:round/>
                <a:headEnd/>
                <a:tailEnd/>
              </a:ln>
            </p:spPr>
            <p:txBody>
              <a:bodyPr/>
              <a:lstStyle/>
              <a:p>
                <a:endParaRPr lang="ar-SA"/>
              </a:p>
            </p:txBody>
          </p:sp>
        </p:grpSp>
        <p:sp>
          <p:nvSpPr>
            <p:cNvPr id="11313" name="Oval 175"/>
            <p:cNvSpPr>
              <a:spLocks noChangeArrowheads="1"/>
            </p:cNvSpPr>
            <p:nvPr/>
          </p:nvSpPr>
          <p:spPr bwMode="auto">
            <a:xfrm>
              <a:off x="4972" y="2389"/>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14" name="Oval 176"/>
            <p:cNvSpPr>
              <a:spLocks noChangeArrowheads="1"/>
            </p:cNvSpPr>
            <p:nvPr/>
          </p:nvSpPr>
          <p:spPr bwMode="auto">
            <a:xfrm>
              <a:off x="4891" y="2362"/>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15" name="Oval 177"/>
            <p:cNvSpPr>
              <a:spLocks noChangeArrowheads="1"/>
            </p:cNvSpPr>
            <p:nvPr/>
          </p:nvSpPr>
          <p:spPr bwMode="auto">
            <a:xfrm>
              <a:off x="4801" y="2362"/>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16" name="Oval 178"/>
            <p:cNvSpPr>
              <a:spLocks noChangeArrowheads="1"/>
            </p:cNvSpPr>
            <p:nvPr/>
          </p:nvSpPr>
          <p:spPr bwMode="auto">
            <a:xfrm>
              <a:off x="4999" y="2641"/>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17" name="Oval 179"/>
            <p:cNvSpPr>
              <a:spLocks noChangeArrowheads="1"/>
            </p:cNvSpPr>
            <p:nvPr/>
          </p:nvSpPr>
          <p:spPr bwMode="auto">
            <a:xfrm>
              <a:off x="4936" y="2686"/>
              <a:ext cx="55"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18" name="Oval 180"/>
            <p:cNvSpPr>
              <a:spLocks noChangeArrowheads="1"/>
            </p:cNvSpPr>
            <p:nvPr/>
          </p:nvSpPr>
          <p:spPr bwMode="auto">
            <a:xfrm>
              <a:off x="4792" y="2686"/>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19" name="Oval 181"/>
            <p:cNvSpPr>
              <a:spLocks noChangeArrowheads="1"/>
            </p:cNvSpPr>
            <p:nvPr/>
          </p:nvSpPr>
          <p:spPr bwMode="auto">
            <a:xfrm>
              <a:off x="4720" y="2650"/>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20" name="Oval 182"/>
            <p:cNvSpPr>
              <a:spLocks noChangeArrowheads="1"/>
            </p:cNvSpPr>
            <p:nvPr/>
          </p:nvSpPr>
          <p:spPr bwMode="auto">
            <a:xfrm>
              <a:off x="4684" y="2515"/>
              <a:ext cx="64"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21" name="Oval 183"/>
            <p:cNvSpPr>
              <a:spLocks noChangeArrowheads="1"/>
            </p:cNvSpPr>
            <p:nvPr/>
          </p:nvSpPr>
          <p:spPr bwMode="auto">
            <a:xfrm>
              <a:off x="4720" y="2443"/>
              <a:ext cx="55" cy="64"/>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22" name="Oval 184"/>
            <p:cNvSpPr>
              <a:spLocks noChangeArrowheads="1"/>
            </p:cNvSpPr>
            <p:nvPr/>
          </p:nvSpPr>
          <p:spPr bwMode="auto">
            <a:xfrm>
              <a:off x="5026" y="2443"/>
              <a:ext cx="55" cy="73"/>
            </a:xfrm>
            <a:prstGeom prst="ellipse">
              <a:avLst/>
            </a:prstGeom>
            <a:solidFill>
              <a:srgbClr val="00DFCA"/>
            </a:solidFill>
            <a:ln w="12700">
              <a:solidFill>
                <a:srgbClr val="000000"/>
              </a:solidFill>
              <a:round/>
              <a:headEnd/>
              <a:tailEnd/>
            </a:ln>
          </p:spPr>
          <p:txBody>
            <a:bodyPr wrap="none" anchor="ctr"/>
            <a:lstStyle/>
            <a:p>
              <a:endParaRPr lang="ar-SA"/>
            </a:p>
          </p:txBody>
        </p:sp>
      </p:grpSp>
      <p:grpSp>
        <p:nvGrpSpPr>
          <p:cNvPr id="26" name="Group 189"/>
          <p:cNvGrpSpPr>
            <a:grpSpLocks/>
          </p:cNvGrpSpPr>
          <p:nvPr/>
        </p:nvGrpSpPr>
        <p:grpSpPr bwMode="auto">
          <a:xfrm>
            <a:off x="6350000" y="5114925"/>
            <a:ext cx="319088" cy="230188"/>
            <a:chOff x="4500" y="3222"/>
            <a:chExt cx="226" cy="145"/>
          </a:xfrm>
        </p:grpSpPr>
        <p:sp>
          <p:nvSpPr>
            <p:cNvPr id="11309" name="Freeform 186"/>
            <p:cNvSpPr>
              <a:spLocks/>
            </p:cNvSpPr>
            <p:nvPr/>
          </p:nvSpPr>
          <p:spPr bwMode="auto">
            <a:xfrm>
              <a:off x="4500" y="3276"/>
              <a:ext cx="172" cy="37"/>
            </a:xfrm>
            <a:custGeom>
              <a:avLst/>
              <a:gdLst>
                <a:gd name="T0" fmla="*/ 171 w 172"/>
                <a:gd name="T1" fmla="*/ 18 h 37"/>
                <a:gd name="T2" fmla="*/ 171 w 172"/>
                <a:gd name="T3" fmla="*/ 27 h 37"/>
                <a:gd name="T4" fmla="*/ 162 w 172"/>
                <a:gd name="T5" fmla="*/ 27 h 37"/>
                <a:gd name="T6" fmla="*/ 153 w 172"/>
                <a:gd name="T7" fmla="*/ 36 h 37"/>
                <a:gd name="T8" fmla="*/ 135 w 172"/>
                <a:gd name="T9" fmla="*/ 36 h 37"/>
                <a:gd name="T10" fmla="*/ 108 w 172"/>
                <a:gd name="T11" fmla="*/ 36 h 37"/>
                <a:gd name="T12" fmla="*/ 90 w 172"/>
                <a:gd name="T13" fmla="*/ 36 h 37"/>
                <a:gd name="T14" fmla="*/ 63 w 172"/>
                <a:gd name="T15" fmla="*/ 36 h 37"/>
                <a:gd name="T16" fmla="*/ 45 w 172"/>
                <a:gd name="T17" fmla="*/ 27 h 37"/>
                <a:gd name="T18" fmla="*/ 27 w 172"/>
                <a:gd name="T19" fmla="*/ 27 h 37"/>
                <a:gd name="T20" fmla="*/ 18 w 172"/>
                <a:gd name="T21" fmla="*/ 27 h 37"/>
                <a:gd name="T22" fmla="*/ 9 w 172"/>
                <a:gd name="T23" fmla="*/ 18 h 37"/>
                <a:gd name="T24" fmla="*/ 0 w 172"/>
                <a:gd name="T25" fmla="*/ 18 h 37"/>
                <a:gd name="T26" fmla="*/ 9 w 172"/>
                <a:gd name="T27" fmla="*/ 9 h 37"/>
                <a:gd name="T28" fmla="*/ 18 w 172"/>
                <a:gd name="T29" fmla="*/ 9 h 37"/>
                <a:gd name="T30" fmla="*/ 27 w 172"/>
                <a:gd name="T31" fmla="*/ 0 h 37"/>
                <a:gd name="T32" fmla="*/ 45 w 172"/>
                <a:gd name="T33" fmla="*/ 0 h 37"/>
                <a:gd name="T34" fmla="*/ 63 w 172"/>
                <a:gd name="T35" fmla="*/ 0 h 37"/>
                <a:gd name="T36" fmla="*/ 90 w 172"/>
                <a:gd name="T37" fmla="*/ 0 h 37"/>
                <a:gd name="T38" fmla="*/ 108 w 172"/>
                <a:gd name="T39" fmla="*/ 9 h 37"/>
                <a:gd name="T40" fmla="*/ 135 w 172"/>
                <a:gd name="T41" fmla="*/ 9 h 37"/>
                <a:gd name="T42" fmla="*/ 153 w 172"/>
                <a:gd name="T43" fmla="*/ 9 h 37"/>
                <a:gd name="T44" fmla="*/ 162 w 172"/>
                <a:gd name="T45" fmla="*/ 9 h 37"/>
                <a:gd name="T46" fmla="*/ 171 w 172"/>
                <a:gd name="T47" fmla="*/ 18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37"/>
                <a:gd name="T74" fmla="*/ 172 w 172"/>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37">
                  <a:moveTo>
                    <a:pt x="171" y="18"/>
                  </a:moveTo>
                  <a:lnTo>
                    <a:pt x="171" y="27"/>
                  </a:lnTo>
                  <a:lnTo>
                    <a:pt x="162" y="27"/>
                  </a:lnTo>
                  <a:lnTo>
                    <a:pt x="153" y="36"/>
                  </a:lnTo>
                  <a:lnTo>
                    <a:pt x="135" y="36"/>
                  </a:lnTo>
                  <a:lnTo>
                    <a:pt x="108" y="36"/>
                  </a:lnTo>
                  <a:lnTo>
                    <a:pt x="90" y="36"/>
                  </a:lnTo>
                  <a:lnTo>
                    <a:pt x="63" y="36"/>
                  </a:lnTo>
                  <a:lnTo>
                    <a:pt x="45" y="27"/>
                  </a:lnTo>
                  <a:lnTo>
                    <a:pt x="27" y="27"/>
                  </a:lnTo>
                  <a:lnTo>
                    <a:pt x="18" y="27"/>
                  </a:lnTo>
                  <a:lnTo>
                    <a:pt x="9" y="18"/>
                  </a:lnTo>
                  <a:lnTo>
                    <a:pt x="0" y="18"/>
                  </a:lnTo>
                  <a:lnTo>
                    <a:pt x="9" y="9"/>
                  </a:lnTo>
                  <a:lnTo>
                    <a:pt x="18" y="9"/>
                  </a:lnTo>
                  <a:lnTo>
                    <a:pt x="27" y="0"/>
                  </a:lnTo>
                  <a:lnTo>
                    <a:pt x="45" y="0"/>
                  </a:lnTo>
                  <a:lnTo>
                    <a:pt x="63" y="0"/>
                  </a:lnTo>
                  <a:lnTo>
                    <a:pt x="90" y="0"/>
                  </a:lnTo>
                  <a:lnTo>
                    <a:pt x="108" y="9"/>
                  </a:lnTo>
                  <a:lnTo>
                    <a:pt x="135" y="9"/>
                  </a:lnTo>
                  <a:lnTo>
                    <a:pt x="153" y="9"/>
                  </a:lnTo>
                  <a:lnTo>
                    <a:pt x="162" y="9"/>
                  </a:lnTo>
                  <a:lnTo>
                    <a:pt x="171" y="18"/>
                  </a:lnTo>
                </a:path>
              </a:pathLst>
            </a:custGeom>
            <a:noFill/>
            <a:ln w="12700" cap="rnd">
              <a:solidFill>
                <a:srgbClr val="000000"/>
              </a:solidFill>
              <a:round/>
              <a:headEnd/>
              <a:tailEnd/>
            </a:ln>
          </p:spPr>
          <p:txBody>
            <a:bodyPr/>
            <a:lstStyle/>
            <a:p>
              <a:endParaRPr lang="ar-SA"/>
            </a:p>
          </p:txBody>
        </p:sp>
        <p:sp>
          <p:nvSpPr>
            <p:cNvPr id="11310" name="Freeform 187"/>
            <p:cNvSpPr>
              <a:spLocks/>
            </p:cNvSpPr>
            <p:nvPr/>
          </p:nvSpPr>
          <p:spPr bwMode="auto">
            <a:xfrm>
              <a:off x="4644" y="3222"/>
              <a:ext cx="82" cy="73"/>
            </a:xfrm>
            <a:custGeom>
              <a:avLst/>
              <a:gdLst>
                <a:gd name="T0" fmla="*/ 81 w 82"/>
                <a:gd name="T1" fmla="*/ 36 h 73"/>
                <a:gd name="T2" fmla="*/ 81 w 82"/>
                <a:gd name="T3" fmla="*/ 54 h 73"/>
                <a:gd name="T4" fmla="*/ 72 w 82"/>
                <a:gd name="T5" fmla="*/ 63 h 73"/>
                <a:gd name="T6" fmla="*/ 63 w 82"/>
                <a:gd name="T7" fmla="*/ 72 h 73"/>
                <a:gd name="T8" fmla="*/ 36 w 82"/>
                <a:gd name="T9" fmla="*/ 72 h 73"/>
                <a:gd name="T10" fmla="*/ 27 w 82"/>
                <a:gd name="T11" fmla="*/ 63 h 73"/>
                <a:gd name="T12" fmla="*/ 9 w 82"/>
                <a:gd name="T13" fmla="*/ 63 h 73"/>
                <a:gd name="T14" fmla="*/ 9 w 82"/>
                <a:gd name="T15" fmla="*/ 45 h 73"/>
                <a:gd name="T16" fmla="*/ 0 w 82"/>
                <a:gd name="T17" fmla="*/ 27 h 73"/>
                <a:gd name="T18" fmla="*/ 9 w 82"/>
                <a:gd name="T19" fmla="*/ 18 h 73"/>
                <a:gd name="T20" fmla="*/ 18 w 82"/>
                <a:gd name="T21" fmla="*/ 9 h 73"/>
                <a:gd name="T22" fmla="*/ 27 w 82"/>
                <a:gd name="T23" fmla="*/ 0 h 73"/>
                <a:gd name="T24" fmla="*/ 45 w 82"/>
                <a:gd name="T25" fmla="*/ 0 h 73"/>
                <a:gd name="T26" fmla="*/ 63 w 82"/>
                <a:gd name="T27" fmla="*/ 0 h 73"/>
                <a:gd name="T28" fmla="*/ 72 w 82"/>
                <a:gd name="T29" fmla="*/ 9 h 73"/>
                <a:gd name="T30" fmla="*/ 81 w 82"/>
                <a:gd name="T31" fmla="*/ 18 h 73"/>
                <a:gd name="T32" fmla="*/ 81 w 82"/>
                <a:gd name="T33" fmla="*/ 36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73"/>
                <a:gd name="T53" fmla="*/ 82 w 8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73">
                  <a:moveTo>
                    <a:pt x="81" y="36"/>
                  </a:moveTo>
                  <a:lnTo>
                    <a:pt x="81" y="54"/>
                  </a:lnTo>
                  <a:lnTo>
                    <a:pt x="72" y="63"/>
                  </a:lnTo>
                  <a:lnTo>
                    <a:pt x="63" y="72"/>
                  </a:lnTo>
                  <a:lnTo>
                    <a:pt x="36" y="72"/>
                  </a:lnTo>
                  <a:lnTo>
                    <a:pt x="27" y="63"/>
                  </a:lnTo>
                  <a:lnTo>
                    <a:pt x="9" y="63"/>
                  </a:lnTo>
                  <a:lnTo>
                    <a:pt x="9" y="45"/>
                  </a:lnTo>
                  <a:lnTo>
                    <a:pt x="0" y="27"/>
                  </a:lnTo>
                  <a:lnTo>
                    <a:pt x="9" y="18"/>
                  </a:lnTo>
                  <a:lnTo>
                    <a:pt x="18" y="9"/>
                  </a:lnTo>
                  <a:lnTo>
                    <a:pt x="27" y="0"/>
                  </a:lnTo>
                  <a:lnTo>
                    <a:pt x="45" y="0"/>
                  </a:lnTo>
                  <a:lnTo>
                    <a:pt x="63" y="0"/>
                  </a:lnTo>
                  <a:lnTo>
                    <a:pt x="72" y="9"/>
                  </a:lnTo>
                  <a:lnTo>
                    <a:pt x="81" y="18"/>
                  </a:lnTo>
                  <a:lnTo>
                    <a:pt x="81" y="36"/>
                  </a:lnTo>
                </a:path>
              </a:pathLst>
            </a:custGeom>
            <a:noFill/>
            <a:ln w="12700" cap="rnd">
              <a:solidFill>
                <a:srgbClr val="000000"/>
              </a:solidFill>
              <a:round/>
              <a:headEnd/>
              <a:tailEnd/>
            </a:ln>
          </p:spPr>
          <p:txBody>
            <a:bodyPr/>
            <a:lstStyle/>
            <a:p>
              <a:endParaRPr lang="ar-SA"/>
            </a:p>
          </p:txBody>
        </p:sp>
        <p:sp>
          <p:nvSpPr>
            <p:cNvPr id="11311" name="Freeform 188"/>
            <p:cNvSpPr>
              <a:spLocks/>
            </p:cNvSpPr>
            <p:nvPr/>
          </p:nvSpPr>
          <p:spPr bwMode="auto">
            <a:xfrm>
              <a:off x="4644" y="3294"/>
              <a:ext cx="82" cy="73"/>
            </a:xfrm>
            <a:custGeom>
              <a:avLst/>
              <a:gdLst>
                <a:gd name="T0" fmla="*/ 81 w 82"/>
                <a:gd name="T1" fmla="*/ 45 h 73"/>
                <a:gd name="T2" fmla="*/ 72 w 82"/>
                <a:gd name="T3" fmla="*/ 54 h 73"/>
                <a:gd name="T4" fmla="*/ 63 w 82"/>
                <a:gd name="T5" fmla="*/ 72 h 73"/>
                <a:gd name="T6" fmla="*/ 54 w 82"/>
                <a:gd name="T7" fmla="*/ 72 h 73"/>
                <a:gd name="T8" fmla="*/ 36 w 82"/>
                <a:gd name="T9" fmla="*/ 72 h 73"/>
                <a:gd name="T10" fmla="*/ 18 w 82"/>
                <a:gd name="T11" fmla="*/ 72 h 73"/>
                <a:gd name="T12" fmla="*/ 9 w 82"/>
                <a:gd name="T13" fmla="*/ 63 h 73"/>
                <a:gd name="T14" fmla="*/ 0 w 82"/>
                <a:gd name="T15" fmla="*/ 54 h 73"/>
                <a:gd name="T16" fmla="*/ 0 w 82"/>
                <a:gd name="T17" fmla="*/ 36 h 73"/>
                <a:gd name="T18" fmla="*/ 0 w 82"/>
                <a:gd name="T19" fmla="*/ 18 h 73"/>
                <a:gd name="T20" fmla="*/ 9 w 82"/>
                <a:gd name="T21" fmla="*/ 9 h 73"/>
                <a:gd name="T22" fmla="*/ 27 w 82"/>
                <a:gd name="T23" fmla="*/ 9 h 73"/>
                <a:gd name="T24" fmla="*/ 36 w 82"/>
                <a:gd name="T25" fmla="*/ 0 h 73"/>
                <a:gd name="T26" fmla="*/ 63 w 82"/>
                <a:gd name="T27" fmla="*/ 9 h 73"/>
                <a:gd name="T28" fmla="*/ 72 w 82"/>
                <a:gd name="T29" fmla="*/ 18 h 73"/>
                <a:gd name="T30" fmla="*/ 81 w 82"/>
                <a:gd name="T31" fmla="*/ 27 h 73"/>
                <a:gd name="T32" fmla="*/ 81 w 82"/>
                <a:gd name="T33" fmla="*/ 45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73"/>
                <a:gd name="T53" fmla="*/ 82 w 82"/>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73">
                  <a:moveTo>
                    <a:pt x="81" y="45"/>
                  </a:moveTo>
                  <a:lnTo>
                    <a:pt x="72" y="54"/>
                  </a:lnTo>
                  <a:lnTo>
                    <a:pt x="63" y="72"/>
                  </a:lnTo>
                  <a:lnTo>
                    <a:pt x="54" y="72"/>
                  </a:lnTo>
                  <a:lnTo>
                    <a:pt x="36" y="72"/>
                  </a:lnTo>
                  <a:lnTo>
                    <a:pt x="18" y="72"/>
                  </a:lnTo>
                  <a:lnTo>
                    <a:pt x="9" y="63"/>
                  </a:lnTo>
                  <a:lnTo>
                    <a:pt x="0" y="54"/>
                  </a:lnTo>
                  <a:lnTo>
                    <a:pt x="0" y="36"/>
                  </a:lnTo>
                  <a:lnTo>
                    <a:pt x="0" y="18"/>
                  </a:lnTo>
                  <a:lnTo>
                    <a:pt x="9" y="9"/>
                  </a:lnTo>
                  <a:lnTo>
                    <a:pt x="27" y="9"/>
                  </a:lnTo>
                  <a:lnTo>
                    <a:pt x="36" y="0"/>
                  </a:lnTo>
                  <a:lnTo>
                    <a:pt x="63" y="9"/>
                  </a:lnTo>
                  <a:lnTo>
                    <a:pt x="72" y="18"/>
                  </a:lnTo>
                  <a:lnTo>
                    <a:pt x="81" y="27"/>
                  </a:lnTo>
                  <a:lnTo>
                    <a:pt x="81" y="45"/>
                  </a:lnTo>
                </a:path>
              </a:pathLst>
            </a:custGeom>
            <a:noFill/>
            <a:ln w="12700" cap="rnd">
              <a:solidFill>
                <a:srgbClr val="000000"/>
              </a:solidFill>
              <a:round/>
              <a:headEnd/>
              <a:tailEnd/>
            </a:ln>
          </p:spPr>
          <p:txBody>
            <a:bodyPr/>
            <a:lstStyle/>
            <a:p>
              <a:endParaRPr lang="ar-SA"/>
            </a:p>
          </p:txBody>
        </p:sp>
      </p:grpSp>
      <p:grpSp>
        <p:nvGrpSpPr>
          <p:cNvPr id="27" name="Group 193"/>
          <p:cNvGrpSpPr>
            <a:grpSpLocks/>
          </p:cNvGrpSpPr>
          <p:nvPr/>
        </p:nvGrpSpPr>
        <p:grpSpPr bwMode="auto">
          <a:xfrm>
            <a:off x="4572000" y="5229225"/>
            <a:ext cx="319088" cy="244475"/>
            <a:chOff x="3240" y="3294"/>
            <a:chExt cx="226" cy="154"/>
          </a:xfrm>
        </p:grpSpPr>
        <p:sp>
          <p:nvSpPr>
            <p:cNvPr id="11306" name="Freeform 190"/>
            <p:cNvSpPr>
              <a:spLocks/>
            </p:cNvSpPr>
            <p:nvPr/>
          </p:nvSpPr>
          <p:spPr bwMode="auto">
            <a:xfrm>
              <a:off x="3240" y="3366"/>
              <a:ext cx="163" cy="46"/>
            </a:xfrm>
            <a:custGeom>
              <a:avLst/>
              <a:gdLst>
                <a:gd name="T0" fmla="*/ 162 w 163"/>
                <a:gd name="T1" fmla="*/ 9 h 46"/>
                <a:gd name="T2" fmla="*/ 162 w 163"/>
                <a:gd name="T3" fmla="*/ 18 h 46"/>
                <a:gd name="T4" fmla="*/ 162 w 163"/>
                <a:gd name="T5" fmla="*/ 27 h 46"/>
                <a:gd name="T6" fmla="*/ 144 w 163"/>
                <a:gd name="T7" fmla="*/ 27 h 46"/>
                <a:gd name="T8" fmla="*/ 126 w 163"/>
                <a:gd name="T9" fmla="*/ 36 h 46"/>
                <a:gd name="T10" fmla="*/ 108 w 163"/>
                <a:gd name="T11" fmla="*/ 36 h 46"/>
                <a:gd name="T12" fmla="*/ 81 w 163"/>
                <a:gd name="T13" fmla="*/ 45 h 46"/>
                <a:gd name="T14" fmla="*/ 63 w 163"/>
                <a:gd name="T15" fmla="*/ 45 h 46"/>
                <a:gd name="T16" fmla="*/ 45 w 163"/>
                <a:gd name="T17" fmla="*/ 45 h 46"/>
                <a:gd name="T18" fmla="*/ 27 w 163"/>
                <a:gd name="T19" fmla="*/ 45 h 46"/>
                <a:gd name="T20" fmla="*/ 9 w 163"/>
                <a:gd name="T21" fmla="*/ 45 h 46"/>
                <a:gd name="T22" fmla="*/ 0 w 163"/>
                <a:gd name="T23" fmla="*/ 36 h 46"/>
                <a:gd name="T24" fmla="*/ 0 w 163"/>
                <a:gd name="T25" fmla="*/ 27 h 46"/>
                <a:gd name="T26" fmla="*/ 9 w 163"/>
                <a:gd name="T27" fmla="*/ 27 h 46"/>
                <a:gd name="T28" fmla="*/ 18 w 163"/>
                <a:gd name="T29" fmla="*/ 18 h 46"/>
                <a:gd name="T30" fmla="*/ 36 w 163"/>
                <a:gd name="T31" fmla="*/ 9 h 46"/>
                <a:gd name="T32" fmla="*/ 54 w 163"/>
                <a:gd name="T33" fmla="*/ 9 h 46"/>
                <a:gd name="T34" fmla="*/ 81 w 163"/>
                <a:gd name="T35" fmla="*/ 0 h 46"/>
                <a:gd name="T36" fmla="*/ 108 w 163"/>
                <a:gd name="T37" fmla="*/ 0 h 46"/>
                <a:gd name="T38" fmla="*/ 126 w 163"/>
                <a:gd name="T39" fmla="*/ 0 h 46"/>
                <a:gd name="T40" fmla="*/ 144 w 163"/>
                <a:gd name="T41" fmla="*/ 0 h 46"/>
                <a:gd name="T42" fmla="*/ 162 w 163"/>
                <a:gd name="T43" fmla="*/ 9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3"/>
                <a:gd name="T67" fmla="*/ 0 h 46"/>
                <a:gd name="T68" fmla="*/ 163 w 163"/>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3" h="46">
                  <a:moveTo>
                    <a:pt x="162" y="9"/>
                  </a:moveTo>
                  <a:lnTo>
                    <a:pt x="162" y="18"/>
                  </a:lnTo>
                  <a:lnTo>
                    <a:pt x="162" y="27"/>
                  </a:lnTo>
                  <a:lnTo>
                    <a:pt x="144" y="27"/>
                  </a:lnTo>
                  <a:lnTo>
                    <a:pt x="126" y="36"/>
                  </a:lnTo>
                  <a:lnTo>
                    <a:pt x="108" y="36"/>
                  </a:lnTo>
                  <a:lnTo>
                    <a:pt x="81" y="45"/>
                  </a:lnTo>
                  <a:lnTo>
                    <a:pt x="63" y="45"/>
                  </a:lnTo>
                  <a:lnTo>
                    <a:pt x="45" y="45"/>
                  </a:lnTo>
                  <a:lnTo>
                    <a:pt x="27" y="45"/>
                  </a:lnTo>
                  <a:lnTo>
                    <a:pt x="9" y="45"/>
                  </a:lnTo>
                  <a:lnTo>
                    <a:pt x="0" y="36"/>
                  </a:lnTo>
                  <a:lnTo>
                    <a:pt x="0" y="27"/>
                  </a:lnTo>
                  <a:lnTo>
                    <a:pt x="9" y="27"/>
                  </a:lnTo>
                  <a:lnTo>
                    <a:pt x="18" y="18"/>
                  </a:lnTo>
                  <a:lnTo>
                    <a:pt x="36" y="9"/>
                  </a:lnTo>
                  <a:lnTo>
                    <a:pt x="54" y="9"/>
                  </a:lnTo>
                  <a:lnTo>
                    <a:pt x="81" y="0"/>
                  </a:lnTo>
                  <a:lnTo>
                    <a:pt x="108" y="0"/>
                  </a:lnTo>
                  <a:lnTo>
                    <a:pt x="126" y="0"/>
                  </a:lnTo>
                  <a:lnTo>
                    <a:pt x="144" y="0"/>
                  </a:lnTo>
                  <a:lnTo>
                    <a:pt x="162" y="9"/>
                  </a:lnTo>
                </a:path>
              </a:pathLst>
            </a:custGeom>
            <a:noFill/>
            <a:ln w="12700" cap="rnd">
              <a:solidFill>
                <a:srgbClr val="000000"/>
              </a:solidFill>
              <a:round/>
              <a:headEnd/>
              <a:tailEnd/>
            </a:ln>
          </p:spPr>
          <p:txBody>
            <a:bodyPr/>
            <a:lstStyle/>
            <a:p>
              <a:endParaRPr lang="ar-SA"/>
            </a:p>
          </p:txBody>
        </p:sp>
        <p:sp>
          <p:nvSpPr>
            <p:cNvPr id="11307" name="Freeform 191"/>
            <p:cNvSpPr>
              <a:spLocks/>
            </p:cNvSpPr>
            <p:nvPr/>
          </p:nvSpPr>
          <p:spPr bwMode="auto">
            <a:xfrm>
              <a:off x="3375" y="3294"/>
              <a:ext cx="82" cy="73"/>
            </a:xfrm>
            <a:custGeom>
              <a:avLst/>
              <a:gdLst>
                <a:gd name="T0" fmla="*/ 81 w 82"/>
                <a:gd name="T1" fmla="*/ 36 h 73"/>
                <a:gd name="T2" fmla="*/ 81 w 82"/>
                <a:gd name="T3" fmla="*/ 45 h 73"/>
                <a:gd name="T4" fmla="*/ 81 w 82"/>
                <a:gd name="T5" fmla="*/ 54 h 73"/>
                <a:gd name="T6" fmla="*/ 63 w 82"/>
                <a:gd name="T7" fmla="*/ 63 h 73"/>
                <a:gd name="T8" fmla="*/ 54 w 82"/>
                <a:gd name="T9" fmla="*/ 72 h 73"/>
                <a:gd name="T10" fmla="*/ 45 w 82"/>
                <a:gd name="T11" fmla="*/ 72 h 73"/>
                <a:gd name="T12" fmla="*/ 27 w 82"/>
                <a:gd name="T13" fmla="*/ 72 h 73"/>
                <a:gd name="T14" fmla="*/ 9 w 82"/>
                <a:gd name="T15" fmla="*/ 72 h 73"/>
                <a:gd name="T16" fmla="*/ 0 w 82"/>
                <a:gd name="T17" fmla="*/ 54 h 73"/>
                <a:gd name="T18" fmla="*/ 0 w 82"/>
                <a:gd name="T19" fmla="*/ 45 h 73"/>
                <a:gd name="T20" fmla="*/ 0 w 82"/>
                <a:gd name="T21" fmla="*/ 27 h 73"/>
                <a:gd name="T22" fmla="*/ 0 w 82"/>
                <a:gd name="T23" fmla="*/ 18 h 73"/>
                <a:gd name="T24" fmla="*/ 18 w 82"/>
                <a:gd name="T25" fmla="*/ 9 h 73"/>
                <a:gd name="T26" fmla="*/ 36 w 82"/>
                <a:gd name="T27" fmla="*/ 0 h 73"/>
                <a:gd name="T28" fmla="*/ 54 w 82"/>
                <a:gd name="T29" fmla="*/ 0 h 73"/>
                <a:gd name="T30" fmla="*/ 63 w 82"/>
                <a:gd name="T31" fmla="*/ 9 h 73"/>
                <a:gd name="T32" fmla="*/ 81 w 82"/>
                <a:gd name="T33" fmla="*/ 18 h 73"/>
                <a:gd name="T34" fmla="*/ 81 w 82"/>
                <a:gd name="T35" fmla="*/ 36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73"/>
                <a:gd name="T56" fmla="*/ 82 w 8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73">
                  <a:moveTo>
                    <a:pt x="81" y="36"/>
                  </a:moveTo>
                  <a:lnTo>
                    <a:pt x="81" y="45"/>
                  </a:lnTo>
                  <a:lnTo>
                    <a:pt x="81" y="54"/>
                  </a:lnTo>
                  <a:lnTo>
                    <a:pt x="63" y="63"/>
                  </a:lnTo>
                  <a:lnTo>
                    <a:pt x="54" y="72"/>
                  </a:lnTo>
                  <a:lnTo>
                    <a:pt x="45" y="72"/>
                  </a:lnTo>
                  <a:lnTo>
                    <a:pt x="27" y="72"/>
                  </a:lnTo>
                  <a:lnTo>
                    <a:pt x="9" y="72"/>
                  </a:lnTo>
                  <a:lnTo>
                    <a:pt x="0" y="54"/>
                  </a:lnTo>
                  <a:lnTo>
                    <a:pt x="0" y="45"/>
                  </a:lnTo>
                  <a:lnTo>
                    <a:pt x="0" y="27"/>
                  </a:lnTo>
                  <a:lnTo>
                    <a:pt x="0" y="18"/>
                  </a:lnTo>
                  <a:lnTo>
                    <a:pt x="18" y="9"/>
                  </a:lnTo>
                  <a:lnTo>
                    <a:pt x="36" y="0"/>
                  </a:lnTo>
                  <a:lnTo>
                    <a:pt x="54" y="0"/>
                  </a:lnTo>
                  <a:lnTo>
                    <a:pt x="63" y="9"/>
                  </a:lnTo>
                  <a:lnTo>
                    <a:pt x="81" y="18"/>
                  </a:lnTo>
                  <a:lnTo>
                    <a:pt x="81" y="36"/>
                  </a:lnTo>
                </a:path>
              </a:pathLst>
            </a:custGeom>
            <a:noFill/>
            <a:ln w="12700" cap="rnd">
              <a:solidFill>
                <a:srgbClr val="000000"/>
              </a:solidFill>
              <a:round/>
              <a:headEnd/>
              <a:tailEnd/>
            </a:ln>
          </p:spPr>
          <p:txBody>
            <a:bodyPr/>
            <a:lstStyle/>
            <a:p>
              <a:endParaRPr lang="ar-SA"/>
            </a:p>
          </p:txBody>
        </p:sp>
        <p:sp>
          <p:nvSpPr>
            <p:cNvPr id="11308" name="Freeform 192"/>
            <p:cNvSpPr>
              <a:spLocks/>
            </p:cNvSpPr>
            <p:nvPr/>
          </p:nvSpPr>
          <p:spPr bwMode="auto">
            <a:xfrm>
              <a:off x="3384" y="3375"/>
              <a:ext cx="82" cy="73"/>
            </a:xfrm>
            <a:custGeom>
              <a:avLst/>
              <a:gdLst>
                <a:gd name="T0" fmla="*/ 81 w 82"/>
                <a:gd name="T1" fmla="*/ 27 h 73"/>
                <a:gd name="T2" fmla="*/ 81 w 82"/>
                <a:gd name="T3" fmla="*/ 45 h 73"/>
                <a:gd name="T4" fmla="*/ 81 w 82"/>
                <a:gd name="T5" fmla="*/ 54 h 73"/>
                <a:gd name="T6" fmla="*/ 72 w 82"/>
                <a:gd name="T7" fmla="*/ 63 h 73"/>
                <a:gd name="T8" fmla="*/ 54 w 82"/>
                <a:gd name="T9" fmla="*/ 63 h 73"/>
                <a:gd name="T10" fmla="*/ 45 w 82"/>
                <a:gd name="T11" fmla="*/ 72 h 73"/>
                <a:gd name="T12" fmla="*/ 27 w 82"/>
                <a:gd name="T13" fmla="*/ 72 h 73"/>
                <a:gd name="T14" fmla="*/ 18 w 82"/>
                <a:gd name="T15" fmla="*/ 63 h 73"/>
                <a:gd name="T16" fmla="*/ 0 w 82"/>
                <a:gd name="T17" fmla="*/ 54 h 73"/>
                <a:gd name="T18" fmla="*/ 0 w 82"/>
                <a:gd name="T19" fmla="*/ 36 h 73"/>
                <a:gd name="T20" fmla="*/ 0 w 82"/>
                <a:gd name="T21" fmla="*/ 27 h 73"/>
                <a:gd name="T22" fmla="*/ 0 w 82"/>
                <a:gd name="T23" fmla="*/ 18 h 73"/>
                <a:gd name="T24" fmla="*/ 18 w 82"/>
                <a:gd name="T25" fmla="*/ 0 h 73"/>
                <a:gd name="T26" fmla="*/ 36 w 82"/>
                <a:gd name="T27" fmla="*/ 0 h 73"/>
                <a:gd name="T28" fmla="*/ 54 w 82"/>
                <a:gd name="T29" fmla="*/ 0 h 73"/>
                <a:gd name="T30" fmla="*/ 72 w 82"/>
                <a:gd name="T31" fmla="*/ 0 h 73"/>
                <a:gd name="T32" fmla="*/ 81 w 82"/>
                <a:gd name="T33" fmla="*/ 18 h 73"/>
                <a:gd name="T34" fmla="*/ 81 w 82"/>
                <a:gd name="T35" fmla="*/ 27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73"/>
                <a:gd name="T56" fmla="*/ 82 w 8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73">
                  <a:moveTo>
                    <a:pt x="81" y="27"/>
                  </a:moveTo>
                  <a:lnTo>
                    <a:pt x="81" y="45"/>
                  </a:lnTo>
                  <a:lnTo>
                    <a:pt x="81" y="54"/>
                  </a:lnTo>
                  <a:lnTo>
                    <a:pt x="72" y="63"/>
                  </a:lnTo>
                  <a:lnTo>
                    <a:pt x="54" y="63"/>
                  </a:lnTo>
                  <a:lnTo>
                    <a:pt x="45" y="72"/>
                  </a:lnTo>
                  <a:lnTo>
                    <a:pt x="27" y="72"/>
                  </a:lnTo>
                  <a:lnTo>
                    <a:pt x="18" y="63"/>
                  </a:lnTo>
                  <a:lnTo>
                    <a:pt x="0" y="54"/>
                  </a:lnTo>
                  <a:lnTo>
                    <a:pt x="0" y="36"/>
                  </a:lnTo>
                  <a:lnTo>
                    <a:pt x="0" y="27"/>
                  </a:lnTo>
                  <a:lnTo>
                    <a:pt x="0" y="18"/>
                  </a:lnTo>
                  <a:lnTo>
                    <a:pt x="18" y="0"/>
                  </a:lnTo>
                  <a:lnTo>
                    <a:pt x="36" y="0"/>
                  </a:lnTo>
                  <a:lnTo>
                    <a:pt x="54" y="0"/>
                  </a:lnTo>
                  <a:lnTo>
                    <a:pt x="72" y="0"/>
                  </a:lnTo>
                  <a:lnTo>
                    <a:pt x="81" y="18"/>
                  </a:lnTo>
                  <a:lnTo>
                    <a:pt x="81" y="27"/>
                  </a:lnTo>
                </a:path>
              </a:pathLst>
            </a:custGeom>
            <a:noFill/>
            <a:ln w="12700" cap="rnd">
              <a:solidFill>
                <a:srgbClr val="000000"/>
              </a:solidFill>
              <a:round/>
              <a:headEnd/>
              <a:tailEnd/>
            </a:ln>
          </p:spPr>
          <p:txBody>
            <a:bodyPr/>
            <a:lstStyle/>
            <a:p>
              <a:endParaRPr lang="ar-SA"/>
            </a:p>
          </p:txBody>
        </p:sp>
      </p:grpSp>
      <p:grpSp>
        <p:nvGrpSpPr>
          <p:cNvPr id="28" name="Group 197"/>
          <p:cNvGrpSpPr>
            <a:grpSpLocks/>
          </p:cNvGrpSpPr>
          <p:nvPr/>
        </p:nvGrpSpPr>
        <p:grpSpPr bwMode="auto">
          <a:xfrm>
            <a:off x="7092950" y="5735638"/>
            <a:ext cx="203200" cy="344487"/>
            <a:chOff x="5026" y="3613"/>
            <a:chExt cx="145" cy="217"/>
          </a:xfrm>
        </p:grpSpPr>
        <p:sp>
          <p:nvSpPr>
            <p:cNvPr id="11303" name="Oval 194"/>
            <p:cNvSpPr>
              <a:spLocks noChangeArrowheads="1"/>
            </p:cNvSpPr>
            <p:nvPr/>
          </p:nvSpPr>
          <p:spPr bwMode="auto">
            <a:xfrm>
              <a:off x="5089" y="3667"/>
              <a:ext cx="28" cy="163"/>
            </a:xfrm>
            <a:prstGeom prst="ellipse">
              <a:avLst/>
            </a:prstGeom>
            <a:solidFill>
              <a:srgbClr val="000000"/>
            </a:solidFill>
            <a:ln w="12700">
              <a:solidFill>
                <a:srgbClr val="000000"/>
              </a:solidFill>
              <a:round/>
              <a:headEnd/>
              <a:tailEnd/>
            </a:ln>
          </p:spPr>
          <p:txBody>
            <a:bodyPr wrap="none" anchor="ctr"/>
            <a:lstStyle/>
            <a:p>
              <a:endParaRPr lang="ar-SA"/>
            </a:p>
          </p:txBody>
        </p:sp>
        <p:sp>
          <p:nvSpPr>
            <p:cNvPr id="11304" name="Oval 195"/>
            <p:cNvSpPr>
              <a:spLocks noChangeArrowheads="1"/>
            </p:cNvSpPr>
            <p:nvPr/>
          </p:nvSpPr>
          <p:spPr bwMode="auto">
            <a:xfrm>
              <a:off x="5026" y="3613"/>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05" name="Oval 196"/>
            <p:cNvSpPr>
              <a:spLocks noChangeArrowheads="1"/>
            </p:cNvSpPr>
            <p:nvPr/>
          </p:nvSpPr>
          <p:spPr bwMode="auto">
            <a:xfrm>
              <a:off x="5107" y="3613"/>
              <a:ext cx="64" cy="73"/>
            </a:xfrm>
            <a:prstGeom prst="ellipse">
              <a:avLst/>
            </a:prstGeom>
            <a:solidFill>
              <a:srgbClr val="00DFCA"/>
            </a:solidFill>
            <a:ln w="12700">
              <a:solidFill>
                <a:srgbClr val="000000"/>
              </a:solidFill>
              <a:round/>
              <a:headEnd/>
              <a:tailEnd/>
            </a:ln>
          </p:spPr>
          <p:txBody>
            <a:bodyPr wrap="none" anchor="ctr"/>
            <a:lstStyle/>
            <a:p>
              <a:endParaRPr lang="ar-SA"/>
            </a:p>
          </p:txBody>
        </p:sp>
      </p:grpSp>
      <p:grpSp>
        <p:nvGrpSpPr>
          <p:cNvPr id="29" name="Group 201"/>
          <p:cNvGrpSpPr>
            <a:grpSpLocks/>
          </p:cNvGrpSpPr>
          <p:nvPr/>
        </p:nvGrpSpPr>
        <p:grpSpPr bwMode="auto">
          <a:xfrm>
            <a:off x="5276850" y="5749925"/>
            <a:ext cx="203200" cy="344488"/>
            <a:chOff x="3739" y="3622"/>
            <a:chExt cx="145" cy="217"/>
          </a:xfrm>
        </p:grpSpPr>
        <p:sp>
          <p:nvSpPr>
            <p:cNvPr id="11300" name="Oval 198"/>
            <p:cNvSpPr>
              <a:spLocks noChangeArrowheads="1"/>
            </p:cNvSpPr>
            <p:nvPr/>
          </p:nvSpPr>
          <p:spPr bwMode="auto">
            <a:xfrm>
              <a:off x="3802" y="3676"/>
              <a:ext cx="28" cy="163"/>
            </a:xfrm>
            <a:prstGeom prst="ellipse">
              <a:avLst/>
            </a:prstGeom>
            <a:solidFill>
              <a:srgbClr val="000000"/>
            </a:solidFill>
            <a:ln w="12700">
              <a:solidFill>
                <a:srgbClr val="000000"/>
              </a:solidFill>
              <a:round/>
              <a:headEnd/>
              <a:tailEnd/>
            </a:ln>
          </p:spPr>
          <p:txBody>
            <a:bodyPr wrap="none" anchor="ctr"/>
            <a:lstStyle/>
            <a:p>
              <a:endParaRPr lang="ar-SA"/>
            </a:p>
          </p:txBody>
        </p:sp>
        <p:sp>
          <p:nvSpPr>
            <p:cNvPr id="11301" name="Oval 199"/>
            <p:cNvSpPr>
              <a:spLocks noChangeArrowheads="1"/>
            </p:cNvSpPr>
            <p:nvPr/>
          </p:nvSpPr>
          <p:spPr bwMode="auto">
            <a:xfrm>
              <a:off x="3739" y="3622"/>
              <a:ext cx="64" cy="73"/>
            </a:xfrm>
            <a:prstGeom prst="ellipse">
              <a:avLst/>
            </a:prstGeom>
            <a:solidFill>
              <a:srgbClr val="00DFCA"/>
            </a:solidFill>
            <a:ln w="12700">
              <a:solidFill>
                <a:srgbClr val="000000"/>
              </a:solidFill>
              <a:round/>
              <a:headEnd/>
              <a:tailEnd/>
            </a:ln>
          </p:spPr>
          <p:txBody>
            <a:bodyPr wrap="none" anchor="ctr"/>
            <a:lstStyle/>
            <a:p>
              <a:endParaRPr lang="ar-SA"/>
            </a:p>
          </p:txBody>
        </p:sp>
        <p:sp>
          <p:nvSpPr>
            <p:cNvPr id="11302" name="Oval 200"/>
            <p:cNvSpPr>
              <a:spLocks noChangeArrowheads="1"/>
            </p:cNvSpPr>
            <p:nvPr/>
          </p:nvSpPr>
          <p:spPr bwMode="auto">
            <a:xfrm>
              <a:off x="3820" y="3622"/>
              <a:ext cx="64" cy="73"/>
            </a:xfrm>
            <a:prstGeom prst="ellipse">
              <a:avLst/>
            </a:prstGeom>
            <a:solidFill>
              <a:srgbClr val="00DFCA"/>
            </a:solidFill>
            <a:ln w="12700">
              <a:solidFill>
                <a:srgbClr val="000000"/>
              </a:solidFill>
              <a:round/>
              <a:headEnd/>
              <a:tailEnd/>
            </a:ln>
          </p:spPr>
          <p:txBody>
            <a:bodyPr wrap="none" anchor="ctr"/>
            <a:lstStyle/>
            <a:p>
              <a:endParaRPr lang="ar-SA"/>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4313" y="357188"/>
            <a:ext cx="8229600" cy="642937"/>
          </a:xfrm>
        </p:spPr>
        <p:txBody>
          <a:bodyPr/>
          <a:lstStyle/>
          <a:p>
            <a:pPr algn="l" rtl="0"/>
            <a:r>
              <a:rPr lang="en-US" sz="3600" b="1" smtClean="0">
                <a:solidFill>
                  <a:srgbClr val="C00000"/>
                </a:solidFill>
                <a:cs typeface="Times New Roman" pitchFamily="18" charset="0"/>
              </a:rPr>
              <a:t>Applications of </a:t>
            </a:r>
            <a:r>
              <a:rPr lang="en-US" sz="3600" b="1" smtClean="0">
                <a:solidFill>
                  <a:srgbClr val="B00000"/>
                </a:solidFill>
                <a:cs typeface="Arial" charset="0"/>
              </a:rPr>
              <a:t>Agglutination</a:t>
            </a:r>
            <a:r>
              <a:rPr lang="en-US" b="1" smtClean="0">
                <a:solidFill>
                  <a:srgbClr val="B00000"/>
                </a:solidFill>
                <a:cs typeface="Arial" charset="0"/>
              </a:rPr>
              <a:t/>
            </a:r>
            <a:br>
              <a:rPr lang="en-US" b="1" smtClean="0">
                <a:solidFill>
                  <a:srgbClr val="B00000"/>
                </a:solidFill>
                <a:cs typeface="Arial" charset="0"/>
              </a:rPr>
            </a:br>
            <a:r>
              <a:rPr lang="en-US" smtClean="0">
                <a:solidFill>
                  <a:srgbClr val="C00000"/>
                </a:solidFill>
                <a:cs typeface="Times New Roman" pitchFamily="18" charset="0"/>
              </a:rPr>
              <a:t> </a:t>
            </a:r>
            <a:endParaRPr lang="ar-SA" smtClean="0">
              <a:solidFill>
                <a:srgbClr val="C00000"/>
              </a:solidFill>
            </a:endParaRPr>
          </a:p>
        </p:txBody>
      </p:sp>
      <p:sp>
        <p:nvSpPr>
          <p:cNvPr id="3" name="Content Placeholder 2"/>
          <p:cNvSpPr>
            <a:spLocks noGrp="1"/>
          </p:cNvSpPr>
          <p:nvPr>
            <p:ph idx="1"/>
          </p:nvPr>
        </p:nvSpPr>
        <p:spPr>
          <a:xfrm>
            <a:off x="214313" y="642938"/>
            <a:ext cx="8643937" cy="6000750"/>
          </a:xfrm>
        </p:spPr>
        <p:txBody>
          <a:bodyPr/>
          <a:lstStyle/>
          <a:p>
            <a:pPr marL="514350" indent="-514350" algn="l" rtl="0">
              <a:buFont typeface="+mj-lt"/>
              <a:buAutoNum type="arabicPeriod"/>
              <a:defRPr/>
            </a:pPr>
            <a:r>
              <a:rPr lang="en-US" sz="3000" dirty="0" smtClean="0">
                <a:solidFill>
                  <a:srgbClr val="C00000"/>
                </a:solidFill>
              </a:rPr>
              <a:t>Agglutination/</a:t>
            </a:r>
            <a:r>
              <a:rPr lang="en-US" sz="3000" dirty="0" err="1" smtClean="0">
                <a:solidFill>
                  <a:srgbClr val="C00000"/>
                </a:solidFill>
              </a:rPr>
              <a:t>Hemagglutination</a:t>
            </a:r>
            <a:r>
              <a:rPr lang="en-US" sz="3000" dirty="0" smtClean="0">
                <a:solidFill>
                  <a:srgbClr val="C00000"/>
                </a:solidFill>
              </a:rPr>
              <a:t>:</a:t>
            </a:r>
          </a:p>
          <a:p>
            <a:pPr marL="514350" indent="-514350" algn="l" rtl="0">
              <a:spcBef>
                <a:spcPts val="0"/>
              </a:spcBef>
              <a:buFont typeface="Arial" pitchFamily="34" charset="0"/>
              <a:buNone/>
              <a:defRPr/>
            </a:pPr>
            <a:r>
              <a:rPr lang="en-US" sz="2800" dirty="0" smtClean="0"/>
              <a:t>     a. Qualitative agglutination test </a:t>
            </a:r>
            <a:endParaRPr lang="en-US" sz="3000" dirty="0" smtClean="0">
              <a:solidFill>
                <a:srgbClr val="C00000"/>
              </a:solidFill>
            </a:endParaRPr>
          </a:p>
          <a:p>
            <a:pPr algn="l" rtl="0">
              <a:spcBef>
                <a:spcPts val="0"/>
              </a:spcBef>
              <a:buFont typeface="Arial" pitchFamily="34" charset="0"/>
              <a:buNone/>
              <a:defRPr/>
            </a:pPr>
            <a:r>
              <a:rPr lang="ar-SA" sz="2600" dirty="0" smtClean="0">
                <a:solidFill>
                  <a:srgbClr val="1E4778"/>
                </a:solidFill>
              </a:rPr>
              <a:t>  </a:t>
            </a:r>
            <a:r>
              <a:rPr lang="en-US" sz="2400" dirty="0" smtClean="0">
                <a:solidFill>
                  <a:srgbClr val="1E4778"/>
                </a:solidFill>
              </a:rPr>
              <a:t>Determination of blood types or antibodies to blood group </a:t>
            </a:r>
            <a:r>
              <a:rPr lang="en-US" sz="2400" dirty="0" err="1" smtClean="0">
                <a:solidFill>
                  <a:srgbClr val="1E4778"/>
                </a:solidFill>
              </a:rPr>
              <a:t>Ags</a:t>
            </a:r>
            <a:endParaRPr lang="en-US" sz="2600" dirty="0" smtClean="0">
              <a:solidFill>
                <a:srgbClr val="1E4778"/>
              </a:solidFill>
            </a:endParaRPr>
          </a:p>
          <a:p>
            <a:pPr algn="l" rtl="0">
              <a:spcBef>
                <a:spcPts val="0"/>
              </a:spcBef>
              <a:buFont typeface="Arial" pitchFamily="34" charset="0"/>
              <a:buNone/>
              <a:defRPr/>
            </a:pPr>
            <a:r>
              <a:rPr lang="en-US" sz="2600" dirty="0" smtClean="0">
                <a:solidFill>
                  <a:srgbClr val="1E4778"/>
                </a:solidFill>
              </a:rPr>
              <a:t>      </a:t>
            </a:r>
            <a:r>
              <a:rPr lang="en-US" sz="2800" dirty="0" smtClean="0"/>
              <a:t>b. Quantitative agglutination test</a:t>
            </a:r>
          </a:p>
          <a:p>
            <a:pPr marL="365125" indent="-98425" algn="l" rtl="0">
              <a:spcBef>
                <a:spcPts val="0"/>
              </a:spcBef>
              <a:buFont typeface="Arial" pitchFamily="34" charset="0"/>
              <a:buNone/>
              <a:defRPr/>
            </a:pPr>
            <a:r>
              <a:rPr lang="en-US" sz="2400" dirty="0" smtClean="0">
                <a:solidFill>
                  <a:srgbClr val="1E4778"/>
                </a:solidFill>
              </a:rPr>
              <a:t>Agglutination tests can also be used to measure the level of antibodies to particulate antigens</a:t>
            </a:r>
            <a:r>
              <a:rPr lang="en-US" sz="2400" i="1" dirty="0" smtClean="0">
                <a:solidFill>
                  <a:srgbClr val="1E4778"/>
                </a:solidFill>
              </a:rPr>
              <a:t>.(titration)</a:t>
            </a:r>
          </a:p>
          <a:p>
            <a:pPr marL="514350" indent="-514350" algn="l" rtl="0">
              <a:spcBef>
                <a:spcPts val="0"/>
              </a:spcBef>
              <a:buClr>
                <a:srgbClr val="C00000"/>
              </a:buClr>
              <a:buFont typeface="+mj-lt"/>
              <a:buAutoNum type="arabicPeriod" startAt="2"/>
              <a:defRPr/>
            </a:pPr>
            <a:r>
              <a:rPr lang="en-US" sz="3000" dirty="0" smtClean="0">
                <a:solidFill>
                  <a:srgbClr val="C00000"/>
                </a:solidFill>
              </a:rPr>
              <a:t>Passive </a:t>
            </a:r>
            <a:r>
              <a:rPr lang="en-US" sz="3000" dirty="0" err="1" smtClean="0">
                <a:solidFill>
                  <a:srgbClr val="C00000"/>
                </a:solidFill>
              </a:rPr>
              <a:t>hemagglutination</a:t>
            </a:r>
            <a:r>
              <a:rPr lang="en-US" sz="3000" dirty="0" smtClean="0">
                <a:solidFill>
                  <a:srgbClr val="C00000"/>
                </a:solidFill>
              </a:rPr>
              <a:t>: </a:t>
            </a:r>
            <a:r>
              <a:rPr lang="en-US" sz="2600" dirty="0" smtClean="0">
                <a:solidFill>
                  <a:srgbClr val="1E4778"/>
                </a:solidFill>
              </a:rPr>
              <a:t>erythrocytes are coated with a soluble antigen (e.g. viral antigen, a polysaccharide or a </a:t>
            </a:r>
            <a:r>
              <a:rPr lang="en-US" sz="2600" dirty="0" err="1" smtClean="0">
                <a:solidFill>
                  <a:srgbClr val="1E4778"/>
                </a:solidFill>
              </a:rPr>
              <a:t>hapten</a:t>
            </a:r>
            <a:r>
              <a:rPr lang="en-US" sz="2600" dirty="0" smtClean="0">
                <a:solidFill>
                  <a:srgbClr val="1E4778"/>
                </a:solidFill>
              </a:rPr>
              <a:t>) and use the coated red blood cells in an agglutination test for antibody to the soluble antigen</a:t>
            </a:r>
          </a:p>
          <a:p>
            <a:pPr marL="514350" indent="-514350" algn="l" rtl="0">
              <a:spcBef>
                <a:spcPts val="0"/>
              </a:spcBef>
              <a:buClr>
                <a:srgbClr val="C00000"/>
              </a:buClr>
              <a:buFont typeface="+mj-lt"/>
              <a:buAutoNum type="arabicPeriod" startAt="2"/>
              <a:defRPr/>
            </a:pPr>
            <a:endParaRPr lang="en-US" sz="2600" dirty="0" smtClean="0">
              <a:solidFill>
                <a:srgbClr val="1E4778"/>
              </a:solidFill>
            </a:endParaRPr>
          </a:p>
          <a:p>
            <a:pPr marL="514350" indent="-514350" algn="l" rtl="0">
              <a:spcBef>
                <a:spcPts val="0"/>
              </a:spcBef>
              <a:buClr>
                <a:srgbClr val="C00000"/>
              </a:buClr>
              <a:buFont typeface="+mj-lt"/>
              <a:buAutoNum type="arabicPeriod" startAt="2"/>
              <a:defRPr/>
            </a:pPr>
            <a:endParaRPr lang="en-US" sz="2600" dirty="0" smtClean="0">
              <a:solidFill>
                <a:srgbClr val="1E4778"/>
              </a:solidFill>
            </a:endParaRPr>
          </a:p>
          <a:p>
            <a:pPr marL="514350" indent="-514350" algn="l" rtl="0">
              <a:spcBef>
                <a:spcPts val="0"/>
              </a:spcBef>
              <a:buClr>
                <a:srgbClr val="C00000"/>
              </a:buClr>
              <a:buFont typeface="+mj-lt"/>
              <a:buAutoNum type="arabicPeriod" startAt="2"/>
              <a:defRPr/>
            </a:pPr>
            <a:endParaRPr lang="en-US" sz="2600" dirty="0" smtClean="0">
              <a:solidFill>
                <a:srgbClr val="1E4778"/>
              </a:solidFill>
            </a:endParaRPr>
          </a:p>
        </p:txBody>
      </p:sp>
      <p:pic>
        <p:nvPicPr>
          <p:cNvPr id="10245" name="Picture 5" descr="http://pathmicro.med.sc.edu/mayer/rx-9.jpg"/>
          <p:cNvPicPr>
            <a:picLocks noChangeAspect="1" noChangeArrowheads="1"/>
          </p:cNvPicPr>
          <p:nvPr/>
        </p:nvPicPr>
        <p:blipFill>
          <a:blip r:embed="rId2"/>
          <a:srcRect/>
          <a:stretch>
            <a:fillRect/>
          </a:stretch>
        </p:blipFill>
        <p:spPr bwMode="auto">
          <a:xfrm>
            <a:off x="2714625" y="4857750"/>
            <a:ext cx="3429000" cy="115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10245"/>
                                        </p:tgtEl>
                                        <p:attrNameLst>
                                          <p:attrName>style.visibility</p:attrName>
                                        </p:attrNameLst>
                                      </p:cBhvr>
                                      <p:to>
                                        <p:strVal val="visible"/>
                                      </p:to>
                                    </p:set>
                                    <p:anim calcmode="lin" valueType="num">
                                      <p:cBhvr>
                                        <p:cTn id="43" dur="1000" fill="hold"/>
                                        <p:tgtEl>
                                          <p:spTgt spid="10245"/>
                                        </p:tgtEl>
                                        <p:attrNameLst>
                                          <p:attrName>ppt_x</p:attrName>
                                        </p:attrNameLst>
                                      </p:cBhvr>
                                      <p:tavLst>
                                        <p:tav tm="0">
                                          <p:val>
                                            <p:strVal val="#ppt_x-.2"/>
                                          </p:val>
                                        </p:tav>
                                        <p:tav tm="100000">
                                          <p:val>
                                            <p:strVal val="#ppt_x"/>
                                          </p:val>
                                        </p:tav>
                                      </p:tavLst>
                                    </p:anim>
                                    <p:anim calcmode="lin" valueType="num">
                                      <p:cBhvr>
                                        <p:cTn id="44" dur="1000" fill="hold"/>
                                        <p:tgtEl>
                                          <p:spTgt spid="1024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85750" y="357188"/>
            <a:ext cx="8501063" cy="6215062"/>
          </a:xfrm>
        </p:spPr>
        <p:txBody>
          <a:bodyPr/>
          <a:lstStyle/>
          <a:p>
            <a:pPr algn="ctr" rtl="0">
              <a:buFont typeface="Arial" charset="0"/>
              <a:buNone/>
            </a:pPr>
            <a:r>
              <a:rPr lang="en-US" sz="3600" b="1" smtClean="0">
                <a:solidFill>
                  <a:srgbClr val="B00000"/>
                </a:solidFill>
                <a:cs typeface="Arial" charset="0"/>
              </a:rPr>
              <a:t>NEUTRALIZATION</a:t>
            </a:r>
          </a:p>
          <a:p>
            <a:pPr algn="l" rtl="0">
              <a:buClr>
                <a:srgbClr val="C00000"/>
              </a:buClr>
              <a:buFont typeface="Wingdings 2" pitchFamily="18" charset="2"/>
              <a:buChar char="·"/>
            </a:pPr>
            <a:r>
              <a:rPr lang="en-US" sz="2800" smtClean="0">
                <a:solidFill>
                  <a:srgbClr val="1E4778"/>
                </a:solidFill>
                <a:cs typeface="Arial" charset="0"/>
              </a:rPr>
              <a:t>Is the binding of Ab to microbial epitopes or soluble molecules(e.g. toxins) which inhibits their binding to host cells.</a:t>
            </a:r>
          </a:p>
          <a:p>
            <a:pPr algn="l" rtl="0">
              <a:buClr>
                <a:srgbClr val="C00000"/>
              </a:buClr>
              <a:buFont typeface="Wingdings 2" pitchFamily="18" charset="2"/>
              <a:buChar char="·"/>
            </a:pPr>
            <a:r>
              <a:rPr lang="en-US" sz="2800" smtClean="0">
                <a:solidFill>
                  <a:srgbClr val="1E4778"/>
                </a:solidFill>
                <a:cs typeface="Arial" charset="0"/>
              </a:rPr>
              <a:t>Abs are mostly IgG &amp; IgA</a:t>
            </a:r>
          </a:p>
          <a:p>
            <a:pPr marL="342900" lvl="1" indent="-342900" algn="l" rtl="0">
              <a:buClr>
                <a:srgbClr val="C00000"/>
              </a:buClr>
              <a:buFont typeface="Wingdings 2" pitchFamily="18" charset="2"/>
              <a:buChar char="·"/>
            </a:pPr>
            <a:r>
              <a:rPr lang="en-US" altLang="en-US" smtClean="0">
                <a:solidFill>
                  <a:srgbClr val="1E4778"/>
                </a:solidFill>
                <a:cs typeface="Arial" charset="0"/>
              </a:rPr>
              <a:t>Used to identify toxins and viruses</a:t>
            </a:r>
          </a:p>
          <a:p>
            <a:pPr algn="l" rtl="0">
              <a:buClr>
                <a:srgbClr val="C00000"/>
              </a:buClr>
              <a:buFont typeface="Wingdings 2" pitchFamily="18" charset="2"/>
              <a:buChar char="·"/>
            </a:pPr>
            <a:endParaRPr lang="en-US" sz="2800" smtClean="0">
              <a:solidFill>
                <a:srgbClr val="1E4778"/>
              </a:solidFill>
              <a:cs typeface="Arial" charset="0"/>
            </a:endParaRPr>
          </a:p>
          <a:p>
            <a:pPr algn="l" rtl="0">
              <a:buFont typeface="Arial" charset="0"/>
              <a:buNone/>
            </a:pPr>
            <a:r>
              <a:rPr lang="en-US" sz="2800" smtClean="0">
                <a:solidFill>
                  <a:srgbClr val="1E4778"/>
                </a:solidFill>
                <a:cs typeface="Arial" charset="0"/>
              </a:rPr>
              <a:t>  </a:t>
            </a:r>
            <a:endParaRPr lang="ar-SA" sz="2800" smtClean="0">
              <a:solidFill>
                <a:srgbClr val="1E477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266">
                                            <p:txEl>
                                              <p:pRg st="1" end="1"/>
                                            </p:txEl>
                                          </p:spTgt>
                                        </p:tgtEl>
                                        <p:attrNameLst>
                                          <p:attrName>style.visibility</p:attrName>
                                        </p:attrNameLst>
                                      </p:cBhvr>
                                      <p:to>
                                        <p:strVal val="visible"/>
                                      </p:to>
                                    </p:set>
                                    <p:anim calcmode="discrete" valueType="clr">
                                      <p:cBhvr override="childStyle">
                                        <p:cTn id="7" dur="80"/>
                                        <p:tgtEl>
                                          <p:spTgt spid="1126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1266">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266">
                                            <p:txEl>
                                              <p:pRg st="2" end="2"/>
                                            </p:txEl>
                                          </p:spTgt>
                                        </p:tgtEl>
                                        <p:attrNameLst>
                                          <p:attrName>style.visibility</p:attrName>
                                        </p:attrNameLst>
                                      </p:cBhvr>
                                      <p:to>
                                        <p:strVal val="visible"/>
                                      </p:to>
                                    </p:set>
                                    <p:anim calcmode="lin" valueType="num">
                                      <p:cBhvr>
                                        <p:cTn id="14" dur="1000" fill="hold"/>
                                        <p:tgtEl>
                                          <p:spTgt spid="11266">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126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26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1266">
                                            <p:txEl>
                                              <p:pRg st="3" end="3"/>
                                            </p:txEl>
                                          </p:spTgt>
                                        </p:tgtEl>
                                        <p:attrNameLst>
                                          <p:attrName>style.visibility</p:attrName>
                                        </p:attrNameLst>
                                      </p:cBhvr>
                                      <p:to>
                                        <p:strVal val="visible"/>
                                      </p:to>
                                    </p:set>
                                    <p:anim calcmode="lin" valueType="num">
                                      <p:cBhvr>
                                        <p:cTn id="21" dur="1000" fill="hold"/>
                                        <p:tgtEl>
                                          <p:spTgt spid="11266">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126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85750" y="357188"/>
            <a:ext cx="8501063" cy="6215062"/>
          </a:xfrm>
        </p:spPr>
        <p:txBody>
          <a:bodyPr/>
          <a:lstStyle/>
          <a:p>
            <a:pPr algn="ctr" rtl="0">
              <a:buFont typeface="Arial" charset="0"/>
              <a:buNone/>
            </a:pPr>
            <a:r>
              <a:rPr lang="en-US" sz="3600" b="1" smtClean="0">
                <a:solidFill>
                  <a:srgbClr val="C00000"/>
                </a:solidFill>
                <a:cs typeface="Arial" charset="0"/>
              </a:rPr>
              <a:t>OPSONIZATION</a:t>
            </a:r>
          </a:p>
          <a:p>
            <a:pPr algn="l" rtl="0">
              <a:buFont typeface="Arial" charset="0"/>
              <a:buNone/>
            </a:pPr>
            <a:r>
              <a:rPr lang="en-US" sz="2800" b="1" smtClean="0">
                <a:solidFill>
                  <a:srgbClr val="401B5B"/>
                </a:solidFill>
                <a:cs typeface="Arial" charset="0"/>
              </a:rPr>
              <a:t>Is the process by which a pathogen is marked (tagged) for ingestion and destruction by phagocytic cells</a:t>
            </a:r>
            <a:endParaRPr lang="ar-SA" sz="2800" b="1" smtClean="0">
              <a:solidFill>
                <a:srgbClr val="401B5B"/>
              </a:solidFill>
            </a:endParaRPr>
          </a:p>
        </p:txBody>
      </p:sp>
      <p:pic>
        <p:nvPicPr>
          <p:cNvPr id="12302" name="Picture 14" descr="http://www.profelis.org/amc/vorlesungen/immunologie/CH13-GIF/F13-12A.GIF"/>
          <p:cNvPicPr>
            <a:picLocks noChangeAspect="1" noChangeArrowheads="1"/>
          </p:cNvPicPr>
          <p:nvPr/>
        </p:nvPicPr>
        <p:blipFill>
          <a:blip r:embed="rId2"/>
          <a:srcRect/>
          <a:stretch>
            <a:fillRect/>
          </a:stretch>
        </p:blipFill>
        <p:spPr bwMode="auto">
          <a:xfrm>
            <a:off x="2286000" y="2522538"/>
            <a:ext cx="4143375" cy="373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dissolve">
                                      <p:cBhvr>
                                        <p:cTn id="7" dur="500"/>
                                        <p:tgtEl>
                                          <p:spTgt spid="122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302"/>
                                        </p:tgtEl>
                                        <p:attrNameLst>
                                          <p:attrName>style.visibility</p:attrName>
                                        </p:attrNameLst>
                                      </p:cBhvr>
                                      <p:to>
                                        <p:strVal val="visible"/>
                                      </p:to>
                                    </p:set>
                                    <p:animEffect transition="in" filter="dissolve">
                                      <p:cBhvr>
                                        <p:cTn id="12"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85750" y="214313"/>
            <a:ext cx="8501063" cy="6215062"/>
          </a:xfrm>
        </p:spPr>
        <p:txBody>
          <a:bodyPr/>
          <a:lstStyle/>
          <a:p>
            <a:pPr marL="342900" lvl="1" indent="-342900" algn="l" rtl="0">
              <a:buFont typeface="Arial" charset="0"/>
              <a:buNone/>
            </a:pPr>
            <a:r>
              <a:rPr lang="en-US" altLang="en-US" sz="3300" b="1" smtClean="0">
                <a:solidFill>
                  <a:srgbClr val="C4004F"/>
                </a:solidFill>
                <a:cs typeface="Arial" charset="0"/>
              </a:rPr>
              <a:t>Antibody-dependant cell-mediated cytotoxicity</a:t>
            </a:r>
          </a:p>
          <a:p>
            <a:pPr algn="l" rtl="0"/>
            <a:r>
              <a:rPr lang="en-US" sz="3000" smtClean="0">
                <a:solidFill>
                  <a:srgbClr val="2D0A90"/>
                </a:solidFill>
                <a:cs typeface="Arial" charset="0"/>
              </a:rPr>
              <a:t>Coating of an organism can attract phagocytic cells as well as </a:t>
            </a:r>
            <a:r>
              <a:rPr lang="en-US" sz="3000" b="1" i="1" u="sng" smtClean="0">
                <a:solidFill>
                  <a:srgbClr val="2D0A90"/>
                </a:solidFill>
                <a:cs typeface="Arial" charset="0"/>
              </a:rPr>
              <a:t>other cytolytic cells(NK cells, eosinophils)</a:t>
            </a:r>
          </a:p>
          <a:p>
            <a:pPr algn="l" rtl="0"/>
            <a:r>
              <a:rPr lang="en-US" sz="3000" smtClean="0">
                <a:solidFill>
                  <a:srgbClr val="2D0A90"/>
                </a:solidFill>
                <a:cs typeface="Arial" charset="0"/>
              </a:rPr>
              <a:t>The organism may be: bacteria, protozoa, parasitic worms</a:t>
            </a:r>
          </a:p>
          <a:p>
            <a:pPr algn="l" rtl="0"/>
            <a:r>
              <a:rPr lang="en-US" sz="3000" smtClean="0">
                <a:solidFill>
                  <a:srgbClr val="2D0A90"/>
                </a:solidFill>
                <a:cs typeface="Arial" charset="0"/>
              </a:rPr>
              <a:t>These cells use cytolytic mechanisms to kill those organisms</a:t>
            </a:r>
          </a:p>
          <a:p>
            <a:pPr algn="l" rtl="0"/>
            <a:endParaRPr lang="en-US" sz="2800" smtClean="0">
              <a:solidFill>
                <a:srgbClr val="2D0A90"/>
              </a:solidFill>
              <a:cs typeface="Arial" charset="0"/>
            </a:endParaRPr>
          </a:p>
          <a:p>
            <a:pPr algn="l" rtl="0">
              <a:buFont typeface="Arial" charset="0"/>
              <a:buNone/>
            </a:pPr>
            <a:endParaRPr lang="ar-SA" sz="2800" b="1" i="1" u="sng" smtClean="0">
              <a:solidFill>
                <a:srgbClr val="2D0A9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7188" y="0"/>
            <a:ext cx="8458200" cy="1143000"/>
          </a:xfrm>
          <a:noFill/>
        </p:spPr>
        <p:txBody>
          <a:bodyPr anchor="t"/>
          <a:lstStyle/>
          <a:p>
            <a:r>
              <a:rPr lang="en-US" sz="3600" b="1" smtClean="0">
                <a:solidFill>
                  <a:srgbClr val="C47500"/>
                </a:solidFill>
                <a:cs typeface="Times New Roman" pitchFamily="18" charset="0"/>
              </a:rPr>
              <a:t>Destruction of Large Parasites by ADCC</a:t>
            </a:r>
          </a:p>
        </p:txBody>
      </p:sp>
      <p:pic>
        <p:nvPicPr>
          <p:cNvPr id="16387" name="Picture 4" descr="E:\MEDIA\1048\17_17.BMP"/>
          <p:cNvPicPr>
            <a:picLocks noChangeAspect="1" noChangeArrowheads="1"/>
          </p:cNvPicPr>
          <p:nvPr/>
        </p:nvPicPr>
        <p:blipFill>
          <a:blip r:embed="rId2"/>
          <a:srcRect/>
          <a:stretch>
            <a:fillRect/>
          </a:stretch>
        </p:blipFill>
        <p:spPr bwMode="auto">
          <a:xfrm>
            <a:off x="1785939" y="1150360"/>
            <a:ext cx="5500706" cy="5707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05000"/>
            <a:ext cx="7772400" cy="1524000"/>
          </a:xfrm>
          <a:solidFill>
            <a:srgbClr val="FFFF00"/>
          </a:solidFill>
          <a:ln w="38100">
            <a:solidFill>
              <a:srgbClr val="FF0000"/>
            </a:solidFill>
          </a:ln>
        </p:spPr>
        <p:txBody>
          <a:bodyPr/>
          <a:lstStyle/>
          <a:p>
            <a:pPr eaLnBrk="1" hangingPunct="1"/>
            <a:r>
              <a:rPr lang="en-US" smtClean="0"/>
              <a:t>Antibodies: Structure And Function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6" descr="figure-04-02.jpg                                               0003AF2Ewashburn                       B990F17D:"/>
          <p:cNvPicPr>
            <a:picLocks noChangeAspect="1" noChangeArrowheads="1"/>
          </p:cNvPicPr>
          <p:nvPr/>
        </p:nvPicPr>
        <p:blipFill>
          <a:blip r:embed="rId2"/>
          <a:srcRect/>
          <a:stretch>
            <a:fillRect/>
          </a:stretch>
        </p:blipFill>
        <p:spPr bwMode="auto">
          <a:xfrm>
            <a:off x="985838" y="379413"/>
            <a:ext cx="7170737" cy="60975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68313" y="1125538"/>
            <a:ext cx="8229600" cy="4525962"/>
          </a:xfrm>
        </p:spPr>
        <p:txBody>
          <a:bodyPr/>
          <a:lstStyle/>
          <a:p>
            <a:pPr>
              <a:lnSpc>
                <a:spcPct val="125000"/>
              </a:lnSpc>
            </a:pPr>
            <a:r>
              <a:rPr lang="en-US" altLang="zh-CN" b="1">
                <a:solidFill>
                  <a:schemeClr val="bg1"/>
                </a:solidFill>
              </a:rPr>
              <a:t>Allergen</a:t>
            </a:r>
            <a:r>
              <a:rPr lang="en-US" altLang="zh-CN">
                <a:solidFill>
                  <a:schemeClr val="bg1"/>
                </a:solidFill>
              </a:rPr>
              <a:t> - An allergen is a substance that causes the allergic reaction. The (detrimental) reaction may result after exposure via ingestion, inhalation, injection or contact with skin.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7" dur="500"/>
                                        <p:tgtEl>
                                          <p:spTgt spid="71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
            <a:ext cx="7772400" cy="1143000"/>
          </a:xfrm>
          <a:solidFill>
            <a:srgbClr val="FFFF00"/>
          </a:solidFill>
          <a:ln w="38100">
            <a:solidFill>
              <a:srgbClr val="FF0000"/>
            </a:solidFill>
          </a:ln>
        </p:spPr>
        <p:txBody>
          <a:bodyPr/>
          <a:lstStyle/>
          <a:p>
            <a:pPr eaLnBrk="1" hangingPunct="1"/>
            <a:r>
              <a:rPr lang="en-US" smtClean="0"/>
              <a:t>Antibody Structure</a:t>
            </a:r>
          </a:p>
        </p:txBody>
      </p:sp>
      <p:sp>
        <p:nvSpPr>
          <p:cNvPr id="5123" name="Rectangle 3"/>
          <p:cNvSpPr>
            <a:spLocks noGrp="1" noChangeArrowheads="1"/>
          </p:cNvSpPr>
          <p:nvPr>
            <p:ph type="body" idx="1"/>
          </p:nvPr>
        </p:nvSpPr>
        <p:spPr>
          <a:xfrm>
            <a:off x="685800" y="1219200"/>
            <a:ext cx="8229600" cy="5638800"/>
          </a:xfrm>
        </p:spPr>
        <p:txBody>
          <a:bodyPr/>
          <a:lstStyle/>
          <a:p>
            <a:pPr eaLnBrk="1" hangingPunct="1">
              <a:lnSpc>
                <a:spcPct val="90000"/>
              </a:lnSpc>
            </a:pPr>
            <a:r>
              <a:rPr lang="en-US" sz="2800" smtClean="0"/>
              <a:t>Antibodies Are Made Up Of:</a:t>
            </a:r>
          </a:p>
          <a:p>
            <a:pPr lvl="1" eaLnBrk="1" hangingPunct="1">
              <a:lnSpc>
                <a:spcPct val="90000"/>
              </a:lnSpc>
            </a:pPr>
            <a:r>
              <a:rPr lang="en-US" sz="2400" smtClean="0"/>
              <a:t>2 Light Chains (identical) ~25 KDa</a:t>
            </a:r>
          </a:p>
          <a:p>
            <a:pPr lvl="1" eaLnBrk="1" hangingPunct="1">
              <a:lnSpc>
                <a:spcPct val="90000"/>
              </a:lnSpc>
            </a:pPr>
            <a:r>
              <a:rPr lang="en-US" sz="2400" smtClean="0"/>
              <a:t>2 Heavy Chains (identical) ~50 KDa</a:t>
            </a:r>
          </a:p>
          <a:p>
            <a:pPr eaLnBrk="1" hangingPunct="1">
              <a:lnSpc>
                <a:spcPct val="90000"/>
              </a:lnSpc>
            </a:pPr>
            <a:r>
              <a:rPr lang="en-US" sz="2800" smtClean="0"/>
              <a:t>Each Light Chain Bound To Heavy Chain By Disulfide bond (H-L)</a:t>
            </a:r>
          </a:p>
          <a:p>
            <a:pPr eaLnBrk="1" hangingPunct="1">
              <a:lnSpc>
                <a:spcPct val="90000"/>
              </a:lnSpc>
            </a:pPr>
            <a:r>
              <a:rPr lang="en-US" sz="2800" smtClean="0"/>
              <a:t>Heavy Chain Bound to Heavy Chain (H-H)</a:t>
            </a:r>
          </a:p>
          <a:p>
            <a:pPr eaLnBrk="1" hangingPunct="1">
              <a:lnSpc>
                <a:spcPct val="90000"/>
              </a:lnSpc>
            </a:pPr>
            <a:r>
              <a:rPr lang="en-US" sz="2800" smtClean="0"/>
              <a:t>First 100 a/a Of Amino Terminal Vary of Both H and L Chain Are Variable</a:t>
            </a:r>
          </a:p>
          <a:p>
            <a:pPr eaLnBrk="1" hangingPunct="1">
              <a:lnSpc>
                <a:spcPct val="90000"/>
              </a:lnSpc>
            </a:pPr>
            <a:r>
              <a:rPr lang="en-US" sz="2800" smtClean="0"/>
              <a:t>Referred To As V</a:t>
            </a:r>
            <a:r>
              <a:rPr lang="en-US" sz="2800" baseline="-25000" smtClean="0"/>
              <a:t>L</a:t>
            </a:r>
            <a:r>
              <a:rPr lang="en-US" sz="2800" smtClean="0"/>
              <a:t> , V</a:t>
            </a:r>
            <a:r>
              <a:rPr lang="en-US" sz="2800" baseline="-25000" smtClean="0"/>
              <a:t>H</a:t>
            </a:r>
            <a:r>
              <a:rPr lang="en-US" sz="2800" smtClean="0"/>
              <a:t>, C</a:t>
            </a:r>
            <a:r>
              <a:rPr lang="en-US" sz="2800" baseline="-25000" smtClean="0"/>
              <a:t>H </a:t>
            </a:r>
            <a:r>
              <a:rPr lang="en-US" sz="2800" smtClean="0"/>
              <a:t>And C</a:t>
            </a:r>
            <a:r>
              <a:rPr lang="en-US" sz="2800" baseline="-25000" smtClean="0"/>
              <a:t>L</a:t>
            </a:r>
          </a:p>
          <a:p>
            <a:pPr eaLnBrk="1" hangingPunct="1">
              <a:lnSpc>
                <a:spcPct val="90000"/>
              </a:lnSpc>
            </a:pPr>
            <a:r>
              <a:rPr lang="en-US" sz="2800" smtClean="0"/>
              <a:t>CDR (Complementarity Determining Regions) Are What Bind Ag</a:t>
            </a:r>
          </a:p>
          <a:p>
            <a:pPr eaLnBrk="1" hangingPunct="1">
              <a:lnSpc>
                <a:spcPct val="90000"/>
              </a:lnSpc>
            </a:pPr>
            <a:r>
              <a:rPr lang="en-US" sz="2800" smtClean="0"/>
              <a:t>Remaining Regions Are Very Similar Within Same Ig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dissolve">
                                      <p:cBhvr>
                                        <p:cTn id="10" dur="500"/>
                                        <p:tgtEl>
                                          <p:spTgt spid="51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dissolve">
                                      <p:cBhvr>
                                        <p:cTn id="13" dur="500"/>
                                        <p:tgtEl>
                                          <p:spTgt spid="51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dissolve">
                                      <p:cBhvr>
                                        <p:cTn id="18" dur="500"/>
                                        <p:tgtEl>
                                          <p:spTgt spid="512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dissolve">
                                      <p:cBhvr>
                                        <p:cTn id="23" dur="500"/>
                                        <p:tgtEl>
                                          <p:spTgt spid="512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123">
                                            <p:txEl>
                                              <p:pRg st="5" end="5"/>
                                            </p:txEl>
                                          </p:spTgt>
                                        </p:tgtEl>
                                        <p:attrNameLst>
                                          <p:attrName>style.visibility</p:attrName>
                                        </p:attrNameLst>
                                      </p:cBhvr>
                                      <p:to>
                                        <p:strVal val="visible"/>
                                      </p:to>
                                    </p:set>
                                    <p:animEffect transition="in" filter="dissolve">
                                      <p:cBhvr>
                                        <p:cTn id="28" dur="500"/>
                                        <p:tgtEl>
                                          <p:spTgt spid="512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123">
                                            <p:txEl>
                                              <p:pRg st="6" end="6"/>
                                            </p:txEl>
                                          </p:spTgt>
                                        </p:tgtEl>
                                        <p:attrNameLst>
                                          <p:attrName>style.visibility</p:attrName>
                                        </p:attrNameLst>
                                      </p:cBhvr>
                                      <p:to>
                                        <p:strVal val="visible"/>
                                      </p:to>
                                    </p:set>
                                    <p:animEffect transition="in" filter="dissolve">
                                      <p:cBhvr>
                                        <p:cTn id="33" dur="500"/>
                                        <p:tgtEl>
                                          <p:spTgt spid="512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123">
                                            <p:txEl>
                                              <p:pRg st="7" end="7"/>
                                            </p:txEl>
                                          </p:spTgt>
                                        </p:tgtEl>
                                        <p:attrNameLst>
                                          <p:attrName>style.visibility</p:attrName>
                                        </p:attrNameLst>
                                      </p:cBhvr>
                                      <p:to>
                                        <p:strVal val="visible"/>
                                      </p:to>
                                    </p:set>
                                    <p:animEffect transition="in" filter="dissolve">
                                      <p:cBhvr>
                                        <p:cTn id="38" dur="500"/>
                                        <p:tgtEl>
                                          <p:spTgt spid="512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123">
                                            <p:txEl>
                                              <p:pRg st="8" end="8"/>
                                            </p:txEl>
                                          </p:spTgt>
                                        </p:tgtEl>
                                        <p:attrNameLst>
                                          <p:attrName>style.visibility</p:attrName>
                                        </p:attrNameLst>
                                      </p:cBhvr>
                                      <p:to>
                                        <p:strVal val="visible"/>
                                      </p:to>
                                    </p:set>
                                    <p:animEffect transition="in" filter="dissolve">
                                      <p:cBhvr>
                                        <p:cTn id="43"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85800" y="1295400"/>
            <a:ext cx="8077200" cy="5334000"/>
          </a:xfrm>
        </p:spPr>
        <p:txBody>
          <a:bodyPr/>
          <a:lstStyle/>
          <a:p>
            <a:pPr eaLnBrk="1" hangingPunct="1"/>
            <a:r>
              <a:rPr lang="en-US" sz="2000" smtClean="0"/>
              <a:t>Repeating Domains of ~110 a/a</a:t>
            </a:r>
          </a:p>
          <a:p>
            <a:pPr lvl="1" eaLnBrk="1" hangingPunct="1"/>
            <a:r>
              <a:rPr lang="en-US" sz="2000" smtClean="0"/>
              <a:t>Intrachain disulfide bonds within each domain</a:t>
            </a:r>
          </a:p>
          <a:p>
            <a:pPr eaLnBrk="1" hangingPunct="1"/>
            <a:r>
              <a:rPr lang="en-US" sz="2000" smtClean="0"/>
              <a:t>Heavy chains</a:t>
            </a:r>
          </a:p>
          <a:p>
            <a:pPr lvl="1" eaLnBrk="1" hangingPunct="1"/>
            <a:r>
              <a:rPr lang="en-US" sz="2000" smtClean="0"/>
              <a:t>1 V</a:t>
            </a:r>
            <a:r>
              <a:rPr lang="en-US" sz="2000" baseline="-25000" smtClean="0"/>
              <a:t>H</a:t>
            </a:r>
            <a:r>
              <a:rPr lang="en-US" sz="2000" smtClean="0"/>
              <a:t> and either 3 or 4 C</a:t>
            </a:r>
            <a:r>
              <a:rPr lang="en-US" sz="2000" baseline="-25000" smtClean="0"/>
              <a:t>H</a:t>
            </a:r>
            <a:r>
              <a:rPr lang="en-US" sz="2000" smtClean="0"/>
              <a:t> (C</a:t>
            </a:r>
            <a:r>
              <a:rPr lang="en-US" sz="2000" baseline="-25000" smtClean="0"/>
              <a:t>H</a:t>
            </a:r>
            <a:r>
              <a:rPr lang="en-US" sz="2000" smtClean="0"/>
              <a:t>1, C</a:t>
            </a:r>
            <a:r>
              <a:rPr lang="en-US" sz="2000" baseline="-25000" smtClean="0"/>
              <a:t>H</a:t>
            </a:r>
            <a:r>
              <a:rPr lang="en-US" sz="2000" smtClean="0"/>
              <a:t>2, C</a:t>
            </a:r>
            <a:r>
              <a:rPr lang="en-US" sz="2000" baseline="-25000" smtClean="0"/>
              <a:t>H</a:t>
            </a:r>
            <a:r>
              <a:rPr lang="en-US" sz="2000" smtClean="0"/>
              <a:t>3, C</a:t>
            </a:r>
            <a:r>
              <a:rPr lang="en-US" sz="2000" baseline="-25000" smtClean="0"/>
              <a:t>H</a:t>
            </a:r>
            <a:r>
              <a:rPr lang="en-US" sz="2000" smtClean="0"/>
              <a:t>4)</a:t>
            </a:r>
          </a:p>
          <a:p>
            <a:pPr eaLnBrk="1" hangingPunct="1"/>
            <a:r>
              <a:rPr lang="en-US" sz="2000" smtClean="0"/>
              <a:t>Light chains</a:t>
            </a:r>
          </a:p>
          <a:p>
            <a:pPr lvl="1" eaLnBrk="1" hangingPunct="1"/>
            <a:r>
              <a:rPr lang="en-US" sz="2000" smtClean="0"/>
              <a:t>1 V</a:t>
            </a:r>
            <a:r>
              <a:rPr lang="en-US" sz="2000" baseline="-25000" smtClean="0"/>
              <a:t>L</a:t>
            </a:r>
            <a:r>
              <a:rPr lang="en-US" sz="2000" smtClean="0"/>
              <a:t> and 1 C</a:t>
            </a:r>
            <a:r>
              <a:rPr lang="en-US" sz="2000" baseline="-25000" smtClean="0"/>
              <a:t>L</a:t>
            </a:r>
            <a:endParaRPr lang="en-US" sz="2000" smtClean="0"/>
          </a:p>
          <a:p>
            <a:pPr eaLnBrk="1" hangingPunct="1"/>
            <a:r>
              <a:rPr lang="en-US" sz="2000" smtClean="0"/>
              <a:t>Hinge Region</a:t>
            </a:r>
          </a:p>
          <a:p>
            <a:pPr lvl="1" eaLnBrk="1" hangingPunct="1"/>
            <a:r>
              <a:rPr lang="en-US" sz="2000" smtClean="0"/>
              <a:t>Rich in proline residues (flexible)</a:t>
            </a:r>
          </a:p>
          <a:p>
            <a:pPr lvl="1" eaLnBrk="1" hangingPunct="1"/>
            <a:r>
              <a:rPr lang="en-US" sz="2000" smtClean="0"/>
              <a:t>Hinge found in IgG, IgA and IgD</a:t>
            </a:r>
          </a:p>
          <a:p>
            <a:pPr lvl="1" eaLnBrk="1" hangingPunct="1"/>
            <a:r>
              <a:rPr lang="en-US" sz="2000" smtClean="0"/>
              <a:t>Proline residues are target for proteolytic digestion (papain and pepsin)</a:t>
            </a:r>
          </a:p>
          <a:p>
            <a:pPr lvl="1" eaLnBrk="1" hangingPunct="1"/>
            <a:r>
              <a:rPr lang="en-US" sz="2000" smtClean="0"/>
              <a:t>Rich in cysteine residues (disulfide bonds)</a:t>
            </a:r>
          </a:p>
          <a:p>
            <a:pPr lvl="1" eaLnBrk="1" hangingPunct="1"/>
            <a:r>
              <a:rPr lang="en-US" sz="2000" smtClean="0"/>
              <a:t>IgM and IgE lack hinge region</a:t>
            </a:r>
          </a:p>
          <a:p>
            <a:pPr lvl="1" eaLnBrk="1" hangingPunct="1"/>
            <a:r>
              <a:rPr lang="en-US" sz="2000" smtClean="0"/>
              <a:t>They instead have extra C</a:t>
            </a:r>
            <a:r>
              <a:rPr lang="en-US" sz="2000" baseline="-25000" smtClean="0"/>
              <a:t>H</a:t>
            </a:r>
            <a:r>
              <a:rPr lang="en-US" sz="2000" smtClean="0"/>
              <a:t>4 Domain </a:t>
            </a:r>
          </a:p>
        </p:txBody>
      </p:sp>
      <p:sp>
        <p:nvSpPr>
          <p:cNvPr id="5123" name="Rectangle 4"/>
          <p:cNvSpPr>
            <a:spLocks noGrp="1" noChangeArrowheads="1"/>
          </p:cNvSpPr>
          <p:nvPr>
            <p:ph type="title"/>
          </p:nvPr>
        </p:nvSpPr>
        <p:spPr>
          <a:xfrm>
            <a:off x="685800" y="76200"/>
            <a:ext cx="7772400" cy="1143000"/>
          </a:xfrm>
          <a:solidFill>
            <a:srgbClr val="FFFF00"/>
          </a:solidFill>
          <a:ln w="38100">
            <a:solidFill>
              <a:srgbClr val="FF0000"/>
            </a:solidFill>
          </a:ln>
        </p:spPr>
        <p:txBody>
          <a:bodyPr/>
          <a:lstStyle/>
          <a:p>
            <a:pPr eaLnBrk="1" hangingPunct="1"/>
            <a:r>
              <a:rPr lang="en-US" smtClean="0"/>
              <a:t>Antibody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dissolve">
                                      <p:cBhvr>
                                        <p:cTn id="10" dur="500"/>
                                        <p:tgtEl>
                                          <p:spTgt spid="286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dissolve">
                                      <p:cBhvr>
                                        <p:cTn id="15" dur="500"/>
                                        <p:tgtEl>
                                          <p:spTgt spid="2867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animEffect transition="in" filter="dissolve">
                                      <p:cBhvr>
                                        <p:cTn id="18" dur="500"/>
                                        <p:tgtEl>
                                          <p:spTgt spid="286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Effect transition="in" filter="dissolve">
                                      <p:cBhvr>
                                        <p:cTn id="23" dur="500"/>
                                        <p:tgtEl>
                                          <p:spTgt spid="28675">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8675">
                                            <p:txEl>
                                              <p:pRg st="5" end="5"/>
                                            </p:txEl>
                                          </p:spTgt>
                                        </p:tgtEl>
                                        <p:attrNameLst>
                                          <p:attrName>style.visibility</p:attrName>
                                        </p:attrNameLst>
                                      </p:cBhvr>
                                      <p:to>
                                        <p:strVal val="visible"/>
                                      </p:to>
                                    </p:set>
                                    <p:animEffect transition="in" filter="dissolve">
                                      <p:cBhvr>
                                        <p:cTn id="26" dur="500"/>
                                        <p:tgtEl>
                                          <p:spTgt spid="2867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animEffect transition="in" filter="dissolve">
                                      <p:cBhvr>
                                        <p:cTn id="31" dur="500"/>
                                        <p:tgtEl>
                                          <p:spTgt spid="28675">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8675">
                                            <p:txEl>
                                              <p:pRg st="7" end="7"/>
                                            </p:txEl>
                                          </p:spTgt>
                                        </p:tgtEl>
                                        <p:attrNameLst>
                                          <p:attrName>style.visibility</p:attrName>
                                        </p:attrNameLst>
                                      </p:cBhvr>
                                      <p:to>
                                        <p:strVal val="visible"/>
                                      </p:to>
                                    </p:set>
                                    <p:animEffect transition="in" filter="dissolve">
                                      <p:cBhvr>
                                        <p:cTn id="34" dur="500"/>
                                        <p:tgtEl>
                                          <p:spTgt spid="28675">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8675">
                                            <p:txEl>
                                              <p:pRg st="8" end="8"/>
                                            </p:txEl>
                                          </p:spTgt>
                                        </p:tgtEl>
                                        <p:attrNameLst>
                                          <p:attrName>style.visibility</p:attrName>
                                        </p:attrNameLst>
                                      </p:cBhvr>
                                      <p:to>
                                        <p:strVal val="visible"/>
                                      </p:to>
                                    </p:set>
                                    <p:animEffect transition="in" filter="dissolve">
                                      <p:cBhvr>
                                        <p:cTn id="37" dur="500"/>
                                        <p:tgtEl>
                                          <p:spTgt spid="28675">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8675">
                                            <p:txEl>
                                              <p:pRg st="9" end="9"/>
                                            </p:txEl>
                                          </p:spTgt>
                                        </p:tgtEl>
                                        <p:attrNameLst>
                                          <p:attrName>style.visibility</p:attrName>
                                        </p:attrNameLst>
                                      </p:cBhvr>
                                      <p:to>
                                        <p:strVal val="visible"/>
                                      </p:to>
                                    </p:set>
                                    <p:animEffect transition="in" filter="dissolve">
                                      <p:cBhvr>
                                        <p:cTn id="40" dur="500"/>
                                        <p:tgtEl>
                                          <p:spTgt spid="28675">
                                            <p:txEl>
                                              <p:pRg st="9" end="9"/>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8675">
                                            <p:txEl>
                                              <p:pRg st="10" end="10"/>
                                            </p:txEl>
                                          </p:spTgt>
                                        </p:tgtEl>
                                        <p:attrNameLst>
                                          <p:attrName>style.visibility</p:attrName>
                                        </p:attrNameLst>
                                      </p:cBhvr>
                                      <p:to>
                                        <p:strVal val="visible"/>
                                      </p:to>
                                    </p:set>
                                    <p:animEffect transition="in" filter="dissolve">
                                      <p:cBhvr>
                                        <p:cTn id="43" dur="500"/>
                                        <p:tgtEl>
                                          <p:spTgt spid="28675">
                                            <p:txEl>
                                              <p:pRg st="10" end="10"/>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8675">
                                            <p:txEl>
                                              <p:pRg st="11" end="11"/>
                                            </p:txEl>
                                          </p:spTgt>
                                        </p:tgtEl>
                                        <p:attrNameLst>
                                          <p:attrName>style.visibility</p:attrName>
                                        </p:attrNameLst>
                                      </p:cBhvr>
                                      <p:to>
                                        <p:strVal val="visible"/>
                                      </p:to>
                                    </p:set>
                                    <p:animEffect transition="in" filter="dissolve">
                                      <p:cBhvr>
                                        <p:cTn id="46" dur="500"/>
                                        <p:tgtEl>
                                          <p:spTgt spid="28675">
                                            <p:txEl>
                                              <p:pRg st="11" end="11"/>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8675">
                                            <p:txEl>
                                              <p:pRg st="12" end="12"/>
                                            </p:txEl>
                                          </p:spTgt>
                                        </p:tgtEl>
                                        <p:attrNameLst>
                                          <p:attrName>style.visibility</p:attrName>
                                        </p:attrNameLst>
                                      </p:cBhvr>
                                      <p:to>
                                        <p:strVal val="visible"/>
                                      </p:to>
                                    </p:set>
                                    <p:animEffect transition="in" filter="dissolve">
                                      <p:cBhvr>
                                        <p:cTn id="49" dur="500"/>
                                        <p:tgtEl>
                                          <p:spTgt spid="286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descr="figure-04-06a.jpg                                              0003AF2Ewashburn                       B990F17D:"/>
          <p:cNvPicPr>
            <a:picLocks noChangeAspect="1" noChangeArrowheads="1"/>
          </p:cNvPicPr>
          <p:nvPr/>
        </p:nvPicPr>
        <p:blipFill>
          <a:blip r:embed="rId2"/>
          <a:srcRect/>
          <a:stretch>
            <a:fillRect/>
          </a:stretch>
        </p:blipFill>
        <p:spPr bwMode="auto">
          <a:xfrm>
            <a:off x="1230313" y="379413"/>
            <a:ext cx="6681787" cy="6097587"/>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04800" y="1371600"/>
            <a:ext cx="8686800" cy="4724400"/>
          </a:xfrm>
        </p:spPr>
        <p:txBody>
          <a:bodyPr/>
          <a:lstStyle/>
          <a:p>
            <a:pPr eaLnBrk="1" hangingPunct="1"/>
            <a:r>
              <a:rPr lang="en-US" sz="2800" smtClean="0"/>
              <a:t>Digestion With Papain Yields</a:t>
            </a:r>
          </a:p>
          <a:p>
            <a:pPr lvl="1" eaLnBrk="1" hangingPunct="1"/>
            <a:r>
              <a:rPr lang="en-US" sz="2400" smtClean="0"/>
              <a:t>3 Fragments</a:t>
            </a:r>
          </a:p>
          <a:p>
            <a:pPr lvl="1" eaLnBrk="1" hangingPunct="1"/>
            <a:r>
              <a:rPr lang="en-US" sz="2400" smtClean="0"/>
              <a:t>2 identical Fab and 1 Fc</a:t>
            </a:r>
          </a:p>
          <a:p>
            <a:pPr lvl="1" eaLnBrk="1" hangingPunct="1"/>
            <a:r>
              <a:rPr lang="en-US" sz="2400" smtClean="0"/>
              <a:t>Fab Because Fragment That is Antigen Binding</a:t>
            </a:r>
          </a:p>
          <a:p>
            <a:pPr lvl="1" eaLnBrk="1" hangingPunct="1"/>
            <a:r>
              <a:rPr lang="en-US" sz="2400" smtClean="0"/>
              <a:t>Fc Because Found To Crystallize In Cold Storage</a:t>
            </a:r>
          </a:p>
          <a:p>
            <a:pPr eaLnBrk="1" hangingPunct="1"/>
            <a:r>
              <a:rPr lang="en-US" sz="2800" smtClean="0"/>
              <a:t>Pepsin Digestion</a:t>
            </a:r>
          </a:p>
          <a:p>
            <a:pPr lvl="1" eaLnBrk="1" hangingPunct="1"/>
            <a:r>
              <a:rPr lang="en-US" sz="2400" smtClean="0"/>
              <a:t>F(ab</a:t>
            </a:r>
            <a:r>
              <a:rPr lang="en-US" sz="2400" smtClean="0">
                <a:cs typeface="Times New Roman" charset="0"/>
              </a:rPr>
              <a:t>`)2 </a:t>
            </a:r>
          </a:p>
          <a:p>
            <a:pPr lvl="1" eaLnBrk="1" hangingPunct="1"/>
            <a:r>
              <a:rPr lang="en-US" sz="2400" smtClean="0">
                <a:cs typeface="Times New Roman" charset="0"/>
              </a:rPr>
              <a:t>No Fc Recovery, Digested Entirely</a:t>
            </a:r>
          </a:p>
          <a:p>
            <a:pPr eaLnBrk="1" hangingPunct="1"/>
            <a:r>
              <a:rPr lang="en-US" sz="2800" smtClean="0"/>
              <a:t>Mercaptoethanol Reduction (Eliminates Disulfide Bonds)</a:t>
            </a:r>
          </a:p>
          <a:p>
            <a:pPr lvl="1" eaLnBrk="1" hangingPunct="1"/>
            <a:endParaRPr lang="en-US" sz="2400" smtClean="0"/>
          </a:p>
          <a:p>
            <a:pPr lvl="1" eaLnBrk="1" hangingPunct="1"/>
            <a:endParaRPr lang="en-US" sz="2400" smtClean="0"/>
          </a:p>
          <a:p>
            <a:pPr eaLnBrk="1" hangingPunct="1">
              <a:buFontTx/>
              <a:buNone/>
            </a:pPr>
            <a:endParaRPr lang="en-US" sz="2800" smtClean="0"/>
          </a:p>
        </p:txBody>
      </p:sp>
      <p:sp>
        <p:nvSpPr>
          <p:cNvPr id="7171" name="Rectangle 4"/>
          <p:cNvSpPr>
            <a:spLocks noGrp="1" noChangeArrowheads="1"/>
          </p:cNvSpPr>
          <p:nvPr>
            <p:ph type="title"/>
          </p:nvPr>
        </p:nvSpPr>
        <p:spPr>
          <a:xfrm>
            <a:off x="228600" y="76200"/>
            <a:ext cx="8610600" cy="1143000"/>
          </a:xfrm>
          <a:solidFill>
            <a:srgbClr val="FFFF00"/>
          </a:solidFill>
          <a:ln w="38100">
            <a:solidFill>
              <a:srgbClr val="FF0000"/>
            </a:solidFill>
          </a:ln>
        </p:spPr>
        <p:txBody>
          <a:bodyPr/>
          <a:lstStyle/>
          <a:p>
            <a:pPr eaLnBrk="1" hangingPunct="1"/>
            <a:r>
              <a:rPr lang="en-US" smtClean="0"/>
              <a:t>Enzymatic Digestion Of Antibodies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04-03.jpg                                               0003AF2Ewashburn                       B990F17D:"/>
          <p:cNvPicPr>
            <a:picLocks noChangeAspect="1" noChangeArrowheads="1"/>
          </p:cNvPicPr>
          <p:nvPr/>
        </p:nvPicPr>
        <p:blipFill>
          <a:blip r:embed="rId2"/>
          <a:srcRect/>
          <a:stretch>
            <a:fillRect/>
          </a:stretch>
        </p:blipFill>
        <p:spPr bwMode="auto">
          <a:xfrm>
            <a:off x="1706563" y="379413"/>
            <a:ext cx="5730875" cy="6097587"/>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28600" y="1981200"/>
            <a:ext cx="8686800" cy="4114800"/>
          </a:xfrm>
        </p:spPr>
        <p:txBody>
          <a:bodyPr/>
          <a:lstStyle/>
          <a:p>
            <a:pPr eaLnBrk="1" hangingPunct="1"/>
            <a:r>
              <a:rPr lang="en-US" sz="2800" smtClean="0"/>
              <a:t>Sequencing Of Several Immunoglobulins Revealed</a:t>
            </a:r>
          </a:p>
          <a:p>
            <a:pPr lvl="1" eaLnBrk="1" hangingPunct="1"/>
            <a:r>
              <a:rPr lang="en-US" sz="2400" smtClean="0"/>
              <a:t>100-110 Amino Terminus, Highly Variable (V)</a:t>
            </a:r>
          </a:p>
          <a:p>
            <a:pPr lvl="1" eaLnBrk="1" hangingPunct="1"/>
            <a:r>
              <a:rPr lang="en-US" sz="2400" smtClean="0"/>
              <a:t>Five Basic Sequence Patterns</a:t>
            </a:r>
          </a:p>
          <a:p>
            <a:pPr lvl="1" eaLnBrk="1" hangingPunct="1"/>
            <a:r>
              <a:rPr lang="en-US" sz="2400" smtClean="0">
                <a:sym typeface="Symbol" pitchFamily="18" charset="2"/>
              </a:rPr>
              <a:t>,, , ,  </a:t>
            </a:r>
          </a:p>
          <a:p>
            <a:pPr lvl="1" eaLnBrk="1" hangingPunct="1"/>
            <a:r>
              <a:rPr lang="en-US" sz="2400" smtClean="0">
                <a:sym typeface="Symbol" pitchFamily="18" charset="2"/>
              </a:rPr>
              <a:t>IgA, IgG, IgD, IgE and IgM</a:t>
            </a:r>
          </a:p>
          <a:p>
            <a:pPr lvl="1" eaLnBrk="1" hangingPunct="1"/>
            <a:r>
              <a:rPr lang="en-US" sz="2400" smtClean="0">
                <a:sym typeface="Symbol" pitchFamily="18" charset="2"/>
              </a:rPr>
              <a:t>The Above Classes Are Called Isotype</a:t>
            </a:r>
          </a:p>
          <a:p>
            <a:pPr lvl="1" eaLnBrk="1" hangingPunct="1"/>
            <a:r>
              <a:rPr lang="en-US" sz="2400" smtClean="0">
                <a:sym typeface="Symbol" pitchFamily="18" charset="2"/>
              </a:rPr>
              <a:t>Each class can have either  or  light chains</a:t>
            </a:r>
          </a:p>
          <a:p>
            <a:pPr lvl="1" eaLnBrk="1" hangingPunct="1"/>
            <a:r>
              <a:rPr lang="en-US" sz="2400" smtClean="0">
                <a:sym typeface="Symbol" pitchFamily="18" charset="2"/>
              </a:rPr>
              <a:t>Minor Differences Led To Sub-classes For IgA and IgG</a:t>
            </a:r>
          </a:p>
          <a:p>
            <a:pPr lvl="1" eaLnBrk="1" hangingPunct="1"/>
            <a:r>
              <a:rPr lang="en-US" sz="2400" smtClean="0">
                <a:sym typeface="Symbol" pitchFamily="18" charset="2"/>
              </a:rPr>
              <a:t>IgA1, IgGA2 and IgG1, IgG2, IgG3, IgG4 </a:t>
            </a:r>
            <a:endParaRPr lang="en-US" sz="2400" smtClean="0"/>
          </a:p>
          <a:p>
            <a:pPr lvl="1" eaLnBrk="1" hangingPunct="1"/>
            <a:endParaRPr lang="en-US" sz="2400" smtClean="0"/>
          </a:p>
        </p:txBody>
      </p:sp>
      <p:sp>
        <p:nvSpPr>
          <p:cNvPr id="9219" name="Rectangle 4"/>
          <p:cNvSpPr>
            <a:spLocks noGrp="1" noChangeArrowheads="1"/>
          </p:cNvSpPr>
          <p:nvPr>
            <p:ph type="title"/>
          </p:nvPr>
        </p:nvSpPr>
        <p:spPr>
          <a:xfrm>
            <a:off x="685800" y="228600"/>
            <a:ext cx="7772400" cy="1143000"/>
          </a:xfrm>
          <a:solidFill>
            <a:srgbClr val="FFFF00"/>
          </a:solidFill>
          <a:ln w="38100">
            <a:solidFill>
              <a:srgbClr val="FF0000"/>
            </a:solidFill>
          </a:ln>
        </p:spPr>
        <p:txBody>
          <a:bodyPr/>
          <a:lstStyle/>
          <a:p>
            <a:pPr eaLnBrk="1" hangingPunct="1"/>
            <a:r>
              <a:rPr lang="en-US" smtClean="0"/>
              <a:t>Sequencing Of Heavy Chains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04-09.jpg                                               0003AF2Ewashburn                       B990F17D:"/>
          <p:cNvPicPr>
            <a:picLocks noChangeAspect="1" noChangeArrowheads="1"/>
          </p:cNvPicPr>
          <p:nvPr/>
        </p:nvPicPr>
        <p:blipFill>
          <a:blip r:embed="rId2"/>
          <a:srcRect/>
          <a:stretch>
            <a:fillRect/>
          </a:stretch>
        </p:blipFill>
        <p:spPr bwMode="auto">
          <a:xfrm>
            <a:off x="303213" y="1392238"/>
            <a:ext cx="8535987" cy="4071937"/>
          </a:xfrm>
          <a:prstGeom prst="rect">
            <a:avLst/>
          </a:prstGeom>
          <a:noFill/>
          <a:ln w="9525">
            <a:noFill/>
            <a:miter lim="800000"/>
            <a:headEnd/>
            <a:tailEnd/>
          </a:ln>
        </p:spPr>
      </p:pic>
      <p:sp>
        <p:nvSpPr>
          <p:cNvPr id="10243" name="Rectangle 3"/>
          <p:cNvSpPr>
            <a:spLocks noChangeArrowheads="1"/>
          </p:cNvSpPr>
          <p:nvPr/>
        </p:nvSpPr>
        <p:spPr bwMode="auto">
          <a:xfrm>
            <a:off x="685800" y="228600"/>
            <a:ext cx="7772400" cy="1143000"/>
          </a:xfrm>
          <a:prstGeom prst="rect">
            <a:avLst/>
          </a:prstGeom>
          <a:solidFill>
            <a:srgbClr val="FFFF00"/>
          </a:solidFill>
          <a:ln w="38100">
            <a:solidFill>
              <a:srgbClr val="FF0000"/>
            </a:solidFill>
            <a:miter lim="800000"/>
            <a:headEnd/>
            <a:tailEnd/>
          </a:ln>
        </p:spPr>
        <p:txBody>
          <a:bodyPr anchor="ctr"/>
          <a:lstStyle/>
          <a:p>
            <a:pPr algn="ctr"/>
            <a:r>
              <a:rPr lang="en-US" sz="4400">
                <a:solidFill>
                  <a:schemeClr val="tx2"/>
                </a:solidFill>
              </a:rPr>
              <a:t>CDR Are Hypevariable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685800" y="1447800"/>
            <a:ext cx="7772400" cy="4648200"/>
          </a:xfrm>
        </p:spPr>
        <p:txBody>
          <a:bodyPr/>
          <a:lstStyle/>
          <a:p>
            <a:pPr eaLnBrk="1" hangingPunct="1"/>
            <a:r>
              <a:rPr lang="en-US" sz="2800" smtClean="0"/>
              <a:t>Immunize Animal With Antigen</a:t>
            </a:r>
          </a:p>
          <a:p>
            <a:pPr eaLnBrk="1" hangingPunct="1"/>
            <a:r>
              <a:rPr lang="en-US" sz="2800" smtClean="0"/>
              <a:t>Multiple Clones Are Generated, Good For In Vivo</a:t>
            </a:r>
          </a:p>
          <a:p>
            <a:pPr eaLnBrk="1" hangingPunct="1"/>
            <a:r>
              <a:rPr lang="en-US" sz="2800" smtClean="0"/>
              <a:t>For Clinical Diagnosis, Research, One Clone That Reacts To Single Epitope Is Preferred.</a:t>
            </a:r>
          </a:p>
          <a:p>
            <a:pPr eaLnBrk="1" hangingPunct="1">
              <a:buFontTx/>
              <a:buNone/>
            </a:pPr>
            <a:endParaRPr lang="en-US" sz="2800" smtClean="0"/>
          </a:p>
          <a:p>
            <a:pPr lvl="1" eaLnBrk="1" hangingPunct="1"/>
            <a:r>
              <a:rPr lang="en-US" sz="2400" smtClean="0"/>
              <a:t>Fuse A Myeloma Cell (Cancerous) With A Normal Plasma Cells</a:t>
            </a:r>
          </a:p>
          <a:p>
            <a:pPr lvl="1" eaLnBrk="1" hangingPunct="1"/>
            <a:r>
              <a:rPr lang="en-US" sz="2400" smtClean="0"/>
              <a:t>Resulting Clones Can Be Cultured Indefinitely</a:t>
            </a:r>
          </a:p>
          <a:p>
            <a:pPr lvl="1" eaLnBrk="1" hangingPunct="1"/>
            <a:r>
              <a:rPr lang="en-US" sz="2400" smtClean="0"/>
              <a:t>Produces An Antibody Recognizing One Epitope</a:t>
            </a:r>
          </a:p>
        </p:txBody>
      </p:sp>
      <p:sp>
        <p:nvSpPr>
          <p:cNvPr id="11267" name="Rectangle 4"/>
          <p:cNvSpPr>
            <a:spLocks noGrp="1" noChangeArrowheads="1"/>
          </p:cNvSpPr>
          <p:nvPr>
            <p:ph type="title"/>
          </p:nvPr>
        </p:nvSpPr>
        <p:spPr>
          <a:xfrm>
            <a:off x="685800" y="152400"/>
            <a:ext cx="7772400" cy="1143000"/>
          </a:xfrm>
          <a:solidFill>
            <a:srgbClr val="FFFF00"/>
          </a:solidFill>
          <a:ln w="38100">
            <a:solidFill>
              <a:srgbClr val="FF0000"/>
            </a:solidFill>
          </a:ln>
        </p:spPr>
        <p:txBody>
          <a:bodyPr/>
          <a:lstStyle/>
          <a:p>
            <a:pPr eaLnBrk="1" hangingPunct="1"/>
            <a:r>
              <a:rPr lang="en-US" smtClean="0"/>
              <a:t>Monoclonal Antibodies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figure-04-21.jpg                                               0003AF2Ewashburn                       B990F17D:"/>
          <p:cNvPicPr>
            <a:picLocks noGrp="1" noChangeAspect="1" noChangeArrowheads="1"/>
          </p:cNvPicPr>
          <p:nvPr>
            <p:ph type="body" idx="1"/>
          </p:nvPr>
        </p:nvPicPr>
        <p:blipFill>
          <a:blip r:embed="rId2"/>
          <a:srcRect/>
          <a:stretch>
            <a:fillRect/>
          </a:stretch>
        </p:blipFill>
        <p:spPr>
          <a:xfrm>
            <a:off x="914400" y="533400"/>
            <a:ext cx="7239000" cy="5386388"/>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eaLnBrk="1" hangingPunct="1"/>
            <a:r>
              <a:rPr lang="en-US" smtClean="0"/>
              <a:t>BCR Is An Antibody On Surface Of Cell mIg</a:t>
            </a:r>
          </a:p>
          <a:p>
            <a:pPr eaLnBrk="1" hangingPunct="1"/>
            <a:r>
              <a:rPr lang="en-US" smtClean="0"/>
              <a:t>Very Short Cytoplasmic Tail, Cannot Transduce Signal</a:t>
            </a:r>
          </a:p>
          <a:p>
            <a:pPr eaLnBrk="1" hangingPunct="1"/>
            <a:r>
              <a:rPr lang="en-US" smtClean="0"/>
              <a:t>Heterodimeric Molecule Ig-</a:t>
            </a:r>
            <a:r>
              <a:rPr lang="en-US" smtClean="0">
                <a:sym typeface="Symbol" pitchFamily="18" charset="2"/>
              </a:rPr>
              <a:t></a:t>
            </a:r>
            <a:r>
              <a:rPr lang="en-US" smtClean="0"/>
              <a:t>/Ig-</a:t>
            </a:r>
            <a:r>
              <a:rPr lang="en-US" smtClean="0">
                <a:sym typeface="Symbol" pitchFamily="18" charset="2"/>
              </a:rPr>
              <a:t></a:t>
            </a:r>
            <a:r>
              <a:rPr lang="en-US" smtClean="0"/>
              <a:t> Transduces (long cytoplasmic tail)</a:t>
            </a:r>
          </a:p>
          <a:p>
            <a:pPr eaLnBrk="1" hangingPunct="1"/>
            <a:endParaRPr lang="en-US" smtClean="0"/>
          </a:p>
        </p:txBody>
      </p:sp>
      <p:sp>
        <p:nvSpPr>
          <p:cNvPr id="13315" name="Rectangle 4"/>
          <p:cNvSpPr>
            <a:spLocks noGrp="1" noChangeArrowheads="1"/>
          </p:cNvSpPr>
          <p:nvPr>
            <p:ph type="title"/>
          </p:nvPr>
        </p:nvSpPr>
        <p:spPr>
          <a:xfrm>
            <a:off x="685800" y="304800"/>
            <a:ext cx="7772400" cy="1143000"/>
          </a:xfrm>
          <a:solidFill>
            <a:srgbClr val="FFFF00"/>
          </a:solidFill>
          <a:ln w="38100">
            <a:solidFill>
              <a:srgbClr val="FF0000"/>
            </a:solidFill>
          </a:ln>
        </p:spPr>
        <p:txBody>
          <a:bodyPr/>
          <a:lstStyle/>
          <a:p>
            <a:pPr eaLnBrk="1" hangingPunct="1"/>
            <a:r>
              <a:rPr lang="en-US" smtClean="0"/>
              <a:t>B-Cell Receptor (BCR)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922337"/>
          </a:xfrm>
          <a:solidFill>
            <a:srgbClr val="0000FF"/>
          </a:solidFill>
        </p:spPr>
        <p:txBody>
          <a:bodyPr/>
          <a:lstStyle/>
          <a:p>
            <a:r>
              <a:rPr lang="en-US" altLang="zh-CN" sz="2800">
                <a:solidFill>
                  <a:schemeClr val="bg1"/>
                </a:solidFill>
              </a:rPr>
              <a:t>Antigens can be classified in order of their origins</a:t>
            </a:r>
          </a:p>
        </p:txBody>
      </p:sp>
      <p:sp>
        <p:nvSpPr>
          <p:cNvPr id="72707" name="Rectangle 3"/>
          <p:cNvSpPr>
            <a:spLocks noGrp="1" noChangeArrowheads="1"/>
          </p:cNvSpPr>
          <p:nvPr>
            <p:ph type="body" idx="1"/>
          </p:nvPr>
        </p:nvSpPr>
        <p:spPr>
          <a:xfrm>
            <a:off x="468313" y="1196975"/>
            <a:ext cx="8229600" cy="5040313"/>
          </a:xfrm>
        </p:spPr>
        <p:txBody>
          <a:bodyPr/>
          <a:lstStyle/>
          <a:p>
            <a:pPr>
              <a:lnSpc>
                <a:spcPct val="125000"/>
              </a:lnSpc>
            </a:pPr>
            <a:r>
              <a:rPr lang="en-US" altLang="zh-CN" sz="3000" b="1">
                <a:solidFill>
                  <a:schemeClr val="bg1"/>
                </a:solidFill>
              </a:rPr>
              <a:t>Exogenous antigens</a:t>
            </a:r>
          </a:p>
          <a:p>
            <a:pPr>
              <a:lnSpc>
                <a:spcPct val="125000"/>
              </a:lnSpc>
              <a:buFontTx/>
              <a:buNone/>
            </a:pPr>
            <a:r>
              <a:rPr lang="en-US" altLang="zh-CN" sz="3000">
                <a:solidFill>
                  <a:schemeClr val="bg1"/>
                </a:solidFill>
              </a:rPr>
              <a:t>   Exogenous antigens are antigens that have entered the body from the outside, for example by inhalation, ingestion, or injection. By endocytosis or phagocytosis, these antigens are taken into the antigen-presenting cells (APCs) and processed into fragments.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linds(horizontal)">
                                      <p:cBhvr>
                                        <p:cTn id="7" dur="500"/>
                                        <p:tgtEl>
                                          <p:spTgt spid="7270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2707">
                                            <p:txEl>
                                              <p:pRg st="1" end="1"/>
                                            </p:txEl>
                                          </p:spTgt>
                                        </p:tgtEl>
                                        <p:attrNameLst>
                                          <p:attrName>style.visibility</p:attrName>
                                        </p:attrNameLst>
                                      </p:cBhvr>
                                      <p:to>
                                        <p:strVal val="visible"/>
                                      </p:to>
                                    </p:set>
                                    <p:animEffect transition="in" filter="blinds(horizontal)">
                                      <p:cBhvr>
                                        <p:cTn id="10" dur="500"/>
                                        <p:tgtEl>
                                          <p:spTgt spid="72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ure-04-18.jpg                                               0003AF2Ewashburn                       B990F17D:"/>
          <p:cNvPicPr>
            <a:picLocks noChangeAspect="1" noChangeArrowheads="1"/>
          </p:cNvPicPr>
          <p:nvPr/>
        </p:nvPicPr>
        <p:blipFill>
          <a:blip r:embed="rId2"/>
          <a:srcRect/>
          <a:stretch>
            <a:fillRect/>
          </a:stretch>
        </p:blipFill>
        <p:spPr bwMode="auto">
          <a:xfrm>
            <a:off x="2389188" y="379413"/>
            <a:ext cx="4365625" cy="6097587"/>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304800" y="1981200"/>
            <a:ext cx="8686800" cy="4114800"/>
          </a:xfrm>
        </p:spPr>
        <p:txBody>
          <a:bodyPr/>
          <a:lstStyle/>
          <a:p>
            <a:pPr eaLnBrk="1" hangingPunct="1">
              <a:lnSpc>
                <a:spcPct val="90000"/>
              </a:lnSpc>
            </a:pPr>
            <a:r>
              <a:rPr lang="en-US" sz="2800" smtClean="0"/>
              <a:t>To Transport Abs Across Membranes</a:t>
            </a:r>
          </a:p>
          <a:p>
            <a:pPr lvl="1" eaLnBrk="1" hangingPunct="1">
              <a:lnSpc>
                <a:spcPct val="90000"/>
              </a:lnSpc>
            </a:pPr>
            <a:r>
              <a:rPr lang="en-US" sz="2400" smtClean="0"/>
              <a:t>Secretion of IgA Across Epithelium into lumen</a:t>
            </a:r>
          </a:p>
          <a:p>
            <a:pPr lvl="1" eaLnBrk="1" hangingPunct="1">
              <a:lnSpc>
                <a:spcPct val="90000"/>
              </a:lnSpc>
            </a:pPr>
            <a:r>
              <a:rPr lang="en-US" sz="2400" smtClean="0"/>
              <a:t>Transport of maternal Abs Across Placenta (IgG)</a:t>
            </a:r>
          </a:p>
          <a:p>
            <a:pPr eaLnBrk="1" hangingPunct="1">
              <a:lnSpc>
                <a:spcPct val="90000"/>
              </a:lnSpc>
            </a:pPr>
            <a:r>
              <a:rPr lang="en-US" sz="2800" smtClean="0"/>
              <a:t>Many Cell Types Use FcR</a:t>
            </a:r>
          </a:p>
          <a:p>
            <a:pPr lvl="1" eaLnBrk="1" hangingPunct="1">
              <a:lnSpc>
                <a:spcPct val="90000"/>
              </a:lnSpc>
            </a:pPr>
            <a:r>
              <a:rPr lang="en-US" sz="2400" smtClean="0"/>
              <a:t>Ex. Mast Cells, Macrophages, Neutrophils, B, T, NK</a:t>
            </a:r>
          </a:p>
          <a:p>
            <a:pPr eaLnBrk="1" hangingPunct="1">
              <a:lnSpc>
                <a:spcPct val="90000"/>
              </a:lnSpc>
            </a:pPr>
            <a:r>
              <a:rPr lang="en-US" sz="2800" smtClean="0"/>
              <a:t>Opsonization, ADCC</a:t>
            </a:r>
          </a:p>
          <a:p>
            <a:pPr eaLnBrk="1" hangingPunct="1">
              <a:lnSpc>
                <a:spcPct val="90000"/>
              </a:lnSpc>
            </a:pPr>
            <a:r>
              <a:rPr lang="en-US" sz="2800" smtClean="0"/>
              <a:t>Poly IgR</a:t>
            </a:r>
          </a:p>
          <a:p>
            <a:pPr lvl="1" eaLnBrk="1" hangingPunct="1">
              <a:lnSpc>
                <a:spcPct val="90000"/>
              </a:lnSpc>
            </a:pPr>
            <a:r>
              <a:rPr lang="en-US" sz="2400" smtClean="0"/>
              <a:t>Transport of IgA across epithelium</a:t>
            </a:r>
          </a:p>
          <a:p>
            <a:pPr eaLnBrk="1" hangingPunct="1">
              <a:lnSpc>
                <a:spcPct val="90000"/>
              </a:lnSpc>
            </a:pPr>
            <a:r>
              <a:rPr lang="en-US" sz="2800" smtClean="0"/>
              <a:t>FcR</a:t>
            </a:r>
            <a:r>
              <a:rPr lang="en-US" sz="2800" baseline="-25000" smtClean="0"/>
              <a:t>N</a:t>
            </a:r>
          </a:p>
          <a:p>
            <a:pPr lvl="1" eaLnBrk="1" hangingPunct="1">
              <a:lnSpc>
                <a:spcPct val="90000"/>
              </a:lnSpc>
            </a:pPr>
            <a:r>
              <a:rPr lang="en-US" sz="2400" smtClean="0"/>
              <a:t>Transport of maternal IgG to fetus</a:t>
            </a:r>
          </a:p>
          <a:p>
            <a:pPr eaLnBrk="1" hangingPunct="1">
              <a:lnSpc>
                <a:spcPct val="90000"/>
              </a:lnSpc>
            </a:pPr>
            <a:endParaRPr lang="en-US" sz="2800" smtClean="0"/>
          </a:p>
          <a:p>
            <a:pPr eaLnBrk="1" hangingPunct="1">
              <a:lnSpc>
                <a:spcPct val="90000"/>
              </a:lnSpc>
            </a:pPr>
            <a:endParaRPr lang="en-US" sz="2800" smtClean="0"/>
          </a:p>
        </p:txBody>
      </p:sp>
      <p:sp>
        <p:nvSpPr>
          <p:cNvPr id="15363" name="Rectangle 4"/>
          <p:cNvSpPr>
            <a:spLocks noGrp="1" noChangeArrowheads="1"/>
          </p:cNvSpPr>
          <p:nvPr>
            <p:ph type="title"/>
          </p:nvPr>
        </p:nvSpPr>
        <p:spPr>
          <a:xfrm>
            <a:off x="685800" y="152400"/>
            <a:ext cx="7772400" cy="1143000"/>
          </a:xfrm>
          <a:solidFill>
            <a:srgbClr val="FFFF00"/>
          </a:solidFill>
          <a:ln w="38100">
            <a:solidFill>
              <a:srgbClr val="FF0000"/>
            </a:solidFill>
          </a:ln>
        </p:spPr>
        <p:txBody>
          <a:bodyPr/>
          <a:lstStyle/>
          <a:p>
            <a:pPr eaLnBrk="1" hangingPunct="1"/>
            <a:r>
              <a:rPr lang="en-US" smtClean="0"/>
              <a:t>Fc Receptors (FcR) Functions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685800" y="1600200"/>
            <a:ext cx="7772400" cy="4495800"/>
          </a:xfrm>
        </p:spPr>
        <p:txBody>
          <a:bodyPr/>
          <a:lstStyle/>
          <a:p>
            <a:pPr eaLnBrk="1" hangingPunct="1"/>
            <a:r>
              <a:rPr lang="en-US" smtClean="0"/>
              <a:t>IgG</a:t>
            </a:r>
          </a:p>
          <a:p>
            <a:pPr lvl="1" eaLnBrk="1" hangingPunct="1"/>
            <a:r>
              <a:rPr lang="en-US" smtClean="0"/>
              <a:t>Most abundant immunoglobin 80% of serum Ig</a:t>
            </a:r>
          </a:p>
          <a:p>
            <a:pPr lvl="1" eaLnBrk="1" hangingPunct="1"/>
            <a:r>
              <a:rPr lang="en-US" smtClean="0"/>
              <a:t>~10mg/mL</a:t>
            </a:r>
          </a:p>
          <a:p>
            <a:pPr lvl="1" eaLnBrk="1" hangingPunct="1"/>
            <a:r>
              <a:rPr lang="en-US" smtClean="0"/>
              <a:t>IgG1,2,3,4 (decreasing serum concentration)</a:t>
            </a:r>
          </a:p>
          <a:p>
            <a:pPr lvl="1" eaLnBrk="1" hangingPunct="1"/>
            <a:r>
              <a:rPr lang="en-US" smtClean="0"/>
              <a:t>IgG1, IgG3 and IgG4 cross placenta</a:t>
            </a:r>
          </a:p>
          <a:p>
            <a:pPr lvl="1" eaLnBrk="1" hangingPunct="1"/>
            <a:r>
              <a:rPr lang="en-US" smtClean="0"/>
              <a:t>IgG3 Most effective complement activator</a:t>
            </a:r>
          </a:p>
          <a:p>
            <a:pPr lvl="1" eaLnBrk="1" hangingPunct="1"/>
            <a:r>
              <a:rPr lang="en-US" smtClean="0"/>
              <a:t>IgG1 and IgG3 High affinity for FcR on phagocytic cells, good for opsonization</a:t>
            </a:r>
          </a:p>
        </p:txBody>
      </p:sp>
      <p:sp>
        <p:nvSpPr>
          <p:cNvPr id="16387" name="Rectangle 4"/>
          <p:cNvSpPr>
            <a:spLocks noGrp="1" noChangeArrowheads="1"/>
          </p:cNvSpPr>
          <p:nvPr>
            <p:ph type="title"/>
          </p:nvPr>
        </p:nvSpPr>
        <p:spPr>
          <a:xfrm>
            <a:off x="304800" y="228600"/>
            <a:ext cx="8610600" cy="1143000"/>
          </a:xfrm>
          <a:solidFill>
            <a:srgbClr val="FFFF00"/>
          </a:solidFill>
          <a:ln w="38100">
            <a:solidFill>
              <a:srgbClr val="FF0000"/>
            </a:solidFill>
          </a:ln>
        </p:spPr>
        <p:txBody>
          <a:bodyPr/>
          <a:lstStyle/>
          <a:p>
            <a:pPr eaLnBrk="1" hangingPunct="1"/>
            <a:r>
              <a:rPr lang="en-US" sz="3600" b="1" smtClean="0"/>
              <a:t>Antibody Classes And Biological Activities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pPr eaLnBrk="1" hangingPunct="1"/>
            <a:r>
              <a:rPr lang="en-US" sz="2800" smtClean="0"/>
              <a:t>IgM</a:t>
            </a:r>
          </a:p>
          <a:p>
            <a:pPr lvl="1" eaLnBrk="1" hangingPunct="1"/>
            <a:r>
              <a:rPr lang="en-US" sz="2400" smtClean="0"/>
              <a:t>5-10% of serum immunoglobulin</a:t>
            </a:r>
          </a:p>
          <a:p>
            <a:pPr lvl="1" eaLnBrk="1" hangingPunct="1"/>
            <a:r>
              <a:rPr lang="en-US" sz="2400" smtClean="0"/>
              <a:t>1.5mg/mL</a:t>
            </a:r>
          </a:p>
          <a:p>
            <a:pPr lvl="1" eaLnBrk="1" hangingPunct="1"/>
            <a:r>
              <a:rPr lang="en-US" sz="2400" smtClean="0"/>
              <a:t>mIgM (also IgD) expressed on B-cells as BCR</a:t>
            </a:r>
          </a:p>
          <a:p>
            <a:pPr lvl="1" eaLnBrk="1" hangingPunct="1"/>
            <a:r>
              <a:rPr lang="en-US" sz="2400" smtClean="0"/>
              <a:t>Pentameric version is secreted</a:t>
            </a:r>
          </a:p>
          <a:p>
            <a:pPr lvl="1" eaLnBrk="1" hangingPunct="1"/>
            <a:r>
              <a:rPr lang="en-US" sz="2400" smtClean="0"/>
              <a:t>First Ig of primary immune response</a:t>
            </a:r>
          </a:p>
          <a:p>
            <a:pPr lvl="1" eaLnBrk="1" hangingPunct="1"/>
            <a:r>
              <a:rPr lang="en-US" sz="2400" smtClean="0"/>
              <a:t>High valence Ig (10 theoretical), 5 empirical</a:t>
            </a:r>
          </a:p>
          <a:p>
            <a:pPr lvl="1" eaLnBrk="1" hangingPunct="1"/>
            <a:r>
              <a:rPr lang="en-US" sz="2400" smtClean="0"/>
              <a:t>More efficient than IgG in complement activation</a:t>
            </a:r>
          </a:p>
          <a:p>
            <a:pPr lvl="1" eaLnBrk="1" hangingPunct="1"/>
            <a:endParaRPr lang="en-US" sz="2400" smtClean="0"/>
          </a:p>
        </p:txBody>
      </p:sp>
      <p:sp>
        <p:nvSpPr>
          <p:cNvPr id="17411" name="Rectangle 4"/>
          <p:cNvSpPr>
            <a:spLocks noGrp="1" noChangeArrowheads="1"/>
          </p:cNvSpPr>
          <p:nvPr>
            <p:ph type="title"/>
          </p:nvPr>
        </p:nvSpPr>
        <p:spPr>
          <a:xfrm>
            <a:off x="685800" y="304800"/>
            <a:ext cx="7772400" cy="1143000"/>
          </a:xfrm>
          <a:solidFill>
            <a:srgbClr val="FFFF00"/>
          </a:solidFill>
          <a:ln w="38100">
            <a:solidFill>
              <a:srgbClr val="FF0000"/>
            </a:solidFill>
          </a:ln>
        </p:spPr>
        <p:txBody>
          <a:bodyPr/>
          <a:lstStyle/>
          <a:p>
            <a:pPr eaLnBrk="1" hangingPunct="1"/>
            <a:r>
              <a:rPr lang="en-US" sz="3600" b="1" smtClean="0"/>
              <a:t>Antibody Classes And Biological Activities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685800" y="1600200"/>
            <a:ext cx="7772400" cy="4495800"/>
          </a:xfrm>
        </p:spPr>
        <p:txBody>
          <a:bodyPr/>
          <a:lstStyle/>
          <a:p>
            <a:pPr eaLnBrk="1" hangingPunct="1"/>
            <a:r>
              <a:rPr lang="en-US" smtClean="0"/>
              <a:t>IgA</a:t>
            </a:r>
          </a:p>
          <a:p>
            <a:pPr lvl="1" eaLnBrk="1" hangingPunct="1"/>
            <a:r>
              <a:rPr lang="en-US" smtClean="0"/>
              <a:t>10-15% of serum IgG</a:t>
            </a:r>
          </a:p>
          <a:p>
            <a:pPr lvl="1" eaLnBrk="1" hangingPunct="1"/>
            <a:r>
              <a:rPr lang="en-US" smtClean="0"/>
              <a:t>Predominant Ig in secretions</a:t>
            </a:r>
          </a:p>
          <a:p>
            <a:pPr lvl="2" eaLnBrk="1" hangingPunct="1"/>
            <a:r>
              <a:rPr lang="en-US" smtClean="0"/>
              <a:t>Milk, saliva, tears, mucus</a:t>
            </a:r>
          </a:p>
          <a:p>
            <a:pPr lvl="1" eaLnBrk="1" hangingPunct="1"/>
            <a:r>
              <a:rPr lang="en-US" smtClean="0"/>
              <a:t>5-15 mg of IgA released in secretions!!!!</a:t>
            </a:r>
          </a:p>
          <a:p>
            <a:pPr lvl="1" eaLnBrk="1" hangingPunct="1"/>
            <a:r>
              <a:rPr lang="en-US" smtClean="0"/>
              <a:t>Serum mainly monomeric, polymers possible not common though</a:t>
            </a:r>
          </a:p>
          <a:p>
            <a:pPr lvl="1" eaLnBrk="1" hangingPunct="1"/>
            <a:r>
              <a:rPr lang="en-US" smtClean="0"/>
              <a:t>Secretions, as dimer or tetramer</a:t>
            </a:r>
          </a:p>
        </p:txBody>
      </p:sp>
      <p:sp>
        <p:nvSpPr>
          <p:cNvPr id="18435" name="Rectangle 4"/>
          <p:cNvSpPr>
            <a:spLocks noGrp="1" noChangeArrowheads="1"/>
          </p:cNvSpPr>
          <p:nvPr>
            <p:ph type="title"/>
          </p:nvPr>
        </p:nvSpPr>
        <p:spPr>
          <a:xfrm>
            <a:off x="685800" y="152400"/>
            <a:ext cx="7772400" cy="1143000"/>
          </a:xfrm>
          <a:solidFill>
            <a:srgbClr val="FFFF00"/>
          </a:solidFill>
          <a:ln w="38100">
            <a:solidFill>
              <a:srgbClr val="FF0000"/>
            </a:solidFill>
          </a:ln>
        </p:spPr>
        <p:txBody>
          <a:bodyPr/>
          <a:lstStyle/>
          <a:p>
            <a:pPr eaLnBrk="1" hangingPunct="1"/>
            <a:r>
              <a:rPr lang="en-US" sz="3600" b="1" smtClean="0"/>
              <a:t>Antibody Classes And Biological Activities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685800" y="1447800"/>
            <a:ext cx="7772400" cy="4648200"/>
          </a:xfrm>
        </p:spPr>
        <p:txBody>
          <a:bodyPr/>
          <a:lstStyle/>
          <a:p>
            <a:pPr eaLnBrk="1" hangingPunct="1"/>
            <a:r>
              <a:rPr lang="en-US" smtClean="0"/>
              <a:t>IgE</a:t>
            </a:r>
          </a:p>
          <a:p>
            <a:pPr lvl="1" eaLnBrk="1" hangingPunct="1"/>
            <a:r>
              <a:rPr lang="en-US" smtClean="0"/>
              <a:t>Participate in immediate hypersensitivities reactions. Ex. Asthma, anaphylaxis.</a:t>
            </a:r>
          </a:p>
          <a:p>
            <a:pPr lvl="1" eaLnBrk="1" hangingPunct="1"/>
            <a:r>
              <a:rPr lang="en-US" smtClean="0"/>
              <a:t>Verylow serum concentration, 0.3</a:t>
            </a:r>
            <a:r>
              <a:rPr lang="en-US" smtClean="0">
                <a:sym typeface="Symbol" pitchFamily="18" charset="2"/>
              </a:rPr>
              <a:t></a:t>
            </a:r>
            <a:r>
              <a:rPr lang="en-US" smtClean="0"/>
              <a:t>g/mL</a:t>
            </a:r>
          </a:p>
          <a:p>
            <a:pPr lvl="1" eaLnBrk="1" hangingPunct="1"/>
            <a:endParaRPr lang="en-US" smtClean="0"/>
          </a:p>
          <a:p>
            <a:pPr eaLnBrk="1" hangingPunct="1"/>
            <a:r>
              <a:rPr lang="en-US" smtClean="0"/>
              <a:t>Binds Mast Cells and Blood Basophils thru Fc</a:t>
            </a:r>
            <a:r>
              <a:rPr lang="en-US" smtClean="0">
                <a:sym typeface="Symbol" pitchFamily="18" charset="2"/>
              </a:rPr>
              <a:t></a:t>
            </a:r>
            <a:r>
              <a:rPr lang="en-US" smtClean="0"/>
              <a:t>R </a:t>
            </a:r>
          </a:p>
          <a:p>
            <a:pPr eaLnBrk="1" hangingPunct="1"/>
            <a:r>
              <a:rPr lang="en-US" smtClean="0"/>
              <a:t>Binding causes degranulation (Histamine Release)</a:t>
            </a:r>
          </a:p>
        </p:txBody>
      </p:sp>
      <p:sp>
        <p:nvSpPr>
          <p:cNvPr id="19459" name="Rectangle 4"/>
          <p:cNvSpPr>
            <a:spLocks noGrp="1" noChangeArrowheads="1"/>
          </p:cNvSpPr>
          <p:nvPr>
            <p:ph type="title"/>
          </p:nvPr>
        </p:nvSpPr>
        <p:spPr>
          <a:xfrm>
            <a:off x="685800" y="152400"/>
            <a:ext cx="7772400" cy="1143000"/>
          </a:xfrm>
          <a:solidFill>
            <a:srgbClr val="FFFF00"/>
          </a:solidFill>
          <a:ln w="38100">
            <a:solidFill>
              <a:srgbClr val="FF0000"/>
            </a:solidFill>
          </a:ln>
        </p:spPr>
        <p:txBody>
          <a:bodyPr/>
          <a:lstStyle/>
          <a:p>
            <a:pPr eaLnBrk="1" hangingPunct="1"/>
            <a:r>
              <a:rPr lang="en-US" sz="3600" b="1" smtClean="0"/>
              <a:t>Antibody Classes And Biological Activities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685800" y="76200"/>
            <a:ext cx="7772400" cy="1143000"/>
          </a:xfrm>
          <a:solidFill>
            <a:srgbClr val="FFFF00"/>
          </a:solidFill>
          <a:ln w="38100">
            <a:solidFill>
              <a:srgbClr val="FF0000"/>
            </a:solidFill>
          </a:ln>
        </p:spPr>
        <p:txBody>
          <a:bodyPr/>
          <a:lstStyle/>
          <a:p>
            <a:pPr eaLnBrk="1" hangingPunct="1"/>
            <a:r>
              <a:rPr lang="en-US" sz="3600" b="1" smtClean="0"/>
              <a:t>Cross-Linkage of Bound IgE Antibody With Allergen</a:t>
            </a:r>
          </a:p>
        </p:txBody>
      </p:sp>
      <p:pic>
        <p:nvPicPr>
          <p:cNvPr id="20483" name="Picture 5" descr="figure-04-16.jpg                                               0003AF2Ewashburn                       B990F17D:"/>
          <p:cNvPicPr>
            <a:picLocks noGrp="1" noChangeAspect="1" noChangeArrowheads="1"/>
          </p:cNvPicPr>
          <p:nvPr>
            <p:ph type="dgm" idx="1"/>
          </p:nvPr>
        </p:nvPicPr>
        <p:blipFill>
          <a:blip r:embed="rId2"/>
          <a:srcRect/>
          <a:stretch>
            <a:fillRect/>
          </a:stretch>
        </p:blipFill>
        <p:spPr>
          <a:xfrm>
            <a:off x="2268538" y="1295400"/>
            <a:ext cx="4737100" cy="5562600"/>
          </a:xfr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7"/>
          <p:cNvSpPr>
            <a:spLocks noGrp="1" noChangeArrowheads="1"/>
          </p:cNvSpPr>
          <p:nvPr>
            <p:ph type="body" idx="1"/>
          </p:nvPr>
        </p:nvSpPr>
        <p:spPr/>
        <p:txBody>
          <a:bodyPr/>
          <a:lstStyle/>
          <a:p>
            <a:pPr eaLnBrk="1" hangingPunct="1"/>
            <a:r>
              <a:rPr lang="en-US" smtClean="0"/>
              <a:t>IgD </a:t>
            </a:r>
          </a:p>
          <a:p>
            <a:pPr lvl="1" eaLnBrk="1" hangingPunct="1"/>
            <a:r>
              <a:rPr lang="en-US" smtClean="0"/>
              <a:t>Expressed on B-cell Surface</a:t>
            </a:r>
          </a:p>
          <a:p>
            <a:pPr eaLnBrk="1" hangingPunct="1"/>
            <a:r>
              <a:rPr lang="en-US" smtClean="0"/>
              <a:t>IgM and IgD, Expressed on B-cell Surface</a:t>
            </a:r>
          </a:p>
          <a:p>
            <a:pPr eaLnBrk="1" hangingPunct="1"/>
            <a:r>
              <a:rPr lang="en-US" smtClean="0"/>
              <a:t>We Do Not Know Any Other Biological Effector Activity</a:t>
            </a:r>
          </a:p>
          <a:p>
            <a:pPr eaLnBrk="1" hangingPunct="1"/>
            <a:r>
              <a:rPr lang="en-US" smtClean="0"/>
              <a:t>Low serum concentrations, ~30</a:t>
            </a:r>
            <a:r>
              <a:rPr lang="en-US" smtClean="0">
                <a:sym typeface="Symbol" pitchFamily="18" charset="2"/>
              </a:rPr>
              <a:t></a:t>
            </a:r>
            <a:r>
              <a:rPr lang="en-US" smtClean="0"/>
              <a:t>g/mL</a:t>
            </a:r>
          </a:p>
        </p:txBody>
      </p:sp>
      <p:sp>
        <p:nvSpPr>
          <p:cNvPr id="21507" name="Rectangle 1028"/>
          <p:cNvSpPr>
            <a:spLocks noGrp="1" noChangeArrowheads="1"/>
          </p:cNvSpPr>
          <p:nvPr>
            <p:ph type="title"/>
          </p:nvPr>
        </p:nvSpPr>
        <p:spPr>
          <a:xfrm>
            <a:off x="685800" y="304800"/>
            <a:ext cx="7772400" cy="1143000"/>
          </a:xfrm>
          <a:solidFill>
            <a:srgbClr val="FFFF00"/>
          </a:solidFill>
          <a:ln w="38100">
            <a:solidFill>
              <a:srgbClr val="FF0000"/>
            </a:solidFill>
          </a:ln>
        </p:spPr>
        <p:txBody>
          <a:bodyPr/>
          <a:lstStyle/>
          <a:p>
            <a:pPr eaLnBrk="1" hangingPunct="1"/>
            <a:r>
              <a:rPr lang="en-US" sz="3600" b="1" smtClean="0"/>
              <a:t>Antibody Classes And Biological Activities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143000"/>
          </a:xfrm>
          <a:solidFill>
            <a:srgbClr val="FFFF00"/>
          </a:solidFill>
          <a:ln w="38100">
            <a:solidFill>
              <a:srgbClr val="FF0000"/>
            </a:solidFill>
          </a:ln>
        </p:spPr>
        <p:txBody>
          <a:bodyPr/>
          <a:lstStyle/>
          <a:p>
            <a:pPr eaLnBrk="1" hangingPunct="1"/>
            <a:r>
              <a:rPr lang="en-US" smtClean="0"/>
              <a:t>Antibodies Act As Immunogens</a:t>
            </a:r>
          </a:p>
        </p:txBody>
      </p:sp>
      <p:sp>
        <p:nvSpPr>
          <p:cNvPr id="22531" name="Rectangle 3"/>
          <p:cNvSpPr>
            <a:spLocks noGrp="1" noChangeArrowheads="1"/>
          </p:cNvSpPr>
          <p:nvPr>
            <p:ph type="body" idx="1"/>
          </p:nvPr>
        </p:nvSpPr>
        <p:spPr>
          <a:xfrm>
            <a:off x="533400" y="1600200"/>
            <a:ext cx="8001000" cy="4953000"/>
          </a:xfrm>
        </p:spPr>
        <p:txBody>
          <a:bodyPr/>
          <a:lstStyle/>
          <a:p>
            <a:pPr eaLnBrk="1" hangingPunct="1">
              <a:lnSpc>
                <a:spcPct val="90000"/>
              </a:lnSpc>
            </a:pPr>
            <a:r>
              <a:rPr lang="en-US" smtClean="0"/>
              <a:t>Antigenic Determinants on Abs Fall in 3 Categories</a:t>
            </a:r>
          </a:p>
          <a:p>
            <a:pPr lvl="1" eaLnBrk="1" hangingPunct="1">
              <a:lnSpc>
                <a:spcPct val="90000"/>
              </a:lnSpc>
            </a:pPr>
            <a:r>
              <a:rPr lang="en-US" smtClean="0"/>
              <a:t>Isotypic</a:t>
            </a:r>
          </a:p>
          <a:p>
            <a:pPr lvl="1" eaLnBrk="1" hangingPunct="1">
              <a:lnSpc>
                <a:spcPct val="90000"/>
              </a:lnSpc>
            </a:pPr>
            <a:r>
              <a:rPr lang="en-US" smtClean="0"/>
              <a:t>Allotypic</a:t>
            </a:r>
          </a:p>
          <a:p>
            <a:pPr lvl="1" eaLnBrk="1" hangingPunct="1">
              <a:lnSpc>
                <a:spcPct val="90000"/>
              </a:lnSpc>
            </a:pPr>
            <a:r>
              <a:rPr lang="en-US" smtClean="0"/>
              <a:t>Idiotypic</a:t>
            </a:r>
          </a:p>
          <a:p>
            <a:pPr eaLnBrk="1" hangingPunct="1">
              <a:lnSpc>
                <a:spcPct val="90000"/>
              </a:lnSpc>
            </a:pPr>
            <a:r>
              <a:rPr lang="en-US" smtClean="0"/>
              <a:t>Isotypic</a:t>
            </a:r>
          </a:p>
          <a:p>
            <a:pPr lvl="1" eaLnBrk="1" hangingPunct="1">
              <a:lnSpc>
                <a:spcPct val="90000"/>
              </a:lnSpc>
            </a:pPr>
            <a:r>
              <a:rPr lang="en-US" smtClean="0"/>
              <a:t>Constant Region Of Ab</a:t>
            </a:r>
          </a:p>
          <a:p>
            <a:pPr lvl="1" eaLnBrk="1" hangingPunct="1">
              <a:lnSpc>
                <a:spcPct val="90000"/>
              </a:lnSpc>
            </a:pPr>
            <a:r>
              <a:rPr lang="en-US" smtClean="0"/>
              <a:t>If you inject Ab in a different species Anti-Isotype is generated</a:t>
            </a:r>
          </a:p>
          <a:p>
            <a:pPr lvl="1" eaLnBrk="1" hangingPunct="1">
              <a:lnSpc>
                <a:spcPct val="90000"/>
              </a:lnSpc>
            </a:pPr>
            <a:r>
              <a:rPr lang="en-US" smtClean="0"/>
              <a:t>If within same species, No Anti-isotype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685800" y="1524000"/>
            <a:ext cx="7772400" cy="4572000"/>
          </a:xfrm>
        </p:spPr>
        <p:txBody>
          <a:bodyPr/>
          <a:lstStyle/>
          <a:p>
            <a:pPr eaLnBrk="1" hangingPunct="1"/>
            <a:r>
              <a:rPr lang="en-US" smtClean="0"/>
              <a:t>Allotype</a:t>
            </a:r>
          </a:p>
          <a:p>
            <a:pPr lvl="1" eaLnBrk="1" hangingPunct="1"/>
            <a:r>
              <a:rPr lang="en-US" smtClean="0"/>
              <a:t>Even though same isotypes within one species small differences (1-4 a/a) arise in different individuals (form of polymorphism)</a:t>
            </a:r>
          </a:p>
          <a:p>
            <a:pPr lvl="1" eaLnBrk="1" hangingPunct="1"/>
            <a:r>
              <a:rPr lang="en-US" smtClean="0"/>
              <a:t>If injected with such Ab you generate anti-allotype Ab</a:t>
            </a:r>
          </a:p>
          <a:p>
            <a:pPr lvl="2" eaLnBrk="1" hangingPunct="1"/>
            <a:r>
              <a:rPr lang="en-US" smtClean="0"/>
              <a:t>Ex. During pregnancy</a:t>
            </a:r>
          </a:p>
          <a:p>
            <a:pPr lvl="2" eaLnBrk="1" hangingPunct="1"/>
            <a:r>
              <a:rPr lang="en-US" smtClean="0"/>
              <a:t>Blood transfusion</a:t>
            </a:r>
          </a:p>
          <a:p>
            <a:pPr lvl="1" eaLnBrk="1" hangingPunct="1">
              <a:buFontTx/>
              <a:buNone/>
            </a:pPr>
            <a:r>
              <a:rPr lang="en-US" smtClean="0"/>
              <a:t> </a:t>
            </a:r>
          </a:p>
        </p:txBody>
      </p:sp>
      <p:sp>
        <p:nvSpPr>
          <p:cNvPr id="23555" name="Rectangle 4"/>
          <p:cNvSpPr>
            <a:spLocks noGrp="1" noChangeArrowheads="1"/>
          </p:cNvSpPr>
          <p:nvPr>
            <p:ph type="title"/>
          </p:nvPr>
        </p:nvSpPr>
        <p:spPr>
          <a:xfrm>
            <a:off x="685800" y="152400"/>
            <a:ext cx="7772400" cy="1143000"/>
          </a:xfrm>
          <a:solidFill>
            <a:srgbClr val="FFFF00"/>
          </a:solidFill>
          <a:ln w="38100">
            <a:solidFill>
              <a:srgbClr val="FF0000"/>
            </a:solidFill>
          </a:ln>
        </p:spPr>
        <p:txBody>
          <a:bodyPr/>
          <a:lstStyle/>
          <a:p>
            <a:pPr eaLnBrk="1" hangingPunct="1"/>
            <a:r>
              <a:rPr lang="en-US" smtClean="0"/>
              <a:t>Antibodies Act As Immunogens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457200" y="1196975"/>
            <a:ext cx="8229600" cy="4929188"/>
          </a:xfrm>
        </p:spPr>
        <p:txBody>
          <a:bodyPr/>
          <a:lstStyle/>
          <a:p>
            <a:r>
              <a:rPr lang="en-US" altLang="zh-CN" b="1" dirty="0">
                <a:solidFill>
                  <a:schemeClr val="bg1"/>
                </a:solidFill>
              </a:rPr>
              <a:t>Endogenous antigens</a:t>
            </a:r>
          </a:p>
          <a:p>
            <a:pPr>
              <a:lnSpc>
                <a:spcPct val="130000"/>
              </a:lnSpc>
              <a:buFontTx/>
              <a:buNone/>
            </a:pPr>
            <a:r>
              <a:rPr lang="en-US" altLang="zh-CN" dirty="0">
                <a:solidFill>
                  <a:schemeClr val="bg1"/>
                </a:solidFill>
              </a:rPr>
              <a:t>   </a:t>
            </a:r>
            <a:r>
              <a:rPr lang="en-US" altLang="zh-CN" sz="3000" dirty="0">
                <a:solidFill>
                  <a:schemeClr val="bg1"/>
                </a:solidFill>
              </a:rPr>
              <a:t>Endogenous antigens are antigens that have been generated within the cell, as a result of normal cell metabolism, or because of viral or intracellular bacterial infection</a:t>
            </a:r>
            <a:r>
              <a:rPr lang="en-US" altLang="zh-CN" sz="3000" dirty="0" smtClean="0">
                <a:solidFill>
                  <a:schemeClr val="bg1"/>
                </a:solidFill>
              </a:rPr>
              <a:t>.</a:t>
            </a:r>
          </a:p>
          <a:p>
            <a:pPr>
              <a:lnSpc>
                <a:spcPct val="130000"/>
              </a:lnSpc>
              <a:buFontTx/>
              <a:buNone/>
            </a:pPr>
            <a:endParaRPr lang="en-US" sz="2800" dirty="0" smtClean="0"/>
          </a:p>
          <a:p>
            <a:pPr>
              <a:lnSpc>
                <a:spcPct val="130000"/>
              </a:lnSpc>
              <a:buFontTx/>
              <a:buNone/>
            </a:pPr>
            <a:r>
              <a:rPr lang="en-US" sz="2800" dirty="0" err="1" smtClean="0">
                <a:solidFill>
                  <a:schemeClr val="accent1"/>
                </a:solidFill>
              </a:rPr>
              <a:t>Eg</a:t>
            </a:r>
            <a:r>
              <a:rPr lang="en-US" sz="2800" dirty="0" smtClean="0">
                <a:solidFill>
                  <a:schemeClr val="accent1"/>
                </a:solidFill>
              </a:rPr>
              <a:t>: </a:t>
            </a:r>
            <a:r>
              <a:rPr lang="en-US" sz="2800" dirty="0" err="1" smtClean="0">
                <a:solidFill>
                  <a:schemeClr val="accent1"/>
                </a:solidFill>
              </a:rPr>
              <a:t>Histocompatibility</a:t>
            </a:r>
            <a:r>
              <a:rPr lang="en-US" sz="2800" dirty="0" smtClean="0">
                <a:solidFill>
                  <a:schemeClr val="accent1"/>
                </a:solidFill>
              </a:rPr>
              <a:t> Leukocyte antigens (HLA)</a:t>
            </a:r>
            <a:r>
              <a:rPr lang="en-US" altLang="zh-CN" sz="3000" dirty="0" smtClean="0">
                <a:solidFill>
                  <a:schemeClr val="bg1"/>
                </a:solidFill>
              </a:rPr>
              <a:t> </a:t>
            </a:r>
            <a:endParaRPr lang="en-US" altLang="zh-CN" sz="3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linds(horizontal)">
                                      <p:cBhvr>
                                        <p:cTn id="7" dur="500"/>
                                        <p:tgtEl>
                                          <p:spTgt spid="7373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3731">
                                            <p:txEl>
                                              <p:pRg st="1" end="1"/>
                                            </p:txEl>
                                          </p:spTgt>
                                        </p:tgtEl>
                                        <p:attrNameLst>
                                          <p:attrName>style.visibility</p:attrName>
                                        </p:attrNameLst>
                                      </p:cBhvr>
                                      <p:to>
                                        <p:strVal val="visible"/>
                                      </p:to>
                                    </p:set>
                                    <p:animEffect transition="in" filter="blinds(horizontal)">
                                      <p:cBhvr>
                                        <p:cTn id="10" dur="500"/>
                                        <p:tgtEl>
                                          <p:spTgt spid="7373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3731">
                                            <p:txEl>
                                              <p:pRg st="3" end="3"/>
                                            </p:txEl>
                                          </p:spTgt>
                                        </p:tgtEl>
                                        <p:attrNameLst>
                                          <p:attrName>style.visibility</p:attrName>
                                        </p:attrNameLst>
                                      </p:cBhvr>
                                      <p:to>
                                        <p:strVal val="visible"/>
                                      </p:to>
                                    </p:set>
                                    <p:animEffect transition="in" filter="blinds(horizontal)">
                                      <p:cBhvr>
                                        <p:cTn id="13" dur="500"/>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685800" y="1371600"/>
            <a:ext cx="7772400" cy="4724400"/>
          </a:xfrm>
        </p:spPr>
        <p:txBody>
          <a:bodyPr/>
          <a:lstStyle/>
          <a:p>
            <a:pPr eaLnBrk="1" hangingPunct="1"/>
            <a:r>
              <a:rPr lang="en-US" sz="2800" smtClean="0"/>
              <a:t>Idiotype</a:t>
            </a:r>
          </a:p>
          <a:p>
            <a:pPr lvl="1" eaLnBrk="1" hangingPunct="1"/>
            <a:r>
              <a:rPr lang="en-US" sz="2400" smtClean="0"/>
              <a:t>Unique V</a:t>
            </a:r>
            <a:r>
              <a:rPr lang="en-US" sz="2400" baseline="-25000" smtClean="0"/>
              <a:t>H</a:t>
            </a:r>
            <a:r>
              <a:rPr lang="en-US" sz="2400" smtClean="0"/>
              <a:t> AND V</a:t>
            </a:r>
            <a:r>
              <a:rPr lang="en-US" sz="2400" baseline="-25000" smtClean="0"/>
              <a:t>L</a:t>
            </a:r>
            <a:r>
              <a:rPr lang="en-US" sz="2400" smtClean="0"/>
              <a:t> binds antigen but can also behave as antigenic determinant</a:t>
            </a:r>
          </a:p>
          <a:p>
            <a:pPr eaLnBrk="1" hangingPunct="1"/>
            <a:r>
              <a:rPr lang="en-US" sz="2800" smtClean="0"/>
              <a:t>If you inject a monoclonal antibody into a genetically identical recipient then anti-idiotypic antibodies are generated</a:t>
            </a:r>
          </a:p>
          <a:p>
            <a:pPr eaLnBrk="1" hangingPunct="1"/>
            <a:r>
              <a:rPr lang="en-US" sz="2800" smtClean="0"/>
              <a:t>No anti-isotypic and no anti-allotypic Abs will be generated</a:t>
            </a:r>
          </a:p>
          <a:p>
            <a:pPr lvl="1" eaLnBrk="1" hangingPunct="1">
              <a:buFontTx/>
              <a:buNone/>
            </a:pPr>
            <a:endParaRPr lang="en-US" sz="2400" smtClean="0"/>
          </a:p>
          <a:p>
            <a:pPr eaLnBrk="1" hangingPunct="1">
              <a:buFontTx/>
              <a:buNone/>
            </a:pPr>
            <a:r>
              <a:rPr lang="en-US" sz="2800" smtClean="0"/>
              <a:t>	</a:t>
            </a:r>
          </a:p>
        </p:txBody>
      </p:sp>
      <p:sp>
        <p:nvSpPr>
          <p:cNvPr id="24579" name="Rectangle 4"/>
          <p:cNvSpPr>
            <a:spLocks noGrp="1" noChangeArrowheads="1"/>
          </p:cNvSpPr>
          <p:nvPr>
            <p:ph type="title"/>
          </p:nvPr>
        </p:nvSpPr>
        <p:spPr>
          <a:xfrm>
            <a:off x="685800" y="76200"/>
            <a:ext cx="7772400" cy="1143000"/>
          </a:xfrm>
          <a:solidFill>
            <a:srgbClr val="FFFF00"/>
          </a:solidFill>
          <a:ln w="38100">
            <a:solidFill>
              <a:srgbClr val="FF0000"/>
            </a:solidFill>
          </a:ln>
        </p:spPr>
        <p:txBody>
          <a:bodyPr/>
          <a:lstStyle/>
          <a:p>
            <a:pPr eaLnBrk="1" hangingPunct="1"/>
            <a:r>
              <a:rPr lang="en-US" smtClean="0"/>
              <a:t>Antibodies Act As Immunogens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ure-04-17.jpg                                               0003AF2Ewashburn                       B990F17D:"/>
          <p:cNvPicPr>
            <a:picLocks noChangeAspect="1" noChangeArrowheads="1"/>
          </p:cNvPicPr>
          <p:nvPr/>
        </p:nvPicPr>
        <p:blipFill>
          <a:blip r:embed="rId2"/>
          <a:srcRect/>
          <a:stretch>
            <a:fillRect/>
          </a:stretch>
        </p:blipFill>
        <p:spPr bwMode="auto">
          <a:xfrm>
            <a:off x="2376488" y="379413"/>
            <a:ext cx="4389437" cy="6097587"/>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t>The Complement system</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533400"/>
            <a:ext cx="3200400" cy="1600200"/>
          </a:xfrm>
        </p:spPr>
        <p:txBody>
          <a:bodyPr/>
          <a:lstStyle/>
          <a:p>
            <a:pPr eaLnBrk="1" hangingPunct="1"/>
            <a:r>
              <a:rPr lang="en-US" sz="4000" smtClean="0"/>
              <a:t>The complement system</a:t>
            </a:r>
          </a:p>
        </p:txBody>
      </p:sp>
      <p:pic>
        <p:nvPicPr>
          <p:cNvPr id="5123" name="Picture 3" descr="16-10_Complement_2"/>
          <p:cNvPicPr>
            <a:picLocks noGrp="1" noChangeAspect="1" noChangeArrowheads="1"/>
          </p:cNvPicPr>
          <p:nvPr>
            <p:ph idx="1"/>
          </p:nvPr>
        </p:nvPicPr>
        <p:blipFill>
          <a:blip r:embed="rId2"/>
          <a:srcRect/>
          <a:stretch>
            <a:fillRect/>
          </a:stretch>
        </p:blipFill>
        <p:spPr>
          <a:xfrm>
            <a:off x="3262313" y="0"/>
            <a:ext cx="5781675" cy="6172200"/>
          </a:xfr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The complement system</a:t>
            </a:r>
          </a:p>
        </p:txBody>
      </p:sp>
      <p:sp>
        <p:nvSpPr>
          <p:cNvPr id="6147" name="Rectangle 3"/>
          <p:cNvSpPr>
            <a:spLocks noGrp="1" noChangeArrowheads="1"/>
          </p:cNvSpPr>
          <p:nvPr>
            <p:ph type="body" idx="1"/>
          </p:nvPr>
        </p:nvSpPr>
        <p:spPr/>
        <p:txBody>
          <a:bodyPr/>
          <a:lstStyle/>
          <a:p>
            <a:pPr eaLnBrk="1" hangingPunct="1"/>
            <a:r>
              <a:rPr lang="en-US" smtClean="0"/>
              <a:t>A defensive system consisting of over 30 proteins produced by the liver and found in circulating blood serum.</a:t>
            </a:r>
          </a:p>
          <a:p>
            <a:pPr eaLnBrk="1" hangingPunct="1"/>
            <a:r>
              <a:rPr lang="en-US" smtClean="0"/>
              <a:t>Complement kills microbes in three different ways</a:t>
            </a:r>
          </a:p>
          <a:p>
            <a:pPr lvl="1" eaLnBrk="1" hangingPunct="1"/>
            <a:r>
              <a:rPr lang="en-US" smtClean="0"/>
              <a:t>1.  opsonization</a:t>
            </a:r>
          </a:p>
          <a:p>
            <a:pPr lvl="1" eaLnBrk="1" hangingPunct="1"/>
            <a:r>
              <a:rPr lang="en-US" smtClean="0"/>
              <a:t>2.  inflammation</a:t>
            </a:r>
          </a:p>
          <a:p>
            <a:pPr lvl="1" eaLnBrk="1" hangingPunct="1"/>
            <a:r>
              <a:rPr lang="en-US" smtClean="0"/>
              <a:t>3.  Cytolysis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A Cascade system</a:t>
            </a:r>
          </a:p>
        </p:txBody>
      </p:sp>
      <p:sp>
        <p:nvSpPr>
          <p:cNvPr id="7171" name="Rectangle 3"/>
          <p:cNvSpPr>
            <a:spLocks noGrp="1" noChangeArrowheads="1"/>
          </p:cNvSpPr>
          <p:nvPr>
            <p:ph type="body" idx="1"/>
          </p:nvPr>
        </p:nvSpPr>
        <p:spPr/>
        <p:txBody>
          <a:bodyPr/>
          <a:lstStyle/>
          <a:p>
            <a:pPr eaLnBrk="1" hangingPunct="1"/>
            <a:r>
              <a:rPr lang="en-US" smtClean="0"/>
              <a:t>The complement works as a cascade system. </a:t>
            </a:r>
          </a:p>
          <a:p>
            <a:pPr lvl="1" eaLnBrk="1" hangingPunct="1"/>
            <a:r>
              <a:rPr lang="en-US" smtClean="0"/>
              <a:t>Cascade is when one reaction triggers another reaction which trigger others and so on.  These types of systems can grow exponentially very fast.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Cascade activation</a:t>
            </a:r>
          </a:p>
        </p:txBody>
      </p:sp>
      <p:sp>
        <p:nvSpPr>
          <p:cNvPr id="8195" name="Rectangle 3"/>
          <p:cNvSpPr>
            <a:spLocks noGrp="1" noChangeArrowheads="1"/>
          </p:cNvSpPr>
          <p:nvPr>
            <p:ph type="body" idx="1"/>
          </p:nvPr>
        </p:nvSpPr>
        <p:spPr/>
        <p:txBody>
          <a:bodyPr/>
          <a:lstStyle/>
          <a:p>
            <a:pPr eaLnBrk="1" hangingPunct="1"/>
            <a:r>
              <a:rPr lang="en-US" smtClean="0"/>
              <a:t>Complement proteins are often designated by an uppercase letter C and are inactive until they are split into products.</a:t>
            </a:r>
          </a:p>
          <a:p>
            <a:pPr lvl="1" eaLnBrk="1" hangingPunct="1"/>
            <a:r>
              <a:rPr lang="en-US" smtClean="0"/>
              <a:t>Example: C1</a:t>
            </a:r>
          </a:p>
          <a:p>
            <a:pPr eaLnBrk="1" hangingPunct="1"/>
            <a:r>
              <a:rPr lang="en-US" smtClean="0"/>
              <a:t>When the products are split they become active.  The active products are usually designated with a lower case a or b.</a:t>
            </a:r>
          </a:p>
          <a:p>
            <a:pPr lvl="1" eaLnBrk="1" hangingPunct="1"/>
            <a:r>
              <a:rPr lang="en-US" smtClean="0"/>
              <a:t>Example: C1a and C1b</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Two Pathways</a:t>
            </a:r>
          </a:p>
        </p:txBody>
      </p:sp>
      <p:sp>
        <p:nvSpPr>
          <p:cNvPr id="9219" name="Rectangle 3"/>
          <p:cNvSpPr>
            <a:spLocks noGrp="1" noChangeArrowheads="1"/>
          </p:cNvSpPr>
          <p:nvPr>
            <p:ph type="body" sz="half" idx="1"/>
          </p:nvPr>
        </p:nvSpPr>
        <p:spPr>
          <a:xfrm>
            <a:off x="457200" y="1600200"/>
            <a:ext cx="8229600" cy="1828800"/>
          </a:xfrm>
        </p:spPr>
        <p:txBody>
          <a:bodyPr/>
          <a:lstStyle/>
          <a:p>
            <a:pPr eaLnBrk="1" hangingPunct="1"/>
            <a:r>
              <a:rPr lang="en-US" sz="2800" smtClean="0"/>
              <a:t>The complement pathway can be activated by either of two different pathways.</a:t>
            </a:r>
          </a:p>
          <a:p>
            <a:pPr lvl="1" eaLnBrk="1" hangingPunct="1"/>
            <a:r>
              <a:rPr lang="en-US" sz="2400" smtClean="0"/>
              <a:t>Classical pathway (specific immune system)</a:t>
            </a:r>
          </a:p>
          <a:p>
            <a:pPr lvl="1" eaLnBrk="1" hangingPunct="1"/>
            <a:r>
              <a:rPr lang="en-US" sz="2400" smtClean="0"/>
              <a:t>alternative (non-specific immune system)</a:t>
            </a:r>
          </a:p>
        </p:txBody>
      </p:sp>
      <p:pic>
        <p:nvPicPr>
          <p:cNvPr id="9220" name="Picture 5" descr="Inflamation figure"/>
          <p:cNvPicPr>
            <a:picLocks noGrp="1" noChangeAspect="1" noChangeArrowheads="1"/>
          </p:cNvPicPr>
          <p:nvPr>
            <p:ph sz="half" idx="2"/>
          </p:nvPr>
        </p:nvPicPr>
        <p:blipFill>
          <a:blip r:embed="rId2"/>
          <a:srcRect/>
          <a:stretch>
            <a:fillRect/>
          </a:stretch>
        </p:blipFill>
        <p:spPr>
          <a:xfrm>
            <a:off x="2133600" y="3657600"/>
            <a:ext cx="4913313" cy="2895600"/>
          </a:xfr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The Classical Pathway</a:t>
            </a:r>
          </a:p>
        </p:txBody>
      </p:sp>
      <p:sp>
        <p:nvSpPr>
          <p:cNvPr id="10243" name="Rectangle 4"/>
          <p:cNvSpPr>
            <a:spLocks noGrp="1" noChangeArrowheads="1"/>
          </p:cNvSpPr>
          <p:nvPr>
            <p:ph type="body" sz="half" idx="1"/>
          </p:nvPr>
        </p:nvSpPr>
        <p:spPr/>
        <p:txBody>
          <a:bodyPr/>
          <a:lstStyle/>
          <a:p>
            <a:pPr eaLnBrk="1" hangingPunct="1"/>
            <a:r>
              <a:rPr lang="en-US" sz="2400" smtClean="0"/>
              <a:t>The classical pathway is considered to be part of the specific immune response because it relies on antibodies to initiate it.</a:t>
            </a:r>
          </a:p>
          <a:p>
            <a:pPr eaLnBrk="1" hangingPunct="1">
              <a:buFontTx/>
              <a:buNone/>
            </a:pPr>
            <a:endParaRPr lang="en-US" sz="2400" smtClean="0"/>
          </a:p>
          <a:p>
            <a:pPr eaLnBrk="1" hangingPunct="1"/>
            <a:r>
              <a:rPr lang="en-US" sz="2400" smtClean="0"/>
              <a:t>C1 becomes activated when it binds to the ends of antibodies</a:t>
            </a:r>
          </a:p>
        </p:txBody>
      </p:sp>
      <p:pic>
        <p:nvPicPr>
          <p:cNvPr id="10244" name="Picture 6" descr="16-13_ClassicalPath_1"/>
          <p:cNvPicPr>
            <a:picLocks noGrp="1" noChangeAspect="1" noChangeArrowheads="1"/>
          </p:cNvPicPr>
          <p:nvPr>
            <p:ph sz="half" idx="2"/>
          </p:nvPr>
        </p:nvPicPr>
        <p:blipFill>
          <a:blip r:embed="rId2"/>
          <a:srcRect l="22537" r="15373" b="68011"/>
          <a:stretch>
            <a:fillRect/>
          </a:stretch>
        </p:blipFill>
        <p:spPr>
          <a:xfrm>
            <a:off x="4648200" y="2209800"/>
            <a:ext cx="4114800" cy="3006725"/>
          </a:xfr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4000" smtClean="0">
                <a:solidFill>
                  <a:schemeClr val="hlink"/>
                </a:solidFill>
              </a:rPr>
              <a:t>The building of a C3 activation complex</a:t>
            </a:r>
          </a:p>
        </p:txBody>
      </p:sp>
      <p:sp>
        <p:nvSpPr>
          <p:cNvPr id="1028" name="Rectangle 4"/>
          <p:cNvSpPr>
            <a:spLocks noGrp="1" noChangeArrowheads="1"/>
          </p:cNvSpPr>
          <p:nvPr>
            <p:ph type="body" sz="half" idx="1"/>
          </p:nvPr>
        </p:nvSpPr>
        <p:spPr>
          <a:xfrm>
            <a:off x="228600" y="1600200"/>
            <a:ext cx="4724400" cy="4525963"/>
          </a:xfrm>
        </p:spPr>
        <p:txBody>
          <a:bodyPr/>
          <a:lstStyle/>
          <a:p>
            <a:pPr eaLnBrk="1" hangingPunct="1">
              <a:lnSpc>
                <a:spcPct val="90000"/>
              </a:lnSpc>
            </a:pPr>
            <a:r>
              <a:rPr lang="en-US" sz="2400" smtClean="0"/>
              <a:t>Once C1 is activated, it activates 2 other complement proteins, C2 and C4 by cutting them in half</a:t>
            </a:r>
          </a:p>
          <a:p>
            <a:pPr eaLnBrk="1" hangingPunct="1">
              <a:lnSpc>
                <a:spcPct val="90000"/>
              </a:lnSpc>
            </a:pPr>
            <a:r>
              <a:rPr lang="en-US" sz="2400" smtClean="0"/>
              <a:t>C2 is cleaved into C2a and C2b</a:t>
            </a:r>
          </a:p>
          <a:p>
            <a:pPr eaLnBrk="1" hangingPunct="1">
              <a:lnSpc>
                <a:spcPct val="90000"/>
              </a:lnSpc>
            </a:pPr>
            <a:r>
              <a:rPr lang="en-US" sz="2400" smtClean="0"/>
              <a:t>C4 is cleaved into C4a and C4b</a:t>
            </a:r>
          </a:p>
          <a:p>
            <a:pPr eaLnBrk="1" hangingPunct="1">
              <a:lnSpc>
                <a:spcPct val="90000"/>
              </a:lnSpc>
            </a:pPr>
            <a:r>
              <a:rPr lang="en-US" sz="2400" smtClean="0"/>
              <a:t>Both C2b and C4b bind together on the surface of the bacteria</a:t>
            </a:r>
          </a:p>
          <a:p>
            <a:pPr eaLnBrk="1" hangingPunct="1">
              <a:lnSpc>
                <a:spcPct val="90000"/>
              </a:lnSpc>
            </a:pPr>
            <a:r>
              <a:rPr lang="en-US" sz="2400" smtClean="0"/>
              <a:t>C2a and C4a diffuse away</a:t>
            </a:r>
          </a:p>
        </p:txBody>
      </p:sp>
      <p:graphicFrame>
        <p:nvGraphicFramePr>
          <p:cNvPr id="1026" name="Object 7"/>
          <p:cNvGraphicFramePr>
            <a:graphicFrameLocks noChangeAspect="1"/>
          </p:cNvGraphicFramePr>
          <p:nvPr>
            <p:ph sz="half" idx="2"/>
          </p:nvPr>
        </p:nvGraphicFramePr>
        <p:xfrm>
          <a:off x="4810125" y="1600200"/>
          <a:ext cx="3713163" cy="4525963"/>
        </p:xfrm>
        <a:graphic>
          <a:graphicData uri="http://schemas.openxmlformats.org/presentationml/2006/ole">
            <p:oleObj spid="_x0000_s1026" name="Image" r:id="rId3" imgW="4000000" imgH="4876190"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836613"/>
            <a:ext cx="8229600" cy="5289550"/>
          </a:xfrm>
          <a:solidFill>
            <a:srgbClr val="0000FF"/>
          </a:solidFill>
        </p:spPr>
        <p:txBody>
          <a:bodyPr/>
          <a:lstStyle/>
          <a:p>
            <a:r>
              <a:rPr lang="en-US" altLang="zh-CN" b="1">
                <a:solidFill>
                  <a:schemeClr val="bg1"/>
                </a:solidFill>
              </a:rPr>
              <a:t>Autoantigens</a:t>
            </a:r>
          </a:p>
          <a:p>
            <a:pPr>
              <a:lnSpc>
                <a:spcPct val="110000"/>
              </a:lnSpc>
              <a:buFontTx/>
              <a:buNone/>
            </a:pPr>
            <a:r>
              <a:rPr lang="en-US" altLang="zh-CN">
                <a:solidFill>
                  <a:schemeClr val="bg1"/>
                </a:solidFill>
              </a:rPr>
              <a:t>   </a:t>
            </a:r>
            <a:r>
              <a:rPr lang="en-US" altLang="zh-CN" sz="3000">
                <a:solidFill>
                  <a:schemeClr val="bg1"/>
                </a:solidFill>
                <a:latin typeface="Verdana" pitchFamily="34" charset="0"/>
              </a:rPr>
              <a:t>An autoantigen is usually a normal protein or complex of proteins (and sometimes DNA or RNA) that is recognized by the immune system of patients suffering from a specific autoimmune disease.</a:t>
            </a:r>
            <a:r>
              <a:rPr lang="en-US" altLang="zh-CN" sz="3000">
                <a:solidFill>
                  <a:schemeClr val="bg1"/>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4755">
                                            <p:txEl>
                                              <p:pRg st="1" end="1"/>
                                            </p:txEl>
                                          </p:spTgt>
                                        </p:tgtEl>
                                        <p:attrNameLst>
                                          <p:attrName>style.visibility</p:attrName>
                                        </p:attrNameLst>
                                      </p:cBhvr>
                                      <p:to>
                                        <p:strVal val="visible"/>
                                      </p:to>
                                    </p:set>
                                    <p:animEffect transition="in" filter="blinds(horizontal)">
                                      <p:cBhvr>
                                        <p:cTn id="10" dur="500"/>
                                        <p:tgtEl>
                                          <p:spTgt spid="74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solidFill>
                  <a:schemeClr val="hlink"/>
                </a:solidFill>
              </a:rPr>
              <a:t>C3 Activation complex</a:t>
            </a:r>
          </a:p>
        </p:txBody>
      </p:sp>
      <p:sp>
        <p:nvSpPr>
          <p:cNvPr id="13316" name="Rectangle 4"/>
          <p:cNvSpPr>
            <a:spLocks noGrp="1" noChangeArrowheads="1"/>
          </p:cNvSpPr>
          <p:nvPr>
            <p:ph type="body" sz="half" idx="1"/>
          </p:nvPr>
        </p:nvSpPr>
        <p:spPr>
          <a:xfrm>
            <a:off x="457200" y="1600200"/>
            <a:ext cx="4267200" cy="4525963"/>
          </a:xfrm>
        </p:spPr>
        <p:txBody>
          <a:bodyPr/>
          <a:lstStyle/>
          <a:p>
            <a:pPr eaLnBrk="1" hangingPunct="1"/>
            <a:r>
              <a:rPr lang="en-US" sz="2800" smtClean="0"/>
              <a:t>C2b and C4b bind together on the surface to form a </a:t>
            </a:r>
            <a:r>
              <a:rPr lang="en-US" sz="2800" smtClean="0">
                <a:solidFill>
                  <a:schemeClr val="hlink"/>
                </a:solidFill>
              </a:rPr>
              <a:t>C3 activation complex</a:t>
            </a:r>
          </a:p>
          <a:p>
            <a:pPr eaLnBrk="1" hangingPunct="1"/>
            <a:endParaRPr lang="en-US" sz="2800" smtClean="0">
              <a:solidFill>
                <a:schemeClr val="hlink"/>
              </a:solidFill>
            </a:endParaRPr>
          </a:p>
          <a:p>
            <a:pPr eaLnBrk="1" hangingPunct="1"/>
            <a:r>
              <a:rPr lang="en-US" sz="2800" smtClean="0"/>
              <a:t>The function of the C3 activation complex is to activate C3 proteins.</a:t>
            </a:r>
          </a:p>
          <a:p>
            <a:pPr lvl="1" eaLnBrk="1" hangingPunct="1"/>
            <a:r>
              <a:rPr lang="en-US" sz="2400" smtClean="0"/>
              <a:t>This is done by cleaving C3 into C3a and C3b</a:t>
            </a:r>
          </a:p>
        </p:txBody>
      </p:sp>
      <p:pic>
        <p:nvPicPr>
          <p:cNvPr id="13324" name="Picture 12" descr="16-13_ClassicalPath_1"/>
          <p:cNvPicPr>
            <a:picLocks noGrp="1" noChangeAspect="1" noChangeArrowheads="1"/>
          </p:cNvPicPr>
          <p:nvPr>
            <p:ph sz="quarter" idx="3"/>
          </p:nvPr>
        </p:nvPicPr>
        <p:blipFill>
          <a:blip r:embed="rId3"/>
          <a:srcRect l="32991" t="58299" r="33366" b="12708"/>
          <a:stretch>
            <a:fillRect/>
          </a:stretch>
        </p:blipFill>
        <p:spPr>
          <a:xfrm>
            <a:off x="5867400" y="3429000"/>
            <a:ext cx="2057400" cy="2514600"/>
          </a:xfrm>
          <a:noFill/>
        </p:spPr>
      </p:pic>
      <p:graphicFrame>
        <p:nvGraphicFramePr>
          <p:cNvPr id="2050" name="Object 13"/>
          <p:cNvGraphicFramePr>
            <a:graphicFrameLocks noChangeAspect="1"/>
          </p:cNvGraphicFramePr>
          <p:nvPr>
            <p:ph sz="quarter" idx="2"/>
          </p:nvPr>
        </p:nvGraphicFramePr>
        <p:xfrm>
          <a:off x="5334000" y="1981200"/>
          <a:ext cx="2819400" cy="1282700"/>
        </p:xfrm>
        <a:graphic>
          <a:graphicData uri="http://schemas.openxmlformats.org/presentationml/2006/ole">
            <p:oleObj spid="_x0000_s2050" name="Image" r:id="rId4" imgW="1422222" imgH="647391"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wipe(left)">
                                      <p:cBhvr>
                                        <p:cTn id="7" dur="5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wipe(left)">
                                      <p:cBhvr>
                                        <p:cTn id="12" dur="500"/>
                                        <p:tgtEl>
                                          <p:spTgt spid="13316">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316">
                                            <p:txEl>
                                              <p:pRg st="3" end="3"/>
                                            </p:txEl>
                                          </p:spTgt>
                                        </p:tgtEl>
                                        <p:attrNameLst>
                                          <p:attrName>style.visibility</p:attrName>
                                        </p:attrNameLst>
                                      </p:cBhvr>
                                      <p:to>
                                        <p:strVal val="visible"/>
                                      </p:to>
                                    </p:set>
                                    <p:animEffect transition="in" filter="wipe(left)">
                                      <p:cBhvr>
                                        <p:cTn id="15" dur="500"/>
                                        <p:tgtEl>
                                          <p:spTgt spid="13316">
                                            <p:txEl>
                                              <p:pRg st="3" end="3"/>
                                            </p:txEl>
                                          </p:spTgt>
                                        </p:tgtEl>
                                      </p:cBhvr>
                                    </p:animEffect>
                                  </p:childTnLst>
                                </p:cTn>
                              </p:par>
                              <p:par>
                                <p:cTn id="16" presetID="2" presetClass="entr" presetSubtype="3" fill="hold" nodeType="withEffect">
                                  <p:stCondLst>
                                    <p:cond delay="0"/>
                                  </p:stCondLst>
                                  <p:childTnLst>
                                    <p:set>
                                      <p:cBhvr>
                                        <p:cTn id="17" dur="1" fill="hold">
                                          <p:stCondLst>
                                            <p:cond delay="0"/>
                                          </p:stCondLst>
                                        </p:cTn>
                                        <p:tgtEl>
                                          <p:spTgt spid="13324"/>
                                        </p:tgtEl>
                                        <p:attrNameLst>
                                          <p:attrName>style.visibility</p:attrName>
                                        </p:attrNameLst>
                                      </p:cBhvr>
                                      <p:to>
                                        <p:strVal val="visible"/>
                                      </p:to>
                                    </p:set>
                                    <p:anim calcmode="lin" valueType="num">
                                      <p:cBhvr additive="base">
                                        <p:cTn id="18" dur="500" fill="hold"/>
                                        <p:tgtEl>
                                          <p:spTgt spid="13324"/>
                                        </p:tgtEl>
                                        <p:attrNameLst>
                                          <p:attrName>ppt_x</p:attrName>
                                        </p:attrNameLst>
                                      </p:cBhvr>
                                      <p:tavLst>
                                        <p:tav tm="0">
                                          <p:val>
                                            <p:strVal val="1+#ppt_w/2"/>
                                          </p:val>
                                        </p:tav>
                                        <p:tav tm="100000">
                                          <p:val>
                                            <p:strVal val="#ppt_x"/>
                                          </p:val>
                                        </p:tav>
                                      </p:tavLst>
                                    </p:anim>
                                    <p:anim calcmode="lin" valueType="num">
                                      <p:cBhvr additive="base">
                                        <p:cTn id="19" dur="500" fill="hold"/>
                                        <p:tgtEl>
                                          <p:spTgt spid="133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C3b</a:t>
            </a:r>
          </a:p>
        </p:txBody>
      </p:sp>
      <p:sp>
        <p:nvSpPr>
          <p:cNvPr id="11267" name="Rectangle 4"/>
          <p:cNvSpPr>
            <a:spLocks noGrp="1" noChangeArrowheads="1"/>
          </p:cNvSpPr>
          <p:nvPr>
            <p:ph sz="half" idx="1"/>
          </p:nvPr>
        </p:nvSpPr>
        <p:spPr>
          <a:xfrm>
            <a:off x="457200" y="1600200"/>
            <a:ext cx="8305800" cy="2209800"/>
          </a:xfrm>
        </p:spPr>
        <p:txBody>
          <a:bodyPr/>
          <a:lstStyle/>
          <a:p>
            <a:pPr eaLnBrk="1" hangingPunct="1">
              <a:lnSpc>
                <a:spcPct val="90000"/>
              </a:lnSpc>
            </a:pPr>
            <a:r>
              <a:rPr lang="en-US" smtClean="0"/>
              <a:t>Many C3b molecules are produced by the C3 activation complex.</a:t>
            </a:r>
          </a:p>
          <a:p>
            <a:pPr eaLnBrk="1" hangingPunct="1">
              <a:lnSpc>
                <a:spcPct val="90000"/>
              </a:lnSpc>
            </a:pPr>
            <a:r>
              <a:rPr lang="en-US" smtClean="0"/>
              <a:t>The C3b bind to and coat the surface of the bacteria. </a:t>
            </a:r>
          </a:p>
        </p:txBody>
      </p:sp>
      <p:sp>
        <p:nvSpPr>
          <p:cNvPr id="11268" name="Content Placeholder 6"/>
          <p:cNvSpPr>
            <a:spLocks noGrp="1"/>
          </p:cNvSpPr>
          <p:nvPr>
            <p:ph sz="half" idx="2"/>
          </p:nvPr>
        </p:nvSpPr>
        <p:spPr>
          <a:xfrm>
            <a:off x="381000" y="3352800"/>
            <a:ext cx="6705600" cy="2087563"/>
          </a:xfrm>
        </p:spPr>
        <p:txBody>
          <a:bodyPr/>
          <a:lstStyle/>
          <a:p>
            <a:pPr eaLnBrk="1" hangingPunct="1">
              <a:lnSpc>
                <a:spcPct val="90000"/>
              </a:lnSpc>
            </a:pPr>
            <a:r>
              <a:rPr lang="en-US" smtClean="0"/>
              <a:t>C3b is an opsonin</a:t>
            </a:r>
          </a:p>
          <a:p>
            <a:pPr lvl="1" eaLnBrk="1" hangingPunct="1">
              <a:lnSpc>
                <a:spcPct val="90000"/>
              </a:lnSpc>
            </a:pPr>
            <a:r>
              <a:rPr lang="en-US" smtClean="0"/>
              <a:t>Opsonins are molecules that bind both to bacteria and phagocytes</a:t>
            </a:r>
          </a:p>
          <a:p>
            <a:pPr lvl="1" eaLnBrk="1" hangingPunct="1">
              <a:lnSpc>
                <a:spcPct val="90000"/>
              </a:lnSpc>
            </a:pPr>
            <a:r>
              <a:rPr lang="en-US" smtClean="0"/>
              <a:t>Opsonization increases phagocytosis by 1,000 fold.</a:t>
            </a:r>
          </a:p>
          <a:p>
            <a:pPr eaLnBrk="1" hangingPunct="1"/>
            <a:endParaRPr lang="en-US" smtClean="0"/>
          </a:p>
        </p:txBody>
      </p:sp>
      <p:pic>
        <p:nvPicPr>
          <p:cNvPr id="11269" name="Picture 3" descr="16-10_Complement_2"/>
          <p:cNvPicPr>
            <a:picLocks noChangeAspect="1" noChangeArrowheads="1"/>
          </p:cNvPicPr>
          <p:nvPr/>
        </p:nvPicPr>
        <p:blipFill>
          <a:blip r:embed="rId2"/>
          <a:srcRect r="74712" b="65433"/>
          <a:stretch>
            <a:fillRect/>
          </a:stretch>
        </p:blipFill>
        <p:spPr bwMode="auto">
          <a:xfrm>
            <a:off x="6858000" y="3124200"/>
            <a:ext cx="1752600" cy="2557463"/>
          </a:xfrm>
          <a:prstGeom prst="rect">
            <a:avLst/>
          </a:prstGeom>
          <a:noFill/>
          <a:ln w="9525">
            <a:noFill/>
            <a:miter lim="800000"/>
            <a:headEnd/>
            <a:tailEnd/>
          </a:ln>
        </p:spPr>
      </p:pic>
      <p:sp>
        <p:nvSpPr>
          <p:cNvPr id="8" name="TextBox 7"/>
          <p:cNvSpPr txBox="1"/>
          <p:nvPr/>
        </p:nvSpPr>
        <p:spPr>
          <a:xfrm rot="20593429">
            <a:off x="7261225" y="4511675"/>
            <a:ext cx="681038" cy="258763"/>
          </a:xfrm>
          <a:prstGeom prst="rect">
            <a:avLst/>
          </a:prstGeom>
          <a:noFill/>
        </p:spPr>
        <p:txBody>
          <a:bodyPr>
            <a:spAutoFit/>
          </a:bodyPr>
          <a:lstStyle/>
          <a:p>
            <a:pPr>
              <a:defRPr/>
            </a:pPr>
            <a:r>
              <a:rPr lang="en-US" sz="1050" dirty="0"/>
              <a:t>Bacteria</a:t>
            </a:r>
          </a:p>
        </p:txBody>
      </p:sp>
      <p:sp>
        <p:nvSpPr>
          <p:cNvPr id="11271" name="TextBox 8"/>
          <p:cNvSpPr txBox="1">
            <a:spLocks noChangeArrowheads="1"/>
          </p:cNvSpPr>
          <p:nvPr/>
        </p:nvSpPr>
        <p:spPr bwMode="auto">
          <a:xfrm>
            <a:off x="6019800" y="5638800"/>
            <a:ext cx="1158875" cy="369888"/>
          </a:xfrm>
          <a:prstGeom prst="rect">
            <a:avLst/>
          </a:prstGeom>
          <a:noFill/>
          <a:ln w="9525">
            <a:noFill/>
            <a:miter lim="800000"/>
            <a:headEnd/>
            <a:tailEnd/>
          </a:ln>
        </p:spPr>
        <p:txBody>
          <a:bodyPr wrap="none">
            <a:spAutoFit/>
          </a:bodyPr>
          <a:lstStyle/>
          <a:p>
            <a:r>
              <a:rPr lang="en-US"/>
              <a:t>Opsonins</a:t>
            </a:r>
          </a:p>
        </p:txBody>
      </p:sp>
      <p:cxnSp>
        <p:nvCxnSpPr>
          <p:cNvPr id="11" name="Straight Connector 10"/>
          <p:cNvCxnSpPr/>
          <p:nvPr/>
        </p:nvCxnSpPr>
        <p:spPr>
          <a:xfrm rot="5400000">
            <a:off x="6781800" y="4953000"/>
            <a:ext cx="914400" cy="609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mtClean="0">
                <a:solidFill>
                  <a:schemeClr val="hlink"/>
                </a:solidFill>
              </a:rPr>
              <a:t>C3a</a:t>
            </a:r>
          </a:p>
        </p:txBody>
      </p:sp>
      <p:pic>
        <p:nvPicPr>
          <p:cNvPr id="12291" name="Picture 10" descr="16-12_CompInflamm_1"/>
          <p:cNvPicPr>
            <a:picLocks noGrp="1" noChangeAspect="1" noChangeArrowheads="1"/>
          </p:cNvPicPr>
          <p:nvPr>
            <p:ph sz="half" idx="1"/>
          </p:nvPr>
        </p:nvPicPr>
        <p:blipFill>
          <a:blip r:embed="rId2"/>
          <a:srcRect/>
          <a:stretch>
            <a:fillRect/>
          </a:stretch>
        </p:blipFill>
        <p:spPr>
          <a:xfrm>
            <a:off x="1905000" y="1752600"/>
            <a:ext cx="5838825" cy="2349500"/>
          </a:xfrm>
          <a:noFill/>
        </p:spPr>
      </p:pic>
      <p:sp>
        <p:nvSpPr>
          <p:cNvPr id="12292" name="Rectangle 7"/>
          <p:cNvSpPr>
            <a:spLocks noGrp="1" noChangeArrowheads="1"/>
          </p:cNvSpPr>
          <p:nvPr>
            <p:ph type="body" sz="half" idx="2"/>
          </p:nvPr>
        </p:nvSpPr>
        <p:spPr>
          <a:xfrm>
            <a:off x="457200" y="4495800"/>
            <a:ext cx="8229600" cy="1630363"/>
          </a:xfrm>
        </p:spPr>
        <p:txBody>
          <a:bodyPr/>
          <a:lstStyle/>
          <a:p>
            <a:pPr eaLnBrk="1" hangingPunct="1">
              <a:buFontTx/>
              <a:buNone/>
            </a:pPr>
            <a:r>
              <a:rPr lang="en-US" sz="2800" smtClean="0"/>
              <a:t>	C3a increases the inflammatory response by binding to mast cells and causing them to release histamine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dirty="0" smtClean="0"/>
              <a:t>Building the C5 activation complex</a:t>
            </a:r>
          </a:p>
        </p:txBody>
      </p:sp>
      <p:sp>
        <p:nvSpPr>
          <p:cNvPr id="13315" name="Rectangle 8"/>
          <p:cNvSpPr>
            <a:spLocks noGrp="1" noChangeArrowheads="1"/>
          </p:cNvSpPr>
          <p:nvPr>
            <p:ph type="body" idx="1"/>
          </p:nvPr>
        </p:nvSpPr>
        <p:spPr/>
        <p:txBody>
          <a:bodyPr/>
          <a:lstStyle/>
          <a:p>
            <a:pPr eaLnBrk="1" hangingPunct="1">
              <a:lnSpc>
                <a:spcPct val="90000"/>
              </a:lnSpc>
            </a:pPr>
            <a:r>
              <a:rPr lang="en-US" dirty="0" smtClean="0"/>
              <a:t>Eventually enough C3b is cleaved that the surface of the bacteria begins to become saturated with it.</a:t>
            </a:r>
          </a:p>
          <a:p>
            <a:pPr eaLnBrk="1" hangingPunct="1">
              <a:lnSpc>
                <a:spcPct val="90000"/>
              </a:lnSpc>
            </a:pPr>
            <a:r>
              <a:rPr lang="en-US" dirty="0" smtClean="0"/>
              <a:t>C2b and C4b which make up the C3 activation complex has a slight affinity for C3b and C3b binds to them</a:t>
            </a:r>
          </a:p>
          <a:p>
            <a:pPr eaLnBrk="1" hangingPunct="1">
              <a:lnSpc>
                <a:spcPct val="90000"/>
              </a:lnSpc>
            </a:pPr>
            <a:r>
              <a:rPr lang="en-US" dirty="0" smtClean="0"/>
              <a:t>When C3b binds to C2b and C4b it forms a new complex referred to as the C5 activation complex</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The C5 activation complex</a:t>
            </a:r>
          </a:p>
        </p:txBody>
      </p:sp>
      <p:sp>
        <p:nvSpPr>
          <p:cNvPr id="14339" name="Rectangle 3"/>
          <p:cNvSpPr>
            <a:spLocks noGrp="1" noChangeArrowheads="1"/>
          </p:cNvSpPr>
          <p:nvPr>
            <p:ph type="body" idx="1"/>
          </p:nvPr>
        </p:nvSpPr>
        <p:spPr/>
        <p:txBody>
          <a:bodyPr/>
          <a:lstStyle/>
          <a:p>
            <a:pPr eaLnBrk="1" hangingPunct="1"/>
            <a:r>
              <a:rPr lang="en-US" dirty="0" smtClean="0"/>
              <a:t>The C5 activation complex (C2b, C4b, C3b) activates C5 proteins by cleaving them into C5a and C5b</a:t>
            </a:r>
          </a:p>
          <a:p>
            <a:pPr eaLnBrk="1" hangingPunct="1">
              <a:buFontTx/>
              <a:buNone/>
            </a:pPr>
            <a:endParaRPr lang="en-US" dirty="0" smtClean="0"/>
          </a:p>
          <a:p>
            <a:pPr eaLnBrk="1" hangingPunct="1"/>
            <a:r>
              <a:rPr lang="en-US" dirty="0" smtClean="0"/>
              <a:t>Many C5b proteins are produced by the C5 activation complex.  These C5b begin to coat the surface of the bacteria.</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p:txBody>
          <a:bodyPr/>
          <a:lstStyle/>
          <a:p>
            <a:pPr eaLnBrk="1" hangingPunct="1"/>
            <a:r>
              <a:rPr lang="en-US" smtClean="0"/>
              <a:t>The function of C5a</a:t>
            </a:r>
          </a:p>
        </p:txBody>
      </p:sp>
      <p:pic>
        <p:nvPicPr>
          <p:cNvPr id="15363" name="Picture 7" descr="16-12_CompInflamm_2"/>
          <p:cNvPicPr>
            <a:picLocks noGrp="1" noChangeAspect="1" noChangeArrowheads="1"/>
          </p:cNvPicPr>
          <p:nvPr>
            <p:ph sz="half" idx="1"/>
          </p:nvPr>
        </p:nvPicPr>
        <p:blipFill>
          <a:blip r:embed="rId2"/>
          <a:srcRect/>
          <a:stretch>
            <a:fillRect/>
          </a:stretch>
        </p:blipFill>
        <p:spPr>
          <a:xfrm>
            <a:off x="1855788" y="1600200"/>
            <a:ext cx="5430837" cy="2185988"/>
          </a:xfrm>
          <a:noFill/>
        </p:spPr>
      </p:pic>
      <p:sp>
        <p:nvSpPr>
          <p:cNvPr id="15364" name="Rectangle 5"/>
          <p:cNvSpPr>
            <a:spLocks noGrp="1" noChangeArrowheads="1"/>
          </p:cNvSpPr>
          <p:nvPr>
            <p:ph type="body" sz="half" idx="2"/>
          </p:nvPr>
        </p:nvSpPr>
        <p:spPr/>
        <p:txBody>
          <a:bodyPr/>
          <a:lstStyle/>
          <a:p>
            <a:pPr eaLnBrk="1" hangingPunct="1"/>
            <a:r>
              <a:rPr lang="en-US" sz="2800" smtClean="0"/>
              <a:t>C5a disperses away from the bacteria.</a:t>
            </a:r>
          </a:p>
          <a:p>
            <a:pPr lvl="1" eaLnBrk="1" hangingPunct="1"/>
            <a:r>
              <a:rPr lang="en-US" sz="2000" smtClean="0"/>
              <a:t>Binds to mast cells and increases inflammation.</a:t>
            </a:r>
          </a:p>
          <a:p>
            <a:pPr lvl="1" eaLnBrk="1" hangingPunct="1"/>
            <a:r>
              <a:rPr lang="en-US" sz="2000" smtClean="0"/>
              <a:t>Most powerful chemotactic factor known for leukocytes</a:t>
            </a:r>
          </a:p>
          <a:p>
            <a:pPr eaLnBrk="1" hangingPunct="1"/>
            <a:endParaRPr lang="en-US" sz="20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smtClean="0"/>
              <a:t>Building the Membrane Attack complex</a:t>
            </a:r>
          </a:p>
        </p:txBody>
      </p:sp>
      <p:sp>
        <p:nvSpPr>
          <p:cNvPr id="16387" name="Rectangle 3"/>
          <p:cNvSpPr>
            <a:spLocks noGrp="1" noChangeArrowheads="1"/>
          </p:cNvSpPr>
          <p:nvPr>
            <p:ph type="body" idx="1"/>
          </p:nvPr>
        </p:nvSpPr>
        <p:spPr/>
        <p:txBody>
          <a:bodyPr/>
          <a:lstStyle/>
          <a:p>
            <a:pPr eaLnBrk="1" hangingPunct="1"/>
            <a:r>
              <a:rPr lang="en-US" smtClean="0"/>
              <a:t>C5b on the surface of bacteria binds to C6</a:t>
            </a:r>
          </a:p>
          <a:p>
            <a:pPr eaLnBrk="1" hangingPunct="1"/>
            <a:r>
              <a:rPr lang="en-US" smtClean="0"/>
              <a:t>The binding of C6 to C5b activates C6 so that it can bind to C7</a:t>
            </a:r>
          </a:p>
          <a:p>
            <a:pPr eaLnBrk="1" hangingPunct="1"/>
            <a:r>
              <a:rPr lang="en-US" smtClean="0"/>
              <a:t>C7 binds to C8 which in turn binds to many C9’s</a:t>
            </a:r>
          </a:p>
          <a:p>
            <a:pPr eaLnBrk="1" hangingPunct="1"/>
            <a:r>
              <a:rPr lang="en-US" smtClean="0"/>
              <a:t>Together these proteins form a circular complex called the Membrane attack complex (MAC)</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smtClean="0"/>
              <a:t>Membrane Attack complex</a:t>
            </a:r>
          </a:p>
        </p:txBody>
      </p:sp>
      <p:sp>
        <p:nvSpPr>
          <p:cNvPr id="17411" name="Rectangle 5"/>
          <p:cNvSpPr>
            <a:spLocks noGrp="1" noChangeArrowheads="1"/>
          </p:cNvSpPr>
          <p:nvPr>
            <p:ph type="body" sz="half" idx="1"/>
          </p:nvPr>
        </p:nvSpPr>
        <p:spPr>
          <a:xfrm>
            <a:off x="457200" y="2057400"/>
            <a:ext cx="5181600" cy="3581400"/>
          </a:xfrm>
        </p:spPr>
        <p:txBody>
          <a:bodyPr/>
          <a:lstStyle/>
          <a:p>
            <a:pPr eaLnBrk="1" hangingPunct="1">
              <a:lnSpc>
                <a:spcPct val="90000"/>
              </a:lnSpc>
            </a:pPr>
            <a:r>
              <a:rPr lang="en-US" sz="2800" dirty="0" smtClean="0"/>
              <a:t>The MAC causes Cytolysis.</a:t>
            </a:r>
          </a:p>
          <a:p>
            <a:pPr lvl="1" eaLnBrk="1" hangingPunct="1">
              <a:lnSpc>
                <a:spcPct val="90000"/>
              </a:lnSpc>
            </a:pPr>
            <a:r>
              <a:rPr lang="en-US" sz="2400" dirty="0" smtClean="0"/>
              <a:t>The circular membrane attack complex acts as a channel in which cytoplasm can rush out of and water rushes in.</a:t>
            </a:r>
          </a:p>
          <a:p>
            <a:pPr eaLnBrk="1" hangingPunct="1">
              <a:lnSpc>
                <a:spcPct val="90000"/>
              </a:lnSpc>
              <a:buFontTx/>
              <a:buNone/>
            </a:pPr>
            <a:endParaRPr lang="en-US" sz="2800" dirty="0" smtClean="0"/>
          </a:p>
          <a:p>
            <a:pPr eaLnBrk="1" hangingPunct="1">
              <a:lnSpc>
                <a:spcPct val="90000"/>
              </a:lnSpc>
            </a:pPr>
            <a:r>
              <a:rPr lang="en-US" sz="2800" dirty="0" smtClean="0"/>
              <a:t>The cells inner integrity is compromised and it dies</a:t>
            </a:r>
          </a:p>
          <a:p>
            <a:pPr eaLnBrk="1" hangingPunct="1">
              <a:lnSpc>
                <a:spcPct val="90000"/>
              </a:lnSpc>
            </a:pPr>
            <a:endParaRPr lang="en-US" sz="2800" dirty="0" smtClean="0"/>
          </a:p>
          <a:p>
            <a:pPr eaLnBrk="1" hangingPunct="1">
              <a:lnSpc>
                <a:spcPct val="90000"/>
              </a:lnSpc>
              <a:buNone/>
            </a:pPr>
            <a:endParaRPr lang="en-US" sz="2800" dirty="0" smtClean="0"/>
          </a:p>
        </p:txBody>
      </p:sp>
      <p:pic>
        <p:nvPicPr>
          <p:cNvPr id="17412" name="Picture 9" descr="16-10_Complement_1"/>
          <p:cNvPicPr>
            <a:picLocks noGrp="1" noChangeAspect="1" noChangeArrowheads="1"/>
          </p:cNvPicPr>
          <p:nvPr>
            <p:ph sz="half" idx="2"/>
          </p:nvPr>
        </p:nvPicPr>
        <p:blipFill>
          <a:blip r:embed="rId2"/>
          <a:srcRect l="24529" t="48785" r="43396"/>
          <a:stretch>
            <a:fillRect/>
          </a:stretch>
        </p:blipFill>
        <p:spPr>
          <a:xfrm>
            <a:off x="5867400" y="1295400"/>
            <a:ext cx="2860675" cy="4876800"/>
          </a:xfr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0"/>
            <a:ext cx="2895600" cy="1143000"/>
          </a:xfrm>
        </p:spPr>
        <p:txBody>
          <a:bodyPr/>
          <a:lstStyle/>
          <a:p>
            <a:pPr eaLnBrk="1" hangingPunct="1"/>
            <a:r>
              <a:rPr lang="en-US" smtClean="0"/>
              <a:t>Overview</a:t>
            </a:r>
          </a:p>
        </p:txBody>
      </p:sp>
      <p:pic>
        <p:nvPicPr>
          <p:cNvPr id="18435" name="Picture 6" descr="16-10_Complement_1"/>
          <p:cNvPicPr>
            <a:picLocks noGrp="1" noChangeAspect="1" noChangeArrowheads="1"/>
          </p:cNvPicPr>
          <p:nvPr>
            <p:ph idx="1"/>
          </p:nvPr>
        </p:nvPicPr>
        <p:blipFill>
          <a:blip r:embed="rId2"/>
          <a:srcRect/>
          <a:stretch>
            <a:fillRect/>
          </a:stretch>
        </p:blipFill>
        <p:spPr>
          <a:xfrm>
            <a:off x="3200400" y="533400"/>
            <a:ext cx="5924550" cy="6324600"/>
          </a:xfr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The alternative pathway </a:t>
            </a:r>
          </a:p>
        </p:txBody>
      </p:sp>
      <p:sp>
        <p:nvSpPr>
          <p:cNvPr id="19459" name="Rectangle 3"/>
          <p:cNvSpPr>
            <a:spLocks noGrp="1" noChangeArrowheads="1"/>
          </p:cNvSpPr>
          <p:nvPr>
            <p:ph type="body" idx="1"/>
          </p:nvPr>
        </p:nvSpPr>
        <p:spPr/>
        <p:txBody>
          <a:bodyPr/>
          <a:lstStyle/>
          <a:p>
            <a:pPr eaLnBrk="1" hangingPunct="1"/>
            <a:r>
              <a:rPr lang="en-US" smtClean="0"/>
              <a:t>The alternative pathway is part of the non-specific defense because it does not need antibodies to initiate the pathway.</a:t>
            </a:r>
          </a:p>
          <a:p>
            <a:pPr eaLnBrk="1" hangingPunct="1"/>
            <a:endParaRPr lang="en-US" smtClean="0"/>
          </a:p>
          <a:p>
            <a:pPr eaLnBrk="1" hangingPunct="1"/>
            <a:r>
              <a:rPr lang="en-US" smtClean="0"/>
              <a:t>The alternative pathway is slower than the Classical pathway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TotalTime>
  <Words>3256</Words>
  <Application>Microsoft Office PowerPoint</Application>
  <PresentationFormat>On-screen Show (4:3)</PresentationFormat>
  <Paragraphs>460</Paragraphs>
  <Slides>107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107</vt:i4>
      </vt:variant>
    </vt:vector>
  </HeadingPairs>
  <TitlesOfParts>
    <vt:vector size="109" baseType="lpstr">
      <vt:lpstr>默认设计模板</vt:lpstr>
      <vt:lpstr>Image</vt:lpstr>
      <vt:lpstr>Antigen Antibody Complement system   Department of Animal Science Bharathidasan University Tiruchirappalli-620024. </vt:lpstr>
      <vt:lpstr>1  Concept of Antigen</vt:lpstr>
      <vt:lpstr>Slide 3</vt:lpstr>
      <vt:lpstr>Slide 4</vt:lpstr>
      <vt:lpstr>Slide 5</vt:lpstr>
      <vt:lpstr>Slide 6</vt:lpstr>
      <vt:lpstr>Antigens can be classified in order of their origins</vt:lpstr>
      <vt:lpstr>Slide 8</vt:lpstr>
      <vt:lpstr>Slide 9</vt:lpstr>
      <vt:lpstr>Slide 10</vt:lpstr>
      <vt:lpstr>2  Characteristics of Antigen</vt:lpstr>
      <vt:lpstr>Slide 12</vt:lpstr>
      <vt:lpstr>Slide 13</vt:lpstr>
      <vt:lpstr>Slide 14</vt:lpstr>
      <vt:lpstr>Slide 15</vt:lpstr>
      <vt:lpstr>3  Properties of antigen</vt:lpstr>
      <vt:lpstr>4  Antigenic epitopes </vt:lpstr>
      <vt:lpstr>Slide 18</vt:lpstr>
      <vt:lpstr>Types of Epitopes</vt:lpstr>
      <vt:lpstr>Slide 20</vt:lpstr>
      <vt:lpstr>Slide 21</vt:lpstr>
      <vt:lpstr>Slide 22</vt:lpstr>
      <vt:lpstr>Two different epitopes</vt:lpstr>
      <vt:lpstr>6  Superantigen</vt:lpstr>
      <vt:lpstr>Slide 25</vt:lpstr>
      <vt:lpstr>7  Mitogen</vt:lpstr>
      <vt:lpstr> 8  Adjuvant</vt:lpstr>
      <vt:lpstr>9  Other antigens</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  Antibody specificity or Antigen-Antibody Reactions  </vt:lpstr>
      <vt:lpstr>Slide 44</vt:lpstr>
      <vt:lpstr>Slide 45</vt:lpstr>
      <vt:lpstr>Types of Antigen-antibody reactions:  </vt:lpstr>
      <vt:lpstr>Consequences of Antibody Binding</vt:lpstr>
      <vt:lpstr>PRECIPITATION</vt:lpstr>
      <vt:lpstr>Slide 49</vt:lpstr>
      <vt:lpstr>Slide 50</vt:lpstr>
      <vt:lpstr>Slide 51</vt:lpstr>
      <vt:lpstr>Agglutination</vt:lpstr>
      <vt:lpstr>Applications of Agglutination  </vt:lpstr>
      <vt:lpstr>Slide 54</vt:lpstr>
      <vt:lpstr>Slide 55</vt:lpstr>
      <vt:lpstr>Slide 56</vt:lpstr>
      <vt:lpstr>Destruction of Large Parasites by ADCC</vt:lpstr>
      <vt:lpstr>Antibodies: Structure And Function</vt:lpstr>
      <vt:lpstr>Slide 59</vt:lpstr>
      <vt:lpstr>Antibody Structure</vt:lpstr>
      <vt:lpstr>Antibody Structure</vt:lpstr>
      <vt:lpstr>Slide 62</vt:lpstr>
      <vt:lpstr>Enzymatic Digestion Of Antibodies</vt:lpstr>
      <vt:lpstr>Slide 64</vt:lpstr>
      <vt:lpstr>Sequencing Of Heavy Chains</vt:lpstr>
      <vt:lpstr>Slide 66</vt:lpstr>
      <vt:lpstr>Monoclonal Antibodies</vt:lpstr>
      <vt:lpstr>Slide 68</vt:lpstr>
      <vt:lpstr>B-Cell Receptor (BCR)</vt:lpstr>
      <vt:lpstr>Slide 70</vt:lpstr>
      <vt:lpstr>Fc Receptors (FcR) Functions</vt:lpstr>
      <vt:lpstr>Antibody Classes And Biological Activities</vt:lpstr>
      <vt:lpstr>Antibody Classes And Biological Activities</vt:lpstr>
      <vt:lpstr>Antibody Classes And Biological Activities</vt:lpstr>
      <vt:lpstr>Antibody Classes And Biological Activities</vt:lpstr>
      <vt:lpstr>Cross-Linkage of Bound IgE Antibody With Allergen</vt:lpstr>
      <vt:lpstr>Antibody Classes And Biological Activities</vt:lpstr>
      <vt:lpstr>Antibodies Act As Immunogens</vt:lpstr>
      <vt:lpstr>Antibodies Act As Immunogens</vt:lpstr>
      <vt:lpstr>Antibodies Act As Immunogens</vt:lpstr>
      <vt:lpstr>Slide 81</vt:lpstr>
      <vt:lpstr>The Complement system</vt:lpstr>
      <vt:lpstr>The complement system</vt:lpstr>
      <vt:lpstr>The complement system</vt:lpstr>
      <vt:lpstr>A Cascade system</vt:lpstr>
      <vt:lpstr>Cascade activation</vt:lpstr>
      <vt:lpstr>Two Pathways</vt:lpstr>
      <vt:lpstr>The Classical Pathway</vt:lpstr>
      <vt:lpstr>The building of a C3 activation complex</vt:lpstr>
      <vt:lpstr>C3 Activation complex</vt:lpstr>
      <vt:lpstr>C3b</vt:lpstr>
      <vt:lpstr>C3a</vt:lpstr>
      <vt:lpstr>Building the C5 activation complex</vt:lpstr>
      <vt:lpstr>The C5 activation complex</vt:lpstr>
      <vt:lpstr>The function of C5a</vt:lpstr>
      <vt:lpstr>Building the Membrane Attack complex</vt:lpstr>
      <vt:lpstr>Membrane Attack complex</vt:lpstr>
      <vt:lpstr>Overview</vt:lpstr>
      <vt:lpstr>The alternative pathway </vt:lpstr>
      <vt:lpstr>The Alternative complement pathway</vt:lpstr>
      <vt:lpstr>Initiation of The Alternative pathway</vt:lpstr>
      <vt:lpstr>Factor B</vt:lpstr>
      <vt:lpstr>Factor D</vt:lpstr>
      <vt:lpstr>The C3 activation complex</vt:lpstr>
      <vt:lpstr>The C3 activation Complex</vt:lpstr>
      <vt:lpstr>C5 activation complex</vt:lpstr>
      <vt:lpstr>Overview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Antigen</dc:title>
  <dc:creator>Jiaxin Wang</dc:creator>
  <cp:lastModifiedBy>JANSHI</cp:lastModifiedBy>
  <cp:revision>96</cp:revision>
  <dcterms:created xsi:type="dcterms:W3CDTF">2005-03-14T14:58:16Z</dcterms:created>
  <dcterms:modified xsi:type="dcterms:W3CDTF">2019-01-31T06:47:45Z</dcterms:modified>
</cp:coreProperties>
</file>