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3" r:id="rId1"/>
  </p:sldMasterIdLst>
  <p:sldIdLst>
    <p:sldId id="256" r:id="rId2"/>
    <p:sldId id="257" r:id="rId3"/>
    <p:sldId id="259" r:id="rId4"/>
    <p:sldId id="260" r:id="rId5"/>
    <p:sldId id="258"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8A87A34-81AB-432B-8DAE-1953F412C126}" type="datetimeFigureOut">
              <a:rPr lang="en-US" smtClean="0"/>
              <a:t>7/26/2018</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6D22F896-40B5-4ADD-8801-0D06FADFA095}"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30781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506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52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2426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3320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86277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7/26/2018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67998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8091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75855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03565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724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48A87A34-81AB-432B-8DAE-1953F412C126}" type="datetimeFigureOut">
              <a:rPr lang="en-US" smtClean="0"/>
              <a:pPr/>
              <a:t>7/26/2018</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1289650"/>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5F1D5-B800-493E-87FA-A51E76E09E9A}"/>
              </a:ext>
            </a:extLst>
          </p:cNvPr>
          <p:cNvSpPr>
            <a:spLocks noGrp="1"/>
          </p:cNvSpPr>
          <p:nvPr>
            <p:ph type="ctrTitle"/>
          </p:nvPr>
        </p:nvSpPr>
        <p:spPr/>
        <p:txBody>
          <a:bodyPr/>
          <a:lstStyle/>
          <a:p>
            <a:r>
              <a:rPr lang="en-US" dirty="0"/>
              <a:t>The NERVOUS SYSTEM</a:t>
            </a:r>
          </a:p>
        </p:txBody>
      </p:sp>
      <p:sp>
        <p:nvSpPr>
          <p:cNvPr id="3" name="Subtitle 2">
            <a:extLst>
              <a:ext uri="{FF2B5EF4-FFF2-40B4-BE49-F238E27FC236}">
                <a16:creationId xmlns:a16="http://schemas.microsoft.com/office/drawing/2014/main" id="{3B28458F-242F-4E3E-A2AF-3B75131C8AC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2864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1BC091-2A52-4AED-854D-F70C4F0CE478}"/>
              </a:ext>
            </a:extLst>
          </p:cNvPr>
          <p:cNvSpPr>
            <a:spLocks noGrp="1"/>
          </p:cNvSpPr>
          <p:nvPr>
            <p:ph idx="1"/>
          </p:nvPr>
        </p:nvSpPr>
        <p:spPr>
          <a:xfrm>
            <a:off x="3780048" y="530089"/>
            <a:ext cx="7270541" cy="5062330"/>
          </a:xfrm>
        </p:spPr>
        <p:txBody>
          <a:bodyPr/>
          <a:lstStyle/>
          <a:p>
            <a:pPr marL="0" indent="0">
              <a:buNone/>
            </a:pPr>
            <a:r>
              <a:rPr lang="en-US" b="1" dirty="0"/>
              <a:t>THE NERVOUS SYSTEM</a:t>
            </a:r>
          </a:p>
          <a:p>
            <a:pPr marL="0" indent="0">
              <a:buNone/>
            </a:pPr>
            <a:endParaRPr lang="en-US" b="1" dirty="0"/>
          </a:p>
          <a:p>
            <a:pPr marL="0" indent="0">
              <a:buNone/>
            </a:pPr>
            <a:endParaRPr lang="en-US" b="1" dirty="0"/>
          </a:p>
          <a:p>
            <a:r>
              <a:rPr lang="en-US" dirty="0"/>
              <a:t>The nervous system is the master controlling and communicating system of the body.</a:t>
            </a:r>
          </a:p>
          <a:p>
            <a:r>
              <a:rPr lang="en-US" dirty="0"/>
              <a:t>The nervous system CONTROLS AND COORDINATES ALL ESSENTIAL FUNCTIONS of the Human Body</a:t>
            </a:r>
          </a:p>
        </p:txBody>
      </p:sp>
      <p:pic>
        <p:nvPicPr>
          <p:cNvPr id="4" name="Picture 3">
            <a:extLst>
              <a:ext uri="{FF2B5EF4-FFF2-40B4-BE49-F238E27FC236}">
                <a16:creationId xmlns:a16="http://schemas.microsoft.com/office/drawing/2014/main" id="{740EF579-A7AD-4476-B30D-23139622CA69}"/>
              </a:ext>
            </a:extLst>
          </p:cNvPr>
          <p:cNvPicPr>
            <a:picLocks noChangeAspect="1"/>
          </p:cNvPicPr>
          <p:nvPr/>
        </p:nvPicPr>
        <p:blipFill>
          <a:blip r:embed="rId2"/>
          <a:stretch>
            <a:fillRect/>
          </a:stretch>
        </p:blipFill>
        <p:spPr>
          <a:xfrm>
            <a:off x="1141411" y="1298713"/>
            <a:ext cx="2289011" cy="5062330"/>
          </a:xfrm>
          <a:prstGeom prst="rect">
            <a:avLst/>
          </a:prstGeom>
        </p:spPr>
      </p:pic>
    </p:spTree>
    <p:extLst>
      <p:ext uri="{BB962C8B-B14F-4D97-AF65-F5344CB8AC3E}">
        <p14:creationId xmlns:p14="http://schemas.microsoft.com/office/powerpoint/2010/main" val="2534898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A9C84-A9C7-47CE-84E4-612B18D36C2F}"/>
              </a:ext>
            </a:extLst>
          </p:cNvPr>
          <p:cNvSpPr>
            <a:spLocks noGrp="1"/>
          </p:cNvSpPr>
          <p:nvPr>
            <p:ph type="title"/>
          </p:nvPr>
        </p:nvSpPr>
        <p:spPr>
          <a:xfrm>
            <a:off x="1141412" y="0"/>
            <a:ext cx="9905998" cy="1478570"/>
          </a:xfrm>
        </p:spPr>
        <p:txBody>
          <a:bodyPr/>
          <a:lstStyle/>
          <a:p>
            <a:r>
              <a:rPr lang="en-US" dirty="0"/>
              <a:t>Function of NERVOUS SYSTEM</a:t>
            </a:r>
          </a:p>
        </p:txBody>
      </p:sp>
      <p:sp>
        <p:nvSpPr>
          <p:cNvPr id="3" name="Content Placeholder 2">
            <a:extLst>
              <a:ext uri="{FF2B5EF4-FFF2-40B4-BE49-F238E27FC236}">
                <a16:creationId xmlns:a16="http://schemas.microsoft.com/office/drawing/2014/main" id="{0D2EC853-BFE2-4391-B2FC-FEBF56FD29CF}"/>
              </a:ext>
            </a:extLst>
          </p:cNvPr>
          <p:cNvSpPr>
            <a:spLocks noGrp="1"/>
          </p:cNvSpPr>
          <p:nvPr>
            <p:ph idx="1"/>
          </p:nvPr>
        </p:nvSpPr>
        <p:spPr>
          <a:xfrm>
            <a:off x="1141412" y="1590260"/>
            <a:ext cx="9905999" cy="4823791"/>
          </a:xfrm>
        </p:spPr>
        <p:txBody>
          <a:bodyPr/>
          <a:lstStyle/>
          <a:p>
            <a:r>
              <a:rPr lang="en-US" dirty="0"/>
              <a:t>SENSORY FUNCTION: Nervous system uses millions of sensory receptors to monitor occurring both inside and outside of the body. Those changes are called STIMULI, and the gathered information is called Sensory input.</a:t>
            </a:r>
          </a:p>
          <a:p>
            <a:r>
              <a:rPr lang="en-US" dirty="0"/>
              <a:t>INTEGRATIVE FUNCITON: The Nervous system process and interprets the sensory input and make s decisions about what should be done at each moment – a process called integration.</a:t>
            </a:r>
          </a:p>
          <a:p>
            <a:r>
              <a:rPr lang="en-US" dirty="0"/>
              <a:t>MOTOR FUNCTION: The nervous system then sends information to muscles, glands, and organs (effector) so they can respond  correctly, such as muscular contraction or glandular secretion.</a:t>
            </a:r>
          </a:p>
        </p:txBody>
      </p:sp>
    </p:spTree>
    <p:extLst>
      <p:ext uri="{BB962C8B-B14F-4D97-AF65-F5344CB8AC3E}">
        <p14:creationId xmlns:p14="http://schemas.microsoft.com/office/powerpoint/2010/main" val="3915583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C1F1-137C-449A-B1AD-E577FA1EFEA0}"/>
              </a:ext>
            </a:extLst>
          </p:cNvPr>
          <p:cNvSpPr>
            <a:spLocks noGrp="1"/>
          </p:cNvSpPr>
          <p:nvPr>
            <p:ph type="title"/>
          </p:nvPr>
        </p:nvSpPr>
        <p:spPr/>
        <p:txBody>
          <a:bodyPr/>
          <a:lstStyle/>
          <a:p>
            <a:r>
              <a:rPr lang="en-US" dirty="0"/>
              <a:t>Structural classification of the Nervous System:</a:t>
            </a:r>
          </a:p>
        </p:txBody>
      </p:sp>
      <p:sp>
        <p:nvSpPr>
          <p:cNvPr id="3" name="Content Placeholder 2">
            <a:extLst>
              <a:ext uri="{FF2B5EF4-FFF2-40B4-BE49-F238E27FC236}">
                <a16:creationId xmlns:a16="http://schemas.microsoft.com/office/drawing/2014/main" id="{7E421E85-0BBD-4232-A686-25E6B0FEE012}"/>
              </a:ext>
            </a:extLst>
          </p:cNvPr>
          <p:cNvSpPr>
            <a:spLocks noGrp="1"/>
          </p:cNvSpPr>
          <p:nvPr>
            <p:ph idx="1"/>
          </p:nvPr>
        </p:nvSpPr>
        <p:spPr/>
        <p:txBody>
          <a:bodyPr/>
          <a:lstStyle/>
          <a:p>
            <a:r>
              <a:rPr lang="en-US" dirty="0"/>
              <a:t>CENTRAL NERVOUS SYSTEM (CNS):</a:t>
            </a:r>
          </a:p>
          <a:p>
            <a:pPr lvl="1"/>
            <a:r>
              <a:rPr lang="en-US" dirty="0"/>
              <a:t>Consists of the brain and spinal cord, which act as the integrating and commanding centers of the nervous system.</a:t>
            </a:r>
          </a:p>
          <a:p>
            <a:pPr lvl="1"/>
            <a:r>
              <a:rPr lang="en-US" dirty="0"/>
              <a:t>They interpret incoming sensory information and issue instructions based on past experience and current conditions.</a:t>
            </a:r>
          </a:p>
          <a:p>
            <a:r>
              <a:rPr lang="en-US" dirty="0"/>
              <a:t>PERIPEHERAL NERVOUS SYSTEM (PNS):</a:t>
            </a:r>
          </a:p>
          <a:p>
            <a:pPr lvl="1"/>
            <a:r>
              <a:rPr lang="en-US" dirty="0"/>
              <a:t>It is the part of nervous system outside the CNS .</a:t>
            </a:r>
          </a:p>
          <a:p>
            <a:pPr lvl="1"/>
            <a:r>
              <a:rPr lang="en-US" dirty="0"/>
              <a:t>They link all parts of the body by carrying impulses from the sensory receptors to the CNS and from the  CNS to appropriate glands or muscles.</a:t>
            </a:r>
          </a:p>
          <a:p>
            <a:pPr lvl="1"/>
            <a:r>
              <a:rPr lang="en-US" dirty="0"/>
              <a:t>Its consists mainly of the nerves that extend from the brain and spinal cord.</a:t>
            </a:r>
          </a:p>
          <a:p>
            <a:pPr lvl="1"/>
            <a:r>
              <a:rPr lang="en-US" dirty="0"/>
              <a:t>Cranial nerves carry impulses to and from the brain.</a:t>
            </a:r>
          </a:p>
          <a:p>
            <a:pPr lvl="1"/>
            <a:r>
              <a:rPr lang="en-US" dirty="0"/>
              <a:t>Spinal nerves carry impulses to and from the spinal cord.</a:t>
            </a:r>
          </a:p>
          <a:p>
            <a:pPr marL="0" indent="0">
              <a:buNone/>
            </a:pPr>
            <a:r>
              <a:rPr lang="en-US" dirty="0"/>
              <a:t>	  	</a:t>
            </a:r>
          </a:p>
        </p:txBody>
      </p:sp>
    </p:spTree>
    <p:extLst>
      <p:ext uri="{BB962C8B-B14F-4D97-AF65-F5344CB8AC3E}">
        <p14:creationId xmlns:p14="http://schemas.microsoft.com/office/powerpoint/2010/main" val="1923756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9BFEF-D4A8-4385-A314-128685FE72FC}"/>
              </a:ext>
            </a:extLst>
          </p:cNvPr>
          <p:cNvSpPr>
            <a:spLocks noGrp="1"/>
          </p:cNvSpPr>
          <p:nvPr>
            <p:ph type="title"/>
          </p:nvPr>
        </p:nvSpPr>
        <p:spPr>
          <a:xfrm>
            <a:off x="612515" y="171133"/>
            <a:ext cx="9692640" cy="1013459"/>
          </a:xfrm>
        </p:spPr>
        <p:txBody>
          <a:bodyPr/>
          <a:lstStyle/>
          <a:p>
            <a:r>
              <a:rPr lang="en-US" dirty="0"/>
              <a:t>CENTRAL NERVOUS SYSTEM</a:t>
            </a:r>
          </a:p>
        </p:txBody>
      </p:sp>
      <p:sp>
        <p:nvSpPr>
          <p:cNvPr id="3" name="Content Placeholder 2">
            <a:extLst>
              <a:ext uri="{FF2B5EF4-FFF2-40B4-BE49-F238E27FC236}">
                <a16:creationId xmlns:a16="http://schemas.microsoft.com/office/drawing/2014/main" id="{8ECB6FB6-49F4-4F46-9CF2-27779C9B9086}"/>
              </a:ext>
            </a:extLst>
          </p:cNvPr>
          <p:cNvSpPr>
            <a:spLocks noGrp="1"/>
          </p:cNvSpPr>
          <p:nvPr>
            <p:ph idx="1"/>
          </p:nvPr>
        </p:nvSpPr>
        <p:spPr>
          <a:xfrm>
            <a:off x="612515" y="1253331"/>
            <a:ext cx="8595360" cy="4351337"/>
          </a:xfrm>
        </p:spPr>
        <p:txBody>
          <a:bodyPr/>
          <a:lstStyle/>
          <a:p>
            <a:pPr marL="0" indent="0">
              <a:buNone/>
            </a:pPr>
            <a:r>
              <a:rPr lang="en-US" dirty="0"/>
              <a:t>THE BRAIN:</a:t>
            </a:r>
          </a:p>
          <a:p>
            <a:pPr marL="0" indent="0">
              <a:buNone/>
            </a:pPr>
            <a:r>
              <a:rPr lang="en-US" dirty="0"/>
              <a:t>The brain is located within the cranial cavity of the skull and consists of the cerebral hemispheres, diencephalon, brain stem and cerebellum.</a:t>
            </a:r>
          </a:p>
          <a:p>
            <a:pPr marL="0" indent="0">
              <a:buNone/>
            </a:pPr>
            <a:r>
              <a:rPr lang="en-US" dirty="0"/>
              <a:t>Cerebral hemispheres: Logical reasoning, moral conduct, emotional responses, sensory interpretations and the initiation of voluntary muscle activity.</a:t>
            </a:r>
          </a:p>
          <a:p>
            <a:pPr marL="0" indent="0">
              <a:lnSpc>
                <a:spcPct val="100000"/>
              </a:lnSpc>
              <a:buNone/>
            </a:pPr>
            <a:r>
              <a:rPr lang="en-US" dirty="0"/>
              <a:t>Functional areas of Cerebral hemispheres include: Sensory areas (receives and interpret sensory impulses), Motor areas (Control muscular movement), Association areas( deal with more complex, integrative functions such as memory, emotions, reasoning, will, judgement, personality traits and intelligence).</a:t>
            </a:r>
          </a:p>
        </p:txBody>
      </p:sp>
      <p:pic>
        <p:nvPicPr>
          <p:cNvPr id="4" name="Picture 3">
            <a:extLst>
              <a:ext uri="{FF2B5EF4-FFF2-40B4-BE49-F238E27FC236}">
                <a16:creationId xmlns:a16="http://schemas.microsoft.com/office/drawing/2014/main" id="{7C08736D-B87D-46F7-AADE-2CD6FF95453C}"/>
              </a:ext>
            </a:extLst>
          </p:cNvPr>
          <p:cNvPicPr>
            <a:picLocks noChangeAspect="1"/>
          </p:cNvPicPr>
          <p:nvPr/>
        </p:nvPicPr>
        <p:blipFill>
          <a:blip r:embed="rId2"/>
          <a:stretch>
            <a:fillRect/>
          </a:stretch>
        </p:blipFill>
        <p:spPr>
          <a:xfrm>
            <a:off x="7827586" y="4386470"/>
            <a:ext cx="3470946" cy="2471530"/>
          </a:xfrm>
          <a:prstGeom prst="rect">
            <a:avLst/>
          </a:prstGeom>
        </p:spPr>
      </p:pic>
    </p:spTree>
    <p:extLst>
      <p:ext uri="{BB962C8B-B14F-4D97-AF65-F5344CB8AC3E}">
        <p14:creationId xmlns:p14="http://schemas.microsoft.com/office/powerpoint/2010/main" val="2565211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9224F-8540-4410-B69B-1F31C04DF259}"/>
              </a:ext>
            </a:extLst>
          </p:cNvPr>
          <p:cNvSpPr>
            <a:spLocks noGrp="1"/>
          </p:cNvSpPr>
          <p:nvPr>
            <p:ph type="title"/>
          </p:nvPr>
        </p:nvSpPr>
        <p:spPr/>
        <p:txBody>
          <a:bodyPr/>
          <a:lstStyle/>
          <a:p>
            <a:r>
              <a:rPr lang="en-US" dirty="0"/>
              <a:t>Brain Lateralization</a:t>
            </a:r>
          </a:p>
        </p:txBody>
      </p:sp>
      <p:pic>
        <p:nvPicPr>
          <p:cNvPr id="4" name="Content Placeholder 3">
            <a:extLst>
              <a:ext uri="{FF2B5EF4-FFF2-40B4-BE49-F238E27FC236}">
                <a16:creationId xmlns:a16="http://schemas.microsoft.com/office/drawing/2014/main" id="{10EF4BEB-0704-4E30-A728-AF96267095B3}"/>
              </a:ext>
            </a:extLst>
          </p:cNvPr>
          <p:cNvPicPr>
            <a:picLocks noGrp="1" noChangeAspect="1"/>
          </p:cNvPicPr>
          <p:nvPr>
            <p:ph idx="1"/>
          </p:nvPr>
        </p:nvPicPr>
        <p:blipFill>
          <a:blip r:embed="rId2"/>
          <a:stretch>
            <a:fillRect/>
          </a:stretch>
        </p:blipFill>
        <p:spPr>
          <a:xfrm>
            <a:off x="4544185" y="2354366"/>
            <a:ext cx="2148163" cy="3191903"/>
          </a:xfrm>
          <a:prstGeom prst="rect">
            <a:avLst/>
          </a:prstGeom>
        </p:spPr>
      </p:pic>
      <p:sp>
        <p:nvSpPr>
          <p:cNvPr id="5" name="TextBox 4">
            <a:extLst>
              <a:ext uri="{FF2B5EF4-FFF2-40B4-BE49-F238E27FC236}">
                <a16:creationId xmlns:a16="http://schemas.microsoft.com/office/drawing/2014/main" id="{C074B0B0-1AD4-41C3-89DF-ACFED45ABDA2}"/>
              </a:ext>
            </a:extLst>
          </p:cNvPr>
          <p:cNvSpPr txBox="1"/>
          <p:nvPr/>
        </p:nvSpPr>
        <p:spPr>
          <a:xfrm>
            <a:off x="1113183" y="2292626"/>
            <a:ext cx="2756452" cy="2031325"/>
          </a:xfrm>
          <a:prstGeom prst="rect">
            <a:avLst/>
          </a:prstGeom>
          <a:noFill/>
        </p:spPr>
        <p:txBody>
          <a:bodyPr wrap="square" rtlCol="0">
            <a:spAutoFit/>
          </a:bodyPr>
          <a:lstStyle/>
          <a:p>
            <a:r>
              <a:rPr lang="en-US" dirty="0"/>
              <a:t>LEFT HEMISPHERE</a:t>
            </a:r>
          </a:p>
          <a:p>
            <a:pPr marL="285750" indent="-285750">
              <a:buFont typeface="Arial" panose="020B0604020202020204" pitchFamily="34" charset="0"/>
              <a:buChar char="•"/>
            </a:pPr>
            <a:r>
              <a:rPr lang="en-US" dirty="0"/>
              <a:t>Right side control</a:t>
            </a:r>
          </a:p>
          <a:p>
            <a:pPr marL="285750" indent="-285750">
              <a:buFont typeface="Arial" panose="020B0604020202020204" pitchFamily="34" charset="0"/>
              <a:buChar char="•"/>
            </a:pPr>
            <a:r>
              <a:rPr lang="en-US" dirty="0"/>
              <a:t>Spoken and written language</a:t>
            </a:r>
          </a:p>
          <a:p>
            <a:pPr marL="285750" indent="-285750">
              <a:buFont typeface="Arial" panose="020B0604020202020204" pitchFamily="34" charset="0"/>
              <a:buChar char="•"/>
            </a:pPr>
            <a:r>
              <a:rPr lang="en-US" dirty="0"/>
              <a:t>Numerical and scientific skills</a:t>
            </a:r>
          </a:p>
          <a:p>
            <a:pPr marL="285750" indent="-285750">
              <a:buFont typeface="Arial" panose="020B0604020202020204" pitchFamily="34" charset="0"/>
              <a:buChar char="•"/>
            </a:pPr>
            <a:r>
              <a:rPr lang="en-US" dirty="0"/>
              <a:t>Reasoning</a:t>
            </a:r>
          </a:p>
        </p:txBody>
      </p:sp>
      <p:sp>
        <p:nvSpPr>
          <p:cNvPr id="6" name="TextBox 5">
            <a:extLst>
              <a:ext uri="{FF2B5EF4-FFF2-40B4-BE49-F238E27FC236}">
                <a16:creationId xmlns:a16="http://schemas.microsoft.com/office/drawing/2014/main" id="{38D27834-CAC6-455E-AA5F-5D2D9426BA6B}"/>
              </a:ext>
            </a:extLst>
          </p:cNvPr>
          <p:cNvSpPr txBox="1"/>
          <p:nvPr/>
        </p:nvSpPr>
        <p:spPr>
          <a:xfrm>
            <a:off x="7308574" y="2292625"/>
            <a:ext cx="2756452" cy="3139321"/>
          </a:xfrm>
          <a:prstGeom prst="rect">
            <a:avLst/>
          </a:prstGeom>
          <a:noFill/>
        </p:spPr>
        <p:txBody>
          <a:bodyPr wrap="square" rtlCol="0">
            <a:spAutoFit/>
          </a:bodyPr>
          <a:lstStyle/>
          <a:p>
            <a:r>
              <a:rPr lang="en-US" dirty="0"/>
              <a:t>RIGHT HEMISPHERE</a:t>
            </a:r>
          </a:p>
          <a:p>
            <a:pPr marL="285750" indent="-285750">
              <a:buFont typeface="Arial" panose="020B0604020202020204" pitchFamily="34" charset="0"/>
              <a:buChar char="•"/>
            </a:pPr>
            <a:r>
              <a:rPr lang="en-US" dirty="0"/>
              <a:t>Left side control</a:t>
            </a:r>
          </a:p>
          <a:p>
            <a:pPr marL="285750" indent="-285750">
              <a:buFont typeface="Arial" panose="020B0604020202020204" pitchFamily="34" charset="0"/>
              <a:buChar char="•"/>
            </a:pPr>
            <a:r>
              <a:rPr lang="en-US" dirty="0"/>
              <a:t>Musical and artistic awareness</a:t>
            </a:r>
          </a:p>
          <a:p>
            <a:pPr marL="285750" indent="-285750">
              <a:buFont typeface="Arial" panose="020B0604020202020204" pitchFamily="34" charset="0"/>
              <a:buChar char="•"/>
            </a:pPr>
            <a:r>
              <a:rPr lang="en-US" dirty="0"/>
              <a:t>Space and pattern perception</a:t>
            </a:r>
          </a:p>
          <a:p>
            <a:pPr marL="285750" indent="-285750">
              <a:buFont typeface="Arial" panose="020B0604020202020204" pitchFamily="34" charset="0"/>
              <a:buChar char="•"/>
            </a:pPr>
            <a:r>
              <a:rPr lang="en-US" dirty="0"/>
              <a:t>Insight</a:t>
            </a:r>
          </a:p>
          <a:p>
            <a:pPr marL="285750" indent="-285750">
              <a:buFont typeface="Arial" panose="020B0604020202020204" pitchFamily="34" charset="0"/>
              <a:buChar char="•"/>
            </a:pPr>
            <a:r>
              <a:rPr lang="en-US" dirty="0"/>
              <a:t>Imagination</a:t>
            </a:r>
          </a:p>
          <a:p>
            <a:pPr marL="285750" indent="-285750">
              <a:buFont typeface="Arial" panose="020B0604020202020204" pitchFamily="34" charset="0"/>
              <a:buChar char="•"/>
            </a:pPr>
            <a:r>
              <a:rPr lang="en-US" dirty="0"/>
              <a:t>Generation mental images to compare spatial relationship</a:t>
            </a:r>
          </a:p>
        </p:txBody>
      </p:sp>
    </p:spTree>
    <p:extLst>
      <p:ext uri="{BB962C8B-B14F-4D97-AF65-F5344CB8AC3E}">
        <p14:creationId xmlns:p14="http://schemas.microsoft.com/office/powerpoint/2010/main" val="384923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BD051-55C2-4A4F-8008-B7E41B547CFF}"/>
              </a:ext>
            </a:extLst>
          </p:cNvPr>
          <p:cNvSpPr>
            <a:spLocks noGrp="1"/>
          </p:cNvSpPr>
          <p:nvPr>
            <p:ph type="title"/>
          </p:nvPr>
        </p:nvSpPr>
        <p:spPr>
          <a:xfrm>
            <a:off x="400481" y="132520"/>
            <a:ext cx="9692640" cy="816679"/>
          </a:xfrm>
        </p:spPr>
        <p:txBody>
          <a:bodyPr/>
          <a:lstStyle/>
          <a:p>
            <a:r>
              <a:rPr lang="en-US" dirty="0"/>
              <a:t>CENTRAL NERVOUS SYSTEM</a:t>
            </a:r>
          </a:p>
        </p:txBody>
      </p:sp>
      <p:sp>
        <p:nvSpPr>
          <p:cNvPr id="3" name="Content Placeholder 2">
            <a:extLst>
              <a:ext uri="{FF2B5EF4-FFF2-40B4-BE49-F238E27FC236}">
                <a16:creationId xmlns:a16="http://schemas.microsoft.com/office/drawing/2014/main" id="{5BB72AAF-C8AE-4E5F-A6D2-EE09C0908039}"/>
              </a:ext>
            </a:extLst>
          </p:cNvPr>
          <p:cNvSpPr>
            <a:spLocks noGrp="1"/>
          </p:cNvSpPr>
          <p:nvPr>
            <p:ph idx="1"/>
          </p:nvPr>
        </p:nvSpPr>
        <p:spPr>
          <a:xfrm>
            <a:off x="493246" y="949199"/>
            <a:ext cx="8595360" cy="4351337"/>
          </a:xfrm>
        </p:spPr>
        <p:txBody>
          <a:bodyPr>
            <a:normAutofit lnSpcReduction="10000"/>
          </a:bodyPr>
          <a:lstStyle/>
          <a:p>
            <a:pPr marL="0" indent="0">
              <a:buNone/>
            </a:pPr>
            <a:r>
              <a:rPr lang="en-US" dirty="0"/>
              <a:t>THE SPINAL CORD</a:t>
            </a:r>
          </a:p>
          <a:p>
            <a:r>
              <a:rPr lang="en-US" dirty="0"/>
              <a:t>The spinal cord is a reflex center and conduction pathway which is found within the vertebral canal.</a:t>
            </a:r>
          </a:p>
          <a:p>
            <a:r>
              <a:rPr lang="en-US" dirty="0"/>
              <a:t>It extends from the foramen magnum to L1 OR L2</a:t>
            </a:r>
          </a:p>
          <a:p>
            <a:r>
              <a:rPr lang="en-US" dirty="0"/>
              <a:t>Nerve: Nerve is a bundle of the neuron fibers found outside the CNS</a:t>
            </a:r>
          </a:p>
          <a:p>
            <a:r>
              <a:rPr lang="en-US" dirty="0"/>
              <a:t>Cranial Nerves (12 pairs) and Spinal Nerves (31 pairs)</a:t>
            </a:r>
          </a:p>
          <a:p>
            <a:pPr marL="0" indent="0">
              <a:buNone/>
            </a:pPr>
            <a:r>
              <a:rPr lang="en-US" dirty="0"/>
              <a:t>The PNS has two functional divisions</a:t>
            </a:r>
          </a:p>
          <a:p>
            <a:r>
              <a:rPr lang="en-US" dirty="0"/>
              <a:t>Sensory or Afferent division : Keeps the CNS constantly informed of</a:t>
            </a:r>
          </a:p>
          <a:p>
            <a:pPr marL="0" indent="0">
              <a:buNone/>
            </a:pPr>
            <a:r>
              <a:rPr lang="en-US" dirty="0"/>
              <a:t> events going on both inside and outside the body</a:t>
            </a:r>
          </a:p>
          <a:p>
            <a:r>
              <a:rPr lang="en-US" dirty="0"/>
              <a:t>Motor or Efferent division: Carries impulses from the CNS to effector organs, muscles and glands</a:t>
            </a:r>
          </a:p>
          <a:p>
            <a:pPr marL="0" indent="0">
              <a:buNone/>
            </a:pPr>
            <a:endParaRPr lang="en-US" dirty="0"/>
          </a:p>
        </p:txBody>
      </p:sp>
      <p:pic>
        <p:nvPicPr>
          <p:cNvPr id="5" name="Picture 4">
            <a:extLst>
              <a:ext uri="{FF2B5EF4-FFF2-40B4-BE49-F238E27FC236}">
                <a16:creationId xmlns:a16="http://schemas.microsoft.com/office/drawing/2014/main" id="{57AA658E-5A0B-4A84-A938-DED11B0F26D3}"/>
              </a:ext>
            </a:extLst>
          </p:cNvPr>
          <p:cNvPicPr>
            <a:picLocks noChangeAspect="1"/>
          </p:cNvPicPr>
          <p:nvPr/>
        </p:nvPicPr>
        <p:blipFill>
          <a:blip r:embed="rId2"/>
          <a:stretch>
            <a:fillRect/>
          </a:stretch>
        </p:blipFill>
        <p:spPr>
          <a:xfrm>
            <a:off x="8440181" y="2756474"/>
            <a:ext cx="2834102" cy="4101526"/>
          </a:xfrm>
          <a:prstGeom prst="rect">
            <a:avLst/>
          </a:prstGeom>
        </p:spPr>
      </p:pic>
    </p:spTree>
    <p:extLst>
      <p:ext uri="{BB962C8B-B14F-4D97-AF65-F5344CB8AC3E}">
        <p14:creationId xmlns:p14="http://schemas.microsoft.com/office/powerpoint/2010/main" val="427489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63CD0-CC55-4DBD-8ECF-DE40D8F99F9C}"/>
              </a:ext>
            </a:extLst>
          </p:cNvPr>
          <p:cNvSpPr>
            <a:spLocks noGrp="1"/>
          </p:cNvSpPr>
          <p:nvPr>
            <p:ph type="title"/>
          </p:nvPr>
        </p:nvSpPr>
        <p:spPr/>
        <p:txBody>
          <a:bodyPr/>
          <a:lstStyle/>
          <a:p>
            <a:r>
              <a:rPr lang="en-US" dirty="0"/>
              <a:t>Reflex</a:t>
            </a:r>
          </a:p>
        </p:txBody>
      </p:sp>
      <p:sp>
        <p:nvSpPr>
          <p:cNvPr id="3" name="Content Placeholder 2">
            <a:extLst>
              <a:ext uri="{FF2B5EF4-FFF2-40B4-BE49-F238E27FC236}">
                <a16:creationId xmlns:a16="http://schemas.microsoft.com/office/drawing/2014/main" id="{86ADDED5-87FF-447F-B536-8F1C1F1A5E1C}"/>
              </a:ext>
            </a:extLst>
          </p:cNvPr>
          <p:cNvSpPr>
            <a:spLocks noGrp="1"/>
          </p:cNvSpPr>
          <p:nvPr>
            <p:ph idx="1"/>
          </p:nvPr>
        </p:nvSpPr>
        <p:spPr/>
        <p:txBody>
          <a:bodyPr/>
          <a:lstStyle/>
          <a:p>
            <a:r>
              <a:rPr lang="en-US" dirty="0"/>
              <a:t>Reflexes are programmed, rapid, predictable and involuntary response to stimuli.</a:t>
            </a:r>
          </a:p>
          <a:p>
            <a:r>
              <a:rPr lang="en-US" dirty="0"/>
              <a:t>Reflexes may be inborn or learned</a:t>
            </a:r>
          </a:p>
          <a:p>
            <a:r>
              <a:rPr lang="en-US" dirty="0"/>
              <a:t>Reflexes occur over neural pathways called reflex arc and involve both CNS and PNS.</a:t>
            </a:r>
          </a:p>
          <a:p>
            <a:endParaRPr lang="en-US" dirty="0"/>
          </a:p>
        </p:txBody>
      </p:sp>
    </p:spTree>
    <p:extLst>
      <p:ext uri="{BB962C8B-B14F-4D97-AF65-F5344CB8AC3E}">
        <p14:creationId xmlns:p14="http://schemas.microsoft.com/office/powerpoint/2010/main" val="772853513"/>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164</TotalTime>
  <Words>547</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Schoolbook</vt:lpstr>
      <vt:lpstr>Wingdings 2</vt:lpstr>
      <vt:lpstr>View</vt:lpstr>
      <vt:lpstr>The NERVOUS SYSTEM</vt:lpstr>
      <vt:lpstr>PowerPoint Presentation</vt:lpstr>
      <vt:lpstr>Function of NERVOUS SYSTEM</vt:lpstr>
      <vt:lpstr>Structural classification of the Nervous System:</vt:lpstr>
      <vt:lpstr>CENTRAL NERVOUS SYSTEM</vt:lpstr>
      <vt:lpstr>Brain Lateralization</vt:lpstr>
      <vt:lpstr>CENTRAL NERVOUS SYSTEM</vt:lpstr>
      <vt:lpstr>Reflex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NERVOUS SYSTEM</dc:title>
  <dc:creator>Sathiya Priya Kirubarani</dc:creator>
  <cp:lastModifiedBy>Sathiya Priya Kirubarani</cp:lastModifiedBy>
  <cp:revision>7</cp:revision>
  <dcterms:created xsi:type="dcterms:W3CDTF">2018-07-25T06:57:50Z</dcterms:created>
  <dcterms:modified xsi:type="dcterms:W3CDTF">2018-07-26T03:12:01Z</dcterms:modified>
</cp:coreProperties>
</file>