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2" r:id="rId7"/>
    <p:sldId id="263" r:id="rId8"/>
    <p:sldId id="264" r:id="rId9"/>
    <p:sldId id="265" r:id="rId10"/>
    <p:sldId id="299" r:id="rId11"/>
    <p:sldId id="301" r:id="rId12"/>
    <p:sldId id="310" r:id="rId13"/>
    <p:sldId id="302" r:id="rId14"/>
    <p:sldId id="306" r:id="rId15"/>
    <p:sldId id="307" r:id="rId16"/>
    <p:sldId id="267" r:id="rId17"/>
    <p:sldId id="31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66"/>
    <a:srgbClr val="0000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D541F-5FA2-42D0-837D-58DD92DB4AFB}" type="datetimeFigureOut">
              <a:rPr lang="en-US" smtClean="0"/>
              <a:pPr/>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EB86F-A1B2-436C-B21A-F3E574A45C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BC501167-B23A-4EFC-A01A-F568DEE33EF3}" type="slidenum">
              <a:rPr lang="en-US"/>
              <a:pPr/>
              <a:t>10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3ADCE1F3-F45F-4E8B-B3D9-308BC4C9AAD2}" type="slidenum">
              <a:rPr lang="en-US"/>
              <a:pPr/>
              <a:t>11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151003B4-9DAC-490B-B9B2-6062DACADE43}" type="slidenum">
              <a:rPr lang="en-US"/>
              <a:pPr/>
              <a:t>13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4F7F2991-98C6-48DD-8A4D-3F444AEDBD77}" type="slidenum">
              <a:rPr lang="en-US"/>
              <a:pPr/>
              <a:t>14</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594BD542-C36A-46BA-A772-4EB2118A4767}" type="slidenum">
              <a:rPr lang="en-US"/>
              <a:pPr/>
              <a:t>15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dirty="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93EEE7-1236-4DC1-8965-690A053B318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3EEE7-1236-4DC1-8965-690A053B318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3EEE7-1236-4DC1-8965-690A053B318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3EEE7-1236-4DC1-8965-690A053B318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93EEE7-1236-4DC1-8965-690A053B318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93EEE7-1236-4DC1-8965-690A053B3189}"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93EEE7-1236-4DC1-8965-690A053B3189}" type="datetimeFigureOut">
              <a:rPr lang="en-US" smtClean="0"/>
              <a:pPr/>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93EEE7-1236-4DC1-8965-690A053B3189}" type="datetimeFigureOut">
              <a:rPr lang="en-US" smtClean="0"/>
              <a:pPr/>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3EEE7-1236-4DC1-8965-690A053B3189}" type="datetimeFigureOut">
              <a:rPr lang="en-US" smtClean="0"/>
              <a:pPr/>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93EEE7-1236-4DC1-8965-690A053B3189}"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93EEE7-1236-4DC1-8965-690A053B3189}"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07BFB-B8A2-4793-9584-2C0FF0DDB7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alpha val="8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3EEE7-1236-4DC1-8965-690A053B3189}" type="datetimeFigureOut">
              <a:rPr lang="en-US" smtClean="0"/>
              <a:pPr/>
              <a:t>7/25/2018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07BFB-B8A2-4793-9584-2C0FF0DDB7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228600"/>
            <a:ext cx="9144000" cy="6400800"/>
          </a:xfrm>
        </p:spPr>
        <p:txBody>
          <a:bodyPr>
            <a:normAutofit/>
          </a:bodyPr>
          <a:lstStyle/>
          <a:p>
            <a:pPr eaLnBrk="1" hangingPunct="1"/>
            <a:r>
              <a:rPr lang="en-US" sz="5400" dirty="0">
                <a:solidFill>
                  <a:srgbClr val="FFFF00"/>
                </a:solidFill>
                <a:latin typeface="Comic Sans MS" pitchFamily="66" charset="0"/>
              </a:rPr>
              <a:t>Endocrine Glands </a:t>
            </a:r>
            <a:br>
              <a:rPr lang="en-US" sz="5400" dirty="0">
                <a:solidFill>
                  <a:srgbClr val="FFFF00"/>
                </a:solidFill>
                <a:latin typeface="Comic Sans MS" pitchFamily="66" charset="0"/>
              </a:rPr>
            </a:br>
            <a:r>
              <a:rPr lang="en-US" sz="5400" dirty="0">
                <a:solidFill>
                  <a:srgbClr val="FFFF00"/>
                </a:solidFill>
                <a:latin typeface="Comic Sans MS" pitchFamily="66" charset="0"/>
              </a:rPr>
              <a:t>&amp; </a:t>
            </a:r>
            <a:br>
              <a:rPr lang="en-US" sz="5400" dirty="0">
                <a:solidFill>
                  <a:srgbClr val="FFFF00"/>
                </a:solidFill>
                <a:latin typeface="Comic Sans MS" pitchFamily="66" charset="0"/>
              </a:rPr>
            </a:br>
            <a:r>
              <a:rPr lang="en-US" sz="5400" dirty="0">
                <a:solidFill>
                  <a:srgbClr val="FFFF00"/>
                </a:solidFill>
                <a:latin typeface="Comic Sans MS" pitchFamily="66" charset="0"/>
              </a:rPr>
              <a:t>Functions</a:t>
            </a:r>
            <a:br>
              <a:rPr lang="en-US" sz="5400" dirty="0">
                <a:solidFill>
                  <a:srgbClr val="FFFF00"/>
                </a:solidFill>
                <a:latin typeface="Comic Sans MS" pitchFamily="66" charset="0"/>
              </a:rPr>
            </a:br>
            <a:br>
              <a:rPr lang="en-US" sz="5400" dirty="0">
                <a:solidFill>
                  <a:srgbClr val="FFFF00"/>
                </a:solidFill>
                <a:latin typeface="Comic Sans MS" pitchFamily="66" charset="0"/>
              </a:rPr>
            </a:br>
            <a:endParaRPr lang="en-US" sz="5400" dirty="0">
              <a:solidFill>
                <a:srgbClr val="FFFF00"/>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err="1">
                <a:solidFill>
                  <a:schemeClr val="bg1"/>
                </a:solidFill>
                <a:latin typeface="Book Antiqua" pitchFamily="18" charset="0"/>
              </a:rPr>
              <a:t>Parathyroids</a:t>
            </a:r>
            <a:endParaRPr lang="en-US" dirty="0">
              <a:solidFill>
                <a:schemeClr val="bg1"/>
              </a:solidFill>
              <a:latin typeface="Book Antiqua" pitchFamily="18" charset="0"/>
            </a:endParaRPr>
          </a:p>
        </p:txBody>
      </p:sp>
      <p:sp>
        <p:nvSpPr>
          <p:cNvPr id="32771" name="Rectangle 3"/>
          <p:cNvSpPr>
            <a:spLocks noGrp="1" noChangeArrowheads="1"/>
          </p:cNvSpPr>
          <p:nvPr>
            <p:ph idx="1"/>
          </p:nvPr>
        </p:nvSpPr>
        <p:spPr>
          <a:xfrm>
            <a:off x="381000" y="1447800"/>
            <a:ext cx="4479925" cy="4876800"/>
          </a:xfrm>
        </p:spPr>
        <p:txBody>
          <a:bodyPr>
            <a:normAutofit fontScale="85000" lnSpcReduction="10000"/>
          </a:bodyPr>
          <a:lstStyle/>
          <a:p>
            <a:pPr algn="just" eaLnBrk="1" hangingPunct="1"/>
            <a:r>
              <a:rPr lang="en-US" dirty="0">
                <a:solidFill>
                  <a:schemeClr val="bg1"/>
                </a:solidFill>
                <a:latin typeface="Book Antiqua" pitchFamily="18" charset="0"/>
              </a:rPr>
              <a:t>The </a:t>
            </a:r>
            <a:r>
              <a:rPr lang="en-US" b="1" dirty="0">
                <a:solidFill>
                  <a:srgbClr val="FFFF00"/>
                </a:solidFill>
                <a:latin typeface="Book Antiqua" pitchFamily="18" charset="0"/>
              </a:rPr>
              <a:t>parathyroid glands</a:t>
            </a:r>
            <a:r>
              <a:rPr lang="en-US" b="1" dirty="0">
                <a:solidFill>
                  <a:schemeClr val="bg1"/>
                </a:solidFill>
                <a:latin typeface="Book Antiqua" pitchFamily="18" charset="0"/>
              </a:rPr>
              <a:t> </a:t>
            </a:r>
            <a:r>
              <a:rPr lang="en-US" dirty="0">
                <a:solidFill>
                  <a:schemeClr val="bg1"/>
                </a:solidFill>
                <a:latin typeface="Book Antiqua" pitchFamily="18" charset="0"/>
              </a:rPr>
              <a:t>are four small glands attached to the thyroid.</a:t>
            </a:r>
          </a:p>
          <a:p>
            <a:pPr algn="just" eaLnBrk="1" hangingPunct="1">
              <a:buNone/>
            </a:pPr>
            <a:endParaRPr lang="en-US" dirty="0">
              <a:solidFill>
                <a:schemeClr val="bg1"/>
              </a:solidFill>
              <a:latin typeface="Book Antiqua" pitchFamily="18" charset="0"/>
            </a:endParaRPr>
          </a:p>
          <a:p>
            <a:pPr algn="just" eaLnBrk="1" hangingPunct="1"/>
            <a:r>
              <a:rPr lang="en-US" dirty="0">
                <a:solidFill>
                  <a:schemeClr val="bg1"/>
                </a:solidFill>
                <a:latin typeface="Book Antiqua" pitchFamily="18" charset="0"/>
              </a:rPr>
              <a:t>The hormone they produce is </a:t>
            </a:r>
            <a:r>
              <a:rPr lang="en-US" b="1" dirty="0">
                <a:solidFill>
                  <a:srgbClr val="FFFF00"/>
                </a:solidFill>
                <a:latin typeface="Book Antiqua" pitchFamily="18" charset="0"/>
              </a:rPr>
              <a:t>parathyroid hormone (PTH)</a:t>
            </a:r>
            <a:r>
              <a:rPr lang="en-US" dirty="0">
                <a:solidFill>
                  <a:srgbClr val="FFFF00"/>
                </a:solidFill>
                <a:latin typeface="Book Antiqua" pitchFamily="18" charset="0"/>
              </a:rPr>
              <a:t> </a:t>
            </a:r>
            <a:r>
              <a:rPr lang="en-US" dirty="0">
                <a:solidFill>
                  <a:schemeClr val="bg1"/>
                </a:solidFill>
                <a:latin typeface="Book Antiqua" pitchFamily="18" charset="0"/>
              </a:rPr>
              <a:t>which regulates the level of calcium in the blood.</a:t>
            </a:r>
          </a:p>
          <a:p>
            <a:pPr lvl="1" algn="just" eaLnBrk="1" hangingPunct="1"/>
            <a:r>
              <a:rPr lang="en-US" sz="2400" dirty="0">
                <a:solidFill>
                  <a:schemeClr val="bg1"/>
                </a:solidFill>
                <a:latin typeface="Book Antiqua" pitchFamily="18" charset="0"/>
              </a:rPr>
              <a:t>Essential that calcium is kept within narrow limits for muscle contraction, including the heart.</a:t>
            </a:r>
          </a:p>
        </p:txBody>
      </p:sp>
      <p:pic>
        <p:nvPicPr>
          <p:cNvPr id="32772" name="Picture 4" descr="45_UN954Parathyroids_U.jpg"/>
          <p:cNvPicPr>
            <a:picLocks noChangeAspect="1" noChangeArrowheads="1"/>
          </p:cNvPicPr>
          <p:nvPr/>
        </p:nvPicPr>
        <p:blipFill>
          <a:blip r:embed="rId3"/>
          <a:srcRect/>
          <a:stretch>
            <a:fillRect/>
          </a:stretch>
        </p:blipFill>
        <p:spPr bwMode="auto">
          <a:xfrm>
            <a:off x="5105400" y="1905000"/>
            <a:ext cx="3508375" cy="3733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sz="4000" dirty="0">
                <a:solidFill>
                  <a:schemeClr val="bg1"/>
                </a:solidFill>
                <a:latin typeface="Book Antiqua" pitchFamily="18" charset="0"/>
              </a:rPr>
              <a:t>Calcium Homeostasis</a:t>
            </a:r>
          </a:p>
        </p:txBody>
      </p:sp>
      <p:sp>
        <p:nvSpPr>
          <p:cNvPr id="117763" name="Rectangle 3"/>
          <p:cNvSpPr>
            <a:spLocks noGrp="1" noChangeArrowheads="1"/>
          </p:cNvSpPr>
          <p:nvPr>
            <p:ph idx="1"/>
          </p:nvPr>
        </p:nvSpPr>
        <p:spPr/>
        <p:txBody>
          <a:bodyPr rtlCol="0">
            <a:normAutofit fontScale="92500"/>
          </a:bodyPr>
          <a:lstStyle/>
          <a:p>
            <a:pPr marL="0" indent="0" algn="just">
              <a:buClr>
                <a:schemeClr val="accent1">
                  <a:lumMod val="60000"/>
                  <a:lumOff val="40000"/>
                </a:schemeClr>
              </a:buClr>
              <a:buNone/>
              <a:defRPr/>
            </a:pPr>
            <a:r>
              <a:rPr lang="en-US" sz="2400" dirty="0">
                <a:solidFill>
                  <a:schemeClr val="bg1"/>
                </a:solidFill>
                <a:latin typeface="Book Antiqua" pitchFamily="18" charset="0"/>
              </a:rPr>
              <a:t>Two antagonistic hormones, </a:t>
            </a:r>
            <a:r>
              <a:rPr lang="en-US" sz="2400" b="1" dirty="0">
                <a:solidFill>
                  <a:srgbClr val="FFFF00"/>
                </a:solidFill>
                <a:latin typeface="Book Antiqua" pitchFamily="18" charset="0"/>
              </a:rPr>
              <a:t>parathyroid hormone (PTH)</a:t>
            </a:r>
            <a:r>
              <a:rPr lang="en-US" sz="2400" dirty="0">
                <a:solidFill>
                  <a:srgbClr val="FFFF00"/>
                </a:solidFill>
                <a:latin typeface="Book Antiqua" pitchFamily="18" charset="0"/>
              </a:rPr>
              <a:t> </a:t>
            </a:r>
            <a:r>
              <a:rPr lang="en-US" sz="2400" dirty="0">
                <a:solidFill>
                  <a:schemeClr val="bg1"/>
                </a:solidFill>
                <a:latin typeface="Book Antiqua" pitchFamily="18" charset="0"/>
              </a:rPr>
              <a:t>and</a:t>
            </a:r>
            <a:r>
              <a:rPr lang="en-US" sz="2400" dirty="0">
                <a:solidFill>
                  <a:srgbClr val="FFFF00"/>
                </a:solidFill>
                <a:latin typeface="Book Antiqua" pitchFamily="18" charset="0"/>
              </a:rPr>
              <a:t> </a:t>
            </a:r>
            <a:r>
              <a:rPr lang="en-US" sz="2400" b="1" dirty="0">
                <a:solidFill>
                  <a:srgbClr val="FFFF00"/>
                </a:solidFill>
                <a:latin typeface="Book Antiqua" pitchFamily="18" charset="0"/>
              </a:rPr>
              <a:t>calcitonin</a:t>
            </a:r>
            <a:r>
              <a:rPr lang="en-US" sz="2400" dirty="0">
                <a:solidFill>
                  <a:schemeClr val="bg1"/>
                </a:solidFill>
                <a:latin typeface="Book Antiqua" pitchFamily="18" charset="0"/>
              </a:rPr>
              <a:t>, play the major role in calcium (Ca</a:t>
            </a:r>
            <a:r>
              <a:rPr lang="en-US" sz="2400" baseline="30000" dirty="0">
                <a:solidFill>
                  <a:schemeClr val="bg1"/>
                </a:solidFill>
                <a:latin typeface="Book Antiqua" pitchFamily="18" charset="0"/>
              </a:rPr>
              <a:t>2+</a:t>
            </a:r>
            <a:r>
              <a:rPr lang="en-US" sz="2400" dirty="0">
                <a:solidFill>
                  <a:schemeClr val="bg1"/>
                </a:solidFill>
                <a:latin typeface="Book Antiqua" pitchFamily="18" charset="0"/>
              </a:rPr>
              <a:t>) homeostasis in mammals.</a:t>
            </a:r>
          </a:p>
          <a:p>
            <a:pPr marL="0" indent="0" algn="just" eaLnBrk="1" fontAlgn="auto" hangingPunct="1">
              <a:spcAft>
                <a:spcPts val="0"/>
              </a:spcAft>
              <a:buClr>
                <a:schemeClr val="accent1">
                  <a:lumMod val="60000"/>
                  <a:lumOff val="40000"/>
                </a:schemeClr>
              </a:buClr>
              <a:buNone/>
              <a:defRPr/>
            </a:pPr>
            <a:endParaRPr lang="en-US" sz="2400" b="1" dirty="0">
              <a:solidFill>
                <a:srgbClr val="FFFF00"/>
              </a:solidFill>
              <a:latin typeface="Book Antiqua" pitchFamily="18" charset="0"/>
            </a:endParaRPr>
          </a:p>
          <a:p>
            <a:pPr algn="just" eaLnBrk="1" fontAlgn="auto" hangingPunct="1">
              <a:spcAft>
                <a:spcPts val="0"/>
              </a:spcAft>
              <a:buClr>
                <a:schemeClr val="accent1">
                  <a:lumMod val="60000"/>
                  <a:lumOff val="40000"/>
                </a:schemeClr>
              </a:buClr>
              <a:defRPr/>
            </a:pPr>
            <a:r>
              <a:rPr lang="en-US" sz="2400" b="1" dirty="0">
                <a:solidFill>
                  <a:srgbClr val="FFFF00"/>
                </a:solidFill>
                <a:latin typeface="Book Antiqua" pitchFamily="18" charset="0"/>
              </a:rPr>
              <a:t>Calcitonin</a:t>
            </a:r>
            <a:r>
              <a:rPr lang="en-US" sz="2400" dirty="0">
                <a:solidFill>
                  <a:schemeClr val="bg1"/>
                </a:solidFill>
                <a:latin typeface="Book Antiqua" pitchFamily="18" charset="0"/>
              </a:rPr>
              <a:t>, secreted by the thyroid gland, stimulates Ca</a:t>
            </a:r>
            <a:r>
              <a:rPr lang="en-US" sz="2400" baseline="30000" dirty="0">
                <a:solidFill>
                  <a:schemeClr val="bg1"/>
                </a:solidFill>
                <a:latin typeface="Book Antiqua" pitchFamily="18" charset="0"/>
              </a:rPr>
              <a:t>2+</a:t>
            </a:r>
            <a:r>
              <a:rPr lang="en-US" sz="2400" dirty="0">
                <a:solidFill>
                  <a:schemeClr val="bg1"/>
                </a:solidFill>
                <a:latin typeface="Book Antiqua" pitchFamily="18" charset="0"/>
              </a:rPr>
              <a:t> deposition in the bones and secretion by the kidneys, thus lowering blood Ca</a:t>
            </a:r>
            <a:r>
              <a:rPr lang="en-US" sz="2400" baseline="30000" dirty="0">
                <a:solidFill>
                  <a:schemeClr val="bg1"/>
                </a:solidFill>
                <a:latin typeface="Book Antiqua" pitchFamily="18" charset="0"/>
              </a:rPr>
              <a:t>2+</a:t>
            </a:r>
            <a:r>
              <a:rPr lang="en-US" sz="2400" dirty="0">
                <a:solidFill>
                  <a:schemeClr val="bg1"/>
                </a:solidFill>
                <a:latin typeface="Book Antiqua" pitchFamily="18" charset="0"/>
              </a:rPr>
              <a:t> levels.</a:t>
            </a:r>
          </a:p>
          <a:p>
            <a:pPr algn="just" eaLnBrk="1" fontAlgn="auto" hangingPunct="1">
              <a:spcAft>
                <a:spcPts val="0"/>
              </a:spcAft>
              <a:buClr>
                <a:schemeClr val="accent1">
                  <a:lumMod val="60000"/>
                  <a:lumOff val="40000"/>
                </a:schemeClr>
              </a:buClr>
              <a:defRPr/>
            </a:pPr>
            <a:endParaRPr lang="en-US" sz="2400" dirty="0">
              <a:solidFill>
                <a:schemeClr val="bg1"/>
              </a:solidFill>
              <a:latin typeface="Book Antiqua" pitchFamily="18" charset="0"/>
            </a:endParaRPr>
          </a:p>
          <a:p>
            <a:pPr algn="just" eaLnBrk="1" fontAlgn="auto" hangingPunct="1">
              <a:spcAft>
                <a:spcPts val="0"/>
              </a:spcAft>
              <a:buClr>
                <a:schemeClr val="accent1">
                  <a:lumMod val="60000"/>
                  <a:lumOff val="40000"/>
                </a:schemeClr>
              </a:buClr>
              <a:defRPr/>
            </a:pPr>
            <a:r>
              <a:rPr lang="en-US" sz="2400" b="1" dirty="0">
                <a:solidFill>
                  <a:srgbClr val="FFFF00"/>
                </a:solidFill>
                <a:latin typeface="Book Antiqua" pitchFamily="18" charset="0"/>
              </a:rPr>
              <a:t>PTH</a:t>
            </a:r>
            <a:r>
              <a:rPr lang="en-US" sz="2400" dirty="0">
                <a:solidFill>
                  <a:schemeClr val="bg1"/>
                </a:solidFill>
                <a:latin typeface="Book Antiqua" pitchFamily="18" charset="0"/>
              </a:rPr>
              <a:t>, secreted by the parathyroid glands, has the opposite effects on the bones and kidneys, and raises Ca</a:t>
            </a:r>
            <a:r>
              <a:rPr lang="en-US" sz="2400" baseline="30000" dirty="0">
                <a:solidFill>
                  <a:schemeClr val="bg1"/>
                </a:solidFill>
                <a:latin typeface="Book Antiqua" pitchFamily="18" charset="0"/>
              </a:rPr>
              <a:t>2+</a:t>
            </a:r>
            <a:r>
              <a:rPr lang="en-US" sz="2400" dirty="0">
                <a:solidFill>
                  <a:schemeClr val="bg1"/>
                </a:solidFill>
                <a:latin typeface="Book Antiqua" pitchFamily="18" charset="0"/>
              </a:rPr>
              <a:t> levels.</a:t>
            </a:r>
          </a:p>
          <a:p>
            <a:pPr lvl="1" algn="just" eaLnBrk="1" fontAlgn="auto" hangingPunct="1">
              <a:spcAft>
                <a:spcPts val="0"/>
              </a:spcAft>
              <a:buClr>
                <a:schemeClr val="accent1">
                  <a:lumMod val="75000"/>
                </a:schemeClr>
              </a:buClr>
              <a:defRPr/>
            </a:pPr>
            <a:r>
              <a:rPr lang="en-US" sz="2000" dirty="0">
                <a:solidFill>
                  <a:schemeClr val="bg1"/>
                </a:solidFill>
                <a:latin typeface="Book Antiqua" pitchFamily="18" charset="0"/>
              </a:rPr>
              <a:t>Also has an indirect effect, stimulating the kidneys to activate vitamin D, which promotes intestinal uptake of Ca</a:t>
            </a:r>
            <a:r>
              <a:rPr lang="en-US" sz="2000" baseline="30000" dirty="0">
                <a:solidFill>
                  <a:schemeClr val="bg1"/>
                </a:solidFill>
                <a:latin typeface="Book Antiqua" pitchFamily="18" charset="0"/>
              </a:rPr>
              <a:t>2+</a:t>
            </a:r>
            <a:r>
              <a:rPr lang="en-US" sz="2000" dirty="0">
                <a:solidFill>
                  <a:schemeClr val="bg1"/>
                </a:solidFill>
                <a:latin typeface="Book Antiqua" pitchFamily="18" charset="0"/>
              </a:rPr>
              <a:t> from food.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4540" y="76200"/>
            <a:ext cx="2316660" cy="769441"/>
          </a:xfrm>
          <a:prstGeom prst="rect">
            <a:avLst/>
          </a:prstGeom>
        </p:spPr>
        <p:txBody>
          <a:bodyPr wrap="none">
            <a:spAutoFit/>
          </a:bodyPr>
          <a:lstStyle/>
          <a:p>
            <a:r>
              <a:rPr lang="en-US" sz="4400" b="1" dirty="0">
                <a:solidFill>
                  <a:schemeClr val="bg1"/>
                </a:solidFill>
                <a:latin typeface="Book Antiqua" pitchFamily="18" charset="0"/>
              </a:rPr>
              <a:t>Thymus</a:t>
            </a:r>
            <a:endParaRPr lang="en-US" sz="4400" dirty="0">
              <a:solidFill>
                <a:schemeClr val="bg1"/>
              </a:solidFill>
              <a:latin typeface="Book Antiqua" pitchFamily="18" charset="0"/>
            </a:endParaRPr>
          </a:p>
        </p:txBody>
      </p:sp>
      <p:sp>
        <p:nvSpPr>
          <p:cNvPr id="5" name="Rectangle 4"/>
          <p:cNvSpPr/>
          <p:nvPr/>
        </p:nvSpPr>
        <p:spPr>
          <a:xfrm>
            <a:off x="609600" y="990600"/>
            <a:ext cx="8229600" cy="5632311"/>
          </a:xfrm>
          <a:prstGeom prst="rect">
            <a:avLst/>
          </a:prstGeom>
        </p:spPr>
        <p:txBody>
          <a:bodyPr wrap="square">
            <a:spAutoFit/>
          </a:bodyPr>
          <a:lstStyle/>
          <a:p>
            <a:pPr marL="341313" indent="-341313" algn="just">
              <a:buFont typeface="Wingdings" pitchFamily="2" charset="2"/>
              <a:buChar char="q"/>
            </a:pPr>
            <a:r>
              <a:rPr lang="en-US" sz="2400" dirty="0">
                <a:solidFill>
                  <a:schemeClr val="bg1"/>
                </a:solidFill>
                <a:latin typeface="Book Antiqua" pitchFamily="18" charset="0"/>
              </a:rPr>
              <a:t>The thymus plays a major role in the development of the immune system.</a:t>
            </a:r>
          </a:p>
          <a:p>
            <a:pPr marL="341313" indent="-341313" algn="just">
              <a:buFont typeface="Wingdings" pitchFamily="2" charset="2"/>
              <a:buChar char="q"/>
            </a:pPr>
            <a:endParaRPr lang="en-US" sz="2400" dirty="0">
              <a:solidFill>
                <a:schemeClr val="bg1"/>
              </a:solidFill>
              <a:latin typeface="Book Antiqua" pitchFamily="18" charset="0"/>
            </a:endParaRPr>
          </a:p>
          <a:p>
            <a:pPr marL="341313" indent="-341313" algn="just">
              <a:buFont typeface="Wingdings" pitchFamily="2" charset="2"/>
              <a:buChar char="q"/>
            </a:pPr>
            <a:r>
              <a:rPr lang="en-US" sz="2400" dirty="0">
                <a:solidFill>
                  <a:schemeClr val="bg1"/>
                </a:solidFill>
                <a:latin typeface="Book Antiqua" pitchFamily="18" charset="0"/>
              </a:rPr>
              <a:t>This gland secretes the peptide hormones called </a:t>
            </a:r>
            <a:r>
              <a:rPr lang="en-US" sz="2400" dirty="0" err="1">
                <a:solidFill>
                  <a:srgbClr val="FFFF00"/>
                </a:solidFill>
                <a:latin typeface="Book Antiqua" pitchFamily="18" charset="0"/>
              </a:rPr>
              <a:t>thymosins</a:t>
            </a:r>
            <a:r>
              <a:rPr lang="en-US" sz="2400" dirty="0">
                <a:solidFill>
                  <a:schemeClr val="bg1"/>
                </a:solidFill>
                <a:latin typeface="Book Antiqua" pitchFamily="18" charset="0"/>
              </a:rPr>
              <a:t>. </a:t>
            </a:r>
          </a:p>
          <a:p>
            <a:pPr marL="341313" indent="-341313" algn="just">
              <a:buFont typeface="Wingdings" pitchFamily="2" charset="2"/>
              <a:buChar char="q"/>
            </a:pPr>
            <a:endParaRPr lang="en-US" sz="2400" dirty="0">
              <a:solidFill>
                <a:schemeClr val="bg1"/>
              </a:solidFill>
              <a:latin typeface="Book Antiqua" pitchFamily="18" charset="0"/>
            </a:endParaRPr>
          </a:p>
          <a:p>
            <a:pPr marL="341313" indent="-341313" algn="just">
              <a:buFont typeface="Wingdings" pitchFamily="2" charset="2"/>
              <a:buChar char="q"/>
            </a:pPr>
            <a:r>
              <a:rPr lang="en-US" sz="2400" dirty="0" err="1">
                <a:solidFill>
                  <a:srgbClr val="FFFF00"/>
                </a:solidFill>
                <a:latin typeface="Book Antiqua" pitchFamily="18" charset="0"/>
              </a:rPr>
              <a:t>Thymosins</a:t>
            </a:r>
            <a:r>
              <a:rPr lang="en-US" sz="2400" dirty="0">
                <a:solidFill>
                  <a:schemeClr val="bg1"/>
                </a:solidFill>
                <a:latin typeface="Book Antiqua" pitchFamily="18" charset="0"/>
              </a:rPr>
              <a:t> play a major role in the differentiation of T-lymphocytes, which provide </a:t>
            </a:r>
            <a:r>
              <a:rPr lang="en-US" sz="2400" dirty="0">
                <a:solidFill>
                  <a:srgbClr val="FFFF00"/>
                </a:solidFill>
                <a:latin typeface="Book Antiqua" pitchFamily="18" charset="0"/>
              </a:rPr>
              <a:t>cell-mediated immunity</a:t>
            </a:r>
            <a:r>
              <a:rPr lang="en-US" sz="2400" dirty="0">
                <a:solidFill>
                  <a:schemeClr val="bg1"/>
                </a:solidFill>
                <a:latin typeface="Book Antiqua" pitchFamily="18" charset="0"/>
              </a:rPr>
              <a:t>.</a:t>
            </a:r>
          </a:p>
          <a:p>
            <a:pPr marL="341313" indent="-341313" algn="just">
              <a:buFont typeface="Wingdings" pitchFamily="2" charset="2"/>
              <a:buChar char="q"/>
            </a:pPr>
            <a:endParaRPr lang="en-US" sz="2400" dirty="0">
              <a:solidFill>
                <a:schemeClr val="bg1"/>
              </a:solidFill>
              <a:latin typeface="Book Antiqua" pitchFamily="18" charset="0"/>
            </a:endParaRPr>
          </a:p>
          <a:p>
            <a:pPr marL="341313" indent="-341313" algn="just">
              <a:buFont typeface="Wingdings" pitchFamily="2" charset="2"/>
              <a:buChar char="q"/>
            </a:pPr>
            <a:r>
              <a:rPr lang="en-US" sz="2400" dirty="0">
                <a:solidFill>
                  <a:schemeClr val="bg1"/>
                </a:solidFill>
                <a:latin typeface="Book Antiqua" pitchFamily="18" charset="0"/>
              </a:rPr>
              <a:t>In addition, </a:t>
            </a:r>
            <a:r>
              <a:rPr lang="en-US" sz="2400" dirty="0" err="1">
                <a:solidFill>
                  <a:srgbClr val="FFFF00"/>
                </a:solidFill>
                <a:latin typeface="Book Antiqua" pitchFamily="18" charset="0"/>
              </a:rPr>
              <a:t>thymosins</a:t>
            </a:r>
            <a:r>
              <a:rPr lang="en-US" sz="2400" dirty="0">
                <a:solidFill>
                  <a:schemeClr val="bg1"/>
                </a:solidFill>
                <a:latin typeface="Book Antiqua" pitchFamily="18" charset="0"/>
              </a:rPr>
              <a:t> also promote production of antibodies to provide </a:t>
            </a:r>
            <a:r>
              <a:rPr lang="en-US" sz="2400" dirty="0" err="1">
                <a:solidFill>
                  <a:srgbClr val="FFFF00"/>
                </a:solidFill>
                <a:latin typeface="Book Antiqua" pitchFamily="18" charset="0"/>
              </a:rPr>
              <a:t>humoral</a:t>
            </a:r>
            <a:r>
              <a:rPr lang="en-US" sz="2400" dirty="0">
                <a:solidFill>
                  <a:srgbClr val="FFFF00"/>
                </a:solidFill>
                <a:latin typeface="Book Antiqua" pitchFamily="18" charset="0"/>
              </a:rPr>
              <a:t> immunity</a:t>
            </a:r>
            <a:r>
              <a:rPr lang="en-US" sz="2400" dirty="0">
                <a:solidFill>
                  <a:schemeClr val="bg1"/>
                </a:solidFill>
                <a:latin typeface="Book Antiqua" pitchFamily="18" charset="0"/>
              </a:rPr>
              <a:t>. </a:t>
            </a:r>
          </a:p>
          <a:p>
            <a:pPr marL="341313" indent="-341313" algn="just">
              <a:buFont typeface="Wingdings" pitchFamily="2" charset="2"/>
              <a:buChar char="q"/>
            </a:pPr>
            <a:endParaRPr lang="en-US" sz="2400" dirty="0">
              <a:solidFill>
                <a:schemeClr val="bg1"/>
              </a:solidFill>
              <a:latin typeface="Book Antiqua" pitchFamily="18" charset="0"/>
            </a:endParaRPr>
          </a:p>
          <a:p>
            <a:pPr marL="341313" indent="-341313" algn="just">
              <a:buFont typeface="Wingdings" pitchFamily="2" charset="2"/>
              <a:buChar char="q"/>
            </a:pPr>
            <a:r>
              <a:rPr lang="en-US" sz="2400" dirty="0">
                <a:solidFill>
                  <a:schemeClr val="bg1"/>
                </a:solidFill>
                <a:latin typeface="Book Antiqua" pitchFamily="18" charset="0"/>
              </a:rPr>
              <a:t>Thymus is degenerated in old individuals resulting in a decreased production of </a:t>
            </a:r>
            <a:r>
              <a:rPr lang="en-US" sz="2400" dirty="0" err="1">
                <a:solidFill>
                  <a:schemeClr val="bg1"/>
                </a:solidFill>
                <a:latin typeface="Book Antiqua" pitchFamily="18" charset="0"/>
              </a:rPr>
              <a:t>thymosins</a:t>
            </a:r>
            <a:r>
              <a:rPr lang="en-US" sz="2400" dirty="0">
                <a:solidFill>
                  <a:schemeClr val="bg1"/>
                </a:solidFill>
                <a:latin typeface="Book Antiqua" pitchFamily="18" charset="0"/>
              </a:rPr>
              <a:t>. As a result, the immune responses of old persons become weak.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a:solidFill>
                  <a:schemeClr val="bg1"/>
                </a:solidFill>
                <a:latin typeface="Book Antiqua" pitchFamily="18" charset="0"/>
              </a:rPr>
              <a:t>Adrenals</a:t>
            </a:r>
          </a:p>
        </p:txBody>
      </p:sp>
      <p:sp>
        <p:nvSpPr>
          <p:cNvPr id="35843" name="Rectangle 3"/>
          <p:cNvSpPr>
            <a:spLocks noGrp="1" noChangeArrowheads="1"/>
          </p:cNvSpPr>
          <p:nvPr>
            <p:ph idx="1"/>
          </p:nvPr>
        </p:nvSpPr>
        <p:spPr>
          <a:xfrm>
            <a:off x="457200" y="1219200"/>
            <a:ext cx="8229600" cy="2667000"/>
          </a:xfrm>
        </p:spPr>
        <p:txBody>
          <a:bodyPr>
            <a:normAutofit/>
          </a:bodyPr>
          <a:lstStyle/>
          <a:p>
            <a:pPr algn="just" eaLnBrk="1" hangingPunct="1"/>
            <a:r>
              <a:rPr lang="en-US" sz="2800" dirty="0">
                <a:solidFill>
                  <a:schemeClr val="bg1"/>
                </a:solidFill>
                <a:latin typeface="Book Antiqua" pitchFamily="18" charset="0"/>
              </a:rPr>
              <a:t>Mammals have an </a:t>
            </a:r>
            <a:r>
              <a:rPr lang="en-US" sz="2800" b="1" dirty="0">
                <a:solidFill>
                  <a:schemeClr val="bg1"/>
                </a:solidFill>
                <a:latin typeface="Book Antiqua" pitchFamily="18" charset="0"/>
              </a:rPr>
              <a:t>adrenal gland</a:t>
            </a:r>
            <a:r>
              <a:rPr lang="en-US" sz="2800" dirty="0">
                <a:solidFill>
                  <a:schemeClr val="bg1"/>
                </a:solidFill>
                <a:latin typeface="Book Antiqua" pitchFamily="18" charset="0"/>
              </a:rPr>
              <a:t> above each kidney.</a:t>
            </a:r>
          </a:p>
          <a:p>
            <a:pPr lvl="1" algn="just" eaLnBrk="1" hangingPunct="1"/>
            <a:r>
              <a:rPr lang="en-US" sz="2400" b="1" dirty="0">
                <a:solidFill>
                  <a:schemeClr val="bg1"/>
                </a:solidFill>
                <a:latin typeface="Book Antiqua" pitchFamily="18" charset="0"/>
              </a:rPr>
              <a:t>Adrenal medulla</a:t>
            </a:r>
            <a:r>
              <a:rPr lang="en-US" sz="2400" dirty="0">
                <a:solidFill>
                  <a:schemeClr val="bg1"/>
                </a:solidFill>
                <a:latin typeface="Book Antiqua" pitchFamily="18" charset="0"/>
              </a:rPr>
              <a:t> is the inner core which produces adrenaline (</a:t>
            </a:r>
            <a:r>
              <a:rPr lang="en-US" sz="2400" b="1" dirty="0">
                <a:solidFill>
                  <a:srgbClr val="FFFF00"/>
                </a:solidFill>
                <a:latin typeface="Book Antiqua" pitchFamily="18" charset="0"/>
              </a:rPr>
              <a:t>epinephrine</a:t>
            </a:r>
            <a:r>
              <a:rPr lang="en-US" sz="2400" dirty="0">
                <a:solidFill>
                  <a:schemeClr val="bg1"/>
                </a:solidFill>
                <a:latin typeface="Book Antiqua" pitchFamily="18" charset="0"/>
              </a:rPr>
              <a:t>) and </a:t>
            </a:r>
            <a:r>
              <a:rPr lang="en-US" sz="2400" b="1" dirty="0" err="1">
                <a:solidFill>
                  <a:srgbClr val="FFFF00"/>
                </a:solidFill>
                <a:latin typeface="Book Antiqua" pitchFamily="18" charset="0"/>
              </a:rPr>
              <a:t>norepinephrine</a:t>
            </a:r>
            <a:r>
              <a:rPr lang="en-US" sz="2400" dirty="0">
                <a:solidFill>
                  <a:schemeClr val="bg1"/>
                </a:solidFill>
                <a:latin typeface="Book Antiqua" pitchFamily="18" charset="0"/>
              </a:rPr>
              <a:t>.</a:t>
            </a:r>
          </a:p>
          <a:p>
            <a:pPr lvl="1" algn="just" eaLnBrk="1" hangingPunct="1"/>
            <a:r>
              <a:rPr lang="en-US" sz="2400" b="1" dirty="0">
                <a:solidFill>
                  <a:schemeClr val="bg1"/>
                </a:solidFill>
                <a:latin typeface="Book Antiqua" pitchFamily="18" charset="0"/>
              </a:rPr>
              <a:t>Adrenal cortex</a:t>
            </a:r>
            <a:r>
              <a:rPr lang="en-US" sz="2400" dirty="0">
                <a:solidFill>
                  <a:schemeClr val="bg1"/>
                </a:solidFill>
                <a:latin typeface="Book Antiqua" pitchFamily="18" charset="0"/>
              </a:rPr>
              <a:t> is the outer shell that produces the steroid hormones </a:t>
            </a:r>
            <a:r>
              <a:rPr lang="en-US" sz="2400" b="1" dirty="0" err="1">
                <a:solidFill>
                  <a:srgbClr val="FFFF00"/>
                </a:solidFill>
                <a:latin typeface="Book Antiqua" pitchFamily="18" charset="0"/>
              </a:rPr>
              <a:t>cortisol</a:t>
            </a:r>
            <a:r>
              <a:rPr lang="en-US" sz="2400" dirty="0">
                <a:solidFill>
                  <a:schemeClr val="bg1"/>
                </a:solidFill>
                <a:latin typeface="Book Antiqua" pitchFamily="18" charset="0"/>
              </a:rPr>
              <a:t> and </a:t>
            </a:r>
            <a:r>
              <a:rPr lang="en-US" sz="2400" b="1" dirty="0" err="1">
                <a:solidFill>
                  <a:srgbClr val="FFFF00"/>
                </a:solidFill>
                <a:latin typeface="Book Antiqua" pitchFamily="18" charset="0"/>
              </a:rPr>
              <a:t>aldosterone</a:t>
            </a:r>
            <a:r>
              <a:rPr lang="en-US" sz="2400" b="1" dirty="0">
                <a:solidFill>
                  <a:schemeClr val="bg1"/>
                </a:solidFill>
                <a:latin typeface="Book Antiqua" pitchFamily="18" charset="0"/>
              </a:rPr>
              <a:t>.</a:t>
            </a:r>
            <a:endParaRPr lang="en-US" sz="2400" dirty="0">
              <a:solidFill>
                <a:schemeClr val="bg1"/>
              </a:solidFill>
              <a:latin typeface="Book Antiqua" pitchFamily="18" charset="0"/>
            </a:endParaRPr>
          </a:p>
        </p:txBody>
      </p:sp>
      <p:pic>
        <p:nvPicPr>
          <p:cNvPr id="35844" name="Picture 5" descr="34_13"/>
          <p:cNvPicPr>
            <a:picLocks noChangeAspect="1" noChangeArrowheads="1"/>
          </p:cNvPicPr>
          <p:nvPr/>
        </p:nvPicPr>
        <p:blipFill>
          <a:blip r:embed="rId3"/>
          <a:srcRect t="3969"/>
          <a:stretch>
            <a:fillRect/>
          </a:stretch>
        </p:blipFill>
        <p:spPr bwMode="auto">
          <a:xfrm>
            <a:off x="1447800" y="3810000"/>
            <a:ext cx="6624835" cy="300565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solidFill>
                  <a:schemeClr val="bg1"/>
                </a:solidFill>
                <a:latin typeface="Book Antiqua" pitchFamily="18" charset="0"/>
              </a:rPr>
              <a:t>Pancreas</a:t>
            </a:r>
          </a:p>
        </p:txBody>
      </p:sp>
      <p:sp>
        <p:nvSpPr>
          <p:cNvPr id="39939" name="Rectangle 3"/>
          <p:cNvSpPr>
            <a:spLocks noGrp="1" noChangeArrowheads="1"/>
          </p:cNvSpPr>
          <p:nvPr>
            <p:ph idx="1"/>
          </p:nvPr>
        </p:nvSpPr>
        <p:spPr>
          <a:xfrm>
            <a:off x="549275" y="1600200"/>
            <a:ext cx="4251325" cy="4953000"/>
          </a:xfrm>
        </p:spPr>
        <p:txBody>
          <a:bodyPr>
            <a:normAutofit fontScale="85000" lnSpcReduction="10000"/>
          </a:bodyPr>
          <a:lstStyle/>
          <a:p>
            <a:pPr algn="just" eaLnBrk="1" hangingPunct="1"/>
            <a:r>
              <a:rPr lang="en-US" dirty="0">
                <a:solidFill>
                  <a:schemeClr val="bg1"/>
                </a:solidFill>
                <a:latin typeface="Book Antiqua" pitchFamily="18" charset="0"/>
              </a:rPr>
              <a:t>The </a:t>
            </a:r>
            <a:r>
              <a:rPr lang="en-US" b="1" dirty="0">
                <a:solidFill>
                  <a:srgbClr val="FFFF00"/>
                </a:solidFill>
                <a:latin typeface="Book Antiqua" pitchFamily="18" charset="0"/>
              </a:rPr>
              <a:t>pancreas</a:t>
            </a:r>
            <a:r>
              <a:rPr lang="en-US" dirty="0">
                <a:solidFill>
                  <a:schemeClr val="bg1"/>
                </a:solidFill>
                <a:latin typeface="Book Antiqua" pitchFamily="18" charset="0"/>
              </a:rPr>
              <a:t> is located behind the stomach and is connected to the small intestine by a small tube.</a:t>
            </a:r>
          </a:p>
          <a:p>
            <a:pPr algn="just" eaLnBrk="1" hangingPunct="1"/>
            <a:r>
              <a:rPr lang="en-US" dirty="0">
                <a:solidFill>
                  <a:schemeClr val="bg1"/>
                </a:solidFill>
                <a:latin typeface="Book Antiqua" pitchFamily="18" charset="0"/>
              </a:rPr>
              <a:t>It secretes digestive enzymes into the digestive tract (exocrine function).</a:t>
            </a:r>
          </a:p>
          <a:p>
            <a:pPr algn="just" eaLnBrk="1" hangingPunct="1"/>
            <a:r>
              <a:rPr lang="en-US" dirty="0">
                <a:solidFill>
                  <a:schemeClr val="bg1"/>
                </a:solidFill>
                <a:latin typeface="Book Antiqua" pitchFamily="18" charset="0"/>
              </a:rPr>
              <a:t>Endocrine function – production of </a:t>
            </a:r>
            <a:r>
              <a:rPr lang="en-US" b="1" dirty="0">
                <a:solidFill>
                  <a:schemeClr val="bg1"/>
                </a:solidFill>
                <a:latin typeface="Book Antiqua" pitchFamily="18" charset="0"/>
              </a:rPr>
              <a:t>insulin</a:t>
            </a:r>
            <a:r>
              <a:rPr lang="en-US" dirty="0">
                <a:solidFill>
                  <a:schemeClr val="bg1"/>
                </a:solidFill>
                <a:latin typeface="Book Antiqua" pitchFamily="18" charset="0"/>
              </a:rPr>
              <a:t> and </a:t>
            </a:r>
            <a:r>
              <a:rPr lang="en-US" b="1" dirty="0">
                <a:solidFill>
                  <a:schemeClr val="bg1"/>
                </a:solidFill>
                <a:latin typeface="Book Antiqua" pitchFamily="18" charset="0"/>
              </a:rPr>
              <a:t>glucagon</a:t>
            </a:r>
            <a:r>
              <a:rPr lang="en-US" dirty="0">
                <a:solidFill>
                  <a:schemeClr val="bg1"/>
                </a:solidFill>
                <a:latin typeface="Book Antiqua" pitchFamily="18" charset="0"/>
              </a:rPr>
              <a:t>.</a:t>
            </a:r>
          </a:p>
        </p:txBody>
      </p:sp>
      <p:pic>
        <p:nvPicPr>
          <p:cNvPr id="39940" name="Picture 5" descr="34_15"/>
          <p:cNvPicPr>
            <a:picLocks noChangeAspect="1" noChangeArrowheads="1"/>
          </p:cNvPicPr>
          <p:nvPr/>
        </p:nvPicPr>
        <p:blipFill>
          <a:blip r:embed="rId3"/>
          <a:srcRect/>
          <a:stretch>
            <a:fillRect/>
          </a:stretch>
        </p:blipFill>
        <p:spPr bwMode="auto">
          <a:xfrm>
            <a:off x="4838700" y="1457325"/>
            <a:ext cx="4305300" cy="46386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solidFill>
                  <a:schemeClr val="bg1"/>
                </a:solidFill>
                <a:latin typeface="Book Antiqua" pitchFamily="18" charset="0"/>
              </a:rPr>
              <a:t>Glucose Homeostasis</a:t>
            </a:r>
          </a:p>
        </p:txBody>
      </p:sp>
      <p:sp>
        <p:nvSpPr>
          <p:cNvPr id="40963" name="Rectangle 3"/>
          <p:cNvSpPr>
            <a:spLocks noGrp="1" noChangeArrowheads="1"/>
          </p:cNvSpPr>
          <p:nvPr>
            <p:ph idx="1"/>
          </p:nvPr>
        </p:nvSpPr>
        <p:spPr>
          <a:xfrm>
            <a:off x="549275" y="1600200"/>
            <a:ext cx="3946525" cy="5029200"/>
          </a:xfrm>
        </p:spPr>
        <p:txBody>
          <a:bodyPr/>
          <a:lstStyle/>
          <a:p>
            <a:pPr algn="just" eaLnBrk="1" hangingPunct="1"/>
            <a:r>
              <a:rPr lang="en-US" sz="2800" dirty="0">
                <a:solidFill>
                  <a:schemeClr val="bg1"/>
                </a:solidFill>
                <a:latin typeface="Book Antiqua" pitchFamily="18" charset="0"/>
              </a:rPr>
              <a:t>The </a:t>
            </a:r>
            <a:r>
              <a:rPr lang="en-US" sz="2800" b="1" dirty="0">
                <a:solidFill>
                  <a:srgbClr val="FFFF00"/>
                </a:solidFill>
                <a:latin typeface="Book Antiqua" pitchFamily="18" charset="0"/>
              </a:rPr>
              <a:t>islets of</a:t>
            </a:r>
            <a:r>
              <a:rPr lang="en-US" sz="2800" b="1" dirty="0">
                <a:solidFill>
                  <a:schemeClr val="bg1"/>
                </a:solidFill>
                <a:latin typeface="Book Antiqua" pitchFamily="18" charset="0"/>
              </a:rPr>
              <a:t> </a:t>
            </a:r>
            <a:r>
              <a:rPr lang="en-US" sz="2800" b="1" dirty="0" err="1">
                <a:solidFill>
                  <a:srgbClr val="FFFF00"/>
                </a:solidFill>
                <a:latin typeface="Book Antiqua" pitchFamily="18" charset="0"/>
              </a:rPr>
              <a:t>Langerhans</a:t>
            </a:r>
            <a:r>
              <a:rPr lang="en-US" sz="2800" dirty="0">
                <a:solidFill>
                  <a:schemeClr val="bg1"/>
                </a:solidFill>
                <a:latin typeface="Book Antiqua" pitchFamily="18" charset="0"/>
              </a:rPr>
              <a:t> in the pancreas secrete insulin (</a:t>
            </a:r>
            <a:r>
              <a:rPr lang="el-GR" sz="2800" dirty="0">
                <a:solidFill>
                  <a:schemeClr val="bg1"/>
                </a:solidFill>
                <a:latin typeface="Book Antiqua" pitchFamily="18" charset="0"/>
              </a:rPr>
              <a:t>β</a:t>
            </a:r>
            <a:r>
              <a:rPr lang="en-US" sz="2800" dirty="0">
                <a:solidFill>
                  <a:schemeClr val="bg1"/>
                </a:solidFill>
                <a:latin typeface="Book Antiqua" pitchFamily="18" charset="0"/>
              </a:rPr>
              <a:t> cells) and glucagon (</a:t>
            </a:r>
            <a:r>
              <a:rPr lang="el-GR" sz="2800" dirty="0">
                <a:solidFill>
                  <a:schemeClr val="bg1"/>
                </a:solidFill>
                <a:latin typeface="Book Antiqua" pitchFamily="18" charset="0"/>
              </a:rPr>
              <a:t>α</a:t>
            </a:r>
            <a:r>
              <a:rPr lang="en-US" sz="2800" dirty="0">
                <a:solidFill>
                  <a:schemeClr val="bg1"/>
                </a:solidFill>
                <a:latin typeface="Book Antiqua" pitchFamily="18" charset="0"/>
              </a:rPr>
              <a:t> cells).</a:t>
            </a:r>
          </a:p>
          <a:p>
            <a:pPr lvl="1" algn="just" eaLnBrk="1" hangingPunct="1"/>
            <a:r>
              <a:rPr lang="en-US" sz="2600" b="1" dirty="0">
                <a:solidFill>
                  <a:schemeClr val="bg1"/>
                </a:solidFill>
                <a:latin typeface="Book Antiqua" pitchFamily="18" charset="0"/>
              </a:rPr>
              <a:t>Insulin</a:t>
            </a:r>
            <a:r>
              <a:rPr lang="en-US" sz="2600" dirty="0">
                <a:solidFill>
                  <a:schemeClr val="bg1"/>
                </a:solidFill>
                <a:latin typeface="Book Antiqua" pitchFamily="18" charset="0"/>
              </a:rPr>
              <a:t> removes glucose from the blood.</a:t>
            </a:r>
          </a:p>
          <a:p>
            <a:pPr lvl="1" algn="just" eaLnBrk="1" hangingPunct="1"/>
            <a:r>
              <a:rPr lang="en-US" sz="2600" b="1" dirty="0">
                <a:solidFill>
                  <a:schemeClr val="bg1"/>
                </a:solidFill>
                <a:latin typeface="Book Antiqua" pitchFamily="18" charset="0"/>
              </a:rPr>
              <a:t>Glucagon</a:t>
            </a:r>
            <a:r>
              <a:rPr lang="en-US" sz="2600" dirty="0">
                <a:solidFill>
                  <a:schemeClr val="bg1"/>
                </a:solidFill>
                <a:latin typeface="Book Antiqua" pitchFamily="18" charset="0"/>
              </a:rPr>
              <a:t> returns glucose to the blood.</a:t>
            </a:r>
          </a:p>
        </p:txBody>
      </p:sp>
      <p:pic>
        <p:nvPicPr>
          <p:cNvPr id="40964" name="Picture 4" descr="45_12GlucoseHomeostasis_L.jpg"/>
          <p:cNvPicPr>
            <a:picLocks noChangeAspect="1" noChangeArrowheads="1"/>
          </p:cNvPicPr>
          <p:nvPr/>
        </p:nvPicPr>
        <p:blipFill>
          <a:blip r:embed="rId3"/>
          <a:srcRect/>
          <a:stretch>
            <a:fillRect/>
          </a:stretch>
        </p:blipFill>
        <p:spPr bwMode="auto">
          <a:xfrm>
            <a:off x="4648200" y="1341438"/>
            <a:ext cx="4495800" cy="5516562"/>
          </a:xfrm>
          <a:prstGeom prst="rect">
            <a:avLst/>
          </a:prstGeom>
          <a:noFill/>
          <a:ln w="9525">
            <a:noFill/>
            <a:miter lim="800000"/>
            <a:headEnd/>
            <a:tailEnd/>
          </a:ln>
        </p:spPr>
      </p:pic>
      <p:sp>
        <p:nvSpPr>
          <p:cNvPr id="5" name="Rectangle 4"/>
          <p:cNvSpPr/>
          <p:nvPr/>
        </p:nvSpPr>
        <p:spPr>
          <a:xfrm>
            <a:off x="5867400" y="4800600"/>
            <a:ext cx="1631985" cy="369332"/>
          </a:xfrm>
          <a:prstGeom prst="rect">
            <a:avLst/>
          </a:prstGeom>
        </p:spPr>
        <p:txBody>
          <a:bodyPr wrap="none">
            <a:spAutoFit/>
          </a:bodyPr>
          <a:lstStyle/>
          <a:p>
            <a:r>
              <a:rPr lang="en-US" b="1" dirty="0"/>
              <a:t>hyperglycemia</a:t>
            </a:r>
            <a:endParaRPr lang="en-US" dirty="0"/>
          </a:p>
        </p:txBody>
      </p:sp>
      <p:sp>
        <p:nvSpPr>
          <p:cNvPr id="6" name="Rectangle 5"/>
          <p:cNvSpPr/>
          <p:nvPr/>
        </p:nvSpPr>
        <p:spPr>
          <a:xfrm>
            <a:off x="6348574" y="3212068"/>
            <a:ext cx="1500026" cy="369332"/>
          </a:xfrm>
          <a:prstGeom prst="rect">
            <a:avLst/>
          </a:prstGeom>
        </p:spPr>
        <p:txBody>
          <a:bodyPr wrap="none">
            <a:spAutoFit/>
          </a:bodyPr>
          <a:lstStyle/>
          <a:p>
            <a:r>
              <a:rPr lang="en-US" b="1" dirty="0"/>
              <a:t>hypoglycemia</a:t>
            </a:r>
            <a:endParaRPr lang="en-US" dirty="0"/>
          </a:p>
        </p:txBody>
      </p:sp>
      <p:sp>
        <p:nvSpPr>
          <p:cNvPr id="7" name="Rectangle 6"/>
          <p:cNvSpPr/>
          <p:nvPr/>
        </p:nvSpPr>
        <p:spPr>
          <a:xfrm>
            <a:off x="5029200" y="5650468"/>
            <a:ext cx="1774204" cy="369332"/>
          </a:xfrm>
          <a:prstGeom prst="rect">
            <a:avLst/>
          </a:prstGeom>
        </p:spPr>
        <p:txBody>
          <a:bodyPr wrap="none">
            <a:spAutoFit/>
          </a:bodyPr>
          <a:lstStyle/>
          <a:p>
            <a:r>
              <a:rPr lang="en-US" dirty="0" err="1"/>
              <a:t>Gluconeogenesis</a:t>
            </a:r>
            <a:endParaRPr lang="en-US" dirty="0"/>
          </a:p>
        </p:txBody>
      </p:sp>
      <p:sp>
        <p:nvSpPr>
          <p:cNvPr id="8" name="Rectangle 7"/>
          <p:cNvSpPr/>
          <p:nvPr/>
        </p:nvSpPr>
        <p:spPr>
          <a:xfrm>
            <a:off x="7467600" y="2145268"/>
            <a:ext cx="1484509" cy="369332"/>
          </a:xfrm>
          <a:prstGeom prst="rect">
            <a:avLst/>
          </a:prstGeom>
        </p:spPr>
        <p:txBody>
          <a:bodyPr wrap="none">
            <a:spAutoFit/>
          </a:bodyPr>
          <a:lstStyle/>
          <a:p>
            <a:r>
              <a:rPr lang="en-US" b="1" dirty="0" err="1"/>
              <a:t>Glycogenesis</a:t>
            </a:r>
            <a:r>
              <a:rPr lang="en-US" b="1" dirty="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8229600" cy="1143000"/>
          </a:xfrm>
          <a:prstGeom prst="rect">
            <a:avLst/>
          </a:prstGeom>
        </p:spPr>
        <p:txBody>
          <a:bodyPr vert="horz" lIns="91440" tIns="45720" rIns="91440" bIns="45720" rtlCol="0" anchor="ctr">
            <a:normAutofit/>
          </a:bodyPr>
          <a:lstStyle/>
          <a:p>
            <a:pPr algn="ctr">
              <a:spcBef>
                <a:spcPct val="0"/>
              </a:spcBef>
            </a:pPr>
            <a:r>
              <a:rPr lang="en-US" sz="4400" dirty="0">
                <a:solidFill>
                  <a:srgbClr val="FFFF00"/>
                </a:solidFill>
                <a:latin typeface="+mj-lt"/>
                <a:ea typeface="+mj-ea"/>
                <a:cs typeface="+mj-cs"/>
              </a:rPr>
              <a:t>Testis</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4" name="Rectangle 3"/>
          <p:cNvSpPr txBox="1">
            <a:spLocks noChangeArrowheads="1"/>
          </p:cNvSpPr>
          <p:nvPr/>
        </p:nvSpPr>
        <p:spPr>
          <a:xfrm>
            <a:off x="304800" y="762000"/>
            <a:ext cx="8610600" cy="6096000"/>
          </a:xfrm>
          <a:prstGeom prst="rect">
            <a:avLst/>
          </a:prstGeom>
        </p:spPr>
        <p:txBody>
          <a:bodyPr vert="horz" lIns="91440" tIns="45720" rIns="91440" bIns="45720" rtlCol="0">
            <a:noAutofit/>
          </a:bodyPr>
          <a:lstStyle/>
          <a:p>
            <a:pPr lvl="0" algn="just">
              <a:spcBef>
                <a:spcPct val="20000"/>
              </a:spcBef>
              <a:buClr>
                <a:schemeClr val="accent1">
                  <a:lumMod val="60000"/>
                  <a:lumOff val="40000"/>
                </a:schemeClr>
              </a:buClr>
              <a:defRPr/>
            </a:pPr>
            <a:r>
              <a:rPr lang="en-US" sz="2000" dirty="0">
                <a:solidFill>
                  <a:schemeClr val="bg1"/>
                </a:solidFill>
                <a:latin typeface="Book Antiqua" pitchFamily="18" charset="0"/>
              </a:rPr>
              <a:t>Testis is composed of </a:t>
            </a:r>
            <a:r>
              <a:rPr lang="en-US" sz="2000" dirty="0" err="1">
                <a:solidFill>
                  <a:schemeClr val="bg1"/>
                </a:solidFill>
                <a:latin typeface="Book Antiqua" pitchFamily="18" charset="0"/>
              </a:rPr>
              <a:t>seminiferous</a:t>
            </a:r>
            <a:r>
              <a:rPr lang="en-US" sz="2000" dirty="0">
                <a:solidFill>
                  <a:schemeClr val="bg1"/>
                </a:solidFill>
                <a:latin typeface="Book Antiqua" pitchFamily="18" charset="0"/>
              </a:rPr>
              <a:t> tubules and </a:t>
            </a:r>
            <a:r>
              <a:rPr lang="en-US" sz="2000" dirty="0" err="1">
                <a:solidFill>
                  <a:schemeClr val="bg1"/>
                </a:solidFill>
                <a:latin typeface="Book Antiqua" pitchFamily="18" charset="0"/>
              </a:rPr>
              <a:t>stromal</a:t>
            </a:r>
            <a:r>
              <a:rPr lang="en-US" sz="2000" dirty="0">
                <a:solidFill>
                  <a:schemeClr val="bg1"/>
                </a:solidFill>
                <a:latin typeface="Book Antiqua" pitchFamily="18" charset="0"/>
              </a:rPr>
              <a:t> or interstitial tissue. </a:t>
            </a:r>
          </a:p>
          <a:p>
            <a:pPr lvl="0" algn="just">
              <a:spcBef>
                <a:spcPct val="20000"/>
              </a:spcBef>
              <a:buClr>
                <a:schemeClr val="accent1">
                  <a:lumMod val="60000"/>
                  <a:lumOff val="40000"/>
                </a:schemeClr>
              </a:buClr>
              <a:defRPr/>
            </a:pPr>
            <a:endParaRPr lang="en-US" sz="2000" dirty="0">
              <a:solidFill>
                <a:schemeClr val="bg1"/>
              </a:solidFill>
              <a:latin typeface="Book Antiqua" pitchFamily="18" charset="0"/>
            </a:endParaRPr>
          </a:p>
          <a:p>
            <a:pPr lvl="0" algn="just">
              <a:spcBef>
                <a:spcPct val="20000"/>
              </a:spcBef>
              <a:buClr>
                <a:schemeClr val="accent1">
                  <a:lumMod val="60000"/>
                  <a:lumOff val="40000"/>
                </a:schemeClr>
              </a:buClr>
              <a:defRPr/>
            </a:pPr>
            <a:r>
              <a:rPr lang="en-US" sz="2000" dirty="0">
                <a:solidFill>
                  <a:schemeClr val="bg1"/>
                </a:solidFill>
                <a:latin typeface="Book Antiqua" pitchFamily="18" charset="0"/>
              </a:rPr>
              <a:t>The </a:t>
            </a:r>
            <a:r>
              <a:rPr lang="en-US" sz="2000" dirty="0" err="1">
                <a:solidFill>
                  <a:srgbClr val="FFFF00"/>
                </a:solidFill>
                <a:latin typeface="Book Antiqua" pitchFamily="18" charset="0"/>
              </a:rPr>
              <a:t>Leydig</a:t>
            </a:r>
            <a:r>
              <a:rPr lang="en-US" sz="2000" dirty="0">
                <a:solidFill>
                  <a:srgbClr val="FFFF00"/>
                </a:solidFill>
                <a:latin typeface="Book Antiqua" pitchFamily="18" charset="0"/>
              </a:rPr>
              <a:t> cells </a:t>
            </a:r>
            <a:r>
              <a:rPr lang="en-US" sz="2000" dirty="0">
                <a:solidFill>
                  <a:schemeClr val="bg1"/>
                </a:solidFill>
                <a:latin typeface="Book Antiqua" pitchFamily="18" charset="0"/>
              </a:rPr>
              <a:t>or</a:t>
            </a:r>
            <a:r>
              <a:rPr lang="en-US" sz="2000" dirty="0">
                <a:solidFill>
                  <a:srgbClr val="FFFF00"/>
                </a:solidFill>
                <a:latin typeface="Book Antiqua" pitchFamily="18" charset="0"/>
              </a:rPr>
              <a:t> interstitial cells</a:t>
            </a:r>
            <a:r>
              <a:rPr lang="en-US" sz="2000" dirty="0">
                <a:solidFill>
                  <a:schemeClr val="bg1"/>
                </a:solidFill>
                <a:latin typeface="Book Antiqua" pitchFamily="18" charset="0"/>
              </a:rPr>
              <a:t>, which are present in the </a:t>
            </a:r>
            <a:r>
              <a:rPr lang="en-US" sz="2000" dirty="0" err="1">
                <a:solidFill>
                  <a:schemeClr val="bg1"/>
                </a:solidFill>
                <a:latin typeface="Book Antiqua" pitchFamily="18" charset="0"/>
              </a:rPr>
              <a:t>intertubular</a:t>
            </a:r>
            <a:r>
              <a:rPr lang="en-US" sz="2000" dirty="0">
                <a:solidFill>
                  <a:schemeClr val="bg1"/>
                </a:solidFill>
                <a:latin typeface="Book Antiqua" pitchFamily="18" charset="0"/>
              </a:rPr>
              <a:t> spaces produce a group of hormones called </a:t>
            </a:r>
            <a:r>
              <a:rPr lang="en-US" sz="2000" b="1" dirty="0">
                <a:solidFill>
                  <a:srgbClr val="FFFF00"/>
                </a:solidFill>
                <a:latin typeface="Book Antiqua" pitchFamily="18" charset="0"/>
              </a:rPr>
              <a:t>androgens</a:t>
            </a:r>
            <a:r>
              <a:rPr lang="en-US" sz="2000" dirty="0">
                <a:solidFill>
                  <a:schemeClr val="bg1"/>
                </a:solidFill>
                <a:latin typeface="Book Antiqua" pitchFamily="18" charset="0"/>
              </a:rPr>
              <a:t> mainly </a:t>
            </a:r>
            <a:r>
              <a:rPr lang="en-US" sz="2000" b="1" dirty="0">
                <a:solidFill>
                  <a:srgbClr val="FFFF00"/>
                </a:solidFill>
                <a:latin typeface="Book Antiqua" pitchFamily="18" charset="0"/>
              </a:rPr>
              <a:t>testosterone</a:t>
            </a:r>
            <a:r>
              <a:rPr lang="en-US" sz="2000" dirty="0">
                <a:solidFill>
                  <a:schemeClr val="bg1"/>
                </a:solidFill>
                <a:latin typeface="Book Antiqua" pitchFamily="18" charset="0"/>
              </a:rPr>
              <a:t>. </a:t>
            </a:r>
          </a:p>
          <a:p>
            <a:pPr lvl="0" algn="just">
              <a:spcBef>
                <a:spcPct val="20000"/>
              </a:spcBef>
              <a:buClr>
                <a:schemeClr val="accent1">
                  <a:lumMod val="60000"/>
                  <a:lumOff val="40000"/>
                </a:schemeClr>
              </a:buClr>
              <a:defRPr/>
            </a:pPr>
            <a:endParaRPr lang="en-US" sz="2000" dirty="0">
              <a:solidFill>
                <a:schemeClr val="bg1"/>
              </a:solidFill>
              <a:latin typeface="Book Antiqua" pitchFamily="18" charset="0"/>
            </a:endParaRPr>
          </a:p>
          <a:p>
            <a:pPr algn="just">
              <a:spcBef>
                <a:spcPct val="20000"/>
              </a:spcBef>
              <a:buClr>
                <a:schemeClr val="accent1">
                  <a:lumMod val="60000"/>
                  <a:lumOff val="40000"/>
                </a:schemeClr>
              </a:buClr>
              <a:defRPr/>
            </a:pPr>
            <a:r>
              <a:rPr lang="en-US" sz="2000" dirty="0">
                <a:solidFill>
                  <a:schemeClr val="bg1"/>
                </a:solidFill>
                <a:latin typeface="Book Antiqua" pitchFamily="18" charset="0"/>
              </a:rPr>
              <a:t>Androgens regulate the development, maturation and functions of the male accessory sex organs.</a:t>
            </a:r>
          </a:p>
          <a:p>
            <a:pPr algn="just">
              <a:spcBef>
                <a:spcPct val="20000"/>
              </a:spcBef>
              <a:buClr>
                <a:schemeClr val="accent1">
                  <a:lumMod val="60000"/>
                  <a:lumOff val="40000"/>
                </a:schemeClr>
              </a:buClr>
              <a:defRPr/>
            </a:pPr>
            <a:endParaRPr lang="en-US" sz="2000" dirty="0">
              <a:solidFill>
                <a:schemeClr val="bg1"/>
              </a:solidFill>
              <a:latin typeface="Book Antiqua" pitchFamily="18" charset="0"/>
            </a:endParaRPr>
          </a:p>
          <a:p>
            <a:pPr algn="just">
              <a:spcBef>
                <a:spcPct val="20000"/>
              </a:spcBef>
              <a:buClr>
                <a:schemeClr val="accent1">
                  <a:lumMod val="60000"/>
                  <a:lumOff val="40000"/>
                </a:schemeClr>
              </a:buClr>
              <a:defRPr/>
            </a:pPr>
            <a:r>
              <a:rPr lang="en-US" sz="2000" dirty="0">
                <a:solidFill>
                  <a:schemeClr val="bg1"/>
                </a:solidFill>
                <a:latin typeface="Book Antiqua" pitchFamily="18" charset="0"/>
              </a:rPr>
              <a:t>These hormones stimulate muscular growth, growth of facial and </a:t>
            </a:r>
            <a:r>
              <a:rPr lang="en-US" sz="2000" dirty="0" err="1">
                <a:solidFill>
                  <a:schemeClr val="bg1"/>
                </a:solidFill>
                <a:latin typeface="Book Antiqua" pitchFamily="18" charset="0"/>
              </a:rPr>
              <a:t>axillary</a:t>
            </a:r>
            <a:r>
              <a:rPr lang="en-US" sz="2000" dirty="0">
                <a:solidFill>
                  <a:schemeClr val="bg1"/>
                </a:solidFill>
                <a:latin typeface="Book Antiqua" pitchFamily="18" charset="0"/>
              </a:rPr>
              <a:t> hair, aggressiveness, low pitch of voice etc. </a:t>
            </a:r>
          </a:p>
          <a:p>
            <a:pPr algn="just">
              <a:spcBef>
                <a:spcPct val="20000"/>
              </a:spcBef>
              <a:buClr>
                <a:schemeClr val="accent1">
                  <a:lumMod val="60000"/>
                  <a:lumOff val="40000"/>
                </a:schemeClr>
              </a:buClr>
              <a:defRPr/>
            </a:pPr>
            <a:endParaRPr lang="en-US" sz="2000" dirty="0">
              <a:solidFill>
                <a:schemeClr val="bg1"/>
              </a:solidFill>
              <a:latin typeface="Book Antiqua" pitchFamily="18" charset="0"/>
            </a:endParaRPr>
          </a:p>
          <a:p>
            <a:pPr algn="just">
              <a:spcBef>
                <a:spcPct val="20000"/>
              </a:spcBef>
              <a:buClr>
                <a:schemeClr val="accent1">
                  <a:lumMod val="60000"/>
                  <a:lumOff val="40000"/>
                </a:schemeClr>
              </a:buClr>
              <a:defRPr/>
            </a:pPr>
            <a:r>
              <a:rPr lang="en-US" sz="2000" dirty="0">
                <a:solidFill>
                  <a:schemeClr val="bg1"/>
                </a:solidFill>
                <a:latin typeface="Book Antiqua" pitchFamily="18" charset="0"/>
              </a:rPr>
              <a:t>Androgens play a major stimulatory role in the process of spermatogenesis. </a:t>
            </a:r>
          </a:p>
          <a:p>
            <a:pPr algn="just">
              <a:spcBef>
                <a:spcPct val="20000"/>
              </a:spcBef>
              <a:buClr>
                <a:schemeClr val="accent1">
                  <a:lumMod val="60000"/>
                  <a:lumOff val="40000"/>
                </a:schemeClr>
              </a:buClr>
              <a:defRPr/>
            </a:pPr>
            <a:endParaRPr lang="en-US" sz="2000" dirty="0">
              <a:solidFill>
                <a:schemeClr val="bg1"/>
              </a:solidFill>
              <a:latin typeface="Book Antiqua" pitchFamily="18" charset="0"/>
            </a:endParaRPr>
          </a:p>
          <a:p>
            <a:pPr algn="just">
              <a:spcBef>
                <a:spcPct val="20000"/>
              </a:spcBef>
              <a:buClr>
                <a:schemeClr val="accent1">
                  <a:lumMod val="60000"/>
                  <a:lumOff val="40000"/>
                </a:schemeClr>
              </a:buClr>
              <a:defRPr/>
            </a:pPr>
            <a:r>
              <a:rPr lang="en-US" sz="2000" dirty="0">
                <a:solidFill>
                  <a:schemeClr val="bg1"/>
                </a:solidFill>
                <a:latin typeface="Book Antiqua" pitchFamily="18" charset="0"/>
              </a:rPr>
              <a:t>Androgens act on the central neural system and influence the male sexual </a:t>
            </a:r>
            <a:r>
              <a:rPr lang="en-US" sz="2000" dirty="0" err="1">
                <a:solidFill>
                  <a:schemeClr val="bg1"/>
                </a:solidFill>
                <a:latin typeface="Book Antiqua" pitchFamily="18" charset="0"/>
              </a:rPr>
              <a:t>behaviour</a:t>
            </a:r>
            <a:r>
              <a:rPr lang="en-US" sz="2000" dirty="0">
                <a:solidFill>
                  <a:schemeClr val="bg1"/>
                </a:solidFill>
                <a:latin typeface="Book Antiqua" pitchFamily="18" charset="0"/>
              </a:rPr>
              <a:t> (libido).</a:t>
            </a:r>
          </a:p>
          <a:p>
            <a:pPr lvl="0" algn="just">
              <a:spcBef>
                <a:spcPct val="20000"/>
              </a:spcBef>
              <a:buClr>
                <a:schemeClr val="accent1">
                  <a:lumMod val="60000"/>
                  <a:lumOff val="40000"/>
                </a:schemeClr>
              </a:buClr>
              <a:defRPr/>
            </a:pPr>
            <a:endParaRPr lang="en-US" sz="2000" b="1" u="sng" dirty="0">
              <a:solidFill>
                <a:schemeClr val="bg1"/>
              </a:solidFill>
              <a:latin typeface="Book Antiqua" pitchFamily="18" charset="0"/>
            </a:endParaRPr>
          </a:p>
          <a:p>
            <a:pPr lvl="0" algn="just">
              <a:spcBef>
                <a:spcPct val="20000"/>
              </a:spcBef>
              <a:buClr>
                <a:schemeClr val="accent1">
                  <a:lumMod val="60000"/>
                  <a:lumOff val="40000"/>
                </a:schemeClr>
              </a:buClr>
              <a:defRPr/>
            </a:pPr>
            <a:endParaRPr kumimoji="0" lang="en-US" sz="2000" b="0" i="0" u="none" strike="noStrike" kern="1200" cap="none" spc="0" normalizeH="0" baseline="0" noProof="0" dirty="0">
              <a:ln>
                <a:noFill/>
              </a:ln>
              <a:solidFill>
                <a:schemeClr val="bg1"/>
              </a:solidFill>
              <a:effectLst/>
              <a:uLnTx/>
              <a:uFillTx/>
              <a:latin typeface="Book Antiqua" pitchFamily="18"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8229600" cy="1143000"/>
          </a:xfrm>
          <a:prstGeom prst="rect">
            <a:avLst/>
          </a:prstGeom>
        </p:spPr>
        <p:txBody>
          <a:bodyPr vert="horz" lIns="91440" tIns="45720" rIns="91440" bIns="45720" rtlCol="0" anchor="ctr">
            <a:normAutofit/>
          </a:bodyPr>
          <a:lstStyle/>
          <a:p>
            <a:pPr algn="ctr">
              <a:spcBef>
                <a:spcPct val="0"/>
              </a:spcBef>
            </a:pPr>
            <a:r>
              <a:rPr lang="en-US" sz="4400" dirty="0">
                <a:solidFill>
                  <a:srgbClr val="FFFF00"/>
                </a:solidFill>
                <a:latin typeface="+mj-lt"/>
                <a:ea typeface="+mj-ea"/>
                <a:cs typeface="+mj-cs"/>
              </a:rPr>
              <a:t>Ovary</a:t>
            </a:r>
            <a:endParaRPr kumimoji="0" 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4" name="Rectangle 3"/>
          <p:cNvSpPr txBox="1">
            <a:spLocks noChangeArrowheads="1"/>
          </p:cNvSpPr>
          <p:nvPr/>
        </p:nvSpPr>
        <p:spPr>
          <a:xfrm>
            <a:off x="304800" y="762000"/>
            <a:ext cx="8610600" cy="6096000"/>
          </a:xfrm>
          <a:prstGeom prst="rect">
            <a:avLst/>
          </a:prstGeom>
        </p:spPr>
        <p:txBody>
          <a:bodyPr vert="horz" lIns="91440" tIns="45720" rIns="91440" bIns="45720" rtlCol="0">
            <a:noAutofit/>
          </a:bodyPr>
          <a:lstStyle/>
          <a:p>
            <a:pPr algn="just">
              <a:spcBef>
                <a:spcPct val="20000"/>
              </a:spcBef>
              <a:buClr>
                <a:schemeClr val="accent1">
                  <a:lumMod val="60000"/>
                  <a:lumOff val="40000"/>
                </a:schemeClr>
              </a:buClr>
              <a:defRPr/>
            </a:pPr>
            <a:r>
              <a:rPr lang="en-US" dirty="0">
                <a:solidFill>
                  <a:schemeClr val="bg1"/>
                </a:solidFill>
                <a:latin typeface="Book Antiqua" pitchFamily="18" charset="0"/>
              </a:rPr>
              <a:t>Ovary produces two groups of steroid hormones called </a:t>
            </a:r>
            <a:r>
              <a:rPr lang="en-US" dirty="0">
                <a:solidFill>
                  <a:srgbClr val="FFFF00"/>
                </a:solidFill>
                <a:latin typeface="Book Antiqua" pitchFamily="18" charset="0"/>
              </a:rPr>
              <a:t>estrogen</a:t>
            </a:r>
            <a:r>
              <a:rPr lang="en-US" dirty="0">
                <a:solidFill>
                  <a:schemeClr val="bg1"/>
                </a:solidFill>
                <a:latin typeface="Book Antiqua" pitchFamily="18" charset="0"/>
              </a:rPr>
              <a:t> and </a:t>
            </a:r>
            <a:r>
              <a:rPr lang="en-US" dirty="0">
                <a:solidFill>
                  <a:srgbClr val="FFFF00"/>
                </a:solidFill>
                <a:latin typeface="Book Antiqua" pitchFamily="18" charset="0"/>
              </a:rPr>
              <a:t>progesterone</a:t>
            </a:r>
          </a:p>
          <a:p>
            <a:pPr lvl="0" algn="just">
              <a:spcBef>
                <a:spcPct val="20000"/>
              </a:spcBef>
              <a:buClr>
                <a:schemeClr val="accent1">
                  <a:lumMod val="60000"/>
                  <a:lumOff val="40000"/>
                </a:schemeClr>
              </a:buClr>
              <a:defRPr/>
            </a:pPr>
            <a:endParaRPr lang="en-US" dirty="0">
              <a:solidFill>
                <a:schemeClr val="bg1"/>
              </a:solidFill>
              <a:latin typeface="Book Antiqua" pitchFamily="18" charset="0"/>
            </a:endParaRPr>
          </a:p>
          <a:p>
            <a:pPr algn="just">
              <a:spcBef>
                <a:spcPct val="20000"/>
              </a:spcBef>
              <a:buClr>
                <a:schemeClr val="accent1">
                  <a:lumMod val="60000"/>
                  <a:lumOff val="40000"/>
                </a:schemeClr>
              </a:buClr>
              <a:defRPr/>
            </a:pPr>
            <a:r>
              <a:rPr lang="en-US" dirty="0">
                <a:solidFill>
                  <a:schemeClr val="bg1"/>
                </a:solidFill>
                <a:latin typeface="Book Antiqua" pitchFamily="18" charset="0"/>
              </a:rPr>
              <a:t>The </a:t>
            </a:r>
            <a:r>
              <a:rPr lang="en-US" dirty="0">
                <a:solidFill>
                  <a:srgbClr val="FFFF00"/>
                </a:solidFill>
                <a:latin typeface="Book Antiqua" pitchFamily="18" charset="0"/>
              </a:rPr>
              <a:t>estrogen</a:t>
            </a:r>
            <a:r>
              <a:rPr lang="en-US" dirty="0">
                <a:solidFill>
                  <a:schemeClr val="bg1"/>
                </a:solidFill>
                <a:latin typeface="Book Antiqua" pitchFamily="18" charset="0"/>
              </a:rPr>
              <a:t> is </a:t>
            </a:r>
            <a:r>
              <a:rPr lang="en-US" dirty="0" err="1">
                <a:solidFill>
                  <a:schemeClr val="bg1"/>
                </a:solidFill>
                <a:latin typeface="Book Antiqua" pitchFamily="18" charset="0"/>
              </a:rPr>
              <a:t>synthesised</a:t>
            </a:r>
            <a:r>
              <a:rPr lang="en-US" dirty="0">
                <a:solidFill>
                  <a:schemeClr val="bg1"/>
                </a:solidFill>
                <a:latin typeface="Book Antiqua" pitchFamily="18" charset="0"/>
              </a:rPr>
              <a:t> and secreted mainly by the </a:t>
            </a:r>
            <a:r>
              <a:rPr lang="en-US" dirty="0">
                <a:solidFill>
                  <a:srgbClr val="FFFF00"/>
                </a:solidFill>
                <a:latin typeface="Book Antiqua" pitchFamily="18" charset="0"/>
              </a:rPr>
              <a:t>growing ovarian follicles</a:t>
            </a:r>
            <a:r>
              <a:rPr lang="en-US" dirty="0">
                <a:solidFill>
                  <a:schemeClr val="bg1"/>
                </a:solidFill>
                <a:latin typeface="Book Antiqua" pitchFamily="18" charset="0"/>
              </a:rPr>
              <a:t>. </a:t>
            </a:r>
          </a:p>
          <a:p>
            <a:pPr algn="just">
              <a:spcBef>
                <a:spcPct val="20000"/>
              </a:spcBef>
              <a:buClr>
                <a:schemeClr val="accent1">
                  <a:lumMod val="60000"/>
                  <a:lumOff val="40000"/>
                </a:schemeClr>
              </a:buClr>
              <a:defRPr/>
            </a:pPr>
            <a:endParaRPr lang="en-US" dirty="0">
              <a:solidFill>
                <a:schemeClr val="bg1"/>
              </a:solidFill>
              <a:latin typeface="Book Antiqua" pitchFamily="18" charset="0"/>
            </a:endParaRPr>
          </a:p>
          <a:p>
            <a:pPr algn="just">
              <a:spcBef>
                <a:spcPct val="20000"/>
              </a:spcBef>
              <a:buClr>
                <a:schemeClr val="accent1">
                  <a:lumMod val="60000"/>
                  <a:lumOff val="40000"/>
                </a:schemeClr>
              </a:buClr>
              <a:defRPr/>
            </a:pPr>
            <a:r>
              <a:rPr lang="en-US" dirty="0">
                <a:solidFill>
                  <a:schemeClr val="bg1"/>
                </a:solidFill>
                <a:latin typeface="Book Antiqua" pitchFamily="18" charset="0"/>
              </a:rPr>
              <a:t>After ovulation, the ruptured follicle is converted to a structure called </a:t>
            </a:r>
            <a:r>
              <a:rPr lang="en-US" dirty="0">
                <a:solidFill>
                  <a:srgbClr val="FFFF00"/>
                </a:solidFill>
                <a:latin typeface="Book Antiqua" pitchFamily="18" charset="0"/>
              </a:rPr>
              <a:t>corpus </a:t>
            </a:r>
            <a:r>
              <a:rPr lang="en-US" dirty="0" err="1">
                <a:solidFill>
                  <a:srgbClr val="FFFF00"/>
                </a:solidFill>
                <a:latin typeface="Book Antiqua" pitchFamily="18" charset="0"/>
              </a:rPr>
              <a:t>luteum</a:t>
            </a:r>
            <a:r>
              <a:rPr lang="en-US" dirty="0">
                <a:solidFill>
                  <a:srgbClr val="FFFF00"/>
                </a:solidFill>
                <a:latin typeface="Book Antiqua" pitchFamily="18" charset="0"/>
              </a:rPr>
              <a:t>, </a:t>
            </a:r>
            <a:r>
              <a:rPr lang="en-US" dirty="0">
                <a:solidFill>
                  <a:schemeClr val="bg1"/>
                </a:solidFill>
                <a:latin typeface="Book Antiqua" pitchFamily="18" charset="0"/>
              </a:rPr>
              <a:t>which</a:t>
            </a:r>
            <a:r>
              <a:rPr lang="en-US" dirty="0">
                <a:solidFill>
                  <a:srgbClr val="FFFF00"/>
                </a:solidFill>
                <a:latin typeface="Book Antiqua" pitchFamily="18" charset="0"/>
              </a:rPr>
              <a:t> secretes mainly progesterone. </a:t>
            </a:r>
          </a:p>
          <a:p>
            <a:pPr lvl="0" algn="just">
              <a:spcBef>
                <a:spcPct val="20000"/>
              </a:spcBef>
              <a:buClr>
                <a:schemeClr val="accent1">
                  <a:lumMod val="60000"/>
                  <a:lumOff val="40000"/>
                </a:schemeClr>
              </a:buClr>
              <a:defRPr/>
            </a:pPr>
            <a:endParaRPr lang="en-US" dirty="0">
              <a:solidFill>
                <a:schemeClr val="bg1"/>
              </a:solidFill>
              <a:latin typeface="Book Antiqua" pitchFamily="18" charset="0"/>
            </a:endParaRPr>
          </a:p>
          <a:p>
            <a:pPr algn="just">
              <a:spcBef>
                <a:spcPct val="20000"/>
              </a:spcBef>
              <a:buClr>
                <a:schemeClr val="accent1">
                  <a:lumMod val="60000"/>
                  <a:lumOff val="40000"/>
                </a:schemeClr>
              </a:buClr>
              <a:defRPr/>
            </a:pPr>
            <a:r>
              <a:rPr lang="en-US" dirty="0">
                <a:solidFill>
                  <a:srgbClr val="FFFF00"/>
                </a:solidFill>
                <a:latin typeface="Book Antiqua" pitchFamily="18" charset="0"/>
              </a:rPr>
              <a:t>Estrogens</a:t>
            </a:r>
            <a:r>
              <a:rPr lang="en-US" dirty="0">
                <a:solidFill>
                  <a:schemeClr val="bg1"/>
                </a:solidFill>
                <a:latin typeface="Book Antiqua" pitchFamily="18" charset="0"/>
              </a:rPr>
              <a:t> produce wide ranging actions such as stimulation of growth and activities of female secondary sex organs, development of growing ovarian follicles, appearance of female secondary sex characters (e.g., high pitch of voice, etc.), mammary gland development. </a:t>
            </a:r>
          </a:p>
          <a:p>
            <a:pPr algn="just">
              <a:spcBef>
                <a:spcPct val="20000"/>
              </a:spcBef>
              <a:buClr>
                <a:schemeClr val="accent1">
                  <a:lumMod val="60000"/>
                  <a:lumOff val="40000"/>
                </a:schemeClr>
              </a:buClr>
              <a:defRPr/>
            </a:pPr>
            <a:endParaRPr lang="en-US" dirty="0">
              <a:solidFill>
                <a:schemeClr val="bg1"/>
              </a:solidFill>
              <a:latin typeface="Book Antiqua" pitchFamily="18" charset="0"/>
            </a:endParaRPr>
          </a:p>
          <a:p>
            <a:pPr algn="just">
              <a:spcBef>
                <a:spcPct val="20000"/>
              </a:spcBef>
              <a:buClr>
                <a:schemeClr val="accent1">
                  <a:lumMod val="60000"/>
                  <a:lumOff val="40000"/>
                </a:schemeClr>
              </a:buClr>
              <a:defRPr/>
            </a:pPr>
            <a:r>
              <a:rPr lang="en-US" dirty="0">
                <a:solidFill>
                  <a:srgbClr val="FFFF00"/>
                </a:solidFill>
                <a:latin typeface="Book Antiqua" pitchFamily="18" charset="0"/>
              </a:rPr>
              <a:t>Estrogens</a:t>
            </a:r>
            <a:r>
              <a:rPr lang="en-US" dirty="0">
                <a:solidFill>
                  <a:schemeClr val="bg1"/>
                </a:solidFill>
                <a:latin typeface="Book Antiqua" pitchFamily="18" charset="0"/>
              </a:rPr>
              <a:t> also regulate female sexual </a:t>
            </a:r>
            <a:r>
              <a:rPr lang="en-US" dirty="0" err="1">
                <a:solidFill>
                  <a:schemeClr val="bg1"/>
                </a:solidFill>
                <a:latin typeface="Book Antiqua" pitchFamily="18" charset="0"/>
              </a:rPr>
              <a:t>behaviour</a:t>
            </a:r>
            <a:r>
              <a:rPr lang="en-US" dirty="0">
                <a:solidFill>
                  <a:schemeClr val="bg1"/>
                </a:solidFill>
                <a:latin typeface="Book Antiqua" pitchFamily="18" charset="0"/>
              </a:rPr>
              <a:t>.</a:t>
            </a:r>
          </a:p>
          <a:p>
            <a:pPr algn="just">
              <a:spcBef>
                <a:spcPct val="20000"/>
              </a:spcBef>
              <a:buClr>
                <a:schemeClr val="accent1">
                  <a:lumMod val="60000"/>
                  <a:lumOff val="40000"/>
                </a:schemeClr>
              </a:buClr>
              <a:defRPr/>
            </a:pPr>
            <a:endParaRPr lang="en-US" dirty="0">
              <a:solidFill>
                <a:schemeClr val="bg1"/>
              </a:solidFill>
              <a:latin typeface="Book Antiqua" pitchFamily="18" charset="0"/>
            </a:endParaRPr>
          </a:p>
          <a:p>
            <a:pPr algn="just">
              <a:spcBef>
                <a:spcPct val="20000"/>
              </a:spcBef>
              <a:buClr>
                <a:schemeClr val="accent1">
                  <a:lumMod val="60000"/>
                  <a:lumOff val="40000"/>
                </a:schemeClr>
              </a:buClr>
              <a:defRPr/>
            </a:pPr>
            <a:r>
              <a:rPr lang="en-US" dirty="0">
                <a:solidFill>
                  <a:srgbClr val="FFFF00"/>
                </a:solidFill>
                <a:latin typeface="Book Antiqua" pitchFamily="18" charset="0"/>
              </a:rPr>
              <a:t>Progesterone</a:t>
            </a:r>
            <a:r>
              <a:rPr lang="en-US" dirty="0">
                <a:solidFill>
                  <a:schemeClr val="bg1"/>
                </a:solidFill>
                <a:latin typeface="Book Antiqua" pitchFamily="18" charset="0"/>
              </a:rPr>
              <a:t> supports pregnancy and also acts on the mammary glands and stimulates the formation of alveoli (sac-like structures which store milk) and milk secretion.</a:t>
            </a:r>
            <a:endParaRPr kumimoji="0" lang="en-US" b="0" i="0" u="none" strike="noStrike" kern="1200" cap="none" spc="0" normalizeH="0" baseline="0" noProof="0" dirty="0">
              <a:ln>
                <a:noFill/>
              </a:ln>
              <a:solidFill>
                <a:schemeClr val="bg1"/>
              </a:solidFill>
              <a:effectLst/>
              <a:uLnTx/>
              <a:uFillTx/>
              <a:latin typeface="Book Antiqua" pitchFamily="18"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759"/>
            <a:ext cx="9067800" cy="6555641"/>
          </a:xfrm>
          <a:prstGeom prst="rect">
            <a:avLst/>
          </a:prstGeom>
        </p:spPr>
        <p:txBody>
          <a:bodyPr wrap="square">
            <a:spAutoFit/>
          </a:bodyPr>
          <a:lstStyle/>
          <a:p>
            <a:pPr marL="457200" indent="-457200" algn="just">
              <a:buFont typeface="Wingdings" pitchFamily="2" charset="2"/>
              <a:buChar char="ü"/>
            </a:pPr>
            <a:r>
              <a:rPr lang="en-US" sz="2000" dirty="0">
                <a:solidFill>
                  <a:schemeClr val="bg1"/>
                </a:solidFill>
                <a:latin typeface="Book Antiqua" pitchFamily="18" charset="0"/>
              </a:rPr>
              <a:t>Endocrinology is concerned with study of the biosynthesis, storage, chemistry, biochemical and physiological function of hormones and with the cells of the endocrine glands and tissues.</a:t>
            </a:r>
          </a:p>
          <a:p>
            <a:pPr marL="457200" indent="-457200" algn="just"/>
            <a:endParaRPr lang="en-US" sz="2000" dirty="0">
              <a:solidFill>
                <a:schemeClr val="bg1"/>
              </a:solidFill>
              <a:latin typeface="Book Antiqua" pitchFamily="18" charset="0"/>
            </a:endParaRPr>
          </a:p>
          <a:p>
            <a:pPr marL="457200" indent="-457200" algn="just">
              <a:buFont typeface="Wingdings" pitchFamily="2" charset="2"/>
              <a:buChar char="ü"/>
            </a:pPr>
            <a:r>
              <a:rPr lang="en-US" sz="2000" dirty="0">
                <a:solidFill>
                  <a:schemeClr val="bg1"/>
                </a:solidFill>
                <a:latin typeface="Book Antiqua" pitchFamily="18" charset="0"/>
              </a:rPr>
              <a:t>The endocrine system consists of several glands, all in different parts of the body that secrete hormones directly into the blood rather than into a duct system. </a:t>
            </a:r>
          </a:p>
          <a:p>
            <a:pPr marL="457200" indent="-457200" algn="just">
              <a:buFont typeface="Wingdings" pitchFamily="2" charset="2"/>
              <a:buChar char="ü"/>
            </a:pPr>
            <a:endParaRPr lang="en-US" sz="2000" dirty="0">
              <a:solidFill>
                <a:schemeClr val="bg1"/>
              </a:solidFill>
              <a:latin typeface="Book Antiqua" pitchFamily="18" charset="0"/>
            </a:endParaRPr>
          </a:p>
          <a:p>
            <a:pPr marL="457200" indent="-457200" algn="just">
              <a:buFont typeface="Wingdings" pitchFamily="2" charset="2"/>
              <a:buChar char="ü"/>
            </a:pPr>
            <a:r>
              <a:rPr lang="en-US" sz="2000" dirty="0">
                <a:solidFill>
                  <a:schemeClr val="bg1"/>
                </a:solidFill>
                <a:latin typeface="Book Antiqua" pitchFamily="18" charset="0"/>
              </a:rPr>
              <a:t>Hormones have many different functions and modes of action; one hormone may have several effects on different target organs, and, on the other hand, one target organ may be affected by more than one hormone.</a:t>
            </a:r>
          </a:p>
          <a:p>
            <a:pPr marL="457200" indent="-457200" algn="just"/>
            <a:endParaRPr lang="en-US" sz="2000" dirty="0">
              <a:solidFill>
                <a:schemeClr val="bg1"/>
              </a:solidFill>
              <a:latin typeface="Book Antiqua" pitchFamily="18" charset="0"/>
            </a:endParaRPr>
          </a:p>
          <a:p>
            <a:pPr marL="457200" indent="-457200" algn="just">
              <a:buFont typeface="Wingdings" pitchFamily="2" charset="2"/>
              <a:buChar char="ü"/>
            </a:pPr>
            <a:r>
              <a:rPr lang="en-US" sz="2000" dirty="0">
                <a:solidFill>
                  <a:schemeClr val="bg1"/>
                </a:solidFill>
                <a:latin typeface="Book Antiqua" pitchFamily="18" charset="0"/>
              </a:rPr>
              <a:t>Endocrine glands are ductless glands and their secretion is known as hormone.</a:t>
            </a:r>
          </a:p>
          <a:p>
            <a:pPr marL="457200" indent="-457200" algn="just"/>
            <a:endParaRPr lang="en-US" sz="2000" dirty="0">
              <a:solidFill>
                <a:schemeClr val="bg1"/>
              </a:solidFill>
              <a:latin typeface="Book Antiqua" pitchFamily="18" charset="0"/>
            </a:endParaRPr>
          </a:p>
          <a:p>
            <a:pPr marL="457200" indent="-457200" algn="just">
              <a:buFont typeface="Wingdings" pitchFamily="2" charset="2"/>
              <a:buChar char="ü"/>
            </a:pPr>
            <a:r>
              <a:rPr lang="en-US" sz="2000" dirty="0">
                <a:solidFill>
                  <a:schemeClr val="bg1"/>
                </a:solidFill>
                <a:latin typeface="Book Antiqua" pitchFamily="18" charset="0"/>
              </a:rPr>
              <a:t>Along with nervous system it controls and co-ordinate the body functions and maintains a homeostasis. So both endocrine and nervous systems collectively called </a:t>
            </a:r>
            <a:r>
              <a:rPr lang="en-US" sz="2000" dirty="0" err="1">
                <a:solidFill>
                  <a:schemeClr val="bg1"/>
                </a:solidFill>
                <a:latin typeface="Book Antiqua" pitchFamily="18" charset="0"/>
              </a:rPr>
              <a:t>neuro</a:t>
            </a:r>
            <a:r>
              <a:rPr lang="en-US" sz="2000" dirty="0">
                <a:solidFill>
                  <a:schemeClr val="bg1"/>
                </a:solidFill>
                <a:latin typeface="Book Antiqua" pitchFamily="18" charset="0"/>
              </a:rPr>
              <a:t>-endocrine system.</a:t>
            </a:r>
          </a:p>
          <a:p>
            <a:pPr marL="457200" indent="-457200" algn="just"/>
            <a:endParaRPr lang="en-US" sz="2000" dirty="0">
              <a:solidFill>
                <a:schemeClr val="bg1"/>
              </a:solidFill>
              <a:latin typeface="Book Antiqua" pitchFamily="18" charset="0"/>
            </a:endParaRPr>
          </a:p>
          <a:p>
            <a:pPr marL="457200" indent="-457200" algn="just">
              <a:buFont typeface="Wingdings" pitchFamily="2" charset="2"/>
              <a:buChar char="ü"/>
            </a:pPr>
            <a:r>
              <a:rPr lang="en-US" sz="2000" dirty="0">
                <a:solidFill>
                  <a:srgbClr val="FFFF00"/>
                </a:solidFill>
                <a:latin typeface="Book Antiqua" pitchFamily="18" charset="0"/>
              </a:rPr>
              <a:t>T. Addison</a:t>
            </a:r>
            <a:r>
              <a:rPr lang="en-US" sz="2000" dirty="0">
                <a:solidFill>
                  <a:schemeClr val="bg1"/>
                </a:solidFill>
                <a:latin typeface="Book Antiqua" pitchFamily="18" charset="0"/>
              </a:rPr>
              <a:t> is known as Father of Endocrinology. The name hormone was given by </a:t>
            </a:r>
            <a:r>
              <a:rPr lang="en-US" sz="2000" dirty="0">
                <a:solidFill>
                  <a:srgbClr val="FFFF00"/>
                </a:solidFill>
                <a:latin typeface="Book Antiqua" pitchFamily="18" charset="0"/>
              </a:rPr>
              <a:t>Starling</a:t>
            </a:r>
            <a:r>
              <a:rPr lang="en-US" sz="2000" dirty="0">
                <a:solidFill>
                  <a:schemeClr val="bg1"/>
                </a:solidFill>
                <a:latin typeface="Book Antiqua" pitchFamily="18" charset="0"/>
              </a:rPr>
              <a:t> in 1902. He discovered secretion hormone.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549275" y="1600200"/>
            <a:ext cx="8366125" cy="43434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FFFF00"/>
                </a:solidFill>
                <a:effectLst/>
                <a:uLnTx/>
                <a:uFillTx/>
                <a:latin typeface="Book Antiqua" pitchFamily="18" charset="0"/>
              </a:rPr>
              <a:t>A </a:t>
            </a:r>
            <a:r>
              <a:rPr kumimoji="0" lang="en-US" sz="2800" b="1" i="0" u="none" strike="noStrike" kern="1200" cap="none" spc="0" normalizeH="0" baseline="0" noProof="0" dirty="0">
                <a:ln>
                  <a:noFill/>
                </a:ln>
                <a:solidFill>
                  <a:srgbClr val="00B0F0"/>
                </a:solidFill>
                <a:effectLst/>
                <a:uLnTx/>
                <a:uFillTx/>
                <a:latin typeface="Book Antiqua" pitchFamily="18" charset="0"/>
              </a:rPr>
              <a:t>hormone</a:t>
            </a:r>
            <a:r>
              <a:rPr kumimoji="0" lang="en-US" sz="2800" b="0" i="0" u="none" strike="noStrike" kern="1200" cap="none" spc="0" normalizeH="0" baseline="0" noProof="0" dirty="0">
                <a:ln>
                  <a:noFill/>
                </a:ln>
                <a:solidFill>
                  <a:srgbClr val="FFFF00"/>
                </a:solidFill>
                <a:effectLst/>
                <a:uLnTx/>
                <a:uFillTx/>
                <a:latin typeface="Book Antiqua" pitchFamily="18" charset="0"/>
              </a:rPr>
              <a:t> is a chemical signal that is secreted into the circulatory system and communicates regulatory messages within the body.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rgbClr val="FFFF00"/>
              </a:solidFill>
              <a:effectLst/>
              <a:uLnTx/>
              <a:uFillTx/>
              <a:latin typeface="Book Antiqua"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FFFF00"/>
                </a:solidFill>
                <a:effectLst/>
                <a:uLnTx/>
                <a:uFillTx/>
                <a:latin typeface="Book Antiqua" pitchFamily="18" charset="0"/>
              </a:rPr>
              <a:t>Hormones may reach all parts of the body, but only certain types of cells, </a:t>
            </a:r>
            <a:r>
              <a:rPr kumimoji="0" lang="en-US" sz="2800" b="1" i="0" u="none" strike="noStrike" kern="1200" cap="none" spc="0" normalizeH="0" baseline="0" noProof="0" dirty="0">
                <a:ln>
                  <a:noFill/>
                </a:ln>
                <a:solidFill>
                  <a:srgbClr val="00B0F0"/>
                </a:solidFill>
                <a:effectLst/>
                <a:uLnTx/>
                <a:uFillTx/>
                <a:latin typeface="Book Antiqua" pitchFamily="18" charset="0"/>
              </a:rPr>
              <a:t>target cells</a:t>
            </a:r>
            <a:r>
              <a:rPr kumimoji="0" lang="en-US" sz="2800" b="0" i="0" u="none" strike="noStrike" kern="1200" cap="none" spc="0" normalizeH="0" baseline="0" noProof="0" dirty="0">
                <a:ln>
                  <a:noFill/>
                </a:ln>
                <a:solidFill>
                  <a:srgbClr val="FFFF00"/>
                </a:solidFill>
                <a:effectLst/>
                <a:uLnTx/>
                <a:uFillTx/>
                <a:latin typeface="Book Antiqua" pitchFamily="18" charset="0"/>
              </a:rPr>
              <a:t>, are equipped to respond.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5681" t="13008" r="16252" b="2439"/>
          <a:stretch>
            <a:fillRect/>
          </a:stretch>
        </p:blipFill>
        <p:spPr bwMode="auto">
          <a:xfrm>
            <a:off x="76200" y="152400"/>
            <a:ext cx="5486400" cy="6583680"/>
          </a:xfrm>
          <a:prstGeom prst="rect">
            <a:avLst/>
          </a:prstGeom>
          <a:noFill/>
          <a:ln w="9525">
            <a:noFill/>
            <a:miter lim="800000"/>
            <a:headEnd/>
            <a:tailEnd/>
          </a:ln>
          <a:effectLst/>
        </p:spPr>
      </p:pic>
      <p:sp>
        <p:nvSpPr>
          <p:cNvPr id="3" name="Rectangle 2"/>
          <p:cNvSpPr/>
          <p:nvPr/>
        </p:nvSpPr>
        <p:spPr>
          <a:xfrm>
            <a:off x="5715000" y="304800"/>
            <a:ext cx="3429000" cy="5632311"/>
          </a:xfrm>
          <a:prstGeom prst="rect">
            <a:avLst/>
          </a:prstGeom>
        </p:spPr>
        <p:txBody>
          <a:bodyPr wrap="square">
            <a:spAutoFit/>
          </a:bodyPr>
          <a:lstStyle/>
          <a:p>
            <a:pPr marL="342900" indent="-342900">
              <a:lnSpc>
                <a:spcPct val="150000"/>
              </a:lnSpc>
              <a:buFont typeface="+mj-lt"/>
              <a:buAutoNum type="arabicPeriod"/>
            </a:pPr>
            <a:r>
              <a:rPr lang="en-US" sz="2400" dirty="0">
                <a:solidFill>
                  <a:schemeClr val="bg1"/>
                </a:solidFill>
                <a:latin typeface="Book Antiqua" pitchFamily="18" charset="0"/>
              </a:rPr>
              <a:t>Hypothalamus</a:t>
            </a:r>
          </a:p>
          <a:p>
            <a:pPr marL="342900" indent="-342900">
              <a:lnSpc>
                <a:spcPct val="150000"/>
              </a:lnSpc>
              <a:buFont typeface="+mj-lt"/>
              <a:buAutoNum type="arabicPeriod"/>
            </a:pPr>
            <a:r>
              <a:rPr lang="en-US" sz="2400" dirty="0">
                <a:solidFill>
                  <a:schemeClr val="bg1"/>
                </a:solidFill>
                <a:latin typeface="Book Antiqua" pitchFamily="18" charset="0"/>
              </a:rPr>
              <a:t>Pituitary, </a:t>
            </a:r>
          </a:p>
          <a:p>
            <a:pPr marL="342900" indent="-342900">
              <a:lnSpc>
                <a:spcPct val="150000"/>
              </a:lnSpc>
              <a:buFont typeface="+mj-lt"/>
              <a:buAutoNum type="arabicPeriod"/>
            </a:pPr>
            <a:r>
              <a:rPr lang="en-US" sz="2400" dirty="0">
                <a:solidFill>
                  <a:schemeClr val="bg1"/>
                </a:solidFill>
                <a:latin typeface="Book Antiqua" pitchFamily="18" charset="0"/>
              </a:rPr>
              <a:t>Pineal,</a:t>
            </a:r>
          </a:p>
          <a:p>
            <a:pPr marL="342900" indent="-342900">
              <a:lnSpc>
                <a:spcPct val="150000"/>
              </a:lnSpc>
              <a:buFont typeface="+mj-lt"/>
              <a:buAutoNum type="arabicPeriod"/>
            </a:pPr>
            <a:r>
              <a:rPr lang="en-US" sz="2400" dirty="0">
                <a:solidFill>
                  <a:schemeClr val="bg1"/>
                </a:solidFill>
                <a:latin typeface="Book Antiqua" pitchFamily="18" charset="0"/>
              </a:rPr>
              <a:t>Thyroid, </a:t>
            </a:r>
          </a:p>
          <a:p>
            <a:pPr marL="342900" indent="-342900">
              <a:lnSpc>
                <a:spcPct val="150000"/>
              </a:lnSpc>
              <a:buFont typeface="+mj-lt"/>
              <a:buAutoNum type="arabicPeriod"/>
            </a:pPr>
            <a:r>
              <a:rPr lang="en-US" sz="2400" dirty="0">
                <a:solidFill>
                  <a:schemeClr val="bg1"/>
                </a:solidFill>
                <a:latin typeface="Book Antiqua" pitchFamily="18" charset="0"/>
              </a:rPr>
              <a:t>Adrenal, </a:t>
            </a:r>
          </a:p>
          <a:p>
            <a:pPr marL="342900" indent="-342900">
              <a:lnSpc>
                <a:spcPct val="150000"/>
              </a:lnSpc>
              <a:buFont typeface="+mj-lt"/>
              <a:buAutoNum type="arabicPeriod"/>
            </a:pPr>
            <a:r>
              <a:rPr lang="en-US" sz="2400" dirty="0">
                <a:solidFill>
                  <a:schemeClr val="bg1"/>
                </a:solidFill>
                <a:latin typeface="Book Antiqua" pitchFamily="18" charset="0"/>
              </a:rPr>
              <a:t>Pancreas, </a:t>
            </a:r>
          </a:p>
          <a:p>
            <a:pPr marL="342900" indent="-342900">
              <a:lnSpc>
                <a:spcPct val="150000"/>
              </a:lnSpc>
              <a:buFont typeface="+mj-lt"/>
              <a:buAutoNum type="arabicPeriod"/>
            </a:pPr>
            <a:r>
              <a:rPr lang="en-US" sz="2400" dirty="0">
                <a:solidFill>
                  <a:schemeClr val="bg1"/>
                </a:solidFill>
                <a:latin typeface="Book Antiqua" pitchFamily="18" charset="0"/>
              </a:rPr>
              <a:t>Parathyroid,</a:t>
            </a:r>
          </a:p>
          <a:p>
            <a:pPr marL="342900" indent="-342900">
              <a:lnSpc>
                <a:spcPct val="150000"/>
              </a:lnSpc>
              <a:buFont typeface="+mj-lt"/>
              <a:buAutoNum type="arabicPeriod"/>
            </a:pPr>
            <a:r>
              <a:rPr lang="en-US" sz="2400" dirty="0">
                <a:solidFill>
                  <a:schemeClr val="bg1"/>
                </a:solidFill>
                <a:latin typeface="Book Antiqua" pitchFamily="18" charset="0"/>
              </a:rPr>
              <a:t>Thymus </a:t>
            </a:r>
          </a:p>
          <a:p>
            <a:pPr marL="342900" indent="-342900">
              <a:lnSpc>
                <a:spcPct val="150000"/>
              </a:lnSpc>
              <a:buFont typeface="+mj-lt"/>
              <a:buAutoNum type="arabicPeriod"/>
            </a:pPr>
            <a:r>
              <a:rPr lang="en-US" sz="2400" dirty="0">
                <a:solidFill>
                  <a:schemeClr val="bg1"/>
                </a:solidFill>
                <a:latin typeface="Book Antiqua" pitchFamily="18" charset="0"/>
              </a:rPr>
              <a:t>Gonads                   (Testis &amp; Ovary)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830997"/>
          </a:xfrm>
          <a:prstGeom prst="rect">
            <a:avLst/>
          </a:prstGeom>
        </p:spPr>
        <p:txBody>
          <a:bodyPr wrap="square">
            <a:spAutoFit/>
          </a:bodyPr>
          <a:lstStyle/>
          <a:p>
            <a:pPr marL="342900" indent="-342900">
              <a:buFont typeface="+mj-lt"/>
              <a:buAutoNum type="arabicPeriod"/>
            </a:pPr>
            <a:r>
              <a:rPr lang="en-US" sz="2400" u="sng" dirty="0">
                <a:solidFill>
                  <a:schemeClr val="bg1"/>
                </a:solidFill>
              </a:rPr>
              <a:t>Pituitary:</a:t>
            </a:r>
          </a:p>
          <a:p>
            <a:pPr marL="342900" indent="-342900" algn="just"/>
            <a:endParaRPr lang="en-US" sz="2400" dirty="0">
              <a:solidFill>
                <a:schemeClr val="bg1"/>
              </a:solidFill>
            </a:endParaRPr>
          </a:p>
        </p:txBody>
      </p:sp>
      <p:pic>
        <p:nvPicPr>
          <p:cNvPr id="1026" name="Picture 2"/>
          <p:cNvPicPr>
            <a:picLocks noChangeAspect="1" noChangeArrowheads="1"/>
          </p:cNvPicPr>
          <p:nvPr/>
        </p:nvPicPr>
        <p:blipFill>
          <a:blip r:embed="rId2">
            <a:lum bright="-40000" contrast="40000"/>
          </a:blip>
          <a:srcRect l="15227" t="13008" r="48463" b="7859"/>
          <a:stretch>
            <a:fillRect/>
          </a:stretch>
        </p:blipFill>
        <p:spPr bwMode="auto">
          <a:xfrm>
            <a:off x="381000" y="914400"/>
            <a:ext cx="2819400" cy="3319616"/>
          </a:xfrm>
          <a:prstGeom prst="rect">
            <a:avLst/>
          </a:prstGeom>
          <a:noFill/>
          <a:ln w="9525">
            <a:noFill/>
            <a:miter lim="800000"/>
            <a:headEnd/>
            <a:tailEnd/>
          </a:ln>
          <a:effectLst/>
        </p:spPr>
      </p:pic>
      <p:cxnSp>
        <p:nvCxnSpPr>
          <p:cNvPr id="8" name="Straight Arrow Connector 7"/>
          <p:cNvCxnSpPr/>
          <p:nvPr/>
        </p:nvCxnSpPr>
        <p:spPr>
          <a:xfrm>
            <a:off x="1143000" y="3688080"/>
            <a:ext cx="1219200" cy="118872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362200" y="4267200"/>
            <a:ext cx="5943600" cy="1938992"/>
          </a:xfrm>
          <a:prstGeom prst="rect">
            <a:avLst/>
          </a:prstGeom>
          <a:solidFill>
            <a:schemeClr val="accent2">
              <a:lumMod val="50000"/>
            </a:schemeClr>
          </a:solidFill>
          <a:ln>
            <a:solidFill>
              <a:schemeClr val="accent1"/>
            </a:solidFill>
          </a:ln>
        </p:spPr>
        <p:txBody>
          <a:bodyPr wrap="square">
            <a:spAutoFit/>
          </a:bodyPr>
          <a:lstStyle/>
          <a:p>
            <a:r>
              <a:rPr lang="en-US" sz="2000" b="1" dirty="0">
                <a:solidFill>
                  <a:schemeClr val="bg1"/>
                </a:solidFill>
                <a:latin typeface="Book Antiqua" pitchFamily="18" charset="0"/>
              </a:rPr>
              <a:t>Growth hormone (GH), </a:t>
            </a:r>
          </a:p>
          <a:p>
            <a:r>
              <a:rPr lang="en-US" sz="2000" b="1" dirty="0" err="1">
                <a:solidFill>
                  <a:schemeClr val="bg1"/>
                </a:solidFill>
                <a:latin typeface="Book Antiqua" pitchFamily="18" charset="0"/>
              </a:rPr>
              <a:t>Prolactin</a:t>
            </a:r>
            <a:r>
              <a:rPr lang="en-US" sz="2000" b="1" dirty="0">
                <a:solidFill>
                  <a:schemeClr val="bg1"/>
                </a:solidFill>
                <a:latin typeface="Book Antiqua" pitchFamily="18" charset="0"/>
              </a:rPr>
              <a:t> (PRL),</a:t>
            </a:r>
          </a:p>
          <a:p>
            <a:r>
              <a:rPr lang="en-US" sz="2000" b="1" dirty="0">
                <a:solidFill>
                  <a:schemeClr val="bg1"/>
                </a:solidFill>
                <a:latin typeface="Book Antiqua" pitchFamily="18" charset="0"/>
              </a:rPr>
              <a:t>Thyroid stimulating hormone (TSH),</a:t>
            </a:r>
          </a:p>
          <a:p>
            <a:r>
              <a:rPr lang="en-US" sz="2000" b="1" dirty="0" err="1">
                <a:solidFill>
                  <a:schemeClr val="bg1"/>
                </a:solidFill>
                <a:latin typeface="Book Antiqua" pitchFamily="18" charset="0"/>
              </a:rPr>
              <a:t>Adrenocorticotrophic</a:t>
            </a:r>
            <a:r>
              <a:rPr lang="en-US" sz="2000" b="1" dirty="0">
                <a:solidFill>
                  <a:schemeClr val="bg1"/>
                </a:solidFill>
                <a:latin typeface="Book Antiqua" pitchFamily="18" charset="0"/>
              </a:rPr>
              <a:t> hormone (ACTH),</a:t>
            </a:r>
          </a:p>
          <a:p>
            <a:r>
              <a:rPr lang="en-US" sz="2000" b="1" dirty="0">
                <a:solidFill>
                  <a:schemeClr val="bg1"/>
                </a:solidFill>
                <a:latin typeface="Book Antiqua" pitchFamily="18" charset="0"/>
              </a:rPr>
              <a:t>Luteinizing hormone (LH), </a:t>
            </a:r>
          </a:p>
          <a:p>
            <a:r>
              <a:rPr lang="en-US" sz="2000" b="1" dirty="0">
                <a:solidFill>
                  <a:schemeClr val="bg1"/>
                </a:solidFill>
                <a:latin typeface="Book Antiqua" pitchFamily="18" charset="0"/>
              </a:rPr>
              <a:t>Follicle stimulating hormone (FSH).</a:t>
            </a:r>
            <a:endParaRPr lang="en-US" sz="2000" dirty="0">
              <a:solidFill>
                <a:schemeClr val="bg1"/>
              </a:solidFill>
              <a:latin typeface="Book Antiqua" pitchFamily="18" charset="0"/>
            </a:endParaRPr>
          </a:p>
        </p:txBody>
      </p:sp>
      <p:cxnSp>
        <p:nvCxnSpPr>
          <p:cNvPr id="6" name="Straight Arrow Connector 5"/>
          <p:cNvCxnSpPr/>
          <p:nvPr/>
        </p:nvCxnSpPr>
        <p:spPr>
          <a:xfrm flipV="1">
            <a:off x="2514600" y="2971800"/>
            <a:ext cx="1981200" cy="48768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95800" y="1905000"/>
            <a:ext cx="4267200" cy="1274195"/>
          </a:xfrm>
          <a:prstGeom prst="rect">
            <a:avLst/>
          </a:prstGeom>
          <a:solidFill>
            <a:srgbClr val="002060"/>
          </a:solidFill>
          <a:ln>
            <a:solidFill>
              <a:schemeClr val="accent1"/>
            </a:solidFill>
          </a:ln>
        </p:spPr>
        <p:txBody>
          <a:bodyPr wrap="square">
            <a:spAutoFit/>
          </a:bodyPr>
          <a:lstStyle/>
          <a:p>
            <a:pPr>
              <a:lnSpc>
                <a:spcPct val="80000"/>
              </a:lnSpc>
            </a:pPr>
            <a:r>
              <a:rPr lang="en-US" sz="2400" b="1" dirty="0" err="1">
                <a:solidFill>
                  <a:srgbClr val="FFFF00"/>
                </a:solidFill>
                <a:latin typeface="Book Antiqua" pitchFamily="18" charset="0"/>
              </a:rPr>
              <a:t>Antidiuretic</a:t>
            </a:r>
            <a:r>
              <a:rPr lang="en-US" sz="2400" b="1" dirty="0">
                <a:solidFill>
                  <a:srgbClr val="FFFF00"/>
                </a:solidFill>
                <a:latin typeface="Book Antiqua" pitchFamily="18" charset="0"/>
              </a:rPr>
              <a:t> hormone (ADH) or Vasopressin,</a:t>
            </a:r>
            <a:r>
              <a:rPr lang="en-US" sz="2400" dirty="0">
                <a:solidFill>
                  <a:srgbClr val="FFFF00"/>
                </a:solidFill>
                <a:latin typeface="Book Antiqua" pitchFamily="18" charset="0"/>
              </a:rPr>
              <a:t> </a:t>
            </a:r>
            <a:endParaRPr lang="en-US" altLang="ja-JP" sz="2400" dirty="0">
              <a:solidFill>
                <a:srgbClr val="FFFF00"/>
              </a:solidFill>
              <a:latin typeface="Book Antiqua" pitchFamily="18" charset="0"/>
            </a:endParaRPr>
          </a:p>
          <a:p>
            <a:pPr>
              <a:lnSpc>
                <a:spcPct val="80000"/>
              </a:lnSpc>
            </a:pPr>
            <a:r>
              <a:rPr lang="en-US" sz="2400" b="1" dirty="0" err="1">
                <a:solidFill>
                  <a:srgbClr val="FFFF00"/>
                </a:solidFill>
                <a:latin typeface="Book Antiqua" pitchFamily="18" charset="0"/>
              </a:rPr>
              <a:t>Oxytocin</a:t>
            </a:r>
            <a:endParaRPr lang="en-US" sz="2400" b="1" dirty="0">
              <a:solidFill>
                <a:srgbClr val="FFFF00"/>
              </a:solidFill>
              <a:latin typeface="Book Antiqua" pitchFamily="18" charset="0"/>
            </a:endParaRPr>
          </a:p>
          <a:p>
            <a:pPr>
              <a:lnSpc>
                <a:spcPct val="80000"/>
              </a:lnSpc>
            </a:pPr>
            <a:endParaRPr lang="en-US" sz="2400" dirty="0">
              <a:solidFill>
                <a:srgbClr val="FFFF00"/>
              </a:solidFill>
              <a:latin typeface="Book Antiqua" pitchFamily="18" charset="0"/>
            </a:endParaRPr>
          </a:p>
        </p:txBody>
      </p:sp>
      <p:sp>
        <p:nvSpPr>
          <p:cNvPr id="11" name="Rectangle 10"/>
          <p:cNvSpPr/>
          <p:nvPr/>
        </p:nvSpPr>
        <p:spPr>
          <a:xfrm>
            <a:off x="228600" y="4191000"/>
            <a:ext cx="1874039" cy="369332"/>
          </a:xfrm>
          <a:prstGeom prst="rect">
            <a:avLst/>
          </a:prstGeom>
          <a:solidFill>
            <a:schemeClr val="tx1"/>
          </a:solidFill>
          <a:ln>
            <a:solidFill>
              <a:schemeClr val="accent1"/>
            </a:solidFill>
          </a:ln>
        </p:spPr>
        <p:txBody>
          <a:bodyPr wrap="none">
            <a:spAutoFit/>
          </a:bodyPr>
          <a:lstStyle/>
          <a:p>
            <a:r>
              <a:rPr lang="en-US" b="1" dirty="0" err="1">
                <a:solidFill>
                  <a:srgbClr val="00B0F0"/>
                </a:solidFill>
              </a:rPr>
              <a:t>Adenohypophysis</a:t>
            </a:r>
            <a:endParaRPr lang="en-US" dirty="0">
              <a:solidFill>
                <a:srgbClr val="00B0F0"/>
              </a:solidFill>
            </a:endParaRPr>
          </a:p>
        </p:txBody>
      </p:sp>
      <p:sp>
        <p:nvSpPr>
          <p:cNvPr id="12" name="Rectangle 11"/>
          <p:cNvSpPr/>
          <p:nvPr/>
        </p:nvSpPr>
        <p:spPr>
          <a:xfrm>
            <a:off x="3429000" y="3276600"/>
            <a:ext cx="1874039" cy="369332"/>
          </a:xfrm>
          <a:prstGeom prst="rect">
            <a:avLst/>
          </a:prstGeom>
          <a:solidFill>
            <a:schemeClr val="tx1"/>
          </a:solidFill>
          <a:ln>
            <a:solidFill>
              <a:schemeClr val="accent1"/>
            </a:solidFill>
          </a:ln>
        </p:spPr>
        <p:txBody>
          <a:bodyPr wrap="none">
            <a:spAutoFit/>
          </a:bodyPr>
          <a:lstStyle/>
          <a:p>
            <a:r>
              <a:rPr lang="en-US" b="1" dirty="0" err="1">
                <a:solidFill>
                  <a:srgbClr val="00B0F0"/>
                </a:solidFill>
              </a:rPr>
              <a:t>Neurohypophysis</a:t>
            </a:r>
            <a:endParaRPr lang="en-US"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46757"/>
            <a:ext cx="8610600" cy="6247864"/>
          </a:xfrm>
          <a:prstGeom prst="rect">
            <a:avLst/>
          </a:prstGeom>
        </p:spPr>
        <p:txBody>
          <a:bodyPr wrap="square">
            <a:spAutoFit/>
          </a:bodyPr>
          <a:lstStyle/>
          <a:p>
            <a:pPr marL="457200" indent="-457200" algn="just">
              <a:buFont typeface="+mj-lt"/>
              <a:buAutoNum type="arabicPeriod"/>
            </a:pPr>
            <a:r>
              <a:rPr lang="en-US" sz="2000" b="1" u="sng" dirty="0">
                <a:solidFill>
                  <a:srgbClr val="00B0F0"/>
                </a:solidFill>
                <a:latin typeface="Book Antiqua" pitchFamily="18" charset="0"/>
              </a:rPr>
              <a:t>Growth hormone (GH)</a:t>
            </a:r>
            <a:r>
              <a:rPr lang="en-US" sz="2000" b="1" dirty="0">
                <a:solidFill>
                  <a:schemeClr val="bg1"/>
                </a:solidFill>
                <a:latin typeface="Book Antiqua" pitchFamily="18" charset="0"/>
              </a:rPr>
              <a:t>: stimulates the growth of muscle and bone. </a:t>
            </a:r>
          </a:p>
          <a:p>
            <a:pPr marL="457200" indent="-457200" algn="just">
              <a:buFont typeface="+mj-lt"/>
              <a:buAutoNum type="arabicPeriod"/>
            </a:pPr>
            <a:endParaRPr lang="en-US" sz="2000" b="1" dirty="0">
              <a:solidFill>
                <a:schemeClr val="bg1"/>
              </a:solidFill>
              <a:latin typeface="Book Antiqua" pitchFamily="18" charset="0"/>
            </a:endParaRPr>
          </a:p>
          <a:p>
            <a:pPr marL="457200" indent="-457200" algn="just">
              <a:buFont typeface="+mj-lt"/>
              <a:buAutoNum type="arabicPeriod"/>
            </a:pPr>
            <a:r>
              <a:rPr lang="en-US" sz="2000" b="1" u="sng" dirty="0" err="1">
                <a:solidFill>
                  <a:srgbClr val="00B0F0"/>
                </a:solidFill>
                <a:latin typeface="Book Antiqua" pitchFamily="18" charset="0"/>
              </a:rPr>
              <a:t>Prolactin</a:t>
            </a:r>
            <a:r>
              <a:rPr lang="en-US" sz="2000" b="1" u="sng" dirty="0">
                <a:solidFill>
                  <a:srgbClr val="00B0F0"/>
                </a:solidFill>
                <a:latin typeface="Book Antiqua" pitchFamily="18" charset="0"/>
              </a:rPr>
              <a:t> (PRL)</a:t>
            </a:r>
            <a:r>
              <a:rPr lang="en-US" sz="2000" b="1" dirty="0">
                <a:solidFill>
                  <a:schemeClr val="bg1"/>
                </a:solidFill>
                <a:latin typeface="Book Antiqua" pitchFamily="18" charset="0"/>
              </a:rPr>
              <a:t>: stimulates milk production.</a:t>
            </a:r>
          </a:p>
          <a:p>
            <a:pPr marL="457200" indent="-457200" algn="just">
              <a:buFont typeface="+mj-lt"/>
              <a:buAutoNum type="arabicPeriod"/>
            </a:pPr>
            <a:endParaRPr lang="en-US" sz="2000" b="1" dirty="0">
              <a:solidFill>
                <a:schemeClr val="bg1"/>
              </a:solidFill>
              <a:latin typeface="Book Antiqua" pitchFamily="18" charset="0"/>
            </a:endParaRPr>
          </a:p>
          <a:p>
            <a:pPr marL="457200" indent="-457200" algn="just">
              <a:buFont typeface="+mj-lt"/>
              <a:buAutoNum type="arabicPeriod"/>
            </a:pPr>
            <a:r>
              <a:rPr lang="en-US" sz="2000" b="1" u="sng" dirty="0">
                <a:solidFill>
                  <a:srgbClr val="00B0F0"/>
                </a:solidFill>
                <a:latin typeface="Book Antiqua" pitchFamily="18" charset="0"/>
              </a:rPr>
              <a:t>Thyroid stimulating hormone (TSH)</a:t>
            </a:r>
            <a:r>
              <a:rPr lang="en-US" sz="2000" b="1" dirty="0">
                <a:solidFill>
                  <a:schemeClr val="bg1"/>
                </a:solidFill>
                <a:latin typeface="Book Antiqua" pitchFamily="18" charset="0"/>
              </a:rPr>
              <a:t>: stimulates the thyroid gland to produce </a:t>
            </a:r>
            <a:r>
              <a:rPr lang="en-US" sz="2000" b="1" dirty="0" err="1">
                <a:solidFill>
                  <a:srgbClr val="FFFF00"/>
                </a:solidFill>
                <a:latin typeface="Book Antiqua" pitchFamily="18" charset="0"/>
              </a:rPr>
              <a:t>thyroxine</a:t>
            </a:r>
            <a:r>
              <a:rPr lang="en-US" sz="2000" b="1" dirty="0">
                <a:solidFill>
                  <a:schemeClr val="bg1"/>
                </a:solidFill>
                <a:latin typeface="Book Antiqua" pitchFamily="18" charset="0"/>
              </a:rPr>
              <a:t> which stimulates oxidative respiration.</a:t>
            </a:r>
          </a:p>
          <a:p>
            <a:pPr marL="457200" indent="-457200" algn="just">
              <a:buFont typeface="+mj-lt"/>
              <a:buAutoNum type="arabicPeriod"/>
            </a:pPr>
            <a:endParaRPr lang="en-US" sz="2000" b="1" dirty="0">
              <a:solidFill>
                <a:schemeClr val="bg1"/>
              </a:solidFill>
              <a:latin typeface="Book Antiqua" pitchFamily="18" charset="0"/>
            </a:endParaRPr>
          </a:p>
          <a:p>
            <a:pPr marL="457200" indent="-457200" algn="just">
              <a:buFont typeface="+mj-lt"/>
              <a:buAutoNum type="arabicPeriod"/>
            </a:pPr>
            <a:r>
              <a:rPr lang="en-US" sz="2000" b="1" u="sng" dirty="0" err="1">
                <a:solidFill>
                  <a:srgbClr val="00B0F0"/>
                </a:solidFill>
                <a:latin typeface="Book Antiqua" pitchFamily="18" charset="0"/>
              </a:rPr>
              <a:t>Adrenocorticotrophic</a:t>
            </a:r>
            <a:r>
              <a:rPr lang="en-US" sz="2000" b="1" u="sng" dirty="0">
                <a:solidFill>
                  <a:srgbClr val="00B0F0"/>
                </a:solidFill>
                <a:latin typeface="Book Antiqua" pitchFamily="18" charset="0"/>
              </a:rPr>
              <a:t> hormone (ACTH)</a:t>
            </a:r>
            <a:r>
              <a:rPr lang="en-US" sz="2000" b="1" dirty="0">
                <a:solidFill>
                  <a:schemeClr val="bg1"/>
                </a:solidFill>
                <a:latin typeface="Book Antiqua" pitchFamily="18" charset="0"/>
              </a:rPr>
              <a:t>: stimulates the adrenal gland to produce steroid hormones.  Some regulate glucose production, others balance sodium &amp; potassium in the blood.</a:t>
            </a:r>
          </a:p>
          <a:p>
            <a:pPr marL="457200" indent="-457200" algn="just">
              <a:buFont typeface="+mj-lt"/>
              <a:buAutoNum type="arabicPeriod"/>
            </a:pPr>
            <a:endParaRPr lang="en-US" sz="2000" b="1" dirty="0">
              <a:solidFill>
                <a:schemeClr val="bg1"/>
              </a:solidFill>
              <a:latin typeface="Book Antiqua" pitchFamily="18" charset="0"/>
            </a:endParaRPr>
          </a:p>
          <a:p>
            <a:pPr marL="457200" indent="-457200" algn="just">
              <a:buFont typeface="+mj-lt"/>
              <a:buAutoNum type="arabicPeriod"/>
            </a:pPr>
            <a:r>
              <a:rPr lang="en-US" sz="2000" b="1" u="sng" dirty="0">
                <a:solidFill>
                  <a:srgbClr val="00B0F0"/>
                </a:solidFill>
                <a:latin typeface="Book Antiqua" pitchFamily="18" charset="0"/>
              </a:rPr>
              <a:t>Luteinizing hormone (LH)</a:t>
            </a:r>
            <a:r>
              <a:rPr lang="en-US" sz="2000" b="1" dirty="0">
                <a:solidFill>
                  <a:schemeClr val="bg1"/>
                </a:solidFill>
                <a:latin typeface="Book Antiqua" pitchFamily="18" charset="0"/>
              </a:rPr>
              <a:t>: plays an important role in the menstrual cycle. It also stimulates the production of testosterone in males.</a:t>
            </a:r>
          </a:p>
          <a:p>
            <a:pPr marL="457200" indent="-457200" algn="just">
              <a:buFont typeface="+mj-lt"/>
              <a:buAutoNum type="arabicPeriod"/>
            </a:pPr>
            <a:endParaRPr lang="en-US" sz="2000" b="1" dirty="0">
              <a:solidFill>
                <a:schemeClr val="bg1"/>
              </a:solidFill>
              <a:latin typeface="Book Antiqua" pitchFamily="18" charset="0"/>
            </a:endParaRPr>
          </a:p>
          <a:p>
            <a:pPr marL="457200" indent="-457200" algn="just">
              <a:buFont typeface="+mj-lt"/>
              <a:buAutoNum type="arabicPeriod"/>
            </a:pPr>
            <a:r>
              <a:rPr lang="en-US" sz="2000" b="1" u="sng" dirty="0">
                <a:solidFill>
                  <a:srgbClr val="00B0F0"/>
                </a:solidFill>
                <a:latin typeface="Book Antiqua" pitchFamily="18" charset="0"/>
              </a:rPr>
              <a:t>Follicle stimulating hormone (FSH)</a:t>
            </a:r>
            <a:r>
              <a:rPr lang="en-US" sz="2000" b="1" dirty="0">
                <a:solidFill>
                  <a:schemeClr val="bg1"/>
                </a:solidFill>
                <a:latin typeface="Book Antiqua" pitchFamily="18" charset="0"/>
              </a:rPr>
              <a:t>: plays an important role in the menstrual cycle.  In males, it causes the testes to produce a hormone that regulates sperm production.</a:t>
            </a:r>
          </a:p>
          <a:p>
            <a:pPr algn="just"/>
            <a:endParaRPr lang="en-US" sz="2000" b="1" dirty="0">
              <a:solidFill>
                <a:schemeClr val="folHlink"/>
              </a:solidFill>
              <a:latin typeface="Book Antiqua" pitchFamily="18" charset="0"/>
            </a:endParaRPr>
          </a:p>
          <a:p>
            <a:pPr marL="457200" indent="-457200" algn="just">
              <a:buFont typeface="+mj-lt"/>
              <a:buAutoNum type="arabicPeriod"/>
            </a:pPr>
            <a:r>
              <a:rPr lang="en-US" sz="2000" b="1" u="sng" dirty="0" err="1">
                <a:solidFill>
                  <a:srgbClr val="FFC000"/>
                </a:solidFill>
                <a:latin typeface="Book Antiqua" pitchFamily="18" charset="0"/>
              </a:rPr>
              <a:t>Melanocyte</a:t>
            </a:r>
            <a:r>
              <a:rPr lang="en-US" sz="2000" b="1" u="sng" dirty="0">
                <a:solidFill>
                  <a:srgbClr val="FFC000"/>
                </a:solidFill>
                <a:latin typeface="Book Antiqua" pitchFamily="18" charset="0"/>
              </a:rPr>
              <a:t>-stimulating hormone (MSH)</a:t>
            </a:r>
            <a:r>
              <a:rPr lang="en-US" sz="2000" dirty="0">
                <a:solidFill>
                  <a:srgbClr val="FFC000"/>
                </a:solidFill>
                <a:latin typeface="Book Antiqua" pitchFamily="18" charset="0"/>
              </a:rPr>
              <a:t> </a:t>
            </a:r>
            <a:r>
              <a:rPr lang="en-US" sz="2000" dirty="0">
                <a:solidFill>
                  <a:srgbClr val="FFFF00"/>
                </a:solidFill>
                <a:latin typeface="Book Antiqua" pitchFamily="18" charset="0"/>
              </a:rPr>
              <a:t>– in reptiles &amp; amphibians, this hormone stimulates color change.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762000"/>
            <a:ext cx="5410200" cy="6096000"/>
          </a:xfrm>
          <a:prstGeom prst="rect">
            <a:avLst/>
          </a:prstGeom>
        </p:spPr>
        <p:txBody>
          <a:bodyPr vert="horz" lIns="91440" tIns="45720" rIns="91440" bIns="45720" rtlCol="0">
            <a:noAutofit/>
          </a:bodyPr>
          <a:lstStyle/>
          <a:p>
            <a:pPr algn="just">
              <a:lnSpc>
                <a:spcPct val="170000"/>
              </a:lnSpc>
              <a:spcBef>
                <a:spcPct val="20000"/>
              </a:spcBef>
            </a:pPr>
            <a:r>
              <a:rPr kumimoji="0" lang="en-US" b="1" i="0" u="sng" strike="noStrike" kern="1200" cap="none" spc="0" normalizeH="0" baseline="0" noProof="0" dirty="0">
                <a:ln>
                  <a:noFill/>
                </a:ln>
                <a:solidFill>
                  <a:schemeClr val="bg1"/>
                </a:solidFill>
                <a:effectLst/>
                <a:uLnTx/>
                <a:uFillTx/>
                <a:latin typeface="Book Antiqua" pitchFamily="18" charset="0"/>
              </a:rPr>
              <a:t>Anti-diuretic hormone (ADH</a:t>
            </a:r>
            <a:r>
              <a:rPr lang="en-US" b="1" u="sng" dirty="0">
                <a:solidFill>
                  <a:schemeClr val="bg1"/>
                </a:solidFill>
                <a:latin typeface="Book Antiqua" pitchFamily="18" charset="0"/>
              </a:rPr>
              <a:t>)-Vasopressin</a:t>
            </a:r>
            <a:r>
              <a:rPr lang="en-US" b="1" dirty="0">
                <a:solidFill>
                  <a:schemeClr val="bg1"/>
                </a:solidFill>
                <a:latin typeface="Book Antiqua" pitchFamily="18" charset="0"/>
              </a:rPr>
              <a:t> :</a:t>
            </a:r>
            <a:r>
              <a:rPr kumimoji="0" lang="en-US" b="1" i="0" u="none" strike="noStrike" kern="1200" cap="none" spc="0" normalizeH="0" noProof="0" dirty="0">
                <a:ln>
                  <a:noFill/>
                </a:ln>
                <a:solidFill>
                  <a:schemeClr val="bg1"/>
                </a:solidFill>
                <a:effectLst/>
                <a:uLnTx/>
                <a:uFillTx/>
                <a:latin typeface="Book Antiqua" pitchFamily="18" charset="0"/>
              </a:rPr>
              <a:t> </a:t>
            </a:r>
            <a:r>
              <a:rPr lang="en-US" b="1" dirty="0">
                <a:solidFill>
                  <a:srgbClr val="FFFF00"/>
                </a:solidFill>
                <a:latin typeface="Book Antiqua" pitchFamily="18" charset="0"/>
              </a:rPr>
              <a:t>Acts mainly at the kidney and stimulates </a:t>
            </a:r>
            <a:r>
              <a:rPr lang="en-US" altLang="ja-JP" b="1" dirty="0" err="1">
                <a:solidFill>
                  <a:srgbClr val="FFFF00"/>
                </a:solidFill>
                <a:latin typeface="Book Antiqua" pitchFamily="18" charset="0"/>
              </a:rPr>
              <a:t>reabsorption</a:t>
            </a:r>
            <a:r>
              <a:rPr lang="en-US" altLang="ja-JP" b="1" dirty="0">
                <a:solidFill>
                  <a:srgbClr val="FFFF00"/>
                </a:solidFill>
                <a:latin typeface="Book Antiqua" pitchFamily="18" charset="0"/>
              </a:rPr>
              <a:t> of water and electrolytes by the distal tubules and thereby reduces loss of water through urine (</a:t>
            </a:r>
            <a:r>
              <a:rPr lang="en-US" altLang="ja-JP" b="1" dirty="0" err="1">
                <a:solidFill>
                  <a:srgbClr val="FFFF00"/>
                </a:solidFill>
                <a:latin typeface="Book Antiqua" pitchFamily="18" charset="0"/>
              </a:rPr>
              <a:t>diuresis</a:t>
            </a:r>
            <a:r>
              <a:rPr lang="en-US" altLang="ja-JP" b="1" dirty="0">
                <a:solidFill>
                  <a:srgbClr val="FFFF00"/>
                </a:solidFill>
                <a:latin typeface="Book Antiqua" pitchFamily="18" charset="0"/>
              </a:rPr>
              <a:t>)</a:t>
            </a:r>
            <a:endParaRPr kumimoji="0" lang="en-US" altLang="ja-JP" b="1" i="0" u="none" strike="noStrike" kern="1200" cap="none" spc="0" normalizeH="0" baseline="0" noProof="0" dirty="0">
              <a:ln>
                <a:noFill/>
              </a:ln>
              <a:solidFill>
                <a:srgbClr val="FFFF00"/>
              </a:solidFill>
              <a:effectLst/>
              <a:uLnTx/>
              <a:uFillTx/>
              <a:latin typeface="Book Antiqua" pitchFamily="18" charset="0"/>
            </a:endParaRPr>
          </a:p>
          <a:p>
            <a:pPr marL="0" marR="0" lvl="0" indent="0" algn="just" defTabSz="914400" rtl="0" eaLnBrk="1" fontAlgn="auto" latinLnBrk="0" hangingPunct="1">
              <a:lnSpc>
                <a:spcPct val="170000"/>
              </a:lnSpc>
              <a:spcBef>
                <a:spcPct val="20000"/>
              </a:spcBef>
              <a:spcAft>
                <a:spcPts val="0"/>
              </a:spcAft>
              <a:buClrTx/>
              <a:buSzTx/>
              <a:buFont typeface="Arial" pitchFamily="34" charset="0"/>
              <a:buNone/>
              <a:tabLst/>
              <a:defRPr/>
            </a:pPr>
            <a:endParaRPr kumimoji="0" lang="en-US" b="1" i="0" u="none" strike="noStrike" kern="1200" cap="none" spc="0" normalizeH="0" baseline="0" noProof="0" dirty="0">
              <a:ln>
                <a:noFill/>
              </a:ln>
              <a:solidFill>
                <a:srgbClr val="2F97B5"/>
              </a:solidFill>
              <a:effectLst/>
              <a:uLnTx/>
              <a:uFillTx/>
              <a:latin typeface="Book Antiqua" pitchFamily="18" charset="0"/>
            </a:endParaRPr>
          </a:p>
          <a:p>
            <a:pPr marL="0" marR="0" lvl="0" indent="0" algn="just" defTabSz="914400" rtl="0" eaLnBrk="1" fontAlgn="auto" latinLnBrk="0" hangingPunct="1">
              <a:lnSpc>
                <a:spcPct val="170000"/>
              </a:lnSpc>
              <a:spcBef>
                <a:spcPct val="20000"/>
              </a:spcBef>
              <a:spcAft>
                <a:spcPts val="0"/>
              </a:spcAft>
              <a:buClrTx/>
              <a:buSzTx/>
              <a:buFont typeface="Arial" pitchFamily="34" charset="0"/>
              <a:buNone/>
              <a:tabLst/>
              <a:defRPr/>
            </a:pPr>
            <a:r>
              <a:rPr kumimoji="0" lang="en-US" b="1" i="0" u="sng" strike="noStrike" kern="1200" cap="none" spc="0" normalizeH="0" baseline="0" noProof="0" dirty="0" err="1">
                <a:ln>
                  <a:noFill/>
                </a:ln>
                <a:solidFill>
                  <a:schemeClr val="bg1"/>
                </a:solidFill>
                <a:effectLst/>
                <a:uLnTx/>
                <a:uFillTx/>
                <a:latin typeface="Book Antiqua" pitchFamily="18" charset="0"/>
              </a:rPr>
              <a:t>Oxytocin</a:t>
            </a:r>
            <a:r>
              <a:rPr kumimoji="0" lang="en-US" b="1" i="0" u="none" strike="noStrike" kern="1200" cap="none" spc="0" normalizeH="0" baseline="0" noProof="0" dirty="0">
                <a:ln>
                  <a:noFill/>
                </a:ln>
                <a:solidFill>
                  <a:srgbClr val="2F97B5"/>
                </a:solidFill>
                <a:effectLst/>
                <a:uLnTx/>
                <a:uFillTx/>
                <a:latin typeface="Book Antiqua" pitchFamily="18" charset="0"/>
              </a:rPr>
              <a:t>: </a:t>
            </a:r>
            <a:r>
              <a:rPr kumimoji="0" lang="en-US" b="1" i="0" u="none" strike="noStrike" kern="1200" cap="none" spc="0" normalizeH="0" baseline="0" noProof="0" dirty="0">
                <a:ln>
                  <a:noFill/>
                </a:ln>
                <a:solidFill>
                  <a:srgbClr val="FFFF00"/>
                </a:solidFill>
                <a:effectLst/>
                <a:uLnTx/>
                <a:uFillTx/>
                <a:latin typeface="Book Antiqua" pitchFamily="18" charset="0"/>
              </a:rPr>
              <a:t>Initiates uterine contraction during childbirth and milk release in mothers.</a:t>
            </a:r>
          </a:p>
          <a:p>
            <a:pPr marL="0" marR="0" lvl="0" indent="0" algn="just" defTabSz="914400" rtl="0" eaLnBrk="1" fontAlgn="auto" latinLnBrk="0" hangingPunct="1">
              <a:lnSpc>
                <a:spcPct val="170000"/>
              </a:lnSpc>
              <a:spcBef>
                <a:spcPct val="20000"/>
              </a:spcBef>
              <a:spcAft>
                <a:spcPts val="0"/>
              </a:spcAft>
              <a:buClrTx/>
              <a:buSzTx/>
              <a:buFont typeface="Arial" pitchFamily="34" charset="0"/>
              <a:buNone/>
              <a:tabLst/>
              <a:defRPr/>
            </a:pPr>
            <a:endParaRPr lang="en-US" b="1" dirty="0">
              <a:solidFill>
                <a:srgbClr val="FFFF00"/>
              </a:solidFill>
              <a:latin typeface="Book Antiqua" pitchFamily="18" charset="0"/>
            </a:endParaRPr>
          </a:p>
          <a:p>
            <a:pPr marL="0" marR="0" lvl="0" indent="0" algn="just" defTabSz="914400" rtl="0" eaLnBrk="1" fontAlgn="auto" latinLnBrk="0" hangingPunct="1">
              <a:lnSpc>
                <a:spcPct val="170000"/>
              </a:lnSpc>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solidFill>
                  <a:schemeClr val="bg1"/>
                </a:solidFill>
                <a:effectLst/>
                <a:uLnTx/>
                <a:uFillTx/>
                <a:latin typeface="Book Antiqua" pitchFamily="18" charset="0"/>
              </a:rPr>
              <a:t>These hormones are actually synthesized in the hypothalamus and stored in the posterior pituitary.</a:t>
            </a:r>
          </a:p>
        </p:txBody>
      </p:sp>
      <p:pic>
        <p:nvPicPr>
          <p:cNvPr id="3" name="Picture 4" descr="45_07PostPituitaryHormone_L.jpg"/>
          <p:cNvPicPr>
            <a:picLocks noChangeAspect="1" noChangeArrowheads="1"/>
          </p:cNvPicPr>
          <p:nvPr/>
        </p:nvPicPr>
        <p:blipFill>
          <a:blip r:embed="rId2"/>
          <a:srcRect/>
          <a:stretch>
            <a:fillRect/>
          </a:stretch>
        </p:blipFill>
        <p:spPr bwMode="auto">
          <a:xfrm>
            <a:off x="5910984" y="762001"/>
            <a:ext cx="3233015" cy="436897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49275" y="107950"/>
            <a:ext cx="8042275" cy="13366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Book Antiqua" pitchFamily="18" charset="0"/>
                <a:ea typeface="+mj-ea"/>
                <a:cs typeface="+mj-cs"/>
              </a:rPr>
              <a:t>Biological Clocks</a:t>
            </a:r>
          </a:p>
        </p:txBody>
      </p:sp>
      <p:sp>
        <p:nvSpPr>
          <p:cNvPr id="3" name="Rectangle 3"/>
          <p:cNvSpPr txBox="1">
            <a:spLocks noChangeArrowheads="1"/>
          </p:cNvSpPr>
          <p:nvPr/>
        </p:nvSpPr>
        <p:spPr>
          <a:xfrm>
            <a:off x="549275" y="1600200"/>
            <a:ext cx="8061325" cy="44958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bg2"/>
                </a:solidFill>
                <a:effectLst/>
                <a:uLnTx/>
                <a:uFillTx/>
                <a:latin typeface="Book Antiqua" pitchFamily="18" charset="0"/>
              </a:rPr>
              <a:t>The </a:t>
            </a:r>
            <a:r>
              <a:rPr kumimoji="0" lang="en-US" sz="2800" b="1" i="0" u="none" strike="noStrike" kern="1200" cap="none" spc="0" normalizeH="0" baseline="0" noProof="0" dirty="0">
                <a:ln>
                  <a:noFill/>
                </a:ln>
                <a:solidFill>
                  <a:srgbClr val="FFFF00"/>
                </a:solidFill>
                <a:effectLst/>
                <a:uLnTx/>
                <a:uFillTx/>
                <a:latin typeface="Book Antiqua" pitchFamily="18" charset="0"/>
              </a:rPr>
              <a:t>pineal gland</a:t>
            </a:r>
            <a:r>
              <a:rPr kumimoji="0" lang="en-US" sz="2800" b="0" i="0" u="none" strike="noStrike" kern="1200" cap="none" spc="0" normalizeH="0" baseline="0" noProof="0" dirty="0">
                <a:ln>
                  <a:noFill/>
                </a:ln>
                <a:solidFill>
                  <a:schemeClr val="bg2"/>
                </a:solidFill>
                <a:effectLst/>
                <a:uLnTx/>
                <a:uFillTx/>
                <a:latin typeface="Book Antiqua" pitchFamily="18" charset="0"/>
              </a:rPr>
              <a:t> is located in the brain of most vertebrates:</a:t>
            </a:r>
          </a:p>
          <a:p>
            <a:pPr marR="0" lvl="1" indent="-4572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200" b="0" i="0" u="none" strike="noStrike" kern="1200" cap="none" spc="0" normalizeH="0" baseline="0" noProof="0" dirty="0">
                <a:ln>
                  <a:noFill/>
                </a:ln>
                <a:solidFill>
                  <a:srgbClr val="FFFF00"/>
                </a:solidFill>
                <a:effectLst/>
                <a:uLnTx/>
                <a:uFillTx/>
                <a:latin typeface="Book Antiqua" pitchFamily="18" charset="0"/>
              </a:rPr>
              <a:t>Evolved from a light sensitive </a:t>
            </a:r>
            <a:r>
              <a:rPr kumimoji="0" lang="ja-JP" altLang="en-US" sz="2200" b="0" i="0" u="none" strike="noStrike" kern="1200" cap="none" spc="0" normalizeH="0" baseline="0" noProof="0">
                <a:ln>
                  <a:noFill/>
                </a:ln>
                <a:solidFill>
                  <a:srgbClr val="FFFF00"/>
                </a:solidFill>
                <a:effectLst/>
                <a:uLnTx/>
                <a:uFillTx/>
                <a:latin typeface="Book Antiqua" pitchFamily="18" charset="0"/>
              </a:rPr>
              <a:t>“</a:t>
            </a:r>
            <a:r>
              <a:rPr kumimoji="0" lang="en-US" altLang="ja-JP" sz="2200" b="0" i="0" u="none" strike="noStrike" kern="1200" cap="none" spc="0" normalizeH="0" baseline="0" noProof="0" dirty="0">
                <a:ln>
                  <a:noFill/>
                </a:ln>
                <a:solidFill>
                  <a:srgbClr val="FFFF00"/>
                </a:solidFill>
                <a:effectLst/>
                <a:uLnTx/>
                <a:uFillTx/>
                <a:latin typeface="Book Antiqua" pitchFamily="18" charset="0"/>
              </a:rPr>
              <a:t>third eye</a:t>
            </a:r>
            <a:r>
              <a:rPr kumimoji="0" lang="ja-JP" altLang="en-US" sz="2200" b="0" i="0" u="none" strike="noStrike" kern="1200" cap="none" spc="0" normalizeH="0" baseline="0" noProof="0">
                <a:ln>
                  <a:noFill/>
                </a:ln>
                <a:solidFill>
                  <a:srgbClr val="FFFF00"/>
                </a:solidFill>
                <a:effectLst/>
                <a:uLnTx/>
                <a:uFillTx/>
                <a:latin typeface="Book Antiqua" pitchFamily="18" charset="0"/>
              </a:rPr>
              <a:t>”</a:t>
            </a:r>
            <a:r>
              <a:rPr kumimoji="0" lang="en-US" altLang="ja-JP" sz="2200" b="0" i="0" u="none" strike="noStrike" kern="1200" cap="none" spc="0" normalizeH="0" baseline="0" noProof="0" dirty="0">
                <a:ln>
                  <a:noFill/>
                </a:ln>
                <a:solidFill>
                  <a:srgbClr val="FFFF00"/>
                </a:solidFill>
                <a:effectLst/>
                <a:uLnTx/>
                <a:uFillTx/>
                <a:latin typeface="Book Antiqua" pitchFamily="18" charset="0"/>
              </a:rPr>
              <a:t>.</a:t>
            </a:r>
          </a:p>
          <a:p>
            <a:pPr marR="0" lvl="1" indent="-4572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200" b="0" i="0" u="none" strike="noStrike" kern="1200" cap="none" spc="0" normalizeH="0" baseline="0" noProof="0" dirty="0">
                <a:ln>
                  <a:noFill/>
                </a:ln>
                <a:solidFill>
                  <a:srgbClr val="FFFF00"/>
                </a:solidFill>
                <a:effectLst/>
                <a:uLnTx/>
                <a:uFillTx/>
                <a:latin typeface="Book Antiqua" pitchFamily="18" charset="0"/>
              </a:rPr>
              <a:t>Primitive fish &amp; some reptiles still have a third eye.</a:t>
            </a:r>
          </a:p>
          <a:p>
            <a:pPr marR="0" lvl="1" indent="-4572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lang="en-US" sz="2200" dirty="0">
                <a:solidFill>
                  <a:schemeClr val="bg1"/>
                </a:solidFill>
                <a:latin typeface="Book Antiqua" pitchFamily="18" charset="0"/>
              </a:rPr>
              <a:t>It is secreting </a:t>
            </a:r>
            <a:r>
              <a:rPr lang="en-US" sz="2200" dirty="0">
                <a:solidFill>
                  <a:srgbClr val="FFFF00"/>
                </a:solidFill>
                <a:latin typeface="Book Antiqua" pitchFamily="18" charset="0"/>
              </a:rPr>
              <a:t>melatonin</a:t>
            </a:r>
            <a:r>
              <a:rPr lang="en-US" sz="2200" dirty="0">
                <a:solidFill>
                  <a:schemeClr val="tx1">
                    <a:tint val="75000"/>
                  </a:schemeClr>
                </a:solidFill>
                <a:latin typeface="Book Antiqua" pitchFamily="18" charset="0"/>
              </a:rPr>
              <a:t>.</a:t>
            </a:r>
          </a:p>
          <a:p>
            <a:pPr lvl="1" indent="-457200" algn="just">
              <a:spcBef>
                <a:spcPct val="20000"/>
              </a:spcBef>
              <a:buFont typeface="Wingdings" pitchFamily="2" charset="2"/>
              <a:buChar char="ü"/>
            </a:pPr>
            <a:r>
              <a:rPr lang="en-US" sz="2200" dirty="0">
                <a:solidFill>
                  <a:schemeClr val="bg1"/>
                </a:solidFill>
                <a:latin typeface="Book Antiqua" pitchFamily="18" charset="0"/>
              </a:rPr>
              <a:t>Melatonin controls color change in amphibians &amp; reptiles.</a:t>
            </a:r>
          </a:p>
          <a:p>
            <a:pPr lvl="1" indent="-457200" algn="just">
              <a:spcBef>
                <a:spcPct val="20000"/>
              </a:spcBef>
              <a:buFont typeface="Wingdings" pitchFamily="2" charset="2"/>
              <a:buChar char="ü"/>
            </a:pPr>
            <a:r>
              <a:rPr lang="en-US" sz="2200" dirty="0">
                <a:solidFill>
                  <a:schemeClr val="bg1"/>
                </a:solidFill>
                <a:latin typeface="Book Antiqua" pitchFamily="18" charset="0"/>
              </a:rPr>
              <a:t>Release of melatonin is controlled by light/dark cycles.</a:t>
            </a:r>
          </a:p>
          <a:p>
            <a:pPr lvl="1" indent="-457200" algn="just">
              <a:spcBef>
                <a:spcPct val="20000"/>
              </a:spcBef>
              <a:buFont typeface="Wingdings" pitchFamily="2" charset="2"/>
              <a:buChar char="ü"/>
            </a:pPr>
            <a:r>
              <a:rPr lang="en-US" sz="2200" dirty="0">
                <a:solidFill>
                  <a:schemeClr val="bg1"/>
                </a:solidFill>
                <a:latin typeface="Book Antiqua" pitchFamily="18" charset="0"/>
              </a:rPr>
              <a:t>The primary functions of melatonin appear to be related to biological rhythms associated with reproduction.</a:t>
            </a:r>
          </a:p>
          <a:p>
            <a:pPr lvl="1" indent="-457200" algn="just">
              <a:spcBef>
                <a:spcPct val="20000"/>
              </a:spcBef>
              <a:buFont typeface="Wingdings" pitchFamily="2" charset="2"/>
              <a:buChar char="ü"/>
            </a:pPr>
            <a:r>
              <a:rPr lang="en-US" sz="2200" dirty="0">
                <a:solidFill>
                  <a:schemeClr val="bg1"/>
                </a:solidFill>
                <a:latin typeface="Book Antiqua" pitchFamily="18" charset="0"/>
              </a:rPr>
              <a:t>Circadian rhythms – 24 hours long.</a:t>
            </a:r>
          </a:p>
          <a:p>
            <a:pPr marL="457200" marR="0" lvl="1" indent="0" algn="just" defTabSz="914400" rtl="0" eaLnBrk="1" fontAlgn="auto" latinLnBrk="0" hangingPunct="1">
              <a:lnSpc>
                <a:spcPct val="100000"/>
              </a:lnSpc>
              <a:spcBef>
                <a:spcPct val="20000"/>
              </a:spcBef>
              <a:spcAft>
                <a:spcPts val="0"/>
              </a:spcAft>
              <a:buClrTx/>
              <a:buSzTx/>
              <a:tabLst/>
              <a:defRPr/>
            </a:pPr>
            <a:endParaRPr kumimoji="0" lang="en-US" sz="2600" b="0" i="0" u="none" strike="noStrike" kern="1200" cap="none" spc="0" normalizeH="0" baseline="0" noProof="0" dirty="0">
              <a:ln>
                <a:noFill/>
              </a:ln>
              <a:solidFill>
                <a:schemeClr val="bg1"/>
              </a:solidFill>
              <a:effectLst/>
              <a:uLnTx/>
              <a:uFillTx/>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54465" t="52033" r="21523"/>
          <a:stretch>
            <a:fillRect/>
          </a:stretch>
        </p:blipFill>
        <p:spPr bwMode="auto">
          <a:xfrm>
            <a:off x="6019800" y="228600"/>
            <a:ext cx="3124200" cy="3371850"/>
          </a:xfrm>
          <a:prstGeom prst="rect">
            <a:avLst/>
          </a:prstGeom>
          <a:noFill/>
          <a:ln w="9525">
            <a:noFill/>
            <a:miter lim="800000"/>
            <a:headEnd/>
            <a:tailEnd/>
          </a:ln>
          <a:effectLst/>
        </p:spPr>
      </p:pic>
      <p:sp>
        <p:nvSpPr>
          <p:cNvPr id="3" name="Rectangle 3"/>
          <p:cNvSpPr txBox="1">
            <a:spLocks noChangeArrowheads="1"/>
          </p:cNvSpPr>
          <p:nvPr/>
        </p:nvSpPr>
        <p:spPr>
          <a:xfrm>
            <a:off x="0" y="228600"/>
            <a:ext cx="5943600" cy="624840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FFFF00"/>
                </a:solidFill>
                <a:effectLst/>
                <a:uLnTx/>
                <a:uFillTx/>
                <a:latin typeface="Book Antiqua" pitchFamily="18" charset="0"/>
              </a:rPr>
              <a:t>THYROID GLAND</a:t>
            </a:r>
            <a:r>
              <a:rPr kumimoji="0" lang="en-US" sz="2000" b="0" i="0" u="none" strike="noStrike" kern="1200" cap="none" spc="0" normalizeH="0" baseline="0" noProof="0" dirty="0">
                <a:ln>
                  <a:noFill/>
                </a:ln>
                <a:solidFill>
                  <a:schemeClr val="bg1"/>
                </a:solidFill>
                <a:effectLst/>
                <a:uLnTx/>
                <a:uFillTx/>
                <a:latin typeface="Book Antiqua" pitchFamily="18" charset="0"/>
              </a:rPr>
              <a:t>, located in the neck, produces:</a:t>
            </a:r>
          </a:p>
          <a:p>
            <a:pPr marL="688975" marR="0" lvl="1" indent="-223838"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000" b="1" i="0" u="none" strike="noStrike" kern="1200" cap="none" spc="0" normalizeH="0" baseline="0" noProof="0" dirty="0" err="1">
                <a:ln>
                  <a:noFill/>
                </a:ln>
                <a:solidFill>
                  <a:srgbClr val="FFFF00"/>
                </a:solidFill>
                <a:effectLst/>
                <a:uLnTx/>
                <a:uFillTx/>
                <a:latin typeface="Book Antiqua" pitchFamily="18" charset="0"/>
              </a:rPr>
              <a:t>Thyroxine</a:t>
            </a:r>
            <a:r>
              <a:rPr kumimoji="0" lang="en-US" sz="2000" b="0" i="0" u="none" strike="noStrike" kern="1200" cap="none" spc="0" normalizeH="0" baseline="0" noProof="0" dirty="0">
                <a:ln>
                  <a:noFill/>
                </a:ln>
                <a:solidFill>
                  <a:schemeClr val="bg1"/>
                </a:solidFill>
                <a:effectLst/>
                <a:uLnTx/>
                <a:uFillTx/>
                <a:latin typeface="Book Antiqua" pitchFamily="18" charset="0"/>
              </a:rPr>
              <a:t> – increases metabolic rate and promotes growth. Two iodine-containing hormones, tri-</a:t>
            </a:r>
            <a:r>
              <a:rPr kumimoji="0" lang="en-US" sz="2000" b="0" i="0" u="none" strike="noStrike" kern="1200" cap="none" spc="0" normalizeH="0" baseline="0" noProof="0" dirty="0" err="1">
                <a:ln>
                  <a:noFill/>
                </a:ln>
                <a:solidFill>
                  <a:schemeClr val="bg1"/>
                </a:solidFill>
                <a:effectLst/>
                <a:uLnTx/>
                <a:uFillTx/>
                <a:latin typeface="Book Antiqua" pitchFamily="18" charset="0"/>
              </a:rPr>
              <a:t>iodothyronine</a:t>
            </a:r>
            <a:r>
              <a:rPr kumimoji="0" lang="en-US" sz="2000" b="0" i="0" u="none" strike="noStrike" kern="1200" cap="none" spc="0" normalizeH="0" baseline="0" noProof="0" dirty="0">
                <a:ln>
                  <a:noFill/>
                </a:ln>
                <a:solidFill>
                  <a:schemeClr val="bg1"/>
                </a:solidFill>
                <a:effectLst/>
                <a:uLnTx/>
                <a:uFillTx/>
                <a:latin typeface="Book Antiqua" pitchFamily="18" charset="0"/>
              </a:rPr>
              <a:t> (</a:t>
            </a:r>
            <a:r>
              <a:rPr kumimoji="0" lang="en-US" sz="2000" b="1" i="0" u="none" strike="noStrike" kern="1200" cap="none" spc="0" normalizeH="0" baseline="0" noProof="0" dirty="0">
                <a:ln>
                  <a:noFill/>
                </a:ln>
                <a:solidFill>
                  <a:srgbClr val="FFFF00"/>
                </a:solidFill>
                <a:effectLst/>
                <a:uLnTx/>
                <a:uFillTx/>
                <a:latin typeface="Book Antiqua" pitchFamily="18" charset="0"/>
              </a:rPr>
              <a:t>T3</a:t>
            </a:r>
            <a:r>
              <a:rPr kumimoji="0" lang="en-US" sz="2000" b="0" i="0" u="none" strike="noStrike" kern="1200" cap="none" spc="0" normalizeH="0" baseline="0" noProof="0" dirty="0">
                <a:ln>
                  <a:noFill/>
                </a:ln>
                <a:solidFill>
                  <a:schemeClr val="bg1"/>
                </a:solidFill>
                <a:effectLst/>
                <a:uLnTx/>
                <a:uFillTx/>
                <a:latin typeface="Book Antiqua" pitchFamily="18" charset="0"/>
              </a:rPr>
              <a:t>) and </a:t>
            </a:r>
            <a:r>
              <a:rPr kumimoji="0" lang="en-US" sz="2000" b="0" i="0" u="none" strike="noStrike" kern="1200" cap="none" spc="0" normalizeH="0" baseline="0" noProof="0" dirty="0" err="1">
                <a:ln>
                  <a:noFill/>
                </a:ln>
                <a:solidFill>
                  <a:schemeClr val="bg1"/>
                </a:solidFill>
                <a:effectLst/>
                <a:uLnTx/>
                <a:uFillTx/>
                <a:latin typeface="Book Antiqua" pitchFamily="18" charset="0"/>
              </a:rPr>
              <a:t>thyroxine</a:t>
            </a:r>
            <a:r>
              <a:rPr kumimoji="0" lang="en-US" sz="2000" b="0" i="0" u="none" strike="noStrike" kern="1200" cap="none" spc="0" normalizeH="0" baseline="0" noProof="0" dirty="0">
                <a:ln>
                  <a:noFill/>
                </a:ln>
                <a:solidFill>
                  <a:schemeClr val="bg1"/>
                </a:solidFill>
                <a:effectLst/>
                <a:uLnTx/>
                <a:uFillTx/>
                <a:latin typeface="Book Antiqua" pitchFamily="18" charset="0"/>
              </a:rPr>
              <a:t> (</a:t>
            </a:r>
            <a:r>
              <a:rPr kumimoji="0" lang="en-US" sz="2000" b="1" i="0" u="none" strike="noStrike" kern="1200" cap="none" spc="0" normalizeH="0" baseline="0" noProof="0" dirty="0">
                <a:ln>
                  <a:noFill/>
                </a:ln>
                <a:solidFill>
                  <a:srgbClr val="FFFF00"/>
                </a:solidFill>
                <a:effectLst/>
                <a:uLnTx/>
                <a:uFillTx/>
                <a:latin typeface="Book Antiqua" pitchFamily="18" charset="0"/>
              </a:rPr>
              <a:t>T4</a:t>
            </a:r>
            <a:r>
              <a:rPr kumimoji="0" lang="en-US" sz="2000" b="0" i="0" u="none" strike="noStrike" kern="1200" cap="none" spc="0" normalizeH="0" baseline="0" noProof="0" dirty="0">
                <a:ln>
                  <a:noFill/>
                </a:ln>
                <a:solidFill>
                  <a:schemeClr val="bg1"/>
                </a:solidFill>
                <a:effectLst/>
                <a:uLnTx/>
                <a:uFillTx/>
                <a:latin typeface="Book Antiqua" pitchFamily="18" charset="0"/>
              </a:rPr>
              <a:t>).</a:t>
            </a:r>
          </a:p>
          <a:p>
            <a:pPr marL="688975" marR="0" lvl="1" indent="-223838" algn="just"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schemeClr val="bg1"/>
              </a:solidFill>
              <a:effectLst/>
              <a:uLnTx/>
              <a:uFillTx/>
              <a:latin typeface="Book Antiqua" pitchFamily="18" charset="0"/>
            </a:endParaRPr>
          </a:p>
          <a:p>
            <a:pPr marL="688975" marR="0" lvl="1" indent="-223838"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000" b="1" i="0" u="none" strike="noStrike" kern="1200" cap="none" spc="0" normalizeH="0" baseline="0" noProof="0" dirty="0" err="1">
                <a:ln>
                  <a:noFill/>
                </a:ln>
                <a:solidFill>
                  <a:srgbClr val="FFFF00"/>
                </a:solidFill>
                <a:effectLst/>
                <a:uLnTx/>
                <a:uFillTx/>
                <a:latin typeface="Book Antiqua" pitchFamily="18" charset="0"/>
              </a:rPr>
              <a:t>Calcitonin</a:t>
            </a:r>
            <a:r>
              <a:rPr kumimoji="0" lang="en-US" sz="2000" b="0" i="0" u="none" strike="noStrike" kern="1200" cap="none" spc="0" normalizeH="0" baseline="0" noProof="0" dirty="0">
                <a:ln>
                  <a:noFill/>
                </a:ln>
                <a:solidFill>
                  <a:schemeClr val="bg1"/>
                </a:solidFill>
                <a:effectLst/>
                <a:uLnTx/>
                <a:uFillTx/>
                <a:latin typeface="Book Antiqua" pitchFamily="18" charset="0"/>
              </a:rPr>
              <a:t> – stimulates calcium uptake by bones.</a:t>
            </a:r>
          </a:p>
          <a:p>
            <a:pPr marL="688975" marR="0" lvl="1" indent="-223838"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chemeClr val="bg1"/>
              </a:solidFill>
              <a:latin typeface="Book Antiqua" pitchFamily="18" charset="0"/>
            </a:endParaRPr>
          </a:p>
          <a:p>
            <a:pPr marL="688975" lvl="1" indent="-223838" algn="just">
              <a:spcBef>
                <a:spcPct val="20000"/>
              </a:spcBef>
              <a:buFont typeface="Wingdings" pitchFamily="2" charset="2"/>
              <a:buChar char="ü"/>
            </a:pPr>
            <a:r>
              <a:rPr lang="en-US" sz="2000" dirty="0">
                <a:solidFill>
                  <a:schemeClr val="bg1"/>
                </a:solidFill>
                <a:latin typeface="Book Antiqua" pitchFamily="18" charset="0"/>
              </a:rPr>
              <a:t>Deficiency of iodine in our diet results in </a:t>
            </a:r>
            <a:r>
              <a:rPr lang="en-US" sz="2000" dirty="0">
                <a:solidFill>
                  <a:srgbClr val="FFFF00"/>
                </a:solidFill>
                <a:latin typeface="Book Antiqua" pitchFamily="18" charset="0"/>
              </a:rPr>
              <a:t>hypothyroidism</a:t>
            </a:r>
            <a:r>
              <a:rPr lang="en-US" sz="2000" dirty="0">
                <a:solidFill>
                  <a:schemeClr val="bg1"/>
                </a:solidFill>
                <a:latin typeface="Book Antiqua" pitchFamily="18" charset="0"/>
              </a:rPr>
              <a:t> and enlargement of the thyroid gland, commonly called goiter.</a:t>
            </a:r>
          </a:p>
          <a:p>
            <a:pPr marL="688975" lvl="1" indent="-223838" algn="just">
              <a:spcBef>
                <a:spcPct val="20000"/>
              </a:spcBef>
            </a:pPr>
            <a:endParaRPr lang="en-US" sz="2000" dirty="0">
              <a:solidFill>
                <a:schemeClr val="bg1"/>
              </a:solidFill>
              <a:latin typeface="Book Antiqua" pitchFamily="18" charset="0"/>
            </a:endParaRPr>
          </a:p>
          <a:p>
            <a:pPr marL="688975" lvl="1" indent="-223838" algn="just">
              <a:spcBef>
                <a:spcPct val="20000"/>
              </a:spcBef>
              <a:buFont typeface="Wingdings" pitchFamily="2" charset="2"/>
              <a:buChar char="ü"/>
            </a:pPr>
            <a:r>
              <a:rPr lang="en-US" sz="2000" dirty="0">
                <a:solidFill>
                  <a:schemeClr val="bg1"/>
                </a:solidFill>
                <a:latin typeface="Book Antiqua" pitchFamily="18" charset="0"/>
              </a:rPr>
              <a:t>Thyroid hormones is increased to abnormal high levels leading to a condition called </a:t>
            </a:r>
            <a:r>
              <a:rPr lang="en-US" sz="2000" b="1" dirty="0">
                <a:solidFill>
                  <a:srgbClr val="FFFF00"/>
                </a:solidFill>
                <a:latin typeface="Book Antiqua" pitchFamily="18" charset="0"/>
              </a:rPr>
              <a:t>hyperthyroidism</a:t>
            </a:r>
            <a:r>
              <a:rPr lang="en-US" sz="2000" b="1" dirty="0">
                <a:solidFill>
                  <a:schemeClr val="bg1"/>
                </a:solidFill>
                <a:latin typeface="Book Antiqua" pitchFamily="18" charset="0"/>
              </a:rPr>
              <a:t> which adversely </a:t>
            </a:r>
            <a:r>
              <a:rPr lang="en-US" sz="2000" dirty="0">
                <a:solidFill>
                  <a:schemeClr val="bg1"/>
                </a:solidFill>
                <a:latin typeface="Book Antiqua" pitchFamily="18" charset="0"/>
              </a:rPr>
              <a:t>affects the body physiology.</a:t>
            </a:r>
            <a:endParaRPr kumimoji="0" lang="en-US" sz="5400" b="0" i="0" u="none" strike="noStrike" kern="1200" cap="none" spc="0" normalizeH="0" baseline="0" noProof="0" dirty="0">
              <a:ln>
                <a:noFill/>
              </a:ln>
              <a:solidFill>
                <a:schemeClr val="bg1"/>
              </a:solidFill>
              <a:effectLst/>
              <a:uLnTx/>
              <a:uFillTx/>
              <a:latin typeface="Book Antiqua" pitchFamily="18" charset="0"/>
            </a:endParaRPr>
          </a:p>
        </p:txBody>
      </p:sp>
      <p:pic>
        <p:nvPicPr>
          <p:cNvPr id="1028" name="Picture 4" descr="https://upload.wikimedia.org/wikipedia/commons/thumb/0/0b/CDpic1.png/220px-CDpic1.png"/>
          <p:cNvPicPr>
            <a:picLocks noChangeAspect="1" noChangeArrowheads="1"/>
          </p:cNvPicPr>
          <p:nvPr/>
        </p:nvPicPr>
        <p:blipFill>
          <a:blip r:embed="rId3"/>
          <a:srcRect/>
          <a:stretch>
            <a:fillRect/>
          </a:stretch>
        </p:blipFill>
        <p:spPr bwMode="auto">
          <a:xfrm>
            <a:off x="6400800" y="3733800"/>
            <a:ext cx="2095500" cy="28289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1225</Words>
  <Application>Microsoft Office PowerPoint</Application>
  <PresentationFormat>On-screen Show (4:3)</PresentationFormat>
  <Paragraphs>137</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Book Antiqua</vt:lpstr>
      <vt:lpstr>Calibri</vt:lpstr>
      <vt:lpstr>Comic Sans MS</vt:lpstr>
      <vt:lpstr>Wingdings</vt:lpstr>
      <vt:lpstr>Office Theme</vt:lpstr>
      <vt:lpstr>Endocrine Glands  &amp;  Functions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Parathyroids</vt:lpstr>
      <vt:lpstr>Calcium Homeostasis</vt:lpstr>
      <vt:lpstr>PowerPoint Presentation</vt:lpstr>
      <vt:lpstr>Adrenals</vt:lpstr>
      <vt:lpstr>Pancreas</vt:lpstr>
      <vt:lpstr>Glucose Homeostasis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Glands  &amp;  Functions</dc:title>
  <dc:creator>Animal science</dc:creator>
  <cp:lastModifiedBy>Sathiya Priya Kirubarani</cp:lastModifiedBy>
  <cp:revision>51</cp:revision>
  <dcterms:created xsi:type="dcterms:W3CDTF">2017-07-05T17:47:35Z</dcterms:created>
  <dcterms:modified xsi:type="dcterms:W3CDTF">2018-07-25T05:12:24Z</dcterms:modified>
</cp:coreProperties>
</file>