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9" r:id="rId32"/>
    <p:sldId id="291" r:id="rId33"/>
    <p:sldId id="292" r:id="rId3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4741" y="326847"/>
            <a:ext cx="8354517" cy="1671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9853" y="2534538"/>
            <a:ext cx="7524292" cy="148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416076"/>
            <a:ext cx="9144000" cy="1200327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Non Major Elective : </a:t>
            </a:r>
            <a:r>
              <a:rPr lang="en-US" sz="3600" b="1" dirty="0" smtClean="0">
                <a:solidFill>
                  <a:srgbClr val="FFC000"/>
                </a:solidFill>
                <a:latin typeface="Cambria" panose="02040503050406030204" pitchFamily="18" charset="0"/>
              </a:rPr>
              <a:t>Molecular evolution</a:t>
            </a:r>
          </a:p>
          <a:p>
            <a:pPr algn="ctr"/>
            <a:r>
              <a:rPr lang="en-IN" sz="36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Code                  : 17ZOONME32</a:t>
            </a:r>
            <a:endParaRPr lang="en-US" sz="36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7794" y="628853"/>
            <a:ext cx="54673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solidFill>
                  <a:srgbClr val="FFC000"/>
                </a:solidFill>
                <a:latin typeface="Cambria" pitchFamily="18" charset="0"/>
                <a:cs typeface="Arial"/>
              </a:rPr>
              <a:t>MEASURING</a:t>
            </a:r>
            <a:r>
              <a:rPr sz="4000" b="1" spc="-30" dirty="0">
                <a:solidFill>
                  <a:srgbClr val="FFC000"/>
                </a:solidFill>
                <a:latin typeface="Cambria" pitchFamily="18" charset="0"/>
                <a:cs typeface="Arial"/>
              </a:rPr>
              <a:t> </a:t>
            </a:r>
            <a:r>
              <a:rPr sz="40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DENSITY</a:t>
            </a:r>
            <a:endParaRPr sz="4000" dirty="0">
              <a:solidFill>
                <a:srgbClr val="FFC000"/>
              </a:solidFill>
              <a:latin typeface="Cambria" pitchFamily="18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849882"/>
            <a:ext cx="6997700" cy="4479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63900">
              <a:lnSpc>
                <a:spcPct val="100000"/>
              </a:lnSpc>
              <a:spcBef>
                <a:spcPts val="105"/>
              </a:spcBef>
            </a:pPr>
            <a:r>
              <a:rPr sz="3200" b="1" i="1" dirty="0">
                <a:solidFill>
                  <a:srgbClr val="FFFF00"/>
                </a:solidFill>
                <a:latin typeface="+mj-lt"/>
                <a:cs typeface="Arial"/>
              </a:rPr>
              <a:t>Density</a:t>
            </a:r>
            <a:endParaRPr sz="3200" dirty="0">
              <a:solidFill>
                <a:srgbClr val="FFFF00"/>
              </a:solidFill>
              <a:latin typeface="+mj-lt"/>
              <a:cs typeface="Arial"/>
            </a:endParaRPr>
          </a:p>
          <a:p>
            <a:pPr marL="1120775" marR="5080" algn="ctr">
              <a:lnSpc>
                <a:spcPct val="100000"/>
              </a:lnSpc>
            </a:pPr>
            <a:r>
              <a:rPr sz="3200" b="1" dirty="0">
                <a:solidFill>
                  <a:srgbClr val="FFFF00"/>
                </a:solidFill>
                <a:latin typeface="+mj-lt"/>
                <a:cs typeface="Arial"/>
              </a:rPr>
              <a:t>Number of </a:t>
            </a:r>
            <a:r>
              <a:rPr sz="3200" b="1" spc="-5" dirty="0">
                <a:solidFill>
                  <a:srgbClr val="FFFF00"/>
                </a:solidFill>
                <a:latin typeface="+mj-lt"/>
                <a:cs typeface="Arial"/>
              </a:rPr>
              <a:t>individuals </a:t>
            </a:r>
            <a:r>
              <a:rPr sz="3200" b="1" dirty="0">
                <a:solidFill>
                  <a:srgbClr val="FFFF00"/>
                </a:solidFill>
                <a:latin typeface="+mj-lt"/>
                <a:cs typeface="Arial"/>
              </a:rPr>
              <a:t>per</a:t>
            </a:r>
            <a:r>
              <a:rPr sz="3200" b="1" spc="-120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3200" b="1" dirty="0">
                <a:solidFill>
                  <a:srgbClr val="FFFF00"/>
                </a:solidFill>
                <a:latin typeface="+mj-lt"/>
                <a:cs typeface="Arial"/>
              </a:rPr>
              <a:t>unit  of area at a </a:t>
            </a:r>
            <a:r>
              <a:rPr sz="3200" b="1" spc="-5" dirty="0">
                <a:solidFill>
                  <a:srgbClr val="FFFF00"/>
                </a:solidFill>
                <a:latin typeface="+mj-lt"/>
                <a:cs typeface="Arial"/>
              </a:rPr>
              <a:t>given</a:t>
            </a:r>
            <a:r>
              <a:rPr sz="3200" b="1" spc="-100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3200" b="1" dirty="0">
                <a:solidFill>
                  <a:srgbClr val="FFFF00"/>
                </a:solidFill>
                <a:latin typeface="+mj-lt"/>
                <a:cs typeface="Arial"/>
              </a:rPr>
              <a:t>time</a:t>
            </a:r>
            <a:endParaRPr sz="3200" dirty="0">
              <a:solidFill>
                <a:srgbClr val="FFFF00"/>
              </a:solidFill>
              <a:latin typeface="+mj-lt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00" dirty="0">
              <a:solidFill>
                <a:srgbClr val="FFFF00"/>
              </a:solidFill>
              <a:latin typeface="+mj-lt"/>
              <a:cs typeface="Times New Roman"/>
            </a:endParaRPr>
          </a:p>
          <a:p>
            <a:pPr marL="306705" marR="111760" indent="-2940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>
                <a:solidFill>
                  <a:srgbClr val="FFFF00"/>
                </a:solidFill>
                <a:latin typeface="+mj-lt"/>
              </a:rPr>
              <a:t>	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Expressed 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in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terms 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of items or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organisms  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per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unit</a:t>
            </a:r>
            <a:r>
              <a:rPr sz="2800" spc="-10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area</a:t>
            </a:r>
          </a:p>
          <a:p>
            <a:pPr marL="306705" marR="1021080" indent="-2940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>
                <a:solidFill>
                  <a:srgbClr val="FFFF00"/>
                </a:solidFill>
                <a:latin typeface="+mj-lt"/>
              </a:rPr>
              <a:t>	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Ex : the number of paddy plants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per  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square meter of a paddy</a:t>
            </a:r>
            <a:r>
              <a:rPr sz="2800" spc="40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field</a:t>
            </a:r>
            <a:endParaRPr sz="2800" dirty="0">
              <a:solidFill>
                <a:srgbClr val="FFFF00"/>
              </a:solidFill>
              <a:latin typeface="+mj-lt"/>
              <a:cs typeface="Arial"/>
            </a:endParaRPr>
          </a:p>
          <a:p>
            <a:pPr marL="306705" marR="407670" indent="-2940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>
                <a:solidFill>
                  <a:srgbClr val="FFFF00"/>
                </a:solidFill>
                <a:latin typeface="+mj-lt"/>
              </a:rPr>
              <a:t>	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Population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density varies 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due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to 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limiting 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factors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9427"/>
            <a:ext cx="7472680" cy="19424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33070" indent="-342900">
              <a:lnSpc>
                <a:spcPct val="100000"/>
              </a:lnSpc>
              <a:spcBef>
                <a:spcPts val="100"/>
              </a:spcBef>
              <a:buClr>
                <a:srgbClr val="339933"/>
              </a:buClr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latin typeface="Cambria" pitchFamily="18" charset="0"/>
                <a:cs typeface="Arial"/>
              </a:rPr>
              <a:t>Measuring </a:t>
            </a:r>
            <a:r>
              <a:rPr sz="3200" dirty="0">
                <a:latin typeface="Cambria" pitchFamily="18" charset="0"/>
                <a:cs typeface="Arial"/>
              </a:rPr>
              <a:t>density of </a:t>
            </a:r>
            <a:r>
              <a:rPr sz="3200" spc="-5" dirty="0">
                <a:latin typeface="Cambria" pitchFamily="18" charset="0"/>
                <a:cs typeface="Arial"/>
              </a:rPr>
              <a:t>populations </a:t>
            </a:r>
            <a:r>
              <a:rPr sz="3200" dirty="0">
                <a:latin typeface="Cambria" pitchFamily="18" charset="0"/>
                <a:cs typeface="Arial"/>
              </a:rPr>
              <a:t>is</a:t>
            </a:r>
            <a:r>
              <a:rPr sz="3200" spc="-95" dirty="0">
                <a:latin typeface="Cambria" pitchFamily="18" charset="0"/>
                <a:cs typeface="Arial"/>
              </a:rPr>
              <a:t> </a:t>
            </a:r>
            <a:r>
              <a:rPr sz="3200" dirty="0">
                <a:latin typeface="Cambria" pitchFamily="18" charset="0"/>
                <a:cs typeface="Arial"/>
              </a:rPr>
              <a:t>a  </a:t>
            </a:r>
            <a:r>
              <a:rPr sz="3200" spc="-5" dirty="0">
                <a:latin typeface="Cambria" pitchFamily="18" charset="0"/>
                <a:cs typeface="Arial"/>
              </a:rPr>
              <a:t>difficult</a:t>
            </a:r>
            <a:r>
              <a:rPr sz="3200" spc="-35" dirty="0">
                <a:latin typeface="Cambria" pitchFamily="18" charset="0"/>
                <a:cs typeface="Arial"/>
              </a:rPr>
              <a:t> </a:t>
            </a:r>
            <a:r>
              <a:rPr sz="3200" dirty="0">
                <a:latin typeface="Cambria" pitchFamily="18" charset="0"/>
                <a:cs typeface="Arial"/>
              </a:rPr>
              <a:t>task.</a:t>
            </a:r>
            <a:endParaRPr sz="3200">
              <a:latin typeface="Cambria" pitchFamily="18" charset="0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95"/>
              </a:spcBef>
              <a:buFont typeface="Wingdings" pitchFamily="2" charset="2"/>
              <a:buChar char="Ø"/>
            </a:pPr>
            <a:r>
              <a:rPr sz="2800" spc="-5" dirty="0">
                <a:solidFill>
                  <a:srgbClr val="339933"/>
                </a:solidFill>
                <a:latin typeface="Cambria" pitchFamily="18" charset="0"/>
                <a:cs typeface="Arial"/>
              </a:rPr>
              <a:t>– </a:t>
            </a:r>
            <a:r>
              <a:rPr sz="2800" spc="-5" dirty="0">
                <a:latin typeface="Cambria" pitchFamily="18" charset="0"/>
                <a:cs typeface="Arial"/>
              </a:rPr>
              <a:t>We can count </a:t>
            </a:r>
            <a:r>
              <a:rPr sz="2800" dirty="0">
                <a:latin typeface="Cambria" pitchFamily="18" charset="0"/>
                <a:cs typeface="Arial"/>
              </a:rPr>
              <a:t>individuals; </a:t>
            </a:r>
            <a:r>
              <a:rPr sz="2800" spc="-5" dirty="0">
                <a:latin typeface="Cambria" pitchFamily="18" charset="0"/>
                <a:cs typeface="Arial"/>
              </a:rPr>
              <a:t>we can</a:t>
            </a:r>
            <a:r>
              <a:rPr sz="2800" spc="-100" dirty="0">
                <a:latin typeface="Cambria" pitchFamily="18" charset="0"/>
                <a:cs typeface="Arial"/>
              </a:rPr>
              <a:t> </a:t>
            </a:r>
            <a:r>
              <a:rPr sz="2800" dirty="0">
                <a:latin typeface="Cambria" pitchFamily="18" charset="0"/>
                <a:cs typeface="Arial"/>
              </a:rPr>
              <a:t>estimate  </a:t>
            </a:r>
            <a:r>
              <a:rPr sz="2800" spc="-5" dirty="0">
                <a:latin typeface="Cambria" pitchFamily="18" charset="0"/>
                <a:cs typeface="Arial"/>
              </a:rPr>
              <a:t>population</a:t>
            </a:r>
            <a:r>
              <a:rPr sz="2800" spc="-10" dirty="0">
                <a:latin typeface="Cambria" pitchFamily="18" charset="0"/>
                <a:cs typeface="Arial"/>
              </a:rPr>
              <a:t> </a:t>
            </a:r>
            <a:r>
              <a:rPr sz="2800" dirty="0">
                <a:latin typeface="Cambria" pitchFamily="18" charset="0"/>
                <a:cs typeface="Arial"/>
              </a:rPr>
              <a:t>numbers.</a:t>
            </a:r>
            <a:endParaRPr sz="2800">
              <a:latin typeface="Cambria" pitchFamily="18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6582867"/>
            <a:ext cx="527875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buFont typeface="Wingdings" pitchFamily="2" charset="2"/>
              <a:buChar char="Ø"/>
            </a:pPr>
            <a:r>
              <a:rPr sz="1200" spc="-5" dirty="0">
                <a:latin typeface="Cambria" pitchFamily="18" charset="0"/>
                <a:cs typeface="Arial"/>
              </a:rPr>
              <a:t>Copyright </a:t>
            </a:r>
            <a:r>
              <a:rPr sz="1200" dirty="0">
                <a:latin typeface="Cambria" pitchFamily="18" charset="0"/>
                <a:cs typeface="Arial"/>
              </a:rPr>
              <a:t>© 2002 </a:t>
            </a:r>
            <a:r>
              <a:rPr sz="1200" spc="-5" dirty="0">
                <a:latin typeface="Cambria" pitchFamily="18" charset="0"/>
                <a:cs typeface="Arial"/>
              </a:rPr>
              <a:t>Pearson Education, </a:t>
            </a:r>
            <a:r>
              <a:rPr sz="1200" dirty="0">
                <a:latin typeface="Cambria" pitchFamily="18" charset="0"/>
                <a:cs typeface="Arial"/>
              </a:rPr>
              <a:t>Inc., </a:t>
            </a:r>
            <a:r>
              <a:rPr sz="1200" spc="-5" dirty="0">
                <a:latin typeface="Cambria" pitchFamily="18" charset="0"/>
                <a:cs typeface="Arial"/>
              </a:rPr>
              <a:t>publishing as </a:t>
            </a:r>
            <a:r>
              <a:rPr sz="1200" dirty="0">
                <a:latin typeface="Cambria" pitchFamily="18" charset="0"/>
                <a:cs typeface="Arial"/>
              </a:rPr>
              <a:t>Benjamin</a:t>
            </a:r>
            <a:r>
              <a:rPr sz="1200" spc="-145" dirty="0">
                <a:latin typeface="Cambria" pitchFamily="18" charset="0"/>
                <a:cs typeface="Arial"/>
              </a:rPr>
              <a:t> </a:t>
            </a:r>
            <a:r>
              <a:rPr sz="1200" dirty="0">
                <a:latin typeface="Cambria" pitchFamily="18" charset="0"/>
                <a:cs typeface="Arial"/>
              </a:rPr>
              <a:t>Cummings</a:t>
            </a:r>
            <a:endParaRPr sz="1200">
              <a:latin typeface="Cambria" pitchFamily="18" charset="0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24000" y="2362200"/>
            <a:ext cx="6172200" cy="406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>
              <a:buFont typeface="Wingdings" pitchFamily="2" charset="2"/>
              <a:buChar char="Ø"/>
            </a:pPr>
            <a:endParaRPr>
              <a:latin typeface="Cambria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52409" y="6201867"/>
            <a:ext cx="78486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buFont typeface="Wingdings" pitchFamily="2" charset="2"/>
              <a:buChar char="Ø"/>
            </a:pPr>
            <a:r>
              <a:rPr sz="1500" b="1" spc="-5" dirty="0">
                <a:latin typeface="Cambria" pitchFamily="18" charset="0"/>
                <a:cs typeface="Arial"/>
              </a:rPr>
              <a:t>Fig.</a:t>
            </a:r>
            <a:r>
              <a:rPr sz="1500" b="1" spc="-90" dirty="0">
                <a:latin typeface="Cambria" pitchFamily="18" charset="0"/>
                <a:cs typeface="Arial"/>
              </a:rPr>
              <a:t> </a:t>
            </a:r>
            <a:r>
              <a:rPr sz="1500" b="1" spc="-5" dirty="0">
                <a:latin typeface="Cambria" pitchFamily="18" charset="0"/>
                <a:cs typeface="Arial"/>
              </a:rPr>
              <a:t>52.1</a:t>
            </a:r>
            <a:endParaRPr sz="1500">
              <a:latin typeface="Cambria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3225" y="2871343"/>
            <a:ext cx="32581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DISPERSI</a:t>
            </a:r>
            <a:r>
              <a:rPr spc="5" dirty="0">
                <a:solidFill>
                  <a:srgbClr val="FFC000"/>
                </a:solidFill>
                <a:latin typeface="Cambria" pitchFamily="18" charset="0"/>
              </a:rPr>
              <a:t>O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2044" y="476453"/>
            <a:ext cx="64592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95" dirty="0">
                <a:solidFill>
                  <a:srgbClr val="FFC000"/>
                </a:solidFill>
                <a:latin typeface="Cambria" pitchFamily="18" charset="0"/>
                <a:cs typeface="Arial"/>
              </a:rPr>
              <a:t>PATTERN </a:t>
            </a:r>
            <a:r>
              <a:rPr sz="40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OF</a:t>
            </a:r>
            <a:r>
              <a:rPr sz="4000" b="1" spc="25" dirty="0">
                <a:solidFill>
                  <a:srgbClr val="FFC000"/>
                </a:solidFill>
                <a:latin typeface="Cambria" pitchFamily="18" charset="0"/>
                <a:cs typeface="Arial"/>
              </a:rPr>
              <a:t> </a:t>
            </a:r>
            <a:r>
              <a:rPr sz="40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DISPERSION</a:t>
            </a:r>
            <a:endParaRPr sz="4000" dirty="0">
              <a:solidFill>
                <a:srgbClr val="FFC000"/>
              </a:solidFill>
              <a:latin typeface="Cambria" pitchFamily="18" charset="0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13829" y="2275459"/>
            <a:ext cx="1395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RAN</a:t>
            </a:r>
            <a:r>
              <a:rPr sz="2400" b="1" spc="-15" dirty="0">
                <a:solidFill>
                  <a:srgbClr val="FFFF00"/>
                </a:solidFill>
                <a:latin typeface="Cambria" pitchFamily="18" charset="0"/>
                <a:cs typeface="Arial"/>
              </a:rPr>
              <a:t>D</a:t>
            </a:r>
            <a:r>
              <a:rPr sz="2400" b="1" dirty="0">
                <a:solidFill>
                  <a:srgbClr val="FFFF00"/>
                </a:solidFill>
                <a:latin typeface="Cambria" pitchFamily="18" charset="0"/>
                <a:cs typeface="Arial"/>
              </a:rPr>
              <a:t>OM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81800" y="2819400"/>
            <a:ext cx="1981200" cy="1752600"/>
          </a:xfrm>
          <a:custGeom>
            <a:avLst/>
            <a:gdLst/>
            <a:ahLst/>
            <a:cxnLst/>
            <a:rect l="l" t="t" r="r" b="b"/>
            <a:pathLst>
              <a:path w="1981200" h="1752600">
                <a:moveTo>
                  <a:pt x="0" y="1752600"/>
                </a:moveTo>
                <a:lnTo>
                  <a:pt x="1981200" y="1752600"/>
                </a:lnTo>
                <a:lnTo>
                  <a:pt x="19812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81800" y="2819400"/>
            <a:ext cx="1981200" cy="1752600"/>
          </a:xfrm>
          <a:custGeom>
            <a:avLst/>
            <a:gdLst/>
            <a:ahLst/>
            <a:cxnLst/>
            <a:rect l="l" t="t" r="r" b="b"/>
            <a:pathLst>
              <a:path w="1981200" h="1752600">
                <a:moveTo>
                  <a:pt x="0" y="1752600"/>
                </a:moveTo>
                <a:lnTo>
                  <a:pt x="1981200" y="1752600"/>
                </a:lnTo>
                <a:lnTo>
                  <a:pt x="19812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10512" y="41005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467600" y="37338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467600" y="37338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39112" y="36433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00912" y="31099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48512" y="3795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34312" y="3414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139112" y="40243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10512" y="31861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20112" y="31099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758112" y="44053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300912" y="41005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43800" y="38100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543800" y="38100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767512" y="3033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5800" y="2819400"/>
            <a:ext cx="1981200" cy="1752600"/>
          </a:xfrm>
          <a:custGeom>
            <a:avLst/>
            <a:gdLst/>
            <a:ahLst/>
            <a:cxnLst/>
            <a:rect l="l" t="t" r="r" b="b"/>
            <a:pathLst>
              <a:path w="1981200" h="1752600">
                <a:moveTo>
                  <a:pt x="0" y="1752600"/>
                </a:moveTo>
                <a:lnTo>
                  <a:pt x="1981200" y="1752600"/>
                </a:lnTo>
                <a:lnTo>
                  <a:pt x="19812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85800" y="2819400"/>
            <a:ext cx="1981200" cy="1752600"/>
          </a:xfrm>
          <a:custGeom>
            <a:avLst/>
            <a:gdLst/>
            <a:ahLst/>
            <a:cxnLst/>
            <a:rect l="l" t="t" r="r" b="b"/>
            <a:pathLst>
              <a:path w="1981200" h="1752600">
                <a:moveTo>
                  <a:pt x="0" y="1752600"/>
                </a:moveTo>
                <a:lnTo>
                  <a:pt x="1981200" y="1752600"/>
                </a:lnTo>
                <a:lnTo>
                  <a:pt x="19812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76312" y="3414712"/>
            <a:ext cx="104775" cy="1047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76312" y="3033712"/>
            <a:ext cx="104775" cy="1047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76312" y="3795712"/>
            <a:ext cx="104775" cy="1047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76312" y="4176712"/>
            <a:ext cx="104775" cy="1047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408112" y="3414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08112" y="3033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08112" y="3795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08112" y="4176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839912" y="3414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39912" y="3033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39912" y="3795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839912" y="4176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71712" y="3414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71712" y="3033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71712" y="3795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71712" y="41767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916939" y="2275459"/>
            <a:ext cx="144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UNIFORM</a:t>
            </a:r>
            <a:endParaRPr sz="2400" dirty="0">
              <a:solidFill>
                <a:srgbClr val="FFFF00"/>
              </a:solidFill>
              <a:latin typeface="Cambria" pitchFamily="18" charset="0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49700" y="2275459"/>
            <a:ext cx="15309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CL</a:t>
            </a:r>
            <a:r>
              <a:rPr sz="2400" b="1" spc="-20" dirty="0">
                <a:solidFill>
                  <a:srgbClr val="FFFF00"/>
                </a:solidFill>
                <a:latin typeface="Cambria" pitchFamily="18" charset="0"/>
                <a:cs typeface="Arial"/>
              </a:rPr>
              <a:t>U</a:t>
            </a:r>
            <a:r>
              <a:rPr sz="2400" b="1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MPED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733800" y="2819400"/>
            <a:ext cx="1981200" cy="1752600"/>
          </a:xfrm>
          <a:custGeom>
            <a:avLst/>
            <a:gdLst/>
            <a:ahLst/>
            <a:cxnLst/>
            <a:rect l="l" t="t" r="r" b="b"/>
            <a:pathLst>
              <a:path w="1981200" h="1752600">
                <a:moveTo>
                  <a:pt x="0" y="1752600"/>
                </a:moveTo>
                <a:lnTo>
                  <a:pt x="1981200" y="1752600"/>
                </a:lnTo>
                <a:lnTo>
                  <a:pt x="19812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733800" y="2819400"/>
            <a:ext cx="1981200" cy="1752600"/>
          </a:xfrm>
          <a:custGeom>
            <a:avLst/>
            <a:gdLst/>
            <a:ahLst/>
            <a:cxnLst/>
            <a:rect l="l" t="t" r="r" b="b"/>
            <a:pathLst>
              <a:path w="1981200" h="1752600">
                <a:moveTo>
                  <a:pt x="0" y="1752600"/>
                </a:moveTo>
                <a:lnTo>
                  <a:pt x="1981200" y="1752600"/>
                </a:lnTo>
                <a:lnTo>
                  <a:pt x="19812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953000" y="40386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953000" y="40386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953000" y="41148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953000" y="41148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267200" y="3962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267200" y="3962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100512" y="41005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00512" y="3948112"/>
            <a:ext cx="104775" cy="104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267200" y="40386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267200" y="40386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495800" y="3200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495800" y="3200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105400" y="3962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105400" y="3962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648200" y="33528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48200" y="33528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495800" y="32766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495800" y="32766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48200" y="3200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648200" y="3200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724400" y="331635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893"/>
                </a:lnTo>
                <a:lnTo>
                  <a:pt x="11144" y="65008"/>
                </a:lnTo>
                <a:lnTo>
                  <a:pt x="23252" y="73193"/>
                </a:lnTo>
                <a:lnTo>
                  <a:pt x="38100" y="76200"/>
                </a:lnTo>
                <a:lnTo>
                  <a:pt x="52947" y="73193"/>
                </a:lnTo>
                <a:lnTo>
                  <a:pt x="65055" y="65008"/>
                </a:lnTo>
                <a:lnTo>
                  <a:pt x="73211" y="52893"/>
                </a:lnTo>
                <a:lnTo>
                  <a:pt x="76200" y="38100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24400" y="331635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252"/>
                </a:lnTo>
                <a:lnTo>
                  <a:pt x="11144" y="11144"/>
                </a:lnTo>
                <a:lnTo>
                  <a:pt x="23252" y="2988"/>
                </a:lnTo>
                <a:lnTo>
                  <a:pt x="38100" y="0"/>
                </a:lnTo>
                <a:lnTo>
                  <a:pt x="52947" y="2988"/>
                </a:lnTo>
                <a:lnTo>
                  <a:pt x="65055" y="11144"/>
                </a:lnTo>
                <a:lnTo>
                  <a:pt x="73211" y="23252"/>
                </a:lnTo>
                <a:lnTo>
                  <a:pt x="76200" y="38100"/>
                </a:lnTo>
                <a:lnTo>
                  <a:pt x="73211" y="52893"/>
                </a:lnTo>
                <a:lnTo>
                  <a:pt x="65055" y="65008"/>
                </a:lnTo>
                <a:lnTo>
                  <a:pt x="52947" y="73193"/>
                </a:lnTo>
                <a:lnTo>
                  <a:pt x="38100" y="76200"/>
                </a:lnTo>
                <a:lnTo>
                  <a:pt x="23252" y="73193"/>
                </a:lnTo>
                <a:lnTo>
                  <a:pt x="11144" y="65008"/>
                </a:lnTo>
                <a:lnTo>
                  <a:pt x="2988" y="52893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343400" y="400202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3006"/>
                </a:lnTo>
                <a:lnTo>
                  <a:pt x="11144" y="11191"/>
                </a:lnTo>
                <a:lnTo>
                  <a:pt x="2988" y="23306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306"/>
                </a:lnTo>
                <a:lnTo>
                  <a:pt x="65055" y="11191"/>
                </a:lnTo>
                <a:lnTo>
                  <a:pt x="52947" y="3006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343400" y="400202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306"/>
                </a:lnTo>
                <a:lnTo>
                  <a:pt x="11144" y="11191"/>
                </a:lnTo>
                <a:lnTo>
                  <a:pt x="23252" y="3006"/>
                </a:lnTo>
                <a:lnTo>
                  <a:pt x="38100" y="0"/>
                </a:lnTo>
                <a:lnTo>
                  <a:pt x="52947" y="3006"/>
                </a:lnTo>
                <a:lnTo>
                  <a:pt x="65055" y="11191"/>
                </a:lnTo>
                <a:lnTo>
                  <a:pt x="73211" y="23306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029200" y="407822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23252" y="3006"/>
                </a:lnTo>
                <a:lnTo>
                  <a:pt x="11144" y="11191"/>
                </a:lnTo>
                <a:lnTo>
                  <a:pt x="2988" y="23306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6200" y="38100"/>
                </a:lnTo>
                <a:lnTo>
                  <a:pt x="73211" y="23306"/>
                </a:lnTo>
                <a:lnTo>
                  <a:pt x="65055" y="11191"/>
                </a:lnTo>
                <a:lnTo>
                  <a:pt x="52947" y="3006"/>
                </a:lnTo>
                <a:lnTo>
                  <a:pt x="381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029200" y="407822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2988" y="23306"/>
                </a:lnTo>
                <a:lnTo>
                  <a:pt x="11144" y="11191"/>
                </a:lnTo>
                <a:lnTo>
                  <a:pt x="23252" y="3006"/>
                </a:lnTo>
                <a:lnTo>
                  <a:pt x="38100" y="0"/>
                </a:lnTo>
                <a:lnTo>
                  <a:pt x="52947" y="3006"/>
                </a:lnTo>
                <a:lnTo>
                  <a:pt x="65055" y="11191"/>
                </a:lnTo>
                <a:lnTo>
                  <a:pt x="73211" y="23306"/>
                </a:lnTo>
                <a:lnTo>
                  <a:pt x="76200" y="38100"/>
                </a:lnTo>
                <a:lnTo>
                  <a:pt x="73211" y="52947"/>
                </a:lnTo>
                <a:lnTo>
                  <a:pt x="65055" y="65055"/>
                </a:lnTo>
                <a:lnTo>
                  <a:pt x="52947" y="73211"/>
                </a:lnTo>
                <a:lnTo>
                  <a:pt x="38100" y="76200"/>
                </a:lnTo>
                <a:lnTo>
                  <a:pt x="23252" y="73211"/>
                </a:lnTo>
                <a:lnTo>
                  <a:pt x="11144" y="65055"/>
                </a:lnTo>
                <a:lnTo>
                  <a:pt x="2988" y="52947"/>
                </a:lnTo>
                <a:lnTo>
                  <a:pt x="0" y="381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228600"/>
            <a:ext cx="57150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Clumped</a:t>
            </a:r>
            <a:r>
              <a:rPr spc="-7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dispersion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1447800"/>
            <a:ext cx="8534400" cy="4461478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Also known as aggregated</a:t>
            </a:r>
            <a:r>
              <a:rPr sz="3200" spc="-8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distribution</a:t>
            </a: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Individuals aggregate in</a:t>
            </a:r>
            <a:r>
              <a:rPr sz="3200" spc="-9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patches</a:t>
            </a:r>
          </a:p>
          <a:p>
            <a:pPr marL="355600" marR="135128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Caused by : environment where</a:t>
            </a:r>
            <a:r>
              <a:rPr sz="3200" spc="-14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the  resources concentrated in</a:t>
            </a:r>
            <a:r>
              <a:rPr sz="3200" spc="-9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patches</a:t>
            </a:r>
          </a:p>
          <a:p>
            <a:pPr marL="355600" marR="1362075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Other factors : mating, limited</a:t>
            </a:r>
            <a:r>
              <a:rPr sz="3200" spc="-13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seed  dispersal</a:t>
            </a: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Importance : for protection, reducing  competition, increasing feeding</a:t>
            </a:r>
            <a:r>
              <a:rPr sz="3200" spc="-10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efficiencies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582867"/>
            <a:ext cx="52787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Copyright </a:t>
            </a:r>
            <a:r>
              <a:rPr sz="1200" dirty="0">
                <a:latin typeface="Arial"/>
                <a:cs typeface="Arial"/>
              </a:rPr>
              <a:t>© 2002 </a:t>
            </a:r>
            <a:r>
              <a:rPr sz="1200" spc="-5" dirty="0">
                <a:latin typeface="Arial"/>
                <a:cs typeface="Arial"/>
              </a:rPr>
              <a:t>Pearson Education, </a:t>
            </a:r>
            <a:r>
              <a:rPr sz="1200" dirty="0">
                <a:latin typeface="Arial"/>
                <a:cs typeface="Arial"/>
              </a:rPr>
              <a:t>Inc., </a:t>
            </a:r>
            <a:r>
              <a:rPr sz="1200" spc="-5" dirty="0">
                <a:latin typeface="Arial"/>
                <a:cs typeface="Arial"/>
              </a:rPr>
              <a:t>publishing as </a:t>
            </a:r>
            <a:r>
              <a:rPr sz="1200" dirty="0">
                <a:latin typeface="Arial"/>
                <a:cs typeface="Arial"/>
              </a:rPr>
              <a:t>Benjamin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Cummings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71537" y="1533525"/>
            <a:ext cx="7343440" cy="45868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057400" y="228600"/>
            <a:ext cx="44710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Clumped</a:t>
            </a:r>
            <a:r>
              <a:rPr sz="3600" b="1" spc="-25" dirty="0">
                <a:solidFill>
                  <a:srgbClr val="FFC000"/>
                </a:solidFill>
                <a:latin typeface="Cambria" pitchFamily="18" charset="0"/>
                <a:cs typeface="Arial"/>
              </a:rPr>
              <a:t> </a:t>
            </a:r>
            <a:r>
              <a:rPr sz="36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Dispersion</a:t>
            </a:r>
            <a:endParaRPr sz="3600" dirty="0">
              <a:solidFill>
                <a:srgbClr val="FFC000"/>
              </a:solidFill>
              <a:latin typeface="Cambria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0906" y="533400"/>
            <a:ext cx="5472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Uniform</a:t>
            </a:r>
            <a:r>
              <a:rPr spc="-95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dispersion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9149" y="1623733"/>
            <a:ext cx="8994851" cy="3866443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Pattern of equally spaced</a:t>
            </a:r>
            <a:r>
              <a:rPr sz="3200" spc="-9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individuals</a:t>
            </a: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Caused by the ability to survive</a:t>
            </a:r>
            <a:r>
              <a:rPr sz="3200" spc="-11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anywhere  in the</a:t>
            </a:r>
            <a:r>
              <a:rPr sz="3200" spc="-2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habitat</a:t>
            </a:r>
          </a:p>
          <a:p>
            <a:pPr marL="355600" marR="58928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Used the resources found</a:t>
            </a:r>
            <a:r>
              <a:rPr sz="3200" spc="-8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immediately  around</a:t>
            </a:r>
            <a:r>
              <a:rPr sz="3200" spc="-6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them</a:t>
            </a:r>
          </a:p>
          <a:p>
            <a:pPr marL="355600" marR="367665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Importance : able to set up the zone of  territories for feeding, nesting,</a:t>
            </a:r>
            <a:r>
              <a:rPr sz="3200" spc="-11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breeding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6205" y="554177"/>
            <a:ext cx="42659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Uniform</a:t>
            </a:r>
            <a:r>
              <a:rPr sz="3600" b="1" spc="-45" dirty="0">
                <a:solidFill>
                  <a:srgbClr val="FFC000"/>
                </a:solidFill>
                <a:latin typeface="Cambria" pitchFamily="18" charset="0"/>
                <a:cs typeface="Arial"/>
              </a:rPr>
              <a:t> </a:t>
            </a:r>
            <a:r>
              <a:rPr sz="36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Dispersion</a:t>
            </a:r>
            <a:endParaRPr sz="3600" dirty="0">
              <a:solidFill>
                <a:srgbClr val="FFC000"/>
              </a:solidFill>
              <a:latin typeface="Cambria" pitchFamily="18" charset="0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1905000"/>
            <a:ext cx="5943600" cy="396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28675" y="1895475"/>
            <a:ext cx="5962650" cy="3981450"/>
          </a:xfrm>
          <a:custGeom>
            <a:avLst/>
            <a:gdLst/>
            <a:ahLst/>
            <a:cxnLst/>
            <a:rect l="l" t="t" r="r" b="b"/>
            <a:pathLst>
              <a:path w="5962650" h="3981450">
                <a:moveTo>
                  <a:pt x="0" y="3981450"/>
                </a:moveTo>
                <a:lnTo>
                  <a:pt x="5962650" y="3981450"/>
                </a:lnTo>
                <a:lnTo>
                  <a:pt x="5962650" y="0"/>
                </a:lnTo>
                <a:lnTo>
                  <a:pt x="0" y="0"/>
                </a:lnTo>
                <a:lnTo>
                  <a:pt x="0" y="3981450"/>
                </a:lnTo>
                <a:close/>
              </a:path>
            </a:pathLst>
          </a:custGeom>
          <a:ln w="19050">
            <a:solidFill>
              <a:srgbClr val="3333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37250" y="38798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72200" y="3429000"/>
            <a:ext cx="2362200" cy="2209800"/>
          </a:xfrm>
          <a:custGeom>
            <a:avLst/>
            <a:gdLst/>
            <a:ahLst/>
            <a:cxnLst/>
            <a:rect l="l" t="t" r="r" b="b"/>
            <a:pathLst>
              <a:path w="2362200" h="2209800">
                <a:moveTo>
                  <a:pt x="0" y="2209800"/>
                </a:moveTo>
                <a:lnTo>
                  <a:pt x="2362200" y="2209800"/>
                </a:lnTo>
                <a:lnTo>
                  <a:pt x="2362200" y="0"/>
                </a:lnTo>
                <a:lnTo>
                  <a:pt x="0" y="0"/>
                </a:lnTo>
                <a:lnTo>
                  <a:pt x="0" y="2209800"/>
                </a:lnTo>
                <a:close/>
              </a:path>
            </a:pathLst>
          </a:custGeom>
          <a:solidFill>
            <a:srgbClr val="FFCC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72200" y="3429000"/>
            <a:ext cx="2362200" cy="2209800"/>
          </a:xfrm>
          <a:custGeom>
            <a:avLst/>
            <a:gdLst/>
            <a:ahLst/>
            <a:cxnLst/>
            <a:rect l="l" t="t" r="r" b="b"/>
            <a:pathLst>
              <a:path w="2362200" h="2209800">
                <a:moveTo>
                  <a:pt x="0" y="2209800"/>
                </a:moveTo>
                <a:lnTo>
                  <a:pt x="2362200" y="2209800"/>
                </a:lnTo>
                <a:lnTo>
                  <a:pt x="2362200" y="0"/>
                </a:lnTo>
                <a:lnTo>
                  <a:pt x="0" y="0"/>
                </a:lnTo>
                <a:lnTo>
                  <a:pt x="0" y="22098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70650" y="38036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04050" y="37274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70650" y="42608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27850" y="42608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461250" y="38036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461250" y="42608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23050" y="47942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80250" y="47180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70650" y="53276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04050" y="52514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13650" y="47942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461250" y="53276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47050" y="47942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23250" y="42608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842250" y="51752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299450" y="52514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918450" y="38036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18450" y="4260850"/>
            <a:ext cx="88900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228600"/>
            <a:ext cx="54864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5" dirty="0">
                <a:solidFill>
                  <a:srgbClr val="FFC000"/>
                </a:solidFill>
                <a:latin typeface="Cambria" pitchFamily="18" charset="0"/>
              </a:rPr>
              <a:t>Random</a:t>
            </a:r>
            <a:r>
              <a:rPr spc="-11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dispersion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1143000"/>
            <a:ext cx="8077200" cy="41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328545" indent="-342900">
              <a:lnSpc>
                <a:spcPct val="100000"/>
              </a:lnSpc>
              <a:spcBef>
                <a:spcPts val="105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Spacing pattern based on</a:t>
            </a:r>
            <a:r>
              <a:rPr sz="3200" spc="-1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total  unpredictability</a:t>
            </a: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Individual in a population are spaced all  over an area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 way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that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 unrelated to</a:t>
            </a:r>
            <a:r>
              <a:rPr sz="3200" spc="-7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the 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presence of</a:t>
            </a:r>
            <a:r>
              <a:rPr sz="3200" spc="-4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others</a:t>
            </a:r>
          </a:p>
          <a:p>
            <a:pPr marL="355600" marR="273685" indent="-342900" algn="just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Caused by the ability to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live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anywhere in</a:t>
            </a:r>
            <a:r>
              <a:rPr sz="3200" spc="-10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  given area except, they are limited to</a:t>
            </a:r>
            <a:r>
              <a:rPr sz="3200" spc="-10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grow  wherever they are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first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set root (for</a:t>
            </a:r>
            <a:r>
              <a:rPr sz="3200" spc="-1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plants)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582867"/>
            <a:ext cx="52787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Copyright </a:t>
            </a:r>
            <a:r>
              <a:rPr sz="1200" dirty="0">
                <a:latin typeface="Arial"/>
                <a:cs typeface="Arial"/>
              </a:rPr>
              <a:t>© 2002 </a:t>
            </a:r>
            <a:r>
              <a:rPr sz="1200" spc="-5" dirty="0">
                <a:latin typeface="Arial"/>
                <a:cs typeface="Arial"/>
              </a:rPr>
              <a:t>Pearson Education, </a:t>
            </a:r>
            <a:r>
              <a:rPr sz="1200" dirty="0">
                <a:latin typeface="Arial"/>
                <a:cs typeface="Arial"/>
              </a:rPr>
              <a:t>Inc., </a:t>
            </a:r>
            <a:r>
              <a:rPr sz="1200" spc="-5" dirty="0">
                <a:latin typeface="Arial"/>
                <a:cs typeface="Arial"/>
              </a:rPr>
              <a:t>publishing as </a:t>
            </a:r>
            <a:r>
              <a:rPr sz="1200" dirty="0">
                <a:latin typeface="Arial"/>
                <a:cs typeface="Arial"/>
              </a:rPr>
              <a:t>Benjamin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Cummings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1524000"/>
            <a:ext cx="7026392" cy="44401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80606" y="6338417"/>
            <a:ext cx="89154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5" dirty="0">
                <a:latin typeface="Arial"/>
                <a:cs typeface="Arial"/>
              </a:rPr>
              <a:t>Fig.</a:t>
            </a:r>
            <a:r>
              <a:rPr sz="1500" b="1" spc="-10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52.2c</a:t>
            </a:r>
            <a:endParaRPr sz="15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05000" y="304800"/>
            <a:ext cx="4342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Random</a:t>
            </a:r>
            <a:r>
              <a:rPr sz="3600" b="1" spc="-45" dirty="0">
                <a:solidFill>
                  <a:srgbClr val="FFC000"/>
                </a:solidFill>
                <a:latin typeface="Cambria" pitchFamily="18" charset="0"/>
                <a:cs typeface="Arial"/>
              </a:rPr>
              <a:t> </a:t>
            </a:r>
            <a:r>
              <a:rPr sz="3600"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Dispersion</a:t>
            </a:r>
            <a:endParaRPr sz="3600" dirty="0">
              <a:solidFill>
                <a:srgbClr val="FFC000"/>
              </a:solidFill>
              <a:latin typeface="Cambria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09420" y="2622041"/>
            <a:ext cx="57162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solidFill>
                  <a:srgbClr val="FFCC66"/>
                </a:solidFill>
                <a:latin typeface="Cambria" pitchFamily="18" charset="0"/>
                <a:cs typeface="Arial"/>
              </a:rPr>
              <a:t>Population</a:t>
            </a:r>
            <a:r>
              <a:rPr sz="4800" b="1" spc="-15" dirty="0">
                <a:solidFill>
                  <a:srgbClr val="FFCC66"/>
                </a:solidFill>
                <a:latin typeface="Cambria" pitchFamily="18" charset="0"/>
                <a:cs typeface="Arial"/>
              </a:rPr>
              <a:t> </a:t>
            </a:r>
            <a:r>
              <a:rPr lang="en-US" sz="4800" b="1" spc="-5" dirty="0" smtClean="0">
                <a:solidFill>
                  <a:srgbClr val="FFCC66"/>
                </a:solidFill>
                <a:latin typeface="Cambria" pitchFamily="18" charset="0"/>
                <a:cs typeface="Arial"/>
              </a:rPr>
              <a:t>Size</a:t>
            </a:r>
            <a:endParaRPr sz="4800" dirty="0">
              <a:latin typeface="Cambria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7600" y="2362200"/>
            <a:ext cx="12065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SIZE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1600200"/>
            <a:ext cx="7457440" cy="3148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Population of organism able to change</a:t>
            </a:r>
            <a:r>
              <a:rPr sz="3200" spc="-11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over  time</a:t>
            </a:r>
          </a:p>
          <a:p>
            <a:pPr marL="355600" marR="36703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Increase in population size usually due</a:t>
            </a:r>
            <a:r>
              <a:rPr sz="3200" spc="-14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to  natality (birth</a:t>
            </a:r>
            <a:r>
              <a:rPr sz="3200" spc="-6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rate)</a:t>
            </a:r>
          </a:p>
          <a:p>
            <a:pPr marL="355600" marR="44323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Decrease in population size as a result</a:t>
            </a:r>
            <a:r>
              <a:rPr sz="3200" spc="-10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of  mortality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0800" y="304800"/>
            <a:ext cx="41910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Do you</a:t>
            </a:r>
            <a:r>
              <a:rPr spc="-9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know?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1447800"/>
            <a:ext cx="6954520" cy="44580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6995" marR="5080" indent="-74295">
              <a:lnSpc>
                <a:spcPct val="100000"/>
              </a:lnSpc>
              <a:spcBef>
                <a:spcPts val="105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For human, natality is expressed as the  number of births </a:t>
            </a:r>
            <a:r>
              <a:rPr sz="3200" spc="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per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1000 </a:t>
            </a:r>
            <a:r>
              <a:rPr sz="3200" spc="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people per</a:t>
            </a:r>
            <a:r>
              <a:rPr sz="3200" spc="-17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year</a:t>
            </a:r>
          </a:p>
          <a:p>
            <a:pPr>
              <a:lnSpc>
                <a:spcPct val="100000"/>
              </a:lnSpc>
              <a:spcBef>
                <a:spcPts val="30"/>
              </a:spcBef>
              <a:buFont typeface="Wingdings" pitchFamily="2" charset="2"/>
              <a:buChar char="Ø"/>
            </a:pPr>
            <a:endParaRPr sz="465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1181100" lvl="1" indent="-342900">
              <a:lnSpc>
                <a:spcPct val="100000"/>
              </a:lnSpc>
              <a:buFont typeface="Wingdings" pitchFamily="2" charset="2"/>
              <a:buChar char="Ø"/>
              <a:tabLst>
                <a:tab pos="1181100" algn="l"/>
                <a:tab pos="11817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Mortality can be defined as</a:t>
            </a:r>
            <a:r>
              <a:rPr sz="3200" spc="-6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:</a:t>
            </a:r>
          </a:p>
          <a:p>
            <a:pPr marL="870585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- the rate at which individual</a:t>
            </a:r>
            <a:r>
              <a:rPr sz="3200" spc="-9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die</a:t>
            </a:r>
          </a:p>
          <a:p>
            <a:pPr marL="299085" marR="217804" algn="ctr">
              <a:lnSpc>
                <a:spcPts val="4610"/>
              </a:lnSpc>
              <a:spcBef>
                <a:spcPts val="280"/>
              </a:spcBef>
              <a:buFont typeface="Wingdings" pitchFamily="2" charset="2"/>
              <a:buChar char="Ø"/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- expressed as the number of deaths</a:t>
            </a:r>
            <a:r>
              <a:rPr sz="3200" spc="-1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spc="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per 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1000 people per</a:t>
            </a:r>
            <a:r>
              <a:rPr sz="3200" spc="-6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year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-140680"/>
            <a:ext cx="8354517" cy="1520288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598930" marR="5080" indent="-64198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How to determine the rate</a:t>
            </a:r>
            <a:r>
              <a:rPr spc="-14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of  changes in</a:t>
            </a:r>
            <a:r>
              <a:rPr spc="-65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population?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2000834"/>
            <a:ext cx="5416550" cy="4077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Changes in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time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must take</a:t>
            </a:r>
            <a:r>
              <a:rPr sz="3200" spc="-6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into 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consideration</a:t>
            </a:r>
          </a:p>
          <a:p>
            <a:pPr marL="2335530">
              <a:lnSpc>
                <a:spcPct val="100000"/>
              </a:lnSpc>
              <a:spcBef>
                <a:spcPts val="1920"/>
              </a:spcBef>
            </a:pPr>
            <a:r>
              <a:rPr sz="3200" b="1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ΔN </a:t>
            </a:r>
            <a:r>
              <a:rPr sz="3200" b="1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/ </a:t>
            </a:r>
            <a:r>
              <a:rPr sz="3200" b="1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Δt </a:t>
            </a:r>
            <a:r>
              <a:rPr sz="3200" b="1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= N</a:t>
            </a:r>
            <a:r>
              <a:rPr sz="3200" b="1" spc="-5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b="1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(b-d)</a:t>
            </a:r>
            <a:endParaRPr sz="32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50"/>
              </a:spcBef>
            </a:pP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Δ = change in</a:t>
            </a:r>
            <a:r>
              <a:rPr sz="2400" spc="-6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equations</a:t>
            </a:r>
          </a:p>
          <a:p>
            <a:pPr marL="12700" marR="2160270">
              <a:lnSpc>
                <a:spcPct val="120000"/>
              </a:lnSpc>
              <a:tabLst>
                <a:tab pos="24701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N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=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number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of</a:t>
            </a:r>
            <a:r>
              <a:rPr sz="2400" spc="-8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individuals  t	=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time</a:t>
            </a:r>
            <a:endParaRPr sz="24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  <a:tabLst>
                <a:tab pos="315595" algn="l"/>
              </a:tabLst>
            </a:pP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b	=</a:t>
            </a:r>
            <a:r>
              <a:rPr sz="2400" spc="-2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natality</a:t>
            </a: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15595" algn="l"/>
              </a:tabLst>
            </a:pP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d	=</a:t>
            </a:r>
            <a:r>
              <a:rPr sz="2400" spc="-1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mortality</a:t>
            </a:r>
            <a:endParaRPr sz="24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695957"/>
            <a:ext cx="7536815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The growth rate or rate of changes</a:t>
            </a:r>
            <a:r>
              <a:rPr sz="3200" spc="-11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(increase  or decrease) of population is expressed by</a:t>
            </a:r>
            <a:r>
              <a:rPr sz="3200" spc="-10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b="1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r</a:t>
            </a:r>
            <a:endParaRPr sz="32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44951" y="3412312"/>
            <a:ext cx="239649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solidFill>
                  <a:srgbClr val="FF0000"/>
                </a:solidFill>
                <a:latin typeface="Times New Roman"/>
                <a:cs typeface="Times New Roman"/>
              </a:rPr>
              <a:t>r = b -</a:t>
            </a:r>
            <a:r>
              <a:rPr sz="5400" b="1" spc="-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5400" b="1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228600"/>
            <a:ext cx="773696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Immigration and</a:t>
            </a:r>
            <a:r>
              <a:rPr spc="-11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emigration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5706" y="1415872"/>
            <a:ext cx="9132463" cy="38193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Immigration (individual enter a</a:t>
            </a:r>
            <a:r>
              <a:rPr sz="3200" spc="-12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population)  and emigration (individual leave a  population) also affects the growth rate of</a:t>
            </a:r>
            <a:r>
              <a:rPr sz="3200" spc="-13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  population</a:t>
            </a:r>
          </a:p>
          <a:p>
            <a:pPr marL="1987550">
              <a:lnSpc>
                <a:spcPct val="100000"/>
              </a:lnSpc>
              <a:spcBef>
                <a:spcPts val="2080"/>
              </a:spcBef>
            </a:pPr>
            <a:r>
              <a:rPr sz="4000" b="1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r = (b - d) + (i – e</a:t>
            </a:r>
            <a:r>
              <a:rPr sz="4000" b="1" spc="1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4000" b="1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)</a:t>
            </a:r>
            <a:endParaRPr sz="40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 marR="5192395">
              <a:lnSpc>
                <a:spcPct val="126200"/>
              </a:lnSpc>
              <a:spcBef>
                <a:spcPts val="2000"/>
              </a:spcBef>
            </a:pP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 =</a:t>
            </a:r>
            <a:r>
              <a:rPr sz="2400" spc="-9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immigration </a:t>
            </a:r>
            <a:endParaRPr lang="en-US" sz="2400" spc="-5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 marR="5192395">
              <a:lnSpc>
                <a:spcPct val="126200"/>
              </a:lnSpc>
              <a:spcBef>
                <a:spcPts val="2000"/>
              </a:spcBef>
            </a:pPr>
            <a:r>
              <a:rPr sz="2400" spc="-5" dirty="0" smtClean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e =</a:t>
            </a:r>
            <a:r>
              <a:rPr sz="2400" spc="-5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emigration</a:t>
            </a:r>
            <a:endParaRPr sz="24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136394" y="5865367"/>
            <a:ext cx="53295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00"/>
                </a:solidFill>
                <a:latin typeface="+mj-lt"/>
                <a:cs typeface="Arial"/>
              </a:rPr>
              <a:t>Figure </a:t>
            </a:r>
            <a:r>
              <a:rPr sz="1800" b="1" spc="-5" dirty="0">
                <a:solidFill>
                  <a:srgbClr val="FFFF00"/>
                </a:solidFill>
                <a:latin typeface="+mj-lt"/>
                <a:cs typeface="Arial"/>
              </a:rPr>
              <a:t>1. </a:t>
            </a:r>
            <a:r>
              <a:rPr sz="1800" dirty="0">
                <a:solidFill>
                  <a:srgbClr val="FFFF00"/>
                </a:solidFill>
                <a:latin typeface="+mj-lt"/>
                <a:cs typeface="Arial"/>
              </a:rPr>
              <a:t>The </a:t>
            </a:r>
            <a:r>
              <a:rPr sz="1800" spc="-5" dirty="0">
                <a:solidFill>
                  <a:srgbClr val="FFFF00"/>
                </a:solidFill>
                <a:latin typeface="+mj-lt"/>
                <a:cs typeface="Arial"/>
              </a:rPr>
              <a:t>size of a population is determined </a:t>
            </a:r>
            <a:r>
              <a:rPr sz="1800" dirty="0">
                <a:solidFill>
                  <a:srgbClr val="FFFF00"/>
                </a:solidFill>
                <a:latin typeface="+mj-lt"/>
                <a:cs typeface="Arial"/>
              </a:rPr>
              <a:t>by  </a:t>
            </a:r>
            <a:r>
              <a:rPr sz="1800" spc="-5" dirty="0">
                <a:solidFill>
                  <a:srgbClr val="FFFF00"/>
                </a:solidFill>
                <a:latin typeface="+mj-lt"/>
                <a:cs typeface="Arial"/>
              </a:rPr>
              <a:t>a balance between births, immigration, deaths </a:t>
            </a:r>
            <a:r>
              <a:rPr sz="1800" spc="-10" dirty="0">
                <a:solidFill>
                  <a:srgbClr val="FFFF00"/>
                </a:solidFill>
                <a:latin typeface="+mj-lt"/>
                <a:cs typeface="Arial"/>
              </a:rPr>
              <a:t>and  </a:t>
            </a:r>
            <a:r>
              <a:rPr sz="1800" spc="-5" dirty="0">
                <a:solidFill>
                  <a:srgbClr val="FFFF00"/>
                </a:solidFill>
                <a:latin typeface="+mj-lt"/>
                <a:cs typeface="Arial"/>
              </a:rPr>
              <a:t>emigration</a:t>
            </a:r>
            <a:endParaRPr sz="1800">
              <a:solidFill>
                <a:srgbClr val="FFFF00"/>
              </a:solidFill>
              <a:latin typeface="+mj-lt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33600" y="2986023"/>
            <a:ext cx="685800" cy="381635"/>
          </a:xfrm>
          <a:custGeom>
            <a:avLst/>
            <a:gdLst/>
            <a:ahLst/>
            <a:cxnLst/>
            <a:rect l="l" t="t" r="r" b="b"/>
            <a:pathLst>
              <a:path w="685800" h="381635">
                <a:moveTo>
                  <a:pt x="514350" y="0"/>
                </a:moveTo>
                <a:lnTo>
                  <a:pt x="514350" y="95250"/>
                </a:lnTo>
                <a:lnTo>
                  <a:pt x="0" y="95250"/>
                </a:lnTo>
                <a:lnTo>
                  <a:pt x="0" y="285876"/>
                </a:lnTo>
                <a:lnTo>
                  <a:pt x="514350" y="285876"/>
                </a:lnTo>
                <a:lnTo>
                  <a:pt x="514350" y="381126"/>
                </a:lnTo>
                <a:lnTo>
                  <a:pt x="685800" y="190500"/>
                </a:lnTo>
                <a:lnTo>
                  <a:pt x="514350" y="0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33600" y="2986023"/>
            <a:ext cx="685800" cy="381635"/>
          </a:xfrm>
          <a:custGeom>
            <a:avLst/>
            <a:gdLst/>
            <a:ahLst/>
            <a:cxnLst/>
            <a:rect l="l" t="t" r="r" b="b"/>
            <a:pathLst>
              <a:path w="685800" h="381635">
                <a:moveTo>
                  <a:pt x="0" y="95250"/>
                </a:moveTo>
                <a:lnTo>
                  <a:pt x="514350" y="95250"/>
                </a:lnTo>
                <a:lnTo>
                  <a:pt x="514350" y="0"/>
                </a:lnTo>
                <a:lnTo>
                  <a:pt x="685800" y="190500"/>
                </a:lnTo>
                <a:lnTo>
                  <a:pt x="514350" y="381126"/>
                </a:lnTo>
                <a:lnTo>
                  <a:pt x="514350" y="285876"/>
                </a:lnTo>
                <a:lnTo>
                  <a:pt x="0" y="285876"/>
                </a:lnTo>
                <a:lnTo>
                  <a:pt x="0" y="9525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19800" y="3000375"/>
            <a:ext cx="685800" cy="381000"/>
          </a:xfrm>
          <a:custGeom>
            <a:avLst/>
            <a:gdLst/>
            <a:ahLst/>
            <a:cxnLst/>
            <a:rect l="l" t="t" r="r" b="b"/>
            <a:pathLst>
              <a:path w="685800" h="381000">
                <a:moveTo>
                  <a:pt x="514350" y="0"/>
                </a:moveTo>
                <a:lnTo>
                  <a:pt x="51435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514350" y="285750"/>
                </a:lnTo>
                <a:lnTo>
                  <a:pt x="514350" y="381000"/>
                </a:lnTo>
                <a:lnTo>
                  <a:pt x="685800" y="190500"/>
                </a:lnTo>
                <a:lnTo>
                  <a:pt x="514350" y="0"/>
                </a:lnTo>
                <a:close/>
              </a:path>
            </a:pathLst>
          </a:custGeom>
          <a:solidFill>
            <a:srgbClr val="D16707"/>
          </a:solidFill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019800" y="3000375"/>
            <a:ext cx="685800" cy="381000"/>
          </a:xfrm>
          <a:custGeom>
            <a:avLst/>
            <a:gdLst/>
            <a:ahLst/>
            <a:cxnLst/>
            <a:rect l="l" t="t" r="r" b="b"/>
            <a:pathLst>
              <a:path w="685800" h="381000">
                <a:moveTo>
                  <a:pt x="0" y="95250"/>
                </a:moveTo>
                <a:lnTo>
                  <a:pt x="514350" y="95250"/>
                </a:lnTo>
                <a:lnTo>
                  <a:pt x="514350" y="0"/>
                </a:lnTo>
                <a:lnTo>
                  <a:pt x="685800" y="190500"/>
                </a:lnTo>
                <a:lnTo>
                  <a:pt x="514350" y="381000"/>
                </a:lnTo>
                <a:lnTo>
                  <a:pt x="514350" y="285750"/>
                </a:lnTo>
                <a:lnTo>
                  <a:pt x="0" y="285750"/>
                </a:lnTo>
                <a:lnTo>
                  <a:pt x="0" y="9525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91000" y="2071751"/>
            <a:ext cx="381000" cy="609600"/>
          </a:xfrm>
          <a:custGeom>
            <a:avLst/>
            <a:gdLst/>
            <a:ahLst/>
            <a:cxnLst/>
            <a:rect l="l" t="t" r="r" b="b"/>
            <a:pathLst>
              <a:path w="381000" h="609600">
                <a:moveTo>
                  <a:pt x="381000" y="457200"/>
                </a:moveTo>
                <a:lnTo>
                  <a:pt x="0" y="457200"/>
                </a:lnTo>
                <a:lnTo>
                  <a:pt x="190500" y="609600"/>
                </a:lnTo>
                <a:lnTo>
                  <a:pt x="381000" y="457200"/>
                </a:lnTo>
                <a:close/>
              </a:path>
              <a:path w="381000" h="609600">
                <a:moveTo>
                  <a:pt x="285750" y="0"/>
                </a:moveTo>
                <a:lnTo>
                  <a:pt x="95250" y="0"/>
                </a:lnTo>
                <a:lnTo>
                  <a:pt x="95250" y="457200"/>
                </a:lnTo>
                <a:lnTo>
                  <a:pt x="285750" y="457200"/>
                </a:lnTo>
                <a:lnTo>
                  <a:pt x="285750" y="0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191000" y="2071751"/>
            <a:ext cx="381000" cy="609600"/>
          </a:xfrm>
          <a:custGeom>
            <a:avLst/>
            <a:gdLst/>
            <a:ahLst/>
            <a:cxnLst/>
            <a:rect l="l" t="t" r="r" b="b"/>
            <a:pathLst>
              <a:path w="381000" h="609600">
                <a:moveTo>
                  <a:pt x="0" y="457200"/>
                </a:moveTo>
                <a:lnTo>
                  <a:pt x="95250" y="457200"/>
                </a:lnTo>
                <a:lnTo>
                  <a:pt x="95250" y="0"/>
                </a:lnTo>
                <a:lnTo>
                  <a:pt x="285750" y="0"/>
                </a:lnTo>
                <a:lnTo>
                  <a:pt x="285750" y="457200"/>
                </a:lnTo>
                <a:lnTo>
                  <a:pt x="381000" y="457200"/>
                </a:lnTo>
                <a:lnTo>
                  <a:pt x="190500" y="60960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191000" y="3609975"/>
            <a:ext cx="381000" cy="609600"/>
          </a:xfrm>
          <a:custGeom>
            <a:avLst/>
            <a:gdLst/>
            <a:ahLst/>
            <a:cxnLst/>
            <a:rect l="l" t="t" r="r" b="b"/>
            <a:pathLst>
              <a:path w="381000" h="609600">
                <a:moveTo>
                  <a:pt x="381000" y="457200"/>
                </a:moveTo>
                <a:lnTo>
                  <a:pt x="0" y="457200"/>
                </a:lnTo>
                <a:lnTo>
                  <a:pt x="190500" y="609600"/>
                </a:lnTo>
                <a:lnTo>
                  <a:pt x="381000" y="457200"/>
                </a:lnTo>
                <a:close/>
              </a:path>
              <a:path w="381000" h="609600">
                <a:moveTo>
                  <a:pt x="285750" y="0"/>
                </a:moveTo>
                <a:lnTo>
                  <a:pt x="95250" y="0"/>
                </a:lnTo>
                <a:lnTo>
                  <a:pt x="95250" y="457200"/>
                </a:lnTo>
                <a:lnTo>
                  <a:pt x="285750" y="457200"/>
                </a:lnTo>
                <a:lnTo>
                  <a:pt x="285750" y="0"/>
                </a:lnTo>
                <a:close/>
              </a:path>
            </a:pathLst>
          </a:custGeom>
          <a:solidFill>
            <a:srgbClr val="D16707"/>
          </a:solidFill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191000" y="3609975"/>
            <a:ext cx="381000" cy="609600"/>
          </a:xfrm>
          <a:custGeom>
            <a:avLst/>
            <a:gdLst/>
            <a:ahLst/>
            <a:cxnLst/>
            <a:rect l="l" t="t" r="r" b="b"/>
            <a:pathLst>
              <a:path w="381000" h="609600">
                <a:moveTo>
                  <a:pt x="0" y="457200"/>
                </a:moveTo>
                <a:lnTo>
                  <a:pt x="95250" y="457200"/>
                </a:lnTo>
                <a:lnTo>
                  <a:pt x="95250" y="0"/>
                </a:lnTo>
                <a:lnTo>
                  <a:pt x="285750" y="0"/>
                </a:lnTo>
                <a:lnTo>
                  <a:pt x="285750" y="457200"/>
                </a:lnTo>
                <a:lnTo>
                  <a:pt x="381000" y="457200"/>
                </a:lnTo>
                <a:lnTo>
                  <a:pt x="190500" y="60960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+mj-l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5844" y="2934461"/>
            <a:ext cx="7556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Birth</a:t>
            </a:r>
            <a:endParaRPr sz="2800">
              <a:solidFill>
                <a:srgbClr val="FFFF00"/>
              </a:solidFill>
              <a:latin typeface="+mj-lt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37629" y="2920111"/>
            <a:ext cx="9740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Dea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t</a:t>
            </a: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h</a:t>
            </a:r>
            <a:endParaRPr sz="2800">
              <a:solidFill>
                <a:srgbClr val="FFFF00"/>
              </a:solidFill>
              <a:latin typeface="+mj-lt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89375" y="4396866"/>
            <a:ext cx="17252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Emigration</a:t>
            </a:r>
            <a:endParaRPr sz="2800">
              <a:solidFill>
                <a:srgbClr val="FFFF00"/>
              </a:solidFill>
              <a:latin typeface="+mj-lt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55975" y="1410080"/>
            <a:ext cx="18834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Immigration</a:t>
            </a:r>
            <a:endParaRPr sz="2800">
              <a:solidFill>
                <a:srgbClr val="FFFF00"/>
              </a:solidFill>
              <a:latin typeface="+mj-lt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575" y="2934461"/>
            <a:ext cx="22993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00"/>
                </a:solidFill>
                <a:latin typeface="+mj-lt"/>
                <a:cs typeface="Arial"/>
              </a:rPr>
              <a:t>Population</a:t>
            </a:r>
            <a:r>
              <a:rPr sz="2800" spc="-55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2800" dirty="0">
                <a:solidFill>
                  <a:srgbClr val="FFFF00"/>
                </a:solidFill>
                <a:latin typeface="+mj-lt"/>
                <a:cs typeface="Arial"/>
              </a:rPr>
              <a:t>(N)</a:t>
            </a:r>
            <a:endParaRPr sz="2800">
              <a:solidFill>
                <a:srgbClr val="FFFF00"/>
              </a:solidFill>
              <a:latin typeface="+mj-lt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4564" y="0"/>
            <a:ext cx="7315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200" spc="-5" dirty="0">
                <a:solidFill>
                  <a:srgbClr val="FF0000"/>
                </a:solidFill>
                <a:latin typeface="Cambria" pitchFamily="18" charset="0"/>
                <a:cs typeface="Arial"/>
              </a:rPr>
              <a:t>Parameters that </a:t>
            </a:r>
            <a:r>
              <a:rPr lang="en-IN" sz="3200" spc="-10" dirty="0">
                <a:solidFill>
                  <a:srgbClr val="FF0000"/>
                </a:solidFill>
                <a:latin typeface="Cambria" pitchFamily="18" charset="0"/>
                <a:cs typeface="Arial"/>
              </a:rPr>
              <a:t>effect </a:t>
            </a:r>
            <a:r>
              <a:rPr lang="en-IN" sz="3200" b="1" dirty="0">
                <a:solidFill>
                  <a:srgbClr val="FF0000"/>
                </a:solidFill>
                <a:latin typeface="Cambria" pitchFamily="18" charset="0"/>
                <a:cs typeface="Arial"/>
              </a:rPr>
              <a:t>size </a:t>
            </a:r>
            <a:r>
              <a:rPr lang="en-IN" sz="3200" dirty="0">
                <a:solidFill>
                  <a:srgbClr val="FF0000"/>
                </a:solidFill>
                <a:latin typeface="Cambria" pitchFamily="18" charset="0"/>
                <a:cs typeface="Arial"/>
              </a:rPr>
              <a:t>or </a:t>
            </a:r>
            <a:r>
              <a:rPr lang="en-IN" sz="3200" b="1" dirty="0">
                <a:solidFill>
                  <a:srgbClr val="FF0000"/>
                </a:solidFill>
                <a:latin typeface="Cambria" pitchFamily="18" charset="0"/>
                <a:cs typeface="Arial"/>
              </a:rPr>
              <a:t>density </a:t>
            </a:r>
            <a:r>
              <a:rPr lang="en-IN" sz="3200" spc="-5" dirty="0">
                <a:solidFill>
                  <a:srgbClr val="FF0000"/>
                </a:solidFill>
                <a:latin typeface="Cambria" pitchFamily="18" charset="0"/>
                <a:cs typeface="Arial"/>
              </a:rPr>
              <a:t>of a</a:t>
            </a:r>
            <a:r>
              <a:rPr lang="en-IN" sz="3200" spc="20" dirty="0">
                <a:solidFill>
                  <a:srgbClr val="FF0000"/>
                </a:solidFill>
                <a:latin typeface="Cambria" pitchFamily="18" charset="0"/>
                <a:cs typeface="Arial"/>
              </a:rPr>
              <a:t> </a:t>
            </a:r>
            <a:r>
              <a:rPr lang="en-IN" sz="3200" dirty="0">
                <a:solidFill>
                  <a:srgbClr val="FF0000"/>
                </a:solidFill>
                <a:latin typeface="Cambria" pitchFamily="18" charset="0"/>
                <a:cs typeface="Arial"/>
              </a:rPr>
              <a:t>population:</a:t>
            </a:r>
            <a:endParaRPr lang="en-IN" sz="3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5341" y="2200478"/>
            <a:ext cx="6124575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  <a:latin typeface="Cambria" pitchFamily="18" charset="0"/>
              </a:rPr>
              <a:t>FACTORS  INFLUENCING  POPULATION</a:t>
            </a:r>
            <a:r>
              <a:rPr spc="-114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0000"/>
                </a:solidFill>
                <a:latin typeface="Cambria" pitchFamily="18" charset="0"/>
              </a:rPr>
              <a:t>GROWTH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2000834"/>
            <a:ext cx="7480934" cy="2801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Population growth can be describe by</a:t>
            </a:r>
            <a:r>
              <a:rPr sz="3200" spc="-114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using  a growth</a:t>
            </a:r>
            <a:r>
              <a:rPr sz="32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curve</a:t>
            </a: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Char char="•"/>
            </a:pPr>
            <a:endParaRPr sz="4650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590550" lvl="1" indent="-234950">
              <a:lnSpc>
                <a:spcPct val="100000"/>
              </a:lnSpc>
              <a:buChar char="-"/>
              <a:tabLst>
                <a:tab pos="590550" algn="l"/>
              </a:tabLst>
            </a:pP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exponential growth</a:t>
            </a:r>
            <a:r>
              <a:rPr sz="3200" spc="-8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curve</a:t>
            </a:r>
          </a:p>
          <a:p>
            <a:pPr marL="590550" lvl="1" indent="-23495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590550" algn="l"/>
              </a:tabLst>
            </a:pP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logistic growth</a:t>
            </a:r>
            <a:r>
              <a:rPr sz="32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curve</a:t>
            </a:r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`</a:t>
            </a:r>
            <a:endParaRPr sz="32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643763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Exponential growth</a:t>
            </a:r>
            <a:r>
              <a:rPr spc="-12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1371600"/>
            <a:ext cx="7564120" cy="422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41985" indent="-3429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Mode of </a:t>
            </a:r>
            <a:r>
              <a:rPr sz="28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population </a:t>
            </a: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that assume </a:t>
            </a:r>
            <a:r>
              <a:rPr sz="28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birth </a:t>
            </a: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rate</a:t>
            </a:r>
            <a:r>
              <a:rPr sz="2800" spc="-7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and  death rate remain constant over</a:t>
            </a:r>
            <a:r>
              <a:rPr sz="2800" spc="-3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800" spc="-1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time</a:t>
            </a:r>
            <a:endParaRPr sz="28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Describing an idealized population in an unlimited  population</a:t>
            </a:r>
            <a:endParaRPr sz="28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Ignoring </a:t>
            </a: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immigration and</a:t>
            </a:r>
            <a:r>
              <a:rPr sz="2800" spc="-2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emigration</a:t>
            </a:r>
            <a:endParaRPr sz="28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 marR="1618615" indent="-342900">
              <a:lnSpc>
                <a:spcPct val="120000"/>
              </a:lnSpc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The result in exponential growth is that  if</a:t>
            </a:r>
            <a:endParaRPr sz="28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2547620">
              <a:lnSpc>
                <a:spcPct val="100000"/>
              </a:lnSpc>
              <a:spcBef>
                <a:spcPts val="1085"/>
              </a:spcBef>
              <a:buFont typeface="Wingdings" pitchFamily="2" charset="2"/>
              <a:buChar char="Ø"/>
            </a:pPr>
            <a:r>
              <a:rPr sz="4800" b="1" dirty="0">
                <a:solidFill>
                  <a:srgbClr val="FF0000"/>
                </a:solidFill>
                <a:latin typeface="Cambria" pitchFamily="18" charset="0"/>
                <a:cs typeface="Times New Roman"/>
              </a:rPr>
              <a:t>b &gt; d, r &gt;</a:t>
            </a:r>
            <a:r>
              <a:rPr sz="4800" b="1" spc="-25" dirty="0">
                <a:solidFill>
                  <a:srgbClr val="FF0000"/>
                </a:solidFill>
                <a:latin typeface="Cambria" pitchFamily="18" charset="0"/>
                <a:cs typeface="Times New Roman"/>
              </a:rPr>
              <a:t> </a:t>
            </a:r>
            <a:r>
              <a:rPr sz="4800" b="1" dirty="0">
                <a:solidFill>
                  <a:srgbClr val="FF0000"/>
                </a:solidFill>
                <a:latin typeface="Cambria" pitchFamily="18" charset="0"/>
                <a:cs typeface="Times New Roman"/>
              </a:rPr>
              <a:t>0</a:t>
            </a:r>
            <a:endParaRPr sz="4800" dirty="0">
              <a:solidFill>
                <a:srgbClr val="FF0000"/>
              </a:solidFill>
              <a:latin typeface="Cambria" pitchFamily="18" charset="0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903895"/>
            <a:ext cx="7315200" cy="3271408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Population ecology</a:t>
            </a:r>
            <a:r>
              <a:rPr sz="3200" spc="-90" dirty="0">
                <a:solidFill>
                  <a:srgbClr val="FFFF00"/>
                </a:solidFill>
                <a:latin typeface="+mj-lt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:</a:t>
            </a: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Science that deals with measuring</a:t>
            </a:r>
            <a:r>
              <a:rPr sz="3200" spc="-100" dirty="0">
                <a:solidFill>
                  <a:srgbClr val="FFFF00"/>
                </a:solidFill>
                <a:latin typeface="+mj-lt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changes  in population size </a:t>
            </a:r>
            <a:r>
              <a:rPr sz="3200" spc="5" dirty="0">
                <a:solidFill>
                  <a:srgbClr val="FFFF00"/>
                </a:solidFill>
                <a:latin typeface="+mj-lt"/>
                <a:cs typeface="Times New Roman"/>
              </a:rPr>
              <a:t>and</a:t>
            </a:r>
            <a:r>
              <a:rPr sz="3200" spc="-90" dirty="0">
                <a:solidFill>
                  <a:srgbClr val="FFFF00"/>
                </a:solidFill>
                <a:latin typeface="+mj-lt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composition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Identify the factors that cause the</a:t>
            </a:r>
            <a:r>
              <a:rPr sz="3200" spc="-85" dirty="0">
                <a:solidFill>
                  <a:srgbClr val="FFFF00"/>
                </a:solidFill>
                <a:latin typeface="+mj-lt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changes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304800"/>
            <a:ext cx="551751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Exponential</a:t>
            </a:r>
            <a:r>
              <a:rPr spc="-9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growth</a:t>
            </a:r>
          </a:p>
        </p:txBody>
      </p:sp>
      <p:sp>
        <p:nvSpPr>
          <p:cNvPr id="3" name="object 3"/>
          <p:cNvSpPr/>
          <p:nvPr/>
        </p:nvSpPr>
        <p:spPr>
          <a:xfrm>
            <a:off x="304800" y="1447800"/>
            <a:ext cx="6578600" cy="4933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66028" y="1854453"/>
            <a:ext cx="2648585" cy="18748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" marR="5080" indent="-167640">
              <a:lnSpc>
                <a:spcPct val="100000"/>
              </a:lnSpc>
              <a:spcBef>
                <a:spcPts val="100"/>
              </a:spcBef>
              <a:buChar char="•"/>
              <a:tabLst>
                <a:tab pos="197485" algn="l"/>
              </a:tabLst>
            </a:pPr>
            <a:r>
              <a:rPr sz="2400" dirty="0">
                <a:solidFill>
                  <a:srgbClr val="FFFF00"/>
                </a:solidFill>
                <a:latin typeface="Cambria" pitchFamily="18" charset="0"/>
                <a:cs typeface="Arial"/>
              </a:rPr>
              <a:t>The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growth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Arial"/>
              </a:rPr>
              <a:t>rate</a:t>
            </a:r>
            <a:r>
              <a:rPr sz="2400" spc="-75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is  always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positive</a:t>
            </a:r>
            <a:endParaRPr sz="2400" dirty="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500" dirty="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180340" marR="150495" indent="-167640">
              <a:lnSpc>
                <a:spcPct val="100000"/>
              </a:lnSpc>
              <a:buChar char="•"/>
              <a:tabLst>
                <a:tab pos="201930" algn="l"/>
              </a:tabLst>
            </a:pPr>
            <a:r>
              <a:rPr sz="2400" dirty="0">
                <a:solidFill>
                  <a:srgbClr val="FFFF00"/>
                </a:solidFill>
                <a:latin typeface="Cambria" pitchFamily="18" charset="0"/>
                <a:cs typeface="Arial"/>
              </a:rPr>
              <a:t>NO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upper limit</a:t>
            </a:r>
            <a:r>
              <a:rPr sz="2400" spc="-50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2400" dirty="0">
                <a:solidFill>
                  <a:srgbClr val="FFFF00"/>
                </a:solidFill>
                <a:latin typeface="Cambria" pitchFamily="18" charset="0"/>
                <a:cs typeface="Arial"/>
              </a:rPr>
              <a:t>to 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population</a:t>
            </a:r>
            <a:r>
              <a:rPr sz="2400" spc="15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size</a:t>
            </a:r>
            <a:endParaRPr sz="2400" dirty="0">
              <a:solidFill>
                <a:srgbClr val="FFFF00"/>
              </a:solidFill>
              <a:latin typeface="Cambria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741" y="326847"/>
            <a:ext cx="8354517" cy="1520288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3366770" marR="5080" indent="-262318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C000"/>
                </a:solidFill>
                <a:latin typeface="Cambria" pitchFamily="18" charset="0"/>
              </a:rPr>
              <a:t>Factors influencing</a:t>
            </a:r>
            <a:r>
              <a:rPr spc="-105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C000"/>
                </a:solidFill>
                <a:latin typeface="Cambria" pitchFamily="18" charset="0"/>
              </a:rPr>
              <a:t>population  density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09853" y="2534538"/>
            <a:ext cx="7524292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3695" marR="5080" indent="2540">
              <a:lnSpc>
                <a:spcPct val="100000"/>
              </a:lnSpc>
              <a:spcBef>
                <a:spcPts val="105"/>
              </a:spcBef>
              <a:tabLst>
                <a:tab pos="6664325" algn="l"/>
              </a:tabLst>
            </a:pPr>
            <a:r>
              <a:rPr dirty="0">
                <a:solidFill>
                  <a:srgbClr val="FFFF00"/>
                </a:solidFill>
                <a:latin typeface="Cambria" pitchFamily="18" charset="0"/>
              </a:rPr>
              <a:t>Population density can be</a:t>
            </a:r>
            <a:r>
              <a:rPr spc="-35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FF00"/>
                </a:solidFill>
                <a:latin typeface="Cambria" pitchFamily="18" charset="0"/>
              </a:rPr>
              <a:t>affected</a:t>
            </a:r>
            <a:r>
              <a:rPr spc="-15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dirty="0" smtClean="0">
                <a:solidFill>
                  <a:srgbClr val="FFFF00"/>
                </a:solidFill>
                <a:latin typeface="Cambria" pitchFamily="18" charset="0"/>
              </a:rPr>
              <a:t>by</a:t>
            </a:r>
            <a:r>
              <a:rPr lang="en-US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dirty="0" smtClean="0">
                <a:solidFill>
                  <a:srgbClr val="FFFF00"/>
                </a:solidFill>
                <a:latin typeface="Cambria" pitchFamily="18" charset="0"/>
              </a:rPr>
              <a:t>the  </a:t>
            </a:r>
            <a:r>
              <a:rPr dirty="0">
                <a:solidFill>
                  <a:srgbClr val="FFFF00"/>
                </a:solidFill>
                <a:latin typeface="Cambria" pitchFamily="18" charset="0"/>
              </a:rPr>
              <a:t>interaction of density-dependent factors</a:t>
            </a:r>
            <a:r>
              <a:rPr spc="-114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dirty="0" smtClean="0">
                <a:solidFill>
                  <a:srgbClr val="FFFF00"/>
                </a:solidFill>
                <a:latin typeface="Cambria" pitchFamily="18" charset="0"/>
              </a:rPr>
              <a:t>and</a:t>
            </a:r>
            <a:r>
              <a:rPr lang="en-US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dirty="0" smtClean="0">
                <a:solidFill>
                  <a:srgbClr val="FFFF00"/>
                </a:solidFill>
                <a:latin typeface="Cambria" pitchFamily="18" charset="0"/>
              </a:rPr>
              <a:t>density-independent</a:t>
            </a:r>
            <a:r>
              <a:rPr spc="-65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FF00"/>
                </a:solidFill>
                <a:latin typeface="Cambria" pitchFamily="18" charset="0"/>
              </a:rPr>
              <a:t>factors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914400" y="1371600"/>
            <a:ext cx="7315200" cy="357918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limiting </a:t>
            </a:r>
            <a:r>
              <a:rPr sz="3200" dirty="0">
                <a:solidFill>
                  <a:srgbClr val="FFFF00"/>
                </a:solidFill>
                <a:latin typeface="+mj-lt"/>
                <a:cs typeface="Arial"/>
              </a:rPr>
              <a:t>resources </a:t>
            </a: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(e.g., </a:t>
            </a:r>
            <a:r>
              <a:rPr sz="3200" dirty="0">
                <a:solidFill>
                  <a:srgbClr val="FFFF00"/>
                </a:solidFill>
                <a:latin typeface="+mj-lt"/>
                <a:cs typeface="Arial"/>
              </a:rPr>
              <a:t>food &amp;</a:t>
            </a:r>
            <a:r>
              <a:rPr sz="3200" spc="-90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shelter)</a:t>
            </a:r>
            <a:endParaRPr sz="3200" dirty="0">
              <a:solidFill>
                <a:srgbClr val="FFFF00"/>
              </a:solidFill>
              <a:latin typeface="+mj-lt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production </a:t>
            </a:r>
            <a:r>
              <a:rPr sz="3200" dirty="0">
                <a:solidFill>
                  <a:srgbClr val="FFFF00"/>
                </a:solidFill>
                <a:latin typeface="+mj-lt"/>
                <a:cs typeface="Arial"/>
              </a:rPr>
              <a:t>of toxic</a:t>
            </a:r>
            <a:r>
              <a:rPr sz="3200" spc="-70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Arial"/>
              </a:rPr>
              <a:t>wastes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infectious</a:t>
            </a:r>
            <a:r>
              <a:rPr sz="3200" spc="-30" dirty="0">
                <a:solidFill>
                  <a:srgbClr val="FFFF00"/>
                </a:solidFill>
                <a:latin typeface="+mj-lt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diseases</a:t>
            </a:r>
            <a:endParaRPr sz="3200" dirty="0">
              <a:solidFill>
                <a:srgbClr val="FFFF00"/>
              </a:solidFill>
              <a:latin typeface="+mj-lt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predation</a:t>
            </a:r>
            <a:endParaRPr sz="3200" dirty="0">
              <a:solidFill>
                <a:srgbClr val="FFFF00"/>
              </a:solidFill>
              <a:latin typeface="+mj-lt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FF00"/>
                </a:solidFill>
                <a:latin typeface="+mj-lt"/>
                <a:cs typeface="Arial"/>
              </a:rPr>
              <a:t>stress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+mj-lt"/>
                <a:cs typeface="Arial"/>
              </a:rPr>
              <a:t>emigration</a:t>
            </a:r>
            <a:endParaRPr sz="3200" dirty="0">
              <a:solidFill>
                <a:srgbClr val="FFFF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228600"/>
            <a:ext cx="5148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latin typeface="Cambria" pitchFamily="18" charset="0"/>
              </a:rPr>
              <a:t>Density dependent factors</a:t>
            </a:r>
            <a:endParaRPr lang="en-IN" sz="3200" b="1" dirty="0">
              <a:solidFill>
                <a:srgbClr val="FFC00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Density-Independent</a:t>
            </a:r>
            <a:r>
              <a:rPr b="1" spc="-20" dirty="0">
                <a:solidFill>
                  <a:srgbClr val="FFC000"/>
                </a:solidFill>
                <a:latin typeface="Cambria" pitchFamily="18" charset="0"/>
                <a:cs typeface="Arial"/>
              </a:rPr>
              <a:t> </a:t>
            </a:r>
            <a:r>
              <a:rPr b="1" spc="-5" dirty="0">
                <a:solidFill>
                  <a:srgbClr val="FFC000"/>
                </a:solidFill>
                <a:latin typeface="Cambria" pitchFamily="18" charset="0"/>
                <a:cs typeface="Arial"/>
              </a:rPr>
              <a:t>Factors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6193" y="1943520"/>
            <a:ext cx="7584440" cy="23672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Arial"/>
              </a:rPr>
              <a:t>severe storms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and</a:t>
            </a:r>
            <a:r>
              <a:rPr sz="3200" spc="-95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flooding</a:t>
            </a:r>
            <a:endParaRPr sz="3200" dirty="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Arial"/>
              </a:rPr>
              <a:t>sudden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unpredictable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Arial"/>
              </a:rPr>
              <a:t>severe cold</a:t>
            </a:r>
            <a:r>
              <a:rPr sz="3200" spc="-120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spells</a:t>
            </a:r>
            <a:endParaRPr sz="3200" dirty="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earthquakes and</a:t>
            </a:r>
            <a:r>
              <a:rPr sz="3200" spc="-55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Arial"/>
              </a:rPr>
              <a:t>volcanoes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catastrophic meteorite</a:t>
            </a:r>
            <a:r>
              <a:rPr sz="3200" spc="-55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impacts</a:t>
            </a:r>
            <a:endParaRPr sz="3200" dirty="0">
              <a:solidFill>
                <a:srgbClr val="FFFF00"/>
              </a:solidFill>
              <a:latin typeface="Cambria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7250" y="870128"/>
            <a:ext cx="5304664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00"/>
                </a:solidFill>
                <a:latin typeface="+mj-lt"/>
              </a:rPr>
              <a:t>What is population</a:t>
            </a:r>
            <a:r>
              <a:rPr spc="-135" dirty="0">
                <a:solidFill>
                  <a:srgbClr val="FFFF00"/>
                </a:solidFill>
                <a:latin typeface="+mj-lt"/>
              </a:rPr>
              <a:t> </a:t>
            </a:r>
            <a:r>
              <a:rPr dirty="0">
                <a:solidFill>
                  <a:srgbClr val="FFFF00"/>
                </a:solidFill>
                <a:latin typeface="+mj-lt"/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2057400"/>
            <a:ext cx="8345600" cy="198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6700" marR="5080" indent="-254635" algn="just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A group of individual of the same species of  organisms that occupy the same area,</a:t>
            </a:r>
            <a:r>
              <a:rPr sz="3200" spc="-125" dirty="0">
                <a:solidFill>
                  <a:srgbClr val="FFFF00"/>
                </a:solidFill>
                <a:latin typeface="+mj-lt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using  the same resources and acted upon by</a:t>
            </a:r>
            <a:r>
              <a:rPr sz="3200" spc="-120" dirty="0">
                <a:solidFill>
                  <a:srgbClr val="FFFF00"/>
                </a:solidFill>
                <a:latin typeface="+mj-lt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the</a:t>
            </a:r>
          </a:p>
          <a:p>
            <a:pPr marL="1550035">
              <a:lnSpc>
                <a:spcPct val="100000"/>
              </a:lnSpc>
            </a:pP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same environmental</a:t>
            </a:r>
            <a:r>
              <a:rPr sz="3200" spc="-75" dirty="0">
                <a:solidFill>
                  <a:srgbClr val="FFFF00"/>
                </a:solidFill>
                <a:latin typeface="+mj-lt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/>
              </a:rPr>
              <a:t>factors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228600"/>
            <a:ext cx="5340985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00"/>
                </a:solidFill>
                <a:latin typeface="Cambria" pitchFamily="18" charset="0"/>
              </a:rPr>
              <a:t>Population</a:t>
            </a:r>
            <a:r>
              <a:rPr spc="-9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dirty="0">
                <a:solidFill>
                  <a:srgbClr val="FFFF00"/>
                </a:solidFill>
                <a:latin typeface="Cambria" pitchFamily="18" charset="0"/>
              </a:rPr>
              <a:t>dynamics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2000834"/>
            <a:ext cx="7595234" cy="4318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Study how and why population size</a:t>
            </a:r>
            <a:r>
              <a:rPr sz="3200" spc="-114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changes  over</a:t>
            </a:r>
            <a:r>
              <a:rPr sz="3200" spc="-3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time</a:t>
            </a:r>
            <a:endParaRPr sz="320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 marR="16764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Study the factors affecting growth,</a:t>
            </a:r>
            <a:r>
              <a:rPr sz="3200" spc="-14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stability  and decline of</a:t>
            </a:r>
            <a:r>
              <a:rPr sz="3200" spc="-6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populations</a:t>
            </a:r>
            <a:endParaRPr sz="320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1170"/>
              </a:spcBef>
            </a:pPr>
            <a:r>
              <a:rPr sz="28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(birth </a:t>
            </a: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rate, mortality, </a:t>
            </a:r>
            <a:r>
              <a:rPr sz="28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survivorship,</a:t>
            </a:r>
            <a:r>
              <a:rPr sz="2800" spc="-7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migration)</a:t>
            </a:r>
            <a:endParaRPr sz="280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 marR="730250" indent="-342900">
              <a:lnSpc>
                <a:spcPct val="100000"/>
              </a:lnSpc>
              <a:spcBef>
                <a:spcPts val="844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All populations undergo 3 phases in</a:t>
            </a:r>
            <a:r>
              <a:rPr sz="3200" spc="-12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life 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cycle</a:t>
            </a:r>
            <a:r>
              <a:rPr sz="3200" spc="-35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:</a:t>
            </a:r>
            <a:endParaRPr sz="3200">
              <a:solidFill>
                <a:srgbClr val="FFFF00"/>
              </a:solidFill>
              <a:latin typeface="Cambria" pitchFamily="18" charset="0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- growth, stability,</a:t>
            </a:r>
            <a:r>
              <a:rPr sz="3200" spc="-8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Cambria" pitchFamily="18" charset="0"/>
                <a:cs typeface="Times New Roman"/>
              </a:rPr>
              <a:t>decline</a:t>
            </a:r>
            <a:endParaRPr sz="3200">
              <a:solidFill>
                <a:srgbClr val="FFFF00"/>
              </a:solidFill>
              <a:latin typeface="Cambria" pitchFamily="18" charset="0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7929" y="589229"/>
            <a:ext cx="57092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solidFill>
                  <a:srgbClr val="FFFF00"/>
                </a:solidFill>
                <a:latin typeface="Cambria" pitchFamily="18" charset="0"/>
                <a:cs typeface="Arial"/>
              </a:rPr>
              <a:t>Population</a:t>
            </a:r>
            <a:r>
              <a:rPr b="1" spc="-95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b="1" dirty="0">
                <a:solidFill>
                  <a:srgbClr val="FFFF00"/>
                </a:solidFill>
                <a:latin typeface="Cambria" pitchFamily="18" charset="0"/>
                <a:cs typeface="Arial"/>
              </a:rPr>
              <a:t>Dynamics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43000" y="1905000"/>
            <a:ext cx="5118100" cy="3459479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16535" indent="-124460">
              <a:lnSpc>
                <a:spcPct val="100000"/>
              </a:lnSpc>
              <a:spcBef>
                <a:spcPts val="290"/>
              </a:spcBef>
              <a:buSzPct val="96428"/>
              <a:buFont typeface="Arial"/>
              <a:buChar char="•"/>
              <a:tabLst>
                <a:tab pos="217170" algn="l"/>
              </a:tabLst>
            </a:pPr>
            <a:r>
              <a:rPr sz="2800" b="1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Characteristics of</a:t>
            </a:r>
            <a:r>
              <a:rPr sz="2800" b="1" spc="25" dirty="0">
                <a:solidFill>
                  <a:srgbClr val="FFFF00"/>
                </a:solidFill>
                <a:latin typeface="Cambria" pitchFamily="18" charset="0"/>
                <a:cs typeface="Arial"/>
              </a:rPr>
              <a:t> </a:t>
            </a:r>
            <a:r>
              <a:rPr sz="2800" b="1" spc="-10" dirty="0">
                <a:solidFill>
                  <a:srgbClr val="FFFF00"/>
                </a:solidFill>
                <a:latin typeface="Cambria" pitchFamily="18" charset="0"/>
                <a:cs typeface="Arial"/>
              </a:rPr>
              <a:t>Dynamics</a:t>
            </a:r>
            <a:endParaRPr sz="28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spcBef>
                <a:spcPts val="15"/>
              </a:spcBef>
              <a:buSzPct val="95833"/>
              <a:buChar char="•"/>
              <a:tabLst>
                <a:tab pos="65722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Size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buSzPct val="95833"/>
              <a:buChar char="•"/>
              <a:tabLst>
                <a:tab pos="65722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Density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buSzPct val="95833"/>
              <a:buChar char="•"/>
              <a:tabLst>
                <a:tab pos="65722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Dispersal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buSzPct val="95833"/>
              <a:buChar char="•"/>
              <a:tabLst>
                <a:tab pos="657225" algn="l"/>
              </a:tabLst>
            </a:pPr>
            <a:r>
              <a:rPr sz="2400" dirty="0">
                <a:solidFill>
                  <a:srgbClr val="FFFF00"/>
                </a:solidFill>
                <a:latin typeface="Cambria" pitchFamily="18" charset="0"/>
                <a:cs typeface="Arial"/>
              </a:rPr>
              <a:t>Immigration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buSzPct val="95833"/>
              <a:buChar char="•"/>
              <a:tabLst>
                <a:tab pos="65722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Emigration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buSzPct val="95833"/>
              <a:buChar char="•"/>
              <a:tabLst>
                <a:tab pos="65722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Births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buSzPct val="95833"/>
              <a:buChar char="•"/>
              <a:tabLst>
                <a:tab pos="65722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Deaths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  <a:p>
            <a:pPr marL="656590" lvl="1" indent="-107314">
              <a:lnSpc>
                <a:spcPct val="100000"/>
              </a:lnSpc>
              <a:spcBef>
                <a:spcPts val="5"/>
              </a:spcBef>
              <a:buSzPct val="95833"/>
              <a:buChar char="•"/>
              <a:tabLst>
                <a:tab pos="657225" algn="l"/>
              </a:tabLst>
            </a:pPr>
            <a:r>
              <a:rPr sz="2400" spc="-5" dirty="0">
                <a:solidFill>
                  <a:srgbClr val="FFFF00"/>
                </a:solidFill>
                <a:latin typeface="Cambria" pitchFamily="18" charset="0"/>
                <a:cs typeface="Arial"/>
              </a:rPr>
              <a:t>Survivorship</a:t>
            </a:r>
            <a:endParaRPr sz="2400">
              <a:solidFill>
                <a:srgbClr val="FFFF00"/>
              </a:solidFill>
              <a:latin typeface="Cambria" pitchFamily="18" charset="0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1373" y="2795143"/>
            <a:ext cx="54635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Properties of</a:t>
            </a:r>
            <a:r>
              <a:rPr spc="-70" dirty="0"/>
              <a:t> </a:t>
            </a:r>
            <a:r>
              <a:rPr dirty="0"/>
              <a:t>Population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2383663"/>
            <a:ext cx="8405495" cy="3820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67410" indent="-342900">
              <a:lnSpc>
                <a:spcPct val="100000"/>
              </a:lnSpc>
              <a:spcBef>
                <a:spcPts val="105"/>
              </a:spcBef>
              <a:buClr>
                <a:srgbClr val="339933"/>
              </a:buClr>
              <a:buFont typeface="Wingdings" pitchFamily="2" charset="2"/>
              <a:buChar char="Ø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Populations have </a:t>
            </a:r>
            <a:r>
              <a:rPr sz="3200" dirty="0">
                <a:solidFill>
                  <a:schemeClr val="bg1"/>
                </a:solidFill>
                <a:latin typeface="Cambria" pitchFamily="18" charset="0"/>
                <a:cs typeface="Arial"/>
              </a:rPr>
              <a:t>size </a:t>
            </a:r>
            <a:r>
              <a:rPr sz="32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and</a:t>
            </a:r>
            <a:r>
              <a:rPr sz="3200" spc="-50" dirty="0">
                <a:solidFill>
                  <a:schemeClr val="bg1"/>
                </a:solidFill>
                <a:latin typeface="Cambria" pitchFamily="18" charset="0"/>
                <a:cs typeface="Arial"/>
              </a:rPr>
              <a:t> </a:t>
            </a:r>
            <a:r>
              <a:rPr sz="32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geographical  boundaries.</a:t>
            </a:r>
            <a:endParaRPr sz="3200" dirty="0">
              <a:solidFill>
                <a:schemeClr val="bg1"/>
              </a:solidFill>
              <a:latin typeface="Cambria" pitchFamily="18" charset="0"/>
              <a:cs typeface="Arial"/>
            </a:endParaRPr>
          </a:p>
          <a:p>
            <a:pPr marL="756285" marR="142875" lvl="1" indent="-286385">
              <a:lnSpc>
                <a:spcPct val="100000"/>
              </a:lnSpc>
              <a:spcBef>
                <a:spcPts val="685"/>
              </a:spcBef>
              <a:buClr>
                <a:srgbClr val="339933"/>
              </a:buClr>
              <a:buFont typeface="Wingdings" pitchFamily="2" charset="2"/>
              <a:buChar char="Ø"/>
              <a:tabLst>
                <a:tab pos="756920" algn="l"/>
              </a:tabLst>
            </a:pP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The </a:t>
            </a:r>
            <a:r>
              <a:rPr sz="2800" b="1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density </a:t>
            </a: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of a population is measured as the  number </a:t>
            </a:r>
            <a:r>
              <a:rPr sz="2800" dirty="0">
                <a:solidFill>
                  <a:schemeClr val="bg1"/>
                </a:solidFill>
                <a:latin typeface="Cambria" pitchFamily="18" charset="0"/>
                <a:cs typeface="Arial"/>
              </a:rPr>
              <a:t>of individuals per unit</a:t>
            </a:r>
            <a:r>
              <a:rPr sz="2800" spc="-25" dirty="0">
                <a:solidFill>
                  <a:schemeClr val="bg1"/>
                </a:solidFill>
                <a:latin typeface="Cambria" pitchFamily="18" charset="0"/>
                <a:cs typeface="Arial"/>
              </a:rPr>
              <a:t> </a:t>
            </a:r>
            <a:r>
              <a:rPr sz="2800" dirty="0">
                <a:solidFill>
                  <a:schemeClr val="bg1"/>
                </a:solidFill>
                <a:latin typeface="Cambria" pitchFamily="18" charset="0"/>
                <a:cs typeface="Arial"/>
              </a:rPr>
              <a:t>area.</a:t>
            </a:r>
          </a:p>
          <a:p>
            <a:pPr marL="756285" marR="5080" lvl="1" indent="-286385">
              <a:lnSpc>
                <a:spcPct val="100000"/>
              </a:lnSpc>
              <a:spcBef>
                <a:spcPts val="675"/>
              </a:spcBef>
              <a:buClr>
                <a:srgbClr val="339933"/>
              </a:buClr>
              <a:buFont typeface="Wingdings" pitchFamily="2" charset="2"/>
              <a:buChar char="Ø"/>
              <a:tabLst>
                <a:tab pos="756920" algn="l"/>
              </a:tabLst>
            </a:pP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The </a:t>
            </a:r>
            <a:r>
              <a:rPr sz="2800" b="1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dispersion </a:t>
            </a: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of a population is the pattern of  spacing among </a:t>
            </a:r>
            <a:r>
              <a:rPr sz="2800" dirty="0">
                <a:solidFill>
                  <a:schemeClr val="bg1"/>
                </a:solidFill>
                <a:latin typeface="Cambria" pitchFamily="18" charset="0"/>
                <a:cs typeface="Arial"/>
              </a:rPr>
              <a:t>individuals </a:t>
            </a: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within the geographic  boundaries</a:t>
            </a:r>
            <a:endParaRPr sz="2800" dirty="0">
              <a:solidFill>
                <a:schemeClr val="bg1"/>
              </a:solidFill>
              <a:latin typeface="Cambria" pitchFamily="18" charset="0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lr>
                <a:srgbClr val="339933"/>
              </a:buClr>
              <a:buFont typeface="Wingdings" pitchFamily="2" charset="2"/>
              <a:buChar char="Ø"/>
              <a:tabLst>
                <a:tab pos="756920" algn="l"/>
              </a:tabLst>
            </a:pP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The </a:t>
            </a:r>
            <a:r>
              <a:rPr sz="2800" b="1" dirty="0">
                <a:solidFill>
                  <a:schemeClr val="bg1"/>
                </a:solidFill>
                <a:latin typeface="Cambria" pitchFamily="18" charset="0"/>
                <a:cs typeface="Arial"/>
              </a:rPr>
              <a:t>size </a:t>
            </a: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of a</a:t>
            </a:r>
            <a:r>
              <a:rPr sz="2800" dirty="0">
                <a:solidFill>
                  <a:schemeClr val="bg1"/>
                </a:solidFill>
                <a:latin typeface="Cambria" pitchFamily="18" charset="0"/>
                <a:cs typeface="Arial"/>
              </a:rPr>
              <a:t> </a:t>
            </a:r>
            <a:r>
              <a:rPr sz="2800" spc="-5" dirty="0">
                <a:solidFill>
                  <a:schemeClr val="bg1"/>
                </a:solidFill>
                <a:latin typeface="Cambria" pitchFamily="18" charset="0"/>
                <a:cs typeface="Arial"/>
              </a:rPr>
              <a:t>population</a:t>
            </a:r>
            <a:endParaRPr sz="2800" dirty="0">
              <a:solidFill>
                <a:schemeClr val="bg1"/>
              </a:solidFill>
              <a:latin typeface="Cambria" pitchFamily="18" charset="0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360" marR="5080" algn="ctr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The characteristics of </a:t>
            </a:r>
            <a:r>
              <a:rPr sz="3600" b="1" spc="-5" dirty="0">
                <a:solidFill>
                  <a:srgbClr val="FF0000"/>
                </a:solidFill>
                <a:latin typeface="Arial"/>
                <a:cs typeface="Arial"/>
              </a:rPr>
              <a:t>populations</a:t>
            </a:r>
            <a:r>
              <a:rPr sz="3600" b="1" spc="-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are  </a:t>
            </a:r>
            <a:r>
              <a:rPr sz="3600" b="1" spc="-5" dirty="0">
                <a:solidFill>
                  <a:srgbClr val="FF0000"/>
                </a:solidFill>
                <a:latin typeface="Arial"/>
                <a:cs typeface="Arial"/>
              </a:rPr>
              <a:t>shaped by the interactions between  individuals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and </a:t>
            </a:r>
            <a:r>
              <a:rPr sz="3600" b="1" spc="-5" dirty="0">
                <a:solidFill>
                  <a:srgbClr val="FF0000"/>
                </a:solidFill>
                <a:latin typeface="Arial"/>
                <a:cs typeface="Arial"/>
              </a:rPr>
              <a:t>their</a:t>
            </a:r>
            <a:r>
              <a:rPr sz="36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FF0000"/>
                </a:solidFill>
                <a:latin typeface="Arial"/>
                <a:cs typeface="Arial"/>
              </a:rPr>
              <a:t>environment</a:t>
            </a:r>
            <a:endParaRPr sz="3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6582867"/>
            <a:ext cx="52787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Copyright </a:t>
            </a:r>
            <a:r>
              <a:rPr sz="1200" dirty="0">
                <a:latin typeface="Arial"/>
                <a:cs typeface="Arial"/>
              </a:rPr>
              <a:t>© 2002 </a:t>
            </a:r>
            <a:r>
              <a:rPr sz="1200" spc="-5" dirty="0">
                <a:latin typeface="Arial"/>
                <a:cs typeface="Arial"/>
              </a:rPr>
              <a:t>Pearson Education, </a:t>
            </a:r>
            <a:r>
              <a:rPr sz="1200" dirty="0">
                <a:latin typeface="Arial"/>
                <a:cs typeface="Arial"/>
              </a:rPr>
              <a:t>Inc., </a:t>
            </a:r>
            <a:r>
              <a:rPr sz="1200" spc="-5" dirty="0">
                <a:latin typeface="Arial"/>
                <a:cs typeface="Arial"/>
              </a:rPr>
              <a:t>publishing as </a:t>
            </a:r>
            <a:r>
              <a:rPr sz="1200" dirty="0">
                <a:latin typeface="Arial"/>
                <a:cs typeface="Arial"/>
              </a:rPr>
              <a:t>Benjamin</a:t>
            </a:r>
            <a:r>
              <a:rPr sz="1200" spc="-1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Cummings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8029" y="2795143"/>
            <a:ext cx="2417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00"/>
                </a:solidFill>
                <a:latin typeface="Cambria" pitchFamily="18" charset="0"/>
              </a:rPr>
              <a:t>DENSITY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779</Words>
  <Application>Microsoft Office PowerPoint</Application>
  <PresentationFormat>On-screen Show (4:3)</PresentationFormat>
  <Paragraphs>130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Population Size</vt:lpstr>
      <vt:lpstr>Slide 3</vt:lpstr>
      <vt:lpstr>What is population ?</vt:lpstr>
      <vt:lpstr>Population dynamics</vt:lpstr>
      <vt:lpstr>Population Dynamics</vt:lpstr>
      <vt:lpstr>Properties of Population</vt:lpstr>
      <vt:lpstr>The characteristics of populations are  shaped by the interactions between  individuals and their environment</vt:lpstr>
      <vt:lpstr>DENSITY</vt:lpstr>
      <vt:lpstr>MEASURING DENSITY</vt:lpstr>
      <vt:lpstr>Slide 11</vt:lpstr>
      <vt:lpstr>DISPERSION</vt:lpstr>
      <vt:lpstr>PATTERN OF DISPERSION</vt:lpstr>
      <vt:lpstr>Clumped dispersion</vt:lpstr>
      <vt:lpstr>Clumped Dispersion</vt:lpstr>
      <vt:lpstr>Uniform dispersion</vt:lpstr>
      <vt:lpstr>Uniform Dispersion</vt:lpstr>
      <vt:lpstr>Random dispersion</vt:lpstr>
      <vt:lpstr>Random Dispersion</vt:lpstr>
      <vt:lpstr>SIZE</vt:lpstr>
      <vt:lpstr>Slide 21</vt:lpstr>
      <vt:lpstr>Do you know?</vt:lpstr>
      <vt:lpstr>How to determine the rate of  changes in population?</vt:lpstr>
      <vt:lpstr>Slide 24</vt:lpstr>
      <vt:lpstr>Immigration and emigration</vt:lpstr>
      <vt:lpstr>Slide 26</vt:lpstr>
      <vt:lpstr>FACTORS  INFLUENCING  POPULATION GROWTH</vt:lpstr>
      <vt:lpstr>Slide 28</vt:lpstr>
      <vt:lpstr>Exponential growth curve</vt:lpstr>
      <vt:lpstr>Exponential growth</vt:lpstr>
      <vt:lpstr>Factors influencing population  density</vt:lpstr>
      <vt:lpstr>Slide 32</vt:lpstr>
      <vt:lpstr>Density-Independent Factors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Size</dc:title>
  <dc:creator>user</dc:creator>
  <cp:lastModifiedBy>KarenGoldaEvangeline</cp:lastModifiedBy>
  <cp:revision>4</cp:revision>
  <dcterms:created xsi:type="dcterms:W3CDTF">2019-01-30T14:38:40Z</dcterms:created>
  <dcterms:modified xsi:type="dcterms:W3CDTF">2019-02-01T04:56:04Z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2013-02-18T00:00:00Z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2019-01-30T00:00:00Z</vt:filetime>
  </property>
</Properties>
</file>