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8"/>
  </p:notesMasterIdLst>
  <p:sldIdLst>
    <p:sldId id="287" r:id="rId2"/>
    <p:sldId id="286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84" r:id="rId16"/>
    <p:sldId id="285" r:id="rId17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80" y="-3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710592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lIns="101599" tIns="50799" rIns="101599" bIns="5079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lIns="101599" tIns="50799" rIns="101599" bIns="5079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45C1A23A-B388-457B-8689-702D38C1BCA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1333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F08092D6-E16B-4258-8CA5-35DBBDE67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77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9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84529"/>
            <a:ext cx="10160000" cy="1333696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Non Major Elective : </a:t>
            </a:r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Molecular evolution</a:t>
            </a:r>
          </a:p>
          <a:p>
            <a:pPr algn="ctr"/>
            <a:r>
              <a:rPr lang="en-IN" sz="4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Code                  : 17ZOONME32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9015574" cy="65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FFC000"/>
                </a:solidFill>
                <a:latin typeface="Cambria" pitchFamily="18" charset="0"/>
                <a:sym typeface="Arial"/>
              </a:rPr>
              <a:t>GENETIC DRIFT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01625" y="708500"/>
            <a:ext cx="9885600" cy="1370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Refers to changes in allele frequencies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</a:rPr>
              <a:t>of </a:t>
            </a:r>
            <a:r>
              <a:rPr lang="en-US" sz="2666" u="sng" dirty="0" smtClean="0">
                <a:solidFill>
                  <a:srgbClr val="FFFF00"/>
                </a:solidFill>
                <a:latin typeface="Cambria" pitchFamily="18" charset="0"/>
              </a:rPr>
              <a:t>a gene pool due </a:t>
            </a:r>
            <a:r>
              <a:rPr lang="en-US" sz="2666" u="sng" dirty="0">
                <a:solidFill>
                  <a:srgbClr val="FFFF00"/>
                </a:solidFill>
                <a:latin typeface="Cambria" pitchFamily="18" charset="0"/>
              </a:rPr>
              <a:t>to chance.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</a:rPr>
              <a:t>It is more obvious in small populations.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837" y="2542225"/>
            <a:ext cx="7622324" cy="491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0" y="1947350"/>
            <a:ext cx="8149149" cy="49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508000" y="297950"/>
            <a:ext cx="9440174" cy="16832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u="sng" dirty="0">
                <a:solidFill>
                  <a:srgbClr val="FFFF00"/>
                </a:solidFill>
                <a:latin typeface="Cambria" pitchFamily="18" charset="0"/>
                <a:sym typeface="Arial"/>
              </a:rPr>
              <a:t>Bottleneck Effect </a:t>
            </a:r>
            <a:r>
              <a:rPr lang="en-US" sz="3200" dirty="0">
                <a:solidFill>
                  <a:srgbClr val="FFFF00"/>
                </a:solidFill>
                <a:latin typeface="Cambria" pitchFamily="18" charset="0"/>
                <a:sym typeface="Arial"/>
              </a:rPr>
              <a:t>– caused by a severe reduction in </a:t>
            </a:r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population (possibly a Natural disaster), </a:t>
            </a:r>
            <a:r>
              <a:rPr lang="en-US" sz="3200" u="sng" dirty="0">
                <a:solidFill>
                  <a:srgbClr val="FFFF00"/>
                </a:solidFill>
                <a:latin typeface="Cambria" pitchFamily="18" charset="0"/>
                <a:sym typeface="Arial"/>
              </a:rPr>
              <a:t>reduces overall diversity.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00" y="1219200"/>
            <a:ext cx="79248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614650" y="303725"/>
            <a:ext cx="8483224" cy="7787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00"/>
                </a:solidFill>
                <a:latin typeface="Cambria" pitchFamily="18" charset="0"/>
                <a:sym typeface="Arial"/>
              </a:rPr>
              <a:t>Cheetahs have very little diversity in their gene pool due to bottleneck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12350" y="47900"/>
            <a:ext cx="10047650" cy="7190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 b="1" dirty="0">
                <a:solidFill>
                  <a:srgbClr val="FFC000"/>
                </a:solidFill>
                <a:latin typeface="Cambria" pitchFamily="18" charset="0"/>
                <a:sym typeface="Arial"/>
              </a:rPr>
              <a:t>FOUNDER EFFECT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59475" y="1063600"/>
            <a:ext cx="4066275" cy="57811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The founder effect is an example of </a:t>
            </a:r>
            <a:r>
              <a:rPr lang="en-US" sz="2666" b="1" u="sng" dirty="0">
                <a:solidFill>
                  <a:srgbClr val="FFFF00"/>
                </a:solidFill>
                <a:latin typeface="Cambria" pitchFamily="18" charset="0"/>
                <a:sym typeface="Arial"/>
              </a:rPr>
              <a:t>genetic drift 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where rare alleles or combinations occur in higher frequency in a population </a:t>
            </a:r>
            <a:r>
              <a:rPr lang="en-US" sz="2666" u="sng" dirty="0">
                <a:solidFill>
                  <a:srgbClr val="FFFF00"/>
                </a:solidFill>
                <a:latin typeface="Cambria" pitchFamily="18" charset="0"/>
                <a:sym typeface="Arial"/>
              </a:rPr>
              <a:t>isolated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 from the general population.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EX: Dwarfism 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in Amish communities</a:t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/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Due to few German founders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800" y="914400"/>
            <a:ext cx="5358574" cy="615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04800" y="1320800"/>
            <a:ext cx="9625725" cy="55564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1. Gene Pool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2.  </a:t>
            </a: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Microevolution</a:t>
            </a: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3.  Gene </a:t>
            </a: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Flow</a:t>
            </a: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4.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Phenotype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5.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Genetic Drift</a:t>
            </a:r>
          </a:p>
        </p:txBody>
      </p:sp>
      <p:sp>
        <p:nvSpPr>
          <p:cNvPr id="4" name="Shape 228"/>
          <p:cNvSpPr txBox="1">
            <a:spLocks/>
          </p:cNvSpPr>
          <p:nvPr/>
        </p:nvSpPr>
        <p:spPr>
          <a:xfrm>
            <a:off x="3784600" y="838200"/>
            <a:ext cx="5943600" cy="2729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Tx/>
              <a:buSzPct val="98765"/>
              <a:buFontTx/>
              <a:buNone/>
              <a:tabLst/>
              <a:defRPr/>
            </a:pPr>
            <a:r>
              <a:rPr kumimoji="0" lang="en-IN" sz="3444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sym typeface="Arial"/>
              </a:rPr>
              <a:t>      What is a Species?</a:t>
            </a:r>
          </a:p>
          <a:p>
            <a:pPr marL="0" marR="0" lvl="0" indent="0" algn="l" defTabSz="914400" rtl="0" eaLnBrk="1" fontAlgn="auto" latinLnBrk="0" hangingPunct="1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Tx/>
              <a:buSzPct val="98765"/>
              <a:buFontTx/>
              <a:buNone/>
              <a:tabLst/>
              <a:defRPr/>
            </a:pPr>
            <a:r>
              <a:rPr kumimoji="0" lang="en-IN" sz="3200" b="0" i="0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sym typeface="Arial"/>
              </a:rPr>
              <a:t>A group of actually or potentially interbreeding populations (isolated from other groups)</a:t>
            </a:r>
          </a:p>
          <a:p>
            <a:pPr marL="0" marR="0" lvl="0" indent="0" algn="l" defTabSz="914400" rtl="0" eaLnBrk="1" fontAlgn="auto" latinLnBrk="0" hangingPunct="1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Tx/>
              <a:buSzPct val="98765"/>
              <a:buFontTx/>
              <a:buNone/>
              <a:tabLst/>
              <a:defRPr/>
            </a:pPr>
            <a:endParaRPr kumimoji="0" lang="en-IN" sz="3444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Tx/>
              <a:buSzPct val="98765"/>
              <a:buFontTx/>
              <a:buNone/>
              <a:tabLst/>
              <a:defRPr/>
            </a:pPr>
            <a:endParaRPr kumimoji="0" lang="en-IN" sz="3444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sym typeface="Arial"/>
            </a:endParaRPr>
          </a:p>
        </p:txBody>
      </p:sp>
      <p:pic>
        <p:nvPicPr>
          <p:cNvPr id="5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600" y="3657600"/>
            <a:ext cx="5118100" cy="356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204575" y="408350"/>
            <a:ext cx="5136000" cy="28774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u="sng" dirty="0">
                <a:solidFill>
                  <a:srgbClr val="FFFF00"/>
                </a:solidFill>
                <a:latin typeface="Cambria" pitchFamily="18" charset="0"/>
                <a:sym typeface="Arial"/>
              </a:rPr>
              <a:t>Hybrids 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occur when members of different species produce offspring...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Lion + Tiger =  Liger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Tiger + Lion =  </a:t>
            </a:r>
            <a:r>
              <a:rPr lang="en-US" sz="2666" dirty="0" err="1">
                <a:solidFill>
                  <a:srgbClr val="FFFF00"/>
                </a:solidFill>
                <a:latin typeface="Cambria" pitchFamily="18" charset="0"/>
                <a:sym typeface="Arial"/>
              </a:rPr>
              <a:t>Tigon</a:t>
            </a:r>
            <a:endParaRPr lang="en-US"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450" y="305850"/>
            <a:ext cx="4435225" cy="61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850" y="3658650"/>
            <a:ext cx="5120274" cy="38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225" y="87400"/>
            <a:ext cx="5564049" cy="35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7200" y="3556000"/>
            <a:ext cx="5591150" cy="38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7823200" y="711175"/>
            <a:ext cx="1990199" cy="204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00"/>
                </a:solidFill>
                <a:latin typeface="Cambria" pitchFamily="18" charset="0"/>
                <a:sym typeface="Arial"/>
              </a:rPr>
              <a:t>Horse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00"/>
                </a:solidFill>
                <a:latin typeface="Cambria" pitchFamily="18" charset="0"/>
                <a:sym typeface="Arial"/>
              </a:rPr>
              <a:t>+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00"/>
                </a:solidFill>
                <a:latin typeface="Cambria" pitchFamily="18" charset="0"/>
                <a:sym typeface="Arial"/>
              </a:rPr>
              <a:t>Donkey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00"/>
                </a:solidFill>
                <a:latin typeface="Cambria" pitchFamily="18" charset="0"/>
                <a:sym typeface="Arial"/>
              </a:rPr>
              <a:t>=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00"/>
                </a:solidFill>
                <a:latin typeface="Cambria" pitchFamily="18" charset="0"/>
                <a:sym typeface="Arial"/>
              </a:rPr>
              <a:t>Mule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7823200" y="3759175"/>
            <a:ext cx="1990199" cy="204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00"/>
                </a:solidFill>
                <a:latin typeface="Cambria" pitchFamily="18" charset="0"/>
                <a:sym typeface="Arial"/>
              </a:rPr>
              <a:t>Zebra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00"/>
                </a:solidFill>
                <a:latin typeface="Cambria" pitchFamily="18" charset="0"/>
                <a:sym typeface="Arial"/>
              </a:rPr>
              <a:t>+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00"/>
                </a:solidFill>
                <a:latin typeface="Cambria" pitchFamily="18" charset="0"/>
                <a:sym typeface="Arial"/>
              </a:rPr>
              <a:t>Donkey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00"/>
                </a:solidFill>
                <a:latin typeface="Cambria" pitchFamily="18" charset="0"/>
                <a:sym typeface="Arial"/>
              </a:rPr>
              <a:t>=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00"/>
                </a:solidFill>
                <a:latin typeface="Cambria" pitchFamily="18" charset="0"/>
                <a:sym typeface="Arial"/>
              </a:rPr>
              <a:t>Zonkey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2438400"/>
            <a:ext cx="779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itchFamily="18" charset="0"/>
              </a:rPr>
              <a:t>Genetic drift and founders effect</a:t>
            </a:r>
            <a:endParaRPr lang="en-IN" sz="4000" b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67600" y="417300"/>
            <a:ext cx="9624900" cy="62388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b="1" dirty="0">
                <a:solidFill>
                  <a:srgbClr val="FFFF00"/>
                </a:solidFill>
                <a:latin typeface="Cambria" pitchFamily="18" charset="0"/>
                <a:sym typeface="Arial"/>
              </a:rPr>
              <a:t>Gene pool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 – total of all the allele in the population</a:t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endParaRPr lang="en-US"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Alleles – chromosome sections that code for specific proteins traits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/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/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Examples: Humans have alleles for</a:t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endParaRPr lang="en-US"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blue eyes / brown eyes /green eyes </a:t>
            </a: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curly/straight hair</a:t>
            </a: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blood type A / B / O / AB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8761575" cy="54259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FFC000"/>
                </a:solidFill>
                <a:latin typeface="Cambria" pitchFamily="18" charset="0"/>
                <a:sym typeface="Arial"/>
              </a:rPr>
              <a:t>Industrial </a:t>
            </a:r>
            <a:r>
              <a:rPr lang="en-US" sz="3400" b="1" dirty="0" err="1">
                <a:solidFill>
                  <a:srgbClr val="FFC000"/>
                </a:solidFill>
                <a:latin typeface="Cambria" pitchFamily="18" charset="0"/>
                <a:sym typeface="Arial"/>
              </a:rPr>
              <a:t>Melanism</a:t>
            </a:r>
            <a:endParaRPr lang="en-US" sz="3400" b="1" dirty="0">
              <a:solidFill>
                <a:srgbClr val="FFC000"/>
              </a:solidFill>
              <a:latin typeface="Cambria" pitchFamily="18" charset="0"/>
              <a:sym typeface="Arial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336550" y="933700"/>
            <a:ext cx="9486900" cy="18695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Cambria" pitchFamily="18" charset="0"/>
              </a:rPr>
              <a:t>As trees became darker due to industry, darker moths had a better chance of survival.   Over time, more darker alleles were present in the population.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43250"/>
            <a:ext cx="10138824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10031574" cy="63722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dirty="0">
                <a:solidFill>
                  <a:srgbClr val="FFC000"/>
                </a:solidFill>
                <a:latin typeface="Cambria" pitchFamily="18" charset="0"/>
                <a:sym typeface="Arial"/>
              </a:rPr>
              <a:t> Causes of Microevolution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01625" y="961475"/>
            <a:ext cx="9683399" cy="2703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b="1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1. Genetic </a:t>
            </a:r>
            <a:r>
              <a:rPr lang="en-US" sz="2666" b="1" dirty="0">
                <a:solidFill>
                  <a:srgbClr val="FFFF00"/>
                </a:solidFill>
                <a:latin typeface="Cambria" pitchFamily="18" charset="0"/>
                <a:sym typeface="Arial"/>
              </a:rPr>
              <a:t>Mutations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	</a:t>
            </a:r>
            <a:r>
              <a:rPr lang="en-US" sz="2666" u="sng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Polymorphism </a:t>
            </a:r>
            <a:r>
              <a:rPr lang="en-US" sz="2666" u="sng" dirty="0" smtClean="0">
                <a:solidFill>
                  <a:srgbClr val="FFFF00"/>
                </a:solidFill>
                <a:latin typeface="Cambria" pitchFamily="18" charset="0"/>
              </a:rPr>
              <a:t>: </a:t>
            </a:r>
            <a:r>
              <a:rPr lang="en-US" sz="2666" u="sng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two </a:t>
            </a:r>
            <a:r>
              <a:rPr lang="en-US" sz="2666" u="sng" dirty="0">
                <a:solidFill>
                  <a:srgbClr val="FFFF00"/>
                </a:solidFill>
                <a:latin typeface="Cambria" pitchFamily="18" charset="0"/>
                <a:sym typeface="Arial"/>
              </a:rPr>
              <a:t>or more distinct </a:t>
            </a:r>
            <a:r>
              <a:rPr lang="en-US" sz="2666" u="sng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phenotypes</a:t>
            </a:r>
            <a:r>
              <a:rPr lang="en-US" sz="2666" u="sng" dirty="0">
                <a:solidFill>
                  <a:srgbClr val="FFFF00"/>
                </a:solidFill>
                <a:latin typeface="Cambria" pitchFamily="18" charset="0"/>
                <a:sym typeface="Arial"/>
              </a:rPr>
              <a:t/>
            </a:r>
            <a:br>
              <a:rPr lang="en-US" sz="2666" u="sng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r>
              <a:rPr lang="en-US" sz="2666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</a:rPr>
              <a:t>                                  ex </a:t>
            </a:r>
            <a:r>
              <a:rPr lang="en-US" sz="2666" u="sng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blood </a:t>
            </a:r>
            <a:r>
              <a:rPr lang="en-US" sz="2666" u="sng" dirty="0">
                <a:solidFill>
                  <a:srgbClr val="FFFF00"/>
                </a:solidFill>
                <a:latin typeface="Cambria" pitchFamily="18" charset="0"/>
                <a:sym typeface="Arial"/>
              </a:rPr>
              <a:t>types, eye color..</a:t>
            </a:r>
            <a:r>
              <a:rPr lang="en-US" sz="2666" u="sng" dirty="0" err="1">
                <a:solidFill>
                  <a:srgbClr val="FFFF00"/>
                </a:solidFill>
                <a:latin typeface="Cambria" pitchFamily="18" charset="0"/>
                <a:sym typeface="Arial"/>
              </a:rPr>
              <a:t>etc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/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endParaRPr lang="en-US"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	</a:t>
            </a:r>
            <a:r>
              <a:rPr lang="en-US" sz="2666" u="sng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Mutations</a:t>
            </a: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 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(can be harmful or beneficial)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/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/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/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endParaRPr lang="en-US"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marL="0" marR="0" indent="0" algn="l" rt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endParaRPr sz="3444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marL="0" marR="0" indent="0" algn="l" rt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endParaRPr sz="3444" dirty="0">
              <a:solidFill>
                <a:srgbClr val="FFFF00"/>
              </a:solidFill>
              <a:latin typeface="Cambria" pitchFamily="18" charset="0"/>
              <a:sym typeface="Arial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3759175"/>
            <a:ext cx="4495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203200" y="3962400"/>
            <a:ext cx="4765324" cy="2980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Some 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mutations may at first appear harmful, but give an advantage if the environment changes.  --  this is referred to as RELATIVE FITNESS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03225" y="196225"/>
            <a:ext cx="9641700" cy="2868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b="1" dirty="0">
                <a:solidFill>
                  <a:srgbClr val="FFFF00"/>
                </a:solidFill>
                <a:latin typeface="Cambria" pitchFamily="18" charset="0"/>
                <a:sym typeface="Arial"/>
              </a:rPr>
              <a:t>2.  Gene Flow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	movement 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of alleles among populations, by migration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, </a:t>
            </a:r>
            <a:r>
              <a:rPr lang="en-US" dirty="0" smtClean="0">
                <a:solidFill>
                  <a:srgbClr val="FFFF00"/>
                </a:solidFill>
                <a:latin typeface="Cambria" pitchFamily="18" charset="0"/>
              </a:rPr>
              <a:t>	i</a:t>
            </a: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ncreases 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variation</a:t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endParaRPr lang="en-US"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	Can </a:t>
            </a:r>
            <a:r>
              <a:rPr lang="en-US" sz="2666" u="sng" dirty="0">
                <a:solidFill>
                  <a:srgbClr val="FFFF00"/>
                </a:solidFill>
                <a:latin typeface="Cambria" pitchFamily="18" charset="0"/>
                <a:sym typeface="Arial"/>
              </a:rPr>
              <a:t>prevent </a:t>
            </a:r>
            <a:r>
              <a:rPr lang="en-US" sz="2666" u="sng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speciation </a:t>
            </a: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from occurring</a:t>
            </a:r>
            <a:endParaRPr lang="en-US"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448" y="2944625"/>
            <a:ext cx="7155274" cy="3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92775" y="6634450"/>
            <a:ext cx="8485500" cy="70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>
                <a:solidFill>
                  <a:srgbClr val="FFFF00"/>
                </a:solidFill>
                <a:latin typeface="Cambria" pitchFamily="18" charset="0"/>
              </a:rPr>
              <a:t>Does gene flow increase or decrease diversity?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10057700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 dirty="0">
                <a:solidFill>
                  <a:srgbClr val="FFC000"/>
                </a:solidFill>
                <a:latin typeface="Cambria" pitchFamily="18" charset="0"/>
                <a:sym typeface="Arial"/>
              </a:rPr>
              <a:t>Example of GENE FLOW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01350" y="907125"/>
            <a:ext cx="9944724" cy="31087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9522" algn="l" rt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307"/>
              <a:buFont typeface="Arial"/>
              <a:buChar char="●"/>
            </a:pPr>
            <a:r>
              <a:rPr lang="en-US" sz="3444" dirty="0">
                <a:solidFill>
                  <a:srgbClr val="FFFF00"/>
                </a:solidFill>
                <a:latin typeface="Cambria" pitchFamily="18" charset="0"/>
                <a:sym typeface="Arial"/>
              </a:rPr>
              <a:t>Each rat snake represents a separate population of snakes</a:t>
            </a:r>
          </a:p>
          <a:p>
            <a:pPr marL="381000" marR="0" lvl="0" indent="-269522" algn="l" rt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ct val="101307"/>
              <a:buFont typeface="Arial"/>
              <a:buChar char="●"/>
            </a:pPr>
            <a:r>
              <a:rPr lang="en-US" sz="3444" dirty="0">
                <a:solidFill>
                  <a:srgbClr val="FFFF00"/>
                </a:solidFill>
                <a:latin typeface="Cambria" pitchFamily="18" charset="0"/>
                <a:sym typeface="Arial"/>
              </a:rPr>
              <a:t>These snakes </a:t>
            </a:r>
            <a:r>
              <a:rPr lang="en-US" sz="3444" u="sng" dirty="0">
                <a:solidFill>
                  <a:srgbClr val="FFFF00"/>
                </a:solidFill>
                <a:latin typeface="Cambria" pitchFamily="18" charset="0"/>
                <a:sym typeface="Arial"/>
              </a:rPr>
              <a:t>remain similar and can interbreed</a:t>
            </a:r>
          </a:p>
          <a:p>
            <a:pPr marL="381000" marR="0" lvl="0" indent="-269522" algn="l" rt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ct val="101307"/>
              <a:buFont typeface="Arial"/>
              <a:buChar char="●"/>
            </a:pPr>
            <a:r>
              <a:rPr lang="en-US" sz="3444" dirty="0">
                <a:solidFill>
                  <a:srgbClr val="FFFF00"/>
                </a:solidFill>
                <a:latin typeface="Cambria" pitchFamily="18" charset="0"/>
                <a:sym typeface="Arial"/>
              </a:rPr>
              <a:t>This keeps their gene pools somewhat similar</a:t>
            </a:r>
          </a:p>
          <a:p>
            <a:pPr marL="381000" marR="0" lvl="0" indent="-269522" algn="l" rt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ct val="101307"/>
              <a:buFont typeface="Arial"/>
              <a:buChar char="●"/>
            </a:pPr>
            <a:r>
              <a:rPr lang="en-US" sz="3444" dirty="0">
                <a:solidFill>
                  <a:srgbClr val="FFFF00"/>
                </a:solidFill>
                <a:latin typeface="Cambria" pitchFamily="18" charset="0"/>
                <a:sym typeface="Arial"/>
              </a:rPr>
              <a:t>They are considered </a:t>
            </a:r>
            <a:r>
              <a:rPr lang="en-US" sz="3444" b="1" dirty="0">
                <a:solidFill>
                  <a:srgbClr val="FFFF00"/>
                </a:solidFill>
                <a:latin typeface="Cambria" pitchFamily="18" charset="0"/>
                <a:sym typeface="Arial"/>
              </a:rPr>
              <a:t>subspecies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775" y="4254275"/>
            <a:ext cx="5784525" cy="32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203450" y="96650"/>
            <a:ext cx="9777899" cy="201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70" b="1" dirty="0">
                <a:solidFill>
                  <a:srgbClr val="00B0F0"/>
                </a:solidFill>
                <a:latin typeface="Cambria" pitchFamily="18" charset="0"/>
                <a:sym typeface="Arial"/>
              </a:rPr>
              <a:t>3.  </a:t>
            </a:r>
            <a:r>
              <a:rPr lang="en-US" sz="2670" b="1" dirty="0" smtClean="0">
                <a:solidFill>
                  <a:srgbClr val="00B0F0"/>
                </a:solidFill>
                <a:latin typeface="Cambria" pitchFamily="18" charset="0"/>
                <a:sym typeface="Arial"/>
              </a:rPr>
              <a:t>Mating</a:t>
            </a:r>
            <a:r>
              <a:rPr lang="en-US" sz="3800" b="1" dirty="0">
                <a:solidFill>
                  <a:srgbClr val="00B0F0"/>
                </a:solidFill>
                <a:latin typeface="Cambria" pitchFamily="18" charset="0"/>
                <a:sym typeface="Arial"/>
              </a:rPr>
              <a:t> 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  <a:sym typeface="Arial"/>
              </a:rPr>
              <a:t/>
            </a:r>
            <a:br>
              <a:rPr lang="en-US" sz="2400" dirty="0">
                <a:solidFill>
                  <a:srgbClr val="00B0F0"/>
                </a:solidFill>
                <a:latin typeface="Cambria" pitchFamily="18" charset="0"/>
                <a:sym typeface="Arial"/>
              </a:rPr>
            </a:br>
            <a:r>
              <a:rPr lang="en-US" sz="2400" dirty="0">
                <a:solidFill>
                  <a:srgbClr val="00B0F0"/>
                </a:solidFill>
                <a:latin typeface="Cambria" pitchFamily="18" charset="0"/>
                <a:sym typeface="Arial"/>
              </a:rPr>
              <a:t/>
            </a:r>
            <a:br>
              <a:rPr lang="en-US" sz="2400" dirty="0">
                <a:solidFill>
                  <a:srgbClr val="00B0F0"/>
                </a:solidFill>
                <a:latin typeface="Cambria" pitchFamily="18" charset="0"/>
                <a:sym typeface="Arial"/>
              </a:rPr>
            </a:br>
            <a:r>
              <a:rPr lang="en-US" sz="2400" dirty="0" smtClean="0">
                <a:solidFill>
                  <a:srgbClr val="00B0F0"/>
                </a:solidFill>
                <a:latin typeface="Cambria" pitchFamily="18" charset="0"/>
                <a:sym typeface="Arial"/>
              </a:rPr>
              <a:t>	a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  <a:sym typeface="Arial"/>
              </a:rPr>
              <a:t>. Random mating is pairing by chance</a:t>
            </a:r>
            <a:br>
              <a:rPr lang="en-US" sz="2400" dirty="0">
                <a:solidFill>
                  <a:srgbClr val="00B0F0"/>
                </a:solidFill>
                <a:latin typeface="Cambria" pitchFamily="18" charset="0"/>
                <a:sym typeface="Arial"/>
              </a:rPr>
            </a:br>
            <a:r>
              <a:rPr lang="en-US" sz="2400" dirty="0" smtClean="0">
                <a:solidFill>
                  <a:srgbClr val="00B0F0"/>
                </a:solidFill>
                <a:latin typeface="Cambria" pitchFamily="18" charset="0"/>
                <a:sym typeface="Arial"/>
              </a:rPr>
              <a:t>	b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  <a:sym typeface="Arial"/>
              </a:rPr>
              <a:t>. Nonrandom mating – individuals choose their mates </a:t>
            </a:r>
          </a:p>
          <a:p>
            <a:pPr marL="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B0F0"/>
              </a:solidFill>
              <a:latin typeface="Cambria" pitchFamily="18" charset="0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ambria" pitchFamily="18" charset="0"/>
                <a:sym typeface="Arial"/>
              </a:rPr>
              <a:t/>
            </a:r>
            <a:br>
              <a:rPr lang="en-US" sz="2400" dirty="0">
                <a:solidFill>
                  <a:srgbClr val="00B0F0"/>
                </a:solidFill>
                <a:latin typeface="Cambria" pitchFamily="18" charset="0"/>
                <a:sym typeface="Arial"/>
              </a:rPr>
            </a:br>
            <a:endParaRPr lang="en-US" sz="2400" dirty="0">
              <a:solidFill>
                <a:srgbClr val="00B0F0"/>
              </a:solidFill>
              <a:latin typeface="Cambria" pitchFamily="18" charset="0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925" y="2879550"/>
            <a:ext cx="4569999" cy="335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6610400" y="2824450"/>
            <a:ext cx="2800499" cy="389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200">
                <a:solidFill>
                  <a:srgbClr val="00B0F0"/>
                </a:solidFill>
                <a:latin typeface="Cambria" pitchFamily="18" charset="0"/>
              </a:rPr>
              <a:t>Which method of mating do humans use?</a:t>
            </a:r>
          </a:p>
          <a:p>
            <a:pPr rtl="0">
              <a:spcBef>
                <a:spcPts val="0"/>
              </a:spcBef>
              <a:buNone/>
            </a:pPr>
            <a:endParaRPr sz="2200">
              <a:solidFill>
                <a:srgbClr val="00B0F0"/>
              </a:solidFill>
              <a:latin typeface="Cambria" pitchFamily="18" charset="0"/>
            </a:endParaRPr>
          </a:p>
          <a:p>
            <a:pPr rtl="0">
              <a:spcBef>
                <a:spcPts val="0"/>
              </a:spcBef>
              <a:buNone/>
            </a:pPr>
            <a:endParaRPr sz="2200">
              <a:solidFill>
                <a:srgbClr val="00B0F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200">
                <a:solidFill>
                  <a:srgbClr val="00B0F0"/>
                </a:solidFill>
                <a:latin typeface="Cambria" pitchFamily="18" charset="0"/>
              </a:rPr>
              <a:t>Can you think of any organisms that mate randomly?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96625" y="319450"/>
            <a:ext cx="9760175" cy="32021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66" b="1" dirty="0" err="1">
                <a:solidFill>
                  <a:srgbClr val="FFFF00"/>
                </a:solidFill>
                <a:latin typeface="Cambria" pitchFamily="18" charset="0"/>
                <a:sym typeface="Arial"/>
              </a:rPr>
              <a:t>Assortative</a:t>
            </a:r>
            <a:r>
              <a:rPr lang="en-US" sz="2666" b="1" dirty="0">
                <a:solidFill>
                  <a:srgbClr val="FFFF00"/>
                </a:solidFill>
                <a:latin typeface="Cambria" pitchFamily="18" charset="0"/>
                <a:sym typeface="Arial"/>
              </a:rPr>
              <a:t> mating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 occurs when individuals mate with those that have the same phenotype. </a:t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/>
            </a:r>
            <a:b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</a:b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Does </a:t>
            </a:r>
            <a:r>
              <a:rPr lang="en-US" sz="2666" dirty="0">
                <a:solidFill>
                  <a:srgbClr val="FFFF00"/>
                </a:solidFill>
                <a:latin typeface="Cambria" pitchFamily="18" charset="0"/>
                <a:sym typeface="Arial"/>
              </a:rPr>
              <a:t>this increase or decrease the diversity in the population</a:t>
            </a:r>
            <a:r>
              <a:rPr lang="en-US" sz="2666" dirty="0" smtClean="0">
                <a:solidFill>
                  <a:srgbClr val="FFFF00"/>
                </a:solidFill>
                <a:latin typeface="Cambria" pitchFamily="18" charset="0"/>
                <a:sym typeface="Arial"/>
              </a:rPr>
              <a:t>?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2666" dirty="0" smtClean="0">
              <a:solidFill>
                <a:srgbClr val="FFFF00"/>
              </a:solidFill>
              <a:latin typeface="Cambria" pitchFamily="18" charset="0"/>
              <a:sym typeface="Arial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n-IN" b="1" dirty="0" smtClean="0">
                <a:solidFill>
                  <a:srgbClr val="FFFF00"/>
                </a:solidFill>
                <a:latin typeface="Cambria" pitchFamily="18" charset="0"/>
              </a:rPr>
              <a:t>Sexual selection</a:t>
            </a:r>
            <a:r>
              <a:rPr lang="en-IN" dirty="0" smtClean="0">
                <a:solidFill>
                  <a:srgbClr val="FFFF00"/>
                </a:solidFill>
                <a:latin typeface="Cambria" pitchFamily="18" charset="0"/>
              </a:rPr>
              <a:t> occurs when males </a:t>
            </a:r>
            <a:r>
              <a:rPr lang="en-IN" u="sng" dirty="0" smtClean="0">
                <a:solidFill>
                  <a:srgbClr val="FFFF00"/>
                </a:solidFill>
                <a:latin typeface="Cambria" pitchFamily="18" charset="0"/>
              </a:rPr>
              <a:t>compete</a:t>
            </a:r>
            <a:r>
              <a:rPr lang="en-IN" dirty="0" smtClean="0">
                <a:solidFill>
                  <a:srgbClr val="FFFF00"/>
                </a:solidFill>
                <a:latin typeface="Cambria" pitchFamily="18" charset="0"/>
              </a:rPr>
              <a:t> for the right to reproduce and the female selects males of a particular phenotype. (guppies, lions)</a:t>
            </a:r>
          </a:p>
          <a:p>
            <a:pPr lvl="0">
              <a:buFont typeface="Wingdings" pitchFamily="2" charset="2"/>
              <a:buChar char="Ø"/>
              <a:defRPr/>
            </a:pPr>
            <a:endParaRPr lang="en-IN" dirty="0" smtClean="0">
              <a:solidFill>
                <a:srgbClr val="FFFF00"/>
              </a:solidFill>
              <a:latin typeface="Cambria" pitchFamily="18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n-IN" dirty="0" smtClean="0">
                <a:solidFill>
                  <a:srgbClr val="FFFF00"/>
                </a:solidFill>
                <a:latin typeface="Cambria" pitchFamily="18" charset="0"/>
              </a:rPr>
              <a:t>This results in some extreme characteristics. </a:t>
            </a:r>
          </a:p>
          <a:p>
            <a:pPr lvl="0">
              <a:buFont typeface="Wingdings" pitchFamily="2" charset="2"/>
              <a:buChar char="Ø"/>
              <a:defRPr/>
            </a:pPr>
            <a:endParaRPr lang="en-IN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Sexual dimorphism - </a:t>
            </a:r>
            <a:r>
              <a:rPr lang="en-US" sz="2800" u="sng" dirty="0" smtClean="0">
                <a:solidFill>
                  <a:srgbClr val="FFFF00"/>
                </a:solidFill>
                <a:latin typeface="Cambria" pitchFamily="18" charset="0"/>
              </a:rPr>
              <a:t>when males and females of a species look different.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lang="en-US" sz="2666" dirty="0">
              <a:solidFill>
                <a:srgbClr val="FFFF00"/>
              </a:solidFill>
              <a:latin typeface="Cambria" pitchFamily="18" charset="0"/>
              <a:sym typeface="Arial"/>
            </a:endParaRPr>
          </a:p>
        </p:txBody>
      </p:sp>
      <p:pic>
        <p:nvPicPr>
          <p:cNvPr id="5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600" y="5276200"/>
            <a:ext cx="2197050" cy="23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1200" y="5486400"/>
            <a:ext cx="26416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293</Words>
  <Application>Microsoft Office PowerPoint</Application>
  <PresentationFormat>Custom</PresentationFormat>
  <Paragraphs>80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Theme</vt:lpstr>
      <vt:lpstr>Slide 1</vt:lpstr>
      <vt:lpstr>Slide 2</vt:lpstr>
      <vt:lpstr>Slide 3</vt:lpstr>
      <vt:lpstr>Industrial Melanism</vt:lpstr>
      <vt:lpstr> Causes of Microevolution</vt:lpstr>
      <vt:lpstr>Slide 6</vt:lpstr>
      <vt:lpstr>Example of GENE FLOW</vt:lpstr>
      <vt:lpstr>Slide 8</vt:lpstr>
      <vt:lpstr>Slide 9</vt:lpstr>
      <vt:lpstr>GENETIC DRIFT</vt:lpstr>
      <vt:lpstr>Slide 11</vt:lpstr>
      <vt:lpstr>Slide 12</vt:lpstr>
      <vt:lpstr>FOUNDER EFFECT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KarenGoldaEvangeline</cp:lastModifiedBy>
  <cp:revision>21</cp:revision>
  <dcterms:modified xsi:type="dcterms:W3CDTF">2019-02-01T04:55:41Z</dcterms:modified>
</cp:coreProperties>
</file>