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00CC"/>
    <a:srgbClr val="0000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74EB70-23E5-4F71-BBC0-BF4809B57B7F}" type="doc">
      <dgm:prSet loTypeId="urn:microsoft.com/office/officeart/2005/8/layout/chevron2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F0F29ED-BBE0-4142-AA2D-6B1B3C9F9980}">
      <dgm:prSet phldrT="[Text]" custT="1"/>
      <dgm:spPr/>
      <dgm:t>
        <a:bodyPr/>
        <a:lstStyle/>
        <a:p>
          <a:r>
            <a:rPr lang="en-US" sz="2400" b="1" dirty="0" smtClean="0">
              <a:solidFill>
                <a:srgbClr val="0000CC"/>
              </a:solidFill>
              <a:latin typeface="Cambria" panose="02040503050406030204" pitchFamily="18" charset="0"/>
            </a:rPr>
            <a:t>Pre</a:t>
          </a:r>
        </a:p>
        <a:p>
          <a:r>
            <a:rPr lang="en-US" sz="2400" b="1" dirty="0" smtClean="0">
              <a:solidFill>
                <a:srgbClr val="0000CC"/>
              </a:solidFill>
              <a:latin typeface="Cambria" panose="02040503050406030204" pitchFamily="18" charset="0"/>
            </a:rPr>
            <a:t>1960’s</a:t>
          </a:r>
          <a:endParaRPr lang="en-US" sz="2400" b="1" dirty="0">
            <a:solidFill>
              <a:srgbClr val="0000CC"/>
            </a:solidFill>
            <a:latin typeface="Cambria" panose="02040503050406030204" pitchFamily="18" charset="0"/>
          </a:endParaRPr>
        </a:p>
      </dgm:t>
    </dgm:pt>
    <dgm:pt modelId="{2620A263-8750-49AF-8D3E-AD487BB1080B}" type="parTrans" cxnId="{432F70BF-9592-43CF-948A-1E063C703088}">
      <dgm:prSet/>
      <dgm:spPr/>
      <dgm:t>
        <a:bodyPr/>
        <a:lstStyle/>
        <a:p>
          <a:endParaRPr lang="en-US"/>
        </a:p>
      </dgm:t>
    </dgm:pt>
    <dgm:pt modelId="{966C19EB-96C0-4C71-910C-44F3162C3840}" type="sibTrans" cxnId="{432F70BF-9592-43CF-948A-1E063C703088}">
      <dgm:prSet/>
      <dgm:spPr/>
      <dgm:t>
        <a:bodyPr/>
        <a:lstStyle/>
        <a:p>
          <a:endParaRPr lang="en-US"/>
        </a:p>
      </dgm:t>
    </dgm:pt>
    <dgm:pt modelId="{F9CF9AB8-48D7-4C07-A46C-DC6514E4C60A}">
      <dgm:prSet phldrT="[Text]" custT="1"/>
      <dgm:spPr/>
      <dgm:t>
        <a:bodyPr/>
        <a:lstStyle/>
        <a:p>
          <a:r>
            <a:rPr lang="en-US" sz="2800" b="1" dirty="0" smtClean="0">
              <a:latin typeface="Cambria" panose="02040503050406030204" pitchFamily="18" charset="0"/>
            </a:rPr>
            <a:t>Probably little genetic variation</a:t>
          </a:r>
          <a:endParaRPr lang="en-US" sz="2800" b="1" dirty="0">
            <a:latin typeface="Cambria" panose="02040503050406030204" pitchFamily="18" charset="0"/>
          </a:endParaRPr>
        </a:p>
      </dgm:t>
    </dgm:pt>
    <dgm:pt modelId="{5C2E5BD9-E8DD-447C-A1F6-1CEF65245A33}" type="parTrans" cxnId="{F50ED5CB-EAB8-4FAC-AEF8-43AAAF4B642B}">
      <dgm:prSet/>
      <dgm:spPr/>
      <dgm:t>
        <a:bodyPr/>
        <a:lstStyle/>
        <a:p>
          <a:endParaRPr lang="en-US"/>
        </a:p>
      </dgm:t>
    </dgm:pt>
    <dgm:pt modelId="{80092F26-35C1-497D-9B84-D6BB326D8CD9}" type="sibTrans" cxnId="{F50ED5CB-EAB8-4FAC-AEF8-43AAAF4B642B}">
      <dgm:prSet/>
      <dgm:spPr/>
      <dgm:t>
        <a:bodyPr/>
        <a:lstStyle/>
        <a:p>
          <a:endParaRPr lang="en-US"/>
        </a:p>
      </dgm:t>
    </dgm:pt>
    <dgm:pt modelId="{12E19B93-C070-4550-BD56-8542ABB74F9D}">
      <dgm:prSet phldrT="[Text]" custT="1"/>
      <dgm:spPr/>
      <dgm:t>
        <a:bodyPr/>
        <a:lstStyle/>
        <a:p>
          <a:endParaRPr lang="en-US" sz="1600" b="1" dirty="0" smtClean="0">
            <a:solidFill>
              <a:srgbClr val="0000CC"/>
            </a:solidFill>
            <a:latin typeface="Cambria" panose="02040503050406030204" pitchFamily="18" charset="0"/>
          </a:endParaRPr>
        </a:p>
        <a:p>
          <a:r>
            <a:rPr lang="en-US" sz="2400" b="1" dirty="0" smtClean="0">
              <a:solidFill>
                <a:srgbClr val="0000CC"/>
              </a:solidFill>
              <a:latin typeface="Cambria" panose="02040503050406030204" pitchFamily="18" charset="0"/>
            </a:rPr>
            <a:t>1960’s</a:t>
          </a:r>
          <a:endParaRPr lang="en-US" sz="2400" dirty="0"/>
        </a:p>
      </dgm:t>
    </dgm:pt>
    <dgm:pt modelId="{0AA2FD57-7546-4347-BFB9-8F6E6096053A}" type="parTrans" cxnId="{33DCB768-1BD5-475B-8FD3-C3873AA08443}">
      <dgm:prSet/>
      <dgm:spPr/>
      <dgm:t>
        <a:bodyPr/>
        <a:lstStyle/>
        <a:p>
          <a:endParaRPr lang="en-US"/>
        </a:p>
      </dgm:t>
    </dgm:pt>
    <dgm:pt modelId="{E2EF789E-CCBF-4454-B0EF-F7DAA2E925BA}" type="sibTrans" cxnId="{33DCB768-1BD5-475B-8FD3-C3873AA08443}">
      <dgm:prSet/>
      <dgm:spPr/>
      <dgm:t>
        <a:bodyPr/>
        <a:lstStyle/>
        <a:p>
          <a:endParaRPr lang="en-US"/>
        </a:p>
      </dgm:t>
    </dgm:pt>
    <dgm:pt modelId="{22023987-71F4-4116-8A32-09AD6BA26FD7}">
      <dgm:prSet phldrT="[Text]" custT="1"/>
      <dgm:spPr/>
      <dgm:t>
        <a:bodyPr/>
        <a:lstStyle/>
        <a:p>
          <a:r>
            <a:rPr lang="en-US" sz="2800" b="1" dirty="0" err="1" smtClean="0">
              <a:latin typeface="Cambria" panose="02040503050406030204" pitchFamily="18" charset="0"/>
            </a:rPr>
            <a:t>Allozymes</a:t>
          </a:r>
          <a:r>
            <a:rPr lang="en-US" sz="2800" b="1" dirty="0" smtClean="0">
              <a:latin typeface="Cambria" panose="02040503050406030204" pitchFamily="18" charset="0"/>
            </a:rPr>
            <a:t> (different form of same enzyme)</a:t>
          </a:r>
          <a:endParaRPr lang="en-US" sz="2800" b="1" dirty="0">
            <a:latin typeface="Cambria" panose="02040503050406030204" pitchFamily="18" charset="0"/>
          </a:endParaRPr>
        </a:p>
      </dgm:t>
    </dgm:pt>
    <dgm:pt modelId="{5D134439-ABDA-4319-BF39-55243B129678}" type="parTrans" cxnId="{6870694B-A072-44D1-BA73-5492D058B5D2}">
      <dgm:prSet/>
      <dgm:spPr/>
      <dgm:t>
        <a:bodyPr/>
        <a:lstStyle/>
        <a:p>
          <a:endParaRPr lang="en-US"/>
        </a:p>
      </dgm:t>
    </dgm:pt>
    <dgm:pt modelId="{8A956667-F65E-49BE-A8EC-4F8F625C9DAB}" type="sibTrans" cxnId="{6870694B-A072-44D1-BA73-5492D058B5D2}">
      <dgm:prSet/>
      <dgm:spPr/>
      <dgm:t>
        <a:bodyPr/>
        <a:lstStyle/>
        <a:p>
          <a:endParaRPr lang="en-US"/>
        </a:p>
      </dgm:t>
    </dgm:pt>
    <dgm:pt modelId="{8D9601FE-0364-4E2C-A812-6FB297E7D4CE}">
      <dgm:prSet phldrT="[Text]" custT="1"/>
      <dgm:spPr/>
      <dgm:t>
        <a:bodyPr/>
        <a:lstStyle/>
        <a:p>
          <a:r>
            <a:rPr lang="en-US" sz="2800" b="1" dirty="0" smtClean="0">
              <a:latin typeface="Cambria" panose="02040503050406030204" pitchFamily="18" charset="0"/>
            </a:rPr>
            <a:t>Revealed-high level of variation/segregation of population</a:t>
          </a:r>
          <a:endParaRPr lang="en-US" sz="2800" b="1" dirty="0">
            <a:latin typeface="Cambria" panose="02040503050406030204" pitchFamily="18" charset="0"/>
          </a:endParaRPr>
        </a:p>
      </dgm:t>
    </dgm:pt>
    <dgm:pt modelId="{33D917D4-A5DB-4EB1-A421-4E5BF9CC1721}" type="parTrans" cxnId="{4E1B1DAE-018F-4140-97CF-7D8EDF05D438}">
      <dgm:prSet/>
      <dgm:spPr/>
      <dgm:t>
        <a:bodyPr/>
        <a:lstStyle/>
        <a:p>
          <a:endParaRPr lang="en-US"/>
        </a:p>
      </dgm:t>
    </dgm:pt>
    <dgm:pt modelId="{0364F776-D236-4B04-863C-96C0107D5573}" type="sibTrans" cxnId="{4E1B1DAE-018F-4140-97CF-7D8EDF05D438}">
      <dgm:prSet/>
      <dgm:spPr/>
      <dgm:t>
        <a:bodyPr/>
        <a:lstStyle/>
        <a:p>
          <a:endParaRPr lang="en-US"/>
        </a:p>
      </dgm:t>
    </dgm:pt>
    <dgm:pt modelId="{F7AB3944-F066-4ECD-A74E-9388E7ED3D4C}">
      <dgm:prSet phldrT="[Text]" custT="1"/>
      <dgm:spPr/>
      <dgm:t>
        <a:bodyPr/>
        <a:lstStyle/>
        <a:p>
          <a:r>
            <a:rPr lang="en-US" sz="2400" b="1" dirty="0" smtClean="0">
              <a:solidFill>
                <a:srgbClr val="0000CC"/>
              </a:solidFill>
              <a:latin typeface="Cambria" panose="02040503050406030204" pitchFamily="18" charset="0"/>
            </a:rPr>
            <a:t>1980’s</a:t>
          </a:r>
        </a:p>
        <a:p>
          <a:r>
            <a:rPr lang="en-US" sz="2400" b="1" dirty="0" smtClean="0">
              <a:solidFill>
                <a:srgbClr val="0000CC"/>
              </a:solidFill>
              <a:latin typeface="Cambria" panose="02040503050406030204" pitchFamily="18" charset="0"/>
            </a:rPr>
            <a:t>+</a:t>
          </a:r>
          <a:endParaRPr lang="en-US" sz="2400" dirty="0"/>
        </a:p>
      </dgm:t>
    </dgm:pt>
    <dgm:pt modelId="{2C2D6CCF-491F-4BC7-A045-B8165AAFF2BA}" type="parTrans" cxnId="{9888318E-69D2-4C0E-B93F-167A818838A2}">
      <dgm:prSet/>
      <dgm:spPr/>
      <dgm:t>
        <a:bodyPr/>
        <a:lstStyle/>
        <a:p>
          <a:endParaRPr lang="en-US"/>
        </a:p>
      </dgm:t>
    </dgm:pt>
    <dgm:pt modelId="{59E1A625-BCB0-43FF-9DB3-C9A4226E1858}" type="sibTrans" cxnId="{9888318E-69D2-4C0E-B93F-167A818838A2}">
      <dgm:prSet/>
      <dgm:spPr/>
      <dgm:t>
        <a:bodyPr/>
        <a:lstStyle/>
        <a:p>
          <a:endParaRPr lang="en-US"/>
        </a:p>
      </dgm:t>
    </dgm:pt>
    <dgm:pt modelId="{B964DABA-01D5-418E-95B9-47BB44EDCD48}">
      <dgm:prSet phldrT="[Text]" custT="1"/>
      <dgm:spPr/>
      <dgm:t>
        <a:bodyPr/>
        <a:lstStyle/>
        <a:p>
          <a:r>
            <a:rPr lang="en-US" sz="2800" b="1" dirty="0" smtClean="0">
              <a:latin typeface="Cambria" panose="02040503050406030204" pitchFamily="18" charset="0"/>
            </a:rPr>
            <a:t>DNA sequencing</a:t>
          </a:r>
          <a:endParaRPr lang="en-US" sz="2800" b="1" dirty="0">
            <a:latin typeface="Cambria" panose="02040503050406030204" pitchFamily="18" charset="0"/>
          </a:endParaRPr>
        </a:p>
      </dgm:t>
    </dgm:pt>
    <dgm:pt modelId="{4684D5C0-C609-4FB3-9574-C2738A1AFD82}" type="parTrans" cxnId="{EC0AE0D3-4F62-41BA-9F05-92E2A3EC9D2F}">
      <dgm:prSet/>
      <dgm:spPr/>
      <dgm:t>
        <a:bodyPr/>
        <a:lstStyle/>
        <a:p>
          <a:endParaRPr lang="en-US"/>
        </a:p>
      </dgm:t>
    </dgm:pt>
    <dgm:pt modelId="{32B0297D-E359-400B-8E3A-36BAF37EAB94}" type="sibTrans" cxnId="{EC0AE0D3-4F62-41BA-9F05-92E2A3EC9D2F}">
      <dgm:prSet/>
      <dgm:spPr/>
      <dgm:t>
        <a:bodyPr/>
        <a:lstStyle/>
        <a:p>
          <a:endParaRPr lang="en-US"/>
        </a:p>
      </dgm:t>
    </dgm:pt>
    <dgm:pt modelId="{3293F31B-FFC6-41BD-AC9B-516C29CD5E46}">
      <dgm:prSet phldrT="[Text]" custT="1"/>
      <dgm:spPr/>
      <dgm:t>
        <a:bodyPr/>
        <a:lstStyle/>
        <a:p>
          <a:r>
            <a:rPr lang="en-US" sz="2800" b="1" dirty="0" smtClean="0">
              <a:latin typeface="Cambria" panose="02040503050406030204" pitchFamily="18" charset="0"/>
            </a:rPr>
            <a:t>In </a:t>
          </a:r>
          <a:r>
            <a:rPr lang="en-US" sz="2800" b="1" dirty="0" err="1" smtClean="0">
              <a:latin typeface="Cambria" panose="02040503050406030204" pitchFamily="18" charset="0"/>
            </a:rPr>
            <a:t>allozyme</a:t>
          </a:r>
          <a:r>
            <a:rPr lang="en-US" sz="2800" b="1" dirty="0" smtClean="0">
              <a:latin typeface="Cambria" panose="02040503050406030204" pitchFamily="18" charset="0"/>
            </a:rPr>
            <a:t> allele: several major polymorphs and many minor polymorphs were reported</a:t>
          </a:r>
          <a:endParaRPr lang="en-US" sz="2800" b="1" dirty="0">
            <a:latin typeface="Cambria" panose="02040503050406030204" pitchFamily="18" charset="0"/>
          </a:endParaRPr>
        </a:p>
      </dgm:t>
    </dgm:pt>
    <dgm:pt modelId="{A1812773-09C3-42E6-A37F-76B40AB34651}" type="parTrans" cxnId="{64A450E7-771D-40AB-8C27-FDAB5DE464D8}">
      <dgm:prSet/>
      <dgm:spPr/>
      <dgm:t>
        <a:bodyPr/>
        <a:lstStyle/>
        <a:p>
          <a:endParaRPr lang="en-US"/>
        </a:p>
      </dgm:t>
    </dgm:pt>
    <dgm:pt modelId="{9D6FF139-1EAD-4D17-B828-F62EEF212CE0}" type="sibTrans" cxnId="{64A450E7-771D-40AB-8C27-FDAB5DE464D8}">
      <dgm:prSet/>
      <dgm:spPr/>
      <dgm:t>
        <a:bodyPr/>
        <a:lstStyle/>
        <a:p>
          <a:endParaRPr lang="en-US"/>
        </a:p>
      </dgm:t>
    </dgm:pt>
    <dgm:pt modelId="{80C6F82A-F0E8-49E4-959B-4018C246CF88}" type="pres">
      <dgm:prSet presAssocID="{7874EB70-23E5-4F71-BBC0-BF4809B57B7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B42BCE2D-4346-43BA-8CE1-9BADD915C194}" type="pres">
      <dgm:prSet presAssocID="{0F0F29ED-BBE0-4142-AA2D-6B1B3C9F9980}" presName="composite" presStyleCnt="0"/>
      <dgm:spPr/>
    </dgm:pt>
    <dgm:pt modelId="{EE3D12A3-70A5-4912-BE86-023A1867F45C}" type="pres">
      <dgm:prSet presAssocID="{0F0F29ED-BBE0-4142-AA2D-6B1B3C9F9980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95E3DECC-4389-46DC-8FF4-6201B5A02F4C}" type="pres">
      <dgm:prSet presAssocID="{0F0F29ED-BBE0-4142-AA2D-6B1B3C9F9980}" presName="descendantText" presStyleLbl="alignAcc1" presStyleIdx="0" presStyleCnt="3" custLinFactNeighborX="-502" custLinFactNeighborY="3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E8D145-1F4C-48BC-9553-C92E327328C8}" type="pres">
      <dgm:prSet presAssocID="{966C19EB-96C0-4C71-910C-44F3162C3840}" presName="sp" presStyleCnt="0"/>
      <dgm:spPr/>
    </dgm:pt>
    <dgm:pt modelId="{69E5C83C-DDBF-4769-A42A-8DF3476DE97D}" type="pres">
      <dgm:prSet presAssocID="{12E19B93-C070-4550-BD56-8542ABB74F9D}" presName="composite" presStyleCnt="0"/>
      <dgm:spPr/>
    </dgm:pt>
    <dgm:pt modelId="{E0B030D8-8819-4B49-83C2-AB895D9B5A33}" type="pres">
      <dgm:prSet presAssocID="{12E19B93-C070-4550-BD56-8542ABB74F9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604AD1-E123-4AE4-A444-C11D26CE1B36}" type="pres">
      <dgm:prSet presAssocID="{12E19B93-C070-4550-BD56-8542ABB74F9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847403-563B-41D9-8B83-5DA237F474D0}" type="pres">
      <dgm:prSet presAssocID="{E2EF789E-CCBF-4454-B0EF-F7DAA2E925BA}" presName="sp" presStyleCnt="0"/>
      <dgm:spPr/>
    </dgm:pt>
    <dgm:pt modelId="{8F79F485-5046-489F-8FED-0C5F992F6ED8}" type="pres">
      <dgm:prSet presAssocID="{F7AB3944-F066-4ECD-A74E-9388E7ED3D4C}" presName="composite" presStyleCnt="0"/>
      <dgm:spPr/>
    </dgm:pt>
    <dgm:pt modelId="{BDCA38E6-5693-4BAD-AC4A-5AC764C3DABF}" type="pres">
      <dgm:prSet presAssocID="{F7AB3944-F066-4ECD-A74E-9388E7ED3D4C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058BA4-7021-4D32-B3CF-F0D051A36911}" type="pres">
      <dgm:prSet presAssocID="{F7AB3944-F066-4ECD-A74E-9388E7ED3D4C}" presName="descendantText" presStyleLbl="alignAcc1" presStyleIdx="2" presStyleCnt="3" custScaleY="1455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FAA27F0-CDDE-43E0-9B57-226CC5D41166}" type="presOf" srcId="{0F0F29ED-BBE0-4142-AA2D-6B1B3C9F9980}" destId="{EE3D12A3-70A5-4912-BE86-023A1867F45C}" srcOrd="0" destOrd="0" presId="urn:microsoft.com/office/officeart/2005/8/layout/chevron2"/>
    <dgm:cxn modelId="{6ACA4F49-CA79-4A6C-93F8-7D2E4A3E5D07}" type="presOf" srcId="{12E19B93-C070-4550-BD56-8542ABB74F9D}" destId="{E0B030D8-8819-4B49-83C2-AB895D9B5A33}" srcOrd="0" destOrd="0" presId="urn:microsoft.com/office/officeart/2005/8/layout/chevron2"/>
    <dgm:cxn modelId="{1AF5437D-712C-42BC-94E1-AFF3C6148011}" type="presOf" srcId="{B964DABA-01D5-418E-95B9-47BB44EDCD48}" destId="{6B058BA4-7021-4D32-B3CF-F0D051A36911}" srcOrd="0" destOrd="0" presId="urn:microsoft.com/office/officeart/2005/8/layout/chevron2"/>
    <dgm:cxn modelId="{64A450E7-771D-40AB-8C27-FDAB5DE464D8}" srcId="{F7AB3944-F066-4ECD-A74E-9388E7ED3D4C}" destId="{3293F31B-FFC6-41BD-AC9B-516C29CD5E46}" srcOrd="1" destOrd="0" parTransId="{A1812773-09C3-42E6-A37F-76B40AB34651}" sibTransId="{9D6FF139-1EAD-4D17-B828-F62EEF212CE0}"/>
    <dgm:cxn modelId="{6870694B-A072-44D1-BA73-5492D058B5D2}" srcId="{12E19B93-C070-4550-BD56-8542ABB74F9D}" destId="{22023987-71F4-4116-8A32-09AD6BA26FD7}" srcOrd="0" destOrd="0" parTransId="{5D134439-ABDA-4319-BF39-55243B129678}" sibTransId="{8A956667-F65E-49BE-A8EC-4F8F625C9DAB}"/>
    <dgm:cxn modelId="{E16B71C9-FA05-4152-BEE4-6FC5939D52C1}" type="presOf" srcId="{F7AB3944-F066-4ECD-A74E-9388E7ED3D4C}" destId="{BDCA38E6-5693-4BAD-AC4A-5AC764C3DABF}" srcOrd="0" destOrd="0" presId="urn:microsoft.com/office/officeart/2005/8/layout/chevron2"/>
    <dgm:cxn modelId="{EC0AE0D3-4F62-41BA-9F05-92E2A3EC9D2F}" srcId="{F7AB3944-F066-4ECD-A74E-9388E7ED3D4C}" destId="{B964DABA-01D5-418E-95B9-47BB44EDCD48}" srcOrd="0" destOrd="0" parTransId="{4684D5C0-C609-4FB3-9574-C2738A1AFD82}" sibTransId="{32B0297D-E359-400B-8E3A-36BAF37EAB94}"/>
    <dgm:cxn modelId="{4E63C5DF-39D8-4CFE-9C3C-025FBD03BCA3}" type="presOf" srcId="{3293F31B-FFC6-41BD-AC9B-516C29CD5E46}" destId="{6B058BA4-7021-4D32-B3CF-F0D051A36911}" srcOrd="0" destOrd="1" presId="urn:microsoft.com/office/officeart/2005/8/layout/chevron2"/>
    <dgm:cxn modelId="{9888318E-69D2-4C0E-B93F-167A818838A2}" srcId="{7874EB70-23E5-4F71-BBC0-BF4809B57B7F}" destId="{F7AB3944-F066-4ECD-A74E-9388E7ED3D4C}" srcOrd="2" destOrd="0" parTransId="{2C2D6CCF-491F-4BC7-A045-B8165AAFF2BA}" sibTransId="{59E1A625-BCB0-43FF-9DB3-C9A4226E1858}"/>
    <dgm:cxn modelId="{90E1CBCF-7896-434A-A380-4EEF50090261}" type="presOf" srcId="{7874EB70-23E5-4F71-BBC0-BF4809B57B7F}" destId="{80C6F82A-F0E8-49E4-959B-4018C246CF88}" srcOrd="0" destOrd="0" presId="urn:microsoft.com/office/officeart/2005/8/layout/chevron2"/>
    <dgm:cxn modelId="{0E98D93A-5CE1-4298-BC33-E002FB3AE57F}" type="presOf" srcId="{22023987-71F4-4116-8A32-09AD6BA26FD7}" destId="{EF604AD1-E123-4AE4-A444-C11D26CE1B36}" srcOrd="0" destOrd="0" presId="urn:microsoft.com/office/officeart/2005/8/layout/chevron2"/>
    <dgm:cxn modelId="{6431B3B4-C75B-4604-B240-1B4565FFC93A}" type="presOf" srcId="{8D9601FE-0364-4E2C-A812-6FB297E7D4CE}" destId="{EF604AD1-E123-4AE4-A444-C11D26CE1B36}" srcOrd="0" destOrd="1" presId="urn:microsoft.com/office/officeart/2005/8/layout/chevron2"/>
    <dgm:cxn modelId="{4E1B1DAE-018F-4140-97CF-7D8EDF05D438}" srcId="{12E19B93-C070-4550-BD56-8542ABB74F9D}" destId="{8D9601FE-0364-4E2C-A812-6FB297E7D4CE}" srcOrd="1" destOrd="0" parTransId="{33D917D4-A5DB-4EB1-A421-4E5BF9CC1721}" sibTransId="{0364F776-D236-4B04-863C-96C0107D5573}"/>
    <dgm:cxn modelId="{331969D2-AE28-4F86-B04A-B6B27493ADC1}" type="presOf" srcId="{F9CF9AB8-48D7-4C07-A46C-DC6514E4C60A}" destId="{95E3DECC-4389-46DC-8FF4-6201B5A02F4C}" srcOrd="0" destOrd="0" presId="urn:microsoft.com/office/officeart/2005/8/layout/chevron2"/>
    <dgm:cxn modelId="{33DCB768-1BD5-475B-8FD3-C3873AA08443}" srcId="{7874EB70-23E5-4F71-BBC0-BF4809B57B7F}" destId="{12E19B93-C070-4550-BD56-8542ABB74F9D}" srcOrd="1" destOrd="0" parTransId="{0AA2FD57-7546-4347-BFB9-8F6E6096053A}" sibTransId="{E2EF789E-CCBF-4454-B0EF-F7DAA2E925BA}"/>
    <dgm:cxn modelId="{F50ED5CB-EAB8-4FAC-AEF8-43AAAF4B642B}" srcId="{0F0F29ED-BBE0-4142-AA2D-6B1B3C9F9980}" destId="{F9CF9AB8-48D7-4C07-A46C-DC6514E4C60A}" srcOrd="0" destOrd="0" parTransId="{5C2E5BD9-E8DD-447C-A1F6-1CEF65245A33}" sibTransId="{80092F26-35C1-497D-9B84-D6BB326D8CD9}"/>
    <dgm:cxn modelId="{432F70BF-9592-43CF-948A-1E063C703088}" srcId="{7874EB70-23E5-4F71-BBC0-BF4809B57B7F}" destId="{0F0F29ED-BBE0-4142-AA2D-6B1B3C9F9980}" srcOrd="0" destOrd="0" parTransId="{2620A263-8750-49AF-8D3E-AD487BB1080B}" sibTransId="{966C19EB-96C0-4C71-910C-44F3162C3840}"/>
    <dgm:cxn modelId="{53D697C5-87F6-448B-8603-85FFC61522C6}" type="presParOf" srcId="{80C6F82A-F0E8-49E4-959B-4018C246CF88}" destId="{B42BCE2D-4346-43BA-8CE1-9BADD915C194}" srcOrd="0" destOrd="0" presId="urn:microsoft.com/office/officeart/2005/8/layout/chevron2"/>
    <dgm:cxn modelId="{D3AC01FA-04DF-456E-803A-D19F88BD71C9}" type="presParOf" srcId="{B42BCE2D-4346-43BA-8CE1-9BADD915C194}" destId="{EE3D12A3-70A5-4912-BE86-023A1867F45C}" srcOrd="0" destOrd="0" presId="urn:microsoft.com/office/officeart/2005/8/layout/chevron2"/>
    <dgm:cxn modelId="{148E3815-A865-4479-B2DD-BB306E0ECF54}" type="presParOf" srcId="{B42BCE2D-4346-43BA-8CE1-9BADD915C194}" destId="{95E3DECC-4389-46DC-8FF4-6201B5A02F4C}" srcOrd="1" destOrd="0" presId="urn:microsoft.com/office/officeart/2005/8/layout/chevron2"/>
    <dgm:cxn modelId="{A2CCDBF5-0405-41B8-AD2C-A562B5BF95B4}" type="presParOf" srcId="{80C6F82A-F0E8-49E4-959B-4018C246CF88}" destId="{22E8D145-1F4C-48BC-9553-C92E327328C8}" srcOrd="1" destOrd="0" presId="urn:microsoft.com/office/officeart/2005/8/layout/chevron2"/>
    <dgm:cxn modelId="{DEE37898-A9C0-4428-A972-123BC9185445}" type="presParOf" srcId="{80C6F82A-F0E8-49E4-959B-4018C246CF88}" destId="{69E5C83C-DDBF-4769-A42A-8DF3476DE97D}" srcOrd="2" destOrd="0" presId="urn:microsoft.com/office/officeart/2005/8/layout/chevron2"/>
    <dgm:cxn modelId="{2DFB349E-55B8-4BF2-8B5B-3A710AC70895}" type="presParOf" srcId="{69E5C83C-DDBF-4769-A42A-8DF3476DE97D}" destId="{E0B030D8-8819-4B49-83C2-AB895D9B5A33}" srcOrd="0" destOrd="0" presId="urn:microsoft.com/office/officeart/2005/8/layout/chevron2"/>
    <dgm:cxn modelId="{3DB96C45-37C0-4D52-8059-01E64070F984}" type="presParOf" srcId="{69E5C83C-DDBF-4769-A42A-8DF3476DE97D}" destId="{EF604AD1-E123-4AE4-A444-C11D26CE1B36}" srcOrd="1" destOrd="0" presId="urn:microsoft.com/office/officeart/2005/8/layout/chevron2"/>
    <dgm:cxn modelId="{4D652C81-0C70-4F80-8CAB-C145A23F916D}" type="presParOf" srcId="{80C6F82A-F0E8-49E4-959B-4018C246CF88}" destId="{DD847403-563B-41D9-8B83-5DA237F474D0}" srcOrd="3" destOrd="0" presId="urn:microsoft.com/office/officeart/2005/8/layout/chevron2"/>
    <dgm:cxn modelId="{F7506299-7B03-4E12-8EA0-D4B107780A79}" type="presParOf" srcId="{80C6F82A-F0E8-49E4-959B-4018C246CF88}" destId="{8F79F485-5046-489F-8FED-0C5F992F6ED8}" srcOrd="4" destOrd="0" presId="urn:microsoft.com/office/officeart/2005/8/layout/chevron2"/>
    <dgm:cxn modelId="{ECFBCDC6-DCD2-4034-A4CB-E5719B0A6F67}" type="presParOf" srcId="{8F79F485-5046-489F-8FED-0C5F992F6ED8}" destId="{BDCA38E6-5693-4BAD-AC4A-5AC764C3DABF}" srcOrd="0" destOrd="0" presId="urn:microsoft.com/office/officeart/2005/8/layout/chevron2"/>
    <dgm:cxn modelId="{24E13D7C-15DE-4BD1-86DA-29CCB605032B}" type="presParOf" srcId="{8F79F485-5046-489F-8FED-0C5F992F6ED8}" destId="{6B058BA4-7021-4D32-B3CF-F0D051A36911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E3D12A3-70A5-4912-BE86-023A1867F45C}">
      <dsp:nvSpPr>
        <dsp:cNvPr id="0" name=""/>
        <dsp:cNvSpPr/>
      </dsp:nvSpPr>
      <dsp:spPr>
        <a:xfrm rot="5400000">
          <a:off x="-269573" y="276425"/>
          <a:ext cx="1797153" cy="1258007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000CC"/>
              </a:solidFill>
              <a:latin typeface="Cambria" panose="02040503050406030204" pitchFamily="18" charset="0"/>
            </a:rPr>
            <a:t>Pre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000CC"/>
              </a:solidFill>
              <a:latin typeface="Cambria" panose="02040503050406030204" pitchFamily="18" charset="0"/>
            </a:rPr>
            <a:t>1960’s</a:t>
          </a:r>
          <a:endParaRPr lang="en-US" sz="2400" b="1" kern="1200" dirty="0">
            <a:solidFill>
              <a:srgbClr val="0000CC"/>
            </a:solidFill>
            <a:latin typeface="Cambria" panose="02040503050406030204" pitchFamily="18" charset="0"/>
          </a:endParaRPr>
        </a:p>
      </dsp:txBody>
      <dsp:txXfrm rot="5400000">
        <a:off x="-269573" y="276425"/>
        <a:ext cx="1797153" cy="1258007"/>
      </dsp:txXfrm>
    </dsp:sp>
    <dsp:sp modelId="{95E3DECC-4389-46DC-8FF4-6201B5A02F4C}">
      <dsp:nvSpPr>
        <dsp:cNvPr id="0" name=""/>
        <dsp:cNvSpPr/>
      </dsp:nvSpPr>
      <dsp:spPr>
        <a:xfrm rot="5400000">
          <a:off x="4501599" y="-3271213"/>
          <a:ext cx="1168764" cy="77335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b="1" kern="1200" dirty="0" smtClean="0">
              <a:latin typeface="Cambria" panose="02040503050406030204" pitchFamily="18" charset="0"/>
            </a:rPr>
            <a:t>Probably little genetic variation</a:t>
          </a:r>
          <a:endParaRPr lang="en-US" sz="2800" b="1" kern="1200" dirty="0">
            <a:latin typeface="Cambria" panose="02040503050406030204" pitchFamily="18" charset="0"/>
          </a:endParaRPr>
        </a:p>
      </dsp:txBody>
      <dsp:txXfrm rot="5400000">
        <a:off x="4501599" y="-3271213"/>
        <a:ext cx="1168764" cy="7733592"/>
      </dsp:txXfrm>
    </dsp:sp>
    <dsp:sp modelId="{E0B030D8-8819-4B49-83C2-AB895D9B5A33}">
      <dsp:nvSpPr>
        <dsp:cNvPr id="0" name=""/>
        <dsp:cNvSpPr/>
      </dsp:nvSpPr>
      <dsp:spPr>
        <a:xfrm rot="5400000">
          <a:off x="-269573" y="1892232"/>
          <a:ext cx="1797153" cy="1258007"/>
        </a:xfrm>
        <a:prstGeom prst="chevron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 dirty="0" smtClean="0">
            <a:solidFill>
              <a:srgbClr val="0000CC"/>
            </a:solidFill>
            <a:latin typeface="Cambria" panose="02040503050406030204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000CC"/>
              </a:solidFill>
              <a:latin typeface="Cambria" panose="02040503050406030204" pitchFamily="18" charset="0"/>
            </a:rPr>
            <a:t>1960’s</a:t>
          </a:r>
          <a:endParaRPr lang="en-US" sz="2400" kern="1200" dirty="0"/>
        </a:p>
      </dsp:txBody>
      <dsp:txXfrm rot="5400000">
        <a:off x="-269573" y="1892232"/>
        <a:ext cx="1797153" cy="1258007"/>
      </dsp:txXfrm>
    </dsp:sp>
    <dsp:sp modelId="{EF604AD1-E123-4AE4-A444-C11D26CE1B36}">
      <dsp:nvSpPr>
        <dsp:cNvPr id="0" name=""/>
        <dsp:cNvSpPr/>
      </dsp:nvSpPr>
      <dsp:spPr>
        <a:xfrm rot="5400000">
          <a:off x="4540728" y="-1660062"/>
          <a:ext cx="1168149" cy="77335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b="1" kern="1200" dirty="0" err="1" smtClean="0">
              <a:latin typeface="Cambria" panose="02040503050406030204" pitchFamily="18" charset="0"/>
            </a:rPr>
            <a:t>Allozymes</a:t>
          </a:r>
          <a:r>
            <a:rPr lang="en-US" sz="2800" b="1" kern="1200" dirty="0" smtClean="0">
              <a:latin typeface="Cambria" panose="02040503050406030204" pitchFamily="18" charset="0"/>
            </a:rPr>
            <a:t> (different form of same enzyme)</a:t>
          </a:r>
          <a:endParaRPr lang="en-US" sz="2800" b="1" kern="1200" dirty="0">
            <a:latin typeface="Cambria" panose="02040503050406030204" pitchFamily="18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b="1" kern="1200" dirty="0" smtClean="0">
              <a:latin typeface="Cambria" panose="02040503050406030204" pitchFamily="18" charset="0"/>
            </a:rPr>
            <a:t>Revealed-high level of variation/segregation of population</a:t>
          </a:r>
          <a:endParaRPr lang="en-US" sz="2800" b="1" kern="1200" dirty="0">
            <a:latin typeface="Cambria" panose="02040503050406030204" pitchFamily="18" charset="0"/>
          </a:endParaRPr>
        </a:p>
      </dsp:txBody>
      <dsp:txXfrm rot="5400000">
        <a:off x="4540728" y="-1660062"/>
        <a:ext cx="1168149" cy="7733592"/>
      </dsp:txXfrm>
    </dsp:sp>
    <dsp:sp modelId="{BDCA38E6-5693-4BAD-AC4A-5AC764C3DABF}">
      <dsp:nvSpPr>
        <dsp:cNvPr id="0" name=""/>
        <dsp:cNvSpPr/>
      </dsp:nvSpPr>
      <dsp:spPr>
        <a:xfrm rot="5400000">
          <a:off x="-269573" y="3774166"/>
          <a:ext cx="1797153" cy="1258007"/>
        </a:xfrm>
        <a:prstGeom prst="chevron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000CC"/>
              </a:solidFill>
              <a:latin typeface="Cambria" panose="02040503050406030204" pitchFamily="18" charset="0"/>
            </a:rPr>
            <a:t>1980’s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000CC"/>
              </a:solidFill>
              <a:latin typeface="Cambria" panose="02040503050406030204" pitchFamily="18" charset="0"/>
            </a:rPr>
            <a:t>+</a:t>
          </a:r>
          <a:endParaRPr lang="en-US" sz="2400" kern="1200" dirty="0"/>
        </a:p>
      </dsp:txBody>
      <dsp:txXfrm rot="5400000">
        <a:off x="-269573" y="3774166"/>
        <a:ext cx="1797153" cy="1258007"/>
      </dsp:txXfrm>
    </dsp:sp>
    <dsp:sp modelId="{6B058BA4-7021-4D32-B3CF-F0D051A36911}">
      <dsp:nvSpPr>
        <dsp:cNvPr id="0" name=""/>
        <dsp:cNvSpPr/>
      </dsp:nvSpPr>
      <dsp:spPr>
        <a:xfrm rot="5400000">
          <a:off x="4274600" y="221872"/>
          <a:ext cx="1700405" cy="77335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b="1" kern="1200" dirty="0" smtClean="0">
              <a:latin typeface="Cambria" panose="02040503050406030204" pitchFamily="18" charset="0"/>
            </a:rPr>
            <a:t>DNA sequencing</a:t>
          </a:r>
          <a:endParaRPr lang="en-US" sz="2800" b="1" kern="1200" dirty="0">
            <a:latin typeface="Cambria" panose="02040503050406030204" pitchFamily="18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b="1" kern="1200" dirty="0" smtClean="0">
              <a:latin typeface="Cambria" panose="02040503050406030204" pitchFamily="18" charset="0"/>
            </a:rPr>
            <a:t>In </a:t>
          </a:r>
          <a:r>
            <a:rPr lang="en-US" sz="2800" b="1" kern="1200" dirty="0" err="1" smtClean="0">
              <a:latin typeface="Cambria" panose="02040503050406030204" pitchFamily="18" charset="0"/>
            </a:rPr>
            <a:t>allozyme</a:t>
          </a:r>
          <a:r>
            <a:rPr lang="en-US" sz="2800" b="1" kern="1200" dirty="0" smtClean="0">
              <a:latin typeface="Cambria" panose="02040503050406030204" pitchFamily="18" charset="0"/>
            </a:rPr>
            <a:t> allele: several major polymorphs and many minor polymorphs were reported</a:t>
          </a:r>
          <a:endParaRPr lang="en-US" sz="2800" b="1" kern="1200" dirty="0">
            <a:latin typeface="Cambria" panose="02040503050406030204" pitchFamily="18" charset="0"/>
          </a:endParaRPr>
        </a:p>
      </dsp:txBody>
      <dsp:txXfrm rot="5400000">
        <a:off x="4274600" y="221872"/>
        <a:ext cx="1700405" cy="77335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1A23A-B388-457B-8689-702D38C1BCA4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092D6-E16B-4258-8CA5-35DBBDE671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16829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1A23A-B388-457B-8689-702D38C1BCA4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092D6-E16B-4258-8CA5-35DBBDE671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76459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1A23A-B388-457B-8689-702D38C1BCA4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092D6-E16B-4258-8CA5-35DBBDE671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4594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1A23A-B388-457B-8689-702D38C1BCA4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092D6-E16B-4258-8CA5-35DBBDE671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10772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1A23A-B388-457B-8689-702D38C1BCA4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092D6-E16B-4258-8CA5-35DBBDE671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33394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1A23A-B388-457B-8689-702D38C1BCA4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092D6-E16B-4258-8CA5-35DBBDE671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16177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1A23A-B388-457B-8689-702D38C1BCA4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092D6-E16B-4258-8CA5-35DBBDE671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92323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1A23A-B388-457B-8689-702D38C1BCA4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092D6-E16B-4258-8CA5-35DBBDE671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1350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1A23A-B388-457B-8689-702D38C1BCA4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092D6-E16B-4258-8CA5-35DBBDE671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24412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1A23A-B388-457B-8689-702D38C1BCA4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092D6-E16B-4258-8CA5-35DBBDE671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88882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1A23A-B388-457B-8689-702D38C1BCA4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092D6-E16B-4258-8CA5-35DBBDE671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26259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1A23A-B388-457B-8689-702D38C1BCA4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092D6-E16B-4258-8CA5-35DBBDE671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1449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41607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Non Major Elective : </a:t>
            </a:r>
            <a:r>
              <a:rPr lang="en-US" sz="3600" b="1" dirty="0" smtClean="0">
                <a:solidFill>
                  <a:srgbClr val="FFC000"/>
                </a:solidFill>
                <a:latin typeface="Cambria" panose="02040503050406030204" pitchFamily="18" charset="0"/>
              </a:rPr>
              <a:t>Molecular evolution</a:t>
            </a:r>
          </a:p>
          <a:p>
            <a:pPr algn="ctr"/>
            <a:r>
              <a:rPr lang="en-IN" sz="36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Code                  : 17ZOONME32</a:t>
            </a:r>
            <a:endParaRPr lang="en-US" sz="3600" b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4525" t="24762" r="48511" b="39252"/>
          <a:stretch/>
        </p:blipFill>
        <p:spPr bwMode="auto">
          <a:xfrm>
            <a:off x="0" y="756556"/>
            <a:ext cx="9043986" cy="4882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0" y="11277"/>
            <a:ext cx="98301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Linkage equilibrium</a:t>
            </a:r>
            <a:endParaRPr lang="en-US" sz="3200" b="1" dirty="0">
              <a:solidFill>
                <a:srgbClr val="FFFF00"/>
              </a:solidFill>
              <a:latin typeface="Cambria" panose="02040503050406030204" pitchFamily="18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4343400" y="3581400"/>
            <a:ext cx="4572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6858000" y="2209800"/>
            <a:ext cx="381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04800" y="5941367"/>
            <a:ext cx="50589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Cambria" panose="02040503050406030204" pitchFamily="18" charset="0"/>
              </a:rPr>
              <a:t>The random mutation in the genome </a:t>
            </a:r>
            <a:endParaRPr lang="en-US" sz="2400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9180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4331" t="24048" r="48839" b="35990"/>
          <a:stretch/>
        </p:blipFill>
        <p:spPr bwMode="auto">
          <a:xfrm>
            <a:off x="0" y="762000"/>
            <a:ext cx="9144000" cy="4757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0" y="11277"/>
            <a:ext cx="98301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Linkage Disequilibrium</a:t>
            </a:r>
            <a:endParaRPr lang="en-US" sz="3200" b="1" dirty="0">
              <a:solidFill>
                <a:srgbClr val="FFFF00"/>
              </a:solidFill>
              <a:latin typeface="Cambria" panose="020405030504060302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656" y="5638800"/>
            <a:ext cx="91113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Cambria" panose="02040503050406030204" pitchFamily="18" charset="0"/>
              </a:rPr>
              <a:t>Both selection and drift –linkage disequilibrium</a:t>
            </a:r>
          </a:p>
          <a:p>
            <a:endParaRPr lang="en-US" sz="2400" dirty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r>
              <a:rPr lang="en-US" sz="2400" dirty="0" smtClean="0">
                <a:solidFill>
                  <a:schemeClr val="bg1"/>
                </a:solidFill>
                <a:latin typeface="Cambria" panose="02040503050406030204" pitchFamily="18" charset="0"/>
              </a:rPr>
              <a:t>Disequilibrium will decline with distance from selected allele </a:t>
            </a:r>
            <a:endParaRPr lang="en-US" sz="2400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3504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2667000"/>
            <a:ext cx="65475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Molecular evolution</a:t>
            </a:r>
            <a:endParaRPr lang="en-US" sz="5400" b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8141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6243" y="381000"/>
            <a:ext cx="37273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What does it mean???</a:t>
            </a:r>
            <a:endParaRPr lang="en-US" sz="2800" b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214" y="947763"/>
            <a:ext cx="896438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8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Evolution: </a:t>
            </a: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</a:rPr>
              <a:t>any process of 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formation/growth/development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US" sz="2800" dirty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8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Molecular evolution: 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the process of change in the sequence composition of cellular molecules such as DNA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US" sz="2800" dirty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Helps to study the alleles at the molecular level </a:t>
            </a:r>
          </a:p>
          <a:p>
            <a:pPr marL="2743200" lvl="5" indent="-457200" algn="just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evolution biology</a:t>
            </a:r>
          </a:p>
          <a:p>
            <a:pPr marL="2743200" lvl="5" indent="-457200" algn="just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molecular genetics</a:t>
            </a:r>
          </a:p>
          <a:p>
            <a:pPr lvl="5" algn="just"/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lvl="5" indent="-457200"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Talked about A and a, B and b. etc.,</a:t>
            </a:r>
          </a:p>
          <a:p>
            <a:pPr lvl="5" algn="just"/>
            <a:endParaRPr lang="en-US" sz="2800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3504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5443" y="73759"/>
            <a:ext cx="8964386" cy="827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These alleles confers the fitness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ie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., what does it mean exactly.		</a:t>
            </a:r>
          </a:p>
          <a:p>
            <a:pPr algn="just"/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</a:rPr>
              <a:t>	</a:t>
            </a:r>
            <a:r>
              <a:rPr lang="en-US" sz="2800" dirty="0" err="1" smtClean="0">
                <a:solidFill>
                  <a:srgbClr val="FFFF00"/>
                </a:solidFill>
                <a:latin typeface="Cambria" panose="02040503050406030204" pitchFamily="18" charset="0"/>
              </a:rPr>
              <a:t>Eg</a:t>
            </a:r>
            <a:r>
              <a:rPr lang="en-US" sz="2800" dirty="0" smtClean="0">
                <a:solidFill>
                  <a:srgbClr val="FFFF00"/>
                </a:solidFill>
                <a:latin typeface="Cambria" panose="02040503050406030204" pitchFamily="18" charset="0"/>
              </a:rPr>
              <a:t>.  Eye color, skin  color, hairs in ear pinnae etc.,</a:t>
            </a:r>
          </a:p>
          <a:p>
            <a:pPr lvl="5" algn="just"/>
            <a:endParaRPr lang="en-US" sz="2800" dirty="0" smtClean="0">
              <a:solidFill>
                <a:srgbClr val="FFFF00"/>
              </a:solidFill>
              <a:latin typeface="Cambria" panose="02040503050406030204" pitchFamily="18" charset="0"/>
            </a:endParaRPr>
          </a:p>
          <a:p>
            <a:pPr marL="457200" lvl="5" indent="-457200"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Originally by changes in the DNA sequences:</a:t>
            </a:r>
          </a:p>
          <a:p>
            <a:pPr marL="457200" lvl="5" indent="-457200" algn="just">
              <a:buFont typeface="Wingdings" panose="05000000000000000000" pitchFamily="2" charset="2"/>
              <a:buChar char="Ø"/>
            </a:pPr>
            <a:endParaRPr lang="en-US" sz="2800" dirty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lvl="5" indent="-457200" algn="just">
              <a:buFont typeface="Wingdings" panose="05000000000000000000" pitchFamily="2" charset="2"/>
              <a:buChar char="Ø"/>
            </a:pPr>
            <a:r>
              <a:rPr lang="en-US" sz="28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Mutation : 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is the permanent alteration of the nucleotide sequence of the genome of an organism</a:t>
            </a:r>
          </a:p>
          <a:p>
            <a:pPr marL="1828800" lvl="8" indent="-457200" algn="just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Silent mutation</a:t>
            </a:r>
          </a:p>
          <a:p>
            <a:pPr marL="1828800" lvl="8" indent="-457200" algn="just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Expressive</a:t>
            </a:r>
          </a:p>
          <a:p>
            <a:pPr marL="1371600" lvl="8" algn="just"/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522288" lvl="8" indent="-522288" algn="just">
              <a:buFont typeface="Wingdings" panose="05000000000000000000" pitchFamily="2" charset="2"/>
              <a:buChar char="Ø"/>
            </a:pPr>
            <a:r>
              <a:rPr lang="en-US" sz="28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What actually the mutation does  in?????</a:t>
            </a:r>
          </a:p>
          <a:p>
            <a:pPr marL="0" lvl="8" algn="just"/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	</a:t>
            </a:r>
          </a:p>
          <a:p>
            <a:pPr marL="0" lvl="8" algn="just"/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		Original allele:   TATTCAGCGA</a:t>
            </a:r>
          </a:p>
          <a:p>
            <a:pPr marL="0" lvl="8" algn="just"/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		Mutant allele  :   TATT</a:t>
            </a:r>
            <a:r>
              <a:rPr lang="en-US" sz="28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G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AGCGA</a:t>
            </a:r>
          </a:p>
          <a:p>
            <a:pPr marL="0" lvl="8" algn="just"/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0" lvl="5" algn="just"/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lvl="5" indent="-457200" algn="just">
              <a:buFont typeface="Wingdings" panose="05000000000000000000" pitchFamily="2" charset="2"/>
              <a:buChar char="Ø"/>
            </a:pPr>
            <a:endParaRPr lang="en-US" sz="2800" dirty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lvl="5" algn="just"/>
            <a:endParaRPr lang="en-US" sz="2800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3504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39005"/>
            <a:ext cx="9144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8" algn="just"/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		Original allele:   TATTCAGCGA</a:t>
            </a:r>
          </a:p>
          <a:p>
            <a:pPr marL="0" lvl="8" algn="just"/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		Mutant allele  :   TATT</a:t>
            </a:r>
            <a:r>
              <a:rPr lang="en-US" sz="28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G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AGCGA</a:t>
            </a:r>
          </a:p>
          <a:p>
            <a:pPr marL="0" lvl="8" algn="just"/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lvl="8" indent="-457200"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This mutation in the DNA may:</a:t>
            </a:r>
          </a:p>
          <a:p>
            <a:pPr marL="0" lvl="8" algn="just"/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0" lvl="8" algn="just"/>
            <a:r>
              <a:rPr lang="en-US" sz="28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Change the protein sequence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: TCA-AGU-Serine </a:t>
            </a:r>
          </a:p>
          <a:p>
            <a:pPr marL="0" lvl="8" algn="just"/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					    TGA-ACU-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Thrionine</a:t>
            </a:r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0" lvl="8" algn="just"/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lvl="8" indent="228600" algn="just">
              <a:buFont typeface="Wingdings" panose="05000000000000000000" pitchFamily="2" charset="2"/>
              <a:buChar char="ü"/>
            </a:pP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</a:rPr>
              <a:t>	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Change protein structure (Shape)</a:t>
            </a:r>
          </a:p>
          <a:p>
            <a:pPr marL="457200" lvl="8" algn="just"/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lvl="8" indent="228600" algn="just">
              <a:buFont typeface="Wingdings" panose="05000000000000000000" pitchFamily="2" charset="2"/>
              <a:buChar char="ü"/>
            </a:pP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</a:rPr>
              <a:t>	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Change biochemical function (charge/active site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ptn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)</a:t>
            </a:r>
          </a:p>
          <a:p>
            <a:pPr marL="457200" lvl="8" algn="just"/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lvl="8" indent="228600" algn="just">
              <a:buFont typeface="Wingdings" panose="05000000000000000000" pitchFamily="2" charset="2"/>
              <a:buChar char="ü"/>
            </a:pP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</a:rPr>
              <a:t>	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No effect on structure/function (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eg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. non-polar to 	non-polar)</a:t>
            </a:r>
          </a:p>
          <a:p>
            <a:pPr marL="0" lvl="8" algn="just"/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0" lvl="8" algn="just"/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3504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5720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8" indent="-457200" algn="just">
              <a:buFont typeface="Wingdings" panose="05000000000000000000" pitchFamily="2" charset="2"/>
              <a:buChar char="Ø"/>
            </a:pPr>
            <a:r>
              <a:rPr lang="en-US" sz="28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Change the protein expression</a:t>
            </a:r>
            <a:endParaRPr lang="en-US" sz="2800" dirty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0" lvl="8" algn="just"/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lvl="8" indent="228600" algn="just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	Expressed in new tissue</a:t>
            </a:r>
          </a:p>
          <a:p>
            <a:pPr marL="457200" lvl="8" algn="just"/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lvl="8" indent="228600" algn="just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	Expressed in new time</a:t>
            </a:r>
          </a:p>
          <a:p>
            <a:pPr marL="457200" lvl="8" algn="just"/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lvl="8" indent="-457200"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The changes in the tissue/time-----confers the adaptation in some organism.</a:t>
            </a:r>
          </a:p>
          <a:p>
            <a:pPr marL="457200" lvl="8" indent="-457200" algn="just">
              <a:buFont typeface="Wingdings" panose="05000000000000000000" pitchFamily="2" charset="2"/>
              <a:buChar char="Ø"/>
            </a:pPr>
            <a:endParaRPr lang="en-US" sz="2800" dirty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0" lvl="8" algn="just"/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      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eg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. salmon fish.</a:t>
            </a:r>
            <a:endParaRPr lang="en-US" sz="2800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3504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5240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8" algn="just"/>
            <a:r>
              <a:rPr lang="en-US" sz="28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	How much variation in the nature???</a:t>
            </a:r>
            <a:endParaRPr lang="en-US" sz="2800" dirty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lvl="8" algn="just"/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0" lvl="8" algn="just"/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</a:rPr>
              <a:t> </a:t>
            </a:r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lvl="8" indent="-457200" algn="just">
              <a:buFont typeface="Wingdings" panose="05000000000000000000" pitchFamily="2" charset="2"/>
              <a:buChar char="Ø"/>
            </a:pPr>
            <a:endParaRPr lang="en-US" sz="2800" dirty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0" lvl="8" algn="just"/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       </a:t>
            </a:r>
            <a:endParaRPr lang="en-US" sz="2800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="" xmlns:p14="http://schemas.microsoft.com/office/powerpoint/2010/main" val="3558184456"/>
              </p:ext>
            </p:extLst>
          </p:nvPr>
        </p:nvGraphicFramePr>
        <p:xfrm>
          <a:off x="76200" y="1219200"/>
          <a:ext cx="8991600" cy="530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53504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00014" y="756557"/>
            <a:ext cx="9043986" cy="4882243"/>
            <a:chOff x="0" y="0"/>
            <a:chExt cx="9144000" cy="4882243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14525" t="24762" r="48511" b="39252"/>
            <a:stretch/>
          </p:blipFill>
          <p:spPr bwMode="auto">
            <a:xfrm>
              <a:off x="0" y="0"/>
              <a:ext cx="9144000" cy="4882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Rounded Rectangle 1"/>
            <p:cNvSpPr/>
            <p:nvPr/>
          </p:nvSpPr>
          <p:spPr>
            <a:xfrm>
              <a:off x="4195088" y="381000"/>
              <a:ext cx="208183" cy="4343400"/>
            </a:xfrm>
            <a:prstGeom prst="roundRect">
              <a:avLst/>
            </a:prstGeom>
            <a:solidFill>
              <a:srgbClr val="00FF00">
                <a:alpha val="32000"/>
              </a:srgbClr>
            </a:solidFill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6742395" y="0"/>
              <a:ext cx="234615" cy="4572000"/>
            </a:xfrm>
            <a:prstGeom prst="roundRect">
              <a:avLst/>
            </a:prstGeom>
            <a:solidFill>
              <a:srgbClr val="00FF00">
                <a:alpha val="32000"/>
              </a:srgbClr>
            </a:solidFill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ounded Rectangle 2"/>
            <p:cNvSpPr/>
            <p:nvPr/>
          </p:nvSpPr>
          <p:spPr>
            <a:xfrm>
              <a:off x="5867400" y="81643"/>
              <a:ext cx="228600" cy="4572000"/>
            </a:xfrm>
            <a:prstGeom prst="roundRect">
              <a:avLst/>
            </a:prstGeom>
            <a:solidFill>
              <a:srgbClr val="FFFF00">
                <a:alpha val="34000"/>
              </a:srgb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7696200" y="87084"/>
              <a:ext cx="228600" cy="4572000"/>
            </a:xfrm>
            <a:prstGeom prst="roundRect">
              <a:avLst/>
            </a:prstGeom>
            <a:solidFill>
              <a:srgbClr val="FFFF00">
                <a:alpha val="34000"/>
              </a:srgb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00014" y="5934670"/>
            <a:ext cx="90439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Cambria" panose="02040503050406030204" pitchFamily="18" charset="0"/>
              </a:rPr>
              <a:t>Major polymorphism- 9, 23            Minor polymorphism- 18, 28</a:t>
            </a:r>
          </a:p>
          <a:p>
            <a:endParaRPr lang="en-US" sz="2400" dirty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endParaRPr lang="en-US" sz="24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32869" y="11277"/>
            <a:ext cx="29614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Polymorphism</a:t>
            </a:r>
            <a:endParaRPr lang="en-US" sz="3200" b="1" dirty="0">
              <a:solidFill>
                <a:srgbClr val="FFFF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3504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1277"/>
            <a:ext cx="98301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Heterozygosity Vs Polymorphism</a:t>
            </a:r>
            <a:endParaRPr lang="en-US" sz="3200" b="1" dirty="0">
              <a:solidFill>
                <a:srgbClr val="FFFF00"/>
              </a:solidFill>
              <a:latin typeface="Cambria" panose="0204050305040603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21772" y="596052"/>
            <a:ext cx="9165771" cy="7602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5" indent="-457200" algn="just">
              <a:buFont typeface="Wingdings" panose="05000000000000000000" pitchFamily="2" charset="2"/>
              <a:buChar char="Ø"/>
            </a:pPr>
            <a:r>
              <a:rPr lang="en-US" sz="28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Polymorphism</a:t>
            </a:r>
          </a:p>
          <a:p>
            <a:pPr marL="0" lvl="5" algn="just"/>
            <a:r>
              <a:rPr lang="en-US" sz="2800" b="1" dirty="0">
                <a:solidFill>
                  <a:srgbClr val="FFFF00"/>
                </a:solidFill>
                <a:latin typeface="Cambria" panose="02040503050406030204" pitchFamily="18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latin typeface="Cambria" panose="02040503050406030204" pitchFamily="18" charset="0"/>
              </a:rPr>
              <a:t>Any variation in the DNA seq. that occurs on a population level across the entire </a:t>
            </a:r>
            <a:r>
              <a:rPr lang="en-US" sz="24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species</a:t>
            </a:r>
            <a:r>
              <a:rPr lang="en-US" sz="2400" dirty="0" smtClean="0">
                <a:solidFill>
                  <a:schemeClr val="bg1"/>
                </a:solidFill>
                <a:latin typeface="Cambria" panose="02040503050406030204" pitchFamily="18" charset="0"/>
              </a:rPr>
              <a:t>.</a:t>
            </a:r>
          </a:p>
          <a:p>
            <a:pPr marL="0" lvl="5" algn="just"/>
            <a:endParaRPr lang="en-US" sz="2400" dirty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0" lvl="5" algn="just"/>
            <a:r>
              <a:rPr lang="en-US" sz="24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eg</a:t>
            </a:r>
            <a:r>
              <a:rPr lang="en-US" sz="2400" dirty="0" smtClean="0">
                <a:solidFill>
                  <a:schemeClr val="bg1"/>
                </a:solidFill>
                <a:latin typeface="Cambria" panose="02040503050406030204" pitchFamily="18" charset="0"/>
              </a:rPr>
              <a:t>., different mouse strains (C57, 129, </a:t>
            </a:r>
            <a:r>
              <a:rPr lang="en-US" sz="24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Castaneus</a:t>
            </a:r>
            <a:r>
              <a:rPr lang="en-US" sz="2400" dirty="0" smtClean="0">
                <a:solidFill>
                  <a:schemeClr val="bg1"/>
                </a:solidFill>
                <a:latin typeface="Cambria" panose="02040503050406030204" pitchFamily="18" charset="0"/>
              </a:rPr>
              <a:t>, BALC  etc.,)</a:t>
            </a:r>
          </a:p>
          <a:p>
            <a:pPr marL="0" lvl="5" algn="just"/>
            <a:endParaRPr lang="en-US" sz="24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lvl="5" indent="-457200" algn="just">
              <a:buFont typeface="Wingdings" panose="05000000000000000000" pitchFamily="2" charset="2"/>
              <a:buChar char="Ø"/>
            </a:pPr>
            <a:r>
              <a:rPr lang="en-US" sz="28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Heterozygous</a:t>
            </a:r>
          </a:p>
          <a:p>
            <a:pPr marL="0" lvl="5" algn="just"/>
            <a:r>
              <a:rPr lang="en-US" sz="28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	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 Differences in the DNA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seq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 fond within one org.</a:t>
            </a:r>
            <a:endParaRPr lang="en-US" sz="2800" b="1" dirty="0" smtClean="0">
              <a:solidFill>
                <a:srgbClr val="FFFF00"/>
              </a:solidFill>
              <a:latin typeface="Cambria" panose="02040503050406030204" pitchFamily="18" charset="0"/>
            </a:endParaRPr>
          </a:p>
          <a:p>
            <a:pPr marL="0" lvl="8" algn="just"/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	</a:t>
            </a:r>
          </a:p>
          <a:p>
            <a:pPr marL="0" lvl="8" algn="just"/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Eg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., SNP that is different between C57 and 129. </a:t>
            </a:r>
          </a:p>
          <a:p>
            <a:pPr marL="0" lvl="8" algn="just"/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</a:rPr>
              <a:t>	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	C57 X 129 = F1 will be heterozygous</a:t>
            </a:r>
          </a:p>
          <a:p>
            <a:pPr marL="457200" lvl="8" indent="-457200" algn="just">
              <a:buFont typeface="Wingdings" panose="05000000000000000000" pitchFamily="2" charset="2"/>
              <a:buChar char="Ø"/>
            </a:pPr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lvl="8" indent="-457200"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Highly heterozygous - lots of differences in polymorphism across the entire genome.</a:t>
            </a:r>
          </a:p>
          <a:p>
            <a:pPr marL="0" lvl="8" algn="just"/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              </a:t>
            </a:r>
          </a:p>
          <a:p>
            <a:pPr marL="0" lvl="5" algn="just"/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lvl="5" indent="-457200" algn="just">
              <a:buFont typeface="Wingdings" panose="05000000000000000000" pitchFamily="2" charset="2"/>
              <a:buChar char="Ø"/>
            </a:pPr>
            <a:endParaRPr lang="en-US" sz="2800" dirty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lvl="5" algn="just"/>
            <a:endParaRPr lang="en-US" sz="2800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3504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114</Words>
  <Application>Microsoft Office PowerPoint</Application>
  <PresentationFormat>On-screen Show (4:3)</PresentationFormat>
  <Paragraphs>89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kamala</dc:creator>
  <cp:lastModifiedBy>KarenGoldaEvangeline</cp:lastModifiedBy>
  <cp:revision>14</cp:revision>
  <dcterms:created xsi:type="dcterms:W3CDTF">2018-07-26T05:06:46Z</dcterms:created>
  <dcterms:modified xsi:type="dcterms:W3CDTF">2019-02-01T04:54:45Z</dcterms:modified>
</cp:coreProperties>
</file>