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6" r:id="rId3"/>
    <p:sldId id="257" r:id="rId4"/>
    <p:sldId id="258" r:id="rId5"/>
    <p:sldId id="259" r:id="rId6"/>
    <p:sldId id="260" r:id="rId7"/>
    <p:sldId id="263" r:id="rId8"/>
    <p:sldId id="264" r:id="rId9"/>
    <p:sldId id="265" r:id="rId10"/>
    <p:sldId id="261" r:id="rId11"/>
    <p:sldId id="262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1740-0F60-4ECC-ADEE-F3CAC1340193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15BD3-B643-4A44-B965-AD17A578F4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7486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1740-0F60-4ECC-ADEE-F3CAC1340193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15BD3-B643-4A44-B965-AD17A578F4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4624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1740-0F60-4ECC-ADEE-F3CAC1340193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15BD3-B643-4A44-B965-AD17A578F4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882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1740-0F60-4ECC-ADEE-F3CAC1340193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15BD3-B643-4A44-B965-AD17A578F4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002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1740-0F60-4ECC-ADEE-F3CAC1340193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15BD3-B643-4A44-B965-AD17A578F4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8318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1740-0F60-4ECC-ADEE-F3CAC1340193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15BD3-B643-4A44-B965-AD17A578F4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931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1740-0F60-4ECC-ADEE-F3CAC1340193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15BD3-B643-4A44-B965-AD17A578F4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6001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1740-0F60-4ECC-ADEE-F3CAC1340193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15BD3-B643-4A44-B965-AD17A578F4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7572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1740-0F60-4ECC-ADEE-F3CAC1340193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15BD3-B643-4A44-B965-AD17A578F4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659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1740-0F60-4ECC-ADEE-F3CAC1340193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15BD3-B643-4A44-B965-AD17A578F4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0812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1740-0F60-4ECC-ADEE-F3CAC1340193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15BD3-B643-4A44-B965-AD17A578F4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842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61740-0F60-4ECC-ADEE-F3CAC1340193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15BD3-B643-4A44-B965-AD17A578F4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095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eastgenome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41607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Non Major </a:t>
            </a:r>
            <a:r>
              <a:rPr lang="en-US" sz="3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Elective : </a:t>
            </a:r>
            <a:r>
              <a:rPr lang="en-US" sz="3600" b="1" dirty="0" smtClean="0">
                <a:solidFill>
                  <a:srgbClr val="FFC000"/>
                </a:solidFill>
                <a:latin typeface="Cambria" panose="02040503050406030204" pitchFamily="18" charset="0"/>
              </a:rPr>
              <a:t>Molecular </a:t>
            </a:r>
            <a:r>
              <a:rPr lang="en-US" sz="3600" b="1" dirty="0" smtClean="0">
                <a:solidFill>
                  <a:srgbClr val="FFC000"/>
                </a:solidFill>
                <a:latin typeface="Cambria" panose="02040503050406030204" pitchFamily="18" charset="0"/>
              </a:rPr>
              <a:t>evolution</a:t>
            </a:r>
          </a:p>
          <a:p>
            <a:pPr algn="ctr"/>
            <a:r>
              <a:rPr lang="en-IN" sz="3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Code                  : 17ZOONME32</a:t>
            </a:r>
            <a:endParaRPr lang="en-US" sz="36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33400"/>
            <a:ext cx="9144000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It is a mass collection of biological seq. including NA, protein and polymers (unique key like name)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It is tool for primary seq. analysis.</a:t>
            </a: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High throughput seq. provide a whole-genome sequence (massive data)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The submission and storage of this seq. used to develop several public databases.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Databases- Primary, secondary or composite (depending on the storage)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7173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Sequence Database</a:t>
            </a:r>
            <a:endParaRPr lang="en-US" sz="2400" b="1" dirty="0">
              <a:solidFill>
                <a:srgbClr val="FFFF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636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2657" y="-1"/>
            <a:ext cx="9144000" cy="11079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Primary database- 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Yeast-two hybrid assay, affinity chromatography, XRD or NMR (Structure or seq.)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SWISS-PROT,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UniProt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, PIR,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GenBank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, EMBL, DDBJ and protein data bank PDB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Secondary database- 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derived from primary (conserved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seq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, active site of a protein family, conserved sec.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st.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or motif)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SCOP, CATH, PROSITE,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eMOTIF</a:t>
            </a: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Primary database- archival database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Secondary- curated 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914400" lvl="4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8982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2657" y="-152400"/>
            <a:ext cx="9144000" cy="11079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Composite database- 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contain information from different primary databases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NRDB(non-redundant database)- PDB, SWISS-PROT, PIR, PRF); data from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Genbank</a:t>
            </a: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INSD (International Nucleotide Sequence Database-NA sequence from EMBL,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GenBank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, DDBJ)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UnoProt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(Universal Protein Sequence database- PIR-PSD, Swiss-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Prot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and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TrEMBL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)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wwPDB (Worldwide PDB-have a 3D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sturcture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in the RCSB (Research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collaboratory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for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strctural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Bioinformatics), PDB, MSD and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PDBj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) 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914400" lvl="4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966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57200"/>
            <a:ext cx="9144000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It is a mass collection of genome sequences of over 250, 000 species.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Eg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.,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GenBank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, NCBI,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Entrez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, PubMed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Sequences-literature,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bibiliography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, organism, and a set of various other features (coding region, promoters, untranslated regions, terminators, exons, introns, repeated regions and translations)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Specific databases</a:t>
            </a:r>
          </a:p>
          <a:p>
            <a:pPr marL="1828800" lvl="6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Xenbase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- </a:t>
            </a:r>
            <a:r>
              <a:rPr lang="en-US" sz="2800" i="1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Xenopus</a:t>
            </a:r>
            <a:r>
              <a:rPr lang="en-US" sz="2800" i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Laevis</a:t>
            </a:r>
            <a:r>
              <a:rPr lang="en-US" sz="2800" i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&amp; </a:t>
            </a:r>
            <a:r>
              <a:rPr lang="en-US" sz="2800" i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X. </a:t>
            </a:r>
            <a:r>
              <a:rPr lang="en-US" sz="2800" i="1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tropicalis</a:t>
            </a:r>
            <a:endParaRPr lang="en-US" sz="2800" i="1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1828800" lvl="6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Saccharomyces Genome database (SGD)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173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Genome Sequence Databases</a:t>
            </a:r>
            <a:endParaRPr lang="en-US" sz="2400" b="1" dirty="0">
              <a:solidFill>
                <a:srgbClr val="FFFF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3706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lvl="6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hlinkClick r:id="rId2"/>
              </a:rPr>
              <a:t>http://www.yeastgenome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. Org/</a:t>
            </a:r>
          </a:p>
          <a:p>
            <a:pPr marL="1828800" lvl="6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WormBase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- Caenorhabditis elegans (http://www.wormbase. Org)</a:t>
            </a:r>
          </a:p>
          <a:p>
            <a:pPr marL="1828800" lvl="6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FlyBase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-Drosophila melanogaster (http://wfleabase.org)</a:t>
            </a:r>
          </a:p>
        </p:txBody>
      </p:sp>
    </p:spTree>
    <p:extLst>
      <p:ext uri="{BB962C8B-B14F-4D97-AF65-F5344CB8AC3E}">
        <p14:creationId xmlns:p14="http://schemas.microsoft.com/office/powerpoint/2010/main" xmlns="" val="182692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30592300"/>
              </p:ext>
            </p:extLst>
          </p:nvPr>
        </p:nvGraphicFramePr>
        <p:xfrm>
          <a:off x="-21771" y="533400"/>
          <a:ext cx="9144000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3571"/>
                <a:gridCol w="61504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Database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DESCRIPTION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DNA data bank of Japan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International Nucleotide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Sequences Database (INSD). One of the biggest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European Nucleotide Archive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Capture and present Nucleotide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sequence based on the workflow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GenBank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INSD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Rfam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Collection of RNA families by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MSA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Uniprot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Largest collection of protein database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Protein Data Bank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Determine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st.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and other complex assembly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Prosite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&amp;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Pfam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Info. Regarding protein family,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conserved domains, and active sites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SWISS PROT</a:t>
                      </a:r>
                    </a:p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InterPro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Protein sequences with protein family,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conserved domains, and active sites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Proteomics identifications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data.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Functional characterization and PTM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Other most popular databases</a:t>
            </a:r>
            <a:endParaRPr lang="en-US" sz="2400" b="1" dirty="0">
              <a:solidFill>
                <a:srgbClr val="FFFF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955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8462646"/>
              </p:ext>
            </p:extLst>
          </p:nvPr>
        </p:nvGraphicFramePr>
        <p:xfrm>
          <a:off x="0" y="990600"/>
          <a:ext cx="9144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3571"/>
                <a:gridCol w="61504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Database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DESCRIPTION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Ensembl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Database containing annotated genome of eukaryotes(human,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mouse and other vertebrates)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PIR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Genomic and proteomics research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Pathway and signaling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KEGG, CMAP, SGMP, PID, HMDB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7502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08301357"/>
              </p:ext>
            </p:extLst>
          </p:nvPr>
        </p:nvGraphicFramePr>
        <p:xfrm>
          <a:off x="0" y="2682240"/>
          <a:ext cx="91440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3571"/>
                <a:gridCol w="61504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Database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DESCRIPTION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COMPOSER, 3D-JIGSAW, MODELLER, 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RaptorX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Predict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ptn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st.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JPRED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Predict sec.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st.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PHD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Predict neural network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st.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Phyre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and phyre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Web-based servers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for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ptn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st.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prediction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SWISS 2D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PAGE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Predicting Protein Structure and Function</a:t>
            </a:r>
            <a:endParaRPr lang="en-US" sz="2400" b="1" dirty="0">
              <a:solidFill>
                <a:srgbClr val="FFFF00"/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7214" y="432529"/>
            <a:ext cx="9171214" cy="1951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Protein fold p into 3D structure to became active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The correct topology is pre requisite for proteins’ biological function. </a:t>
            </a: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190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07900819"/>
              </p:ext>
            </p:extLst>
          </p:nvPr>
        </p:nvGraphicFramePr>
        <p:xfrm>
          <a:off x="0" y="2895600"/>
          <a:ext cx="91440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3571"/>
                <a:gridCol w="61504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Database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DESCRIPTION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SMART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Simple modular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architecture retrieval tool; multiple information about protein query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AutoDock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Predicts protein-ligand interaction (reliable)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HADDOCK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Protein-protein  and protein-DNA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BIND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Molecular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interaction  and bio-complexes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PathBLAST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Protein-protein interaction network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of any selected org. and pathway interaction.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304800" y="762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Molecular interaction</a:t>
            </a:r>
            <a:endParaRPr lang="en-US" sz="2400" b="1" dirty="0">
              <a:solidFill>
                <a:srgbClr val="FFFF00"/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7214" y="432529"/>
            <a:ext cx="9171214" cy="1951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To reduce the time consuming physical approaches such as X-ray crystallography and nuclear magnetic resonance</a:t>
            </a:r>
          </a:p>
        </p:txBody>
      </p:sp>
    </p:spTree>
    <p:extLst>
      <p:ext uri="{BB962C8B-B14F-4D97-AF65-F5344CB8AC3E}">
        <p14:creationId xmlns:p14="http://schemas.microsoft.com/office/powerpoint/2010/main" xmlns="" val="3403904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7858561"/>
              </p:ext>
            </p:extLst>
          </p:nvPr>
        </p:nvGraphicFramePr>
        <p:xfrm>
          <a:off x="76200" y="3352800"/>
          <a:ext cx="8991600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1600"/>
              </a:tblGrid>
              <a:tr h="129540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Potential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Drug Target database (PDTD), Drug Bank, Therapeutic Target Database, Manually Annotated Targets and Drugs online Resources,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DrgPOrt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,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ChEMBL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304800" y="762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DRUG DESIGNING</a:t>
            </a:r>
            <a:endParaRPr lang="en-US" sz="2400" b="1" dirty="0">
              <a:solidFill>
                <a:srgbClr val="FFFF00"/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7214" y="432529"/>
            <a:ext cx="917121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Before bioinformatics, researchers used chemistry, pharmacology and clinical sciences to discover compound 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Target finding databases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Molecular stimulation: Abalone,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Ascalaph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, Discover studio, Amber,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FoldX</a:t>
            </a: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7490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09800"/>
            <a:ext cx="876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Application of Bioinformatics in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molecular evolution</a:t>
            </a:r>
            <a:endParaRPr lang="en-US" sz="36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973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2400"/>
            <a:ext cx="88392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Bioinformatics- comprises various disciplines –Biology, Mathematics, computer science and statistics to develop methods for </a:t>
            </a:r>
          </a:p>
          <a:p>
            <a:pPr marL="979488" indent="457200" algn="just">
              <a:buFont typeface="Wingdings" panose="05000000000000000000" pitchFamily="2" charset="2"/>
              <a:buChar char="ü"/>
              <a:tabLst>
                <a:tab pos="1485900" algn="l"/>
              </a:tabLst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	storage</a:t>
            </a:r>
          </a:p>
          <a:p>
            <a:pPr marL="979488" algn="just"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 Retrieval and </a:t>
            </a:r>
          </a:p>
          <a:p>
            <a:pPr marL="979488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  analysis of biological data</a:t>
            </a:r>
          </a:p>
          <a:p>
            <a:pPr marL="522288" algn="just"/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865188" indent="-8651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Paulien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Hogeweg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-Dutch system biologist termed “Bioinformatics” in 1970.</a:t>
            </a:r>
          </a:p>
          <a:p>
            <a:pPr marL="865188" indent="-8651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Used to </a:t>
            </a:r>
          </a:p>
          <a:p>
            <a:pPr marL="1485900" lvl="3" indent="-506413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Characterize gene</a:t>
            </a:r>
          </a:p>
          <a:p>
            <a:pPr lvl="3" algn="just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5117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2400"/>
            <a:ext cx="88392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36688" lvl="3" indent="-407988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Determining structure</a:t>
            </a:r>
          </a:p>
          <a:p>
            <a:pPr marL="1436688" lvl="3" indent="-407988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Physiochemical prop. Of protein</a:t>
            </a:r>
          </a:p>
          <a:p>
            <a:pPr marL="1436688" lvl="3" indent="-407988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Phylogenetic  analysis</a:t>
            </a:r>
          </a:p>
          <a:p>
            <a:pPr marL="1436688" lvl="3" indent="-407988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Performing stimulation-biomolecules interact in a living cell.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Eg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.,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Druggables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to clinical trials</a:t>
            </a:r>
          </a:p>
          <a:p>
            <a:pPr marL="0" lvl="3" algn="just"/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          ADMET (Adsorption, distribution, metabolism, 				excretion and toxicity)</a:t>
            </a:r>
          </a:p>
          <a:p>
            <a:pPr marL="457200" lvl="3" indent="-45720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Other analysis</a:t>
            </a:r>
          </a:p>
          <a:p>
            <a:pPr marL="1371600" lvl="5" indent="-457200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DNA/protein analysis</a:t>
            </a:r>
          </a:p>
          <a:p>
            <a:pPr marL="1371600" lvl="5" indent="-457200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Phylogenetic analysis</a:t>
            </a:r>
          </a:p>
          <a:p>
            <a:pPr marL="1371600" lvl="5" indent="-457200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3D structure of protein</a:t>
            </a:r>
          </a:p>
          <a:p>
            <a:pPr marL="1371600" lvl="5" indent="-457200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Molecular interaction</a:t>
            </a:r>
          </a:p>
          <a:p>
            <a:pPr marL="1371600" lvl="5" indent="-457200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simulations</a:t>
            </a:r>
          </a:p>
          <a:p>
            <a:pPr lvl="3" algn="just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0488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88392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Used to understand the different features of biomolecules (Protein/NA)/give its unique function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Retrieve sequence from public database</a:t>
            </a:r>
          </a:p>
          <a:p>
            <a:pPr lvl="3" algn="just">
              <a:lnSpc>
                <a:spcPct val="150000"/>
              </a:lnSpc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lvl="3" indent="-849313" algn="just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Subjected to tools enable prediction 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o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f their </a:t>
            </a:r>
          </a:p>
          <a:p>
            <a:pPr marL="2057400" lvl="3" indent="179388" algn="just">
              <a:buFont typeface="Wingdings" panose="05000000000000000000" pitchFamily="2" charset="2"/>
              <a:buChar char="ü"/>
              <a:tabLst>
                <a:tab pos="1779588" algn="l"/>
              </a:tabLst>
            </a:pP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	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function, </a:t>
            </a:r>
          </a:p>
          <a:p>
            <a:pPr marL="2057400" lvl="3" indent="179388" algn="just">
              <a:buFont typeface="Wingdings" panose="05000000000000000000" pitchFamily="2" charset="2"/>
              <a:buChar char="ü"/>
              <a:tabLst>
                <a:tab pos="1779588" algn="l"/>
              </a:tabLst>
            </a:pP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	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structure, </a:t>
            </a:r>
          </a:p>
          <a:p>
            <a:pPr marL="2057400" lvl="3" indent="179388" algn="just">
              <a:buFont typeface="Wingdings" panose="05000000000000000000" pitchFamily="2" charset="2"/>
              <a:buChar char="ü"/>
              <a:tabLst>
                <a:tab pos="1779588" algn="l"/>
              </a:tabLst>
            </a:pP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	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evolutionary history or </a:t>
            </a:r>
          </a:p>
          <a:p>
            <a:pPr marL="2057400" lvl="3" indent="179388" algn="just">
              <a:buFont typeface="Wingdings" panose="05000000000000000000" pitchFamily="2" charset="2"/>
              <a:buChar char="ü"/>
              <a:tabLst>
                <a:tab pos="1779588" algn="l"/>
              </a:tabLst>
            </a:pP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	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identification of homologues with a    </a:t>
            </a:r>
          </a:p>
          <a:p>
            <a:pPr marL="2057400" lvl="3" algn="just">
              <a:tabLst>
                <a:tab pos="1779588" algn="l"/>
              </a:tabLst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         greater 	accuracy   </a:t>
            </a:r>
            <a:endParaRPr lang="en-US" sz="28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0940" y="71735"/>
            <a:ext cx="60816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Gene identification and sequence analysis</a:t>
            </a:r>
            <a:endParaRPr lang="en-US" sz="2400" b="1" dirty="0">
              <a:solidFill>
                <a:srgbClr val="FFFF00"/>
              </a:solidFill>
              <a:latin typeface="Cambria" panose="02040503050406030204" pitchFamily="18" charset="0"/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3581400" y="2514600"/>
            <a:ext cx="2286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1862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152400"/>
            <a:ext cx="8839200" cy="658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Tools used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23366909"/>
              </p:ext>
            </p:extLst>
          </p:nvPr>
        </p:nvGraphicFramePr>
        <p:xfrm>
          <a:off x="0" y="716280"/>
          <a:ext cx="914400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6934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TOOLS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DESCRIPTION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BLAST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Search tool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for NA/ protein 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HMMER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Homologous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protein seq.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Clustal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omega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Multiple sequence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alignment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Sequerome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Sequence profiling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Protparam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Study physio-chemical properties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JIGSAW</a:t>
                      </a: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Novo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SNP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Find gene and splicing site in sequence</a:t>
                      </a: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Find single nucleotide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variation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ORF finder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Find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ORF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PPP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Prokaryotic promoter predicting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tool (upstream of gene)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WenGeSTer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Predict termination site of transcription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GenScan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Predict exon-intron site in genomic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seq.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40625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8839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It is procedure used to construct the evolutionary relationship among group of related organism/species 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Used to predict function, track gene flow, genetic relatedness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Principle of phylogeny is to group based on the higher degree of similarity and closer org. in a tree</a:t>
            </a:r>
          </a:p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173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Phylogenetic analysis</a:t>
            </a:r>
            <a:endParaRPr lang="en-US" sz="2400" b="1" dirty="0">
              <a:solidFill>
                <a:srgbClr val="FFFF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040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443"/>
            <a:ext cx="9144000" cy="6852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39897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8839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3 Methods to construct phylogenetic tree</a:t>
            </a:r>
          </a:p>
          <a:p>
            <a:pPr marL="1828800" lvl="6" indent="-457200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Distance methods</a:t>
            </a:r>
          </a:p>
          <a:p>
            <a:pPr marL="1828800" lvl="6" indent="-457200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Parsimony methods</a:t>
            </a:r>
          </a:p>
          <a:p>
            <a:pPr marL="1828800" lvl="6" indent="-457200" algn="just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</a:rPr>
              <a:t>Likelihood methods</a:t>
            </a:r>
          </a:p>
          <a:p>
            <a:pPr marL="914400" lvl="4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50610304"/>
              </p:ext>
            </p:extLst>
          </p:nvPr>
        </p:nvGraphicFramePr>
        <p:xfrm>
          <a:off x="-16329" y="2468880"/>
          <a:ext cx="91440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2329"/>
                <a:gridCol w="684167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TOOLS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DESCRIPTION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MEGA 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Built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phylogen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. Tree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based on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evol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. closeness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MOL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PHY/PAML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Based on maximum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likelihood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PHYLIP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Package of phylogenetic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studies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JStree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Open-resource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library for view and edit phylogenetic tree for presentation improvement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Treeview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To view the graphics of tree with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an option to change the view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Jalview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Editor tool to refine the tree</a:t>
                      </a:r>
                      <a:endParaRPr lang="en-US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78005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903</Words>
  <Application>Microsoft Office PowerPoint</Application>
  <PresentationFormat>On-screen Show (4:3)</PresentationFormat>
  <Paragraphs>186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kamala</dc:creator>
  <cp:lastModifiedBy>KarenGoldaEvangeline</cp:lastModifiedBy>
  <cp:revision>28</cp:revision>
  <dcterms:created xsi:type="dcterms:W3CDTF">2018-08-16T05:43:10Z</dcterms:created>
  <dcterms:modified xsi:type="dcterms:W3CDTF">2019-02-01T04:53:36Z</dcterms:modified>
</cp:coreProperties>
</file>