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661300-6825-4F17-804F-6D89BF157404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9C0BD3-B574-4F0E-BAC0-FC2211006FA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6670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</a:rPr>
              <a:t>Ornamental </a:t>
            </a:r>
            <a:r>
              <a:rPr lang="en-US" sz="4000" dirty="0" smtClean="0">
                <a:solidFill>
                  <a:srgbClr val="002060"/>
                </a:solidFill>
              </a:rPr>
              <a:t>Fish </a:t>
            </a:r>
            <a:r>
              <a:rPr lang="en-US" sz="4000" dirty="0" smtClean="0">
                <a:solidFill>
                  <a:srgbClr val="002060"/>
                </a:solidFill>
              </a:rPr>
              <a:t>Taxonomy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3C8071A-74E5-4631-8E33-E3E6D4E14970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4953000"/>
            <a:ext cx="7715304" cy="1447800"/>
          </a:xfrm>
          <a:prstGeom prst="rect">
            <a:avLst/>
          </a:prstGeom>
        </p:spPr>
        <p:txBody>
          <a:bodyPr vert="horz" lIns="45720" tIns="0" rIns="45720" bIns="0">
            <a:no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None/>
              <a:defRPr kumimoji="0" sz="2200" kern="1200" baseline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None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/>
            <a:r>
              <a:rPr lang="en-US" altLang="en-US" sz="2400" b="1" dirty="0" smtClean="0">
                <a:solidFill>
                  <a:srgbClr val="002060"/>
                </a:solidFill>
              </a:rPr>
              <a:t>Program: </a:t>
            </a:r>
            <a:r>
              <a:rPr lang="en-US" altLang="en-US" sz="2400" b="1" dirty="0">
                <a:solidFill>
                  <a:srgbClr val="002060"/>
                </a:solidFill>
              </a:rPr>
              <a:t>M.Sc. Zoology</a:t>
            </a:r>
          </a:p>
          <a:p>
            <a:pPr algn="l"/>
            <a:r>
              <a:rPr lang="en-US" altLang="en-US" sz="2400" b="1" dirty="0">
                <a:solidFill>
                  <a:srgbClr val="002060"/>
                </a:solidFill>
              </a:rPr>
              <a:t>Semester: III</a:t>
            </a:r>
          </a:p>
          <a:p>
            <a:pPr algn="l"/>
            <a:r>
              <a:rPr lang="en-US" altLang="en-US" sz="2400" b="1" dirty="0" smtClean="0">
                <a:solidFill>
                  <a:srgbClr val="002060"/>
                </a:solidFill>
              </a:rPr>
              <a:t>Course: </a:t>
            </a:r>
            <a:r>
              <a:rPr lang="en-US" altLang="en-US" sz="2400" b="1" dirty="0" smtClean="0">
                <a:solidFill>
                  <a:srgbClr val="002060"/>
                </a:solidFill>
              </a:rPr>
              <a:t>Ornamental Fish Culture Technology</a:t>
            </a:r>
            <a:endParaRPr lang="en-IN" alt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685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UNIT II</a:t>
            </a:r>
            <a:endParaRPr lang="en-IN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"/>
            <a:ext cx="8229600" cy="644652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Influence of Endocrine Glands on Parental Behavior</a:t>
            </a:r>
            <a:endParaRPr lang="en-US" dirty="0" smtClean="0"/>
          </a:p>
          <a:p>
            <a:r>
              <a:rPr lang="en-US" dirty="0" smtClean="0"/>
              <a:t>Fish becomes enable to secrete air bubbles in mucus for building of nest</a:t>
            </a:r>
          </a:p>
          <a:p>
            <a:r>
              <a:rPr lang="en-US" dirty="0" smtClean="0"/>
              <a:t>The Symphyrodon discus hormone prolactin, which is originated from testosterone and is called as paralactin, activates mucus secreting epidermal cells</a:t>
            </a:r>
          </a:p>
          <a:p>
            <a:r>
              <a:rPr lang="en-US" dirty="0" smtClean="0"/>
              <a:t>Nest building behaviour of Betta is controlled by testosterone, which activates only in presence of hormone prolactin</a:t>
            </a:r>
          </a:p>
          <a:p>
            <a:r>
              <a:rPr lang="en-US" dirty="0" smtClean="0"/>
              <a:t>Hippocampus it is prolactin that is responsible for proliferation of epithelium lining of the brood pouch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821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86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76600" y="2920425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Thank you…,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4800"/>
            <a:ext cx="2209800" cy="2362200"/>
          </a:xfrm>
          <a:prstGeom prst="rect">
            <a:avLst/>
          </a:prstGeom>
        </p:spPr>
      </p:pic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525" y="304800"/>
            <a:ext cx="1895475" cy="2362200"/>
          </a:xfrm>
          <a:prstGeom prst="rect">
            <a:avLst/>
          </a:prstGeom>
        </p:spPr>
      </p:pic>
      <p:pic>
        <p:nvPicPr>
          <p:cNvPr id="6" name="Picture 5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2275" y="304801"/>
            <a:ext cx="2143125" cy="2362199"/>
          </a:xfrm>
          <a:prstGeom prst="rect">
            <a:avLst/>
          </a:prstGeom>
        </p:spPr>
      </p:pic>
      <p:pic>
        <p:nvPicPr>
          <p:cNvPr id="7" name="Picture 6" descr="images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304801"/>
            <a:ext cx="1752600" cy="2362200"/>
          </a:xfrm>
          <a:prstGeom prst="rect">
            <a:avLst/>
          </a:prstGeom>
        </p:spPr>
      </p:pic>
      <p:pic>
        <p:nvPicPr>
          <p:cNvPr id="8" name="Picture 7" descr="images (4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" y="4495800"/>
            <a:ext cx="2286000" cy="1905000"/>
          </a:xfrm>
          <a:prstGeom prst="rect">
            <a:avLst/>
          </a:prstGeom>
        </p:spPr>
      </p:pic>
      <p:pic>
        <p:nvPicPr>
          <p:cNvPr id="9" name="Picture 8" descr="download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5600" y="4495800"/>
            <a:ext cx="2133600" cy="1914525"/>
          </a:xfrm>
          <a:prstGeom prst="rect">
            <a:avLst/>
          </a:prstGeom>
        </p:spPr>
      </p:pic>
      <p:pic>
        <p:nvPicPr>
          <p:cNvPr id="10" name="Picture 9" descr="download (5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4495800"/>
            <a:ext cx="2038350" cy="1933575"/>
          </a:xfrm>
          <a:prstGeom prst="rect">
            <a:avLst/>
          </a:prstGeom>
        </p:spPr>
      </p:pic>
      <p:pic>
        <p:nvPicPr>
          <p:cNvPr id="11" name="Picture 10" descr="images (5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0400" y="4495800"/>
            <a:ext cx="2133600" cy="1952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200" y="2971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002060"/>
                </a:solidFill>
              </a:rPr>
              <a:t>Parental Care Fishes</a:t>
            </a:r>
            <a:endParaRPr lang="en-US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09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Important Aspects of Parental Care by the Fishes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496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Additional Strategies</a:t>
            </a:r>
          </a:p>
          <a:p>
            <a:r>
              <a:rPr lang="en-US" b="1" dirty="0" smtClean="0"/>
              <a:t>Selection of Spawning Site </a:t>
            </a:r>
          </a:p>
          <a:p>
            <a:r>
              <a:rPr lang="en-US" b="1" dirty="0" smtClean="0"/>
              <a:t>Parental Care by Nest Building</a:t>
            </a:r>
          </a:p>
          <a:p>
            <a:r>
              <a:rPr lang="en-US" b="1" dirty="0" smtClean="0"/>
              <a:t>Egg Depositors</a:t>
            </a:r>
          </a:p>
          <a:p>
            <a:r>
              <a:rPr lang="en-US" b="1" dirty="0" smtClean="0"/>
              <a:t>Parental Care by Other Means</a:t>
            </a:r>
          </a:p>
          <a:p>
            <a:r>
              <a:rPr lang="en-US" b="1" dirty="0" smtClean="0"/>
              <a:t>Parental Care by Mouthbreeders</a:t>
            </a:r>
          </a:p>
          <a:p>
            <a:r>
              <a:rPr lang="en-US" b="1" dirty="0" smtClean="0"/>
              <a:t>Parental Care by Modifying Special Parts </a:t>
            </a:r>
          </a:p>
          <a:p>
            <a:r>
              <a:rPr lang="en-US" b="1" dirty="0" smtClean="0"/>
              <a:t>Parental Care by Egg Buriars</a:t>
            </a:r>
          </a:p>
          <a:p>
            <a:r>
              <a:rPr lang="en-US" b="1" dirty="0" smtClean="0"/>
              <a:t>Influence of Endocrine Glands on Parental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rmAutofit/>
          </a:bodyPr>
          <a:lstStyle/>
          <a:p>
            <a:r>
              <a:rPr lang="en-US" b="1" dirty="0" smtClean="0"/>
              <a:t>Additional Strategies</a:t>
            </a:r>
          </a:p>
          <a:p>
            <a:pPr lvl="1"/>
            <a:r>
              <a:rPr lang="en-US" dirty="0" smtClean="0"/>
              <a:t>Various types of extra structures are present on the eggs to provide protection to them</a:t>
            </a:r>
          </a:p>
          <a:p>
            <a:pPr lvl="1"/>
            <a:r>
              <a:rPr lang="en-US" dirty="0" smtClean="0"/>
              <a:t>Elasmobranches ( subclass of Chondrichthyes or cartilaginous fish)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Which includes sharks, rays, skates &amp; sawfish</a:t>
            </a:r>
          </a:p>
          <a:p>
            <a:pPr lvl="1"/>
            <a:r>
              <a:rPr lang="en-US" dirty="0" smtClean="0"/>
              <a:t>The shell gland of oviduct secretes a horny case around the egg</a:t>
            </a:r>
          </a:p>
          <a:p>
            <a:pPr lvl="1"/>
            <a:r>
              <a:rPr lang="en-US" dirty="0" smtClean="0"/>
              <a:t>They can protect them against predation and damage, and to certain extent help in osmotic control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4" name="Picture 3" descr="800px-White_sha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828800"/>
            <a:ext cx="4419600" cy="2424112"/>
          </a:xfrm>
          <a:prstGeom prst="rect">
            <a:avLst/>
          </a:prstGeom>
        </p:spPr>
      </p:pic>
      <p:pic>
        <p:nvPicPr>
          <p:cNvPr id="5" name="Picture 4" descr="Sawfi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6000"/>
            <a:ext cx="3429000" cy="207349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rot="10800000">
            <a:off x="3886200" y="3886200"/>
            <a:ext cx="2590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/>
          <a:lstStyle/>
          <a:p>
            <a:pPr algn="ctr">
              <a:buNone/>
            </a:pPr>
            <a:r>
              <a:rPr lang="en-US" sz="3200" b="1" dirty="0" smtClean="0"/>
              <a:t> Selection of Spawning Site</a:t>
            </a:r>
            <a:r>
              <a:rPr lang="en-US" b="1" dirty="0" smtClean="0"/>
              <a:t> 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400" dirty="0" smtClean="0"/>
              <a:t>Spawning at sheltered place is one of the most primitive types of defense afforded by the parents</a:t>
            </a:r>
            <a:r>
              <a:rPr lang="en-US" sz="2400" b="1" dirty="0" smtClean="0"/>
              <a:t> 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Fishes like carps travel long distance within water in search of suitable spawning site and then return to their feeding grounds.</a:t>
            </a:r>
            <a:endParaRPr lang="en-US" dirty="0"/>
          </a:p>
        </p:txBody>
      </p:sp>
      <p:pic>
        <p:nvPicPr>
          <p:cNvPr id="6" name="Picture 5" descr="images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981200"/>
            <a:ext cx="3581400" cy="2667000"/>
          </a:xfrm>
          <a:prstGeom prst="rect">
            <a:avLst/>
          </a:prstGeom>
        </p:spPr>
      </p:pic>
      <p:pic>
        <p:nvPicPr>
          <p:cNvPr id="7" name="Picture 6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81200"/>
            <a:ext cx="3733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2484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Parental Care by Nest Building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Male keeps the nest intact and keeps a close eye on the eggs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Female should be removed after spawning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During the breeding season male fish develops filamentous structures on their pelvic fins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 These filaments are highly vascular, they secrete oxygen into water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Male display the parental care</a:t>
            </a:r>
          </a:p>
          <a:p>
            <a:pPr>
              <a:buFont typeface="Wingdings" pitchFamily="2" charset="2"/>
              <a:buChar char="§"/>
            </a:pPr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3" descr="90d6c1a966f0709ed92adf692d73fdb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352800"/>
            <a:ext cx="3733800" cy="24384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419600" y="4038600"/>
            <a:ext cx="19812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Picture 6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400550"/>
            <a:ext cx="3810000" cy="2305050"/>
          </a:xfrm>
          <a:prstGeom prst="rect">
            <a:avLst/>
          </a:prstGeom>
        </p:spPr>
      </p:pic>
      <p:sp>
        <p:nvSpPr>
          <p:cNvPr id="8" name="Cloud Callout 7"/>
          <p:cNvSpPr/>
          <p:nvPr/>
        </p:nvSpPr>
        <p:spPr>
          <a:xfrm rot="2869575">
            <a:off x="4275185" y="5677543"/>
            <a:ext cx="1126454" cy="93386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847601">
            <a:off x="4419600" y="5825461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Nest Building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Egg Depositors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The eggs are either laid on a flat surface, like a stone or plant leaf or even individually placed among fine leafed plants like Java moss</a:t>
            </a:r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The female fish draws out its oviduct to form a long tube just like an insect’s ovipositor.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With the help of this tube the females deposit their eggs in the bivalve shell, a safe place for eggs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3" descr="800px-Anemone_Fish_Egg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600200"/>
            <a:ext cx="3683000" cy="2743200"/>
          </a:xfrm>
          <a:prstGeom prst="rect">
            <a:avLst/>
          </a:prstGeom>
        </p:spPr>
      </p:pic>
      <p:pic>
        <p:nvPicPr>
          <p:cNvPr id="5" name="Picture 4" descr="download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33600"/>
            <a:ext cx="38100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Parental Care by Mouthbreeders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Females usually lay their eggs on a flat surface where the male then fertilizes them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After fertilization the female picks up the eggs and incubates them in her mouth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Female fish keeps the eggs in her buccal cavity and provides shelters to the young ones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3" descr="CrDDINPXYAAQcJ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605757"/>
            <a:ext cx="3657600" cy="3023643"/>
          </a:xfrm>
          <a:prstGeom prst="rect">
            <a:avLst/>
          </a:prstGeom>
        </p:spPr>
      </p:pic>
      <p:pic>
        <p:nvPicPr>
          <p:cNvPr id="5" name="Picture 4" descr="f7bd01c7596a40690f13bdcae5859057--rainbow-trout-a-rainbo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1400"/>
            <a:ext cx="39624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Parental Care by Modifying Special Parts </a:t>
            </a:r>
          </a:p>
          <a:p>
            <a:r>
              <a:rPr lang="en-US" dirty="0" smtClean="0"/>
              <a:t>Some fishes attribute parental care by modifying their organs in special manner</a:t>
            </a:r>
          </a:p>
          <a:p>
            <a:r>
              <a:rPr lang="en-US" dirty="0" smtClean="0"/>
              <a:t>During the breeding season these flaps fuse to form a brood pouch</a:t>
            </a:r>
          </a:p>
          <a:p>
            <a:r>
              <a:rPr lang="en-US" dirty="0" smtClean="0"/>
              <a:t>Female extends its oviduct and deposits the eggs into the brood pouch</a:t>
            </a:r>
          </a:p>
          <a:p>
            <a:r>
              <a:rPr lang="en-US" b="1" u="sng" dirty="0" smtClean="0"/>
              <a:t>Egg Buriars</a:t>
            </a:r>
          </a:p>
          <a:p>
            <a:r>
              <a:rPr lang="en-US" dirty="0" smtClean="0"/>
              <a:t>Killifish are spawn pressing </a:t>
            </a:r>
          </a:p>
          <a:p>
            <a:pPr>
              <a:buNone/>
            </a:pPr>
            <a:r>
              <a:rPr lang="en-US" dirty="0" smtClean="0"/>
              <a:t>	their eggs into the substrate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Killifish eggs can stay viable for many years in the dried out mud</a:t>
            </a:r>
          </a:p>
          <a:p>
            <a:pPr>
              <a:buNone/>
            </a:pPr>
            <a:endParaRPr lang="en-US" u="sng" dirty="0"/>
          </a:p>
        </p:txBody>
      </p:sp>
      <p:pic>
        <p:nvPicPr>
          <p:cNvPr id="4" name="Picture 3" descr="clip_image016-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895600"/>
            <a:ext cx="4114800" cy="2362200"/>
          </a:xfrm>
          <a:prstGeom prst="rect">
            <a:avLst/>
          </a:prstGeom>
        </p:spPr>
      </p:pic>
      <p:pic>
        <p:nvPicPr>
          <p:cNvPr id="5" name="Picture 4" descr="48049492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1108" y="5258898"/>
            <a:ext cx="3002492" cy="1522901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1524000" y="5105400"/>
            <a:ext cx="2438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</TotalTime>
  <Words>301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Slide 1</vt:lpstr>
      <vt:lpstr>Slide 2</vt:lpstr>
      <vt:lpstr>Important Aspects of Parental Care by the Fishes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Dinesh</dc:creator>
  <cp:lastModifiedBy>KSR Kuamr</cp:lastModifiedBy>
  <cp:revision>13</cp:revision>
  <dcterms:created xsi:type="dcterms:W3CDTF">2018-07-26T11:04:57Z</dcterms:created>
  <dcterms:modified xsi:type="dcterms:W3CDTF">2019-02-04T06:00:02Z</dcterms:modified>
</cp:coreProperties>
</file>