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>
        <p:scale>
          <a:sx n="70" d="100"/>
          <a:sy n="70" d="100"/>
        </p:scale>
        <p:origin x="-130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78358-2569-4D12-A384-717365645F67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0D5AA-6BAE-4F05-B1F6-34FD52037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D5AA-6BAE-4F05-B1F6-34FD520379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D5AA-6BAE-4F05-B1F6-34FD520379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0E4E-70CA-4038-A95F-1DE51E26AA8F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5C90-57A7-42C2-8968-465C60460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6019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Unit-II</a:t>
            </a:r>
            <a:r>
              <a:rPr lang="en-US" b="1" u="sng" dirty="0" smtClean="0">
                <a:solidFill>
                  <a:srgbClr val="7030A0"/>
                </a:solidFill>
              </a:rPr>
              <a:t/>
            </a:r>
            <a:br>
              <a:rPr lang="en-US" b="1" u="sng" dirty="0" smtClean="0">
                <a:solidFill>
                  <a:srgbClr val="7030A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>Classification and characteristic feature of ornamental </a:t>
            </a:r>
            <a:r>
              <a:rPr lang="en-US" b="1" dirty="0" smtClean="0">
                <a:solidFill>
                  <a:srgbClr val="C00000"/>
                </a:solidFill>
              </a:rPr>
              <a:t>fishes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 descr="fish-365x2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895600"/>
            <a:ext cx="3476625" cy="24765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83C8071A-74E5-4631-8E33-E3E6D4E14970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5562600"/>
            <a:ext cx="4648200" cy="990600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altLang="en-US" sz="1800" b="1" dirty="0" smtClean="0">
                <a:solidFill>
                  <a:srgbClr val="C00000"/>
                </a:solidFill>
              </a:rPr>
              <a:t>Program: </a:t>
            </a:r>
            <a:r>
              <a:rPr lang="en-US" altLang="en-US" sz="1800" b="1" dirty="0">
                <a:solidFill>
                  <a:srgbClr val="C00000"/>
                </a:solidFill>
              </a:rPr>
              <a:t>M.Sc. Zoology</a:t>
            </a:r>
          </a:p>
          <a:p>
            <a:pPr algn="l"/>
            <a:r>
              <a:rPr lang="en-US" altLang="en-US" sz="1800" b="1" dirty="0">
                <a:solidFill>
                  <a:srgbClr val="C00000"/>
                </a:solidFill>
              </a:rPr>
              <a:t>Semester: III</a:t>
            </a:r>
          </a:p>
          <a:p>
            <a:pPr algn="l"/>
            <a:r>
              <a:rPr lang="en-US" altLang="en-US" sz="1800" b="1" dirty="0" smtClean="0">
                <a:solidFill>
                  <a:srgbClr val="C00000"/>
                </a:solidFill>
              </a:rPr>
              <a:t>Course: 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Ornamental Fish Culture Technology</a:t>
            </a:r>
            <a:endParaRPr lang="en-IN" altLang="en-US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l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1" y="0"/>
            <a:ext cx="3124199" cy="292044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352800" y="5562600"/>
            <a:ext cx="5461000" cy="1066800"/>
            <a:chOff x="3352800" y="5562600"/>
            <a:chExt cx="5461000" cy="1066800"/>
          </a:xfrm>
        </p:grpSpPr>
        <p:pic>
          <p:nvPicPr>
            <p:cNvPr id="5" name="Picture 4" descr="220px-Female_Black_Moll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1200" y="5562600"/>
              <a:ext cx="3022600" cy="1066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352800" y="61076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Black molly</a:t>
              </a:r>
              <a:endParaRPr lang="en-US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381001"/>
            <a:ext cx="8382000" cy="7571303"/>
            <a:chOff x="457200" y="381001"/>
            <a:chExt cx="8382000" cy="7571303"/>
          </a:xfrm>
        </p:grpSpPr>
        <p:sp>
          <p:nvSpPr>
            <p:cNvPr id="2" name="TextBox 1"/>
            <p:cNvSpPr txBox="1"/>
            <p:nvPr/>
          </p:nvSpPr>
          <p:spPr>
            <a:xfrm>
              <a:off x="457200" y="381001"/>
              <a:ext cx="8382000" cy="7571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Brackish water fish	</a:t>
              </a:r>
              <a:r>
                <a:rPr lang="en-US" b="1" dirty="0" smtClean="0"/>
                <a:t>	</a:t>
              </a:r>
              <a:r>
                <a:rPr lang="en-US" sz="2000" b="1" dirty="0" smtClean="0"/>
                <a:t>Molly</a:t>
              </a:r>
            </a:p>
            <a:p>
              <a:pPr algn="ctr"/>
              <a:r>
                <a:rPr lang="en-US" sz="2000" b="1" i="1" dirty="0" smtClean="0">
                  <a:solidFill>
                    <a:srgbClr val="FF0000"/>
                  </a:solidFill>
                </a:rPr>
                <a:t>Poecilia</a:t>
              </a:r>
              <a:endParaRPr lang="en-US" sz="2000" dirty="0" smtClean="0">
                <a:solidFill>
                  <a:srgbClr val="FF0000"/>
                </a:solidFill>
              </a:endParaRPr>
            </a:p>
            <a:p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Phylum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:	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Chordata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Class:	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Pisces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Order:	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Teleostei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Family:	</a:t>
              </a:r>
              <a:r>
                <a:rPr lang="en-US" sz="2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Poecilidae</a:t>
              </a:r>
            </a:p>
            <a:p>
              <a:endParaRPr lang="en-US" b="1" i="1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2000" dirty="0" smtClean="0">
                  <a:solidFill>
                    <a:srgbClr val="002060"/>
                  </a:solidFill>
                </a:rPr>
                <a:t>Molly is an ornamental fish</a:t>
              </a:r>
            </a:p>
            <a:p>
              <a:pPr>
                <a:buFont typeface="Wingdings" pitchFamily="2" charset="2"/>
                <a:buChar char="v"/>
              </a:pPr>
              <a:endParaRPr lang="en-US" sz="2000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2000" dirty="0" smtClean="0">
                  <a:solidFill>
                    <a:srgbClr val="002060"/>
                  </a:solidFill>
                </a:rPr>
                <a:t>It belongs to the family of swordtails &amp; guppies</a:t>
              </a:r>
            </a:p>
            <a:p>
              <a:pPr>
                <a:buFont typeface="Wingdings" pitchFamily="2" charset="2"/>
                <a:buChar char="v"/>
              </a:pPr>
              <a:endParaRPr lang="en-US" sz="2000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2000" dirty="0" smtClean="0">
                  <a:solidFill>
                    <a:srgbClr val="002060"/>
                  </a:solidFill>
                </a:rPr>
                <a:t>It is a brackish water fish</a:t>
              </a:r>
            </a:p>
            <a:p>
              <a:pPr>
                <a:buFont typeface="Wingdings" pitchFamily="2" charset="2"/>
                <a:buChar char="v"/>
              </a:pPr>
              <a:endParaRPr lang="en-US" sz="2000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2000" dirty="0" smtClean="0">
                  <a:solidFill>
                    <a:srgbClr val="002060"/>
                  </a:solidFill>
                </a:rPr>
                <a:t>A table spoon of salt is added to the tank for </a:t>
              </a:r>
            </a:p>
            <a:p>
              <a:pPr>
                <a:buFont typeface="Wingdings" pitchFamily="2" charset="2"/>
                <a:buChar char="v"/>
              </a:pPr>
              <a:r>
                <a:rPr lang="en-US" sz="2000" dirty="0" smtClean="0">
                  <a:solidFill>
                    <a:srgbClr val="002060"/>
                  </a:solidFill>
                </a:rPr>
                <a:t>better performance of molly</a:t>
              </a:r>
            </a:p>
            <a:p>
              <a:pPr>
                <a:buFont typeface="Wingdings" pitchFamily="2" charset="2"/>
                <a:buChar char="v"/>
              </a:pPr>
              <a:endParaRPr lang="en-US" sz="2000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2000" dirty="0" smtClean="0">
                  <a:solidFill>
                    <a:srgbClr val="002060"/>
                  </a:solidFill>
                </a:rPr>
                <a:t>It can live for 5 years</a:t>
              </a:r>
            </a:p>
            <a:p>
              <a:pPr>
                <a:buFont typeface="Wingdings" pitchFamily="2" charset="2"/>
                <a:buChar char="v"/>
              </a:pPr>
              <a:endParaRPr lang="en-US" sz="2000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2000" dirty="0" smtClean="0">
                  <a:solidFill>
                    <a:srgbClr val="002060"/>
                  </a:solidFill>
                </a:rPr>
                <a:t>It is a live –bearer giving birth to young ones</a:t>
              </a:r>
            </a:p>
            <a:p>
              <a:pPr>
                <a:buFont typeface="Wingdings" pitchFamily="2" charset="2"/>
                <a:buChar char="v"/>
              </a:pPr>
              <a:endParaRPr lang="en-US" sz="2000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2000" dirty="0" smtClean="0">
                  <a:solidFill>
                    <a:srgbClr val="002060"/>
                  </a:solidFill>
                </a:rPr>
                <a:t> Not laying eggs</a:t>
              </a:r>
            </a:p>
            <a:p>
              <a:endParaRPr lang="en-US" dirty="0" smtClean="0">
                <a:solidFill>
                  <a:srgbClr val="002060"/>
                </a:solidFill>
              </a:endParaRPr>
            </a:p>
            <a:p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/>
            </a:p>
            <a:p>
              <a:endParaRPr lang="en-US" dirty="0"/>
            </a:p>
          </p:txBody>
        </p:sp>
        <p:pic>
          <p:nvPicPr>
            <p:cNvPr id="4" name="Picture 3" descr="220px-2015-09-13_female_spotted_molly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1" y="3733801"/>
              <a:ext cx="2247900" cy="15716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14800" y="45074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Block spotted molly</a:t>
              </a:r>
              <a:endParaRPr lang="en-US" b="1" dirty="0"/>
            </a:p>
          </p:txBody>
        </p:sp>
        <p:cxnSp>
          <p:nvCxnSpPr>
            <p:cNvPr id="9" name="Curved Connector 8"/>
            <p:cNvCxnSpPr/>
            <p:nvPr/>
          </p:nvCxnSpPr>
          <p:spPr>
            <a:xfrm flipV="1">
              <a:off x="5334000" y="4648201"/>
              <a:ext cx="1981200" cy="22701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Curved Connector 18"/>
          <p:cNvCxnSpPr/>
          <p:nvPr/>
        </p:nvCxnSpPr>
        <p:spPr>
          <a:xfrm flipV="1">
            <a:off x="4419600" y="6173788"/>
            <a:ext cx="1981200" cy="227012"/>
          </a:xfrm>
          <a:prstGeom prst="curvedConnector3">
            <a:avLst>
              <a:gd name="adj1" fmla="val 65844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1200" y="29834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https://goo.gl/images/Pta9EZ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534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Guppy</a:t>
            </a:r>
            <a:endParaRPr lang="en-US" sz="2000" dirty="0">
              <a:solidFill>
                <a:srgbClr val="7030A0"/>
              </a:solidFill>
            </a:endParaRPr>
          </a:p>
          <a:p>
            <a:r>
              <a:rPr lang="en-US" b="1" dirty="0"/>
              <a:t> </a:t>
            </a:r>
            <a:endParaRPr lang="en-US" i="1" dirty="0"/>
          </a:p>
          <a:p>
            <a:r>
              <a:rPr lang="en-US" b="1" i="1" dirty="0"/>
              <a:t>Poecilia reticulate</a:t>
            </a:r>
            <a:endParaRPr lang="en-US" i="1" dirty="0"/>
          </a:p>
          <a:p>
            <a:r>
              <a:rPr lang="en-US" dirty="0">
                <a:solidFill>
                  <a:srgbClr val="C00000"/>
                </a:solidFill>
              </a:rPr>
              <a:t>Phylum:	</a:t>
            </a:r>
            <a:r>
              <a:rPr lang="en-US" dirty="0" smtClean="0">
                <a:solidFill>
                  <a:srgbClr val="C00000"/>
                </a:solidFill>
              </a:rPr>
              <a:t>Chordata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Class:	</a:t>
            </a:r>
            <a:r>
              <a:rPr lang="en-US" dirty="0" smtClean="0">
                <a:solidFill>
                  <a:srgbClr val="C00000"/>
                </a:solidFill>
              </a:rPr>
              <a:t>Pisces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Order:	</a:t>
            </a:r>
            <a:r>
              <a:rPr lang="en-US" dirty="0" smtClean="0">
                <a:solidFill>
                  <a:srgbClr val="C00000"/>
                </a:solidFill>
              </a:rPr>
              <a:t>Teleostei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Family:	</a:t>
            </a:r>
            <a:r>
              <a:rPr lang="en-US" i="1" dirty="0" smtClean="0">
                <a:solidFill>
                  <a:srgbClr val="C00000"/>
                </a:solidFill>
              </a:rPr>
              <a:t>Poecilidae</a:t>
            </a:r>
          </a:p>
          <a:p>
            <a:endParaRPr lang="en-US" i="1" dirty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ne </a:t>
            </a:r>
            <a:r>
              <a:rPr lang="en-US" dirty="0">
                <a:solidFill>
                  <a:srgbClr val="002060"/>
                </a:solidFill>
              </a:rPr>
              <a:t>of the most popular </a:t>
            </a: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freshwater aquarium fish species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They </a:t>
            </a:r>
            <a:r>
              <a:rPr lang="en-US" dirty="0">
                <a:solidFill>
                  <a:srgbClr val="002060"/>
                </a:solidFill>
              </a:rPr>
              <a:t>are highly adaptable and thrive in many different environmental and ecological </a:t>
            </a:r>
            <a:r>
              <a:rPr lang="en-US" dirty="0" smtClean="0">
                <a:solidFill>
                  <a:srgbClr val="002060"/>
                </a:solidFill>
              </a:rPr>
              <a:t>conditions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Wild guppies generally feed on a variety of food sources, including </a:t>
            </a:r>
            <a:r>
              <a:rPr lang="en-US" dirty="0" smtClean="0">
                <a:solidFill>
                  <a:srgbClr val="002060"/>
                </a:solidFill>
              </a:rPr>
              <a:t>benthic algae </a:t>
            </a:r>
            <a:r>
              <a:rPr lang="en-US" dirty="0">
                <a:solidFill>
                  <a:srgbClr val="002060"/>
                </a:solidFill>
              </a:rPr>
              <a:t> and aquatic insect </a:t>
            </a:r>
            <a:r>
              <a:rPr lang="en-US" dirty="0" smtClean="0">
                <a:solidFill>
                  <a:srgbClr val="002060"/>
                </a:solidFill>
              </a:rPr>
              <a:t>larvae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Guppies are used as a </a:t>
            </a:r>
            <a:r>
              <a:rPr lang="en-US" dirty="0" smtClean="0">
                <a:solidFill>
                  <a:srgbClr val="002060"/>
                </a:solidFill>
              </a:rPr>
              <a:t>model organism</a:t>
            </a:r>
            <a:r>
              <a:rPr lang="en-US" dirty="0">
                <a:solidFill>
                  <a:srgbClr val="002060"/>
                </a:solidFill>
              </a:rPr>
              <a:t> in the fields of </a:t>
            </a:r>
            <a:r>
              <a:rPr lang="en-US" dirty="0" smtClean="0">
                <a:solidFill>
                  <a:srgbClr val="002060"/>
                </a:solidFill>
              </a:rPr>
              <a:t>ecology,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dirty="0" smtClean="0">
                <a:solidFill>
                  <a:srgbClr val="002060"/>
                </a:solidFill>
              </a:rPr>
              <a:t>evolution </a:t>
            </a:r>
            <a:r>
              <a:rPr lang="en-US" dirty="0">
                <a:solidFill>
                  <a:srgbClr val="002060"/>
                </a:solidFill>
              </a:rPr>
              <a:t>and </a:t>
            </a:r>
            <a:r>
              <a:rPr lang="en-US" dirty="0" smtClean="0">
                <a:solidFill>
                  <a:srgbClr val="002060"/>
                </a:solidFill>
              </a:rPr>
              <a:t>behavioral studies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Guppies exhibit </a:t>
            </a:r>
            <a:r>
              <a:rPr lang="en-US" dirty="0" smtClean="0">
                <a:solidFill>
                  <a:srgbClr val="002060"/>
                </a:solidFill>
              </a:rPr>
              <a:t>sexual dimorphism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While wild-type females are grey in body color, males have splashes, spots, or stripes that can be any of a wide variety of </a:t>
            </a:r>
            <a:r>
              <a:rPr lang="en-US" dirty="0" smtClean="0">
                <a:solidFill>
                  <a:srgbClr val="002060"/>
                </a:solidFill>
              </a:rPr>
              <a:t>colors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Males </a:t>
            </a:r>
            <a:r>
              <a:rPr lang="en-US" dirty="0">
                <a:solidFill>
                  <a:srgbClr val="002060"/>
                </a:solidFill>
              </a:rPr>
              <a:t>are typically 1.5–3.5 cm (0.6–1.4 in) long, while females are 3–6 cm (1.2–2.4 in) long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 descr="guop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00050"/>
            <a:ext cx="3581400" cy="302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477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https://goo.gl/images/dVoBQ9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1"/>
            <a:ext cx="88392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Marine ornamental fishes</a:t>
            </a:r>
          </a:p>
          <a:p>
            <a:pPr algn="ctr"/>
            <a:r>
              <a:rPr lang="en-US" b="1" dirty="0" smtClean="0"/>
              <a:t>Lobsters</a:t>
            </a:r>
          </a:p>
          <a:p>
            <a:r>
              <a:rPr lang="en-US" b="1" i="1" dirty="0" smtClean="0"/>
              <a:t>Homarus gammarus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Subphylum: 	Crustacea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Class:		Malacostraca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Order:		Decapoda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Family:		</a:t>
            </a:r>
            <a:r>
              <a:rPr lang="en-US" b="1" i="1" dirty="0" smtClean="0">
                <a:solidFill>
                  <a:srgbClr val="7030A0"/>
                </a:solidFill>
              </a:rPr>
              <a:t>Nephropidae</a:t>
            </a:r>
          </a:p>
          <a:p>
            <a:endParaRPr lang="en-US" b="1" i="1" dirty="0" smtClean="0">
              <a:solidFill>
                <a:srgbClr val="7030A0"/>
              </a:solidFill>
            </a:endParaRPr>
          </a:p>
          <a:p>
            <a:r>
              <a:rPr lang="en-US" b="1" dirty="0" smtClean="0"/>
              <a:t> </a:t>
            </a:r>
          </a:p>
          <a:p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Lobsters have long bodies with muscular tails, and live in crevices or burrows on the sea floor.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Three of their five pairs of legs have claws, including the first pair, which are usually much larger than the others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Highly prized as seafoods, lobsters are economically important, and are often one of the most profitable commodities in coastal areas they populate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Lobsters are found in all oceans &amp; they live on rocky, sandy or muddy bottoms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Lobsters are omnivores and typically eat live prey such as fish, mollusks, other crustaceans, worms, and some plant life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In general, lobsters are 25–50 cm (10–20 in) long, and move by slowly walking on the sea floor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lobster is cooked, its shell's color changes from blue to orange because the heat from cooking breaks down a protein called crustacyanin, which suppresses the orange hue of the chemical astaxanthin, which is also found in the shell</a:t>
            </a:r>
          </a:p>
          <a:p>
            <a:endParaRPr lang="en-US" dirty="0" smtClean="0"/>
          </a:p>
          <a:p>
            <a:endParaRPr lang="en-US" b="1" i="1" dirty="0" smtClean="0">
              <a:solidFill>
                <a:srgbClr val="7030A0"/>
              </a:solidFill>
            </a:endParaRPr>
          </a:p>
          <a:p>
            <a:endParaRPr lang="en-US" b="1" i="1" dirty="0" smtClean="0">
              <a:solidFill>
                <a:srgbClr val="7030A0"/>
              </a:solidFill>
            </a:endParaRPr>
          </a:p>
          <a:p>
            <a:endParaRPr lang="en-US" b="1" i="1" dirty="0" smtClean="0">
              <a:solidFill>
                <a:srgbClr val="7030A0"/>
              </a:solidFill>
            </a:endParaRPr>
          </a:p>
          <a:p>
            <a:endParaRPr lang="en-US" b="1" i="1" dirty="0" smtClean="0">
              <a:solidFill>
                <a:srgbClr val="7030A0"/>
              </a:solidFill>
            </a:endParaRP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blue-lob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838200"/>
            <a:ext cx="4038600" cy="1878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678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https://goo.gl/images/LN2m9W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Octopus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i="1" dirty="0" smtClean="0">
                <a:solidFill>
                  <a:srgbClr val="002060"/>
                </a:solidFill>
              </a:rPr>
              <a:t>Octopus </a:t>
            </a:r>
            <a:r>
              <a:rPr lang="en-US" b="1" i="1" dirty="0" err="1" smtClean="0">
                <a:solidFill>
                  <a:srgbClr val="002060"/>
                </a:solidFill>
              </a:rPr>
              <a:t>vulgaris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Phylum:		</a:t>
            </a:r>
            <a:r>
              <a:rPr lang="en-US" dirty="0" err="1" smtClean="0">
                <a:solidFill>
                  <a:srgbClr val="002060"/>
                </a:solidFill>
              </a:rPr>
              <a:t>Mollusca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Class:		</a:t>
            </a:r>
            <a:r>
              <a:rPr lang="en-US" dirty="0" err="1" smtClean="0">
                <a:solidFill>
                  <a:srgbClr val="002060"/>
                </a:solidFill>
              </a:rPr>
              <a:t>Cephalopoda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Order:		Octopoda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Super order:	</a:t>
            </a:r>
            <a:r>
              <a:rPr lang="en-US" b="1" i="1" dirty="0" err="1" smtClean="0">
                <a:solidFill>
                  <a:srgbClr val="002060"/>
                </a:solidFill>
              </a:rPr>
              <a:t>Octopodiformes</a:t>
            </a:r>
            <a:endParaRPr lang="en-US" b="1" i="1" dirty="0" smtClean="0">
              <a:solidFill>
                <a:srgbClr val="002060"/>
              </a:solidFill>
            </a:endParaRP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The octopus is a soft-bodied, eight-armed mollusc of the order Octopoda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The soft body can rapidly alter its shape, enabling octopuses to squeeze through small gaps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They trail their eight arms behind them as they swim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The siphon is used both for respiration and for locomotion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Octopuses have a complex nervous system and excellent sight, and are among the most intelligent and behaviorally diverse of all invertebrates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Octopuses inhabit various regions of the ocean, including coral reefs, pelagic waters, and the seabed; some live in the intertidal zone and others at abyssal depths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Most species grow fast, mature early and are short-lived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During breeding, the male uses a specially adapted arm to deliver a bundle of sperm directly into the female's mantle cavity, after which he becomes senescent and dies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 The female deposits fertilized eggs in a den and cares for them until they hatch, after which she also dies</a:t>
            </a:r>
          </a:p>
          <a:p>
            <a:pPr algn="just"/>
            <a:r>
              <a:rPr lang="en-US" dirty="0" smtClean="0"/>
              <a:t>Source: https://goo.gl/images/C9GVYV</a:t>
            </a:r>
          </a:p>
        </p:txBody>
      </p:sp>
      <p:pic>
        <p:nvPicPr>
          <p:cNvPr id="3" name="Picture 2" descr="octobu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33400"/>
            <a:ext cx="3673929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Star Fish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b="1" i="1" dirty="0" smtClean="0"/>
              <a:t>Fromia monilis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Phylum:		Echinodermata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Class:		Asteroidea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Super order:	</a:t>
            </a:r>
            <a:r>
              <a:rPr lang="en-US" b="1" i="1" dirty="0" smtClean="0">
                <a:solidFill>
                  <a:srgbClr val="7030A0"/>
                </a:solidFill>
              </a:rPr>
              <a:t>Valvatacea</a:t>
            </a:r>
          </a:p>
          <a:p>
            <a:endParaRPr lang="en-US" b="1" i="1" dirty="0" smtClean="0">
              <a:solidFill>
                <a:srgbClr val="7030A0"/>
              </a:solidFill>
            </a:endParaRPr>
          </a:p>
          <a:p>
            <a:endParaRPr lang="en-US" b="1" i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Starfish or sea stars are star-shaped echinoderms belonging to the class Asteroidea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Starfish are marine invertebrates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They typically have a central disc and five arms, though some species have a larger number of arms.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The aboral or upper surface may be smooth, granular or spiny, and is covered with overlapping plates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Starfish have tube feet operated by a hydraulic system and a mouth at the centre of the oral or lower surface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starfish is a hydraulic system made up of a network of fluid-filled canals and is concerned with locomotion, adhesion, food manipulation and gas exchange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Starfish can ability to digest food outside the body, starfish can hunt prey much larger than their mouths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Their diets include clams and oysters, arthropods, small fish and gastropod molluscs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starfish are not pure carnivores, supplementing their diets with algae or organic detritus</a:t>
            </a:r>
          </a:p>
          <a:p>
            <a:pPr algn="just"/>
            <a:r>
              <a:rPr lang="en-US" dirty="0" smtClean="0"/>
              <a:t>Source: https://goo.gl/images/tPg793</a:t>
            </a:r>
          </a:p>
        </p:txBody>
      </p:sp>
      <p:pic>
        <p:nvPicPr>
          <p:cNvPr id="3" name="Picture 2" descr="star 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2400"/>
            <a:ext cx="3124200" cy="199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620000" cy="762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Octopus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229600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o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838200"/>
            <a:ext cx="2719039" cy="2026922"/>
          </a:xfrm>
          <a:prstGeom prst="rect">
            <a:avLst/>
          </a:prstGeom>
        </p:spPr>
      </p:pic>
      <p:pic>
        <p:nvPicPr>
          <p:cNvPr id="5" name="Picture 4" descr="o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838200"/>
            <a:ext cx="2743200" cy="2057400"/>
          </a:xfrm>
          <a:prstGeom prst="rect">
            <a:avLst/>
          </a:prstGeom>
        </p:spPr>
      </p:pic>
      <p:pic>
        <p:nvPicPr>
          <p:cNvPr id="6" name="Picture 5" descr="oc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38200"/>
            <a:ext cx="2687591" cy="2064558"/>
          </a:xfrm>
          <a:prstGeom prst="rect">
            <a:avLst/>
          </a:prstGeom>
        </p:spPr>
      </p:pic>
      <p:pic>
        <p:nvPicPr>
          <p:cNvPr id="7" name="Picture 6" descr="o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676650"/>
            <a:ext cx="2921000" cy="2419350"/>
          </a:xfrm>
          <a:prstGeom prst="rect">
            <a:avLst/>
          </a:prstGeom>
        </p:spPr>
      </p:pic>
      <p:pic>
        <p:nvPicPr>
          <p:cNvPr id="8" name="Picture 7" descr="oc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733800"/>
            <a:ext cx="2819400" cy="22021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2907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Seven armed starfish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2895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Ossicles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2895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Pedicellariae and retracted papulae among the spines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6096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Pedicellaria</a:t>
            </a:r>
            <a:r>
              <a:rPr lang="en-US" dirty="0" smtClean="0"/>
              <a:t> and papulae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6019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Arm tip of </a:t>
            </a:r>
            <a:r>
              <a:rPr lang="en-US" i="1" dirty="0" err="1" smtClean="0"/>
              <a:t>Leptasterias</a:t>
            </a:r>
            <a:r>
              <a:rPr lang="en-US" i="1" dirty="0" smtClean="0"/>
              <a:t> </a:t>
            </a:r>
            <a:r>
              <a:rPr lang="en-US" i="1" dirty="0" err="1" smtClean="0"/>
              <a:t>polaris</a:t>
            </a:r>
            <a:r>
              <a:rPr lang="en-US" i="1" dirty="0" smtClean="0"/>
              <a:t> s</a:t>
            </a:r>
            <a:r>
              <a:rPr lang="en-US" dirty="0" smtClean="0"/>
              <a:t>howing tube feet and eyespot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Digestive system and excretion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3" name="Picture 2" descr="oc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5181600" cy="4802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1447800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1. Pyloric stomach,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2. Intestine and anus,</a:t>
            </a:r>
            <a:br>
              <a:rPr lang="en-US" dirty="0" smtClean="0"/>
            </a:br>
            <a:r>
              <a:rPr lang="en-US" dirty="0" smtClean="0"/>
              <a:t>3. Rectal sac,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4. Stone canal,</a:t>
            </a:r>
            <a:br>
              <a:rPr lang="en-US" dirty="0" smtClean="0"/>
            </a:br>
            <a:r>
              <a:rPr lang="en-US" dirty="0" smtClean="0"/>
              <a:t>5. Madreporite,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6. Pyloric caecum,</a:t>
            </a:r>
            <a:br>
              <a:rPr lang="en-US" dirty="0" smtClean="0"/>
            </a:br>
            <a:r>
              <a:rPr lang="en-US" dirty="0" smtClean="0"/>
              <a:t>7. Digestive glands,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8. Cardiac stomach,</a:t>
            </a:r>
            <a:br>
              <a:rPr lang="en-US" dirty="0" smtClean="0"/>
            </a:br>
            <a:r>
              <a:rPr lang="en-US" dirty="0" smtClean="0"/>
              <a:t>9. Gonad,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10. Radial canal,</a:t>
            </a:r>
            <a:br>
              <a:rPr lang="en-US" dirty="0" smtClean="0"/>
            </a:br>
            <a:r>
              <a:rPr lang="en-US" dirty="0" smtClean="0"/>
              <a:t>11. Ambulacral ridge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3362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https://en.wikipedia.org/wiki/Octopus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3" name="Picture 2" descr="gg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76400"/>
            <a:ext cx="5624372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2"/>
            <a:ext cx="8382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Ornamental Fishes</a:t>
            </a:r>
          </a:p>
          <a:p>
            <a:pPr algn="ctr"/>
            <a:endParaRPr lang="en-US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 Ornamental fishes usually very attractive colorful fishes of various characteristics.</a:t>
            </a: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Ornamental fishes kept in glass aquarium tanks or a garden pool for fun and fancy.</a:t>
            </a:r>
          </a:p>
          <a:p>
            <a:pPr algn="just">
              <a:buFont typeface="Wingdings" pitchFamily="2" charset="2"/>
              <a:buChar char="v"/>
            </a:pPr>
            <a:endParaRPr lang="en-US" dirty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 Fish have some peculiar special characteristics such as body color, morphology, mode of taking food etc.  </a:t>
            </a:r>
          </a:p>
          <a:p>
            <a:pPr algn="just">
              <a:buFont typeface="Wingdings" pitchFamily="2" charset="2"/>
              <a:buChar char="v"/>
            </a:pPr>
            <a:endParaRPr lang="en-US" dirty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 There are various types of ornamental fishes available all across the world.</a:t>
            </a:r>
          </a:p>
          <a:p>
            <a:pPr algn="ctr">
              <a:buFont typeface="Wingdings" pitchFamily="2" charset="2"/>
              <a:buChar char="v"/>
            </a:pPr>
            <a:endParaRPr lang="en-US" dirty="0"/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	Fighter </a:t>
            </a:r>
            <a:r>
              <a:rPr lang="en-US" b="1" dirty="0">
                <a:solidFill>
                  <a:srgbClr val="C00000"/>
                </a:solidFill>
              </a:rPr>
              <a:t>Fish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	Betta </a:t>
            </a:r>
            <a:r>
              <a:rPr lang="en-US" b="1" i="1" dirty="0">
                <a:solidFill>
                  <a:srgbClr val="002060"/>
                </a:solidFill>
              </a:rPr>
              <a:t>splendens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	Phylum</a:t>
            </a:r>
            <a:r>
              <a:rPr lang="en-US" dirty="0">
                <a:solidFill>
                  <a:srgbClr val="002060"/>
                </a:solidFill>
              </a:rPr>
              <a:t>:	</a:t>
            </a:r>
            <a:r>
              <a:rPr lang="en-US" dirty="0" smtClean="0">
                <a:solidFill>
                  <a:srgbClr val="002060"/>
                </a:solidFill>
              </a:rPr>
              <a:t>Chordata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	Class:	Pisces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	Order</a:t>
            </a:r>
            <a:r>
              <a:rPr lang="en-US" dirty="0">
                <a:solidFill>
                  <a:srgbClr val="002060"/>
                </a:solidFill>
              </a:rPr>
              <a:t>:	</a:t>
            </a:r>
            <a:r>
              <a:rPr lang="en-US" dirty="0" smtClean="0">
                <a:solidFill>
                  <a:srgbClr val="002060"/>
                </a:solidFill>
              </a:rPr>
              <a:t>Teleostei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	Family</a:t>
            </a:r>
            <a:r>
              <a:rPr lang="en-US" dirty="0">
                <a:solidFill>
                  <a:srgbClr val="002060"/>
                </a:solidFill>
              </a:rPr>
              <a:t>:	</a:t>
            </a:r>
            <a:r>
              <a:rPr lang="en-US" i="1" dirty="0" smtClean="0">
                <a:solidFill>
                  <a:srgbClr val="002060"/>
                </a:solidFill>
              </a:rPr>
              <a:t>Belontidae</a:t>
            </a:r>
            <a:endParaRPr lang="en-US" i="1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Bettas are a member of the group gourami </a:t>
            </a:r>
            <a:r>
              <a:rPr lang="en-US" dirty="0"/>
              <a:t>family and are known to be highly territorial. 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3" name="Picture 2" descr="fighter 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3124200"/>
            <a:ext cx="2971799" cy="2233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410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https://goo.gl/images/E7uWXB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57201"/>
            <a:ext cx="815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Males </a:t>
            </a:r>
            <a:r>
              <a:rPr lang="en-US" dirty="0"/>
              <a:t>in particular are prone to high levels of aggression and will attack each other if housed in the same tank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Brilliantly colored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Males bigger than the female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Males have elongated fins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Lays eggs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Optimum temperature 24-29◦C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Bubble nest is built. The male guards the eggs.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Feed on zooplankton, crustaceans, and other larvae of mosquitoes &amp; other water bound insects 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Frozen diet foods such as brine shrimp,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blood worm, daphnia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ink-floating-fish-f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82749"/>
            <a:ext cx="4114800" cy="2574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3593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https://goo.gl/images/izmiYT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5344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Gourami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Colisa</a:t>
            </a:r>
          </a:p>
          <a:p>
            <a:r>
              <a:rPr lang="en-US" sz="2000" dirty="0">
                <a:solidFill>
                  <a:srgbClr val="002060"/>
                </a:solidFill>
              </a:rPr>
              <a:t>Phylum:	</a:t>
            </a:r>
            <a:r>
              <a:rPr lang="en-US" sz="2000" dirty="0" smtClean="0">
                <a:solidFill>
                  <a:srgbClr val="002060"/>
                </a:solidFill>
              </a:rPr>
              <a:t>Chordata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Class:	</a:t>
            </a:r>
            <a:r>
              <a:rPr lang="en-US" sz="2000" dirty="0" smtClean="0">
                <a:solidFill>
                  <a:srgbClr val="002060"/>
                </a:solidFill>
              </a:rPr>
              <a:t>Pisces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Order:	</a:t>
            </a:r>
            <a:r>
              <a:rPr lang="en-US" sz="2000" dirty="0" smtClean="0">
                <a:solidFill>
                  <a:srgbClr val="002060"/>
                </a:solidFill>
              </a:rPr>
              <a:t>Teleostei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Family:</a:t>
            </a: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i="1" dirty="0" smtClean="0">
                <a:solidFill>
                  <a:srgbClr val="002060"/>
                </a:solidFill>
              </a:rPr>
              <a:t>Osphronemidae</a:t>
            </a:r>
          </a:p>
          <a:p>
            <a:endParaRPr lang="en-US" sz="2000" i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Gourami is an ornamental fish &amp; freshwater fish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It has elongated rays infront of pelvic fins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Temperature 22 to 28◦C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Males is attractive and colorful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Males larger than female &amp; they lay eggs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Exhibit parental care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They are mouth breeders or build bubble nests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b="1" dirty="0" smtClean="0"/>
          </a:p>
          <a:p>
            <a:pPr algn="ctr"/>
            <a:endParaRPr lang="en-US" sz="2000" b="1" dirty="0"/>
          </a:p>
          <a:p>
            <a:endParaRPr lang="en-US" sz="2000" i="1" dirty="0"/>
          </a:p>
          <a:p>
            <a:endParaRPr lang="en-US" sz="2000" i="1" dirty="0" smtClean="0"/>
          </a:p>
          <a:p>
            <a:r>
              <a:rPr lang="en-US" sz="2000" i="1" dirty="0"/>
              <a:t>	</a:t>
            </a:r>
            <a:endParaRPr lang="en-US" sz="2000" dirty="0"/>
          </a:p>
          <a:p>
            <a:pPr algn="ctr"/>
            <a:endParaRPr lang="en-US" sz="2000" b="1" i="1" dirty="0"/>
          </a:p>
        </p:txBody>
      </p:sp>
      <p:pic>
        <p:nvPicPr>
          <p:cNvPr id="6" name="Picture 5" descr="lg89813PowderBlueDwarfGour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57200"/>
            <a:ext cx="3124200" cy="3124200"/>
          </a:xfrm>
          <a:prstGeom prst="rect">
            <a:avLst/>
          </a:prstGeom>
        </p:spPr>
      </p:pic>
      <p:pic>
        <p:nvPicPr>
          <p:cNvPr id="7" name="Picture 6" descr="220px-Building-mah-bubblenest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191000"/>
            <a:ext cx="2743200" cy="1981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343400" y="2667000"/>
            <a:ext cx="2590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67200" y="5638800"/>
            <a:ext cx="1981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36692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https://goo.gl/images/z8ZZdq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https://goo.gl/images/jUBZ7x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0" y="228600"/>
            <a:ext cx="8610600" cy="6589932"/>
            <a:chOff x="381000" y="228600"/>
            <a:chExt cx="8610600" cy="6589932"/>
          </a:xfrm>
        </p:grpSpPr>
        <p:pic>
          <p:nvPicPr>
            <p:cNvPr id="2" name="Picture 1" descr="Betta_splendens,_female_-_2008080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762000"/>
              <a:ext cx="2743200" cy="2057400"/>
            </a:xfrm>
            <a:prstGeom prst="rect">
              <a:avLst/>
            </a:prstGeom>
          </p:spPr>
        </p:pic>
        <p:pic>
          <p:nvPicPr>
            <p:cNvPr id="3" name="Picture 2" descr="220px-Betta_splendens_pa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720634"/>
              <a:ext cx="2819400" cy="2174966"/>
            </a:xfrm>
            <a:prstGeom prst="rect">
              <a:avLst/>
            </a:prstGeom>
          </p:spPr>
        </p:pic>
        <p:pic>
          <p:nvPicPr>
            <p:cNvPr id="4" name="Picture 3" descr="220px-Betta_splendens_male_doubletai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3733800"/>
              <a:ext cx="2514600" cy="1905000"/>
            </a:xfrm>
            <a:prstGeom prst="rect">
              <a:avLst/>
            </a:prstGeom>
          </p:spPr>
        </p:pic>
        <p:pic>
          <p:nvPicPr>
            <p:cNvPr id="5" name="Picture 4" descr="220px-Betta_fr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1" y="1019176"/>
              <a:ext cx="2095500" cy="1571625"/>
            </a:xfrm>
            <a:prstGeom prst="rect">
              <a:avLst/>
            </a:prstGeom>
          </p:spPr>
        </p:pic>
        <p:pic>
          <p:nvPicPr>
            <p:cNvPr id="7" name="Picture 6" descr="220px-Betta_Fighting_Reflec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1400" y="3962400"/>
              <a:ext cx="2794000" cy="2095500"/>
            </a:xfrm>
            <a:prstGeom prst="rect">
              <a:avLst/>
            </a:prstGeom>
          </p:spPr>
        </p:pic>
        <p:pic>
          <p:nvPicPr>
            <p:cNvPr id="9" name="Picture 8" descr="220px-Betta_spawning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81800" y="3429000"/>
              <a:ext cx="2133600" cy="2362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9600" y="228600"/>
              <a:ext cx="678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Common features &amp; characteristics of ornamental fishes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30480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Purple &amp; blue female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1400" y="3048001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Dalmatian orange male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9400" y="2743201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Infected velvet disease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" y="5715001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Metallic double tail male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6172201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Male attacking &amp; flaring at his reflection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586740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Pair spawning in a bubble nest in breeders tank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1"/>
            <a:ext cx="8382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Freshwater ornamental </a:t>
            </a:r>
            <a:r>
              <a:rPr lang="en-US" b="1" dirty="0" smtClean="0"/>
              <a:t>fishes</a:t>
            </a:r>
          </a:p>
          <a:p>
            <a:pPr algn="ctr"/>
            <a:r>
              <a:rPr lang="en-US" b="1" dirty="0" smtClean="0"/>
              <a:t>Gold </a:t>
            </a:r>
            <a:r>
              <a:rPr lang="en-US" b="1" dirty="0"/>
              <a:t>Fish</a:t>
            </a:r>
            <a:endParaRPr lang="en-US" dirty="0"/>
          </a:p>
          <a:p>
            <a:r>
              <a:rPr lang="en-US" dirty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Carassius auratus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Phylum:	Chordata</a:t>
            </a:r>
          </a:p>
          <a:p>
            <a:r>
              <a:rPr lang="en-US" dirty="0">
                <a:solidFill>
                  <a:srgbClr val="002060"/>
                </a:solidFill>
              </a:rPr>
              <a:t>Class:	</a:t>
            </a:r>
            <a:r>
              <a:rPr lang="en-US" dirty="0" smtClean="0">
                <a:solidFill>
                  <a:srgbClr val="002060"/>
                </a:solidFill>
              </a:rPr>
              <a:t>Pisces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Order:	</a:t>
            </a:r>
            <a:r>
              <a:rPr lang="en-US" dirty="0" smtClean="0">
                <a:solidFill>
                  <a:srgbClr val="002060"/>
                </a:solidFill>
              </a:rPr>
              <a:t>Teleostei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Family:	</a:t>
            </a:r>
            <a:r>
              <a:rPr lang="en-US" b="1" i="1" dirty="0" smtClean="0">
                <a:solidFill>
                  <a:srgbClr val="002060"/>
                </a:solidFill>
              </a:rPr>
              <a:t>Cichlidae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Gold fish is an ornamental fish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It belong to carp family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It was one of the earliest fishes domesticated &amp; cold water fish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It is native of china &amp; it has no stomach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So it cannot digest excess of protein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Hence it releases large amount of waste.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Overfed fishes have a trailing of faeces from the cloaca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It lays eggs &amp; maximum length is 59 cm and weight is 4.5 kg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It can produce pigments in light. If left in the darkness, the gold fish turns white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The body is short &amp; the back is smooth &amp; curved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b="1" i="1" dirty="0">
              <a:solidFill>
                <a:srgbClr val="002060"/>
              </a:solidFill>
            </a:endParaRP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endParaRPr lang="en-US" b="1" i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gold 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990600"/>
            <a:ext cx="2057400" cy="2133600"/>
          </a:xfrm>
          <a:prstGeom prst="rect">
            <a:avLst/>
          </a:prstGeom>
        </p:spPr>
      </p:pic>
      <p:pic>
        <p:nvPicPr>
          <p:cNvPr id="4" name="Picture 3" descr="gold 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14400"/>
            <a:ext cx="2686051" cy="1704975"/>
          </a:xfrm>
          <a:prstGeom prst="rect">
            <a:avLst/>
          </a:prstGeom>
        </p:spPr>
      </p:pic>
      <p:pic>
        <p:nvPicPr>
          <p:cNvPr id="5" name="Picture 4" descr="gold egg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1" y="3657600"/>
            <a:ext cx="2707393" cy="1524000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 rot="5400000" flipV="1">
            <a:off x="6460082" y="2917480"/>
            <a:ext cx="1334198" cy="528441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66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https://goo.gl/images/cjtUcH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3362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https://goo.gl/images/vpnzhv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1"/>
            <a:ext cx="8534400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Angel </a:t>
            </a:r>
            <a:r>
              <a:rPr lang="en-US" b="1" dirty="0" smtClean="0"/>
              <a:t>Fish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Pterophyllum scalare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Phylum:	Chordata</a:t>
            </a:r>
          </a:p>
          <a:p>
            <a:r>
              <a:rPr lang="en-US" dirty="0">
                <a:solidFill>
                  <a:srgbClr val="002060"/>
                </a:solidFill>
              </a:rPr>
              <a:t>Class:	</a:t>
            </a:r>
            <a:r>
              <a:rPr lang="en-US" dirty="0" smtClean="0">
                <a:solidFill>
                  <a:srgbClr val="002060"/>
                </a:solidFill>
              </a:rPr>
              <a:t>Pisces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Order:	</a:t>
            </a:r>
            <a:r>
              <a:rPr lang="en-US" dirty="0" smtClean="0">
                <a:solidFill>
                  <a:srgbClr val="002060"/>
                </a:solidFill>
              </a:rPr>
              <a:t>Teleostei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Family:	</a:t>
            </a:r>
            <a:r>
              <a:rPr lang="en-US" b="1" i="1" dirty="0" smtClean="0">
                <a:solidFill>
                  <a:srgbClr val="002060"/>
                </a:solidFill>
              </a:rPr>
              <a:t>Cichlidae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Angel fish is an ornamental fish.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three species of </a:t>
            </a:r>
            <a:r>
              <a:rPr lang="en-US" i="1" dirty="0"/>
              <a:t>Pterophyllum</a:t>
            </a:r>
            <a:r>
              <a:rPr lang="en-US" dirty="0"/>
              <a:t> are unusually shaped for </a:t>
            </a:r>
            <a:r>
              <a:rPr lang="en-US" dirty="0" smtClean="0"/>
              <a:t>cichlids being </a:t>
            </a:r>
            <a:r>
              <a:rPr lang="en-US" dirty="0"/>
              <a:t>greatly laterally compressed, with round bodies and elongated triangular dorsal and anal </a:t>
            </a:r>
            <a:r>
              <a:rPr lang="en-US" dirty="0" smtClean="0"/>
              <a:t>fins</a:t>
            </a:r>
            <a:endParaRPr lang="en-US" dirty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Angelfish </a:t>
            </a:r>
            <a:r>
              <a:rPr lang="en-US" dirty="0"/>
              <a:t>are ambush </a:t>
            </a:r>
            <a:r>
              <a:rPr lang="en-US" dirty="0" smtClean="0"/>
              <a:t>predators</a:t>
            </a:r>
            <a:r>
              <a:rPr lang="en-US" dirty="0"/>
              <a:t> and prey on small fish and </a:t>
            </a:r>
            <a:r>
              <a:rPr lang="en-US" dirty="0" smtClean="0"/>
              <a:t>macro-invertebrates</a:t>
            </a:r>
            <a:endParaRPr lang="en-US" dirty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Angelfish pairs form long-term relationships where each individual will protect the other from threats and potential </a:t>
            </a:r>
            <a:r>
              <a:rPr lang="en-US" dirty="0" smtClean="0"/>
              <a:t>suitors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It has </a:t>
            </a:r>
            <a:r>
              <a:rPr lang="en-US" dirty="0"/>
              <a:t>reaches sexual maturity at the age of six to 12 months or </a:t>
            </a:r>
            <a:r>
              <a:rPr lang="en-US" dirty="0" smtClean="0"/>
              <a:t>more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In situations where the eggs are removed from the aquarium immediately after spawning, the pair is capable of spawning every seven to 10 </a:t>
            </a:r>
            <a:r>
              <a:rPr lang="en-US" dirty="0" smtClean="0"/>
              <a:t>days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A number of varieties are available. They are Silver, Veil tail, Black lace, Marble, Black, Golden, Half black and Pearl scale</a:t>
            </a:r>
          </a:p>
          <a:p>
            <a:endParaRPr lang="en-US" b="1" i="1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ngel 2 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33400"/>
            <a:ext cx="2971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400" y="304801"/>
            <a:ext cx="8763000" cy="6096000"/>
            <a:chOff x="152400" y="304800"/>
            <a:chExt cx="8890000" cy="6285131"/>
          </a:xfrm>
        </p:grpSpPr>
        <p:pic>
          <p:nvPicPr>
            <p:cNvPr id="4" name="Picture 3" descr="Ap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2200" y="304800"/>
              <a:ext cx="2794000" cy="2095500"/>
            </a:xfrm>
            <a:prstGeom prst="rect">
              <a:avLst/>
            </a:prstGeom>
          </p:spPr>
        </p:pic>
        <p:pic>
          <p:nvPicPr>
            <p:cNvPr id="5" name="Picture 4" descr="Ap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304800"/>
              <a:ext cx="2590800" cy="2031076"/>
            </a:xfrm>
            <a:prstGeom prst="rect">
              <a:avLst/>
            </a:prstGeom>
          </p:spPr>
        </p:pic>
        <p:pic>
          <p:nvPicPr>
            <p:cNvPr id="6" name="Picture 5" descr="Ap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943" y="381000"/>
              <a:ext cx="2623457" cy="1981200"/>
            </a:xfrm>
            <a:prstGeom prst="rect">
              <a:avLst/>
            </a:prstGeom>
          </p:spPr>
        </p:pic>
        <p:pic>
          <p:nvPicPr>
            <p:cNvPr id="7" name="Picture 6" descr="Ap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9200" y="3657600"/>
              <a:ext cx="2743200" cy="2057400"/>
            </a:xfrm>
            <a:prstGeom prst="rect">
              <a:avLst/>
            </a:prstGeom>
          </p:spPr>
        </p:pic>
        <p:pic>
          <p:nvPicPr>
            <p:cNvPr id="8" name="Picture 7" descr="Ap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3505200"/>
              <a:ext cx="2743200" cy="2057400"/>
            </a:xfrm>
            <a:prstGeom prst="rect">
              <a:avLst/>
            </a:prstGeom>
          </p:spPr>
        </p:pic>
        <p:pic>
          <p:nvPicPr>
            <p:cNvPr id="11" name="Picture 10" descr="A.p2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400" y="3467100"/>
              <a:ext cx="2688566" cy="20955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8600" y="25146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Koi angel fish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6600" y="2514600"/>
              <a:ext cx="2438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Marble angel fish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200" y="25908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Gold pearlscale angel fish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" y="57912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Couple spawning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4200" y="5791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Halfblack veil angelfish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59436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Sunset blushing veil angelfish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2400" y="6400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https://goo.gl/images/mSnqBU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Koi</a:t>
            </a:r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sz="2000" b="1" i="1" dirty="0" err="1">
                <a:solidFill>
                  <a:srgbClr val="C00000"/>
                </a:solidFill>
              </a:rPr>
              <a:t>Cyprinus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carpio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Phylum:	</a:t>
            </a:r>
            <a:r>
              <a:rPr lang="en-US" dirty="0" smtClean="0">
                <a:solidFill>
                  <a:srgbClr val="FF0000"/>
                </a:solidFill>
              </a:rPr>
              <a:t>Chordata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Class:	</a:t>
            </a:r>
            <a:r>
              <a:rPr lang="en-US" dirty="0" smtClean="0">
                <a:solidFill>
                  <a:srgbClr val="FF0000"/>
                </a:solidFill>
              </a:rPr>
              <a:t>Pisces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Order:	</a:t>
            </a:r>
            <a:r>
              <a:rPr lang="en-US" dirty="0" smtClean="0">
                <a:solidFill>
                  <a:srgbClr val="FF0000"/>
                </a:solidFill>
              </a:rPr>
              <a:t>Teleostei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Family:	</a:t>
            </a:r>
            <a:r>
              <a:rPr lang="en-US" b="1" i="1" dirty="0" err="1" smtClean="0">
                <a:solidFill>
                  <a:srgbClr val="FF0000"/>
                </a:solidFill>
              </a:rPr>
              <a:t>Cyprinidae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2060"/>
                </a:solidFill>
              </a:rPr>
              <a:t>Koi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means carp. It is fast growing and reaches large </a:t>
            </a:r>
            <a:r>
              <a:rPr lang="en-US" dirty="0" smtClean="0">
                <a:solidFill>
                  <a:srgbClr val="002060"/>
                </a:solidFill>
              </a:rPr>
              <a:t>size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Koi </a:t>
            </a:r>
            <a:r>
              <a:rPr lang="en-US" dirty="0">
                <a:solidFill>
                  <a:srgbClr val="002060"/>
                </a:solidFill>
              </a:rPr>
              <a:t>is an informal group of the colored variants of the </a:t>
            </a:r>
            <a:r>
              <a:rPr lang="en-US" dirty="0" smtClean="0">
                <a:solidFill>
                  <a:srgbClr val="002060"/>
                </a:solidFill>
              </a:rPr>
              <a:t>Amur carp.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The common carp is a hardy fish, and koi retain that durability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Koi are cold-water fish, but benefit from being kept in the 15–25 °C (59–77 °F) range, and do not react well to long, cold, winter temperatures; their immune systems are very weak below 10 °</a:t>
            </a:r>
            <a:r>
              <a:rPr lang="en-US" dirty="0" smtClean="0">
                <a:solidFill>
                  <a:srgbClr val="002060"/>
                </a:solidFill>
              </a:rPr>
              <a:t>C. Koi </a:t>
            </a:r>
            <a:r>
              <a:rPr lang="en-US" dirty="0">
                <a:solidFill>
                  <a:srgbClr val="002060"/>
                </a:solidFill>
              </a:rPr>
              <a:t>are an omnivorous fish. </a:t>
            </a:r>
            <a:r>
              <a:rPr lang="en-US" dirty="0" smtClean="0">
                <a:solidFill>
                  <a:srgbClr val="002060"/>
                </a:solidFill>
              </a:rPr>
              <a:t>They </a:t>
            </a:r>
            <a:r>
              <a:rPr lang="en-US" dirty="0">
                <a:solidFill>
                  <a:srgbClr val="002060"/>
                </a:solidFill>
              </a:rPr>
              <a:t>eat a wide variety of foods, including peas, lettuce, and watermelon.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Koi </a:t>
            </a:r>
            <a:r>
              <a:rPr lang="en-US" dirty="0">
                <a:solidFill>
                  <a:srgbClr val="002060"/>
                </a:solidFill>
              </a:rPr>
              <a:t>food is designed not only to be nutritionally balanced, but also to float so as to encourage them to come to the surface</a:t>
            </a:r>
            <a:endParaRPr lang="en-US" b="1" i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220px-Six_k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0"/>
            <a:ext cx="32766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36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https://goo.gl/images/ciNwfj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363</Words>
  <Application>Microsoft Office PowerPoint</Application>
  <PresentationFormat>On-screen Show (4:3)</PresentationFormat>
  <Paragraphs>258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Unit-II  Classification and characteristic feature of ornamental fishes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Octopus</vt:lpstr>
      <vt:lpstr>Digestive system and excretion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Unit-II Classification and characteristic feature of ornamental fishes</dc:title>
  <dc:creator>Dinesh</dc:creator>
  <cp:lastModifiedBy>KSR Kuamr</cp:lastModifiedBy>
  <cp:revision>26</cp:revision>
  <dcterms:created xsi:type="dcterms:W3CDTF">2018-05-01T11:57:34Z</dcterms:created>
  <dcterms:modified xsi:type="dcterms:W3CDTF">2019-02-04T06:02:15Z</dcterms:modified>
</cp:coreProperties>
</file>