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7873FC-3D66-4AC8-A11D-7D9E88645B8F}" type="datetimeFigureOut">
              <a:rPr lang="en-US" smtClean="0"/>
              <a:pPr/>
              <a:t>2/4/2019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C1406C-5908-4A52-B6C3-62E0A7F2A90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5C1406C-5908-4A52-B6C3-62E0A7F2A908}"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D45079C-621F-456B-8183-338C5C388D95}" type="datetimeFigureOut">
              <a:rPr lang="en-US" smtClean="0"/>
              <a:pPr/>
              <a:t>2/4/2019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27F4BE-93B4-4908-9ED6-F496AE39EAE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45079C-621F-456B-8183-338C5C388D95}" type="datetimeFigureOut">
              <a:rPr lang="en-US" smtClean="0"/>
              <a:pPr/>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7F4BE-93B4-4908-9ED6-F496AE39EA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D45079C-621F-456B-8183-338C5C388D95}" type="datetimeFigureOut">
              <a:rPr lang="en-US" smtClean="0"/>
              <a:pPr/>
              <a:t>2/4/2019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27F4BE-93B4-4908-9ED6-F496AE39EAE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D45079C-621F-456B-8183-338C5C388D95}" type="datetimeFigureOut">
              <a:rPr lang="en-US" smtClean="0"/>
              <a:pPr/>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27F4BE-93B4-4908-9ED6-F496AE39EAEF}"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D45079C-621F-456B-8183-338C5C388D95}" type="datetimeFigureOut">
              <a:rPr lang="en-US" smtClean="0"/>
              <a:pPr/>
              <a:t>2/4/2019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27F4BE-93B4-4908-9ED6-F496AE39EAEF}"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D45079C-621F-456B-8183-338C5C388D95}" type="datetimeFigureOut">
              <a:rPr lang="en-US" smtClean="0"/>
              <a:pPr/>
              <a:t>2/4/2019</a:t>
            </a:fld>
            <a:endParaRPr lang="en-US"/>
          </a:p>
        </p:txBody>
      </p:sp>
      <p:sp>
        <p:nvSpPr>
          <p:cNvPr id="10" name="Slide Number Placeholder 9"/>
          <p:cNvSpPr>
            <a:spLocks noGrp="1"/>
          </p:cNvSpPr>
          <p:nvPr>
            <p:ph type="sldNum" sz="quarter" idx="16"/>
          </p:nvPr>
        </p:nvSpPr>
        <p:spPr/>
        <p:txBody>
          <a:bodyPr rtlCol="0"/>
          <a:lstStyle/>
          <a:p>
            <a:fld id="{B627F4BE-93B4-4908-9ED6-F496AE39EAEF}"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D45079C-621F-456B-8183-338C5C388D95}" type="datetimeFigureOut">
              <a:rPr lang="en-US" smtClean="0"/>
              <a:pPr/>
              <a:t>2/4/2019</a:t>
            </a:fld>
            <a:endParaRPr lang="en-US"/>
          </a:p>
        </p:txBody>
      </p:sp>
      <p:sp>
        <p:nvSpPr>
          <p:cNvPr id="12" name="Slide Number Placeholder 11"/>
          <p:cNvSpPr>
            <a:spLocks noGrp="1"/>
          </p:cNvSpPr>
          <p:nvPr>
            <p:ph type="sldNum" sz="quarter" idx="16"/>
          </p:nvPr>
        </p:nvSpPr>
        <p:spPr/>
        <p:txBody>
          <a:bodyPr rtlCol="0"/>
          <a:lstStyle/>
          <a:p>
            <a:fld id="{B627F4BE-93B4-4908-9ED6-F496AE39EAEF}"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45079C-621F-456B-8183-338C5C388D95}" type="datetimeFigureOut">
              <a:rPr lang="en-US" smtClean="0"/>
              <a:pPr/>
              <a:t>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27F4BE-93B4-4908-9ED6-F496AE39EAE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5079C-621F-456B-8183-338C5C388D95}" type="datetimeFigureOut">
              <a:rPr lang="en-US" smtClean="0"/>
              <a:pPr/>
              <a:t>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27F4BE-93B4-4908-9ED6-F496AE39EA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D45079C-621F-456B-8183-338C5C388D95}" type="datetimeFigureOut">
              <a:rPr lang="en-US" smtClean="0"/>
              <a:pPr/>
              <a:t>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27F4BE-93B4-4908-9ED6-F496AE39EAEF}"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D45079C-621F-456B-8183-338C5C388D95}" type="datetimeFigureOut">
              <a:rPr lang="en-US" smtClean="0"/>
              <a:pPr/>
              <a:t>2/4/2019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27F4BE-93B4-4908-9ED6-F496AE39EAEF}"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D45079C-621F-456B-8183-338C5C388D95}" type="datetimeFigureOut">
              <a:rPr lang="en-US" smtClean="0"/>
              <a:pPr/>
              <a:t>2/4/2019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27F4BE-93B4-4908-9ED6-F496AE39EA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8839200" cy="1143000"/>
          </a:xfrm>
        </p:spPr>
        <p:txBody>
          <a:bodyPr>
            <a:noAutofit/>
          </a:bodyPr>
          <a:lstStyle/>
          <a:p>
            <a:pPr algn="ctr"/>
            <a:r>
              <a:rPr lang="en-US" sz="3200" b="1" dirty="0" smtClean="0"/>
              <a:t>Unit - IV</a:t>
            </a:r>
            <a:br>
              <a:rPr lang="en-US" sz="3200" b="1" dirty="0" smtClean="0"/>
            </a:br>
            <a:r>
              <a:rPr lang="en-US" sz="3200" dirty="0" smtClean="0"/>
              <a:t>Health Management</a:t>
            </a:r>
            <a:endParaRPr lang="en-US" sz="3200" dirty="0"/>
          </a:p>
        </p:txBody>
      </p:sp>
      <p:sp>
        <p:nvSpPr>
          <p:cNvPr id="6" name="Subtitle 2"/>
          <p:cNvSpPr txBox="1">
            <a:spLocks/>
          </p:cNvSpPr>
          <p:nvPr/>
        </p:nvSpPr>
        <p:spPr>
          <a:xfrm>
            <a:off x="228600" y="3962400"/>
            <a:ext cx="6324600" cy="1752600"/>
          </a:xfrm>
          <a:prstGeom prst="rect">
            <a:avLst/>
          </a:prstGeom>
        </p:spPr>
        <p:txBody>
          <a:bodyPr vert="horz" anchor="ctr">
            <a:normAutofit/>
          </a:bodyPr>
          <a:lstStyle/>
          <a:p>
            <a:pPr marL="0" marR="0" lvl="0" indent="0" algn="just"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n-US" sz="2600" b="0" i="0" u="none" strike="noStrike" kern="1200" cap="none" spc="0" normalizeH="0" baseline="0" noProof="0" dirty="0" smtClean="0">
                <a:ln>
                  <a:noFill/>
                </a:ln>
                <a:solidFill>
                  <a:srgbClr val="002060"/>
                </a:solidFill>
                <a:effectLst/>
                <a:uLnTx/>
                <a:uFillTx/>
                <a:latin typeface="+mn-lt"/>
                <a:ea typeface="+mn-ea"/>
                <a:cs typeface="+mn-cs"/>
              </a:rPr>
              <a:t>Program	: M.Sc. Zoology</a:t>
            </a:r>
          </a:p>
          <a:p>
            <a:pPr marL="0" marR="0" lvl="0" indent="0" algn="just"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n-US" sz="2600" b="0" i="0" u="none" strike="noStrike" kern="1200" cap="none" spc="0" normalizeH="0" baseline="0" noProof="0" dirty="0" smtClean="0">
                <a:ln>
                  <a:noFill/>
                </a:ln>
                <a:solidFill>
                  <a:srgbClr val="002060"/>
                </a:solidFill>
                <a:effectLst/>
                <a:uLnTx/>
                <a:uFillTx/>
                <a:latin typeface="+mn-lt"/>
                <a:ea typeface="+mn-ea"/>
                <a:cs typeface="+mn-cs"/>
              </a:rPr>
              <a:t>Semester	: III</a:t>
            </a:r>
          </a:p>
          <a:p>
            <a:pPr marL="0" marR="0" lvl="0" indent="0" algn="just"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n-US" sz="2600" b="0" i="0" u="none" strike="noStrike" kern="1200" cap="none" spc="0" normalizeH="0" baseline="0" noProof="0" dirty="0" smtClean="0">
                <a:ln>
                  <a:noFill/>
                </a:ln>
                <a:solidFill>
                  <a:srgbClr val="002060"/>
                </a:solidFill>
                <a:effectLst/>
                <a:uLnTx/>
                <a:uFillTx/>
                <a:latin typeface="+mn-lt"/>
                <a:ea typeface="+mn-ea"/>
                <a:cs typeface="+mn-cs"/>
              </a:rPr>
              <a:t>Course		: Aquaculture</a:t>
            </a:r>
            <a:r>
              <a:rPr kumimoji="0" lang="en-US" sz="2600" b="0" i="0" u="none" strike="noStrike" kern="1200" cap="none" spc="0" normalizeH="0" noProof="0" dirty="0" smtClean="0">
                <a:ln>
                  <a:noFill/>
                </a:ln>
                <a:solidFill>
                  <a:srgbClr val="002060"/>
                </a:solidFill>
                <a:effectLst/>
                <a:uLnTx/>
                <a:uFillTx/>
                <a:latin typeface="+mn-lt"/>
                <a:ea typeface="+mn-ea"/>
                <a:cs typeface="+mn-cs"/>
              </a:rPr>
              <a:t> Technology</a:t>
            </a:r>
            <a:endParaRPr kumimoji="0" lang="en-US" sz="2600" b="0" i="0" u="none" strike="noStrike" kern="1200" cap="none" spc="0" normalizeH="0" baseline="0" noProof="0" dirty="0" smtClean="0">
              <a:ln>
                <a:noFill/>
              </a:ln>
              <a:solidFill>
                <a:srgbClr val="002060"/>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kumimoji="0" lang="en-US"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7" name="TextBox 6"/>
          <p:cNvSpPr txBox="1"/>
          <p:nvPr/>
        </p:nvSpPr>
        <p:spPr>
          <a:xfrm>
            <a:off x="1371600" y="1828800"/>
            <a:ext cx="6019800" cy="1077218"/>
          </a:xfrm>
          <a:prstGeom prst="rect">
            <a:avLst/>
          </a:prstGeom>
          <a:noFill/>
        </p:spPr>
        <p:txBody>
          <a:bodyPr wrap="square" rtlCol="0">
            <a:spAutoFit/>
          </a:bodyPr>
          <a:lstStyle/>
          <a:p>
            <a:pPr algn="ctr"/>
            <a:r>
              <a:rPr lang="en-US" sz="3200" dirty="0" smtClean="0"/>
              <a:t>Molecular Diagnosis of Aquatic Animal Diseases</a:t>
            </a:r>
            <a:endParaRPr 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Nutritional requirements for fishes</a:t>
            </a:r>
            <a:r>
              <a:rPr lang="en-IN" b="1" dirty="0" smtClean="0"/>
              <a:t/>
            </a:r>
            <a:br>
              <a:rPr lang="en-IN" b="1" dirty="0" smtClean="0"/>
            </a:br>
            <a:endParaRPr lang="en-US" dirty="0"/>
          </a:p>
        </p:txBody>
      </p:sp>
      <p:graphicFrame>
        <p:nvGraphicFramePr>
          <p:cNvPr id="4" name="Table 3"/>
          <p:cNvGraphicFramePr>
            <a:graphicFrameLocks noGrp="1"/>
          </p:cNvGraphicFramePr>
          <p:nvPr/>
        </p:nvGraphicFramePr>
        <p:xfrm>
          <a:off x="76200" y="1568148"/>
          <a:ext cx="9067800" cy="5289848"/>
        </p:xfrm>
        <a:graphic>
          <a:graphicData uri="http://schemas.openxmlformats.org/drawingml/2006/table">
            <a:tbl>
              <a:tblPr>
                <a:tableStyleId>{74C1A8A3-306A-4EB7-A6B1-4F7E0EB9C5D6}</a:tableStyleId>
              </a:tblPr>
              <a:tblGrid>
                <a:gridCol w="423728"/>
                <a:gridCol w="4745764"/>
                <a:gridCol w="3898308"/>
              </a:tblGrid>
              <a:tr h="219689">
                <a:tc gridSpan="2">
                  <a:txBody>
                    <a:bodyPr/>
                    <a:lstStyle/>
                    <a:p>
                      <a:pPr lvl="1" algn="just">
                        <a:lnSpc>
                          <a:spcPct val="100000"/>
                        </a:lnSpc>
                        <a:spcBef>
                          <a:spcPts val="300"/>
                        </a:spcBef>
                        <a:spcAft>
                          <a:spcPts val="300"/>
                        </a:spcAft>
                      </a:pPr>
                      <a:r>
                        <a:rPr lang="en-US" sz="1400" b="1" dirty="0"/>
                        <a:t>Nutrient </a:t>
                      </a:r>
                      <a:r>
                        <a:rPr lang="en-US" sz="1400" b="1" dirty="0" smtClean="0"/>
                        <a:t>level</a:t>
                      </a:r>
                      <a:endParaRPr lang="en-IN" sz="1400" b="1" dirty="0">
                        <a:latin typeface="Times New Roman"/>
                        <a:ea typeface="Calibri"/>
                        <a:cs typeface="Times New Roman"/>
                      </a:endParaRPr>
                    </a:p>
                  </a:txBody>
                  <a:tcPr marL="2502" marR="2502"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N"/>
                    </a:p>
                  </a:txBody>
                  <a:tcPr/>
                </a:tc>
                <a:tc>
                  <a:txBody>
                    <a:bodyPr/>
                    <a:lstStyle/>
                    <a:p>
                      <a:pPr lvl="1" algn="just">
                        <a:lnSpc>
                          <a:spcPct val="100000"/>
                        </a:lnSpc>
                        <a:spcBef>
                          <a:spcPts val="300"/>
                        </a:spcBef>
                        <a:spcAft>
                          <a:spcPts val="300"/>
                        </a:spcAft>
                      </a:pPr>
                      <a:r>
                        <a:rPr lang="en-US" sz="1400" b="1" dirty="0"/>
                        <a:t>Value </a:t>
                      </a:r>
                      <a:endParaRPr lang="en-IN" sz="1400" b="1" dirty="0">
                        <a:latin typeface="Times New Roman"/>
                        <a:ea typeface="Calibri"/>
                        <a:cs typeface="Times New Roman"/>
                      </a:endParaRPr>
                    </a:p>
                  </a:txBody>
                  <a:tcPr marL="2502" marR="2502"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9689">
                <a:tc gridSpan="2">
                  <a:txBody>
                    <a:bodyPr/>
                    <a:lstStyle/>
                    <a:p>
                      <a:pPr lvl="1" algn="just">
                        <a:lnSpc>
                          <a:spcPct val="100000"/>
                        </a:lnSpc>
                        <a:spcBef>
                          <a:spcPts val="300"/>
                        </a:spcBef>
                        <a:spcAft>
                          <a:spcPts val="300"/>
                        </a:spcAft>
                      </a:pPr>
                      <a:r>
                        <a:rPr lang="en-US" sz="1400" dirty="0"/>
                        <a:t>Protein (%)</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en-IN"/>
                    </a:p>
                  </a:txBody>
                  <a:tcPr/>
                </a:tc>
                <a:tc>
                  <a:txBody>
                    <a:bodyPr/>
                    <a:lstStyle/>
                    <a:p>
                      <a:pPr lvl="1" algn="just">
                        <a:lnSpc>
                          <a:spcPct val="100000"/>
                        </a:lnSpc>
                        <a:spcBef>
                          <a:spcPts val="300"/>
                        </a:spcBef>
                        <a:spcAft>
                          <a:spcPts val="300"/>
                        </a:spcAft>
                      </a:pPr>
                      <a:r>
                        <a:rPr lang="en-US" sz="1400" dirty="0"/>
                        <a:t>30-40%</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219689">
                <a:tc gridSpan="2">
                  <a:txBody>
                    <a:bodyPr/>
                    <a:lstStyle/>
                    <a:p>
                      <a:pPr lvl="1">
                        <a:lnSpc>
                          <a:spcPct val="100000"/>
                        </a:lnSpc>
                        <a:spcBef>
                          <a:spcPts val="300"/>
                        </a:spcBef>
                        <a:spcAft>
                          <a:spcPts val="300"/>
                        </a:spcAft>
                      </a:pPr>
                      <a:r>
                        <a:rPr lang="en-US" sz="1400" dirty="0" smtClean="0"/>
                        <a:t>Carbohydrate </a:t>
                      </a:r>
                      <a:r>
                        <a:rPr lang="en-US" sz="1400" dirty="0"/>
                        <a:t>(%)</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hMerge="1">
                  <a:txBody>
                    <a:bodyPr/>
                    <a:lstStyle/>
                    <a:p>
                      <a:endParaRPr lang="en-IN"/>
                    </a:p>
                  </a:txBody>
                  <a:tcPr/>
                </a:tc>
                <a:tc>
                  <a:txBody>
                    <a:bodyPr/>
                    <a:lstStyle/>
                    <a:p>
                      <a:pPr lvl="1" algn="just">
                        <a:lnSpc>
                          <a:spcPct val="100000"/>
                        </a:lnSpc>
                        <a:spcBef>
                          <a:spcPts val="300"/>
                        </a:spcBef>
                        <a:spcAft>
                          <a:spcPts val="300"/>
                        </a:spcAft>
                      </a:pPr>
                      <a:r>
                        <a:rPr lang="en-US" sz="1400" dirty="0"/>
                        <a:t>10-30%</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gridSpan="2">
                  <a:txBody>
                    <a:bodyPr/>
                    <a:lstStyle/>
                    <a:p>
                      <a:pPr lvl="1" algn="just">
                        <a:lnSpc>
                          <a:spcPct val="100000"/>
                        </a:lnSpc>
                        <a:spcBef>
                          <a:spcPts val="300"/>
                        </a:spcBef>
                        <a:spcAft>
                          <a:spcPts val="300"/>
                        </a:spcAft>
                      </a:pPr>
                      <a:r>
                        <a:rPr lang="en-US" sz="1400" spc="-30" dirty="0"/>
                        <a:t>Lipid (%)</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hMerge="1">
                  <a:txBody>
                    <a:bodyPr/>
                    <a:lstStyle/>
                    <a:p>
                      <a:endParaRPr lang="en-IN"/>
                    </a:p>
                  </a:txBody>
                  <a:tcPr/>
                </a:tc>
                <a:tc>
                  <a:txBody>
                    <a:bodyPr/>
                    <a:lstStyle/>
                    <a:p>
                      <a:pPr lvl="1" algn="just">
                        <a:lnSpc>
                          <a:spcPct val="100000"/>
                        </a:lnSpc>
                        <a:spcBef>
                          <a:spcPts val="300"/>
                        </a:spcBef>
                        <a:spcAft>
                          <a:spcPts val="300"/>
                        </a:spcAft>
                      </a:pPr>
                      <a:r>
                        <a:rPr lang="en-US" sz="1400" dirty="0"/>
                        <a:t>15-16%</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gridSpan="2">
                  <a:txBody>
                    <a:bodyPr/>
                    <a:lstStyle/>
                    <a:p>
                      <a:pPr lvl="1" algn="just">
                        <a:lnSpc>
                          <a:spcPct val="100000"/>
                        </a:lnSpc>
                        <a:spcBef>
                          <a:spcPts val="300"/>
                        </a:spcBef>
                        <a:spcAft>
                          <a:spcPts val="300"/>
                        </a:spcAft>
                      </a:pPr>
                      <a:r>
                        <a:rPr lang="en-US" sz="1400" spc="-30" dirty="0"/>
                        <a:t>Fiber (%)</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hMerge="1">
                  <a:txBody>
                    <a:bodyPr/>
                    <a:lstStyle/>
                    <a:p>
                      <a:endParaRPr lang="en-IN"/>
                    </a:p>
                  </a:txBody>
                  <a:tcPr/>
                </a:tc>
                <a:tc>
                  <a:txBody>
                    <a:bodyPr/>
                    <a:lstStyle/>
                    <a:p>
                      <a:pPr lvl="1" algn="just">
                        <a:lnSpc>
                          <a:spcPct val="100000"/>
                        </a:lnSpc>
                        <a:spcBef>
                          <a:spcPts val="300"/>
                        </a:spcBef>
                        <a:spcAft>
                          <a:spcPts val="300"/>
                        </a:spcAft>
                      </a:pPr>
                      <a:r>
                        <a:rPr lang="en-US" sz="1400" dirty="0"/>
                        <a:t>3-5%</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gridSpan="2">
                  <a:txBody>
                    <a:bodyPr/>
                    <a:lstStyle/>
                    <a:p>
                      <a:pPr lvl="1" algn="just">
                        <a:lnSpc>
                          <a:spcPct val="100000"/>
                        </a:lnSpc>
                        <a:spcBef>
                          <a:spcPts val="300"/>
                        </a:spcBef>
                        <a:spcAft>
                          <a:spcPts val="300"/>
                        </a:spcAft>
                      </a:pPr>
                      <a:r>
                        <a:rPr lang="en-US" sz="1400" dirty="0"/>
                        <a:t>Energy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endParaRPr lang="en-IN"/>
                    </a:p>
                  </a:txBody>
                  <a:tcPr/>
                </a:tc>
                <a:tc>
                  <a:txBody>
                    <a:bodyPr/>
                    <a:lstStyle/>
                    <a:p>
                      <a:pPr lvl="1" algn="just">
                        <a:lnSpc>
                          <a:spcPct val="100000"/>
                        </a:lnSpc>
                        <a:spcBef>
                          <a:spcPts val="300"/>
                        </a:spcBef>
                        <a:spcAft>
                          <a:spcPts val="300"/>
                        </a:spcAft>
                      </a:pPr>
                      <a:r>
                        <a:rPr lang="en-US" sz="1400" dirty="0" smtClean="0"/>
                        <a:t>2.9 k.cal/g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219689">
                <a:tc rowSpan="11">
                  <a:txBody>
                    <a:bodyPr/>
                    <a:lstStyle/>
                    <a:p>
                      <a:pPr algn="ctr">
                        <a:lnSpc>
                          <a:spcPct val="100000"/>
                        </a:lnSpc>
                        <a:spcBef>
                          <a:spcPts val="300"/>
                        </a:spcBef>
                        <a:spcAft>
                          <a:spcPts val="300"/>
                        </a:spcAft>
                      </a:pPr>
                      <a:r>
                        <a:rPr lang="en-US" sz="1400" dirty="0"/>
                        <a:t>Vitamins</a:t>
                      </a:r>
                      <a:endParaRPr lang="en-IN" sz="1400" dirty="0">
                        <a:latin typeface="Times New Roman"/>
                        <a:ea typeface="Calibri"/>
                        <a:cs typeface="Times New Roman"/>
                      </a:endParaRPr>
                    </a:p>
                  </a:txBody>
                  <a:tcPr marL="2502" marR="2502"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1" algn="just">
                        <a:lnSpc>
                          <a:spcPct val="100000"/>
                        </a:lnSpc>
                        <a:spcBef>
                          <a:spcPts val="300"/>
                        </a:spcBef>
                        <a:spcAft>
                          <a:spcPts val="300"/>
                        </a:spcAft>
                      </a:pPr>
                      <a:r>
                        <a:rPr lang="en-US" sz="1400" dirty="0"/>
                        <a:t>Vitamin- A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lvl="1" algn="just">
                        <a:lnSpc>
                          <a:spcPct val="100000"/>
                        </a:lnSpc>
                        <a:spcBef>
                          <a:spcPts val="300"/>
                        </a:spcBef>
                        <a:spcAft>
                          <a:spcPts val="300"/>
                        </a:spcAft>
                      </a:pPr>
                      <a:r>
                        <a:rPr lang="en-US" sz="1400" dirty="0"/>
                        <a:t>4,000-20,000 IU</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a:t>Vitamin- E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100 mg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a:t>Vitamin- B1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0.5 mg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a:t>Vitamin- B2(units/kg)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4 mg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a:t>Vitamin- B6(units/kg)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5-6 mg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a:t>Niacin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28 mg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a:t>Biotin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1 mg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a:t>Vitamin B12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Trace</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a:t>Vitamin C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Trace </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err="1"/>
                        <a:t>Myoinositol</a:t>
                      </a:r>
                      <a:r>
                        <a:rPr lang="en-US" sz="1400" dirty="0"/>
                        <a:t>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440 mg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err="1"/>
                        <a:t>Choline</a:t>
                      </a:r>
                      <a:r>
                        <a:rPr lang="en-US" sz="1400" dirty="0"/>
                        <a:t>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lvl="1" algn="just">
                        <a:lnSpc>
                          <a:spcPct val="100000"/>
                        </a:lnSpc>
                        <a:spcBef>
                          <a:spcPts val="300"/>
                        </a:spcBef>
                        <a:spcAft>
                          <a:spcPts val="300"/>
                        </a:spcAft>
                      </a:pPr>
                      <a:r>
                        <a:rPr lang="en-US" sz="1400" dirty="0"/>
                        <a:t>1,500 mg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219689">
                <a:tc rowSpan="7">
                  <a:txBody>
                    <a:bodyPr/>
                    <a:lstStyle/>
                    <a:p>
                      <a:pPr algn="ctr">
                        <a:lnSpc>
                          <a:spcPct val="100000"/>
                        </a:lnSpc>
                        <a:spcBef>
                          <a:spcPts val="300"/>
                        </a:spcBef>
                        <a:spcAft>
                          <a:spcPts val="300"/>
                        </a:spcAft>
                      </a:pPr>
                      <a:r>
                        <a:rPr lang="en-US" sz="1400"/>
                        <a:t>Minerals</a:t>
                      </a:r>
                      <a:endParaRPr lang="en-IN" sz="1400">
                        <a:latin typeface="Times New Roman"/>
                        <a:ea typeface="Calibri"/>
                        <a:cs typeface="Times New Roman"/>
                      </a:endParaRPr>
                    </a:p>
                  </a:txBody>
                  <a:tcPr marL="2502" marR="2502"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1" algn="just">
                        <a:lnSpc>
                          <a:spcPct val="100000"/>
                        </a:lnSpc>
                        <a:spcBef>
                          <a:spcPts val="300"/>
                        </a:spcBef>
                        <a:spcAft>
                          <a:spcPts val="300"/>
                        </a:spcAft>
                      </a:pPr>
                      <a:r>
                        <a:rPr lang="en-US" sz="1400" spc="-20" dirty="0"/>
                        <a:t>Cu (</a:t>
                      </a:r>
                      <a:r>
                        <a:rPr lang="en-US" sz="1400" dirty="0"/>
                        <a:t>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lvl="1" algn="just">
                        <a:lnSpc>
                          <a:spcPct val="100000"/>
                        </a:lnSpc>
                        <a:spcBef>
                          <a:spcPts val="300"/>
                        </a:spcBef>
                        <a:spcAft>
                          <a:spcPts val="300"/>
                        </a:spcAft>
                        <a:tabLst>
                          <a:tab pos="861695" algn="l"/>
                        </a:tabLst>
                      </a:pPr>
                      <a:r>
                        <a:rPr lang="en-US" sz="1400" dirty="0"/>
                        <a:t>3 mg </a:t>
                      </a:r>
                      <a:endParaRPr lang="en-IN" sz="1400" dirty="0">
                        <a:latin typeface="Times New Roman"/>
                        <a:ea typeface="Calibri"/>
                        <a:cs typeface="Times New Roman"/>
                      </a:endParaRPr>
                    </a:p>
                  </a:txBody>
                  <a:tcPr marL="2502" marR="2502"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spc="-20" dirty="0"/>
                        <a:t>Zn </a:t>
                      </a:r>
                      <a:r>
                        <a:rPr lang="en-US" sz="1400" dirty="0"/>
                        <a:t>(units/kg)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tabLst>
                          <a:tab pos="861695" algn="l"/>
                        </a:tabLst>
                      </a:pPr>
                      <a:r>
                        <a:rPr lang="en-US" sz="1400" dirty="0"/>
                        <a:t>17 mg</a:t>
                      </a:r>
                      <a:endParaRPr lang="en-IN" sz="1400" dirty="0">
                        <a:latin typeface="Times New Roman"/>
                        <a:ea typeface="Calibri"/>
                        <a:cs typeface="Times New Roman"/>
                      </a:endParaRPr>
                    </a:p>
                  </a:txBody>
                  <a:tcPr marL="2502" marR="2502" marT="0" marB="0" anchor="ctr">
                    <a:lnR w="12700" cap="flat" cmpd="sng" algn="ctr">
                      <a:solidFill>
                        <a:schemeClr val="tx1"/>
                      </a:solidFill>
                      <a:prstDash val="solid"/>
                      <a:round/>
                      <a:headEnd type="none" w="med" len="med"/>
                      <a:tailEnd type="none" w="med" len="med"/>
                    </a:lnR>
                  </a:tcPr>
                </a:tc>
              </a:tr>
              <a:tr h="228345">
                <a:tc vMerge="1">
                  <a:txBody>
                    <a:bodyPr/>
                    <a:lstStyle/>
                    <a:p>
                      <a:endParaRPr lang="en-IN"/>
                    </a:p>
                  </a:txBody>
                  <a:tcPr/>
                </a:tc>
                <a:tc>
                  <a:txBody>
                    <a:bodyPr/>
                    <a:lstStyle/>
                    <a:p>
                      <a:pPr lvl="1" algn="just">
                        <a:lnSpc>
                          <a:spcPct val="100000"/>
                        </a:lnSpc>
                        <a:spcBef>
                          <a:spcPts val="300"/>
                        </a:spcBef>
                        <a:spcAft>
                          <a:spcPts val="300"/>
                        </a:spcAft>
                      </a:pPr>
                      <a:r>
                        <a:rPr lang="en-US" sz="1400" spc="-20" dirty="0"/>
                        <a:t>Fe </a:t>
                      </a:r>
                      <a:r>
                        <a:rPr lang="en-US" sz="1400" dirty="0"/>
                        <a:t>(units/kg)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tabLst>
                          <a:tab pos="861695" algn="l"/>
                        </a:tabLst>
                      </a:pPr>
                      <a:r>
                        <a:rPr lang="en-US" sz="1400" dirty="0"/>
                        <a:t>150 mg</a:t>
                      </a:r>
                      <a:endParaRPr lang="en-IN" sz="1400" dirty="0">
                        <a:latin typeface="Times New Roman"/>
                        <a:ea typeface="Calibri"/>
                        <a:cs typeface="Times New Roman"/>
                      </a:endParaRPr>
                    </a:p>
                  </a:txBody>
                  <a:tcPr marL="2502" marR="2502" marT="0" marB="0" anchor="ctr">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spc="-20" dirty="0" err="1"/>
                        <a:t>Mn</a:t>
                      </a:r>
                      <a:r>
                        <a:rPr lang="en-US" sz="1400" spc="-20" dirty="0"/>
                        <a:t> </a:t>
                      </a:r>
                      <a:r>
                        <a:rPr lang="en-US" sz="1400" dirty="0"/>
                        <a:t>(units/kg)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tabLst>
                          <a:tab pos="861695" algn="l"/>
                        </a:tabLst>
                      </a:pPr>
                      <a:r>
                        <a:rPr lang="en-US" sz="1400" dirty="0"/>
                        <a:t>13 mg </a:t>
                      </a:r>
                      <a:endParaRPr lang="en-IN" sz="1400" dirty="0">
                        <a:latin typeface="Times New Roman"/>
                        <a:ea typeface="Calibri"/>
                        <a:cs typeface="Times New Roman"/>
                      </a:endParaRPr>
                    </a:p>
                  </a:txBody>
                  <a:tcPr marL="2502" marR="2502" marT="0" marB="0" anchor="ctr">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spc="-20" dirty="0"/>
                        <a:t>Cr </a:t>
                      </a:r>
                      <a:r>
                        <a:rPr lang="en-US" sz="1400" dirty="0"/>
                        <a:t>(units/kg)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tabLst>
                          <a:tab pos="861695" algn="l"/>
                        </a:tabLst>
                      </a:pPr>
                      <a:r>
                        <a:rPr lang="en-US" sz="1400" dirty="0"/>
                        <a:t>0.5 mg</a:t>
                      </a:r>
                      <a:endParaRPr lang="en-IN" sz="1400" dirty="0">
                        <a:latin typeface="Times New Roman"/>
                        <a:ea typeface="Calibri"/>
                        <a:cs typeface="Times New Roman"/>
                      </a:endParaRPr>
                    </a:p>
                  </a:txBody>
                  <a:tcPr marL="2502" marR="2502" marT="0" marB="0" anchor="ctr">
                    <a:lnR w="12700" cap="flat" cmpd="sng" algn="ctr">
                      <a:solidFill>
                        <a:schemeClr val="tx1"/>
                      </a:solidFill>
                      <a:prstDash val="solid"/>
                      <a:round/>
                      <a:headEnd type="none" w="med" len="med"/>
                      <a:tailEnd type="none" w="med" len="med"/>
                    </a:lnR>
                  </a:tcPr>
                </a:tc>
              </a:tr>
              <a:tr h="228345">
                <a:tc vMerge="1">
                  <a:txBody>
                    <a:bodyPr/>
                    <a:lstStyle/>
                    <a:p>
                      <a:endParaRPr lang="en-IN"/>
                    </a:p>
                  </a:txBody>
                  <a:tcPr/>
                </a:tc>
                <a:tc>
                  <a:txBody>
                    <a:bodyPr/>
                    <a:lstStyle/>
                    <a:p>
                      <a:pPr lvl="1" algn="just">
                        <a:lnSpc>
                          <a:spcPct val="100000"/>
                        </a:lnSpc>
                        <a:spcBef>
                          <a:spcPts val="300"/>
                        </a:spcBef>
                        <a:spcAft>
                          <a:spcPts val="300"/>
                        </a:spcAft>
                      </a:pPr>
                      <a:r>
                        <a:rPr lang="en-US" sz="1400" dirty="0"/>
                        <a:t>Na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tcPr>
                </a:tc>
                <a:tc>
                  <a:txBody>
                    <a:bodyPr/>
                    <a:lstStyle/>
                    <a:p>
                      <a:pPr lvl="1" algn="just">
                        <a:lnSpc>
                          <a:spcPct val="100000"/>
                        </a:lnSpc>
                        <a:spcBef>
                          <a:spcPts val="300"/>
                        </a:spcBef>
                        <a:spcAft>
                          <a:spcPts val="300"/>
                        </a:spcAft>
                      </a:pPr>
                      <a:r>
                        <a:rPr lang="en-US" sz="1400" dirty="0"/>
                        <a:t>10-15 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tcPr>
                </a:tc>
              </a:tr>
              <a:tr h="219689">
                <a:tc vMerge="1">
                  <a:txBody>
                    <a:bodyPr/>
                    <a:lstStyle/>
                    <a:p>
                      <a:endParaRPr lang="en-IN"/>
                    </a:p>
                  </a:txBody>
                  <a:tcPr/>
                </a:tc>
                <a:tc>
                  <a:txBody>
                    <a:bodyPr/>
                    <a:lstStyle/>
                    <a:p>
                      <a:pPr lvl="1" algn="just">
                        <a:lnSpc>
                          <a:spcPct val="100000"/>
                        </a:lnSpc>
                        <a:spcBef>
                          <a:spcPts val="300"/>
                        </a:spcBef>
                        <a:spcAft>
                          <a:spcPts val="300"/>
                        </a:spcAft>
                      </a:pPr>
                      <a:r>
                        <a:rPr lang="en-US" sz="1400" dirty="0"/>
                        <a:t>Mg (units/kg)</a:t>
                      </a:r>
                      <a:endParaRPr lang="en-IN" sz="1400" dirty="0">
                        <a:latin typeface="Times New Roman"/>
                        <a:ea typeface="Calibri"/>
                        <a:cs typeface="Times New Roman"/>
                      </a:endParaRPr>
                    </a:p>
                  </a:txBody>
                  <a:tcPr marL="2502" marR="2502"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lvl="1" algn="just">
                        <a:lnSpc>
                          <a:spcPct val="100000"/>
                        </a:lnSpc>
                        <a:spcBef>
                          <a:spcPts val="300"/>
                        </a:spcBef>
                        <a:spcAft>
                          <a:spcPts val="300"/>
                        </a:spcAft>
                      </a:pPr>
                      <a:r>
                        <a:rPr lang="en-US" sz="1400" dirty="0"/>
                        <a:t>50 mg</a:t>
                      </a:r>
                      <a:endParaRPr lang="en-IN" sz="1400" dirty="0">
                        <a:latin typeface="Times New Roman"/>
                        <a:ea typeface="Calibri"/>
                        <a:cs typeface="Times New Roman"/>
                      </a:endParaRPr>
                    </a:p>
                  </a:txBody>
                  <a:tcPr marL="2502" marR="2502"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Molecular Cytogenetics</a:t>
            </a:r>
            <a:r>
              <a:rPr lang="en-US" b="1" u="sng" dirty="0" smtClean="0">
                <a:latin typeface="Times New Roman" pitchFamily="18" charset="0"/>
                <a:cs typeface="Times New Roman" pitchFamily="18" charset="0"/>
              </a:rPr>
              <a:t/>
            </a:r>
            <a:br>
              <a:rPr lang="en-US" b="1" u="sng"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p:txBody>
          <a:bodyPr>
            <a:normAutofit fontScale="92500"/>
          </a:bodyPr>
          <a:lstStyle/>
          <a:p>
            <a:pPr algn="just">
              <a:lnSpc>
                <a:spcPct val="150000"/>
              </a:lnSpc>
            </a:pPr>
            <a:r>
              <a:rPr lang="en-US" sz="3200" dirty="0" smtClean="0">
                <a:latin typeface="Times New Roman" pitchFamily="18" charset="0"/>
                <a:cs typeface="Times New Roman" pitchFamily="18" charset="0"/>
              </a:rPr>
              <a:t>It involves combination of molecular biology and cytogenetic. </a:t>
            </a:r>
          </a:p>
          <a:p>
            <a:pPr algn="just">
              <a:lnSpc>
                <a:spcPct val="150000"/>
              </a:lnSpc>
            </a:pPr>
            <a:r>
              <a:rPr lang="en-US" sz="3200" dirty="0" smtClean="0">
                <a:latin typeface="Times New Roman" pitchFamily="18" charset="0"/>
                <a:cs typeface="Times New Roman" pitchFamily="18" charset="0"/>
              </a:rPr>
              <a:t>In general this involves the use of a series of the techniques in which DNA probes are labeled with different </a:t>
            </a:r>
            <a:r>
              <a:rPr lang="en-US" sz="3200" dirty="0" err="1" smtClean="0">
                <a:latin typeface="Times New Roman" pitchFamily="18" charset="0"/>
                <a:cs typeface="Times New Roman" pitchFamily="18" charset="0"/>
              </a:rPr>
              <a:t>coloures</a:t>
            </a:r>
            <a:r>
              <a:rPr lang="en-US" sz="3200" dirty="0" smtClean="0">
                <a:latin typeface="Times New Roman" pitchFamily="18" charset="0"/>
                <a:cs typeface="Times New Roman" pitchFamily="18" charset="0"/>
              </a:rPr>
              <a:t> fluorescent tags to visualize one or more specific regions of the genome.</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sz="quarter" idx="1"/>
          </p:nvPr>
        </p:nvPicPr>
        <p:blipFill>
          <a:blip r:embed="rId2">
            <a:extLst>
              <a:ext uri="{28A0092B-C50C-407E-A947-70E740481C1C}">
                <a14:useLocalDpi xmlns="" xmlns:a14="http://schemas.microsoft.com/office/drawing/2010/main" val="0"/>
              </a:ext>
            </a:extLst>
          </a:blip>
          <a:srcRect/>
          <a:stretch>
            <a:fillRect/>
          </a:stretch>
        </p:blipFill>
        <p:spPr bwMode="auto">
          <a:xfrm>
            <a:off x="152400" y="1676400"/>
            <a:ext cx="4419600" cy="3352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029200" y="1828800"/>
            <a:ext cx="3886200" cy="2590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 name="Picture 4"/>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4572000" y="4546121"/>
            <a:ext cx="4114800" cy="2286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Molecular cytogenic techniques</a:t>
            </a:r>
            <a:endParaRPr lang="en-US" dirty="0"/>
          </a:p>
        </p:txBody>
      </p:sp>
      <p:sp>
        <p:nvSpPr>
          <p:cNvPr id="3" name="Content Placeholder 2"/>
          <p:cNvSpPr>
            <a:spLocks noGrp="1"/>
          </p:cNvSpPr>
          <p:nvPr>
            <p:ph sz="quarter" idx="1"/>
          </p:nvPr>
        </p:nvSpPr>
        <p:spPr/>
        <p:txBody>
          <a:bodyPr>
            <a:normAutofit fontScale="77500" lnSpcReduction="20000"/>
          </a:bodyPr>
          <a:lstStyle/>
          <a:p>
            <a:pPr>
              <a:lnSpc>
                <a:spcPct val="200000"/>
              </a:lnSpc>
              <a:buFont typeface="Wingdings" pitchFamily="2" charset="2"/>
              <a:buChar char="ü"/>
            </a:pPr>
            <a:r>
              <a:rPr lang="en-US" sz="3200" dirty="0" smtClean="0">
                <a:latin typeface="Times New Roman" pitchFamily="18" charset="0"/>
                <a:cs typeface="Times New Roman" pitchFamily="18" charset="0"/>
              </a:rPr>
              <a:t>FISH- </a:t>
            </a:r>
            <a:r>
              <a:rPr lang="en-US" sz="3200" b="1" dirty="0" smtClean="0">
                <a:latin typeface="Times New Roman" pitchFamily="18" charset="0"/>
                <a:cs typeface="Times New Roman" pitchFamily="18" charset="0"/>
              </a:rPr>
              <a:t>Flouresence </a:t>
            </a:r>
            <a:r>
              <a:rPr lang="en-US" sz="3200" b="1" i="1" dirty="0" smtClean="0">
                <a:latin typeface="Times New Roman" pitchFamily="18" charset="0"/>
                <a:cs typeface="Times New Roman" pitchFamily="18" charset="0"/>
              </a:rPr>
              <a:t>in situ</a:t>
            </a:r>
            <a:r>
              <a:rPr lang="en-US" sz="3200" b="1" dirty="0" smtClean="0">
                <a:latin typeface="Times New Roman" pitchFamily="18" charset="0"/>
                <a:cs typeface="Times New Roman" pitchFamily="18" charset="0"/>
              </a:rPr>
              <a:t> Hybridization</a:t>
            </a:r>
            <a:r>
              <a:rPr lang="en-US" sz="3200" dirty="0" smtClean="0">
                <a:latin typeface="Times New Roman" pitchFamily="18" charset="0"/>
                <a:cs typeface="Times New Roman" pitchFamily="18" charset="0"/>
              </a:rPr>
              <a:t>: enhances the interpretation of numerical and complex chromosomal aberrations and bridging the gap between conventional chromosome binding analysis.</a:t>
            </a:r>
          </a:p>
          <a:p>
            <a:pPr>
              <a:lnSpc>
                <a:spcPct val="200000"/>
              </a:lnSpc>
              <a:buFont typeface="Wingdings" pitchFamily="2" charset="2"/>
              <a:buChar char="ü"/>
            </a:pPr>
            <a:r>
              <a:rPr lang="en-US" sz="3200" dirty="0" smtClean="0">
                <a:latin typeface="Times New Roman" pitchFamily="18" charset="0"/>
                <a:cs typeface="Times New Roman" pitchFamily="18" charset="0"/>
              </a:rPr>
              <a:t>It uses the fluorescent probes which specifically bind to the DNA showing higher degree of similarity.</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Advantages</a:t>
            </a:r>
            <a:endParaRPr lang="en-US" dirty="0"/>
          </a:p>
        </p:txBody>
      </p:sp>
      <p:sp>
        <p:nvSpPr>
          <p:cNvPr id="3" name="Content Placeholder 2"/>
          <p:cNvSpPr>
            <a:spLocks noGrp="1"/>
          </p:cNvSpPr>
          <p:nvPr>
            <p:ph sz="quarter" idx="1"/>
          </p:nvPr>
        </p:nvSpPr>
        <p:spPr/>
        <p:txBody>
          <a:bodyPr>
            <a:normAutofit fontScale="70000" lnSpcReduction="20000"/>
          </a:bodyPr>
          <a:lstStyle/>
          <a:p>
            <a:pPr>
              <a:lnSpc>
                <a:spcPct val="160000"/>
              </a:lnSpc>
              <a:buFont typeface="Wingdings" pitchFamily="2" charset="2"/>
              <a:buChar char="Ø"/>
            </a:pPr>
            <a:r>
              <a:rPr lang="en-US" sz="3200" dirty="0" smtClean="0">
                <a:latin typeface="Times New Roman" pitchFamily="18" charset="0"/>
                <a:cs typeface="Times New Roman" pitchFamily="18" charset="0"/>
              </a:rPr>
              <a:t>Direct FISH technique is relatively rapid and sensitive. </a:t>
            </a:r>
          </a:p>
          <a:p>
            <a:pPr>
              <a:lnSpc>
                <a:spcPct val="160000"/>
              </a:lnSpc>
              <a:buFont typeface="Wingdings" pitchFamily="2" charset="2"/>
              <a:buChar char="Ø"/>
            </a:pPr>
            <a:r>
              <a:rPr lang="en-US" sz="3200" dirty="0" smtClean="0">
                <a:latin typeface="Times New Roman" pitchFamily="18" charset="0"/>
                <a:cs typeface="Times New Roman" pitchFamily="18" charset="0"/>
              </a:rPr>
              <a:t>No cell culture needed. </a:t>
            </a:r>
          </a:p>
          <a:p>
            <a:pPr>
              <a:lnSpc>
                <a:spcPct val="160000"/>
              </a:lnSpc>
              <a:buFont typeface="Wingdings" pitchFamily="2" charset="2"/>
              <a:buChar char="Ø"/>
            </a:pPr>
            <a:r>
              <a:rPr lang="en-US" sz="3200" dirty="0" smtClean="0">
                <a:latin typeface="Times New Roman" pitchFamily="18" charset="0"/>
                <a:cs typeface="Times New Roman" pitchFamily="18" charset="0"/>
              </a:rPr>
              <a:t>Result may be easier to interpret than interpretation of compel karyotype.  </a:t>
            </a:r>
          </a:p>
          <a:p>
            <a:pPr>
              <a:lnSpc>
                <a:spcPct val="160000"/>
              </a:lnSpc>
              <a:buFont typeface="Wingdings" pitchFamily="2" charset="2"/>
              <a:buChar char="Ø"/>
            </a:pPr>
            <a:r>
              <a:rPr lang="en-US" sz="3200" dirty="0" smtClean="0">
                <a:latin typeface="Times New Roman" pitchFamily="18" charset="0"/>
                <a:cs typeface="Times New Roman" pitchFamily="18" charset="0"/>
              </a:rPr>
              <a:t>Can combine FISH with immunostaining i.e. FICTION technique. </a:t>
            </a:r>
          </a:p>
          <a:p>
            <a:pPr>
              <a:lnSpc>
                <a:spcPct val="160000"/>
              </a:lnSpc>
              <a:buFont typeface="Wingdings" pitchFamily="2" charset="2"/>
              <a:buChar char="Ø"/>
            </a:pPr>
            <a:r>
              <a:rPr lang="en-US" sz="3200" dirty="0" smtClean="0">
                <a:latin typeface="Times New Roman" pitchFamily="18" charset="0"/>
                <a:cs typeface="Times New Roman" pitchFamily="18" charset="0"/>
              </a:rPr>
              <a:t> Interphase FISH is even suitable in cases with low numbers of abnormal cells.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Disadvantages</a:t>
            </a:r>
            <a:br>
              <a:rPr lang="en-US" b="1"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p:txBody>
          <a:bodyPr/>
          <a:lstStyle/>
          <a:p>
            <a:pPr>
              <a:lnSpc>
                <a:spcPct val="160000"/>
              </a:lnSpc>
              <a:buFont typeface="Wingdings" pitchFamily="2" charset="2"/>
              <a:buChar char="Ø"/>
            </a:pPr>
            <a:r>
              <a:rPr lang="en-US" sz="3200" dirty="0" smtClean="0">
                <a:latin typeface="Times New Roman" pitchFamily="18" charset="0"/>
                <a:cs typeface="Times New Roman" pitchFamily="18" charset="0"/>
              </a:rPr>
              <a:t>Need fluorescent microscope (expensive).</a:t>
            </a:r>
          </a:p>
          <a:p>
            <a:pPr>
              <a:lnSpc>
                <a:spcPct val="160000"/>
              </a:lnSpc>
              <a:buFont typeface="Wingdings" pitchFamily="2" charset="2"/>
              <a:buChar char="Ø"/>
            </a:pPr>
            <a:r>
              <a:rPr lang="en-US" sz="3200" dirty="0" smtClean="0">
                <a:latin typeface="Times New Roman" pitchFamily="18" charset="0"/>
                <a:cs typeface="Times New Roman" pitchFamily="18" charset="0"/>
              </a:rPr>
              <a:t> FISH will only provide information about the probe being tested, other aberrations will not be detected.</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itchFamily="18" charset="0"/>
                <a:cs typeface="Times New Roman" pitchFamily="18" charset="0"/>
              </a:rPr>
              <a:t>Genetically Modified Fish</a:t>
            </a:r>
            <a:endParaRPr lang="en-US" dirty="0"/>
          </a:p>
        </p:txBody>
      </p:sp>
      <p:sp>
        <p:nvSpPr>
          <p:cNvPr id="3" name="Content Placeholder 2"/>
          <p:cNvSpPr>
            <a:spLocks noGrp="1"/>
          </p:cNvSpPr>
          <p:nvPr>
            <p:ph sz="quarter" idx="1"/>
          </p:nvPr>
        </p:nvSpPr>
        <p:spPr/>
        <p:txBody>
          <a:bodyPr>
            <a:normAutofit fontScale="92500" lnSpcReduction="10000"/>
          </a:bodyPr>
          <a:lstStyle/>
          <a:p>
            <a:pPr marL="0" indent="1588" algn="just">
              <a:lnSpc>
                <a:spcPct val="150000"/>
              </a:lnSpc>
            </a:pPr>
            <a:r>
              <a:rPr lang="en-US" sz="3000" dirty="0" smtClean="0">
                <a:latin typeface="Times New Roman" pitchFamily="18" charset="0"/>
                <a:cs typeface="Times New Roman" pitchFamily="18" charset="0"/>
              </a:rPr>
              <a:t>Using the selective breeding, species were modified to attractive characters.</a:t>
            </a:r>
          </a:p>
          <a:p>
            <a:pPr marL="0" indent="1588" algn="just">
              <a:lnSpc>
                <a:spcPct val="150000"/>
              </a:lnSpc>
            </a:pPr>
            <a:r>
              <a:rPr lang="en-US" sz="3000" dirty="0" smtClean="0">
                <a:latin typeface="Times New Roman" pitchFamily="18" charset="0"/>
                <a:cs typeface="Times New Roman" pitchFamily="18" charset="0"/>
              </a:rPr>
              <a:t> Genetic Modification refers to the changes in the Gene itself which results the growing larger and faster producing high yield to the farmer.</a:t>
            </a:r>
          </a:p>
          <a:p>
            <a:pPr marL="0" indent="1588" algn="just">
              <a:lnSpc>
                <a:spcPct val="150000"/>
              </a:lnSpc>
            </a:pPr>
            <a:r>
              <a:rPr lang="en-US" sz="3000" dirty="0" smtClean="0">
                <a:latin typeface="Times New Roman" pitchFamily="18" charset="0"/>
                <a:cs typeface="Times New Roman" pitchFamily="18" charset="0"/>
              </a:rPr>
              <a:t>It also enhances the immune system of the fish to resist against the disease causing pathogens.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Users\user\Desktop\aquadvantage-salmon-38e2ca0e-4213-4cdc-8162-53bb2c7986e-resize-750.jpeg"/>
          <p:cNvPicPr>
            <a:picLocks noGrp="1"/>
          </p:cNvPicPr>
          <p:nvPr>
            <p:ph sz="quarter" idx="1"/>
          </p:nvPr>
        </p:nvPicPr>
        <p:blipFill>
          <a:blip r:embed="rId2"/>
          <a:srcRect t="5178"/>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724400"/>
            <a:ext cx="8153400" cy="685800"/>
          </a:xfrm>
        </p:spPr>
        <p:txBody>
          <a:bodyPr>
            <a:noAutofit/>
          </a:bodyPr>
          <a:lstStyle/>
          <a:p>
            <a:pPr algn="r"/>
            <a:r>
              <a:rPr lang="en-US" sz="4800" dirty="0" smtClean="0"/>
              <a:t>Questions?</a:t>
            </a:r>
            <a:endParaRPr lang="en-US" sz="4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Aquatic Biotechnology</a:t>
            </a:r>
            <a:endParaRPr lang="en-US" b="1" dirty="0"/>
          </a:p>
        </p:txBody>
      </p:sp>
      <p:sp>
        <p:nvSpPr>
          <p:cNvPr id="3" name="Content Placeholder 2"/>
          <p:cNvSpPr>
            <a:spLocks noGrp="1"/>
          </p:cNvSpPr>
          <p:nvPr>
            <p:ph sz="quarter" idx="1"/>
          </p:nvPr>
        </p:nvSpPr>
        <p:spPr/>
        <p:txBody>
          <a:bodyPr>
            <a:normAutofit lnSpcReduction="10000"/>
          </a:bodyPr>
          <a:lstStyle/>
          <a:p>
            <a:r>
              <a:rPr lang="en-US" sz="3200" dirty="0" smtClean="0">
                <a:latin typeface="Times New Roman" pitchFamily="18" charset="0"/>
                <a:cs typeface="Times New Roman" pitchFamily="18" charset="0"/>
              </a:rPr>
              <a:t>1. Fish health and Nutrition</a:t>
            </a:r>
          </a:p>
          <a:p>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2.Molecular Cytogenetics</a:t>
            </a:r>
          </a:p>
          <a:p>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3.Gene transfer technology</a:t>
            </a:r>
          </a:p>
          <a:p>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4.Genetically modified fish</a:t>
            </a:r>
          </a:p>
          <a:p>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5.Environmental remediation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Fish health</a:t>
            </a:r>
            <a:r>
              <a:rPr lang="en-US" b="1" u="sng" dirty="0" smtClean="0">
                <a:latin typeface="Times New Roman" pitchFamily="18" charset="0"/>
                <a:cs typeface="Times New Roman" pitchFamily="18" charset="0"/>
              </a:rPr>
              <a:t/>
            </a:r>
            <a:br>
              <a:rPr lang="en-US" b="1" u="sng"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p:txBody>
          <a:bodyPr>
            <a:normAutofit fontScale="77500" lnSpcReduction="20000"/>
          </a:bodyPr>
          <a:lstStyle/>
          <a:p>
            <a:pPr>
              <a:lnSpc>
                <a:spcPct val="200000"/>
              </a:lnSpc>
              <a:buFont typeface="Wingdings" pitchFamily="2" charset="2"/>
              <a:buChar char="Ø"/>
            </a:pPr>
            <a:r>
              <a:rPr lang="en-US" sz="3200" dirty="0" smtClean="0">
                <a:latin typeface="Times New Roman" pitchFamily="18" charset="0"/>
                <a:cs typeface="Times New Roman" pitchFamily="18" charset="0"/>
              </a:rPr>
              <a:t>To develop the comprehensive aquaculture system which has an excellent impact on its production due to its mortality and decreased growth.</a:t>
            </a:r>
          </a:p>
          <a:p>
            <a:pPr>
              <a:lnSpc>
                <a:spcPct val="200000"/>
              </a:lnSpc>
              <a:buFont typeface="Wingdings" pitchFamily="2" charset="2"/>
              <a:buChar char="Ø"/>
            </a:pPr>
            <a:r>
              <a:rPr lang="en-US" sz="3200" dirty="0" smtClean="0">
                <a:latin typeface="Times New Roman" pitchFamily="18" charset="0"/>
                <a:cs typeface="Times New Roman" pitchFamily="18" charset="0"/>
              </a:rPr>
              <a:t>Due to the expose of the various bacterial, viral and fungal infections, these fishes loses its survival leads to lower production.</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Goals - Fish Health Management:</a:t>
            </a:r>
            <a:br>
              <a:rPr lang="en-US" b="1"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p:txBody>
          <a:bodyPr>
            <a:normAutofit fontScale="92500" lnSpcReduction="20000"/>
          </a:bodyPr>
          <a:lstStyle/>
          <a:p>
            <a:pPr lvl="1">
              <a:lnSpc>
                <a:spcPct val="150000"/>
              </a:lnSpc>
              <a:defRPr/>
            </a:pPr>
            <a:r>
              <a:rPr lang="en-US" sz="2800" dirty="0" smtClean="0">
                <a:latin typeface="Times New Roman" pitchFamily="18" charset="0"/>
                <a:cs typeface="Times New Roman" pitchFamily="18" charset="0"/>
              </a:rPr>
              <a:t>Prevent the disease causing pathogens to healthy animals. </a:t>
            </a:r>
          </a:p>
          <a:p>
            <a:pPr lvl="1">
              <a:lnSpc>
                <a:spcPct val="150000"/>
              </a:lnSpc>
              <a:defRPr/>
            </a:pPr>
            <a:r>
              <a:rPr lang="en-US" sz="2800" dirty="0" smtClean="0">
                <a:latin typeface="Times New Roman" pitchFamily="18" charset="0"/>
                <a:cs typeface="Times New Roman" pitchFamily="18" charset="0"/>
              </a:rPr>
              <a:t>Prevent intensification of existing disease agents.</a:t>
            </a:r>
          </a:p>
          <a:p>
            <a:pPr lvl="1">
              <a:lnSpc>
                <a:spcPct val="150000"/>
              </a:lnSpc>
              <a:defRPr/>
            </a:pPr>
            <a:r>
              <a:rPr lang="en-US" sz="2800" dirty="0" smtClean="0">
                <a:latin typeface="Times New Roman" pitchFamily="18" charset="0"/>
                <a:cs typeface="Times New Roman" pitchFamily="18" charset="0"/>
              </a:rPr>
              <a:t>Production of healthy, high quality fish.</a:t>
            </a:r>
          </a:p>
          <a:p>
            <a:pPr lvl="1">
              <a:lnSpc>
                <a:spcPct val="150000"/>
              </a:lnSpc>
              <a:defRPr/>
            </a:pPr>
            <a:r>
              <a:rPr lang="en-US" sz="2800" dirty="0" smtClean="0">
                <a:latin typeface="Times New Roman" pitchFamily="18" charset="0"/>
                <a:cs typeface="Times New Roman" pitchFamily="18" charset="0"/>
              </a:rPr>
              <a:t>Biotechnology can have a direct positive impact on many of the main elements of fish health management, with knock-on effects on other important issues. Rapid detection and identification of pathogens.</a:t>
            </a:r>
          </a:p>
          <a:p>
            <a:pPr lvl="1">
              <a:lnSpc>
                <a:spcPct val="150000"/>
              </a:lnSpc>
              <a:defRPr/>
            </a:pPr>
            <a:endParaRPr lang="en-US" sz="28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sz="3200" b="1" dirty="0" smtClean="0">
                <a:latin typeface="Times New Roman" pitchFamily="18" charset="0"/>
                <a:cs typeface="Times New Roman" pitchFamily="18" charset="0"/>
              </a:rPr>
              <a:t>Principle of Fish Health Maintenance</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p:txBody>
          <a:bodyPr>
            <a:normAutofit fontScale="85000" lnSpcReduction="10000"/>
          </a:bodyPr>
          <a:lstStyle/>
          <a:p>
            <a:pPr marL="460375" indent="4763">
              <a:lnSpc>
                <a:spcPct val="150000"/>
              </a:lnSpc>
              <a:defRPr/>
            </a:pPr>
            <a:r>
              <a:rPr lang="en-US" sz="3200" dirty="0" smtClean="0">
                <a:latin typeface="Times New Roman" pitchFamily="18" charset="0"/>
                <a:cs typeface="Times New Roman" pitchFamily="18" charset="0"/>
              </a:rPr>
              <a:t>Maintain conditions which are designed to optimize growth, feed conversion, reproduction and survival.</a:t>
            </a:r>
          </a:p>
          <a:p>
            <a:pPr marL="460375" indent="4763">
              <a:lnSpc>
                <a:spcPct val="150000"/>
              </a:lnSpc>
              <a:defRPr/>
            </a:pPr>
            <a:r>
              <a:rPr lang="en-US" sz="3200" dirty="0" smtClean="0">
                <a:latin typeface="Times New Roman" pitchFamily="18" charset="0"/>
                <a:cs typeface="Times New Roman" pitchFamily="18" charset="0"/>
              </a:rPr>
              <a:t>Intensive aquaculture – high numbers, close quarters, lots of food</a:t>
            </a:r>
          </a:p>
          <a:p>
            <a:pPr marL="460375" indent="4763">
              <a:lnSpc>
                <a:spcPct val="150000"/>
              </a:lnSpc>
              <a:defRPr/>
            </a:pPr>
            <a:r>
              <a:rPr lang="en-US" sz="3200" dirty="0" smtClean="0">
                <a:latin typeface="Times New Roman" pitchFamily="18" charset="0"/>
                <a:cs typeface="Times New Roman" pitchFamily="18" charset="0"/>
              </a:rPr>
              <a:t>Enhance natural resistance </a:t>
            </a:r>
          </a:p>
          <a:p>
            <a:pPr marL="460375" indent="4763">
              <a:lnSpc>
                <a:spcPct val="150000"/>
              </a:lnSpc>
              <a:defRPr/>
            </a:pPr>
            <a:r>
              <a:rPr lang="en-US" sz="3200" dirty="0" smtClean="0">
                <a:latin typeface="Times New Roman" pitchFamily="18" charset="0"/>
                <a:cs typeface="Times New Roman" pitchFamily="18" charset="0"/>
              </a:rPr>
              <a:t>Well managed fish have healthy immune systems</a:t>
            </a:r>
          </a:p>
          <a:p>
            <a:pPr marL="460375" indent="4763">
              <a:lnSpc>
                <a:spcPct val="150000"/>
              </a:lnSpc>
              <a:defRPr/>
            </a:pPr>
            <a:r>
              <a:rPr lang="en-US" sz="3200" dirty="0" smtClean="0">
                <a:latin typeface="Times New Roman" pitchFamily="18" charset="0"/>
                <a:cs typeface="Times New Roman" pitchFamily="18" charset="0"/>
              </a:rPr>
              <a:t>Healthy fish give rise to healthier offspring</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itchFamily="18" charset="0"/>
                <a:cs typeface="Times New Roman" pitchFamily="18" charset="0"/>
              </a:rPr>
              <a:t>Diagnostics tools are developed</a:t>
            </a:r>
            <a:endParaRPr lang="en-US" dirty="0"/>
          </a:p>
        </p:txBody>
      </p:sp>
      <p:sp>
        <p:nvSpPr>
          <p:cNvPr id="3" name="Content Placeholder 2"/>
          <p:cNvSpPr>
            <a:spLocks noGrp="1"/>
          </p:cNvSpPr>
          <p:nvPr>
            <p:ph sz="quarter" idx="1"/>
          </p:nvPr>
        </p:nvSpPr>
        <p:spPr/>
        <p:txBody>
          <a:bodyPr>
            <a:normAutofit fontScale="85000" lnSpcReduction="10000"/>
          </a:bodyPr>
          <a:lstStyle/>
          <a:p>
            <a:pPr marL="0" indent="1588">
              <a:lnSpc>
                <a:spcPct val="200000"/>
              </a:lnSpc>
              <a:buFont typeface="Wingdings" pitchFamily="2" charset="2"/>
              <a:buChar char="v"/>
            </a:pPr>
            <a:r>
              <a:rPr lang="en-US" sz="3200" dirty="0" smtClean="0">
                <a:latin typeface="Times New Roman" pitchFamily="18" charset="0"/>
                <a:cs typeface="Times New Roman" pitchFamily="18" charset="0"/>
              </a:rPr>
              <a:t>By detecting the pathogens DNA are being developed.</a:t>
            </a:r>
          </a:p>
          <a:p>
            <a:pPr marL="60325" indent="0" algn="just">
              <a:lnSpc>
                <a:spcPct val="200000"/>
              </a:lnSpc>
              <a:buFont typeface="Wingdings" pitchFamily="2" charset="2"/>
              <a:buChar char="v"/>
            </a:pPr>
            <a:r>
              <a:rPr lang="en-US" sz="3200" dirty="0" smtClean="0">
                <a:latin typeface="Times New Roman" pitchFamily="18" charset="0"/>
                <a:cs typeface="Times New Roman" pitchFamily="18" charset="0"/>
              </a:rPr>
              <a:t>DNA sequencing, PCR are used to understand the basics and life cycles of the pathogen which able to solve fish diseases by understanding the essential step to diagnose and prevent the disease.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itchFamily="18" charset="0"/>
                <a:cs typeface="Times New Roman" pitchFamily="18" charset="0"/>
              </a:rPr>
              <a:t>DNA vaccine</a:t>
            </a:r>
            <a:endParaRPr lang="en-US" dirty="0"/>
          </a:p>
        </p:txBody>
      </p:sp>
      <p:sp>
        <p:nvSpPr>
          <p:cNvPr id="3" name="Content Placeholder 2"/>
          <p:cNvSpPr>
            <a:spLocks noGrp="1"/>
          </p:cNvSpPr>
          <p:nvPr>
            <p:ph sz="quarter" idx="1"/>
          </p:nvPr>
        </p:nvSpPr>
        <p:spPr/>
        <p:txBody>
          <a:bodyPr/>
          <a:lstStyle/>
          <a:p>
            <a:r>
              <a:rPr lang="en-US" sz="3200" dirty="0" smtClean="0">
                <a:latin typeface="Times New Roman" pitchFamily="18" charset="0"/>
                <a:cs typeface="Times New Roman" pitchFamily="18" charset="0"/>
              </a:rPr>
              <a:t>Vaccines are the effective to control the disease causing pathogens.</a:t>
            </a:r>
          </a:p>
          <a:p>
            <a:endParaRPr lang="en-US" sz="32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DNA vaccination is differ from gene therapy and it is the intentional transfer of genetic material (RNA/ DNA) to somatic cells for enhance the immune system.</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esktop\DNA vaccine.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Times New Roman" pitchFamily="18" charset="0"/>
                <a:cs typeface="Times New Roman" pitchFamily="18" charset="0"/>
              </a:rPr>
              <a:t>Fish Nutrition</a:t>
            </a:r>
            <a:r>
              <a:rPr lang="en-US" b="1" u="sng" dirty="0" smtClean="0">
                <a:latin typeface="Times New Roman" pitchFamily="18" charset="0"/>
                <a:cs typeface="Times New Roman" pitchFamily="18" charset="0"/>
              </a:rPr>
              <a:t/>
            </a:r>
            <a:br>
              <a:rPr lang="en-US" b="1" u="sng"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p:txBody>
          <a:bodyPr>
            <a:normAutofit lnSpcReduction="10000"/>
          </a:bodyPr>
          <a:lstStyle/>
          <a:p>
            <a:pPr algn="just">
              <a:lnSpc>
                <a:spcPct val="150000"/>
              </a:lnSpc>
            </a:pPr>
            <a:r>
              <a:rPr lang="en-US" sz="2400" dirty="0" smtClean="0">
                <a:latin typeface="Times New Roman" pitchFamily="18" charset="0"/>
                <a:cs typeface="Times New Roman" pitchFamily="18" charset="0"/>
              </a:rPr>
              <a:t>It deals with the production of feeds that supports better growth at low cost.</a:t>
            </a:r>
          </a:p>
          <a:p>
            <a:pPr algn="just">
              <a:lnSpc>
                <a:spcPct val="150000"/>
              </a:lnSpc>
            </a:pPr>
            <a:r>
              <a:rPr lang="en-US" sz="2400" dirty="0" smtClean="0">
                <a:latin typeface="Times New Roman" pitchFamily="18" charset="0"/>
                <a:cs typeface="Times New Roman" pitchFamily="18" charset="0"/>
              </a:rPr>
              <a:t>Many scientists are investing the alternative protein sources like plant based, marine based etc., instead of using fishmeal and oil.</a:t>
            </a:r>
          </a:p>
          <a:p>
            <a:pPr algn="just">
              <a:lnSpc>
                <a:spcPct val="150000"/>
              </a:lnSpc>
            </a:pPr>
            <a:r>
              <a:rPr lang="en-US" sz="2400" dirty="0" smtClean="0">
                <a:latin typeface="Times New Roman" pitchFamily="18" charset="0"/>
                <a:cs typeface="Times New Roman" pitchFamily="18" charset="0"/>
              </a:rPr>
              <a:t>Research directs from effect of nutrients on growth, feed utilization, digestibility, alterations in metabolic pathways, fish health parameters, nutrient bioavailability.</a:t>
            </a:r>
          </a:p>
          <a:p>
            <a:pPr algn="just">
              <a:lnSpc>
                <a:spcPct val="150000"/>
              </a:lnSpc>
            </a:pPr>
            <a:endParaRPr lang="en-US" sz="24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36</TotalTime>
  <Words>703</Words>
  <Application>Microsoft Office PowerPoint</Application>
  <PresentationFormat>On-screen Show (4:3)</PresentationFormat>
  <Paragraphs>108</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Median</vt:lpstr>
      <vt:lpstr>Unit - IV Health Management</vt:lpstr>
      <vt:lpstr>Aquatic Biotechnology</vt:lpstr>
      <vt:lpstr>Fish health </vt:lpstr>
      <vt:lpstr>Goals - Fish Health Management: </vt:lpstr>
      <vt:lpstr>Principle of Fish Health Maintenance </vt:lpstr>
      <vt:lpstr>Diagnostics tools are developed</vt:lpstr>
      <vt:lpstr>DNA vaccine</vt:lpstr>
      <vt:lpstr>Slide 8</vt:lpstr>
      <vt:lpstr>Fish Nutrition </vt:lpstr>
      <vt:lpstr>Nutritional requirements for fishes </vt:lpstr>
      <vt:lpstr>Molecular Cytogenetics </vt:lpstr>
      <vt:lpstr>Slide 12</vt:lpstr>
      <vt:lpstr>Molecular cytogenic techniques</vt:lpstr>
      <vt:lpstr>Advantages</vt:lpstr>
      <vt:lpstr>Disadvantages </vt:lpstr>
      <vt:lpstr>Genetically Modified Fish</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Health Management</dc:title>
  <dc:creator>user</dc:creator>
  <cp:lastModifiedBy>KSR Kuamr</cp:lastModifiedBy>
  <cp:revision>6</cp:revision>
  <dcterms:created xsi:type="dcterms:W3CDTF">2019-01-30T09:41:00Z</dcterms:created>
  <dcterms:modified xsi:type="dcterms:W3CDTF">2019-02-04T06:11:59Z</dcterms:modified>
</cp:coreProperties>
</file>