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2" r:id="rId2"/>
    <p:sldId id="276" r:id="rId3"/>
    <p:sldId id="269" r:id="rId4"/>
    <p:sldId id="270" r:id="rId5"/>
    <p:sldId id="272" r:id="rId6"/>
    <p:sldId id="273" r:id="rId7"/>
    <p:sldId id="263" r:id="rId8"/>
    <p:sldId id="257" r:id="rId9"/>
    <p:sldId id="258" r:id="rId10"/>
    <p:sldId id="259" r:id="rId11"/>
    <p:sldId id="260" r:id="rId12"/>
    <p:sldId id="264" r:id="rId13"/>
    <p:sldId id="261" r:id="rId14"/>
    <p:sldId id="265" r:id="rId15"/>
    <p:sldId id="266" r:id="rId16"/>
    <p:sldId id="267" r:id="rId17"/>
    <p:sldId id="274" r:id="rId18"/>
    <p:sldId id="277" r:id="rId19"/>
    <p:sldId id="279" r:id="rId20"/>
    <p:sldId id="280" r:id="rId21"/>
    <p:sldId id="278" r:id="rId22"/>
    <p:sldId id="281" r:id="rId23"/>
    <p:sldId id="286" r:id="rId24"/>
    <p:sldId id="287" r:id="rId25"/>
    <p:sldId id="288" r:id="rId26"/>
    <p:sldId id="290" r:id="rId27"/>
    <p:sldId id="289" r:id="rId28"/>
    <p:sldId id="282" r:id="rId29"/>
    <p:sldId id="283" r:id="rId30"/>
    <p:sldId id="284" r:id="rId31"/>
    <p:sldId id="285" r:id="rId32"/>
    <p:sldId id="295" r:id="rId33"/>
    <p:sldId id="291" r:id="rId34"/>
    <p:sldId id="292" r:id="rId35"/>
    <p:sldId id="293" r:id="rId36"/>
    <p:sldId id="294" r:id="rId37"/>
    <p:sldId id="296" r:id="rId38"/>
    <p:sldId id="297" r:id="rId39"/>
    <p:sldId id="301" r:id="rId40"/>
    <p:sldId id="298" r:id="rId41"/>
    <p:sldId id="299" r:id="rId42"/>
    <p:sldId id="302" r:id="rId43"/>
    <p:sldId id="300" r:id="rId44"/>
    <p:sldId id="303" r:id="rId45"/>
    <p:sldId id="304" r:id="rId46"/>
    <p:sldId id="305" r:id="rId47"/>
    <p:sldId id="309" r:id="rId48"/>
    <p:sldId id="308" r:id="rId49"/>
    <p:sldId id="310" r:id="rId50"/>
    <p:sldId id="31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Unit – IV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Health </a:t>
            </a:r>
            <a:r>
              <a:rPr lang="en-US" sz="2400" dirty="0">
                <a:solidFill>
                  <a:srgbClr val="00B050"/>
                </a:solidFill>
              </a:rPr>
              <a:t>Management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4343400"/>
            <a:ext cx="6324600" cy="1752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	: M.Sc. Zoology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Semester	: III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	: Aquaculture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362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Nutritional Deficiency Diseases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Columnaris</a:t>
            </a:r>
            <a:r>
              <a:rPr lang="en-IN" b="1" dirty="0">
                <a:solidFill>
                  <a:schemeClr val="tx1"/>
                </a:solidFill>
                <a:latin typeface="+mn-lt"/>
              </a:rPr>
              <a:t> (Mouth Fungus)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5105400" cy="5181600"/>
          </a:xfrm>
        </p:spPr>
        <p:txBody>
          <a:bodyPr>
            <a:no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Causes</a:t>
            </a:r>
          </a:p>
          <a:p>
            <a:pPr lvl="2"/>
            <a:r>
              <a:rPr lang="en-IN" sz="2600" dirty="0" err="1">
                <a:solidFill>
                  <a:schemeClr val="tx1"/>
                </a:solidFill>
              </a:rPr>
              <a:t>Columnaris</a:t>
            </a:r>
            <a:r>
              <a:rPr lang="en-IN" sz="2600" dirty="0">
                <a:solidFill>
                  <a:schemeClr val="tx1"/>
                </a:solidFill>
              </a:rPr>
              <a:t> is common where</a:t>
            </a:r>
            <a:br>
              <a:rPr lang="en-IN" sz="2600" dirty="0">
                <a:solidFill>
                  <a:schemeClr val="tx1"/>
                </a:solidFill>
              </a:rPr>
            </a:br>
            <a:r>
              <a:rPr lang="en-IN" sz="2600" dirty="0">
                <a:solidFill>
                  <a:schemeClr val="tx1"/>
                </a:solidFill>
              </a:rPr>
              <a:t> </a:t>
            </a:r>
            <a:r>
              <a:rPr lang="en-IN" sz="2600" dirty="0">
                <a:solidFill>
                  <a:srgbClr val="C00000"/>
                </a:solidFill>
              </a:rPr>
              <a:t>high </a:t>
            </a:r>
            <a:r>
              <a:rPr lang="en-IN" sz="2600" dirty="0" err="1">
                <a:solidFill>
                  <a:srgbClr val="C00000"/>
                </a:solidFill>
              </a:rPr>
              <a:t>bioloads</a:t>
            </a:r>
            <a:r>
              <a:rPr lang="en-IN" sz="2600" dirty="0">
                <a:solidFill>
                  <a:schemeClr val="tx1"/>
                </a:solidFill>
              </a:rPr>
              <a:t> or stressful conditions exist. </a:t>
            </a:r>
          </a:p>
          <a:p>
            <a:pPr lvl="2"/>
            <a:r>
              <a:rPr lang="en-IN" sz="2600" dirty="0">
                <a:solidFill>
                  <a:schemeClr val="tx1"/>
                </a:solidFill>
              </a:rPr>
              <a:t>These can be due to </a:t>
            </a:r>
            <a:br>
              <a:rPr lang="en-IN" sz="2600" dirty="0">
                <a:solidFill>
                  <a:schemeClr val="tx1"/>
                </a:solidFill>
              </a:rPr>
            </a:br>
            <a:r>
              <a:rPr lang="en-IN" sz="2600" dirty="0">
                <a:solidFill>
                  <a:srgbClr val="C00000"/>
                </a:solidFill>
              </a:rPr>
              <a:t>overcrowding, injury, inadequate diet, poor water quality and </a:t>
            </a:r>
            <a:r>
              <a:rPr lang="en-IN" sz="2600" dirty="0" err="1">
                <a:solidFill>
                  <a:srgbClr val="C00000"/>
                </a:solidFill>
              </a:rPr>
              <a:t>pH.</a:t>
            </a:r>
            <a:r>
              <a:rPr lang="en-IN" sz="2600" dirty="0">
                <a:solidFill>
                  <a:srgbClr val="C00000"/>
                </a:solidFill>
              </a:rPr>
              <a:t> </a:t>
            </a:r>
          </a:p>
          <a:p>
            <a:pPr lvl="2"/>
            <a:r>
              <a:rPr lang="en-IN" sz="2600" dirty="0">
                <a:solidFill>
                  <a:schemeClr val="tx1"/>
                </a:solidFill>
              </a:rPr>
              <a:t>The bacteria can stay active in fish tank for up to 32 days if the </a:t>
            </a:r>
            <a:r>
              <a:rPr lang="en-IN" sz="2600" dirty="0">
                <a:solidFill>
                  <a:srgbClr val="C00000"/>
                </a:solidFill>
              </a:rPr>
              <a:t>hardness is 50 </a:t>
            </a:r>
            <a:r>
              <a:rPr lang="en-IN" sz="2600" dirty="0" err="1">
                <a:solidFill>
                  <a:srgbClr val="C00000"/>
                </a:solidFill>
              </a:rPr>
              <a:t>ppm</a:t>
            </a:r>
            <a:r>
              <a:rPr lang="en-IN" sz="2600" dirty="0">
                <a:solidFill>
                  <a:schemeClr val="tx1"/>
                </a:solidFill>
              </a:rPr>
              <a:t>.</a:t>
            </a:r>
          </a:p>
          <a:p>
            <a:endParaRPr lang="en-IN" dirty="0"/>
          </a:p>
        </p:txBody>
      </p:sp>
      <p:pic>
        <p:nvPicPr>
          <p:cNvPr id="5" name="Picture 2" descr="https://modestfish.com/wp-content/uploads/2017/06/Columnaris-300x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0654" y="3810000"/>
            <a:ext cx="3229946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Columnaris</a:t>
            </a:r>
            <a:r>
              <a:rPr lang="en-IN" b="1" dirty="0">
                <a:solidFill>
                  <a:schemeClr val="tx1"/>
                </a:solidFill>
                <a:latin typeface="+mn-lt"/>
              </a:rPr>
              <a:t> (Mouth Fungus)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006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Treatments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The disease does not survive in salt solutions of </a:t>
            </a:r>
            <a:r>
              <a:rPr lang="en-IN" sz="2600" dirty="0">
                <a:solidFill>
                  <a:srgbClr val="C00000"/>
                </a:solidFill>
              </a:rPr>
              <a:t>1% or higher. 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Another option </a:t>
            </a:r>
            <a:r>
              <a:rPr lang="en-IN" sz="2600" dirty="0" err="1">
                <a:solidFill>
                  <a:srgbClr val="C00000"/>
                </a:solidFill>
              </a:rPr>
              <a:t>Oxytetracycline</a:t>
            </a:r>
            <a:r>
              <a:rPr lang="en-IN" sz="2600" dirty="0">
                <a:solidFill>
                  <a:schemeClr val="tx1"/>
                </a:solidFill>
              </a:rPr>
              <a:t> is regarded as a very effective.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To prevent the spread, </a:t>
            </a:r>
            <a:r>
              <a:rPr lang="en-IN" sz="2600" dirty="0">
                <a:solidFill>
                  <a:srgbClr val="C00000"/>
                </a:solidFill>
              </a:rPr>
              <a:t>remove any dead fish</a:t>
            </a:r>
            <a:r>
              <a:rPr lang="en-IN" sz="2600" dirty="0">
                <a:solidFill>
                  <a:schemeClr val="tx1"/>
                </a:solidFill>
              </a:rPr>
              <a:t>. </a:t>
            </a:r>
          </a:p>
          <a:p>
            <a:endParaRPr lang="en-IN" dirty="0"/>
          </a:p>
        </p:txBody>
      </p:sp>
      <p:pic>
        <p:nvPicPr>
          <p:cNvPr id="5" name="Picture 2" descr="https://modestfish.com/wp-content/uploads/2017/06/Columnaris-300x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0654" y="3810000"/>
            <a:ext cx="3229946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N" b="1" dirty="0">
                <a:solidFill>
                  <a:schemeClr val="tx1"/>
                </a:solidFill>
                <a:latin typeface="+mn-lt"/>
              </a:rPr>
              <a:t>2. Fungal diseases 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 err="1"/>
              <a:t>Saprolegnia</a:t>
            </a:r>
            <a:r>
              <a:rPr lang="en-IN" b="1" dirty="0"/>
              <a:t> disease (Cotton Fin Fungus) </a:t>
            </a:r>
          </a:p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 algn="r">
              <a:buNone/>
            </a:pPr>
            <a:r>
              <a:rPr lang="en-IN" b="1" dirty="0" err="1"/>
              <a:t>Branchiomycosis</a:t>
            </a:r>
            <a:r>
              <a:rPr lang="en-IN" b="1" dirty="0"/>
              <a:t> disease (Gill rot) </a:t>
            </a:r>
          </a:p>
          <a:p>
            <a:endParaRPr lang="en-IN" dirty="0"/>
          </a:p>
        </p:txBody>
      </p:sp>
      <p:pic>
        <p:nvPicPr>
          <p:cNvPr id="5" name="Picture 2" descr="Orange fish with fungus as a result of Cotton Wool Dis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2819400" cy="1879600"/>
          </a:xfrm>
          <a:prstGeom prst="rect">
            <a:avLst/>
          </a:prstGeom>
          <a:noFill/>
        </p:spPr>
      </p:pic>
      <p:pic>
        <p:nvPicPr>
          <p:cNvPr id="6" name="Picture 2" descr="https://www.petmd.com/sites/default/files/fish-gill-infection.jpg"/>
          <p:cNvPicPr>
            <a:picLocks noChangeAspect="1" noChangeArrowheads="1"/>
          </p:cNvPicPr>
          <p:nvPr/>
        </p:nvPicPr>
        <p:blipFill>
          <a:blip r:embed="rId3"/>
          <a:srcRect l="37627" t="42991" r="20847" b="27803"/>
          <a:stretch>
            <a:fillRect/>
          </a:stretch>
        </p:blipFill>
        <p:spPr bwMode="auto">
          <a:xfrm>
            <a:off x="4696533" y="3810001"/>
            <a:ext cx="3046257" cy="16764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786B433-2C77-4FBA-94F1-7C6D7CB0AADD}"/>
              </a:ext>
            </a:extLst>
          </p:cNvPr>
          <p:cNvSpPr/>
          <p:nvPr/>
        </p:nvSpPr>
        <p:spPr>
          <a:xfrm>
            <a:off x="4264269" y="133860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/>
              <a:t>http://goldfish2care4.com/goldfish-diseases/cotton-wool.html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9045E0-37E9-4D40-9CC7-A4878574E955}"/>
              </a:ext>
            </a:extLst>
          </p:cNvPr>
          <p:cNvSpPr/>
          <p:nvPr/>
        </p:nvSpPr>
        <p:spPr>
          <a:xfrm>
            <a:off x="3505200" y="6047601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/>
              <a:t>https://www.petmd.com/fish/conditions/infectious-parasitic/c_fi_branchiomycosis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rgbClr val="C00000"/>
                </a:solidFill>
                <a:latin typeface="+mn-lt"/>
              </a:rPr>
              <a:t>Saprolegnia</a:t>
            </a:r>
            <a:r>
              <a:rPr lang="en-IN" b="1" dirty="0">
                <a:solidFill>
                  <a:srgbClr val="C00000"/>
                </a:solidFill>
                <a:latin typeface="+mn-lt"/>
              </a:rPr>
              <a:t> disease (Cotton Fin Fungus) </a:t>
            </a:r>
            <a:endParaRPr lang="en-IN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4953000"/>
          </a:xfrm>
        </p:spPr>
        <p:txBody>
          <a:bodyPr>
            <a:normAutofit/>
          </a:bodyPr>
          <a:lstStyle/>
          <a:p>
            <a:r>
              <a:rPr lang="en-IN" dirty="0"/>
              <a:t>Cotton Wool Disease, it’s a condition that typically affects aquarium fish with </a:t>
            </a:r>
            <a:r>
              <a:rPr lang="en-IN" dirty="0">
                <a:solidFill>
                  <a:srgbClr val="C00000"/>
                </a:solidFill>
              </a:rPr>
              <a:t>weak immune systems</a:t>
            </a:r>
            <a:r>
              <a:rPr lang="en-IN" dirty="0"/>
              <a:t>. </a:t>
            </a:r>
          </a:p>
          <a:p>
            <a:r>
              <a:rPr lang="en-IN" dirty="0"/>
              <a:t>Characterized by the cotton wool growths, it’s fairly common and it’s important to address this immediately before it can </a:t>
            </a:r>
            <a:r>
              <a:rPr lang="en-IN" dirty="0">
                <a:solidFill>
                  <a:srgbClr val="C00000"/>
                </a:solidFill>
              </a:rPr>
              <a:t>cause a lot of damage</a:t>
            </a:r>
            <a:r>
              <a:rPr lang="en-IN" dirty="0"/>
              <a:t>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16386" name="Picture 2" descr="Orange fish with fungus as a result of Cotton Wool Dis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3937000"/>
            <a:ext cx="3238500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Saprolegnia</a:t>
            </a:r>
            <a:r>
              <a:rPr lang="en-IN" b="1" dirty="0">
                <a:solidFill>
                  <a:schemeClr val="tx1"/>
                </a:solidFill>
                <a:latin typeface="+mn-lt"/>
              </a:rPr>
              <a:t> disease (Cotton Fin Fungus) 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244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Physical Signs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Cotton-like fluffy or wispy growth on the fins</a:t>
            </a:r>
          </a:p>
          <a:p>
            <a:endParaRPr lang="en-US" dirty="0"/>
          </a:p>
          <a:p>
            <a:pPr>
              <a:buNone/>
            </a:pPr>
            <a:r>
              <a:rPr lang="en-IN" b="1" dirty="0" err="1"/>
              <a:t>Behavioral</a:t>
            </a:r>
            <a:r>
              <a:rPr lang="en-IN" b="1" dirty="0"/>
              <a:t> Signs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No real </a:t>
            </a:r>
            <a:r>
              <a:rPr lang="en-IN" sz="2600" dirty="0" err="1">
                <a:solidFill>
                  <a:schemeClr val="tx1"/>
                </a:solidFill>
              </a:rPr>
              <a:t>behavioral</a:t>
            </a:r>
            <a:r>
              <a:rPr lang="en-IN" sz="2600" dirty="0">
                <a:solidFill>
                  <a:schemeClr val="tx1"/>
                </a:solidFill>
              </a:rPr>
              <a:t> signs. Fish tend to act fine until the fungus appears on the skin’s surface</a:t>
            </a:r>
          </a:p>
        </p:txBody>
      </p:sp>
      <p:pic>
        <p:nvPicPr>
          <p:cNvPr id="4" name="Picture 2" descr="Orange fish with fungus as a result of Cotton Wool Dis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60800"/>
            <a:ext cx="3238500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Saprolegnia</a:t>
            </a:r>
            <a:r>
              <a:rPr lang="en-IN" b="1" dirty="0">
                <a:solidFill>
                  <a:schemeClr val="tx1"/>
                </a:solidFill>
                <a:latin typeface="+mn-lt"/>
              </a:rPr>
              <a:t> disease (Cotton Fin Fungus) 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768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Causes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Poor water quality and decomposing material can lead to Cotton Fin.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Especially  fish is bullied or fighting a lot.</a:t>
            </a:r>
          </a:p>
          <a:p>
            <a:endParaRPr lang="en-IN" dirty="0"/>
          </a:p>
        </p:txBody>
      </p:sp>
      <p:pic>
        <p:nvPicPr>
          <p:cNvPr id="4" name="Picture 2" descr="Orange fish with fungus as a result of Cotton Wool Dis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86200"/>
            <a:ext cx="3238500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Saprolegnia</a:t>
            </a:r>
            <a:r>
              <a:rPr lang="en-IN" b="1" dirty="0">
                <a:solidFill>
                  <a:schemeClr val="tx1"/>
                </a:solidFill>
                <a:latin typeface="+mn-lt"/>
              </a:rPr>
              <a:t> disease (Cotton Fin Fungus) 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768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Treatments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The basic four used are </a:t>
            </a:r>
            <a:r>
              <a:rPr lang="en-IN" sz="2600" dirty="0">
                <a:solidFill>
                  <a:srgbClr val="C00000"/>
                </a:solidFill>
              </a:rPr>
              <a:t>salt, </a:t>
            </a:r>
            <a:r>
              <a:rPr lang="en-IN" sz="2600" dirty="0" err="1">
                <a:solidFill>
                  <a:srgbClr val="C00000"/>
                </a:solidFill>
              </a:rPr>
              <a:t>Methylene</a:t>
            </a:r>
            <a:r>
              <a:rPr lang="en-IN" sz="2600" dirty="0">
                <a:solidFill>
                  <a:srgbClr val="C00000"/>
                </a:solidFill>
              </a:rPr>
              <a:t> blue, Malachite green, and </a:t>
            </a:r>
            <a:r>
              <a:rPr lang="en-IN" sz="2600" dirty="0" err="1">
                <a:solidFill>
                  <a:srgbClr val="C00000"/>
                </a:solidFill>
              </a:rPr>
              <a:t>Acriflavine</a:t>
            </a:r>
            <a:r>
              <a:rPr lang="en-IN" sz="2600" dirty="0">
                <a:solidFill>
                  <a:srgbClr val="C00000"/>
                </a:solidFill>
              </a:rPr>
              <a:t>.</a:t>
            </a:r>
          </a:p>
          <a:p>
            <a:pPr lvl="1"/>
            <a:r>
              <a:rPr lang="en-IN" sz="2600" dirty="0">
                <a:solidFill>
                  <a:srgbClr val="C00000"/>
                </a:solidFill>
              </a:rPr>
              <a:t>Malachite green </a:t>
            </a:r>
            <a:r>
              <a:rPr lang="en-IN" sz="2600" dirty="0">
                <a:solidFill>
                  <a:schemeClr val="tx1"/>
                </a:solidFill>
              </a:rPr>
              <a:t>is readily available and is known to be effective.</a:t>
            </a:r>
          </a:p>
        </p:txBody>
      </p:sp>
      <p:pic>
        <p:nvPicPr>
          <p:cNvPr id="4" name="Picture 2" descr="Orange fish with fungus as a result of Cotton Wool Dis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937000"/>
            <a:ext cx="3238500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IN" b="1" dirty="0">
                <a:solidFill>
                  <a:schemeClr val="tx1"/>
                </a:solidFill>
                <a:latin typeface="+mn-lt"/>
              </a:rPr>
            </a:br>
            <a:r>
              <a:rPr lang="en-IN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IN" b="1" dirty="0">
                <a:solidFill>
                  <a:schemeClr val="tx1"/>
                </a:solidFill>
                <a:latin typeface="+mn-lt"/>
              </a:rPr>
            </a:br>
            <a:r>
              <a:rPr lang="en-IN" b="1" dirty="0" err="1">
                <a:solidFill>
                  <a:srgbClr val="C00000"/>
                </a:solidFill>
                <a:latin typeface="+mn-lt"/>
              </a:rPr>
              <a:t>Branchiomycosis</a:t>
            </a:r>
            <a:r>
              <a:rPr lang="en-IN" b="1" dirty="0">
                <a:solidFill>
                  <a:srgbClr val="C00000"/>
                </a:solidFill>
                <a:latin typeface="+mn-lt"/>
              </a:rPr>
              <a:t> disease (Gill rot)   </a:t>
            </a:r>
            <a:endParaRPr lang="en-IN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4953000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IN" dirty="0"/>
              <a:t>It is a fungal disease involving </a:t>
            </a:r>
            <a:br>
              <a:rPr lang="en-IN" dirty="0"/>
            </a:br>
            <a:r>
              <a:rPr lang="en-IN" dirty="0"/>
              <a:t>gill tissues.</a:t>
            </a:r>
          </a:p>
          <a:p>
            <a:r>
              <a:rPr lang="en-IN" dirty="0"/>
              <a:t>Causative agent: </a:t>
            </a:r>
            <a:r>
              <a:rPr lang="en-IN" dirty="0" err="1">
                <a:solidFill>
                  <a:srgbClr val="C00000"/>
                </a:solidFill>
              </a:rPr>
              <a:t>Branchiomyces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 err="1">
                <a:solidFill>
                  <a:srgbClr val="C00000"/>
                </a:solidFill>
              </a:rPr>
              <a:t>sanguinis</a:t>
            </a:r>
            <a:endParaRPr lang="en-IN" dirty="0">
              <a:solidFill>
                <a:srgbClr val="C00000"/>
              </a:solidFill>
            </a:endParaRPr>
          </a:p>
          <a:p>
            <a:r>
              <a:rPr lang="en-IN" dirty="0"/>
              <a:t>It grows mainly in the blood vessels of </a:t>
            </a:r>
            <a:r>
              <a:rPr lang="en-IN" dirty="0">
                <a:solidFill>
                  <a:srgbClr val="C00000"/>
                </a:solidFill>
              </a:rPr>
              <a:t>gill arches, filaments and in the gill lamellae</a:t>
            </a:r>
            <a:r>
              <a:rPr lang="en-IN" dirty="0"/>
              <a:t>. </a:t>
            </a:r>
          </a:p>
        </p:txBody>
      </p:sp>
      <p:pic>
        <p:nvPicPr>
          <p:cNvPr id="4" name="Picture 2" descr="https://www.petmd.com/sites/default/files/fish-gill-infection.jpg"/>
          <p:cNvPicPr>
            <a:picLocks noChangeAspect="1" noChangeArrowheads="1"/>
          </p:cNvPicPr>
          <p:nvPr/>
        </p:nvPicPr>
        <p:blipFill>
          <a:blip r:embed="rId2"/>
          <a:srcRect l="37627" t="42991" r="20847" b="27803"/>
          <a:stretch>
            <a:fillRect/>
          </a:stretch>
        </p:blipFill>
        <p:spPr bwMode="auto">
          <a:xfrm>
            <a:off x="5181600" y="4191000"/>
            <a:ext cx="346165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prstClr val="black"/>
                </a:solidFill>
                <a:latin typeface="Gill Sans MT"/>
              </a:rPr>
              <a:t>Branchiomycosis</a:t>
            </a:r>
            <a:r>
              <a:rPr lang="en-IN" b="1" dirty="0">
                <a:solidFill>
                  <a:prstClr val="black"/>
                </a:solidFill>
                <a:latin typeface="Gill Sans MT"/>
              </a:rPr>
              <a:t> disease (Gill rot)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48200" cy="4937760"/>
          </a:xfrm>
        </p:spPr>
        <p:txBody>
          <a:bodyPr>
            <a:normAutofit lnSpcReduction="10000"/>
          </a:bodyPr>
          <a:lstStyle/>
          <a:p>
            <a:endParaRPr lang="en-IN" b="1" dirty="0"/>
          </a:p>
          <a:p>
            <a:pPr>
              <a:buNone/>
            </a:pPr>
            <a:r>
              <a:rPr lang="en-IN" b="1" dirty="0"/>
              <a:t>Transmission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Fungal spores are </a:t>
            </a:r>
            <a:r>
              <a:rPr lang="en-IN" sz="2600" dirty="0">
                <a:solidFill>
                  <a:srgbClr val="C00000"/>
                </a:solidFill>
              </a:rPr>
              <a:t>transmitted by water to gills</a:t>
            </a:r>
            <a:r>
              <a:rPr lang="en-IN" sz="26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These spores adhere to the gills, germinate and produce </a:t>
            </a:r>
            <a:r>
              <a:rPr lang="en-IN" sz="2600" dirty="0" err="1">
                <a:solidFill>
                  <a:schemeClr val="tx1"/>
                </a:solidFill>
              </a:rPr>
              <a:t>hyphae</a:t>
            </a:r>
            <a:r>
              <a:rPr lang="en-IN" sz="26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The </a:t>
            </a:r>
            <a:r>
              <a:rPr lang="en-IN" sz="2600" dirty="0" err="1">
                <a:solidFill>
                  <a:schemeClr val="tx1"/>
                </a:solidFill>
              </a:rPr>
              <a:t>hyphae</a:t>
            </a:r>
            <a:r>
              <a:rPr lang="en-IN" sz="2600" dirty="0">
                <a:solidFill>
                  <a:schemeClr val="tx1"/>
                </a:solidFill>
              </a:rPr>
              <a:t> penetrate gills epithelium or within the blood vessels of gills depending on species of fungi. </a:t>
            </a:r>
          </a:p>
        </p:txBody>
      </p:sp>
      <p:pic>
        <p:nvPicPr>
          <p:cNvPr id="6" name="Picture 2" descr="https://www.petmd.com/sites/default/files/fish-gill-infection.jpg"/>
          <p:cNvPicPr>
            <a:picLocks noChangeAspect="1" noChangeArrowheads="1"/>
          </p:cNvPicPr>
          <p:nvPr/>
        </p:nvPicPr>
        <p:blipFill>
          <a:blip r:embed="rId2"/>
          <a:srcRect l="37627" t="42991" r="20847" b="27803"/>
          <a:stretch>
            <a:fillRect/>
          </a:stretch>
        </p:blipFill>
        <p:spPr bwMode="auto">
          <a:xfrm>
            <a:off x="5181600" y="4114800"/>
            <a:ext cx="346165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prstClr val="black"/>
                </a:solidFill>
                <a:latin typeface="Gill Sans MT"/>
              </a:rPr>
              <a:t>Branchiomycosis</a:t>
            </a:r>
            <a:r>
              <a:rPr lang="en-IN" b="1" dirty="0">
                <a:solidFill>
                  <a:prstClr val="black"/>
                </a:solidFill>
                <a:latin typeface="Gill Sans MT"/>
              </a:rPr>
              <a:t> disease (Gill rot)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244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Clinical signs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Fish become </a:t>
            </a:r>
            <a:r>
              <a:rPr lang="en-IN" sz="2600" dirty="0">
                <a:solidFill>
                  <a:srgbClr val="C00000"/>
                </a:solidFill>
              </a:rPr>
              <a:t>weak in movement</a:t>
            </a:r>
            <a:r>
              <a:rPr lang="en-IN" sz="26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Fungus develops on or in gill tissue, or penetrates the blood vessels causing </a:t>
            </a:r>
            <a:r>
              <a:rPr lang="en-IN" sz="2600" dirty="0">
                <a:solidFill>
                  <a:srgbClr val="C00000"/>
                </a:solidFill>
              </a:rPr>
              <a:t>obstruction, congestion and necrosis of gill tissues</a:t>
            </a:r>
            <a:r>
              <a:rPr lang="en-IN" sz="26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Gills may be appearing </a:t>
            </a:r>
            <a:r>
              <a:rPr lang="en-IN" sz="2600" dirty="0">
                <a:solidFill>
                  <a:srgbClr val="C00000"/>
                </a:solidFill>
              </a:rPr>
              <a:t>red from impaired circulation</a:t>
            </a:r>
            <a:r>
              <a:rPr lang="en-IN" sz="2600" dirty="0">
                <a:solidFill>
                  <a:schemeClr val="tx1"/>
                </a:solidFill>
              </a:rPr>
              <a:t>.</a:t>
            </a:r>
          </a:p>
          <a:p>
            <a:endParaRPr lang="en-IN" dirty="0"/>
          </a:p>
        </p:txBody>
      </p:sp>
      <p:pic>
        <p:nvPicPr>
          <p:cNvPr id="4" name="Picture 2" descr="https://www.petmd.com/sites/default/files/fish-gill-infection.jpg"/>
          <p:cNvPicPr>
            <a:picLocks noChangeAspect="1" noChangeArrowheads="1"/>
          </p:cNvPicPr>
          <p:nvPr/>
        </p:nvPicPr>
        <p:blipFill>
          <a:blip r:embed="rId2"/>
          <a:srcRect l="37627" t="42991" r="20847" b="27803"/>
          <a:stretch>
            <a:fillRect/>
          </a:stretch>
        </p:blipFill>
        <p:spPr bwMode="auto">
          <a:xfrm>
            <a:off x="5181600" y="4114800"/>
            <a:ext cx="346165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N" b="1" dirty="0">
                <a:solidFill>
                  <a:schemeClr val="tx1"/>
                </a:solidFill>
                <a:latin typeface="+mn-lt"/>
              </a:rPr>
              <a:t>1. Bacterial diseases</a:t>
            </a:r>
            <a:endParaRPr lang="en-IN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pPr>
              <a:buNone/>
            </a:pPr>
            <a:r>
              <a:rPr lang="en-IN" b="1" dirty="0"/>
              <a:t>Bacterial gill disease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 algn="ctr">
              <a:buNone/>
            </a:pPr>
            <a:r>
              <a:rPr lang="en-IN" b="1" dirty="0"/>
              <a:t>						</a:t>
            </a:r>
            <a:r>
              <a:rPr lang="en-IN" b="1" dirty="0" err="1"/>
              <a:t>Columnaris</a:t>
            </a:r>
            <a:endParaRPr lang="en-IN" b="1" dirty="0"/>
          </a:p>
        </p:txBody>
      </p:sp>
      <p:pic>
        <p:nvPicPr>
          <p:cNvPr id="5" name="Picture 6" descr="Image result for bacterial gill diseases in ornamental 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1340414"/>
            <a:ext cx="2286000" cy="1936186"/>
          </a:xfrm>
          <a:prstGeom prst="rect">
            <a:avLst/>
          </a:prstGeom>
          <a:noFill/>
        </p:spPr>
      </p:pic>
      <p:pic>
        <p:nvPicPr>
          <p:cNvPr id="6" name="Picture 2" descr="https://modestfish.com/wp-content/uploads/2017/06/Columnaris-300x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3454" y="3376168"/>
            <a:ext cx="3229946" cy="2110232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9DE232-CC07-4257-8C23-B04E01394304}"/>
              </a:ext>
            </a:extLst>
          </p:cNvPr>
          <p:cNvSpPr/>
          <p:nvPr/>
        </p:nvSpPr>
        <p:spPr>
          <a:xfrm>
            <a:off x="3886200" y="11945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/>
              <a:t>https://www.interpet.co.uk/Support/The-Fish-Doctor/Diagnose-what-s-wrong/Diagnostic-Results/Bacterial-gill-disease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7217AF6-8D6B-474E-996B-F49E9ADFBAFD}"/>
              </a:ext>
            </a:extLst>
          </p:cNvPr>
          <p:cNvSpPr/>
          <p:nvPr/>
        </p:nvSpPr>
        <p:spPr>
          <a:xfrm>
            <a:off x="4572000" y="59561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/>
              <a:t>http://www.aquariumfishparadise.com.au/columnaris-disease/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prstClr val="black"/>
                </a:solidFill>
                <a:latin typeface="+mn-lt"/>
              </a:rPr>
              <a:t>Branchiomycosis</a:t>
            </a:r>
            <a:r>
              <a:rPr lang="en-IN" b="1" dirty="0">
                <a:solidFill>
                  <a:prstClr val="black"/>
                </a:solidFill>
                <a:latin typeface="+mn-lt"/>
              </a:rPr>
              <a:t> disease (Gill rot)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24400" cy="4937760"/>
          </a:xfrm>
        </p:spPr>
        <p:txBody>
          <a:bodyPr/>
          <a:lstStyle/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/>
              <a:t>Diagnosis</a:t>
            </a:r>
          </a:p>
          <a:p>
            <a:pPr lvl="1"/>
            <a:r>
              <a:rPr lang="en-IN" sz="2600" dirty="0" err="1">
                <a:solidFill>
                  <a:schemeClr val="tx1"/>
                </a:solidFill>
              </a:rPr>
              <a:t>Microscopical</a:t>
            </a:r>
            <a:r>
              <a:rPr lang="en-IN" sz="2600" dirty="0">
                <a:solidFill>
                  <a:schemeClr val="tx1"/>
                </a:solidFill>
              </a:rPr>
              <a:t> examination of wet preparation from infected gill. 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Isolation and identification of the causative agent.</a:t>
            </a:r>
          </a:p>
        </p:txBody>
      </p:sp>
      <p:pic>
        <p:nvPicPr>
          <p:cNvPr id="4" name="Picture 2" descr="https://www.petmd.com/sites/default/files/fish-gill-infection.jpg"/>
          <p:cNvPicPr>
            <a:picLocks noChangeAspect="1" noChangeArrowheads="1"/>
          </p:cNvPicPr>
          <p:nvPr/>
        </p:nvPicPr>
        <p:blipFill>
          <a:blip r:embed="rId2"/>
          <a:srcRect l="37627" t="42991" r="20847" b="27803"/>
          <a:stretch>
            <a:fillRect/>
          </a:stretch>
        </p:blipFill>
        <p:spPr bwMode="auto">
          <a:xfrm>
            <a:off x="5181600" y="4191000"/>
            <a:ext cx="346165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prstClr val="black"/>
                </a:solidFill>
                <a:latin typeface="Gill Sans MT"/>
              </a:rPr>
              <a:t>Branchiomycosis</a:t>
            </a:r>
            <a:r>
              <a:rPr lang="en-IN" b="1" dirty="0">
                <a:solidFill>
                  <a:prstClr val="black"/>
                </a:solidFill>
                <a:latin typeface="Gill Sans MT"/>
              </a:rPr>
              <a:t> disease (Gill rot)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19600" cy="4937760"/>
          </a:xfrm>
        </p:spPr>
        <p:txBody>
          <a:bodyPr/>
          <a:lstStyle/>
          <a:p>
            <a:pPr>
              <a:buNone/>
            </a:pPr>
            <a:r>
              <a:rPr lang="en-IN" dirty="0"/>
              <a:t> </a:t>
            </a:r>
          </a:p>
          <a:p>
            <a:pPr>
              <a:buNone/>
            </a:pPr>
            <a:r>
              <a:rPr lang="en-IN" b="1" dirty="0"/>
              <a:t>Treatment </a:t>
            </a:r>
          </a:p>
          <a:p>
            <a:pPr lvl="1"/>
            <a:r>
              <a:rPr lang="en-IN" sz="2600" dirty="0">
                <a:solidFill>
                  <a:srgbClr val="C00000"/>
                </a:solidFill>
              </a:rPr>
              <a:t>Strict sanitation and disinfection </a:t>
            </a:r>
            <a:r>
              <a:rPr lang="en-IN" sz="2600" dirty="0">
                <a:solidFill>
                  <a:schemeClr val="tx1"/>
                </a:solidFill>
              </a:rPr>
              <a:t>are essential for disease control.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Dead fishes should be collected and daily and burned or deeply buried.</a:t>
            </a:r>
          </a:p>
        </p:txBody>
      </p:sp>
      <p:pic>
        <p:nvPicPr>
          <p:cNvPr id="4" name="Picture 2" descr="https://www.petmd.com/sites/default/files/fish-gill-infection.jpg"/>
          <p:cNvPicPr>
            <a:picLocks noChangeAspect="1" noChangeArrowheads="1"/>
          </p:cNvPicPr>
          <p:nvPr/>
        </p:nvPicPr>
        <p:blipFill>
          <a:blip r:embed="rId2"/>
          <a:srcRect l="37627" t="42991" r="20847" b="27803"/>
          <a:stretch>
            <a:fillRect/>
          </a:stretch>
        </p:blipFill>
        <p:spPr bwMode="auto">
          <a:xfrm>
            <a:off x="5181600" y="4191000"/>
            <a:ext cx="346165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N" b="1" dirty="0">
                <a:solidFill>
                  <a:prstClr val="black"/>
                </a:solidFill>
                <a:latin typeface="Gill Sans MT"/>
              </a:rPr>
              <a:t>4.  Viral diseases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IN" b="1" dirty="0"/>
          </a:p>
          <a:p>
            <a:endParaRPr lang="en-IN" b="1" dirty="0"/>
          </a:p>
          <a:p>
            <a:endParaRPr lang="en-US" b="1" dirty="0"/>
          </a:p>
          <a:p>
            <a:pPr algn="ctr"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Viral erythrocyte necrosis disease</a:t>
            </a:r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pPr algn="just">
              <a:buNone/>
            </a:pPr>
            <a:r>
              <a:rPr lang="en-IN" b="1" dirty="0"/>
              <a:t>							</a:t>
            </a:r>
            <a:r>
              <a:rPr lang="en-IN" b="1" dirty="0" err="1"/>
              <a:t>Lymphocystis</a:t>
            </a:r>
            <a:endParaRPr lang="en-IN" dirty="0"/>
          </a:p>
        </p:txBody>
      </p:sp>
      <p:pic>
        <p:nvPicPr>
          <p:cNvPr id="4" name="Picture 2" descr="Yellow fish with growths on it's head suffering from Lymphocys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505199"/>
            <a:ext cx="2667000" cy="2133601"/>
          </a:xfrm>
          <a:prstGeom prst="rect">
            <a:avLst/>
          </a:prstGeom>
          <a:noFill/>
        </p:spPr>
      </p:pic>
      <p:pic>
        <p:nvPicPr>
          <p:cNvPr id="33794" name="Picture 2" descr="http://www.ag.auburn.edu/fish/mediagallery/files/2013/08/780.jpg"/>
          <p:cNvPicPr>
            <a:picLocks noChangeAspect="1" noChangeArrowheads="1"/>
          </p:cNvPicPr>
          <p:nvPr/>
        </p:nvPicPr>
        <p:blipFill>
          <a:blip r:embed="rId3"/>
          <a:srcRect b="30330"/>
          <a:stretch>
            <a:fillRect/>
          </a:stretch>
        </p:blipFill>
        <p:spPr bwMode="auto">
          <a:xfrm>
            <a:off x="1063515" y="1295400"/>
            <a:ext cx="3660885" cy="19050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253090-71E1-470F-B919-E1B03D386EC2}"/>
              </a:ext>
            </a:extLst>
          </p:cNvPr>
          <p:cNvSpPr/>
          <p:nvPr/>
        </p:nvSpPr>
        <p:spPr>
          <a:xfrm>
            <a:off x="4572000" y="64747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/>
              <a:t>http://www.aquariumfiltersetup.com/common-aquarium-problems/fish-disease/fish-disease-lymphocystis/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IN" b="1" dirty="0">
                <a:solidFill>
                  <a:schemeClr val="tx1"/>
                </a:solidFill>
                <a:latin typeface="+mn-lt"/>
              </a:rPr>
            </a:br>
            <a:r>
              <a:rPr lang="en-IN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IN" b="1" dirty="0">
                <a:solidFill>
                  <a:schemeClr val="tx1"/>
                </a:solidFill>
                <a:latin typeface="+mn-lt"/>
              </a:rPr>
            </a:br>
            <a:r>
              <a:rPr lang="en-IN" b="1" dirty="0">
                <a:solidFill>
                  <a:srgbClr val="C00000"/>
                </a:solidFill>
                <a:latin typeface="+mn-lt"/>
              </a:rPr>
              <a:t>Viral erythrocyte necrosis disease</a:t>
            </a:r>
            <a:endParaRPr lang="en-IN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76800" cy="4876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Viral </a:t>
            </a:r>
            <a:r>
              <a:rPr lang="en-US" dirty="0" err="1">
                <a:solidFill>
                  <a:srgbClr val="C00000"/>
                </a:solidFill>
              </a:rPr>
              <a:t>erythrocytic</a:t>
            </a:r>
            <a:r>
              <a:rPr lang="en-US" dirty="0">
                <a:solidFill>
                  <a:srgbClr val="C00000"/>
                </a:solidFill>
              </a:rPr>
              <a:t> necrosis virus is caused by several similar </a:t>
            </a:r>
            <a:r>
              <a:rPr lang="en-US" dirty="0" err="1">
                <a:solidFill>
                  <a:srgbClr val="C00000"/>
                </a:solidFill>
              </a:rPr>
              <a:t>iridoviruses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having double stranded DNA and an </a:t>
            </a:r>
            <a:r>
              <a:rPr lang="en-US" dirty="0" err="1"/>
              <a:t>icosahedral</a:t>
            </a:r>
            <a:r>
              <a:rPr lang="en-US" dirty="0"/>
              <a:t> shape ranging in size from 130-350 nm. </a:t>
            </a:r>
          </a:p>
          <a:p>
            <a:r>
              <a:rPr lang="en-US" dirty="0"/>
              <a:t>The viruses infect erythrocytes causing a hemolytic disease often resulting in </a:t>
            </a:r>
            <a:r>
              <a:rPr lang="en-US" dirty="0">
                <a:solidFill>
                  <a:srgbClr val="C00000"/>
                </a:solidFill>
              </a:rPr>
              <a:t>anemia</a:t>
            </a:r>
            <a:r>
              <a:rPr lang="en-US" dirty="0"/>
              <a:t> and secondary infections by other pathogens.</a:t>
            </a:r>
            <a:endParaRPr lang="en-IN" dirty="0"/>
          </a:p>
        </p:txBody>
      </p:sp>
      <p:pic>
        <p:nvPicPr>
          <p:cNvPr id="5" name="Picture 2" descr="http://www.ag.auburn.edu/fish/mediagallery/files/2013/08/780.jpg"/>
          <p:cNvPicPr>
            <a:picLocks noChangeAspect="1" noChangeArrowheads="1"/>
          </p:cNvPicPr>
          <p:nvPr/>
        </p:nvPicPr>
        <p:blipFill>
          <a:blip r:embed="rId2"/>
          <a:srcRect b="30330"/>
          <a:stretch>
            <a:fillRect/>
          </a:stretch>
        </p:blipFill>
        <p:spPr bwMode="auto">
          <a:xfrm>
            <a:off x="5638800" y="4191000"/>
            <a:ext cx="3023038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>Viral erythrocyte necrosis disease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334000" cy="4876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Clinical Signs</a:t>
            </a:r>
            <a:endParaRPr lang="en-IN" dirty="0"/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Fish are anemic exhibiting almost white gills and pale visceral organs. 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Livers may be green in color </a:t>
            </a:r>
            <a:r>
              <a:rPr lang="en-US" sz="2600" dirty="0">
                <a:solidFill>
                  <a:schemeClr val="tx1"/>
                </a:solidFill>
              </a:rPr>
              <a:t>due to </a:t>
            </a:r>
            <a:r>
              <a:rPr lang="en-US" sz="2600" dirty="0" err="1">
                <a:solidFill>
                  <a:schemeClr val="tx1"/>
                </a:solidFill>
              </a:rPr>
              <a:t>bilirubin</a:t>
            </a:r>
            <a:r>
              <a:rPr lang="en-US" sz="2600" dirty="0">
                <a:solidFill>
                  <a:schemeClr val="tx1"/>
                </a:solidFill>
              </a:rPr>
              <a:t> breakdown.  </a:t>
            </a:r>
          </a:p>
          <a:p>
            <a:endParaRPr lang="en-IN" dirty="0"/>
          </a:p>
        </p:txBody>
      </p:sp>
      <p:pic>
        <p:nvPicPr>
          <p:cNvPr id="5" name="Picture 2" descr="http://www.ag.auburn.edu/fish/mediagallery/files/2013/08/780.jpg"/>
          <p:cNvPicPr>
            <a:picLocks noChangeAspect="1" noChangeArrowheads="1"/>
          </p:cNvPicPr>
          <p:nvPr/>
        </p:nvPicPr>
        <p:blipFill>
          <a:blip r:embed="rId2"/>
          <a:srcRect b="30330"/>
          <a:stretch>
            <a:fillRect/>
          </a:stretch>
        </p:blipFill>
        <p:spPr bwMode="auto">
          <a:xfrm>
            <a:off x="5638800" y="4191000"/>
            <a:ext cx="3023038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>Viral erythrocyte necrosis disease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16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Transmission</a:t>
            </a:r>
            <a:endParaRPr lang="en-IN" dirty="0"/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The virus has been transmitted by </a:t>
            </a:r>
            <a:r>
              <a:rPr lang="en-US" sz="2600" dirty="0">
                <a:solidFill>
                  <a:srgbClr val="C00000"/>
                </a:solidFill>
              </a:rPr>
              <a:t>waterborne exposure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  <a:endParaRPr lang="en-IN" sz="2600" dirty="0">
              <a:solidFill>
                <a:schemeClr val="tx1"/>
              </a:solidFill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Adult carrier fish of susceptible species are probably the reservoirs of virus that is </a:t>
            </a:r>
            <a:r>
              <a:rPr lang="en-US" sz="2600" dirty="0">
                <a:solidFill>
                  <a:srgbClr val="C00000"/>
                </a:solidFill>
              </a:rPr>
              <a:t>transmitted to juvenile fish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  <a:endParaRPr lang="en-IN" sz="26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ag.auburn.edu/fish/mediagallery/files/2013/08/780.jpg"/>
          <p:cNvPicPr>
            <a:picLocks noChangeAspect="1" noChangeArrowheads="1"/>
          </p:cNvPicPr>
          <p:nvPr/>
        </p:nvPicPr>
        <p:blipFill>
          <a:blip r:embed="rId2"/>
          <a:srcRect b="30330"/>
          <a:stretch>
            <a:fillRect/>
          </a:stretch>
        </p:blipFill>
        <p:spPr bwMode="auto">
          <a:xfrm>
            <a:off x="5638800" y="4191000"/>
            <a:ext cx="3023038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>Viral erythrocyte necrosis disease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76800" cy="4937760"/>
          </a:xfrm>
        </p:spPr>
        <p:txBody>
          <a:bodyPr/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Prognosis for Host</a:t>
            </a:r>
            <a:endParaRPr lang="en-IN" dirty="0"/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The virus in </a:t>
            </a:r>
            <a:r>
              <a:rPr lang="en-US" sz="2600" dirty="0">
                <a:solidFill>
                  <a:srgbClr val="C00000"/>
                </a:solidFill>
              </a:rPr>
              <a:t>Alaskan juvenile herring caused one of the first natural epizootics to be reported associated with mass fish mortality.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Chronic to </a:t>
            </a:r>
            <a:r>
              <a:rPr lang="en-US" sz="2600" dirty="0" err="1">
                <a:solidFill>
                  <a:schemeClr val="tx1"/>
                </a:solidFill>
              </a:rPr>
              <a:t>subacute</a:t>
            </a:r>
            <a:r>
              <a:rPr lang="en-US" sz="2600" dirty="0">
                <a:solidFill>
                  <a:schemeClr val="tx1"/>
                </a:solidFill>
              </a:rPr>
              <a:t> mortality in juvenile Pacific herring can also occur.</a:t>
            </a:r>
            <a:endParaRPr lang="en-IN" sz="2600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pic>
        <p:nvPicPr>
          <p:cNvPr id="5" name="Picture 2" descr="http://www.ag.auburn.edu/fish/mediagallery/files/2013/08/780.jpg"/>
          <p:cNvPicPr>
            <a:picLocks noChangeAspect="1" noChangeArrowheads="1"/>
          </p:cNvPicPr>
          <p:nvPr/>
        </p:nvPicPr>
        <p:blipFill>
          <a:blip r:embed="rId2"/>
          <a:srcRect b="30330"/>
          <a:stretch>
            <a:fillRect/>
          </a:stretch>
        </p:blipFill>
        <p:spPr bwMode="auto">
          <a:xfrm>
            <a:off x="5638800" y="4191000"/>
            <a:ext cx="3023038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>Viral erythrocyte necrosis disease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00600" cy="4937760"/>
          </a:xfrm>
        </p:spPr>
        <p:txBody>
          <a:bodyPr>
            <a:noAutofit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Diagnosis</a:t>
            </a:r>
            <a:endParaRPr lang="en-IN" dirty="0"/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Characteristic </a:t>
            </a:r>
            <a:r>
              <a:rPr lang="en-US" sz="2600" dirty="0" err="1">
                <a:solidFill>
                  <a:srgbClr val="C00000"/>
                </a:solidFill>
              </a:rPr>
              <a:t>eosinophilic</a:t>
            </a:r>
            <a:r>
              <a:rPr lang="en-US" sz="2600" dirty="0">
                <a:solidFill>
                  <a:srgbClr val="C00000"/>
                </a:solidFill>
              </a:rPr>
              <a:t> inclusion bodies are present in the cytoplasm</a:t>
            </a:r>
            <a:r>
              <a:rPr lang="en-US" sz="2600" dirty="0">
                <a:solidFill>
                  <a:schemeClr val="tx1"/>
                </a:solidFill>
              </a:rPr>
              <a:t> of erythrocytes when stained with </a:t>
            </a:r>
            <a:r>
              <a:rPr lang="en-US" sz="2600" dirty="0" err="1">
                <a:solidFill>
                  <a:schemeClr val="tx1"/>
                </a:solidFill>
              </a:rPr>
              <a:t>Giemsa</a:t>
            </a:r>
            <a:r>
              <a:rPr lang="en-US" sz="2600" dirty="0">
                <a:solidFill>
                  <a:schemeClr val="tx1"/>
                </a:solidFill>
              </a:rPr>
              <a:t> or Wright stains.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The virus is </a:t>
            </a:r>
            <a:r>
              <a:rPr lang="en-US" sz="2600" dirty="0">
                <a:solidFill>
                  <a:srgbClr val="C00000"/>
                </a:solidFill>
              </a:rPr>
              <a:t>confirmed by the observation of </a:t>
            </a:r>
            <a:r>
              <a:rPr lang="en-US" sz="2600" dirty="0" err="1">
                <a:solidFill>
                  <a:srgbClr val="C00000"/>
                </a:solidFill>
              </a:rPr>
              <a:t>iridovirus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particles associated with inclusion bodies using TEM. </a:t>
            </a:r>
            <a:endParaRPr lang="en-IN" sz="2600" dirty="0">
              <a:solidFill>
                <a:schemeClr val="tx1"/>
              </a:solidFill>
            </a:endParaRPr>
          </a:p>
          <a:p>
            <a:endParaRPr lang="en-IN" dirty="0"/>
          </a:p>
          <a:p>
            <a:endParaRPr lang="en-IN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09800"/>
            <a:ext cx="3047999" cy="17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ag.auburn.edu/fish/mediagallery/files/2013/08/780.jpg"/>
          <p:cNvPicPr>
            <a:picLocks noChangeAspect="1" noChangeArrowheads="1"/>
          </p:cNvPicPr>
          <p:nvPr/>
        </p:nvPicPr>
        <p:blipFill>
          <a:blip r:embed="rId3"/>
          <a:srcRect b="30330"/>
          <a:stretch>
            <a:fillRect/>
          </a:stretch>
        </p:blipFill>
        <p:spPr bwMode="auto">
          <a:xfrm>
            <a:off x="5638800" y="4191000"/>
            <a:ext cx="3023038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rgbClr val="C00000"/>
                </a:solidFill>
                <a:latin typeface="+mn-lt"/>
              </a:rPr>
              <a:t>Lymphocystis</a:t>
            </a:r>
            <a:endParaRPr lang="en-IN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00600" cy="4953000"/>
          </a:xfrm>
        </p:spPr>
        <p:txBody>
          <a:bodyPr/>
          <a:lstStyle/>
          <a:p>
            <a:endParaRPr lang="en-IN" dirty="0"/>
          </a:p>
          <a:p>
            <a:r>
              <a:rPr lang="en-IN" dirty="0"/>
              <a:t>This common viral infection affects fresh and saltwater fish’s skin and fins. Not serious </a:t>
            </a:r>
            <a:r>
              <a:rPr lang="en-IN" i="1" dirty="0"/>
              <a:t>per say </a:t>
            </a:r>
            <a:r>
              <a:rPr lang="en-IN" dirty="0"/>
              <a:t>as it </a:t>
            </a:r>
            <a:r>
              <a:rPr lang="en-IN" dirty="0">
                <a:solidFill>
                  <a:srgbClr val="C00000"/>
                </a:solidFill>
              </a:rPr>
              <a:t>rarely ends in death</a:t>
            </a:r>
            <a:r>
              <a:rPr lang="en-IN" dirty="0"/>
              <a:t>; it </a:t>
            </a:r>
            <a:r>
              <a:rPr lang="en-IN" i="1" dirty="0"/>
              <a:t>only</a:t>
            </a:r>
            <a:r>
              <a:rPr lang="en-IN" dirty="0"/>
              <a:t> disfigures fish.</a:t>
            </a:r>
          </a:p>
          <a:p>
            <a:endParaRPr lang="en-IN" dirty="0"/>
          </a:p>
        </p:txBody>
      </p:sp>
      <p:pic>
        <p:nvPicPr>
          <p:cNvPr id="32770" name="Picture 2" descr="Yellow fish with growths on it's head suffering from Lymphocys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650" y="3733800"/>
            <a:ext cx="295274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876800" cy="4937760"/>
          </a:xfrm>
        </p:spPr>
        <p:txBody>
          <a:bodyPr>
            <a:noAutofit/>
          </a:bodyPr>
          <a:lstStyle/>
          <a:p>
            <a:endParaRPr lang="en-IN" b="1" dirty="0"/>
          </a:p>
          <a:p>
            <a:pPr>
              <a:buNone/>
            </a:pPr>
            <a:r>
              <a:rPr lang="en-IN" b="1" dirty="0"/>
              <a:t>Physical Signs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Growths on the </a:t>
            </a:r>
            <a:r>
              <a:rPr lang="en-IN" sz="2600" dirty="0">
                <a:solidFill>
                  <a:srgbClr val="C00000"/>
                </a:solidFill>
              </a:rPr>
              <a:t>skin or fins (look similar to cauliflowers)</a:t>
            </a:r>
          </a:p>
          <a:p>
            <a:endParaRPr lang="en-US" dirty="0"/>
          </a:p>
          <a:p>
            <a:pPr>
              <a:buNone/>
            </a:pPr>
            <a:r>
              <a:rPr lang="en-IN" b="1" dirty="0" err="1"/>
              <a:t>Behavioral</a:t>
            </a:r>
            <a:r>
              <a:rPr lang="en-IN" b="1" dirty="0"/>
              <a:t> Signs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Do not normally behave differently from uninfected fish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Large numbers of growths on the </a:t>
            </a:r>
            <a:r>
              <a:rPr lang="en-IN" sz="2600" dirty="0">
                <a:solidFill>
                  <a:srgbClr val="C00000"/>
                </a:solidFill>
              </a:rPr>
              <a:t>fins and gills could cause breathing and summing difficulties</a:t>
            </a:r>
          </a:p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Lymphocystis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 descr="Yellow fish with growths on it's head suffering from Lymphocys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650" y="3733800"/>
            <a:ext cx="295274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srgbClr val="C00000"/>
                </a:solidFill>
                <a:latin typeface="+mn-lt"/>
              </a:rPr>
              <a:t>Bacterial Gill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IN" dirty="0"/>
              <a:t>Aquarium fish sometimes suffer from a disease complex (</a:t>
            </a:r>
            <a:r>
              <a:rPr lang="en-IN" i="1" dirty="0" err="1">
                <a:solidFill>
                  <a:srgbClr val="C00000"/>
                </a:solidFill>
              </a:rPr>
              <a:t>Flavobacteria</a:t>
            </a:r>
            <a:r>
              <a:rPr lang="en-IN" dirty="0">
                <a:solidFill>
                  <a:srgbClr val="C00000"/>
                </a:solidFill>
              </a:rPr>
              <a:t>, </a:t>
            </a:r>
            <a:r>
              <a:rPr lang="en-IN" i="1" dirty="0" err="1">
                <a:solidFill>
                  <a:srgbClr val="C00000"/>
                </a:solidFill>
              </a:rPr>
              <a:t>Aeromonas</a:t>
            </a:r>
            <a:r>
              <a:rPr lang="en-IN" i="1" dirty="0">
                <a:solidFill>
                  <a:srgbClr val="C00000"/>
                </a:solidFill>
              </a:rPr>
              <a:t> </a:t>
            </a:r>
            <a:r>
              <a:rPr lang="en-IN" dirty="0">
                <a:solidFill>
                  <a:srgbClr val="C00000"/>
                </a:solidFill>
              </a:rPr>
              <a:t>and </a:t>
            </a:r>
            <a:r>
              <a:rPr lang="en-IN" i="1" dirty="0">
                <a:solidFill>
                  <a:srgbClr val="C00000"/>
                </a:solidFill>
              </a:rPr>
              <a:t>Pseudomonas</a:t>
            </a:r>
            <a:r>
              <a:rPr lang="en-IN" dirty="0">
                <a:solidFill>
                  <a:srgbClr val="C00000"/>
                </a:solidFill>
              </a:rPr>
              <a:t> spp. </a:t>
            </a:r>
            <a:r>
              <a:rPr lang="en-IN" dirty="0"/>
              <a:t>) called bacterial gill disease. </a:t>
            </a:r>
          </a:p>
          <a:p>
            <a:r>
              <a:rPr lang="en-IN" dirty="0"/>
              <a:t>Although it most often </a:t>
            </a:r>
            <a:r>
              <a:rPr lang="en-IN" dirty="0">
                <a:solidFill>
                  <a:srgbClr val="C00000"/>
                </a:solidFill>
              </a:rPr>
              <a:t>affects young fishes, </a:t>
            </a:r>
            <a:r>
              <a:rPr lang="en-IN" dirty="0"/>
              <a:t>especially </a:t>
            </a:r>
            <a:r>
              <a:rPr lang="en-IN" dirty="0" err="1">
                <a:solidFill>
                  <a:srgbClr val="C00000"/>
                </a:solidFill>
              </a:rPr>
              <a:t>salmonids</a:t>
            </a:r>
            <a:r>
              <a:rPr lang="en-IN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7" name="Picture 6" descr="Image result for bacterial gill diseases in ornamental 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29049"/>
            <a:ext cx="2676525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Lymphocystis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19600" cy="4937760"/>
          </a:xfrm>
        </p:spPr>
        <p:txBody>
          <a:bodyPr/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Causes</a:t>
            </a:r>
          </a:p>
          <a:p>
            <a:r>
              <a:rPr lang="en-IN" dirty="0"/>
              <a:t>This virus can only infect your fish if it’s introduced to your </a:t>
            </a:r>
            <a:r>
              <a:rPr lang="en-IN" dirty="0">
                <a:solidFill>
                  <a:srgbClr val="C00000"/>
                </a:solidFill>
              </a:rPr>
              <a:t>aquarium by an infected fish and live food</a:t>
            </a:r>
            <a:r>
              <a:rPr lang="en-IN" dirty="0"/>
              <a:t>.</a:t>
            </a:r>
          </a:p>
          <a:p>
            <a:r>
              <a:rPr lang="en-IN" dirty="0"/>
              <a:t> As well as avoid feeding your fish live food or </a:t>
            </a:r>
            <a:r>
              <a:rPr lang="en-IN" dirty="0">
                <a:solidFill>
                  <a:srgbClr val="C00000"/>
                </a:solidFill>
              </a:rPr>
              <a:t>only feeding with home cultivated live food.</a:t>
            </a:r>
          </a:p>
          <a:p>
            <a:endParaRPr lang="en-IN" dirty="0"/>
          </a:p>
        </p:txBody>
      </p:sp>
      <p:pic>
        <p:nvPicPr>
          <p:cNvPr id="5" name="Picture 2" descr="Yellow fish with growths on it's head suffering from Lymphocys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650" y="3733800"/>
            <a:ext cx="295274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Lymphocystis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4800600"/>
          </a:xfrm>
        </p:spPr>
        <p:txBody>
          <a:bodyPr>
            <a:no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Treatments</a:t>
            </a:r>
          </a:p>
          <a:p>
            <a:r>
              <a:rPr lang="en-IN" dirty="0"/>
              <a:t>There’s no good treatment currently available.</a:t>
            </a:r>
          </a:p>
          <a:p>
            <a:r>
              <a:rPr lang="en-IN" dirty="0"/>
              <a:t>However, if you </a:t>
            </a:r>
            <a:r>
              <a:rPr lang="en-IN" dirty="0">
                <a:solidFill>
                  <a:srgbClr val="C00000"/>
                </a:solidFill>
              </a:rPr>
              <a:t>maintain correct water quality, chemistry, nutrition, and population density, most cases of </a:t>
            </a:r>
            <a:r>
              <a:rPr lang="en-IN" dirty="0" err="1">
                <a:solidFill>
                  <a:srgbClr val="C00000"/>
                </a:solidFill>
              </a:rPr>
              <a:t>Lymphocystis</a:t>
            </a:r>
            <a:r>
              <a:rPr lang="en-IN" dirty="0">
                <a:solidFill>
                  <a:srgbClr val="C00000"/>
                </a:solidFill>
              </a:rPr>
              <a:t> will resolve itself</a:t>
            </a:r>
            <a:r>
              <a:rPr lang="en-IN" dirty="0"/>
              <a:t>: warm water fish may only take a few weeks. Coldwater or cool water fish up to 6 weeks.</a:t>
            </a:r>
          </a:p>
          <a:p>
            <a:endParaRPr lang="en-IN" dirty="0"/>
          </a:p>
        </p:txBody>
      </p:sp>
      <p:pic>
        <p:nvPicPr>
          <p:cNvPr id="5" name="Picture 2" descr="Yellow fish with growths on it's head suffering from Lymphocys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650" y="3733800"/>
            <a:ext cx="295274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prstClr val="black"/>
                </a:solidFill>
                <a:latin typeface="Gill Sans MT"/>
              </a:rPr>
              <a:t>5. </a:t>
            </a:r>
            <a:r>
              <a:rPr lang="en-IN" b="1" dirty="0">
                <a:solidFill>
                  <a:schemeClr val="tx1"/>
                </a:solidFill>
                <a:latin typeface="+mn-lt"/>
                <a:ea typeface="Times New Roman"/>
              </a:rPr>
              <a:t>Protozoan </a:t>
            </a:r>
            <a:r>
              <a:rPr lang="en-IN" b="1" dirty="0">
                <a:solidFill>
                  <a:prstClr val="black"/>
                </a:solidFill>
                <a:latin typeface="Gill Sans MT"/>
              </a:rPr>
              <a:t>diseases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77500" lnSpcReduction="20000"/>
          </a:bodyPr>
          <a:lstStyle/>
          <a:p>
            <a:endParaRPr lang="en-IN" b="1" u="sng" dirty="0"/>
          </a:p>
          <a:p>
            <a:endParaRPr lang="en-IN" b="1" u="sng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sz="3400" b="1" dirty="0"/>
              <a:t>		</a:t>
            </a:r>
            <a:r>
              <a:rPr lang="en-IN" sz="3400" b="1" dirty="0" err="1"/>
              <a:t>Ichthyphthiris</a:t>
            </a:r>
            <a:endParaRPr lang="en-IN" sz="3400" b="1" dirty="0"/>
          </a:p>
          <a:p>
            <a:endParaRPr lang="en-US" sz="3400" b="1" u="sng" dirty="0"/>
          </a:p>
          <a:p>
            <a:endParaRPr lang="en-US" sz="3400" b="1" u="sng" dirty="0"/>
          </a:p>
          <a:p>
            <a:endParaRPr lang="en-US" sz="3400" b="1" u="sng" dirty="0"/>
          </a:p>
          <a:p>
            <a:endParaRPr lang="en-US" sz="3400" b="1" u="sng" dirty="0"/>
          </a:p>
          <a:p>
            <a:endParaRPr lang="en-US" sz="3400" b="1" u="sng" dirty="0"/>
          </a:p>
          <a:p>
            <a:pPr>
              <a:buNone/>
            </a:pPr>
            <a:r>
              <a:rPr lang="en-IN" sz="3400" b="1" dirty="0"/>
              <a:t>							</a:t>
            </a:r>
            <a:r>
              <a:rPr lang="en-IN" sz="3400" b="1" dirty="0" err="1"/>
              <a:t>Chilodonella</a:t>
            </a:r>
            <a:endParaRPr lang="en-IN" sz="3400" dirty="0"/>
          </a:p>
        </p:txBody>
      </p:sp>
      <p:pic>
        <p:nvPicPr>
          <p:cNvPr id="5" name="Picture 2" descr="Fish with white sports as a result of suffering from the fish disease 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91996"/>
            <a:ext cx="2819400" cy="1860804"/>
          </a:xfrm>
          <a:prstGeom prst="rect">
            <a:avLst/>
          </a:prstGeom>
          <a:noFill/>
        </p:spPr>
      </p:pic>
      <p:pic>
        <p:nvPicPr>
          <p:cNvPr id="6" name="Picture 11" descr="C:\Users\user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725008"/>
            <a:ext cx="2667000" cy="1989992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736565-B9B5-4D38-A781-DD4DB8A49BF4}"/>
              </a:ext>
            </a:extLst>
          </p:cNvPr>
          <p:cNvSpPr/>
          <p:nvPr/>
        </p:nvSpPr>
        <p:spPr>
          <a:xfrm>
            <a:off x="3855720" y="1558231"/>
            <a:ext cx="4831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/>
              <a:t>https://www.thesprucepets.com/treat-ichthyophthirius-multifiliis-1378482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21FB9A-4A05-44BC-812F-0A5D65000CFC}"/>
              </a:ext>
            </a:extLst>
          </p:cNvPr>
          <p:cNvSpPr/>
          <p:nvPr/>
        </p:nvSpPr>
        <p:spPr>
          <a:xfrm>
            <a:off x="5715000" y="6399432"/>
            <a:ext cx="2950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https://bettacare101.com/protozoandisease/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rgbClr val="C00000"/>
                </a:solidFill>
                <a:latin typeface="+mn-lt"/>
              </a:rPr>
              <a:t>Ich</a:t>
            </a:r>
            <a:r>
              <a:rPr lang="en-IN" b="1" dirty="0">
                <a:solidFill>
                  <a:srgbClr val="C00000"/>
                </a:solidFill>
                <a:latin typeface="+mn-lt"/>
              </a:rPr>
              <a:t> (</a:t>
            </a:r>
            <a:r>
              <a:rPr lang="en-IN" b="1" dirty="0" err="1">
                <a:solidFill>
                  <a:srgbClr val="C00000"/>
                </a:solidFill>
                <a:latin typeface="+mn-lt"/>
              </a:rPr>
              <a:t>Ick</a:t>
            </a:r>
            <a:r>
              <a:rPr lang="en-IN" b="1" dirty="0">
                <a:solidFill>
                  <a:srgbClr val="C00000"/>
                </a:solidFill>
                <a:latin typeface="+mn-lt"/>
              </a:rPr>
              <a:t> or White Spot Disease)</a:t>
            </a:r>
            <a:endParaRPr lang="en-IN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24400" cy="4937760"/>
          </a:xfrm>
        </p:spPr>
        <p:txBody>
          <a:bodyPr/>
          <a:lstStyle/>
          <a:p>
            <a:endParaRPr lang="en-IN" dirty="0"/>
          </a:p>
          <a:p>
            <a:r>
              <a:rPr lang="en-IN" dirty="0" err="1"/>
              <a:t>Ich</a:t>
            </a:r>
            <a:r>
              <a:rPr lang="en-IN" dirty="0"/>
              <a:t> is one of the most common and </a:t>
            </a:r>
            <a:r>
              <a:rPr lang="en-IN" i="1" dirty="0"/>
              <a:t>persistent</a:t>
            </a:r>
            <a:r>
              <a:rPr lang="en-IN" dirty="0"/>
              <a:t> parasitic diseases found in aquariums. </a:t>
            </a:r>
          </a:p>
          <a:p>
            <a:r>
              <a:rPr lang="en-IN" dirty="0"/>
              <a:t>It’s caused when a protozoan attacks and attaches itself to your fish’s body, fins, and gills.</a:t>
            </a:r>
          </a:p>
          <a:p>
            <a:r>
              <a:rPr lang="en-IN" dirty="0"/>
              <a:t>Causative agent: </a:t>
            </a:r>
            <a:r>
              <a:rPr lang="en-IN" i="1" dirty="0" err="1">
                <a:solidFill>
                  <a:srgbClr val="C00000"/>
                </a:solidFill>
              </a:rPr>
              <a:t>Ichthyophthirius</a:t>
            </a:r>
            <a:r>
              <a:rPr lang="en-IN" i="1" dirty="0">
                <a:solidFill>
                  <a:srgbClr val="C00000"/>
                </a:solidFill>
              </a:rPr>
              <a:t> </a:t>
            </a:r>
            <a:r>
              <a:rPr lang="en-IN" i="1" dirty="0" err="1">
                <a:solidFill>
                  <a:srgbClr val="C00000"/>
                </a:solidFill>
              </a:rPr>
              <a:t>multifiliis</a:t>
            </a:r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pic>
        <p:nvPicPr>
          <p:cNvPr id="46082" name="Picture 2" descr="Fish with white sports as a result of suffering from the fish disease 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828800"/>
            <a:ext cx="3162300" cy="2087118"/>
          </a:xfrm>
          <a:prstGeom prst="rect">
            <a:avLst/>
          </a:prstGeom>
          <a:noFill/>
        </p:spPr>
      </p:pic>
      <p:pic>
        <p:nvPicPr>
          <p:cNvPr id="8194" name="Picture 2" descr="Image result for Ichthyophthirius multifili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529" y="4136792"/>
            <a:ext cx="3159071" cy="2035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Gill Sans MT"/>
              </a:rPr>
              <a:t>Ich</a:t>
            </a:r>
            <a:r>
              <a:rPr lang="en-IN" b="1" dirty="0">
                <a:solidFill>
                  <a:schemeClr val="tx1"/>
                </a:solidFill>
                <a:latin typeface="Gill Sans MT"/>
              </a:rPr>
              <a:t> (</a:t>
            </a:r>
            <a:r>
              <a:rPr lang="en-IN" b="1" dirty="0" err="1">
                <a:solidFill>
                  <a:schemeClr val="tx1"/>
                </a:solidFill>
                <a:latin typeface="Gill Sans MT"/>
              </a:rPr>
              <a:t>Ick</a:t>
            </a:r>
            <a:r>
              <a:rPr lang="en-IN" b="1" dirty="0">
                <a:solidFill>
                  <a:schemeClr val="tx1"/>
                </a:solidFill>
                <a:latin typeface="Gill Sans MT"/>
              </a:rPr>
              <a:t> or White Spot Disease)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1600" cy="4937760"/>
          </a:xfrm>
        </p:spPr>
        <p:txBody>
          <a:bodyPr/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Physical Signs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White spots on the body and gills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White spots may join together to form white patches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Clamped fins</a:t>
            </a:r>
          </a:p>
          <a:p>
            <a:endParaRPr lang="en-IN" dirty="0"/>
          </a:p>
        </p:txBody>
      </p:sp>
      <p:pic>
        <p:nvPicPr>
          <p:cNvPr id="5" name="Picture 2" descr="Fish with white sports as a result of suffering from the fish disease 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3962400"/>
            <a:ext cx="3162300" cy="2087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Gill Sans MT"/>
              </a:rPr>
              <a:t>Ich</a:t>
            </a:r>
            <a:r>
              <a:rPr lang="en-IN" b="1" dirty="0">
                <a:solidFill>
                  <a:schemeClr val="tx1"/>
                </a:solidFill>
                <a:latin typeface="Gill Sans MT"/>
              </a:rPr>
              <a:t> (</a:t>
            </a:r>
            <a:r>
              <a:rPr lang="en-IN" b="1" dirty="0" err="1">
                <a:solidFill>
                  <a:schemeClr val="tx1"/>
                </a:solidFill>
                <a:latin typeface="Gill Sans MT"/>
              </a:rPr>
              <a:t>Ick</a:t>
            </a:r>
            <a:r>
              <a:rPr lang="en-IN" b="1" dirty="0">
                <a:solidFill>
                  <a:schemeClr val="tx1"/>
                </a:solidFill>
                <a:latin typeface="Gill Sans MT"/>
              </a:rPr>
              <a:t> or White Spot Disease)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24400" cy="4937760"/>
          </a:xfrm>
        </p:spPr>
        <p:txBody>
          <a:bodyPr/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 err="1"/>
              <a:t>Behavioral</a:t>
            </a:r>
            <a:r>
              <a:rPr lang="en-IN" b="1" dirty="0"/>
              <a:t> Signs</a:t>
            </a:r>
          </a:p>
          <a:p>
            <a:r>
              <a:rPr lang="en-IN" dirty="0" err="1">
                <a:solidFill>
                  <a:srgbClr val="C00000"/>
                </a:solidFill>
              </a:rPr>
              <a:t>Labored</a:t>
            </a:r>
            <a:r>
              <a:rPr lang="en-IN" dirty="0">
                <a:solidFill>
                  <a:srgbClr val="C00000"/>
                </a:solidFill>
              </a:rPr>
              <a:t> breathing. </a:t>
            </a:r>
            <a:r>
              <a:rPr lang="en-IN" dirty="0"/>
              <a:t>Fish may gasp for air at the surface or stay by the filter to </a:t>
            </a:r>
            <a:r>
              <a:rPr lang="en-IN" dirty="0">
                <a:solidFill>
                  <a:srgbClr val="C00000"/>
                </a:solidFill>
              </a:rPr>
              <a:t>try and get more oxygen</a:t>
            </a:r>
            <a:r>
              <a:rPr lang="en-IN" dirty="0"/>
              <a:t>.</a:t>
            </a:r>
          </a:p>
          <a:p>
            <a:r>
              <a:rPr lang="en-IN" dirty="0"/>
              <a:t>Loss of appetite</a:t>
            </a:r>
          </a:p>
          <a:p>
            <a:r>
              <a:rPr lang="en-IN" dirty="0"/>
              <a:t>Fish may rub up against objects in the tank</a:t>
            </a:r>
          </a:p>
          <a:p>
            <a:endParaRPr lang="en-IN" dirty="0"/>
          </a:p>
        </p:txBody>
      </p:sp>
      <p:pic>
        <p:nvPicPr>
          <p:cNvPr id="5" name="Picture 2" descr="Fish with white sports as a result of suffering from the fish disease 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3962400"/>
            <a:ext cx="3162300" cy="2087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Gill Sans MT"/>
              </a:rPr>
              <a:t>Ich</a:t>
            </a:r>
            <a:r>
              <a:rPr lang="en-IN" b="1" dirty="0">
                <a:solidFill>
                  <a:schemeClr val="tx1"/>
                </a:solidFill>
                <a:latin typeface="Gill Sans MT"/>
              </a:rPr>
              <a:t> (</a:t>
            </a:r>
            <a:r>
              <a:rPr lang="en-IN" b="1" dirty="0" err="1">
                <a:solidFill>
                  <a:schemeClr val="tx1"/>
                </a:solidFill>
                <a:latin typeface="Gill Sans MT"/>
              </a:rPr>
              <a:t>Ick</a:t>
            </a:r>
            <a:r>
              <a:rPr lang="en-IN" b="1" dirty="0">
                <a:solidFill>
                  <a:schemeClr val="tx1"/>
                </a:solidFill>
                <a:latin typeface="Gill Sans MT"/>
              </a:rPr>
              <a:t> or White Spot Disease)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054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Causes</a:t>
            </a:r>
          </a:p>
          <a:p>
            <a:r>
              <a:rPr lang="en-IN" dirty="0"/>
              <a:t>A major cause of this disease is sudden </a:t>
            </a:r>
            <a:r>
              <a:rPr lang="en-IN" dirty="0">
                <a:solidFill>
                  <a:srgbClr val="C00000"/>
                </a:solidFill>
              </a:rPr>
              <a:t>temperature drops. </a:t>
            </a:r>
          </a:p>
          <a:p>
            <a:r>
              <a:rPr lang="en-IN" dirty="0"/>
              <a:t>Poorly-maintained aquarium. </a:t>
            </a:r>
          </a:p>
          <a:p>
            <a:r>
              <a:rPr lang="en-IN" dirty="0"/>
              <a:t>As well as decorations or plants that are carrying cysts of the parasite.</a:t>
            </a:r>
          </a:p>
          <a:p>
            <a:endParaRPr lang="en-IN" dirty="0"/>
          </a:p>
        </p:txBody>
      </p:sp>
      <p:pic>
        <p:nvPicPr>
          <p:cNvPr id="5" name="Picture 2" descr="Fish with white sports as a result of suffering from the fish disease 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3962400"/>
            <a:ext cx="3162300" cy="2087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29200" cy="5029200"/>
          </a:xfrm>
        </p:spPr>
        <p:txBody>
          <a:bodyPr>
            <a:no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Treatment</a:t>
            </a:r>
            <a:endParaRPr lang="en-IN" dirty="0"/>
          </a:p>
          <a:p>
            <a:pPr lvl="1"/>
            <a:r>
              <a:rPr lang="en-IN" sz="2600" dirty="0">
                <a:solidFill>
                  <a:srgbClr val="C00000"/>
                </a:solidFill>
              </a:rPr>
              <a:t>Daily water changes </a:t>
            </a:r>
            <a:r>
              <a:rPr lang="en-IN" sz="2600" dirty="0">
                <a:solidFill>
                  <a:schemeClr val="tx1"/>
                </a:solidFill>
              </a:rPr>
              <a:t>on the isolated fish. 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Increase the temperature every few hours to a maximum of</a:t>
            </a:r>
            <a:br>
              <a:rPr lang="en-IN" sz="2600" dirty="0">
                <a:solidFill>
                  <a:schemeClr val="tx1"/>
                </a:solidFill>
              </a:rPr>
            </a:br>
            <a:r>
              <a:rPr lang="en-IN" sz="2600" dirty="0">
                <a:solidFill>
                  <a:schemeClr val="tx1"/>
                </a:solidFill>
              </a:rPr>
              <a:t>86 degrees. 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Add aquarium salt to the tank to assist in gill function. </a:t>
            </a:r>
          </a:p>
          <a:p>
            <a:endParaRPr lang="en-IN" dirty="0"/>
          </a:p>
        </p:txBody>
      </p:sp>
      <p:pic>
        <p:nvPicPr>
          <p:cNvPr id="4" name="Picture 2" descr="Fish with white sports as a result of suffering from the fish disease 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3962400"/>
            <a:ext cx="3162300" cy="2087118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Gill Sans MT"/>
              </a:rPr>
              <a:t>Ich</a:t>
            </a:r>
            <a:r>
              <a:rPr lang="en-IN" b="1" dirty="0">
                <a:solidFill>
                  <a:schemeClr val="tx1"/>
                </a:solidFill>
                <a:latin typeface="Gill Sans MT"/>
              </a:rPr>
              <a:t> (</a:t>
            </a:r>
            <a:r>
              <a:rPr lang="en-IN" b="1" dirty="0" err="1">
                <a:solidFill>
                  <a:schemeClr val="tx1"/>
                </a:solidFill>
                <a:latin typeface="Gill Sans MT"/>
              </a:rPr>
              <a:t>Ick</a:t>
            </a:r>
            <a:r>
              <a:rPr lang="en-IN" b="1" dirty="0">
                <a:solidFill>
                  <a:schemeClr val="tx1"/>
                </a:solidFill>
                <a:latin typeface="Gill Sans MT"/>
              </a:rPr>
              <a:t> or White Spot Disease)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srgbClr val="C00000"/>
                </a:solidFill>
                <a:latin typeface="+mn-lt"/>
              </a:rPr>
              <a:t>Chilodonella</a:t>
            </a:r>
            <a:endParaRPr lang="en-IN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1600" cy="4937760"/>
          </a:xfrm>
        </p:spPr>
        <p:txBody>
          <a:bodyPr/>
          <a:lstStyle/>
          <a:p>
            <a:endParaRPr lang="en-IN" dirty="0"/>
          </a:p>
          <a:p>
            <a:r>
              <a:rPr lang="en-IN" dirty="0" err="1"/>
              <a:t>Chilodonella</a:t>
            </a:r>
            <a:r>
              <a:rPr lang="en-IN" dirty="0"/>
              <a:t> is caused by protozoa, a type of parasite, and can be a serious treat to the health of any fish. </a:t>
            </a:r>
          </a:p>
          <a:p>
            <a:r>
              <a:rPr lang="en-IN" dirty="0"/>
              <a:t>The disease can be hard to diagnose but is easy to treat. </a:t>
            </a:r>
          </a:p>
          <a:p>
            <a:endParaRPr lang="en-IN" dirty="0"/>
          </a:p>
        </p:txBody>
      </p:sp>
      <p:pic>
        <p:nvPicPr>
          <p:cNvPr id="4" name="Picture 11" descr="C:\Users\us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954487"/>
            <a:ext cx="2895600" cy="216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Gill Sans MT"/>
              </a:rPr>
              <a:t>Chilodonella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572000" cy="4937760"/>
          </a:xfrm>
        </p:spPr>
        <p:txBody>
          <a:bodyPr/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Symptoms</a:t>
            </a:r>
          </a:p>
          <a:p>
            <a:pPr lvl="2"/>
            <a:r>
              <a:rPr lang="en-IN" sz="2600" dirty="0" err="1">
                <a:solidFill>
                  <a:schemeClr val="tx1"/>
                </a:solidFill>
              </a:rPr>
              <a:t>Color</a:t>
            </a:r>
            <a:r>
              <a:rPr lang="en-IN" sz="2600" dirty="0">
                <a:solidFill>
                  <a:schemeClr val="tx1"/>
                </a:solidFill>
              </a:rPr>
              <a:t> loss</a:t>
            </a:r>
          </a:p>
          <a:p>
            <a:pPr lvl="2"/>
            <a:r>
              <a:rPr lang="en-IN" sz="2600" dirty="0">
                <a:solidFill>
                  <a:schemeClr val="tx1"/>
                </a:solidFill>
              </a:rPr>
              <a:t>Gill damage</a:t>
            </a:r>
          </a:p>
          <a:p>
            <a:pPr lvl="2"/>
            <a:r>
              <a:rPr lang="en-IN" sz="2600" dirty="0">
                <a:solidFill>
                  <a:schemeClr val="tx1"/>
                </a:solidFill>
              </a:rPr>
              <a:t>Frayed fins 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11" descr="C:\Users\us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954487"/>
            <a:ext cx="2895600" cy="216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>Bacterial Gill diseases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715000" cy="4937760"/>
          </a:xfrm>
        </p:spPr>
        <p:txBody>
          <a:bodyPr/>
          <a:lstStyle/>
          <a:p>
            <a:pPr>
              <a:buNone/>
            </a:pPr>
            <a:r>
              <a:rPr lang="en-IN" dirty="0"/>
              <a:t> </a:t>
            </a:r>
          </a:p>
          <a:p>
            <a:pPr>
              <a:buNone/>
            </a:pPr>
            <a:r>
              <a:rPr lang="en-IN" b="1" dirty="0"/>
              <a:t>Physical Signs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Swelling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 Redness within the gill tissue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Deformed gills</a:t>
            </a:r>
          </a:p>
        </p:txBody>
      </p:sp>
      <p:pic>
        <p:nvPicPr>
          <p:cNvPr id="5" name="Picture 6" descr="Image result for bacterial gill diseases in ornamental 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29049"/>
            <a:ext cx="2676525" cy="2266951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D2A1909-C761-423C-9342-1BCE40F90703}"/>
              </a:ext>
            </a:extLst>
          </p:cNvPr>
          <p:cNvSpPr txBox="1">
            <a:spLocks/>
          </p:cNvSpPr>
          <p:nvPr/>
        </p:nvSpPr>
        <p:spPr>
          <a:xfrm>
            <a:off x="437271" y="3807947"/>
            <a:ext cx="3962400" cy="19659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/>
              <a:buNone/>
            </a:pPr>
            <a:endParaRPr lang="en-IN" b="1"/>
          </a:p>
          <a:p>
            <a:pPr>
              <a:buFont typeface="Wingdings 3"/>
              <a:buNone/>
            </a:pPr>
            <a:r>
              <a:rPr lang="en-IN" b="1"/>
              <a:t>Behavioral Signs</a:t>
            </a:r>
          </a:p>
          <a:p>
            <a:pPr lvl="1"/>
            <a:r>
              <a:rPr lang="en-IN" sz="2600">
                <a:solidFill>
                  <a:schemeClr val="tx1"/>
                </a:solidFill>
              </a:rPr>
              <a:t>Breathing rapidly</a:t>
            </a:r>
          </a:p>
          <a:p>
            <a:pPr lvl="1"/>
            <a:r>
              <a:rPr lang="en-IN" sz="2600">
                <a:solidFill>
                  <a:schemeClr val="tx1"/>
                </a:solidFill>
              </a:rPr>
              <a:t>Loss of appetite</a:t>
            </a:r>
            <a:endParaRPr lang="en-IN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Chilodonella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054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Cause</a:t>
            </a:r>
            <a:endParaRPr lang="en-IN" dirty="0"/>
          </a:p>
          <a:p>
            <a:pPr lvl="1"/>
            <a:r>
              <a:rPr lang="en-IN" sz="2600" i="1" dirty="0" err="1">
                <a:solidFill>
                  <a:schemeClr val="tx1"/>
                </a:solidFill>
              </a:rPr>
              <a:t>Chilodonella</a:t>
            </a:r>
            <a:r>
              <a:rPr lang="en-IN" sz="2600" i="1" dirty="0">
                <a:solidFill>
                  <a:schemeClr val="tx1"/>
                </a:solidFill>
              </a:rPr>
              <a:t> </a:t>
            </a:r>
            <a:r>
              <a:rPr lang="en-IN" sz="2600" i="1" dirty="0" err="1">
                <a:solidFill>
                  <a:schemeClr val="tx1"/>
                </a:solidFill>
              </a:rPr>
              <a:t>cyprini</a:t>
            </a:r>
            <a:r>
              <a:rPr lang="en-IN" sz="2600" i="1" dirty="0">
                <a:solidFill>
                  <a:schemeClr val="tx1"/>
                </a:solidFill>
              </a:rPr>
              <a:t> </a:t>
            </a:r>
            <a:r>
              <a:rPr lang="en-IN" sz="2600" dirty="0">
                <a:solidFill>
                  <a:schemeClr val="tx1"/>
                </a:solidFill>
              </a:rPr>
              <a:t>are heart-shaped parasites, at a size of </a:t>
            </a:r>
            <a:br>
              <a:rPr lang="en-IN" sz="2600" dirty="0">
                <a:solidFill>
                  <a:schemeClr val="tx1"/>
                </a:solidFill>
              </a:rPr>
            </a:br>
            <a:r>
              <a:rPr lang="en-IN" sz="2600" dirty="0">
                <a:solidFill>
                  <a:schemeClr val="tx1"/>
                </a:solidFill>
              </a:rPr>
              <a:t>40 to 60 microns, are not visible to the naked eye. 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The parasites are able to swim freely, spreading easily from fish to fish. 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Reproduction occurs by asexual division.</a:t>
            </a:r>
          </a:p>
          <a:p>
            <a:endParaRPr lang="en-IN" dirty="0"/>
          </a:p>
        </p:txBody>
      </p:sp>
      <p:pic>
        <p:nvPicPr>
          <p:cNvPr id="1026" name="Picture 2" descr="Image result for chilodonella cypr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057400"/>
            <a:ext cx="2381250" cy="1981201"/>
          </a:xfrm>
          <a:prstGeom prst="rect">
            <a:avLst/>
          </a:prstGeom>
          <a:noFill/>
        </p:spPr>
      </p:pic>
      <p:sp>
        <p:nvSpPr>
          <p:cNvPr id="102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2" name="AutoShape 8" descr="Image result for chilodonella fish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4" name="AutoShape 10" descr="Image result for chilodonella fish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5" name="Picture 11" descr="C:\Users\user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67200"/>
            <a:ext cx="2476500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Chilodonella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29200" cy="4937760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IN" b="1" dirty="0"/>
              <a:t>Treatment </a:t>
            </a:r>
            <a:endParaRPr lang="en-IN" dirty="0"/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Add aquarium salt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Formalin: Use 2 </a:t>
            </a:r>
            <a:r>
              <a:rPr lang="en-IN" sz="2600" dirty="0" err="1">
                <a:solidFill>
                  <a:schemeClr val="tx1"/>
                </a:solidFill>
              </a:rPr>
              <a:t>milliliters</a:t>
            </a:r>
            <a:r>
              <a:rPr lang="en-IN" sz="2600" dirty="0">
                <a:solidFill>
                  <a:schemeClr val="tx1"/>
                </a:solidFill>
              </a:rPr>
              <a:t> per 38 </a:t>
            </a:r>
            <a:r>
              <a:rPr lang="en-IN" sz="2600" dirty="0" err="1">
                <a:solidFill>
                  <a:schemeClr val="tx1"/>
                </a:solidFill>
              </a:rPr>
              <a:t>liters</a:t>
            </a:r>
            <a:r>
              <a:rPr lang="en-IN" sz="2600" dirty="0">
                <a:solidFill>
                  <a:schemeClr val="tx1"/>
                </a:solidFill>
              </a:rPr>
              <a:t> for two hours 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Potassium permanganate: Use 45 </a:t>
            </a:r>
            <a:r>
              <a:rPr lang="en-IN" sz="2600" dirty="0" err="1">
                <a:solidFill>
                  <a:schemeClr val="tx1"/>
                </a:solidFill>
              </a:rPr>
              <a:t>milliliters</a:t>
            </a:r>
            <a:r>
              <a:rPr lang="en-IN" sz="2600" dirty="0">
                <a:solidFill>
                  <a:schemeClr val="tx1"/>
                </a:solidFill>
              </a:rPr>
              <a:t> per 38 </a:t>
            </a:r>
            <a:r>
              <a:rPr lang="en-IN" sz="2600" dirty="0" err="1">
                <a:solidFill>
                  <a:schemeClr val="tx1"/>
                </a:solidFill>
              </a:rPr>
              <a:t>liters</a:t>
            </a:r>
            <a:endParaRPr lang="en-IN" sz="2600" dirty="0">
              <a:solidFill>
                <a:schemeClr val="tx1"/>
              </a:solidFill>
            </a:endParaRPr>
          </a:p>
        </p:txBody>
      </p:sp>
      <p:pic>
        <p:nvPicPr>
          <p:cNvPr id="4" name="Picture 11" descr="C:\Users\us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954487"/>
            <a:ext cx="2895600" cy="216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  <a:ea typeface="Times New Roman"/>
              </a:rPr>
              <a:t>Nutritional deficiency diseases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pPr>
              <a:buNone/>
            </a:pPr>
            <a:r>
              <a:rPr lang="en-IN" b="1" dirty="0"/>
              <a:t>Thyroid Hyperplasia</a:t>
            </a: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IN" dirty="0"/>
              <a:t>						</a:t>
            </a:r>
          </a:p>
          <a:p>
            <a:pPr algn="r">
              <a:buNone/>
            </a:pPr>
            <a:endParaRPr lang="en-IN" b="1" dirty="0"/>
          </a:p>
          <a:p>
            <a:pPr algn="r">
              <a:buNone/>
            </a:pPr>
            <a:r>
              <a:rPr lang="en-IN" b="1" dirty="0"/>
              <a:t>Amino acid deficiency </a:t>
            </a:r>
          </a:p>
        </p:txBody>
      </p:sp>
      <p:pic>
        <p:nvPicPr>
          <p:cNvPr id="4" name="Picture 6" descr="C:\Users\user\Desktop\jfd_506_f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1524000"/>
            <a:ext cx="2286000" cy="1602272"/>
          </a:xfrm>
          <a:prstGeom prst="rect">
            <a:avLst/>
          </a:prstGeom>
          <a:noFill/>
        </p:spPr>
      </p:pic>
      <p:pic>
        <p:nvPicPr>
          <p:cNvPr id="5" name="Picture 2" descr="image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057400"/>
            <a:ext cx="3124200" cy="208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>Thyroid Hyperplasia (Goitre – Fish)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5334000" cy="4937760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IN" dirty="0"/>
              <a:t>Goitre is the most common endocrine disorder in fish.</a:t>
            </a:r>
          </a:p>
          <a:p>
            <a:r>
              <a:rPr lang="en-IN" dirty="0"/>
              <a:t>Iodide deficiency leads to a decrease in thyroid hormone production which stimulates an increase in TSH which leads to a growth in size and number of </a:t>
            </a:r>
            <a:r>
              <a:rPr lang="en-IN" dirty="0" err="1"/>
              <a:t>thyrocytes</a:t>
            </a:r>
            <a:r>
              <a:rPr lang="en-IN" dirty="0"/>
              <a:t>, which appears as a </a:t>
            </a:r>
            <a:r>
              <a:rPr lang="en-IN" dirty="0" err="1"/>
              <a:t>goiter</a:t>
            </a:r>
            <a:r>
              <a:rPr lang="en-IN" dirty="0"/>
              <a:t>.</a:t>
            </a:r>
          </a:p>
          <a:p>
            <a:endParaRPr lang="en-IN" dirty="0"/>
          </a:p>
        </p:txBody>
      </p:sp>
      <p:sp>
        <p:nvSpPr>
          <p:cNvPr id="4098" name="AutoShape 2" descr="https://wol-prod-cdn.literatumonline.com/cms/attachment/742fa288-0164-4513-b709-f46a856f6664/jfd_506_f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00" name="AutoShape 4" descr="https://wol-prod-cdn.literatumonline.com/cms/attachment/742fa288-0164-4513-b709-f46a856f6664/jfd_506_f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2" name="Picture 6" descr="C:\Users\user\Desktop\jfd_506_f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114800"/>
            <a:ext cx="2935342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>Thyroid Hyperplasia (Goitre – Fish)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76800" cy="4937760"/>
          </a:xfrm>
        </p:spPr>
        <p:txBody>
          <a:bodyPr/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Clinical Signs</a:t>
            </a:r>
            <a:endParaRPr lang="en-IN" dirty="0"/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Fish will exhibit a large bilateral nodular swelling at the base of the gills extending upwards along the gill arches.</a:t>
            </a:r>
          </a:p>
          <a:p>
            <a:endParaRPr lang="en-IN" dirty="0"/>
          </a:p>
        </p:txBody>
      </p:sp>
      <p:pic>
        <p:nvPicPr>
          <p:cNvPr id="4" name="Picture 6" descr="C:\Users\user\Desktop\jfd_506_f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114800"/>
            <a:ext cx="2935342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>Thyroid Hyperplasia (Goitre – Fish)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76800" cy="4953000"/>
          </a:xfrm>
        </p:spPr>
        <p:txBody>
          <a:bodyPr>
            <a:normAutofit lnSpcReduction="10000"/>
          </a:bodyPr>
          <a:lstStyle/>
          <a:p>
            <a:endParaRPr lang="en-IN" b="1" dirty="0"/>
          </a:p>
          <a:p>
            <a:pPr>
              <a:buNone/>
            </a:pPr>
            <a:r>
              <a:rPr lang="en-IN" b="1" dirty="0"/>
              <a:t>Diagnosis</a:t>
            </a:r>
            <a:endParaRPr lang="en-IN" dirty="0"/>
          </a:p>
          <a:p>
            <a:r>
              <a:rPr lang="en-IN" dirty="0"/>
              <a:t>Histological examination reveals thyroid hyperplasia which appears invasive.</a:t>
            </a:r>
          </a:p>
          <a:p>
            <a:r>
              <a:rPr lang="en-IN" dirty="0"/>
              <a:t>It may also appear metastatic due to the ectopic follicles often found in the spleen, kidney and other organs. </a:t>
            </a:r>
          </a:p>
          <a:p>
            <a:r>
              <a:rPr lang="en-IN" dirty="0"/>
              <a:t>Thyroid hyperplasia may be difficult to distinguish from thyroid carcinoma</a:t>
            </a:r>
          </a:p>
          <a:p>
            <a:endParaRPr lang="en-IN" dirty="0"/>
          </a:p>
        </p:txBody>
      </p:sp>
      <p:pic>
        <p:nvPicPr>
          <p:cNvPr id="4" name="Picture 6" descr="C:\Users\user\Desktop\jfd_506_f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114800"/>
            <a:ext cx="2935342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prstClr val="black"/>
                </a:solidFill>
                <a:latin typeface="Gill Sans MT"/>
              </a:rPr>
              <a:t>Thyroid Hyperplasia (Goitre – Fish)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5334000" cy="4937760"/>
          </a:xfrm>
        </p:spPr>
        <p:txBody>
          <a:bodyPr>
            <a:noAutofit/>
          </a:bodyPr>
          <a:lstStyle/>
          <a:p>
            <a:endParaRPr lang="en-IN" dirty="0"/>
          </a:p>
          <a:p>
            <a:pPr>
              <a:buNone/>
            </a:pPr>
            <a:r>
              <a:rPr lang="en-IN" b="1" dirty="0"/>
              <a:t>Treatment</a:t>
            </a:r>
            <a:endParaRPr lang="en-IN" dirty="0"/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Iodine replacement therapy is beneficial if iodide deficiency is suspected.</a:t>
            </a:r>
          </a:p>
          <a:p>
            <a:pPr lvl="1"/>
            <a:r>
              <a:rPr lang="en-IN" sz="2600" dirty="0" err="1">
                <a:solidFill>
                  <a:schemeClr val="tx1"/>
                </a:solidFill>
              </a:rPr>
              <a:t>Goitrogenic</a:t>
            </a:r>
            <a:r>
              <a:rPr lang="en-IN" sz="2600" dirty="0">
                <a:solidFill>
                  <a:schemeClr val="tx1"/>
                </a:solidFill>
              </a:rPr>
              <a:t> substances in the feed should be sought out and removed.</a:t>
            </a:r>
          </a:p>
          <a:p>
            <a:pPr lvl="1"/>
            <a:r>
              <a:rPr lang="en-IN" sz="2600" dirty="0" err="1">
                <a:solidFill>
                  <a:schemeClr val="tx1"/>
                </a:solidFill>
              </a:rPr>
              <a:t>Thyroxine</a:t>
            </a:r>
            <a:r>
              <a:rPr lang="en-IN" sz="2600" dirty="0">
                <a:solidFill>
                  <a:schemeClr val="tx1"/>
                </a:solidFill>
              </a:rPr>
              <a:t> is used to restore the negative feedback on TRH and TSH production and has been successful in treating the goitre.</a:t>
            </a:r>
          </a:p>
        </p:txBody>
      </p:sp>
      <p:pic>
        <p:nvPicPr>
          <p:cNvPr id="4" name="Picture 6" descr="C:\Users\user\Desktop\jfd_506_f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114800"/>
            <a:ext cx="2935342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IN" b="1" dirty="0">
                <a:solidFill>
                  <a:srgbClr val="C00000"/>
                </a:solidFill>
                <a:latin typeface="+mn-lt"/>
                <a:ea typeface="Times New Roman"/>
              </a:rPr>
              <a:t>Pathological syndrome  protein/ </a:t>
            </a:r>
            <a:br>
              <a:rPr lang="en-IN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en-IN" b="1" dirty="0">
                <a:solidFill>
                  <a:srgbClr val="C00000"/>
                </a:solidFill>
                <a:latin typeface="+mn-lt"/>
                <a:ea typeface="Times New Roman"/>
              </a:rPr>
              <a:t>amino acids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4953000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IN" dirty="0"/>
              <a:t>Reduced or abnormal amino acid intake in fish results in reduced biosynthesis of many vital substances: </a:t>
            </a:r>
          </a:p>
          <a:p>
            <a:pPr lvl="1">
              <a:buNone/>
            </a:pPr>
            <a:r>
              <a:rPr lang="en-IN" sz="2600" dirty="0">
                <a:solidFill>
                  <a:schemeClr val="tx1"/>
                </a:solidFill>
              </a:rPr>
              <a:t>	</a:t>
            </a:r>
            <a:r>
              <a:rPr lang="en-IN" sz="2600" dirty="0">
                <a:solidFill>
                  <a:srgbClr val="C00000"/>
                </a:solidFill>
              </a:rPr>
              <a:t>enzymes, hormones, certain pigments, and cofactors </a:t>
            </a:r>
          </a:p>
          <a:p>
            <a:r>
              <a:rPr lang="en-IN" dirty="0"/>
              <a:t>Certain amino acids are necessary for fat/carbohydrate metabolism  </a:t>
            </a:r>
          </a:p>
          <a:p>
            <a:r>
              <a:rPr lang="en-IN" dirty="0"/>
              <a:t>Amino acids also required for formation of </a:t>
            </a:r>
            <a:r>
              <a:rPr lang="en-IN" dirty="0" err="1"/>
              <a:t>purines</a:t>
            </a:r>
            <a:r>
              <a:rPr lang="en-IN" dirty="0"/>
              <a:t>, </a:t>
            </a:r>
            <a:r>
              <a:rPr lang="en-IN" dirty="0" err="1"/>
              <a:t>pyrimidines</a:t>
            </a:r>
            <a:r>
              <a:rPr lang="en-IN" dirty="0"/>
              <a:t>, i.e. DNA, RNA</a:t>
            </a:r>
          </a:p>
          <a:p>
            <a:r>
              <a:rPr lang="en-IN" dirty="0"/>
              <a:t>Diagnosis of protein/ amino acid deficiencies is difficult.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>
                <a:solidFill>
                  <a:schemeClr val="tx1"/>
                </a:solidFill>
                <a:latin typeface="+mn-lt"/>
              </a:rPr>
              <a:t>Protien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/ amino acid deficiency 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57800" cy="493776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Observation: poor FCR</a:t>
            </a:r>
          </a:p>
          <a:p>
            <a:r>
              <a:rPr lang="en-US" dirty="0"/>
              <a:t>Anemia </a:t>
            </a:r>
          </a:p>
          <a:p>
            <a:r>
              <a:rPr lang="en-US" dirty="0"/>
              <a:t>Challenge: </a:t>
            </a:r>
            <a:r>
              <a:rPr lang="en-US" dirty="0" err="1"/>
              <a:t>Protien</a:t>
            </a:r>
            <a:r>
              <a:rPr lang="en-US" dirty="0"/>
              <a:t> / amino acid deficiency  sings similar to disease caused by other etiological agents</a:t>
            </a:r>
          </a:p>
          <a:p>
            <a:r>
              <a:rPr lang="en-US" dirty="0"/>
              <a:t>Most </a:t>
            </a:r>
            <a:r>
              <a:rPr lang="en-US" dirty="0" err="1"/>
              <a:t>comman</a:t>
            </a:r>
            <a:r>
              <a:rPr lang="en-US" dirty="0"/>
              <a:t> sign: reduction of growth </a:t>
            </a:r>
          </a:p>
          <a:p>
            <a:endParaRPr lang="en-IN" dirty="0"/>
          </a:p>
        </p:txBody>
      </p:sp>
      <p:pic>
        <p:nvPicPr>
          <p:cNvPr id="4" name="Picture 2" descr="image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089400"/>
            <a:ext cx="3124200" cy="208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chemeClr val="tx1"/>
                </a:solidFill>
                <a:latin typeface="+mn-lt"/>
              </a:rPr>
              <a:t>Amino acid deficiency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10200" cy="493776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IN" dirty="0"/>
              <a:t>Tryptophan </a:t>
            </a:r>
            <a:r>
              <a:rPr lang="en-US" dirty="0"/>
              <a:t>deficiency</a:t>
            </a:r>
            <a:r>
              <a:rPr lang="en-IN" dirty="0"/>
              <a:t> - scoliosis, cataract</a:t>
            </a:r>
          </a:p>
          <a:p>
            <a:r>
              <a:rPr lang="en-IN" dirty="0"/>
              <a:t>Tryptophan and </a:t>
            </a:r>
            <a:r>
              <a:rPr lang="en-IN" dirty="0" err="1"/>
              <a:t>sulfur</a:t>
            </a:r>
            <a:r>
              <a:rPr lang="en-IN" dirty="0"/>
              <a:t> amino acid </a:t>
            </a:r>
            <a:r>
              <a:rPr lang="en-US" dirty="0"/>
              <a:t>deficiency - </a:t>
            </a:r>
            <a:r>
              <a:rPr lang="en-IN" dirty="0"/>
              <a:t>cataracts</a:t>
            </a:r>
          </a:p>
          <a:p>
            <a:r>
              <a:rPr lang="en-IN" dirty="0" err="1"/>
              <a:t>Methionine</a:t>
            </a:r>
            <a:r>
              <a:rPr lang="en-IN" dirty="0"/>
              <a:t> deficiency - bilateral cataracts</a:t>
            </a:r>
          </a:p>
          <a:p>
            <a:r>
              <a:rPr lang="en-IN" dirty="0"/>
              <a:t>Lysine deficiency - Dorsal/caudal fin erosion, increased mortality</a:t>
            </a:r>
          </a:p>
          <a:p>
            <a:r>
              <a:rPr lang="en-IN" dirty="0"/>
              <a:t> Treatment:  A feed with proper amino acid profile is the only </a:t>
            </a:r>
          </a:p>
          <a:p>
            <a:r>
              <a:rPr lang="en-IN" dirty="0"/>
              <a:t> </a:t>
            </a:r>
          </a:p>
        </p:txBody>
      </p:sp>
      <p:pic>
        <p:nvPicPr>
          <p:cNvPr id="1026" name="Picture 2" descr="image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089400"/>
            <a:ext cx="3124200" cy="208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>Bacterial Gill diseases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4937760"/>
          </a:xfrm>
        </p:spPr>
        <p:txBody>
          <a:bodyPr/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Causes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Bacterial gill disease typically occurs as a result of poor living conditions, such as </a:t>
            </a:r>
            <a:r>
              <a:rPr lang="en-IN" sz="2600" dirty="0">
                <a:solidFill>
                  <a:srgbClr val="C00000"/>
                </a:solidFill>
              </a:rPr>
              <a:t>overcrowding, poor water quality, high organic debris, increased temperature </a:t>
            </a:r>
            <a:r>
              <a:rPr lang="en-IN" sz="2600" dirty="0">
                <a:solidFill>
                  <a:schemeClr val="tx1"/>
                </a:solidFill>
              </a:rPr>
              <a:t>of the water, and </a:t>
            </a:r>
            <a:r>
              <a:rPr lang="en-IN" sz="2600" dirty="0">
                <a:solidFill>
                  <a:srgbClr val="C00000"/>
                </a:solidFill>
              </a:rPr>
              <a:t>increased ammonia levels</a:t>
            </a:r>
            <a:r>
              <a:rPr lang="en-IN" sz="26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Picture 6" descr="Image result for bacterial gill diseases in ornamental 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829049"/>
            <a:ext cx="2676525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371600"/>
            <a:ext cx="4646951" cy="3810000"/>
          </a:xfrm>
          <a:prstGeom prst="rect">
            <a:avLst/>
          </a:prstGeom>
          <a:noFill/>
        </p:spPr>
      </p:pic>
      <p:pic>
        <p:nvPicPr>
          <p:cNvPr id="66564" name="Picture 4" descr="Image result for healthy ornamental fish"/>
          <p:cNvPicPr>
            <a:picLocks noChangeAspect="1" noChangeArrowheads="1"/>
          </p:cNvPicPr>
          <p:nvPr/>
        </p:nvPicPr>
        <p:blipFill>
          <a:blip r:embed="rId3"/>
          <a:srcRect l="8583"/>
          <a:stretch>
            <a:fillRect/>
          </a:stretch>
        </p:blipFill>
        <p:spPr bwMode="auto">
          <a:xfrm flipH="1">
            <a:off x="5181600" y="1371600"/>
            <a:ext cx="348615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5562600"/>
            <a:ext cx="4359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Thank you……………</a:t>
            </a:r>
            <a:endParaRPr lang="en-IN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+mn-lt"/>
              </a:rPr>
              <a:t>Bacterial Gill diseases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Treatments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A treatment of </a:t>
            </a:r>
            <a:r>
              <a:rPr lang="en-IN" sz="2600" dirty="0">
                <a:solidFill>
                  <a:srgbClr val="C00000"/>
                </a:solidFill>
              </a:rPr>
              <a:t>potassium permanganate (1-2 </a:t>
            </a:r>
            <a:r>
              <a:rPr lang="en-IN" sz="2600" dirty="0" err="1">
                <a:solidFill>
                  <a:srgbClr val="C00000"/>
                </a:solidFill>
              </a:rPr>
              <a:t>ppm</a:t>
            </a:r>
            <a:r>
              <a:rPr lang="en-IN" sz="2600" dirty="0">
                <a:solidFill>
                  <a:srgbClr val="C00000"/>
                </a:solidFill>
              </a:rPr>
              <a:t>) </a:t>
            </a:r>
            <a:r>
              <a:rPr lang="en-IN" sz="2600" dirty="0">
                <a:solidFill>
                  <a:schemeClr val="tx1"/>
                </a:solidFill>
              </a:rPr>
              <a:t>and</a:t>
            </a:r>
            <a:r>
              <a:rPr lang="en-IN" sz="2600" dirty="0"/>
              <a:t> </a:t>
            </a:r>
            <a:r>
              <a:rPr lang="en-IN" sz="2600" dirty="0">
                <a:solidFill>
                  <a:srgbClr val="C00000"/>
                </a:solidFill>
              </a:rPr>
              <a:t>salt water additives </a:t>
            </a:r>
            <a:r>
              <a:rPr lang="en-IN" sz="2600" dirty="0">
                <a:solidFill>
                  <a:schemeClr val="tx1"/>
                </a:solidFill>
              </a:rPr>
              <a:t>can be used to help the fish heal and recover from the infection.</a:t>
            </a:r>
          </a:p>
        </p:txBody>
      </p:sp>
      <p:pic>
        <p:nvPicPr>
          <p:cNvPr id="5" name="Picture 6" descr="Image result for bacterial gill diseases in ornamental 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676649"/>
            <a:ext cx="2676525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rgbClr val="C00000"/>
                </a:solidFill>
                <a:latin typeface="+mn-lt"/>
              </a:rPr>
              <a:t>Columnaris</a:t>
            </a:r>
            <a:r>
              <a:rPr lang="en-IN" b="1" dirty="0">
                <a:solidFill>
                  <a:srgbClr val="C00000"/>
                </a:solidFill>
                <a:latin typeface="+mn-lt"/>
              </a:rPr>
              <a:t> (Mouth Fungus)</a:t>
            </a:r>
            <a:endParaRPr lang="en-IN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r>
              <a:rPr lang="en-IN" dirty="0" err="1"/>
              <a:t>Columnaris</a:t>
            </a:r>
            <a:r>
              <a:rPr lang="en-IN" dirty="0"/>
              <a:t> is a common bacterial infection (</a:t>
            </a:r>
            <a:r>
              <a:rPr lang="en-IN" dirty="0" err="1">
                <a:solidFill>
                  <a:srgbClr val="C00000"/>
                </a:solidFill>
              </a:rPr>
              <a:t>Flexibacter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 err="1">
                <a:solidFill>
                  <a:srgbClr val="C00000"/>
                </a:solidFill>
              </a:rPr>
              <a:t>columnaris</a:t>
            </a:r>
            <a:r>
              <a:rPr lang="en-IN" dirty="0"/>
              <a:t>) in aquarium fish.</a:t>
            </a:r>
          </a:p>
          <a:p>
            <a:r>
              <a:rPr lang="en-IN" dirty="0"/>
              <a:t>It’s highly </a:t>
            </a:r>
            <a:r>
              <a:rPr lang="en-IN" dirty="0">
                <a:solidFill>
                  <a:srgbClr val="C00000"/>
                </a:solidFill>
              </a:rPr>
              <a:t>contagious </a:t>
            </a:r>
            <a:r>
              <a:rPr lang="en-IN" dirty="0"/>
              <a:t>and the outcome is often fatal.</a:t>
            </a:r>
            <a:endParaRPr lang="en-IN" b="1" dirty="0"/>
          </a:p>
        </p:txBody>
      </p:sp>
      <p:pic>
        <p:nvPicPr>
          <p:cNvPr id="1026" name="Picture 2" descr="https://modestfish.com/wp-content/uploads/2017/06/Columnaris-300x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0654" y="3810000"/>
            <a:ext cx="3229946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Columnaris</a:t>
            </a:r>
            <a:r>
              <a:rPr lang="en-IN" b="1" dirty="0">
                <a:solidFill>
                  <a:schemeClr val="tx1"/>
                </a:solidFill>
                <a:latin typeface="+mn-lt"/>
              </a:rPr>
              <a:t> (Mouth Fungus)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8006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Physical Signs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Frayed and ragged fins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Ulcerations on the skin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Epidermal loss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White or cloudy, fungus-like patches.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Mucus on the gills, head, and dorsal regions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Gills will change </a:t>
            </a:r>
            <a:r>
              <a:rPr lang="en-IN" sz="2600" dirty="0" err="1">
                <a:solidFill>
                  <a:schemeClr val="tx1"/>
                </a:solidFill>
              </a:rPr>
              <a:t>color</a:t>
            </a:r>
            <a:r>
              <a:rPr lang="en-IN" sz="2600" dirty="0">
                <a:solidFill>
                  <a:schemeClr val="tx1"/>
                </a:solidFill>
              </a:rPr>
              <a:t>. Becoming light or dark brown</a:t>
            </a:r>
          </a:p>
          <a:p>
            <a:endParaRPr lang="en-IN" dirty="0"/>
          </a:p>
        </p:txBody>
      </p:sp>
      <p:pic>
        <p:nvPicPr>
          <p:cNvPr id="6" name="Picture 2" descr="https://modestfish.com/wp-content/uploads/2017/06/Columnaris-300x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0654" y="3810000"/>
            <a:ext cx="3229946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chemeClr val="tx1"/>
                </a:solidFill>
                <a:latin typeface="+mn-lt"/>
              </a:rPr>
              <a:t>Columnaris</a:t>
            </a:r>
            <a:r>
              <a:rPr lang="en-IN" b="1" dirty="0">
                <a:solidFill>
                  <a:schemeClr val="tx1"/>
                </a:solidFill>
                <a:latin typeface="+mn-lt"/>
              </a:rPr>
              <a:t> (Mouth Fungus)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24400" cy="4937760"/>
          </a:xfrm>
        </p:spPr>
        <p:txBody>
          <a:bodyPr/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 err="1"/>
              <a:t>Behavioral</a:t>
            </a:r>
            <a:r>
              <a:rPr lang="en-IN" b="1" dirty="0"/>
              <a:t> Signs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Breathing rapidly and laboriously</a:t>
            </a:r>
          </a:p>
          <a:p>
            <a:pPr lvl="1"/>
            <a:r>
              <a:rPr lang="en-IN" sz="2600" dirty="0">
                <a:solidFill>
                  <a:schemeClr val="tx1"/>
                </a:solidFill>
              </a:rPr>
              <a:t>Loss of appetite</a:t>
            </a:r>
          </a:p>
          <a:p>
            <a:endParaRPr lang="en-IN" dirty="0"/>
          </a:p>
        </p:txBody>
      </p:sp>
      <p:pic>
        <p:nvPicPr>
          <p:cNvPr id="5" name="Picture 2" descr="https://modestfish.com/wp-content/uploads/2017/06/Columnaris-300x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0654" y="3810000"/>
            <a:ext cx="3229946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1286</TotalTime>
  <Words>1196</Words>
  <Application>Microsoft Office PowerPoint</Application>
  <PresentationFormat>On-screen Show (4:3)</PresentationFormat>
  <Paragraphs>309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Origin</vt:lpstr>
      <vt:lpstr>Unit – IV Health Management</vt:lpstr>
      <vt:lpstr>1. Bacterial diseases</vt:lpstr>
      <vt:lpstr>Bacterial Gill diseases</vt:lpstr>
      <vt:lpstr>Bacterial Gill diseases</vt:lpstr>
      <vt:lpstr>Bacterial Gill diseases</vt:lpstr>
      <vt:lpstr>Bacterial Gill diseases</vt:lpstr>
      <vt:lpstr>Columnaris (Mouth Fungus)</vt:lpstr>
      <vt:lpstr>Columnaris (Mouth Fungus)</vt:lpstr>
      <vt:lpstr>Columnaris (Mouth Fungus)</vt:lpstr>
      <vt:lpstr>Columnaris (Mouth Fungus)</vt:lpstr>
      <vt:lpstr>Columnaris (Mouth Fungus)</vt:lpstr>
      <vt:lpstr>2. Fungal diseases </vt:lpstr>
      <vt:lpstr>Saprolegnia disease (Cotton Fin Fungus) </vt:lpstr>
      <vt:lpstr>Saprolegnia disease (Cotton Fin Fungus) </vt:lpstr>
      <vt:lpstr>Saprolegnia disease (Cotton Fin Fungus) </vt:lpstr>
      <vt:lpstr>Saprolegnia disease (Cotton Fin Fungus) </vt:lpstr>
      <vt:lpstr>  Branchiomycosis disease (Gill rot)   </vt:lpstr>
      <vt:lpstr>Branchiomycosis disease (Gill rot)</vt:lpstr>
      <vt:lpstr>Branchiomycosis disease (Gill rot)</vt:lpstr>
      <vt:lpstr>Branchiomycosis disease (Gill rot)</vt:lpstr>
      <vt:lpstr>Branchiomycosis disease (Gill rot)</vt:lpstr>
      <vt:lpstr>4.  Viral diseases </vt:lpstr>
      <vt:lpstr>  Viral erythrocyte necrosis disease</vt:lpstr>
      <vt:lpstr>Viral erythrocyte necrosis disease</vt:lpstr>
      <vt:lpstr>Viral erythrocyte necrosis disease</vt:lpstr>
      <vt:lpstr>Viral erythrocyte necrosis disease</vt:lpstr>
      <vt:lpstr>Viral erythrocyte necrosis disease</vt:lpstr>
      <vt:lpstr>Lymphocystis</vt:lpstr>
      <vt:lpstr>Lymphocystis</vt:lpstr>
      <vt:lpstr>Lymphocystis</vt:lpstr>
      <vt:lpstr>Lymphocystis</vt:lpstr>
      <vt:lpstr>5. Protozoan diseases </vt:lpstr>
      <vt:lpstr>Ich (Ick or White Spot Disease)</vt:lpstr>
      <vt:lpstr>Ich (Ick or White Spot Disease)</vt:lpstr>
      <vt:lpstr>Ich (Ick or White Spot Disease)</vt:lpstr>
      <vt:lpstr>Ich (Ick or White Spot Disease)</vt:lpstr>
      <vt:lpstr>Ich (Ick or White Spot Disease)</vt:lpstr>
      <vt:lpstr>Chilodonella</vt:lpstr>
      <vt:lpstr>Chilodonella</vt:lpstr>
      <vt:lpstr>Chilodonella</vt:lpstr>
      <vt:lpstr>Chilodonella</vt:lpstr>
      <vt:lpstr>Nutritional deficiency diseases</vt:lpstr>
      <vt:lpstr>Thyroid Hyperplasia (Goitre – Fish)</vt:lpstr>
      <vt:lpstr>Thyroid Hyperplasia (Goitre – Fish)</vt:lpstr>
      <vt:lpstr>Thyroid Hyperplasia (Goitre – Fish)</vt:lpstr>
      <vt:lpstr>Thyroid Hyperplasia (Goitre – Fish)</vt:lpstr>
      <vt:lpstr>Pathological syndrome  protein/  amino acids </vt:lpstr>
      <vt:lpstr>Protien / amino acid deficiency </vt:lpstr>
      <vt:lpstr>Amino acid deficiency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DISEASES </dc:title>
  <dc:creator>user</dc:creator>
  <cp:lastModifiedBy>user</cp:lastModifiedBy>
  <cp:revision>163</cp:revision>
  <dcterms:created xsi:type="dcterms:W3CDTF">2006-08-16T00:00:00Z</dcterms:created>
  <dcterms:modified xsi:type="dcterms:W3CDTF">2019-02-04T04:52:27Z</dcterms:modified>
</cp:coreProperties>
</file>