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81" r:id="rId16"/>
    <p:sldId id="271" r:id="rId17"/>
    <p:sldId id="269" r:id="rId18"/>
    <p:sldId id="270" r:id="rId19"/>
    <p:sldId id="272" r:id="rId20"/>
    <p:sldId id="273" r:id="rId21"/>
    <p:sldId id="274" r:id="rId22"/>
    <p:sldId id="283"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6883CB9-488B-4347-9078-DC9534DBED43}"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4545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F7B17-B014-4925-804F-A68AC7E389C8}"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83CB9-488B-4347-9078-DC9534DBED43}" type="slidenum">
              <a:rPr lang="en-US" smtClean="0"/>
              <a:pPr/>
              <a:t>‹#›</a:t>
            </a:fld>
            <a:endParaRPr lang="en-US"/>
          </a:p>
        </p:txBody>
      </p:sp>
    </p:spTree>
    <p:extLst>
      <p:ext uri="{BB962C8B-B14F-4D97-AF65-F5344CB8AC3E}">
        <p14:creationId xmlns:p14="http://schemas.microsoft.com/office/powerpoint/2010/main" xmlns="" val="44119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83CB9-488B-4347-9078-DC9534DBED43}"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6580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83CB9-488B-4347-9078-DC9534DBED43}"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73063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83CB9-488B-4347-9078-DC9534DBED43}" type="slidenum">
              <a:rPr lang="en-US" smtClean="0"/>
              <a:pPr/>
              <a:t>‹#›</a:t>
            </a:fld>
            <a:endParaRPr lang="en-US"/>
          </a:p>
        </p:txBody>
      </p:sp>
    </p:spTree>
    <p:extLst>
      <p:ext uri="{BB962C8B-B14F-4D97-AF65-F5344CB8AC3E}">
        <p14:creationId xmlns:p14="http://schemas.microsoft.com/office/powerpoint/2010/main" xmlns="" val="141899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83CB9-488B-4347-9078-DC9534DBED43}"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57998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83CB9-488B-4347-9078-DC9534DBED43}"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46033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83CB9-488B-4347-9078-DC9534DBED4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66527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83CB9-488B-4347-9078-DC9534DBED43}"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6723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83CB9-488B-4347-9078-DC9534DBED43}" type="slidenum">
              <a:rPr lang="en-US" smtClean="0"/>
              <a:pPr/>
              <a:t>‹#›</a:t>
            </a:fld>
            <a:endParaRPr lang="en-US"/>
          </a:p>
        </p:txBody>
      </p:sp>
    </p:spTree>
    <p:extLst>
      <p:ext uri="{BB962C8B-B14F-4D97-AF65-F5344CB8AC3E}">
        <p14:creationId xmlns:p14="http://schemas.microsoft.com/office/powerpoint/2010/main" xmlns="" val="257647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F7B17-B014-4925-804F-A68AC7E389C8}" type="datetimeFigureOut">
              <a:rPr lang="en-US" smtClean="0"/>
              <a:pPr/>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83CB9-488B-4347-9078-DC9534DBED43}"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0073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1F7B17-B014-4925-804F-A68AC7E389C8}"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83CB9-488B-4347-9078-DC9534DBED43}" type="slidenum">
              <a:rPr lang="en-US" smtClean="0"/>
              <a:pPr/>
              <a:t>‹#›</a:t>
            </a:fld>
            <a:endParaRPr lang="en-US"/>
          </a:p>
        </p:txBody>
      </p:sp>
    </p:spTree>
    <p:extLst>
      <p:ext uri="{BB962C8B-B14F-4D97-AF65-F5344CB8AC3E}">
        <p14:creationId xmlns:p14="http://schemas.microsoft.com/office/powerpoint/2010/main" xmlns="" val="308372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1F7B17-B014-4925-804F-A68AC7E389C8}" type="datetimeFigureOut">
              <a:rPr lang="en-US" smtClean="0"/>
              <a:pPr/>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83CB9-488B-4347-9078-DC9534DBED43}"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0625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1F7B17-B014-4925-804F-A68AC7E389C8}" type="datetimeFigureOut">
              <a:rPr lang="en-US" smtClean="0"/>
              <a:pPr/>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83CB9-488B-4347-9078-DC9534DBED43}"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605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F7B17-B014-4925-804F-A68AC7E389C8}" type="datetimeFigureOut">
              <a:rPr lang="en-US" smtClean="0"/>
              <a:pPr/>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83CB9-488B-4347-9078-DC9534DBED43}" type="slidenum">
              <a:rPr lang="en-US" smtClean="0"/>
              <a:pPr/>
              <a:t>‹#›</a:t>
            </a:fld>
            <a:endParaRPr lang="en-US"/>
          </a:p>
        </p:txBody>
      </p:sp>
    </p:spTree>
    <p:extLst>
      <p:ext uri="{BB962C8B-B14F-4D97-AF65-F5344CB8AC3E}">
        <p14:creationId xmlns:p14="http://schemas.microsoft.com/office/powerpoint/2010/main" xmlns="" val="50545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F7B17-B014-4925-804F-A68AC7E389C8}"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83CB9-488B-4347-9078-DC9534DBED43}"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0433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1F7B17-B014-4925-804F-A68AC7E389C8}" type="datetimeFigureOut">
              <a:rPr lang="en-US" smtClean="0"/>
              <a:pPr/>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83CB9-488B-4347-9078-DC9534DBED43}" type="slidenum">
              <a:rPr lang="en-US" smtClean="0"/>
              <a:pPr/>
              <a:t>‹#›</a:t>
            </a:fld>
            <a:endParaRPr lang="en-US"/>
          </a:p>
        </p:txBody>
      </p:sp>
    </p:spTree>
    <p:extLst>
      <p:ext uri="{BB962C8B-B14F-4D97-AF65-F5344CB8AC3E}">
        <p14:creationId xmlns:p14="http://schemas.microsoft.com/office/powerpoint/2010/main" xmlns="" val="532302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1F7B17-B014-4925-804F-A68AC7E389C8}" type="datetimeFigureOut">
              <a:rPr lang="en-US" smtClean="0"/>
              <a:pPr/>
              <a:t>2/4/2019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883CB9-488B-4347-9078-DC9534DBED43}" type="slidenum">
              <a:rPr lang="en-US" smtClean="0"/>
              <a:pPr/>
              <a:t>‹#›</a:t>
            </a:fld>
            <a:endParaRPr lang="en-US"/>
          </a:p>
        </p:txBody>
      </p:sp>
    </p:spTree>
    <p:extLst>
      <p:ext uri="{BB962C8B-B14F-4D97-AF65-F5344CB8AC3E}">
        <p14:creationId xmlns:p14="http://schemas.microsoft.com/office/powerpoint/2010/main" xmlns="" val="312697516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62086"/>
            <a:ext cx="6815669" cy="1232287"/>
          </a:xfrm>
        </p:spPr>
        <p:txBody>
          <a:bodyPr/>
          <a:lstStyle/>
          <a:p>
            <a:r>
              <a:rPr lang="en-US" sz="4800" b="1" dirty="0" smtClean="0"/>
              <a:t>Aquatic Animal Diseases</a:t>
            </a:r>
            <a:endParaRPr lang="en-US" sz="4800" b="1" dirty="0"/>
          </a:p>
        </p:txBody>
      </p:sp>
      <p:sp>
        <p:nvSpPr>
          <p:cNvPr id="3" name="TextBox 2"/>
          <p:cNvSpPr txBox="1"/>
          <p:nvPr/>
        </p:nvSpPr>
        <p:spPr>
          <a:xfrm>
            <a:off x="2563092" y="1510149"/>
            <a:ext cx="7162800" cy="461665"/>
          </a:xfrm>
          <a:prstGeom prst="rect">
            <a:avLst/>
          </a:prstGeom>
          <a:noFill/>
        </p:spPr>
        <p:txBody>
          <a:bodyPr wrap="square" rtlCol="0">
            <a:spAutoFit/>
          </a:bodyPr>
          <a:lstStyle/>
          <a:p>
            <a:pPr algn="ctr"/>
            <a:r>
              <a:rPr lang="en-US" sz="2400" b="1" dirty="0" smtClean="0"/>
              <a:t>Unit: IV Health Management</a:t>
            </a:r>
          </a:p>
        </p:txBody>
      </p:sp>
      <p:sp>
        <p:nvSpPr>
          <p:cNvPr id="5" name="Subtitle 2"/>
          <p:cNvSpPr>
            <a:spLocks noGrp="1"/>
          </p:cNvSpPr>
          <p:nvPr>
            <p:ph type="subTitle" idx="1"/>
          </p:nvPr>
        </p:nvSpPr>
        <p:spPr>
          <a:xfrm>
            <a:off x="2604655" y="3747661"/>
            <a:ext cx="6137563" cy="1752600"/>
          </a:xfrm>
        </p:spPr>
        <p:txBody>
          <a:bodyPr>
            <a:normAutofit/>
          </a:bodyPr>
          <a:lstStyle/>
          <a:p>
            <a:pPr algn="just"/>
            <a:r>
              <a:rPr lang="en-US" dirty="0" smtClean="0">
                <a:solidFill>
                  <a:srgbClr val="002060"/>
                </a:solidFill>
              </a:rPr>
              <a:t>Program</a:t>
            </a:r>
            <a:r>
              <a:rPr lang="en-US" dirty="0">
                <a:solidFill>
                  <a:srgbClr val="002060"/>
                </a:solidFill>
              </a:rPr>
              <a:t>	: M.Sc. Zoology</a:t>
            </a:r>
          </a:p>
          <a:p>
            <a:pPr algn="just"/>
            <a:r>
              <a:rPr lang="en-US" dirty="0" smtClean="0">
                <a:solidFill>
                  <a:srgbClr val="002060"/>
                </a:solidFill>
              </a:rPr>
              <a:t>Semester: </a:t>
            </a:r>
            <a:r>
              <a:rPr lang="en-US" dirty="0">
                <a:solidFill>
                  <a:srgbClr val="002060"/>
                </a:solidFill>
              </a:rPr>
              <a:t>III</a:t>
            </a:r>
          </a:p>
          <a:p>
            <a:pPr algn="just"/>
            <a:r>
              <a:rPr lang="en-US" dirty="0" smtClean="0">
                <a:solidFill>
                  <a:srgbClr val="002060"/>
                </a:solidFill>
              </a:rPr>
              <a:t>Course</a:t>
            </a:r>
            <a:r>
              <a:rPr lang="en-US" dirty="0">
                <a:solidFill>
                  <a:srgbClr val="002060"/>
                </a:solidFill>
              </a:rPr>
              <a:t>	: </a:t>
            </a:r>
            <a:r>
              <a:rPr lang="en-US" sz="2400" dirty="0" smtClean="0">
                <a:solidFill>
                  <a:srgbClr val="002060"/>
                </a:solidFill>
              </a:rPr>
              <a:t>Aquaculture Technology</a:t>
            </a:r>
            <a:endParaRPr lang="en-US" dirty="0">
              <a:solidFill>
                <a:srgbClr val="002060"/>
              </a:solidFill>
            </a:endParaRPr>
          </a:p>
          <a:p>
            <a:endParaRPr lang="en-US" dirty="0"/>
          </a:p>
        </p:txBody>
      </p:sp>
    </p:spTree>
    <p:extLst>
      <p:ext uri="{BB962C8B-B14F-4D97-AF65-F5344CB8AC3E}">
        <p14:creationId xmlns:p14="http://schemas.microsoft.com/office/powerpoint/2010/main" xmlns="" val="4089804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GILL FLUKE AND SKIN FLUKE (Dactylogyrus &amp; Gyrodactylus)</a:t>
            </a:r>
            <a:endParaRPr lang="en-US" dirty="0"/>
          </a:p>
        </p:txBody>
      </p:sp>
      <p:sp>
        <p:nvSpPr>
          <p:cNvPr id="3" name="Content Placeholder 2"/>
          <p:cNvSpPr>
            <a:spLocks noGrp="1"/>
          </p:cNvSpPr>
          <p:nvPr>
            <p:ph idx="1"/>
          </p:nvPr>
        </p:nvSpPr>
        <p:spPr/>
        <p:txBody>
          <a:bodyPr/>
          <a:lstStyle/>
          <a:p>
            <a:r>
              <a:rPr lang="en-US" dirty="0" smtClean="0"/>
              <a:t>Flukes attached to the body eat the gill tissues, skin</a:t>
            </a:r>
          </a:p>
          <a:p>
            <a:r>
              <a:rPr lang="en-US" dirty="0" smtClean="0"/>
              <a:t>SYMPTOMS: 1. gills move rapidly, fish gasp at the water surface 2. colors fades damaged area show mucus secretion 3. skin become red in color 4. fins become ragged 5. stops feeding </a:t>
            </a:r>
          </a:p>
          <a:p>
            <a:r>
              <a:rPr lang="en-US" dirty="0" smtClean="0"/>
              <a:t>TREATMENT: formalin based medicines are used. Salt bath is used for individual fish  </a:t>
            </a:r>
            <a:endParaRPr lang="en-US" dirty="0"/>
          </a:p>
        </p:txBody>
      </p:sp>
    </p:spTree>
    <p:extLst>
      <p:ext uri="{BB962C8B-B14F-4D97-AF65-F5344CB8AC3E}">
        <p14:creationId xmlns:p14="http://schemas.microsoft.com/office/powerpoint/2010/main" xmlns="" val="76529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WORM (</a:t>
            </a:r>
            <a:r>
              <a:rPr lang="en-US" dirty="0" err="1" smtClean="0"/>
              <a:t>Lernae</a:t>
            </a:r>
            <a:r>
              <a:rPr lang="en-US" dirty="0" smtClean="0"/>
              <a:t>)</a:t>
            </a:r>
            <a:endParaRPr lang="en-US" dirty="0"/>
          </a:p>
        </p:txBody>
      </p:sp>
      <p:sp>
        <p:nvSpPr>
          <p:cNvPr id="3" name="Content Placeholder 2"/>
          <p:cNvSpPr>
            <a:spLocks noGrp="1"/>
          </p:cNvSpPr>
          <p:nvPr>
            <p:ph idx="1"/>
          </p:nvPr>
        </p:nvSpPr>
        <p:spPr>
          <a:xfrm>
            <a:off x="1295401" y="2556932"/>
            <a:ext cx="10102912" cy="3318936"/>
          </a:xfrm>
        </p:spPr>
        <p:txBody>
          <a:bodyPr/>
          <a:lstStyle/>
          <a:p>
            <a:r>
              <a:rPr lang="en-US" dirty="0" smtClean="0"/>
              <a:t>Grows up to 12 mm</a:t>
            </a:r>
          </a:p>
          <a:p>
            <a:r>
              <a:rPr lang="en-US" dirty="0" smtClean="0"/>
              <a:t>SYMPTOMS: whitish green threads hang out of the fish skin, or ulcer at the point of attachment </a:t>
            </a:r>
          </a:p>
          <a:p>
            <a:r>
              <a:rPr lang="en-US" dirty="0" smtClean="0"/>
              <a:t>TREATMENT: 1. water can be treated with insecticide 2. parasites removed manually 3. wounds treated with antiseptic </a:t>
            </a:r>
            <a:endParaRPr lang="en-US" dirty="0"/>
          </a:p>
        </p:txBody>
      </p:sp>
    </p:spTree>
    <p:extLst>
      <p:ext uri="{BB962C8B-B14F-4D97-AF65-F5344CB8AC3E}">
        <p14:creationId xmlns:p14="http://schemas.microsoft.com/office/powerpoint/2010/main" xmlns="" val="126481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ITCH OR WHITE SPOT DISEASE (</a:t>
            </a:r>
            <a:r>
              <a:rPr lang="en-US" i="1" dirty="0" smtClean="0"/>
              <a:t>Ichthyophthirius</a:t>
            </a:r>
            <a:r>
              <a:rPr lang="en-US" i="1" dirty="0"/>
              <a:t> multifiliis</a:t>
            </a:r>
            <a:r>
              <a:rPr lang="en-US" dirty="0"/>
              <a:t>) </a:t>
            </a:r>
          </a:p>
        </p:txBody>
      </p:sp>
      <p:sp>
        <p:nvSpPr>
          <p:cNvPr id="3" name="Content Placeholder 2"/>
          <p:cNvSpPr>
            <a:spLocks noGrp="1"/>
          </p:cNvSpPr>
          <p:nvPr>
            <p:ph idx="1"/>
          </p:nvPr>
        </p:nvSpPr>
        <p:spPr/>
        <p:txBody>
          <a:bodyPr/>
          <a:lstStyle/>
          <a:p>
            <a:r>
              <a:rPr lang="en-US" dirty="0" smtClean="0"/>
              <a:t>Protozoan parasite either free swimming or carried in with new fish or plants </a:t>
            </a:r>
          </a:p>
          <a:p>
            <a:r>
              <a:rPr lang="en-US" dirty="0" smtClean="0"/>
              <a:t>Fish under stress from bad water conditions are more susceptible </a:t>
            </a:r>
          </a:p>
          <a:p>
            <a:r>
              <a:rPr lang="en-US" dirty="0" smtClean="0"/>
              <a:t>SYMPTOMS: 1. Fish's skin and fins have tiny white spots 2. affected fish make rapid gill movement </a:t>
            </a:r>
          </a:p>
          <a:p>
            <a:r>
              <a:rPr lang="en-US" dirty="0" smtClean="0"/>
              <a:t>TREATMENT: methylene blue based medicine used   </a:t>
            </a:r>
            <a:endParaRPr lang="en-US" dirty="0"/>
          </a:p>
        </p:txBody>
      </p:sp>
    </p:spTree>
    <p:extLst>
      <p:ext uri="{BB962C8B-B14F-4D97-AF65-F5344CB8AC3E}">
        <p14:creationId xmlns:p14="http://schemas.microsoft.com/office/powerpoint/2010/main" xmlns="" val="1348040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FUNGAL INFECTION </a:t>
            </a:r>
            <a:endParaRPr lang="en-US" dirty="0"/>
          </a:p>
        </p:txBody>
      </p:sp>
      <p:sp>
        <p:nvSpPr>
          <p:cNvPr id="3" name="Content Placeholder 2"/>
          <p:cNvSpPr>
            <a:spLocks noGrp="1"/>
          </p:cNvSpPr>
          <p:nvPr>
            <p:ph idx="1"/>
          </p:nvPr>
        </p:nvSpPr>
        <p:spPr/>
        <p:txBody>
          <a:bodyPr/>
          <a:lstStyle/>
          <a:p>
            <a:r>
              <a:rPr lang="en-US" dirty="0" smtClean="0"/>
              <a:t>Fungi are multicellular spore producing organisms live on other organisms or on dead matter</a:t>
            </a:r>
          </a:p>
          <a:p>
            <a:r>
              <a:rPr lang="en-US" dirty="0" smtClean="0"/>
              <a:t>Fungal spores found often in aquarium water </a:t>
            </a:r>
          </a:p>
          <a:p>
            <a:r>
              <a:rPr lang="en-US" dirty="0" smtClean="0"/>
              <a:t>Fish form protective mucus covering which prevent the fungal infection   </a:t>
            </a:r>
            <a:endParaRPr lang="en-US" dirty="0"/>
          </a:p>
        </p:txBody>
      </p:sp>
    </p:spTree>
    <p:extLst>
      <p:ext uri="{BB962C8B-B14F-4D97-AF65-F5344CB8AC3E}">
        <p14:creationId xmlns:p14="http://schemas.microsoft.com/office/powerpoint/2010/main" xmlns="" val="120434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Saprolegina</a:t>
            </a:r>
            <a:r>
              <a:rPr lang="en-US" i="1" dirty="0" smtClean="0"/>
              <a:t> </a:t>
            </a:r>
            <a:r>
              <a:rPr lang="en-US" i="1" dirty="0" err="1" smtClean="0"/>
              <a:t>diclina</a:t>
            </a:r>
            <a:r>
              <a:rPr lang="en-US" i="1" dirty="0" smtClean="0"/>
              <a:t>  </a:t>
            </a:r>
            <a:endParaRPr lang="en-US" i="1" dirty="0"/>
          </a:p>
        </p:txBody>
      </p:sp>
      <p:sp>
        <p:nvSpPr>
          <p:cNvPr id="3" name="Content Placeholder 2"/>
          <p:cNvSpPr>
            <a:spLocks noGrp="1"/>
          </p:cNvSpPr>
          <p:nvPr>
            <p:ph idx="1"/>
          </p:nvPr>
        </p:nvSpPr>
        <p:spPr/>
        <p:txBody>
          <a:bodyPr/>
          <a:lstStyle/>
          <a:p>
            <a:r>
              <a:rPr lang="en-US" dirty="0" smtClean="0"/>
              <a:t>Aquatic fungi affect poor health fish causes </a:t>
            </a:r>
            <a:r>
              <a:rPr lang="en-US" dirty="0" err="1" smtClean="0"/>
              <a:t>saproleginasis</a:t>
            </a:r>
            <a:r>
              <a:rPr lang="en-US" dirty="0" smtClean="0"/>
              <a:t> </a:t>
            </a:r>
          </a:p>
          <a:p>
            <a:r>
              <a:rPr lang="en-US" dirty="0" smtClean="0"/>
              <a:t>SYMPTOMS: grey or white or brown cotton wool like growth on the skin or fins </a:t>
            </a:r>
          </a:p>
          <a:p>
            <a:r>
              <a:rPr lang="en-US" dirty="0" smtClean="0"/>
              <a:t>TREATMENT: medicines containing malachite green are used  </a:t>
            </a:r>
            <a:endParaRPr lang="en-US" dirty="0"/>
          </a:p>
        </p:txBody>
      </p:sp>
    </p:spTree>
    <p:extLst>
      <p:ext uri="{BB962C8B-B14F-4D97-AF65-F5344CB8AC3E}">
        <p14:creationId xmlns:p14="http://schemas.microsoft.com/office/powerpoint/2010/main" xmlns="" val="86933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441150" y="995881"/>
            <a:ext cx="6304498" cy="4722288"/>
          </a:xfrm>
        </p:spPr>
      </p:pic>
      <p:sp>
        <p:nvSpPr>
          <p:cNvPr id="3" name="TextBox 2"/>
          <p:cNvSpPr txBox="1"/>
          <p:nvPr/>
        </p:nvSpPr>
        <p:spPr>
          <a:xfrm>
            <a:off x="6996544" y="5915891"/>
            <a:ext cx="4308764" cy="369332"/>
          </a:xfrm>
          <a:prstGeom prst="rect">
            <a:avLst/>
          </a:prstGeom>
          <a:noFill/>
        </p:spPr>
        <p:txBody>
          <a:bodyPr wrap="square" rtlCol="0">
            <a:spAutoFit/>
          </a:bodyPr>
          <a:lstStyle/>
          <a:p>
            <a:r>
              <a:rPr lang="en-US" dirty="0" smtClean="0"/>
              <a:t>Source: https://goo.gl/images/mz2GeG</a:t>
            </a:r>
            <a:endParaRPr lang="en-US" dirty="0"/>
          </a:p>
        </p:txBody>
      </p:sp>
    </p:spTree>
    <p:extLst>
      <p:ext uri="{BB962C8B-B14F-4D97-AF65-F5344CB8AC3E}">
        <p14:creationId xmlns:p14="http://schemas.microsoft.com/office/powerpoint/2010/main" xmlns="" val="143463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INFECTION</a:t>
            </a:r>
            <a:endParaRPr lang="en-US" dirty="0"/>
          </a:p>
        </p:txBody>
      </p:sp>
      <p:sp>
        <p:nvSpPr>
          <p:cNvPr id="3" name="Content Placeholder 2"/>
          <p:cNvSpPr>
            <a:spLocks noGrp="1"/>
          </p:cNvSpPr>
          <p:nvPr>
            <p:ph idx="1"/>
          </p:nvPr>
        </p:nvSpPr>
        <p:spPr/>
        <p:txBody>
          <a:bodyPr/>
          <a:lstStyle/>
          <a:p>
            <a:r>
              <a:rPr lang="en-US" dirty="0" smtClean="0"/>
              <a:t>Responsible for many fatal diseases</a:t>
            </a:r>
          </a:p>
          <a:p>
            <a:r>
              <a:rPr lang="en-US" dirty="0" smtClean="0"/>
              <a:t>Affects the internal organs mainly which makes the infection severe </a:t>
            </a:r>
          </a:p>
          <a:p>
            <a:r>
              <a:rPr lang="en-US" dirty="0" smtClean="0"/>
              <a:t>Antibiotics are used to treat the infections</a:t>
            </a:r>
            <a:endParaRPr lang="en-US" dirty="0"/>
          </a:p>
        </p:txBody>
      </p:sp>
    </p:spTree>
    <p:extLst>
      <p:ext uri="{BB962C8B-B14F-4D97-AF65-F5344CB8AC3E}">
        <p14:creationId xmlns:p14="http://schemas.microsoft.com/office/powerpoint/2010/main" xmlns="" val="3929857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ULCER AND HAEMORRHAGIC SEPTICEMIA</a:t>
            </a:r>
            <a:endParaRPr lang="en-US" dirty="0"/>
          </a:p>
        </p:txBody>
      </p:sp>
      <p:sp>
        <p:nvSpPr>
          <p:cNvPr id="3" name="Content Placeholder 2"/>
          <p:cNvSpPr>
            <a:spLocks noGrp="1"/>
          </p:cNvSpPr>
          <p:nvPr>
            <p:ph idx="1"/>
          </p:nvPr>
        </p:nvSpPr>
        <p:spPr/>
        <p:txBody>
          <a:bodyPr/>
          <a:lstStyle/>
          <a:p>
            <a:r>
              <a:rPr lang="en-US" dirty="0" smtClean="0"/>
              <a:t>Number of different bacteria includes </a:t>
            </a:r>
            <a:r>
              <a:rPr lang="en-US" i="1" dirty="0" err="1" smtClean="0"/>
              <a:t>Aeromonas</a:t>
            </a:r>
            <a:r>
              <a:rPr lang="en-US" dirty="0" smtClean="0"/>
              <a:t> and </a:t>
            </a:r>
            <a:r>
              <a:rPr lang="en-US" i="1" dirty="0" smtClean="0"/>
              <a:t>Pseudomonas</a:t>
            </a:r>
            <a:r>
              <a:rPr lang="en-US" dirty="0" smtClean="0"/>
              <a:t> </a:t>
            </a:r>
            <a:r>
              <a:rPr lang="en-US" dirty="0" smtClean="0"/>
              <a:t>cause this disease </a:t>
            </a:r>
          </a:p>
          <a:p>
            <a:r>
              <a:rPr lang="en-US" dirty="0" smtClean="0"/>
              <a:t>Transmitted from infected fish, or bad water conditions</a:t>
            </a:r>
          </a:p>
          <a:p>
            <a:r>
              <a:rPr lang="en-US" dirty="0" smtClean="0"/>
              <a:t>SYMPTOMS: 1. open sore 2. ulcer 3. reddening of fin 4. color may change 5. loss of appetite </a:t>
            </a:r>
          </a:p>
          <a:p>
            <a:r>
              <a:rPr lang="en-US" dirty="0" smtClean="0"/>
              <a:t>TREATMENT: antibiotics are used. If severe affected fish is separated and antiseptic is applied to the affected area  </a:t>
            </a:r>
            <a:endParaRPr lang="en-US" dirty="0"/>
          </a:p>
        </p:txBody>
      </p:sp>
    </p:spTree>
    <p:extLst>
      <p:ext uri="{BB962C8B-B14F-4D97-AF65-F5344CB8AC3E}">
        <p14:creationId xmlns:p14="http://schemas.microsoft.com/office/powerpoint/2010/main" xmlns="" val="186950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 ROT / MOUTH FUNGUS</a:t>
            </a:r>
            <a:endParaRPr lang="en-US" dirty="0"/>
          </a:p>
        </p:txBody>
      </p:sp>
      <p:sp>
        <p:nvSpPr>
          <p:cNvPr id="3" name="Content Placeholder 2"/>
          <p:cNvSpPr>
            <a:spLocks noGrp="1"/>
          </p:cNvSpPr>
          <p:nvPr>
            <p:ph idx="1"/>
          </p:nvPr>
        </p:nvSpPr>
        <p:spPr/>
        <p:txBody>
          <a:bodyPr/>
          <a:lstStyle/>
          <a:p>
            <a:r>
              <a:rPr lang="en-US" dirty="0" smtClean="0"/>
              <a:t>Bacteria such as </a:t>
            </a:r>
            <a:r>
              <a:rPr lang="en-US" i="1" dirty="0" smtClean="0"/>
              <a:t>Pseudomonas</a:t>
            </a:r>
            <a:r>
              <a:rPr lang="en-US" dirty="0" smtClean="0"/>
              <a:t> and </a:t>
            </a:r>
            <a:r>
              <a:rPr lang="en-US" i="1" dirty="0" err="1" smtClean="0"/>
              <a:t>A</a:t>
            </a:r>
            <a:r>
              <a:rPr lang="en-US" i="1" dirty="0" err="1" smtClean="0"/>
              <a:t>eromonas</a:t>
            </a:r>
            <a:r>
              <a:rPr lang="en-US" dirty="0" smtClean="0"/>
              <a:t> </a:t>
            </a:r>
            <a:r>
              <a:rPr lang="en-US" dirty="0" smtClean="0"/>
              <a:t>cause fin rot and </a:t>
            </a:r>
            <a:r>
              <a:rPr lang="en-US" dirty="0" err="1" smtClean="0"/>
              <a:t>flavobacterium</a:t>
            </a:r>
            <a:r>
              <a:rPr lang="en-US" dirty="0" smtClean="0"/>
              <a:t> cause mouth fungus </a:t>
            </a:r>
          </a:p>
          <a:p>
            <a:r>
              <a:rPr lang="en-US" dirty="0" smtClean="0"/>
              <a:t>SYMPTOMS: 1. damaged split or ragged looking fins, 2. cotton wool  like tufts around the mouth 3. loss of appetite 4. when chronic cause ulcer </a:t>
            </a:r>
          </a:p>
          <a:p>
            <a:r>
              <a:rPr lang="en-US" dirty="0" smtClean="0"/>
              <a:t>TREATMENT: antibacterial medicines are used  </a:t>
            </a:r>
            <a:endParaRPr lang="en-US" dirty="0"/>
          </a:p>
        </p:txBody>
      </p:sp>
    </p:spTree>
    <p:extLst>
      <p:ext uri="{BB962C8B-B14F-4D97-AF65-F5344CB8AC3E}">
        <p14:creationId xmlns:p14="http://schemas.microsoft.com/office/powerpoint/2010/main" xmlns="" val="76367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INFECTION </a:t>
            </a:r>
            <a:endParaRPr lang="en-US" dirty="0"/>
          </a:p>
        </p:txBody>
      </p:sp>
      <p:sp>
        <p:nvSpPr>
          <p:cNvPr id="3" name="Content Placeholder 2"/>
          <p:cNvSpPr>
            <a:spLocks noGrp="1"/>
          </p:cNvSpPr>
          <p:nvPr>
            <p:ph idx="1"/>
          </p:nvPr>
        </p:nvSpPr>
        <p:spPr/>
        <p:txBody>
          <a:bodyPr/>
          <a:lstStyle/>
          <a:p>
            <a:r>
              <a:rPr lang="en-US" dirty="0" smtClean="0"/>
              <a:t>Microscopic organism</a:t>
            </a:r>
          </a:p>
          <a:p>
            <a:r>
              <a:rPr lang="en-US" dirty="0" smtClean="0"/>
              <a:t>reproduces by inhabiting the host cells </a:t>
            </a:r>
          </a:p>
          <a:p>
            <a:r>
              <a:rPr lang="en-US" dirty="0" smtClean="0"/>
              <a:t>use their genetic material in the host cells </a:t>
            </a:r>
            <a:endParaRPr lang="en-US" dirty="0"/>
          </a:p>
        </p:txBody>
      </p:sp>
    </p:spTree>
    <p:extLst>
      <p:ext uri="{BB962C8B-B14F-4D97-AF65-F5344CB8AC3E}">
        <p14:creationId xmlns:p14="http://schemas.microsoft.com/office/powerpoint/2010/main" xmlns="" val="90178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PATHALOGY </a:t>
            </a:r>
            <a:endParaRPr lang="en-US" dirty="0"/>
          </a:p>
        </p:txBody>
      </p:sp>
      <p:sp>
        <p:nvSpPr>
          <p:cNvPr id="3" name="Content Placeholder 2"/>
          <p:cNvSpPr>
            <a:spLocks noGrp="1"/>
          </p:cNvSpPr>
          <p:nvPr>
            <p:ph idx="1"/>
          </p:nvPr>
        </p:nvSpPr>
        <p:spPr/>
        <p:txBody>
          <a:bodyPr/>
          <a:lstStyle/>
          <a:p>
            <a:pPr algn="just"/>
            <a:r>
              <a:rPr lang="en-US" sz="2800" dirty="0" smtClean="0"/>
              <a:t>It enables the study of the disease and the disease causing pathogens in aquatic organisms which in turn provides us the knowledge about the disease and disorders caused in humans who feed on the sea food </a:t>
            </a:r>
          </a:p>
          <a:p>
            <a:pPr marL="0" indent="0">
              <a:buNone/>
            </a:pPr>
            <a:endParaRPr lang="en-US" dirty="0"/>
          </a:p>
        </p:txBody>
      </p:sp>
    </p:spTree>
    <p:extLst>
      <p:ext uri="{BB962C8B-B14F-4D97-AF65-F5344CB8AC3E}">
        <p14:creationId xmlns:p14="http://schemas.microsoft.com/office/powerpoint/2010/main" xmlns="" val="277611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Cyprinid herpes virus </a:t>
            </a:r>
            <a:endParaRPr lang="en-US" dirty="0"/>
          </a:p>
        </p:txBody>
      </p:sp>
      <p:sp>
        <p:nvSpPr>
          <p:cNvPr id="3" name="Content Placeholder 2"/>
          <p:cNvSpPr>
            <a:spLocks noGrp="1"/>
          </p:cNvSpPr>
          <p:nvPr>
            <p:ph idx="1"/>
          </p:nvPr>
        </p:nvSpPr>
        <p:spPr/>
        <p:txBody>
          <a:bodyPr/>
          <a:lstStyle/>
          <a:p>
            <a:r>
              <a:rPr lang="en-US" dirty="0" smtClean="0"/>
              <a:t>SYMPTOMS: 1. white or grey spots formed 2. red and white patches in the gills are formed 3. sunken eyes 4. bleeding gills 5. pale patches occurs </a:t>
            </a:r>
          </a:p>
          <a:p>
            <a:r>
              <a:rPr lang="en-US" dirty="0" smtClean="0"/>
              <a:t>TREATMENT: formalin is used </a:t>
            </a:r>
            <a:endParaRPr lang="en-US" dirty="0"/>
          </a:p>
        </p:txBody>
      </p:sp>
    </p:spTree>
    <p:extLst>
      <p:ext uri="{BB962C8B-B14F-4D97-AF65-F5344CB8AC3E}">
        <p14:creationId xmlns:p14="http://schemas.microsoft.com/office/powerpoint/2010/main" xmlns="" val="192442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a:t>
            </a:r>
            <a:r>
              <a:rPr lang="en-US" dirty="0" err="1" smtClean="0"/>
              <a:t>viremia</a:t>
            </a:r>
            <a:r>
              <a:rPr lang="en-US" dirty="0" smtClean="0"/>
              <a:t> of carp</a:t>
            </a:r>
            <a:endParaRPr lang="en-US" dirty="0"/>
          </a:p>
        </p:txBody>
      </p:sp>
      <p:sp>
        <p:nvSpPr>
          <p:cNvPr id="3" name="Content Placeholder 2"/>
          <p:cNvSpPr>
            <a:spLocks noGrp="1"/>
          </p:cNvSpPr>
          <p:nvPr>
            <p:ph idx="1"/>
          </p:nvPr>
        </p:nvSpPr>
        <p:spPr/>
        <p:txBody>
          <a:bodyPr/>
          <a:lstStyle/>
          <a:p>
            <a:r>
              <a:rPr lang="en-US" dirty="0" smtClean="0"/>
              <a:t>Caused by Rhabdovirus </a:t>
            </a:r>
            <a:r>
              <a:rPr lang="en-US" dirty="0" err="1" smtClean="0"/>
              <a:t>carpio</a:t>
            </a:r>
            <a:r>
              <a:rPr lang="en-US" dirty="0" smtClean="0"/>
              <a:t> </a:t>
            </a:r>
          </a:p>
          <a:p>
            <a:r>
              <a:rPr lang="en-US" dirty="0" smtClean="0"/>
              <a:t>SYMPTOMS: 1. darkening of skin 2. pale gills 3. pop eyes 4. bleeding in gills, eyes, skin</a:t>
            </a:r>
          </a:p>
          <a:p>
            <a:r>
              <a:rPr lang="en-US" dirty="0" smtClean="0"/>
              <a:t>TREATMENT: salt baths and formalin are used </a:t>
            </a:r>
            <a:endParaRPr lang="en-US" dirty="0"/>
          </a:p>
        </p:txBody>
      </p:sp>
    </p:spTree>
    <p:extLst>
      <p:ext uri="{BB962C8B-B14F-4D97-AF65-F5344CB8AC3E}">
        <p14:creationId xmlns:p14="http://schemas.microsoft.com/office/powerpoint/2010/main" xmlns="" val="2345746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9834" y="1219953"/>
            <a:ext cx="5903485" cy="38001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01168" y="1192245"/>
            <a:ext cx="4191000" cy="4216400"/>
          </a:xfrm>
          <a:prstGeom prst="rect">
            <a:avLst/>
          </a:prstGeom>
        </p:spPr>
      </p:pic>
      <p:sp>
        <p:nvSpPr>
          <p:cNvPr id="6" name="TextBox 5"/>
          <p:cNvSpPr txBox="1"/>
          <p:nvPr/>
        </p:nvSpPr>
        <p:spPr>
          <a:xfrm>
            <a:off x="568036" y="5237018"/>
            <a:ext cx="5638800" cy="369332"/>
          </a:xfrm>
          <a:prstGeom prst="rect">
            <a:avLst/>
          </a:prstGeom>
          <a:noFill/>
        </p:spPr>
        <p:txBody>
          <a:bodyPr wrap="square" rtlCol="0">
            <a:spAutoFit/>
          </a:bodyPr>
          <a:lstStyle/>
          <a:p>
            <a:r>
              <a:rPr lang="en-US" dirty="0" smtClean="0"/>
              <a:t>Source: https://goo.gl/images/RtyCtd</a:t>
            </a:r>
            <a:endParaRPr lang="en-US" dirty="0"/>
          </a:p>
        </p:txBody>
      </p:sp>
    </p:spTree>
    <p:extLst>
      <p:ext uri="{BB962C8B-B14F-4D97-AF65-F5344CB8AC3E}">
        <p14:creationId xmlns:p14="http://schemas.microsoft.com/office/powerpoint/2010/main" xmlns="" val="268505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p:txBody>
          <a:bodyPr/>
          <a:lstStyle/>
          <a:p>
            <a:r>
              <a:rPr lang="en-US" dirty="0" smtClean="0"/>
              <a:t>Well fitted tank must be provided with suitable water conditions </a:t>
            </a:r>
          </a:p>
          <a:p>
            <a:r>
              <a:rPr lang="en-US" dirty="0" smtClean="0"/>
              <a:t>Proper diet should be given </a:t>
            </a:r>
          </a:p>
          <a:p>
            <a:r>
              <a:rPr lang="en-US" dirty="0" smtClean="0"/>
              <a:t>House only suitable species together make sure they are compatible not likely to eat each other </a:t>
            </a:r>
          </a:p>
          <a:p>
            <a:r>
              <a:rPr lang="en-US" dirty="0" smtClean="0"/>
              <a:t>Select only healthy looking fish to add to the tank </a:t>
            </a:r>
          </a:p>
          <a:p>
            <a:r>
              <a:rPr lang="en-US" dirty="0" smtClean="0"/>
              <a:t>Do not over stock </a:t>
            </a:r>
            <a:endParaRPr lang="en-US" dirty="0"/>
          </a:p>
        </p:txBody>
      </p:sp>
    </p:spTree>
    <p:extLst>
      <p:ext uri="{BB962C8B-B14F-4D97-AF65-F5344CB8AC3E}">
        <p14:creationId xmlns:p14="http://schemas.microsoft.com/office/powerpoint/2010/main" xmlns="" val="387659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SPECIFIC DEFENCE </a:t>
            </a:r>
            <a:endParaRPr lang="en-US" dirty="0"/>
          </a:p>
        </p:txBody>
      </p:sp>
      <p:sp>
        <p:nvSpPr>
          <p:cNvPr id="3" name="Content Placeholder 2"/>
          <p:cNvSpPr>
            <a:spLocks noGrp="1"/>
          </p:cNvSpPr>
          <p:nvPr>
            <p:ph idx="1"/>
          </p:nvPr>
        </p:nvSpPr>
        <p:spPr/>
        <p:txBody>
          <a:bodyPr/>
          <a:lstStyle/>
          <a:p>
            <a:r>
              <a:rPr lang="en-US" dirty="0" smtClean="0"/>
              <a:t>It includes skin and scales, they secrete a mucus layer upon the epidermis they trap the microbes and inhibit their growth </a:t>
            </a:r>
          </a:p>
          <a:p>
            <a:r>
              <a:rPr lang="en-US" dirty="0" smtClean="0"/>
              <a:t>If pathogen breeches the defense, fish develop inflammatory response that increase the flow of blood to infected areas and delivers WBCs to destroy the pathogen </a:t>
            </a:r>
          </a:p>
          <a:p>
            <a:pPr marL="0" indent="0">
              <a:buNone/>
            </a:pPr>
            <a:r>
              <a:rPr lang="en-US" dirty="0" smtClean="0"/>
              <a:t>  </a:t>
            </a:r>
            <a:endParaRPr lang="en-US" dirty="0"/>
          </a:p>
        </p:txBody>
      </p:sp>
    </p:spTree>
    <p:extLst>
      <p:ext uri="{BB962C8B-B14F-4D97-AF65-F5344CB8AC3E}">
        <p14:creationId xmlns:p14="http://schemas.microsoft.com/office/powerpoint/2010/main" xmlns="" val="397576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DEFENCE </a:t>
            </a:r>
            <a:endParaRPr lang="en-US" dirty="0"/>
          </a:p>
        </p:txBody>
      </p:sp>
      <p:sp>
        <p:nvSpPr>
          <p:cNvPr id="3" name="Content Placeholder 2"/>
          <p:cNvSpPr>
            <a:spLocks noGrp="1"/>
          </p:cNvSpPr>
          <p:nvPr>
            <p:ph idx="1"/>
          </p:nvPr>
        </p:nvSpPr>
        <p:spPr/>
        <p:txBody>
          <a:bodyPr/>
          <a:lstStyle/>
          <a:p>
            <a:r>
              <a:rPr lang="en-US" dirty="0" smtClean="0"/>
              <a:t>It has specialized response to particular pathogens recognized by fish's body </a:t>
            </a:r>
          </a:p>
          <a:p>
            <a:r>
              <a:rPr lang="en-US" dirty="0" smtClean="0"/>
              <a:t>Vaccines are used in aquaculture and ornamental fish</a:t>
            </a:r>
          </a:p>
          <a:p>
            <a:r>
              <a:rPr lang="en-US" dirty="0" smtClean="0"/>
              <a:t>E.g. furunculosis in salmon </a:t>
            </a:r>
            <a:endParaRPr lang="en-US" dirty="0"/>
          </a:p>
        </p:txBody>
      </p:sp>
    </p:spTree>
    <p:extLst>
      <p:ext uri="{BB962C8B-B14F-4D97-AF65-F5344CB8AC3E}">
        <p14:creationId xmlns:p14="http://schemas.microsoft.com/office/powerpoint/2010/main" xmlns="" val="3818407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a:t>
            </a:r>
            <a:endParaRPr lang="en-US" dirty="0"/>
          </a:p>
        </p:txBody>
      </p:sp>
      <p:sp>
        <p:nvSpPr>
          <p:cNvPr id="3" name="Content Placeholder 2"/>
          <p:cNvSpPr>
            <a:spLocks noGrp="1"/>
          </p:cNvSpPr>
          <p:nvPr>
            <p:ph idx="1"/>
          </p:nvPr>
        </p:nvSpPr>
        <p:spPr/>
        <p:txBody>
          <a:bodyPr/>
          <a:lstStyle/>
          <a:p>
            <a:r>
              <a:rPr lang="en-US" dirty="0" smtClean="0"/>
              <a:t>Fish carry pathogens and parasites </a:t>
            </a:r>
          </a:p>
          <a:p>
            <a:r>
              <a:rPr lang="en-US" dirty="0" smtClean="0"/>
              <a:t>Fish mortality occurs </a:t>
            </a:r>
          </a:p>
          <a:p>
            <a:r>
              <a:rPr lang="en-US" dirty="0" smtClean="0"/>
              <a:t>Viral, bacterial, fungal, protozoan infections occur</a:t>
            </a:r>
          </a:p>
          <a:p>
            <a:pPr marL="0" indent="0">
              <a:buNone/>
            </a:pPr>
            <a:endParaRPr lang="en-US" dirty="0"/>
          </a:p>
        </p:txBody>
      </p:sp>
    </p:spTree>
    <p:extLst>
      <p:ext uri="{BB962C8B-B14F-4D97-AF65-F5344CB8AC3E}">
        <p14:creationId xmlns:p14="http://schemas.microsoft.com/office/powerpoint/2010/main" xmlns="" val="638237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88474" y="1099854"/>
            <a:ext cx="9531926" cy="5064999"/>
          </a:xfrm>
        </p:spPr>
      </p:pic>
    </p:spTree>
    <p:extLst>
      <p:ext uri="{BB962C8B-B14F-4D97-AF65-F5344CB8AC3E}">
        <p14:creationId xmlns:p14="http://schemas.microsoft.com/office/powerpoint/2010/main" xmlns="" val="405984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PARASITES </a:t>
            </a:r>
            <a:endParaRPr lang="en-US" dirty="0"/>
          </a:p>
        </p:txBody>
      </p:sp>
      <p:sp>
        <p:nvSpPr>
          <p:cNvPr id="3" name="Content Placeholder 2"/>
          <p:cNvSpPr>
            <a:spLocks noGrp="1"/>
          </p:cNvSpPr>
          <p:nvPr>
            <p:ph idx="1"/>
          </p:nvPr>
        </p:nvSpPr>
        <p:spPr/>
        <p:txBody>
          <a:bodyPr>
            <a:normAutofit lnSpcReduction="10000"/>
          </a:bodyPr>
          <a:lstStyle/>
          <a:p>
            <a:r>
              <a:rPr lang="en-US" dirty="0" smtClean="0"/>
              <a:t>Causes disease or infection </a:t>
            </a:r>
          </a:p>
          <a:p>
            <a:r>
              <a:rPr lang="en-US" dirty="0" smtClean="0"/>
              <a:t>Provides information about host population ecology </a:t>
            </a:r>
          </a:p>
          <a:p>
            <a:r>
              <a:rPr lang="en-US" dirty="0" smtClean="0"/>
              <a:t>Few keep their host alive few kills their host </a:t>
            </a:r>
          </a:p>
          <a:p>
            <a:r>
              <a:rPr lang="en-US" dirty="0" smtClean="0"/>
              <a:t>Parasites further divided into ectoparasite and endoparasite</a:t>
            </a:r>
          </a:p>
          <a:p>
            <a:r>
              <a:rPr lang="en-US" dirty="0" smtClean="0"/>
              <a:t>Though parasites are harmful eradication of all parasites would not be beneficial </a:t>
            </a:r>
          </a:p>
          <a:p>
            <a:r>
              <a:rPr lang="en-US" dirty="0" smtClean="0"/>
              <a:t>Accounts for half of life's diversity  </a:t>
            </a:r>
          </a:p>
          <a:p>
            <a:pPr marL="0" indent="0">
              <a:buNone/>
            </a:pPr>
            <a:endParaRPr lang="en-US" dirty="0" smtClean="0"/>
          </a:p>
          <a:p>
            <a:endParaRPr lang="en-US" dirty="0"/>
          </a:p>
        </p:txBody>
      </p:sp>
    </p:spTree>
    <p:extLst>
      <p:ext uri="{BB962C8B-B14F-4D97-AF65-F5344CB8AC3E}">
        <p14:creationId xmlns:p14="http://schemas.microsoft.com/office/powerpoint/2010/main" xmlns="" val="193262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Helps in transfer of genetic material </a:t>
            </a:r>
          </a:p>
          <a:p>
            <a:r>
              <a:rPr lang="en-US" dirty="0" smtClean="0"/>
              <a:t>May facilitate evolutionary changes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45420" y="2588140"/>
            <a:ext cx="3810000" cy="2552700"/>
          </a:xfrm>
          <a:prstGeom prst="rect">
            <a:avLst/>
          </a:prstGeom>
        </p:spPr>
      </p:pic>
      <p:sp>
        <p:nvSpPr>
          <p:cNvPr id="5" name="TextBox 4"/>
          <p:cNvSpPr txBox="1"/>
          <p:nvPr/>
        </p:nvSpPr>
        <p:spPr>
          <a:xfrm>
            <a:off x="1330036" y="5527964"/>
            <a:ext cx="5929746" cy="369332"/>
          </a:xfrm>
          <a:prstGeom prst="rect">
            <a:avLst/>
          </a:prstGeom>
          <a:noFill/>
        </p:spPr>
        <p:txBody>
          <a:bodyPr wrap="square" rtlCol="0">
            <a:spAutoFit/>
          </a:bodyPr>
          <a:lstStyle/>
          <a:p>
            <a:r>
              <a:rPr lang="en-US" dirty="0" smtClean="0"/>
              <a:t>Source: https://goo.gl/images/KwtaZp</a:t>
            </a:r>
            <a:endParaRPr lang="en-US" dirty="0"/>
          </a:p>
        </p:txBody>
      </p:sp>
    </p:spTree>
    <p:extLst>
      <p:ext uri="{BB962C8B-B14F-4D97-AF65-F5344CB8AC3E}">
        <p14:creationId xmlns:p14="http://schemas.microsoft.com/office/powerpoint/2010/main" xmlns="" val="68508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 LEECH (</a:t>
            </a:r>
            <a:r>
              <a:rPr lang="en-US" i="1" dirty="0" smtClean="0"/>
              <a:t>Pisciola geometra</a:t>
            </a:r>
            <a:r>
              <a:rPr lang="en-US" dirty="0"/>
              <a:t>)</a:t>
            </a:r>
          </a:p>
        </p:txBody>
      </p:sp>
      <p:sp>
        <p:nvSpPr>
          <p:cNvPr id="3" name="Content Placeholder 2"/>
          <p:cNvSpPr>
            <a:spLocks noGrp="1"/>
          </p:cNvSpPr>
          <p:nvPr>
            <p:ph idx="1"/>
          </p:nvPr>
        </p:nvSpPr>
        <p:spPr/>
        <p:txBody>
          <a:bodyPr/>
          <a:lstStyle/>
          <a:p>
            <a:r>
              <a:rPr lang="en-US" dirty="0" smtClean="0"/>
              <a:t>Grows 20-30 mm</a:t>
            </a:r>
          </a:p>
          <a:p>
            <a:r>
              <a:rPr lang="en-US" dirty="0" smtClean="0"/>
              <a:t>Feeds on blood of their victim</a:t>
            </a:r>
          </a:p>
          <a:p>
            <a:r>
              <a:rPr lang="en-US" dirty="0" smtClean="0"/>
              <a:t>SYMPTOMS: 1. pale brown or white stripped patches on the body 2. stop feeding 3.sit on the bottom with their fins clamped 4. skin has a milky appearance due to increase in mucus secretion</a:t>
            </a:r>
          </a:p>
          <a:p>
            <a:r>
              <a:rPr lang="en-US" dirty="0" smtClean="0"/>
              <a:t>TREATMENT: place the fish in 2% salt solution, remove the leech by forceps </a:t>
            </a:r>
          </a:p>
        </p:txBody>
      </p:sp>
    </p:spTree>
    <p:extLst>
      <p:ext uri="{BB962C8B-B14F-4D97-AF65-F5344CB8AC3E}">
        <p14:creationId xmlns:p14="http://schemas.microsoft.com/office/powerpoint/2010/main" xmlns="" val="15276169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201</TotalTime>
  <Words>828</Words>
  <Application>Microsoft Office PowerPoint</Application>
  <PresentationFormat>Custom</PresentationFormat>
  <Paragraphs>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Organic</vt:lpstr>
      <vt:lpstr>Aquatic Animal Diseases</vt:lpstr>
      <vt:lpstr>FISH PATHALOGY </vt:lpstr>
      <vt:lpstr>NON SPECIFIC DEFENCE </vt:lpstr>
      <vt:lpstr>SPECIFIC DEFENCE </vt:lpstr>
      <vt:lpstr>DISEASE</vt:lpstr>
      <vt:lpstr>Slide 6</vt:lpstr>
      <vt:lpstr>PARASITES </vt:lpstr>
      <vt:lpstr>Contd….</vt:lpstr>
      <vt:lpstr>FISH LEECH (Pisciola geometra)</vt:lpstr>
      <vt:lpstr>GILL FLUKE AND SKIN FLUKE (Dactylogyrus &amp; Gyrodactylus)</vt:lpstr>
      <vt:lpstr>ANCHOR WORM (Lernae)</vt:lpstr>
      <vt:lpstr>ITCH OR WHITE SPOT DISEASE (Ichthyophthirius multifiliis) </vt:lpstr>
      <vt:lpstr>FUNGAL INFECTION </vt:lpstr>
      <vt:lpstr>Saprolegina diclina  </vt:lpstr>
      <vt:lpstr>Slide 15</vt:lpstr>
      <vt:lpstr>BACTERIAL INFECTION</vt:lpstr>
      <vt:lpstr>ULCER AND HAEMORRHAGIC SEPTICEMIA</vt:lpstr>
      <vt:lpstr>FIN ROT / MOUTH FUNGUS</vt:lpstr>
      <vt:lpstr>VIRAL INFECTION </vt:lpstr>
      <vt:lpstr>Cyprinid herpes virus </vt:lpstr>
      <vt:lpstr>Spring viremia of carp</vt:lpstr>
      <vt:lpstr>Slide 22</vt:lpstr>
      <vt:lpstr>PREVENTION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PATHALOGY</dc:title>
  <dc:creator>Jemi Feiona</dc:creator>
  <cp:lastModifiedBy>KSR Kuamr</cp:lastModifiedBy>
  <cp:revision>27</cp:revision>
  <dcterms:created xsi:type="dcterms:W3CDTF">2018-03-28T01:15:44Z</dcterms:created>
  <dcterms:modified xsi:type="dcterms:W3CDTF">2019-02-04T06:10:54Z</dcterms:modified>
</cp:coreProperties>
</file>