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57" r:id="rId3"/>
    <p:sldId id="258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59" r:id="rId14"/>
    <p:sldId id="292" r:id="rId15"/>
    <p:sldId id="293" r:id="rId16"/>
    <p:sldId id="294" r:id="rId17"/>
    <p:sldId id="260" r:id="rId18"/>
    <p:sldId id="295" r:id="rId19"/>
    <p:sldId id="26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FF00"/>
    <a:srgbClr val="003399"/>
    <a:srgbClr val="000099"/>
    <a:srgbClr val="000066"/>
    <a:srgbClr val="005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01FA-9E65-4AD8-A038-346462CC8215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7C9F-7C25-47C7-8A9B-6A91F237D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01FA-9E65-4AD8-A038-346462CC8215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7C9F-7C25-47C7-8A9B-6A91F237D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01FA-9E65-4AD8-A038-346462CC8215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7C9F-7C25-47C7-8A9B-6A91F237D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01FA-9E65-4AD8-A038-346462CC8215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7C9F-7C25-47C7-8A9B-6A91F237D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01FA-9E65-4AD8-A038-346462CC8215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7C9F-7C25-47C7-8A9B-6A91F237D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01FA-9E65-4AD8-A038-346462CC8215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7C9F-7C25-47C7-8A9B-6A91F237D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01FA-9E65-4AD8-A038-346462CC8215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7C9F-7C25-47C7-8A9B-6A91F237D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01FA-9E65-4AD8-A038-346462CC8215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7C9F-7C25-47C7-8A9B-6A91F237D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01FA-9E65-4AD8-A038-346462CC8215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7C9F-7C25-47C7-8A9B-6A91F237D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01FA-9E65-4AD8-A038-346462CC8215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7C9F-7C25-47C7-8A9B-6A91F237D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01FA-9E65-4AD8-A038-346462CC8215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7C9F-7C25-47C7-8A9B-6A91F237D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801FA-9E65-4AD8-A038-346462CC8215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7C9F-7C25-47C7-8A9B-6A91F237D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1C028-6AAD-4E77-AB9C-863346861B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82575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Phylum Platyhelminthes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B67BC2-C844-46E6-BE01-BB5C708F91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8" descr="14_02">
            <a:extLst>
              <a:ext uri="{FF2B5EF4-FFF2-40B4-BE49-F238E27FC236}">
                <a16:creationId xmlns:a16="http://schemas.microsoft.com/office/drawing/2014/main" id="{C33C2435-2689-4DFF-B78E-19A6B76ECB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l="3195" r="-2264" b="-2083"/>
          <a:stretch>
            <a:fillRect/>
          </a:stretch>
        </p:blipFill>
        <p:spPr bwMode="auto">
          <a:xfrm>
            <a:off x="368051" y="3265135"/>
            <a:ext cx="2679949" cy="3323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7AB0C63-0D85-4024-BE2D-7A766318C76D}"/>
              </a:ext>
            </a:extLst>
          </p:cNvPr>
          <p:cNvSpPr/>
          <p:nvPr/>
        </p:nvSpPr>
        <p:spPr>
          <a:xfrm>
            <a:off x="597877" y="1267932"/>
            <a:ext cx="7162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Bookman Old Style" pitchFamily="18" charset="0"/>
              </a:rPr>
              <a:t>Phylum: Platyhelminthes</a:t>
            </a:r>
          </a:p>
          <a:p>
            <a:r>
              <a:rPr lang="en-US" b="1" dirty="0">
                <a:solidFill>
                  <a:schemeClr val="bg1"/>
                </a:solidFill>
                <a:latin typeface="Bookman Old Style" pitchFamily="18" charset="0"/>
              </a:rPr>
              <a:t>Class	: </a:t>
            </a:r>
            <a:r>
              <a:rPr lang="en-US" b="1" dirty="0" err="1">
                <a:solidFill>
                  <a:schemeClr val="bg1"/>
                </a:solidFill>
                <a:latin typeface="Bookman Old Style" pitchFamily="18" charset="0"/>
              </a:rPr>
              <a:t>Turbellaria</a:t>
            </a:r>
            <a:r>
              <a:rPr lang="en-US" b="1" i="1" dirty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en-US" i="1" dirty="0">
                <a:solidFill>
                  <a:schemeClr val="bg1"/>
                </a:solidFill>
                <a:latin typeface="Bookman Old Style" pitchFamily="18" charset="0"/>
              </a:rPr>
              <a:t>(</a:t>
            </a:r>
            <a:r>
              <a:rPr lang="en-US" i="1" dirty="0" err="1">
                <a:solidFill>
                  <a:schemeClr val="bg1"/>
                </a:solidFill>
                <a:latin typeface="Bookman Old Style" pitchFamily="18" charset="0"/>
              </a:rPr>
              <a:t>Bipalium</a:t>
            </a:r>
            <a:r>
              <a:rPr lang="en-US" i="1" dirty="0">
                <a:solidFill>
                  <a:schemeClr val="bg1"/>
                </a:solidFill>
                <a:latin typeface="Bookman Old Style" pitchFamily="18" charset="0"/>
              </a:rPr>
              <a:t>. </a:t>
            </a:r>
            <a:r>
              <a:rPr lang="en-US" i="1" dirty="0" err="1">
                <a:solidFill>
                  <a:schemeClr val="bg1"/>
                </a:solidFill>
                <a:latin typeface="Bookman Old Style" pitchFamily="18" charset="0"/>
              </a:rPr>
              <a:t>Planaria</a:t>
            </a:r>
            <a:r>
              <a:rPr lang="en-US" i="1" dirty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Bookman Old Style" pitchFamily="18" charset="0"/>
              </a:rPr>
              <a:t>)</a:t>
            </a:r>
          </a:p>
          <a:p>
            <a:r>
              <a:rPr lang="en-US" b="1" dirty="0">
                <a:solidFill>
                  <a:schemeClr val="bg1"/>
                </a:solidFill>
                <a:latin typeface="Bookman Old Style" pitchFamily="18" charset="0"/>
              </a:rPr>
              <a:t>	: </a:t>
            </a:r>
            <a:r>
              <a:rPr lang="en-US" b="1" dirty="0" err="1">
                <a:solidFill>
                  <a:schemeClr val="bg1"/>
                </a:solidFill>
                <a:latin typeface="Bookman Old Style" pitchFamily="18" charset="0"/>
              </a:rPr>
              <a:t>Termatoda</a:t>
            </a:r>
            <a:r>
              <a:rPr lang="en-US" b="1" dirty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Bookman Old Style" pitchFamily="18" charset="0"/>
              </a:rPr>
              <a:t>(</a:t>
            </a:r>
            <a:r>
              <a:rPr lang="en-US" i="1" dirty="0" err="1">
                <a:solidFill>
                  <a:schemeClr val="bg1"/>
                </a:solidFill>
              </a:rPr>
              <a:t>Fasciola</a:t>
            </a:r>
            <a:r>
              <a:rPr lang="en-US" i="1" dirty="0">
                <a:solidFill>
                  <a:schemeClr val="bg1"/>
                </a:solidFill>
              </a:rPr>
              <a:t>, </a:t>
            </a:r>
            <a:r>
              <a:rPr lang="en-US" i="1" dirty="0" err="1">
                <a:solidFill>
                  <a:schemeClr val="bg1"/>
                </a:solidFill>
              </a:rPr>
              <a:t>Opiathorchis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).</a:t>
            </a:r>
            <a:endParaRPr lang="en-US" b="1" dirty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Bookman Old Style" pitchFamily="18" charset="0"/>
              </a:rPr>
              <a:t>	: </a:t>
            </a:r>
            <a:r>
              <a:rPr lang="en-US" b="1" dirty="0" err="1">
                <a:solidFill>
                  <a:schemeClr val="bg1"/>
                </a:solidFill>
                <a:latin typeface="Bookman Old Style" pitchFamily="18" charset="0"/>
              </a:rPr>
              <a:t>Cestoda</a:t>
            </a:r>
            <a:r>
              <a:rPr lang="en-US" b="1" dirty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Bookman Old Style" pitchFamily="18" charset="0"/>
              </a:rPr>
              <a:t>(</a:t>
            </a:r>
            <a:r>
              <a:rPr lang="en-US" i="1" dirty="0" err="1">
                <a:solidFill>
                  <a:schemeClr val="bg1"/>
                </a:solidFill>
                <a:latin typeface="Bookman Old Style" pitchFamily="18" charset="0"/>
              </a:rPr>
              <a:t>Taenia</a:t>
            </a:r>
            <a:r>
              <a:rPr lang="en-US" i="1" dirty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en-US" i="1" dirty="0" err="1">
                <a:solidFill>
                  <a:schemeClr val="bg1"/>
                </a:solidFill>
                <a:latin typeface="Bookman Old Style" pitchFamily="18" charset="0"/>
              </a:rPr>
              <a:t>solium</a:t>
            </a:r>
            <a:r>
              <a:rPr lang="en-US" i="1" dirty="0">
                <a:solidFill>
                  <a:schemeClr val="bg1"/>
                </a:solidFill>
                <a:latin typeface="Bookman Old Style" pitchFamily="18" charset="0"/>
              </a:rPr>
              <a:t>, </a:t>
            </a:r>
            <a:r>
              <a:rPr lang="en-US" i="1" dirty="0" err="1">
                <a:solidFill>
                  <a:schemeClr val="bg1"/>
                </a:solidFill>
                <a:latin typeface="Bookman Old Style" pitchFamily="18" charset="0"/>
              </a:rPr>
              <a:t>Echinococcus</a:t>
            </a:r>
            <a:r>
              <a:rPr lang="en-US" i="1" dirty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en-US" i="1" dirty="0" err="1">
                <a:solidFill>
                  <a:schemeClr val="bg1"/>
                </a:solidFill>
                <a:latin typeface="Bookman Old Style" pitchFamily="18" charset="0"/>
              </a:rPr>
              <a:t>granulosus</a:t>
            </a:r>
            <a:r>
              <a:rPr lang="en-US" i="1" dirty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Bookman Old Style" pitchFamily="18" charset="0"/>
              </a:rPr>
              <a:t>) </a:t>
            </a:r>
          </a:p>
        </p:txBody>
      </p:sp>
      <p:pic>
        <p:nvPicPr>
          <p:cNvPr id="6" name="Picture 5" descr="clip_image002_thumb-167.jpg">
            <a:extLst>
              <a:ext uri="{FF2B5EF4-FFF2-40B4-BE49-F238E27FC236}">
                <a16:creationId xmlns:a16="http://schemas.microsoft.com/office/drawing/2014/main" id="{3326228E-4E91-4A6C-940F-A12CA35D9C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5904" y="3286894"/>
            <a:ext cx="2767736" cy="3319413"/>
          </a:xfrm>
          <a:prstGeom prst="rect">
            <a:avLst/>
          </a:prstGeom>
        </p:spPr>
      </p:pic>
      <p:pic>
        <p:nvPicPr>
          <p:cNvPr id="7" name="Picture 11">
            <a:extLst>
              <a:ext uri="{FF2B5EF4-FFF2-40B4-BE49-F238E27FC236}">
                <a16:creationId xmlns:a16="http://schemas.microsoft.com/office/drawing/2014/main" id="{ED167C1B-8DF7-4F7D-BF81-6D31F23BE4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5888958" y="3695469"/>
            <a:ext cx="3298824" cy="2461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51636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9144000" cy="5830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400" b="1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Parasitic Adaptations of </a:t>
            </a:r>
            <a:r>
              <a:rPr lang="en-US" sz="2400" b="1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Platyhelminthes</a:t>
            </a:r>
            <a:endParaRPr lang="en-US" sz="2400" b="1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sz="24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(b) </a:t>
            </a:r>
            <a:r>
              <a:rPr lang="en-IN" sz="2400" b="1" u="sng" dirty="0">
                <a:solidFill>
                  <a:srgbClr val="00FF00"/>
                </a:solidFill>
                <a:latin typeface="Book Antiqua" pitchFamily="18" charset="0"/>
                <a:ea typeface="Calibri"/>
                <a:cs typeface="Latha"/>
              </a:rPr>
              <a:t>Protection against the digestive juice </a:t>
            </a:r>
            <a:r>
              <a:rPr lang="en-IN" sz="24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of the host: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the case of the larval flukes which have to </a:t>
            </a:r>
            <a:r>
              <a:rPr lang="en-IN" sz="24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pass through stomach in order to reach the bile passage for further development.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A cyst capsule is provided as a protection against the digestive juice.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Certain </a:t>
            </a:r>
            <a:r>
              <a:rPr lang="en-IN" sz="24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Amphistomes</a:t>
            </a: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and </a:t>
            </a:r>
            <a:r>
              <a:rPr lang="en-IN" sz="24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Gnathostomes</a:t>
            </a: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(in cats, dogs and horses) </a:t>
            </a:r>
            <a:r>
              <a:rPr lang="en-IN" sz="24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remain attached to the stomach wall</a:t>
            </a: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 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They are </a:t>
            </a:r>
            <a:r>
              <a:rPr lang="en-IN" sz="24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provided with thick resistant integument impregnated with chitin-like substances of impermeable nature</a:t>
            </a: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610600" cy="616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400" b="1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Parasitic Adaptations of </a:t>
            </a:r>
            <a:r>
              <a:rPr lang="en-US" sz="2400" b="1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Platyhelminthes</a:t>
            </a:r>
            <a:endParaRPr lang="en-US" sz="2400" b="1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IN" sz="2000" b="1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sz="24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(c) </a:t>
            </a:r>
            <a:r>
              <a:rPr lang="en-IN" sz="2400" b="1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Protection against abrasion</a:t>
            </a:r>
            <a:r>
              <a:rPr lang="en-IN" sz="24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: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Many </a:t>
            </a:r>
            <a:r>
              <a:rPr lang="en-IN" sz="24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trematodes</a:t>
            </a: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living in the intestinal tracts are </a:t>
            </a:r>
            <a:r>
              <a:rPr lang="en-IN" sz="24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provided with </a:t>
            </a:r>
            <a:r>
              <a:rPr lang="en-IN" sz="2400" u="sng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spinous</a:t>
            </a:r>
            <a:r>
              <a:rPr lang="en-IN" sz="24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 integument to guard against the abrasive action of the food and roughage passing through the gut</a:t>
            </a: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 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These </a:t>
            </a:r>
            <a:r>
              <a:rPr lang="en-IN" sz="24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spines may be of </a:t>
            </a:r>
            <a:r>
              <a:rPr lang="en-IN" sz="2400" u="sng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accicular</a:t>
            </a:r>
            <a:r>
              <a:rPr lang="en-IN" sz="24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, dentate or </a:t>
            </a:r>
            <a:r>
              <a:rPr lang="en-IN" sz="2400" u="sng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placoid</a:t>
            </a:r>
            <a:r>
              <a:rPr lang="en-IN" sz="24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 types </a:t>
            </a: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and are rooted into the sub-</a:t>
            </a:r>
            <a:r>
              <a:rPr lang="en-IN" sz="24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integumental</a:t>
            </a: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layer.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The oriental liver fluke </a:t>
            </a:r>
            <a:r>
              <a:rPr lang="en-IN" sz="24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Clonorchis</a:t>
            </a: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</a:t>
            </a:r>
            <a:r>
              <a:rPr lang="en-IN" sz="24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sinensis</a:t>
            </a: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, which was probably an intestinal parasite before it became a bile duct inhabitant, possesses a </a:t>
            </a:r>
            <a:r>
              <a:rPr lang="en-IN" sz="2400" u="sng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spinous</a:t>
            </a:r>
            <a:r>
              <a:rPr lang="en-IN" sz="24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 integument during its larval phase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52400"/>
            <a:ext cx="8610600" cy="4671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b="1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Parasitic Adaptations of </a:t>
            </a:r>
            <a:r>
              <a:rPr lang="en-US" sz="2000" b="1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Platyhelminthes</a:t>
            </a:r>
            <a:endParaRPr lang="en-US" sz="2000" b="1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sz="2000" b="1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(2) Modification for attachment: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	</a:t>
            </a: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Essential prerequisite for parasitic life is the possession of suitable mechanism to attach strongly with host body.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(a) </a:t>
            </a:r>
            <a:r>
              <a:rPr lang="en-IN" sz="2000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Acetabulum</a:t>
            </a: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or sucking organ: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Found in all the adult flatworms which </a:t>
            </a:r>
            <a:r>
              <a:rPr lang="en-IN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parasitise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man:</a:t>
            </a:r>
          </a:p>
          <a:p>
            <a:pPr marL="971550" lvl="1" indent="-514350" algn="just">
              <a:lnSpc>
                <a:spcPct val="115000"/>
              </a:lnSpc>
              <a:spcAft>
                <a:spcPts val="1000"/>
              </a:spcAft>
              <a:buFont typeface="+mj-lt"/>
              <a:buAutoNum type="romanUcPeriod"/>
            </a:pP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the liver flukes it consists of two suckers on the ventral side of the body—</a:t>
            </a:r>
            <a:r>
              <a:rPr lang="en-IN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one anterior and the other posterior 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to it.</a:t>
            </a:r>
          </a:p>
          <a:p>
            <a:pPr marL="971550" lvl="1" indent="-514350" algn="just">
              <a:lnSpc>
                <a:spcPct val="115000"/>
              </a:lnSpc>
              <a:spcAft>
                <a:spcPts val="1000"/>
              </a:spcAft>
              <a:buFont typeface="+mj-lt"/>
              <a:buAutoNum type="romanUcPeriod"/>
            </a:pP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the case of </a:t>
            </a:r>
            <a:r>
              <a:rPr lang="en-IN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human </a:t>
            </a:r>
            <a:r>
              <a:rPr lang="en-IN" u="sng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tapewarm</a:t>
            </a:r>
            <a:r>
              <a:rPr lang="en-IN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, it consists of either sucking tongue or groove, or four cups at the cephalic end of the worm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</a:t>
            </a:r>
          </a:p>
          <a:p>
            <a:pPr marL="971550" lvl="1" indent="-514350" algn="just">
              <a:lnSpc>
                <a:spcPct val="115000"/>
              </a:lnSpc>
              <a:spcAft>
                <a:spcPts val="1000"/>
              </a:spcAft>
              <a:buFont typeface="+mj-lt"/>
              <a:buAutoNum type="romanUcPeriod"/>
            </a:pP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the tapeworms, the </a:t>
            </a:r>
            <a:r>
              <a:rPr lang="en-IN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scolex</a:t>
            </a:r>
            <a:r>
              <a:rPr lang="en-IN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 bears four large suckers 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(</a:t>
            </a:r>
            <a:r>
              <a:rPr lang="en-IN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Taenia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</a:t>
            </a:r>
            <a:r>
              <a:rPr lang="en-IN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solium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52400"/>
            <a:ext cx="9144000" cy="6661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b="1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(b) Hooks: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some tapeworms and nematodes, hooks are situated in or around the anterior end:</a:t>
            </a:r>
          </a:p>
          <a:p>
            <a:pPr marL="857250" lvl="1" indent="-400050" algn="just">
              <a:lnSpc>
                <a:spcPct val="115000"/>
              </a:lnSpc>
              <a:spcAft>
                <a:spcPts val="1000"/>
              </a:spcAft>
              <a:buFont typeface="+mj-lt"/>
              <a:buAutoNum type="romanUcPeriod"/>
            </a:pP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</a:t>
            </a:r>
            <a:r>
              <a:rPr lang="en-IN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Taenia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, hooks are arranged in </a:t>
            </a:r>
            <a:r>
              <a:rPr lang="en-IN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double circlet at the base of </a:t>
            </a:r>
            <a:r>
              <a:rPr lang="en-IN" u="sng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rostellum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</a:t>
            </a:r>
          </a:p>
          <a:p>
            <a:pPr marL="857250" lvl="1" indent="-400050" algn="just">
              <a:lnSpc>
                <a:spcPct val="115000"/>
              </a:lnSpc>
              <a:spcAft>
                <a:spcPts val="1000"/>
              </a:spcAft>
              <a:buFont typeface="+mj-lt"/>
              <a:buAutoNum type="romanUcPeriod"/>
            </a:pP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the dog tapeworm,</a:t>
            </a:r>
            <a:r>
              <a:rPr lang="en-IN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 it occurs in several rows around the proboscis which may be </a:t>
            </a:r>
            <a:r>
              <a:rPr lang="en-IN" u="sng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everted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</a:t>
            </a:r>
          </a:p>
          <a:p>
            <a:pPr marL="857250" lvl="1" indent="-400050" algn="just">
              <a:lnSpc>
                <a:spcPct val="115000"/>
              </a:lnSpc>
              <a:spcAft>
                <a:spcPts val="1000"/>
              </a:spcAft>
              <a:buFont typeface="+mj-lt"/>
              <a:buAutoNum type="romanUcPeriod"/>
            </a:pPr>
            <a:r>
              <a:rPr lang="en-IN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Hooks are often provided with series of teeth and are placed in the </a:t>
            </a:r>
            <a:r>
              <a:rPr lang="en-IN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buccal</a:t>
            </a:r>
            <a:r>
              <a:rPr lang="en-IN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capsule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b="1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(c) Glands: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some of the </a:t>
            </a:r>
            <a:r>
              <a:rPr lang="en-IN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helminthes</a:t>
            </a:r>
            <a:r>
              <a:rPr lang="en-IN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there have been developed in the vicinity of mouth, unicellular </a:t>
            </a:r>
            <a:r>
              <a:rPr lang="en-IN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secretory</a:t>
            </a:r>
            <a:r>
              <a:rPr lang="en-IN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glands which serve in:</a:t>
            </a:r>
          </a:p>
          <a:p>
            <a:pPr marL="857250" lvl="1" indent="-400050" algn="just">
              <a:lnSpc>
                <a:spcPct val="115000"/>
              </a:lnSpc>
              <a:spcAft>
                <a:spcPts val="1000"/>
              </a:spcAft>
              <a:buFont typeface="+mj-lt"/>
              <a:buAutoNum type="romanUcPeriod"/>
            </a:pPr>
            <a:r>
              <a:rPr lang="en-IN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Anchorage in favourable habitat, and Aid in food supply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</a:t>
            </a:r>
          </a:p>
          <a:p>
            <a:pPr marL="857250" lvl="1" indent="-400050" algn="just">
              <a:lnSpc>
                <a:spcPct val="115000"/>
              </a:lnSpc>
              <a:spcAft>
                <a:spcPts val="1000"/>
              </a:spcAft>
              <a:buFont typeface="+mj-lt"/>
              <a:buAutoNum type="romanUcPeriod"/>
            </a:pP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</a:t>
            </a:r>
            <a:r>
              <a:rPr lang="en-IN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trematodes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these unicellular glands, known as </a:t>
            </a:r>
            <a:r>
              <a:rPr lang="en-IN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cystogenous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gland, are more common in the </a:t>
            </a:r>
            <a:r>
              <a:rPr lang="en-IN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Cercarial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stage and serve the purpose of penetration to host tissue by elaborating histolytic sub­stances.</a:t>
            </a:r>
          </a:p>
          <a:p>
            <a:pPr marL="857250" lvl="1" indent="-400050" algn="just">
              <a:lnSpc>
                <a:spcPct val="115000"/>
              </a:lnSpc>
              <a:spcAft>
                <a:spcPts val="1000"/>
              </a:spcAft>
              <a:buFont typeface="+mj-lt"/>
              <a:buAutoNum type="romanUcPeriod"/>
            </a:pP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hookworms (</a:t>
            </a:r>
            <a:r>
              <a:rPr lang="en-IN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Ancylostoma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)— there are glands in </a:t>
            </a:r>
            <a:r>
              <a:rPr lang="en-IN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buccal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region which are supposed to have anti-</a:t>
            </a:r>
            <a:r>
              <a:rPr lang="en-IN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coagulative</a:t>
            </a:r>
            <a:r>
              <a:rPr lang="en-IN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and histolytic properties.</a:t>
            </a:r>
            <a:endParaRPr lang="en-IN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8392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b="1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Parasitic Adaptations of </a:t>
            </a:r>
            <a:r>
              <a:rPr lang="en-US" sz="2000" b="1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Platyhelminthes</a:t>
            </a:r>
            <a:endParaRPr lang="en-US" sz="2000" b="1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sz="2000" b="1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II. Physiological Adaptations: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	</a:t>
            </a: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1. Intracellular digestion: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Adult liver flukes, </a:t>
            </a:r>
            <a:r>
              <a:rPr lang="en-IN" sz="20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Fasciola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hepatica </a:t>
            </a:r>
            <a:r>
              <a:rPr lang="en-IN" sz="20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feed on bile, blood, lymph and other nutrients of the host and digestion probably extracellular and takes place in the intestinal </a:t>
            </a:r>
            <a:r>
              <a:rPr lang="en-IN" sz="2000" u="sng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caeca</a:t>
            </a:r>
            <a:r>
              <a:rPr lang="en-IN" sz="20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. 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Reserve food is mostly in the form of </a:t>
            </a:r>
            <a:r>
              <a:rPr lang="en-IN" sz="20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glycogen and fat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 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They can </a:t>
            </a:r>
            <a:r>
              <a:rPr lang="en-IN" sz="20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take up glucose and other molecules through their body surfaces.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The species in which </a:t>
            </a:r>
            <a:r>
              <a:rPr lang="en-IN" sz="20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nutrients are absorbed through the body surfaces, is regarded as the intracellular digestion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 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Cestodes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</a:t>
            </a:r>
            <a:r>
              <a:rPr lang="en-IN" sz="20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lack any form of digestive canal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, so </a:t>
            </a:r>
            <a:r>
              <a:rPr lang="en-IN" sz="2000" u="sng" dirty="0">
                <a:solidFill>
                  <a:srgbClr val="92D050"/>
                </a:solidFill>
                <a:latin typeface="Book Antiqua" pitchFamily="18" charset="0"/>
                <a:ea typeface="Calibri"/>
                <a:cs typeface="Latha"/>
              </a:rPr>
              <a:t>they feed on tissue elements and inflammatory exudates of the hosts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 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All nutrients are </a:t>
            </a: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absorbed across the tegument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 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So </a:t>
            </a:r>
            <a:r>
              <a:rPr lang="en-IN" sz="20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digestion is intracellular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</a:t>
            </a:r>
            <a:endParaRPr lang="en-IN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610600" cy="5686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b="1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Parasitic Adaptations of </a:t>
            </a:r>
            <a:r>
              <a:rPr lang="en-US" sz="2800" b="1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Platyhelminthes</a:t>
            </a:r>
            <a:endParaRPr lang="en-US" sz="2800" b="1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IN" sz="2400" b="1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sz="24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2. </a:t>
            </a:r>
            <a:r>
              <a:rPr lang="en-IN" sz="2400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Osmoregulation</a:t>
            </a:r>
            <a:r>
              <a:rPr lang="en-IN" sz="24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: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endParaRPr lang="en-IN" sz="2800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By the process of </a:t>
            </a:r>
            <a:r>
              <a:rPr lang="en-IN" sz="20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osmoregulation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the </a:t>
            </a:r>
            <a:r>
              <a:rPr lang="en-IN" sz="2000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endoparasitic</a:t>
            </a: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</a:t>
            </a:r>
            <a:r>
              <a:rPr lang="en-IN" sz="2000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helminthes</a:t>
            </a: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maintain a relative constancy of balance of salts, ions and water in their tissues. 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endParaRPr lang="en-IN" sz="2000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Parasitic </a:t>
            </a:r>
            <a:r>
              <a:rPr lang="en-IN" sz="2000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platyhelminthes</a:t>
            </a: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such as </a:t>
            </a:r>
            <a:r>
              <a:rPr lang="en-IN" sz="2000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cestodes</a:t>
            </a: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and </a:t>
            </a:r>
            <a:r>
              <a:rPr lang="en-IN" sz="2000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trematodes</a:t>
            </a: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maintain the same osmotic pressure as that of their </a:t>
            </a:r>
            <a:r>
              <a:rPr lang="en-IN" sz="2000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hosi</a:t>
            </a: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, so there is no difficulty in maintaining life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</a:t>
            </a:r>
          </a:p>
          <a:p>
            <a:endParaRPr lang="en-IN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610600" cy="4589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sz="2400" b="1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3. Anaerobic respiration: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The </a:t>
            </a:r>
            <a:r>
              <a:rPr lang="en-IN" sz="20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endoparasites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live in an environment where </a:t>
            </a:r>
            <a:r>
              <a:rPr lang="en-IN" sz="2000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there is more or less lack of O2. 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So they have </a:t>
            </a:r>
            <a:r>
              <a:rPr lang="en-IN" sz="2000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become adapted in a low metabolic rate which requires a minimum amount of oxygen.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 In this case the respiration is anaerobic type consisting of </a:t>
            </a:r>
            <a:r>
              <a:rPr lang="en-IN" sz="2000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extracting oxygen from food which are absorbed in the tegument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 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the absence of O2, </a:t>
            </a:r>
            <a:r>
              <a:rPr lang="en-IN" sz="2000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energy releases by the fermentation of glycogen which is broken by </a:t>
            </a:r>
            <a:r>
              <a:rPr lang="en-IN" sz="2000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glycolysis</a:t>
            </a:r>
            <a:r>
              <a:rPr lang="en-IN" sz="2000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 and form </a:t>
            </a:r>
            <a:r>
              <a:rPr lang="en-IN" sz="2000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pyruvate</a:t>
            </a:r>
            <a:r>
              <a:rPr lang="en-IN" sz="2000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 or </a:t>
            </a:r>
            <a:r>
              <a:rPr lang="en-IN" sz="2000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pyruvic</a:t>
            </a:r>
            <a:r>
              <a:rPr lang="en-IN" sz="2000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 acid as a hydrogen accep­tor from NAD and forms lactic acid and CO2.</a:t>
            </a:r>
          </a:p>
          <a:p>
            <a:endParaRPr lang="en-IN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228600" y="228600"/>
            <a:ext cx="3581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Liver Fluke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" y="998041"/>
            <a:ext cx="8915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Endoparasite</a:t>
            </a:r>
            <a:r>
              <a:rPr lang="en-US" sz="2400" dirty="0">
                <a:solidFill>
                  <a:schemeClr val="bg1"/>
                </a:solidFill>
              </a:rPr>
              <a:t> in the bile duct of sheep/Man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Primary host: Vertebrate 	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Secondary host: Invertebrate-snail 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The size varies from about 1.0 to 2.5 cm in length but the width does not generally exceed 1.0 cm.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5" name="Picture 4" descr="clip_image002_thumb-167.jpg">
            <a:extLst>
              <a:ext uri="{FF2B5EF4-FFF2-40B4-BE49-F238E27FC236}">
                <a16:creationId xmlns:a16="http://schemas.microsoft.com/office/drawing/2014/main" id="{42B7037D-7F06-4793-861D-42DAE30E74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1521" y="3790328"/>
            <a:ext cx="2541216" cy="3047743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Life cycle of </a:t>
            </a:r>
            <a:r>
              <a:rPr lang="en-US" i="1" u="sng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Fasciola</a:t>
            </a:r>
            <a:r>
              <a:rPr lang="en-US" i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hepatica</a:t>
            </a:r>
            <a:endParaRPr lang="en-US" u="sng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عنصر نائب للمحتوى 2"/>
          <p:cNvSpPr>
            <a:spLocks noGrp="1"/>
          </p:cNvSpPr>
          <p:nvPr/>
        </p:nvSpPr>
        <p:spPr bwMode="auto">
          <a:xfrm>
            <a:off x="320675" y="1828800"/>
            <a:ext cx="85026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en-US" sz="2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adult flukes are always oviparous and lay eggs with an operculum. In the egg the embryo develops into a </a:t>
            </a:r>
            <a:r>
              <a:rPr lang="en-US" sz="27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pyriform</a:t>
            </a:r>
            <a:r>
              <a:rPr lang="en-US" sz="2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(pear-shaped), ciliated larva called a 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endParaRPr lang="en-US" sz="27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7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miracidium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7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sporocyst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en-US" sz="2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(in snails )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7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metacercaria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7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cercariae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7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Rediae</a:t>
            </a:r>
            <a:endParaRPr lang="en-US" sz="27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en-US" sz="2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(on water plants)</a:t>
            </a:r>
            <a:endParaRPr lang="ar-SA" sz="27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رابط كسهم مستقيم 19"/>
          <p:cNvCxnSpPr/>
          <p:nvPr/>
        </p:nvCxnSpPr>
        <p:spPr>
          <a:xfrm>
            <a:off x="2881313" y="3962400"/>
            <a:ext cx="928687" cy="1588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رابط كسهم مستقيم 20"/>
          <p:cNvCxnSpPr/>
          <p:nvPr/>
        </p:nvCxnSpPr>
        <p:spPr>
          <a:xfrm>
            <a:off x="5734050" y="3951287"/>
            <a:ext cx="1785938" cy="1587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كسهم مستقيم 21"/>
          <p:cNvCxnSpPr/>
          <p:nvPr/>
        </p:nvCxnSpPr>
        <p:spPr>
          <a:xfrm rot="5400000">
            <a:off x="7413626" y="4343399"/>
            <a:ext cx="785812" cy="1587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كسهم مستقيم 22"/>
          <p:cNvCxnSpPr/>
          <p:nvPr/>
        </p:nvCxnSpPr>
        <p:spPr>
          <a:xfrm rot="10800000">
            <a:off x="5662613" y="4951412"/>
            <a:ext cx="1000125" cy="1587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كسهم مستقيم 23"/>
          <p:cNvCxnSpPr/>
          <p:nvPr/>
        </p:nvCxnSpPr>
        <p:spPr>
          <a:xfrm rot="10800000">
            <a:off x="2733675" y="4951412"/>
            <a:ext cx="1357313" cy="1587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lip_image009_thumb-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399" y="0"/>
            <a:ext cx="725796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"/>
            <a:ext cx="8610600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indent="-463550" algn="ctr">
              <a:lnSpc>
                <a:spcPts val="3300"/>
              </a:lnSpc>
              <a:buClr>
                <a:srgbClr val="FF33CC"/>
              </a:buClr>
            </a:pPr>
            <a:r>
              <a:rPr lang="en-US" sz="2400" b="1" u="sng" dirty="0">
                <a:solidFill>
                  <a:schemeClr val="bg1"/>
                </a:solidFill>
              </a:rPr>
              <a:t>General characteristic of </a:t>
            </a:r>
            <a:r>
              <a:rPr lang="en-US" sz="2400" b="1" u="sng" dirty="0" err="1">
                <a:solidFill>
                  <a:schemeClr val="bg1"/>
                </a:solidFill>
              </a:rPr>
              <a:t>Platyhelminthes</a:t>
            </a:r>
            <a:endParaRPr lang="en-US" sz="2400" b="1" u="sng" dirty="0">
              <a:solidFill>
                <a:schemeClr val="bg1"/>
              </a:solidFill>
            </a:endParaRPr>
          </a:p>
          <a:p>
            <a:pPr marL="463550" indent="-463550" algn="ctr">
              <a:lnSpc>
                <a:spcPts val="3300"/>
              </a:lnSpc>
              <a:buClr>
                <a:srgbClr val="FF33CC"/>
              </a:buClr>
            </a:pPr>
            <a:endParaRPr lang="en-US" sz="2400" b="1" u="sng" dirty="0">
              <a:solidFill>
                <a:schemeClr val="bg1"/>
              </a:solidFill>
            </a:endParaRPr>
          </a:p>
          <a:p>
            <a:pPr marL="463550" indent="-463550">
              <a:lnSpc>
                <a:spcPts val="3300"/>
              </a:lnSpc>
              <a:buClr>
                <a:srgbClr val="FF33CC"/>
              </a:buClr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</a:rPr>
              <a:t>Free-living (</a:t>
            </a:r>
            <a:r>
              <a:rPr lang="en-US" sz="2000" b="1" dirty="0" err="1">
                <a:solidFill>
                  <a:schemeClr val="bg1"/>
                </a:solidFill>
              </a:rPr>
              <a:t>Turbellaria</a:t>
            </a:r>
            <a:r>
              <a:rPr lang="en-US" sz="2000" b="1" dirty="0">
                <a:solidFill>
                  <a:schemeClr val="bg1"/>
                </a:solidFill>
              </a:rPr>
              <a:t>) and parasitic  (</a:t>
            </a:r>
            <a:r>
              <a:rPr lang="en-US" sz="2000" b="1" dirty="0" err="1">
                <a:solidFill>
                  <a:schemeClr val="bg1"/>
                </a:solidFill>
              </a:rPr>
              <a:t>Trematoda</a:t>
            </a:r>
            <a:r>
              <a:rPr lang="en-US" sz="2000" b="1" dirty="0">
                <a:solidFill>
                  <a:schemeClr val="bg1"/>
                </a:solidFill>
              </a:rPr>
              <a:t> and </a:t>
            </a:r>
            <a:r>
              <a:rPr lang="en-US" sz="2000" b="1" dirty="0" err="1">
                <a:solidFill>
                  <a:schemeClr val="bg1"/>
                </a:solidFill>
              </a:rPr>
              <a:t>Cestoda</a:t>
            </a:r>
            <a:r>
              <a:rPr lang="en-US" sz="2000" b="1" dirty="0">
                <a:solidFill>
                  <a:schemeClr val="bg1"/>
                </a:solidFill>
              </a:rPr>
              <a:t> ) forms, a few may be </a:t>
            </a:r>
            <a:r>
              <a:rPr lang="en-US" sz="2000" b="1" dirty="0" err="1">
                <a:solidFill>
                  <a:schemeClr val="bg1"/>
                </a:solidFill>
              </a:rPr>
              <a:t>commensals</a:t>
            </a:r>
            <a:r>
              <a:rPr lang="en-US" sz="2000" b="1" dirty="0">
                <a:solidFill>
                  <a:schemeClr val="bg1"/>
                </a:solidFill>
              </a:rPr>
              <a:t> and soft bodied, </a:t>
            </a:r>
            <a:r>
              <a:rPr lang="en-US" sz="2000" b="1" dirty="0" err="1">
                <a:solidFill>
                  <a:schemeClr val="bg1"/>
                </a:solidFill>
              </a:rPr>
              <a:t>unsegmented</a:t>
            </a:r>
            <a:r>
              <a:rPr lang="en-US" sz="2000" b="1" dirty="0">
                <a:solidFill>
                  <a:schemeClr val="bg1"/>
                </a:solidFill>
              </a:rPr>
              <a:t> worms. </a:t>
            </a:r>
          </a:p>
          <a:p>
            <a:pPr marL="463550" indent="-463550">
              <a:lnSpc>
                <a:spcPts val="3300"/>
              </a:lnSpc>
              <a:buClr>
                <a:srgbClr val="FF33CC"/>
              </a:buClr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</a:rPr>
              <a:t>Bilateral symmetry and </a:t>
            </a:r>
            <a:r>
              <a:rPr lang="en-US" sz="2000" b="1" dirty="0" err="1">
                <a:solidFill>
                  <a:schemeClr val="bg1"/>
                </a:solidFill>
              </a:rPr>
              <a:t>dorsiventrally</a:t>
            </a:r>
            <a:r>
              <a:rPr lang="en-US" sz="2000" b="1" dirty="0">
                <a:solidFill>
                  <a:schemeClr val="bg1"/>
                </a:solidFill>
              </a:rPr>
              <a:t> flat worms </a:t>
            </a:r>
          </a:p>
          <a:p>
            <a:pPr marL="463550" indent="-463550">
              <a:lnSpc>
                <a:spcPts val="3300"/>
              </a:lnSpc>
              <a:buClr>
                <a:srgbClr val="FF33CC"/>
              </a:buClr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</a:rPr>
              <a:t>Three germinal layers i.e. </a:t>
            </a:r>
            <a:r>
              <a:rPr lang="en-US" sz="2000" b="1" dirty="0">
                <a:solidFill>
                  <a:srgbClr val="FFFF00"/>
                </a:solidFill>
              </a:rPr>
              <a:t>ectoderm, mesoderm and endoderm</a:t>
            </a:r>
            <a:r>
              <a:rPr lang="en-US" sz="2000" b="1" dirty="0">
                <a:solidFill>
                  <a:schemeClr val="bg1"/>
                </a:solidFill>
              </a:rPr>
              <a:t>. </a:t>
            </a:r>
          </a:p>
          <a:p>
            <a:pPr marL="463550" indent="-463550">
              <a:lnSpc>
                <a:spcPts val="3300"/>
              </a:lnSpc>
              <a:buClr>
                <a:srgbClr val="FF33CC"/>
              </a:buClr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</a:rPr>
              <a:t>Epidermis is soft - ciliated in </a:t>
            </a:r>
            <a:r>
              <a:rPr lang="en-US" sz="2000" b="1" dirty="0" err="1">
                <a:solidFill>
                  <a:srgbClr val="FFC000"/>
                </a:solidFill>
              </a:rPr>
              <a:t>Turbellaria</a:t>
            </a:r>
            <a:r>
              <a:rPr lang="en-US" sz="2000" b="1" dirty="0">
                <a:solidFill>
                  <a:schemeClr val="bg1"/>
                </a:solidFill>
              </a:rPr>
              <a:t>. It is covered by cuticle in </a:t>
            </a:r>
            <a:r>
              <a:rPr lang="en-US" sz="2000" b="1" dirty="0" err="1">
                <a:solidFill>
                  <a:srgbClr val="FFC000"/>
                </a:solidFill>
              </a:rPr>
              <a:t>Trematoda</a:t>
            </a:r>
            <a:r>
              <a:rPr lang="en-US" sz="2000" b="1" dirty="0">
                <a:solidFill>
                  <a:schemeClr val="bg1"/>
                </a:solidFill>
              </a:rPr>
              <a:t> and </a:t>
            </a:r>
            <a:r>
              <a:rPr lang="en-US" sz="2000" b="1" dirty="0" err="1">
                <a:solidFill>
                  <a:srgbClr val="FFC000"/>
                </a:solidFill>
              </a:rPr>
              <a:t>Cestoda</a:t>
            </a:r>
            <a:r>
              <a:rPr lang="en-US" sz="2000" b="1" dirty="0">
                <a:solidFill>
                  <a:srgbClr val="FFC000"/>
                </a:solidFill>
              </a:rPr>
              <a:t> </a:t>
            </a:r>
            <a:r>
              <a:rPr lang="en-US" sz="2000" b="1" dirty="0">
                <a:solidFill>
                  <a:schemeClr val="bg1"/>
                </a:solidFill>
              </a:rPr>
              <a:t>worms. </a:t>
            </a:r>
          </a:p>
          <a:p>
            <a:pPr marL="463550" indent="-463550">
              <a:lnSpc>
                <a:spcPts val="3300"/>
              </a:lnSpc>
              <a:buClr>
                <a:srgbClr val="FF33CC"/>
              </a:buClr>
              <a:buFont typeface="+mj-lt"/>
              <a:buAutoNum type="arabicPeriod"/>
            </a:pPr>
            <a:r>
              <a:rPr lang="en-US" sz="2000" b="1" dirty="0" err="1">
                <a:solidFill>
                  <a:schemeClr val="bg1"/>
                </a:solidFill>
              </a:rPr>
              <a:t>Exo</a:t>
            </a:r>
            <a:r>
              <a:rPr lang="en-US" sz="2000" b="1" dirty="0">
                <a:solidFill>
                  <a:schemeClr val="bg1"/>
                </a:solidFill>
              </a:rPr>
              <a:t> or Endo skeleton is completely absent. </a:t>
            </a:r>
          </a:p>
          <a:p>
            <a:pPr marL="463550" indent="-463550">
              <a:lnSpc>
                <a:spcPts val="3300"/>
              </a:lnSpc>
              <a:buClr>
                <a:srgbClr val="FF33CC"/>
              </a:buClr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</a:rPr>
              <a:t>The parasite has suckers or hooks or both for attachment to the host body. </a:t>
            </a:r>
          </a:p>
          <a:p>
            <a:pPr marL="463550" indent="-463550">
              <a:lnSpc>
                <a:spcPts val="3300"/>
              </a:lnSpc>
              <a:buClr>
                <a:srgbClr val="FF33CC"/>
              </a:buClr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</a:rPr>
              <a:t>They are the first animals to illustrate the development of organ system. </a:t>
            </a:r>
          </a:p>
          <a:p>
            <a:pPr marL="463550" indent="-463550">
              <a:lnSpc>
                <a:spcPts val="3300"/>
              </a:lnSpc>
              <a:buClr>
                <a:srgbClr val="FF33CC"/>
              </a:buClr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</a:rPr>
              <a:t>A true body cavity or </a:t>
            </a:r>
            <a:r>
              <a:rPr lang="en-US" sz="2000" b="1" dirty="0" err="1">
                <a:solidFill>
                  <a:schemeClr val="bg1"/>
                </a:solidFill>
              </a:rPr>
              <a:t>coelome</a:t>
            </a:r>
            <a:r>
              <a:rPr lang="en-US" sz="2000" b="1" dirty="0">
                <a:solidFill>
                  <a:schemeClr val="bg1"/>
                </a:solidFill>
              </a:rPr>
              <a:t> is absent (</a:t>
            </a:r>
            <a:r>
              <a:rPr lang="en-US" sz="2000" b="1" dirty="0" err="1">
                <a:solidFill>
                  <a:schemeClr val="bg1"/>
                </a:solidFill>
              </a:rPr>
              <a:t>Acoelomate</a:t>
            </a:r>
            <a:endParaRPr lang="en-US" sz="2000" b="1" dirty="0">
              <a:solidFill>
                <a:schemeClr val="bg1"/>
              </a:solidFill>
            </a:endParaRPr>
          </a:p>
          <a:p>
            <a:pPr marL="463550" indent="-463550">
              <a:lnSpc>
                <a:spcPts val="3300"/>
              </a:lnSpc>
              <a:buClr>
                <a:srgbClr val="FF33CC"/>
              </a:buClr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</a:rPr>
              <a:t>Muscular system is well developed. </a:t>
            </a:r>
          </a:p>
          <a:p>
            <a:pPr marL="463550" indent="-463550">
              <a:lnSpc>
                <a:spcPts val="3300"/>
              </a:lnSpc>
              <a:buClr>
                <a:srgbClr val="FF33CC"/>
              </a:buClr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</a:rPr>
              <a:t>The alimentary canal is either absent or highly branched. Anus is absent.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839200" cy="5575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00FF"/>
              </a:buClr>
              <a:buFont typeface="+mj-lt"/>
              <a:buAutoNum type="arabicPeriod" startAt="11"/>
            </a:pPr>
            <a:r>
              <a:rPr lang="en-US" sz="2400" b="1" dirty="0">
                <a:solidFill>
                  <a:schemeClr val="bg1"/>
                </a:solidFill>
              </a:rPr>
              <a:t>Circulatory and respiratory systems are absent. </a:t>
            </a:r>
          </a:p>
          <a:p>
            <a:pPr marL="457200" indent="-457200">
              <a:lnSpc>
                <a:spcPct val="150000"/>
              </a:lnSpc>
              <a:buClr>
                <a:srgbClr val="FF00FF"/>
              </a:buClr>
              <a:buFont typeface="+mj-lt"/>
              <a:buAutoNum type="arabicPeriod" startAt="11"/>
            </a:pPr>
            <a:r>
              <a:rPr lang="en-US" sz="2400" b="1" dirty="0">
                <a:solidFill>
                  <a:schemeClr val="bg1"/>
                </a:solidFill>
              </a:rPr>
              <a:t>Excretory system consists of </a:t>
            </a:r>
            <a:r>
              <a:rPr lang="en-US" sz="2400" b="1" dirty="0">
                <a:solidFill>
                  <a:srgbClr val="FFFF00"/>
                </a:solidFill>
              </a:rPr>
              <a:t>flame bulbs or flame cells </a:t>
            </a:r>
            <a:r>
              <a:rPr lang="en-US" sz="2400" b="1" dirty="0">
                <a:solidFill>
                  <a:schemeClr val="bg1"/>
                </a:solidFill>
              </a:rPr>
              <a:t>or </a:t>
            </a:r>
            <a:r>
              <a:rPr lang="en-US" sz="2400" b="1" dirty="0" err="1">
                <a:solidFill>
                  <a:schemeClr val="bg1"/>
                </a:solidFill>
              </a:rPr>
              <a:t>protonephridia</a:t>
            </a:r>
            <a:r>
              <a:rPr lang="en-US" sz="2400" b="1" dirty="0">
                <a:solidFill>
                  <a:schemeClr val="bg1"/>
                </a:solidFill>
              </a:rPr>
              <a:t> connected to the excretory ducts. </a:t>
            </a:r>
          </a:p>
          <a:p>
            <a:pPr marL="457200" indent="-457200">
              <a:lnSpc>
                <a:spcPct val="150000"/>
              </a:lnSpc>
              <a:buClr>
                <a:srgbClr val="FF00FF"/>
              </a:buClr>
              <a:buFont typeface="+mj-lt"/>
              <a:buAutoNum type="arabicPeriod" startAt="11"/>
            </a:pPr>
            <a:r>
              <a:rPr lang="en-US" sz="2400" b="1" dirty="0">
                <a:solidFill>
                  <a:schemeClr val="bg1"/>
                </a:solidFill>
              </a:rPr>
              <a:t>Hermaphroditic; complex reproductive system</a:t>
            </a:r>
          </a:p>
          <a:p>
            <a:pPr marL="457200" indent="-457200">
              <a:lnSpc>
                <a:spcPct val="150000"/>
              </a:lnSpc>
              <a:buClr>
                <a:srgbClr val="FF00FF"/>
              </a:buClr>
              <a:buFont typeface="+mj-lt"/>
              <a:buAutoNum type="arabicPeriod" startAt="11"/>
            </a:pPr>
            <a:r>
              <a:rPr lang="en-US" sz="2400" b="1" dirty="0">
                <a:solidFill>
                  <a:schemeClr val="bg1"/>
                </a:solidFill>
              </a:rPr>
              <a:t>Asexual multiplication and alternation of regenerations are seen in some examples. </a:t>
            </a:r>
          </a:p>
          <a:p>
            <a:pPr marL="457200" indent="-457200">
              <a:lnSpc>
                <a:spcPct val="150000"/>
              </a:lnSpc>
              <a:buClr>
                <a:srgbClr val="FF00FF"/>
              </a:buClr>
              <a:buFont typeface="+mj-lt"/>
              <a:buAutoNum type="arabicPeriod" startAt="11"/>
            </a:pPr>
            <a:r>
              <a:rPr lang="en-US" sz="2400" b="1" dirty="0">
                <a:solidFill>
                  <a:schemeClr val="bg1"/>
                </a:solidFill>
              </a:rPr>
              <a:t>Nervous system and sense organs are poorly developed. </a:t>
            </a:r>
          </a:p>
          <a:p>
            <a:pPr marL="457200" indent="-457200">
              <a:lnSpc>
                <a:spcPct val="150000"/>
              </a:lnSpc>
              <a:buClr>
                <a:srgbClr val="FF00FF"/>
              </a:buClr>
              <a:buFont typeface="+mj-lt"/>
              <a:buAutoNum type="arabicPeriod" startAt="11"/>
            </a:pPr>
            <a:r>
              <a:rPr lang="en-US" sz="2400" b="1" dirty="0">
                <a:solidFill>
                  <a:schemeClr val="bg1"/>
                </a:solidFill>
              </a:rPr>
              <a:t>Usually hermaphrodite animals. </a:t>
            </a:r>
          </a:p>
          <a:p>
            <a:pPr marL="457200" indent="-457200">
              <a:lnSpc>
                <a:spcPct val="150000"/>
              </a:lnSpc>
              <a:buClr>
                <a:srgbClr val="FF00FF"/>
              </a:buClr>
              <a:buFont typeface="+mj-lt"/>
              <a:buAutoNum type="arabicPeriod" startAt="11"/>
            </a:pPr>
            <a:r>
              <a:rPr lang="en-US" sz="2400" b="1" dirty="0">
                <a:solidFill>
                  <a:schemeClr val="bg1"/>
                </a:solidFill>
              </a:rPr>
              <a:t>Fertilization is internal and development may be direct or indirect.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610600" cy="5541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400" b="1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Parasitic Adaptations of </a:t>
            </a:r>
            <a:r>
              <a:rPr lang="en-US" sz="2400" b="1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Platyhelminthes</a:t>
            </a:r>
            <a:endParaRPr lang="en-US" sz="2400" b="1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IN" sz="2000" b="1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US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The profound </a:t>
            </a:r>
            <a:r>
              <a:rPr lang="en-US" sz="24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changes and modifications </a:t>
            </a:r>
            <a:r>
              <a:rPr lang="en-US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occurring in per-suit of successful living so that the parasite is fully adapted inside the body of the host.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endParaRPr lang="en-IN" sz="2000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US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According to Cameron (1965), the parasites continue to lead their life successfully by </a:t>
            </a:r>
            <a:r>
              <a:rPr lang="en-US" sz="24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adopting various modifications and compromises in some respects parallel to those found among free-living sessile animals and those which have adopted </a:t>
            </a:r>
            <a:r>
              <a:rPr lang="en-US" sz="2400" u="sng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monophagy</a:t>
            </a:r>
            <a:r>
              <a:rPr lang="en-US" sz="2400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.”</a:t>
            </a:r>
            <a:endParaRPr lang="en-IN" sz="2000" u="sng" dirty="0">
              <a:solidFill>
                <a:srgbClr val="FFFF00"/>
              </a:solidFill>
              <a:latin typeface="Book Antiqua" pitchFamily="18" charset="0"/>
              <a:ea typeface="Calibri"/>
              <a:cs typeface="Latha"/>
            </a:endParaRPr>
          </a:p>
          <a:p>
            <a:endParaRPr lang="en-IN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610600" cy="5294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400" b="1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Parasitic Adaptations of </a:t>
            </a:r>
            <a:r>
              <a:rPr lang="en-US" sz="2400" b="1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Platyhelminthes</a:t>
            </a:r>
            <a:endParaRPr lang="en-US" sz="2400" b="1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IN" sz="2000" b="1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IN" sz="2400" b="1" u="sng" dirty="0">
                <a:solidFill>
                  <a:schemeClr val="accent2">
                    <a:lumMod val="40000"/>
                    <a:lumOff val="60000"/>
                  </a:schemeClr>
                </a:solidFill>
                <a:latin typeface="Book Antiqua" pitchFamily="18" charset="0"/>
                <a:ea typeface="Calibri"/>
                <a:cs typeface="Latha"/>
              </a:rPr>
              <a:t>Morphological Adaptations 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IN" sz="2400" b="1" u="sng" dirty="0">
                <a:solidFill>
                  <a:schemeClr val="accent2">
                    <a:lumMod val="40000"/>
                    <a:lumOff val="60000"/>
                  </a:schemeClr>
                </a:solidFill>
                <a:latin typeface="Book Antiqua" pitchFamily="18" charset="0"/>
                <a:ea typeface="Calibri"/>
                <a:cs typeface="Latha"/>
              </a:rPr>
              <a:t>Physiological Adaptations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	</a:t>
            </a:r>
            <a:r>
              <a:rPr lang="en-IN" sz="24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I. Morphological Adaptations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Transformation from </a:t>
            </a:r>
            <a:r>
              <a:rPr lang="en-IN" sz="2000" b="1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external to internal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Parasitism undoubtedly began as a </a:t>
            </a:r>
            <a:r>
              <a:rPr lang="en-IN" sz="2000" b="1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chance of contact of one organism with another. 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Later the guest began to partake the food procured by the host, becoming more and more dependent on such food.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So it was </a:t>
            </a:r>
            <a:r>
              <a:rPr lang="en-IN" sz="2000" b="1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gradually changed from an </a:t>
            </a:r>
            <a:r>
              <a:rPr lang="en-IN" sz="2000" b="1" u="sng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ecto</a:t>
            </a:r>
            <a:r>
              <a:rPr lang="en-IN" sz="2000" b="1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-to </a:t>
            </a:r>
            <a:r>
              <a:rPr lang="en-IN" sz="2000" b="1" u="sng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endo</a:t>
            </a:r>
            <a:r>
              <a:rPr lang="en-IN" sz="2000" b="1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-parasite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610600" cy="531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400" b="1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Parasitic Adaptations of </a:t>
            </a:r>
            <a:r>
              <a:rPr lang="en-US" sz="2400" b="1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Platyhelminthes</a:t>
            </a:r>
            <a:endParaRPr lang="en-US" sz="2400" b="1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IN" sz="2000" b="1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Two important aspects of parasitism: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 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The </a:t>
            </a:r>
            <a:r>
              <a:rPr lang="en-IN" sz="2400" b="1" u="sng" dirty="0">
                <a:solidFill>
                  <a:srgbClr val="FFC000"/>
                </a:solidFill>
                <a:latin typeface="Book Antiqua" pitchFamily="18" charset="0"/>
                <a:ea typeface="Calibri"/>
                <a:cs typeface="Latha"/>
              </a:rPr>
              <a:t>structural and functional modifications </a:t>
            </a: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parasites depend on the degree of parasitism. 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a successful parasitic group of animals the modifications run in two distinct directions—</a:t>
            </a:r>
            <a:r>
              <a:rPr lang="en-IN" sz="2400" b="1" dirty="0">
                <a:solidFill>
                  <a:srgbClr val="FFC000"/>
                </a:solidFill>
                <a:latin typeface="Book Antiqua" pitchFamily="18" charset="0"/>
                <a:ea typeface="Calibri"/>
                <a:cs typeface="Latha"/>
              </a:rPr>
              <a:t>one leads to loss </a:t>
            </a: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or </a:t>
            </a:r>
            <a:r>
              <a:rPr lang="en-IN" sz="2400" b="1" dirty="0">
                <a:solidFill>
                  <a:srgbClr val="FFC000"/>
                </a:solidFill>
                <a:latin typeface="Book Antiqua" pitchFamily="18" charset="0"/>
                <a:ea typeface="Calibri"/>
                <a:cs typeface="Latha"/>
              </a:rPr>
              <a:t>degeneration</a:t>
            </a: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while the </a:t>
            </a:r>
            <a:r>
              <a:rPr lang="en-IN" sz="2400" b="1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other leads to gain or new attainment.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610600" cy="5058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400" b="1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Parasitic Adaptations of </a:t>
            </a:r>
            <a:r>
              <a:rPr lang="en-US" sz="2400" b="1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Platyhelminthes</a:t>
            </a:r>
            <a:endParaRPr lang="en-US" sz="2400" b="1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IN" sz="2000" b="1" u="sng" dirty="0">
              <a:solidFill>
                <a:srgbClr val="FFFF00"/>
              </a:solidFill>
              <a:latin typeface="Book Antiqua" pitchFamily="18" charset="0"/>
              <a:ea typeface="Calibri"/>
              <a:cs typeface="Latha"/>
            </a:endParaRP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sz="2400" b="1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Degeneration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The degeneration in </a:t>
            </a:r>
            <a:r>
              <a:rPr lang="en-IN" sz="2400" b="1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helminthes</a:t>
            </a:r>
            <a:r>
              <a:rPr lang="en-IN" sz="2400" b="1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 particularly involves the </a:t>
            </a:r>
            <a:r>
              <a:rPr lang="en-IN" sz="2400" b="1" dirty="0" err="1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locomotor</a:t>
            </a:r>
            <a:r>
              <a:rPr lang="en-IN" sz="2400" b="1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, digestive and sensory organs</a:t>
            </a: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 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As the parasites live on the digested or semi-digested food of the host, their organs of locomotion and alimentation have become simplified. 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4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They are mostly useless.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1"/>
            <a:ext cx="8915400" cy="6591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400" b="1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Parasitic Adaptations of </a:t>
            </a:r>
            <a:r>
              <a:rPr lang="en-US" sz="2400" b="1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Platyhelminthes</a:t>
            </a:r>
            <a:endParaRPr lang="en-US" sz="2400" b="1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IN" sz="2000" b="1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(1) Organ of locomotion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Total reduction of </a:t>
            </a:r>
            <a:r>
              <a:rPr lang="en-IN" sz="20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locomotor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organs is observed in adult except in the free-living larval phase when the ectoderm becomes ciliated, e.g., </a:t>
            </a:r>
            <a:r>
              <a:rPr lang="en-IN" sz="20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Miracidium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and </a:t>
            </a:r>
            <a:r>
              <a:rPr lang="en-IN" sz="20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Hexacanth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of flatworm.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IN" b="1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 (2) Organ of alimentation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Total disappearance in the adult tapeworm;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the hermaphroditic adult </a:t>
            </a:r>
            <a:r>
              <a:rPr lang="en-IN" sz="20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trematode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it consists of a blind gut;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</a:t>
            </a:r>
            <a:r>
              <a:rPr lang="en-IN" sz="20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Redia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stage it is further sim­plified and completely eliminated in the </a:t>
            </a:r>
            <a:r>
              <a:rPr lang="en-IN" sz="20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Sporocyst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stage.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IN" sz="2000" b="1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 (3) Sensory organs: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The sensory organs are reduced or absent (e.g., </a:t>
            </a:r>
            <a:r>
              <a:rPr lang="en-IN" sz="20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Fasciola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) in some </a:t>
            </a:r>
            <a:r>
              <a:rPr lang="en-IN" sz="20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endoparasitic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</a:t>
            </a:r>
            <a:r>
              <a:rPr lang="en-IN" sz="20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platyhelminthes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 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This condition can be correlated with the sedentary life of </a:t>
            </a:r>
            <a:r>
              <a:rPr lang="en-IN" sz="20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endoparasites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in which they live, in a more or less uniform host’s environment.</a:t>
            </a:r>
            <a:endParaRPr lang="en-IN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6106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b="1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Parasitic Adaptations of </a:t>
            </a:r>
            <a:r>
              <a:rPr lang="en-US" sz="2000" b="1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Platyhelminthes</a:t>
            </a:r>
            <a:endParaRPr lang="en-US" sz="2000" b="1" u="sng" dirty="0">
              <a:solidFill>
                <a:schemeClr val="bg1"/>
              </a:solidFill>
              <a:latin typeface="Book Antiqua" pitchFamily="18" charset="0"/>
              <a:ea typeface="Calibri"/>
              <a:cs typeface="Latha"/>
            </a:endParaRP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sz="2000" b="1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New Attainment:</a:t>
            </a:r>
            <a:r>
              <a:rPr lang="en-IN" sz="2000" b="1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 ( 1 Integument, 2 Modification for attachment &amp;             3 Modification for reproduction )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sz="2000" b="1" u="sng" dirty="0">
                <a:solidFill>
                  <a:srgbClr val="FFC000"/>
                </a:solidFill>
                <a:latin typeface="Book Antiqua" pitchFamily="18" charset="0"/>
                <a:ea typeface="Calibri"/>
                <a:cs typeface="Latha"/>
              </a:rPr>
              <a:t>(1) Integument: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The integument covering the </a:t>
            </a: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body of </a:t>
            </a:r>
            <a:r>
              <a:rPr lang="en-IN" sz="2000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helminthes</a:t>
            </a: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has become greatly modified to serve following three important functions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:</a:t>
            </a:r>
          </a:p>
          <a:p>
            <a:pPr marL="360363" indent="-360363" algn="just">
              <a:lnSpc>
                <a:spcPct val="115000"/>
              </a:lnSpc>
              <a:spcAft>
                <a:spcPts val="1000"/>
              </a:spcAft>
            </a:pP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(a) Absorption: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The phenomenon of </a:t>
            </a:r>
            <a:r>
              <a:rPr lang="en-IN" sz="2000" b="1" u="sng" dirty="0">
                <a:solidFill>
                  <a:srgbClr val="FFFF00"/>
                </a:solidFill>
                <a:latin typeface="Book Antiqua" pitchFamily="18" charset="0"/>
                <a:ea typeface="Calibri"/>
                <a:cs typeface="Latha"/>
              </a:rPr>
              <a:t>absorption is striking in larval stages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It develops in the lymph spaces of </a:t>
            </a:r>
            <a:r>
              <a:rPr lang="en-IN" sz="20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mollusca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or in blood stream, muscle fibre or musculature of vertebrates.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the adult blood flukes </a:t>
            </a: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in the hepatic portal system and in various species of liver flukes (e.g., </a:t>
            </a:r>
            <a:r>
              <a:rPr lang="en-IN" sz="2000" u="sng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Fasciola</a:t>
            </a: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) in the bile tract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The body is leaf-shaped and </a:t>
            </a:r>
            <a:r>
              <a:rPr lang="en-IN" sz="2000" dirty="0" err="1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dorsoventrally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 flattened.</a:t>
            </a:r>
          </a:p>
          <a:p>
            <a:pPr marL="817563" lvl="1" indent="-360363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The entire integument </a:t>
            </a:r>
            <a:r>
              <a:rPr lang="en-IN" sz="2000" u="sng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becomes thin and undoubtedly serves partly or fully as a means for food absorption</a:t>
            </a:r>
            <a:r>
              <a:rPr lang="en-IN" sz="2000" dirty="0">
                <a:solidFill>
                  <a:schemeClr val="bg1"/>
                </a:solidFill>
                <a:latin typeface="Book Antiqua" pitchFamily="18" charset="0"/>
                <a:ea typeface="Calibri"/>
                <a:cs typeface="Latha"/>
              </a:rPr>
              <a:t>.</a:t>
            </a:r>
            <a:endParaRPr lang="en-IN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1034</Words>
  <Application>Microsoft Office PowerPoint</Application>
  <PresentationFormat>On-screen Show (4:3)</PresentationFormat>
  <Paragraphs>137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Book Antiqua</vt:lpstr>
      <vt:lpstr>Bookman Old Style</vt:lpstr>
      <vt:lpstr>Calibri</vt:lpstr>
      <vt:lpstr>Latha</vt:lpstr>
      <vt:lpstr>Times New Roman</vt:lpstr>
      <vt:lpstr>Wingdings</vt:lpstr>
      <vt:lpstr>Wingdings 2</vt:lpstr>
      <vt:lpstr>Office Theme</vt:lpstr>
      <vt:lpstr>Phylum Platyhelminthes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Life cycle of Fasciola hepatica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Sathiya Priya Kirubarani</cp:lastModifiedBy>
  <cp:revision>24</cp:revision>
  <dcterms:created xsi:type="dcterms:W3CDTF">2016-08-30T04:00:58Z</dcterms:created>
  <dcterms:modified xsi:type="dcterms:W3CDTF">2018-07-25T04:57:11Z</dcterms:modified>
</cp:coreProperties>
</file>