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6" r:id="rId2"/>
    <p:sldId id="258" r:id="rId3"/>
    <p:sldId id="264" r:id="rId4"/>
    <p:sldId id="259" r:id="rId5"/>
    <p:sldId id="260" r:id="rId6"/>
    <p:sldId id="262" r:id="rId7"/>
    <p:sldId id="265" r:id="rId8"/>
    <p:sldId id="266" r:id="rId9"/>
    <p:sldId id="267" r:id="rId10"/>
    <p:sldId id="271" r:id="rId11"/>
    <p:sldId id="272" r:id="rId12"/>
    <p:sldId id="273"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927A4-52D3-4921-8B8E-55E4D8B2E660}" type="datetimeFigureOut">
              <a:rPr lang="en-IN" smtClean="0"/>
              <a:t>01-02-2019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29D1C-D117-40F8-B28F-A66EEE363FCC}" type="slidenum">
              <a:rPr lang="en-IN" smtClean="0"/>
              <a:t>‹#›</a:t>
            </a:fld>
            <a:endParaRPr lang="en-IN"/>
          </a:p>
        </p:txBody>
      </p:sp>
    </p:spTree>
    <p:extLst>
      <p:ext uri="{BB962C8B-B14F-4D97-AF65-F5344CB8AC3E}">
        <p14:creationId xmlns:p14="http://schemas.microsoft.com/office/powerpoint/2010/main" val="33604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79AE258-0B98-4BD8-BCCF-D96777CF4ABD}" type="slidenum">
              <a:rPr lang="en-US" altLang="en-US" sz="1200"/>
              <a:pPr/>
              <a:t>6</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inner cell mass (the part that would form the fetus) of the embryo is isolated and disrupted to form embryonic cell lines. This process destroys the embryo. Under special culture conditions, the cells of the embryonic lines can be coaxed to form certain kinds of differentiated cell types. In theory, these differentiated cells could be used to repair or replace defective cells or tissues.</a:t>
            </a:r>
          </a:p>
        </p:txBody>
      </p:sp>
    </p:spTree>
    <p:extLst>
      <p:ext uri="{BB962C8B-B14F-4D97-AF65-F5344CB8AC3E}">
        <p14:creationId xmlns:p14="http://schemas.microsoft.com/office/powerpoint/2010/main" val="182781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F34C90-8AEA-48D1-8B2E-FD2374292AC1}"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79037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34C90-8AEA-48D1-8B2E-FD2374292AC1}"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73840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34C90-8AEA-48D1-8B2E-FD2374292AC1}"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2783309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34C90-8AEA-48D1-8B2E-FD2374292AC1}"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9B0BBC-AF0F-4E91-89C2-C380D63441F7}" type="slidenum">
              <a:rPr lang="en-IN" smtClean="0"/>
              <a:t>‹#›</a:t>
            </a:fld>
            <a:endParaRPr lang="en-IN"/>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699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34C90-8AEA-48D1-8B2E-FD2374292AC1}"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4084783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0F34C90-8AEA-48D1-8B2E-FD2374292AC1}" type="datetimeFigureOut">
              <a:rPr lang="en-IN" smtClean="0"/>
              <a:t>01-02-2019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11157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0F34C90-8AEA-48D1-8B2E-FD2374292AC1}" type="datetimeFigureOut">
              <a:rPr lang="en-IN" smtClean="0"/>
              <a:t>01-02-2019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338751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34C90-8AEA-48D1-8B2E-FD2374292AC1}"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4145816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34C90-8AEA-48D1-8B2E-FD2374292AC1}"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421238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34C90-8AEA-48D1-8B2E-FD2374292AC1}"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428409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34C90-8AEA-48D1-8B2E-FD2374292AC1}" type="datetimeFigureOut">
              <a:rPr lang="en-IN" smtClean="0"/>
              <a:t>01-02-2019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363129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F34C90-8AEA-48D1-8B2E-FD2374292AC1}"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99056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F34C90-8AEA-48D1-8B2E-FD2374292AC1}" type="datetimeFigureOut">
              <a:rPr lang="en-IN" smtClean="0"/>
              <a:t>01-02-2019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259297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F34C90-8AEA-48D1-8B2E-FD2374292AC1}" type="datetimeFigureOut">
              <a:rPr lang="en-IN" smtClean="0"/>
              <a:t>01-02-2019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275105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34C90-8AEA-48D1-8B2E-FD2374292AC1}" type="datetimeFigureOut">
              <a:rPr lang="en-IN" smtClean="0"/>
              <a:t>01-02-2019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21115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34C90-8AEA-48D1-8B2E-FD2374292AC1}"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206203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34C90-8AEA-48D1-8B2E-FD2374292AC1}" type="datetimeFigureOut">
              <a:rPr lang="en-IN" smtClean="0"/>
              <a:t>01-02-2019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9B0BBC-AF0F-4E91-89C2-C380D63441F7}" type="slidenum">
              <a:rPr lang="en-IN" smtClean="0"/>
              <a:t>‹#›</a:t>
            </a:fld>
            <a:endParaRPr lang="en-IN"/>
          </a:p>
        </p:txBody>
      </p:sp>
    </p:spTree>
    <p:extLst>
      <p:ext uri="{BB962C8B-B14F-4D97-AF65-F5344CB8AC3E}">
        <p14:creationId xmlns:p14="http://schemas.microsoft.com/office/powerpoint/2010/main" val="197558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0F34C90-8AEA-48D1-8B2E-FD2374292AC1}" type="datetimeFigureOut">
              <a:rPr lang="en-IN" smtClean="0"/>
              <a:t>01-02-2019</a:t>
            </a:fld>
            <a:endParaRPr lang="en-IN"/>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99B0BBC-AF0F-4E91-89C2-C380D63441F7}" type="slidenum">
              <a:rPr lang="en-IN" smtClean="0"/>
              <a:t>‹#›</a:t>
            </a:fld>
            <a:endParaRPr lang="en-IN"/>
          </a:p>
        </p:txBody>
      </p:sp>
    </p:spTree>
    <p:extLst>
      <p:ext uri="{BB962C8B-B14F-4D97-AF65-F5344CB8AC3E}">
        <p14:creationId xmlns:p14="http://schemas.microsoft.com/office/powerpoint/2010/main" val="23560753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1192212"/>
          </a:xfrm>
        </p:spPr>
        <p:txBody>
          <a:bodyPr/>
          <a:lstStyle/>
          <a:p>
            <a:r>
              <a:rPr lang="en-IN" dirty="0" smtClean="0"/>
              <a:t>Stem cells</a:t>
            </a:r>
            <a:endParaRPr lang="en-IN" dirty="0"/>
          </a:p>
        </p:txBody>
      </p:sp>
      <p:sp>
        <p:nvSpPr>
          <p:cNvPr id="3" name="Subtitle 2"/>
          <p:cNvSpPr>
            <a:spLocks noGrp="1"/>
          </p:cNvSpPr>
          <p:nvPr>
            <p:ph type="subTitle" idx="1"/>
          </p:nvPr>
        </p:nvSpPr>
        <p:spPr>
          <a:xfrm>
            <a:off x="1595269" y="3602037"/>
            <a:ext cx="9001462" cy="2441575"/>
          </a:xfrm>
        </p:spPr>
        <p:txBody>
          <a:bodyPr>
            <a:normAutofit fontScale="92500" lnSpcReduction="20000"/>
          </a:bodyPr>
          <a:lstStyle/>
          <a:p>
            <a:r>
              <a:rPr lang="en-IN" dirty="0">
                <a:solidFill>
                  <a:schemeClr val="accent1">
                    <a:lumMod val="40000"/>
                    <a:lumOff val="60000"/>
                  </a:schemeClr>
                </a:solidFill>
                <a:latin typeface="Britannic Bold" panose="020B0903060703020204" pitchFamily="34" charset="0"/>
              </a:rPr>
              <a:t>Semester: III</a:t>
            </a:r>
          </a:p>
          <a:p>
            <a:r>
              <a:rPr lang="en-IN" dirty="0">
                <a:solidFill>
                  <a:schemeClr val="accent1">
                    <a:lumMod val="40000"/>
                    <a:lumOff val="60000"/>
                  </a:schemeClr>
                </a:solidFill>
                <a:latin typeface="Britannic Bold" panose="020B0903060703020204" pitchFamily="34" charset="0"/>
              </a:rPr>
              <a:t>Subject code: 17zooc33</a:t>
            </a:r>
          </a:p>
          <a:p>
            <a:r>
              <a:rPr lang="en-IN" dirty="0">
                <a:solidFill>
                  <a:schemeClr val="accent1">
                    <a:lumMod val="40000"/>
                    <a:lumOff val="60000"/>
                  </a:schemeClr>
                </a:solidFill>
                <a:latin typeface="Britannic Bold" panose="020B0903060703020204" pitchFamily="34" charset="0"/>
              </a:rPr>
              <a:t>Department of Animal Science</a:t>
            </a:r>
          </a:p>
          <a:p>
            <a:r>
              <a:rPr lang="en-IN" dirty="0" err="1">
                <a:solidFill>
                  <a:schemeClr val="accent1">
                    <a:lumMod val="40000"/>
                    <a:lumOff val="60000"/>
                  </a:schemeClr>
                </a:solidFill>
                <a:latin typeface="Britannic Bold" panose="020B0903060703020204" pitchFamily="34" charset="0"/>
              </a:rPr>
              <a:t>Bharathidasan</a:t>
            </a:r>
            <a:r>
              <a:rPr lang="en-IN" dirty="0">
                <a:solidFill>
                  <a:schemeClr val="accent1">
                    <a:lumMod val="40000"/>
                    <a:lumOff val="60000"/>
                  </a:schemeClr>
                </a:solidFill>
                <a:latin typeface="Britannic Bold" panose="020B0903060703020204" pitchFamily="34" charset="0"/>
              </a:rPr>
              <a:t> University</a:t>
            </a:r>
          </a:p>
          <a:p>
            <a:r>
              <a:rPr lang="en-IN" dirty="0">
                <a:solidFill>
                  <a:schemeClr val="accent1">
                    <a:lumMod val="40000"/>
                    <a:lumOff val="60000"/>
                  </a:schemeClr>
                </a:solidFill>
                <a:latin typeface="Britannic Bold" panose="020B0903060703020204" pitchFamily="34" charset="0"/>
              </a:rPr>
              <a:t>Trichy - 24</a:t>
            </a:r>
            <a:endParaRPr lang="en-IN" dirty="0">
              <a:solidFill>
                <a:schemeClr val="accent1">
                  <a:lumMod val="40000"/>
                  <a:lumOff val="60000"/>
                </a:schemeClr>
              </a:solidFill>
              <a:latin typeface="Britannic Bold" panose="020B0903060703020204" pitchFamily="34" charset="0"/>
            </a:endParaRPr>
          </a:p>
        </p:txBody>
      </p:sp>
    </p:spTree>
    <p:extLst>
      <p:ext uri="{BB962C8B-B14F-4D97-AF65-F5344CB8AC3E}">
        <p14:creationId xmlns:p14="http://schemas.microsoft.com/office/powerpoint/2010/main" val="1631765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46" y="485776"/>
            <a:ext cx="10353761" cy="621471"/>
          </a:xfrm>
        </p:spPr>
        <p:txBody>
          <a:bodyPr/>
          <a:lstStyle/>
          <a:p>
            <a:r>
              <a:rPr lang="en-IN" dirty="0" smtClean="0"/>
              <a:t>Characterization </a:t>
            </a:r>
            <a:endParaRPr lang="en-IN" dirty="0"/>
          </a:p>
        </p:txBody>
      </p:sp>
      <p:sp>
        <p:nvSpPr>
          <p:cNvPr id="3" name="Content Placeholder 2"/>
          <p:cNvSpPr>
            <a:spLocks noGrp="1"/>
          </p:cNvSpPr>
          <p:nvPr>
            <p:ph idx="1"/>
          </p:nvPr>
        </p:nvSpPr>
        <p:spPr>
          <a:xfrm>
            <a:off x="514350" y="1357312"/>
            <a:ext cx="11072813" cy="5329167"/>
          </a:xfrm>
        </p:spPr>
        <p:txBody>
          <a:bodyPr>
            <a:noAutofit/>
          </a:bodyPr>
          <a:lstStyle/>
          <a:p>
            <a:pPr>
              <a:lnSpc>
                <a:spcPct val="90000"/>
              </a:lnSpc>
              <a:buFont typeface="Wingdings" panose="05000000000000000000" pitchFamily="2" charset="2"/>
              <a:buNone/>
            </a:pPr>
            <a:r>
              <a:rPr lang="en-US" altLang="en-US" sz="2200" dirty="0"/>
              <a:t>At various points during the process of generating embryonic stem cell lines, scientists test the cells to see whether they exhibit the fundamental properties that make them embryonic stem cells.</a:t>
            </a:r>
            <a:endParaRPr lang="en-US" altLang="en-US" sz="2200" b="1" dirty="0"/>
          </a:p>
          <a:p>
            <a:pPr>
              <a:lnSpc>
                <a:spcPct val="90000"/>
              </a:lnSpc>
              <a:buFont typeface="Wingdings" panose="05000000000000000000" pitchFamily="2" charset="2"/>
              <a:buNone/>
            </a:pPr>
            <a:r>
              <a:rPr lang="en-US" altLang="en-US" sz="2200" b="1" dirty="0">
                <a:solidFill>
                  <a:srgbClr val="FFFF00"/>
                </a:solidFill>
              </a:rPr>
              <a:t>These tests include</a:t>
            </a:r>
            <a:r>
              <a:rPr lang="en-US" altLang="en-US" sz="2200" dirty="0">
                <a:solidFill>
                  <a:srgbClr val="FFFF00"/>
                </a:solidFill>
              </a:rPr>
              <a:t>;</a:t>
            </a:r>
            <a:r>
              <a:rPr lang="en-US" altLang="en-US" sz="2200" dirty="0"/>
              <a:t> </a:t>
            </a:r>
          </a:p>
          <a:p>
            <a:pPr lvl="1">
              <a:lnSpc>
                <a:spcPct val="90000"/>
              </a:lnSpc>
            </a:pPr>
            <a:r>
              <a:rPr lang="en-US" altLang="en-US" sz="2200" dirty="0"/>
              <a:t>growing and </a:t>
            </a:r>
            <a:r>
              <a:rPr lang="en-US" altLang="en-US" sz="2200" dirty="0" err="1"/>
              <a:t>subculturing</a:t>
            </a:r>
            <a:r>
              <a:rPr lang="en-US" altLang="en-US" sz="2200" dirty="0"/>
              <a:t> the stem cells for many months. This ensures that the cells are capable of long-term self-renewal. </a:t>
            </a:r>
            <a:endParaRPr lang="en-US" altLang="en-US" sz="2200" dirty="0" smtClean="0"/>
          </a:p>
          <a:p>
            <a:pPr lvl="1">
              <a:lnSpc>
                <a:spcPct val="80000"/>
              </a:lnSpc>
            </a:pPr>
            <a:r>
              <a:rPr lang="en-US" altLang="en-US" sz="2200" dirty="0"/>
              <a:t>Scientists inspect the cultures through a microscope to see that the cells look healthy and remain </a:t>
            </a:r>
            <a:r>
              <a:rPr lang="en-US" altLang="en-US" sz="2200" b="1" dirty="0">
                <a:solidFill>
                  <a:srgbClr val="FFFF00"/>
                </a:solidFill>
              </a:rPr>
              <a:t>undifferentiated</a:t>
            </a:r>
            <a:r>
              <a:rPr lang="en-US" altLang="en-US" sz="2200" dirty="0">
                <a:solidFill>
                  <a:srgbClr val="FFFF00"/>
                </a:solidFill>
              </a:rPr>
              <a:t>. </a:t>
            </a:r>
          </a:p>
          <a:p>
            <a:pPr lvl="1">
              <a:lnSpc>
                <a:spcPct val="80000"/>
              </a:lnSpc>
              <a:buFontTx/>
              <a:buNone/>
            </a:pPr>
            <a:endParaRPr lang="en-US" altLang="en-US" sz="2200" dirty="0">
              <a:solidFill>
                <a:srgbClr val="FFFF00"/>
              </a:solidFill>
            </a:endParaRPr>
          </a:p>
          <a:p>
            <a:pPr lvl="1">
              <a:lnSpc>
                <a:spcPct val="80000"/>
              </a:lnSpc>
            </a:pPr>
            <a:r>
              <a:rPr lang="en-US" altLang="en-US" sz="2200" dirty="0"/>
              <a:t>Using specific techniques to determine the presence of </a:t>
            </a:r>
            <a:r>
              <a:rPr lang="en-US" altLang="en-US" sz="2200" b="1" dirty="0">
                <a:solidFill>
                  <a:srgbClr val="FFFF00"/>
                </a:solidFill>
              </a:rPr>
              <a:t>surface markers</a:t>
            </a:r>
            <a:r>
              <a:rPr lang="en-US" altLang="en-US" sz="2200" dirty="0"/>
              <a:t> that are found only on undifferentiated cells. </a:t>
            </a:r>
          </a:p>
          <a:p>
            <a:pPr lvl="1">
              <a:lnSpc>
                <a:spcPct val="80000"/>
              </a:lnSpc>
              <a:buFontTx/>
              <a:buNone/>
            </a:pPr>
            <a:endParaRPr lang="en-US" altLang="en-US" sz="2200" dirty="0"/>
          </a:p>
          <a:p>
            <a:pPr marL="457200" lvl="1" indent="0">
              <a:lnSpc>
                <a:spcPct val="90000"/>
              </a:lnSpc>
              <a:buNone/>
            </a:pPr>
            <a:endParaRPr lang="en-US" altLang="en-US" sz="2200" dirty="0"/>
          </a:p>
          <a:p>
            <a:endParaRPr lang="en-IN" sz="2200" dirty="0"/>
          </a:p>
        </p:txBody>
      </p:sp>
    </p:spTree>
    <p:extLst>
      <p:ext uri="{BB962C8B-B14F-4D97-AF65-F5344CB8AC3E}">
        <p14:creationId xmlns:p14="http://schemas.microsoft.com/office/powerpoint/2010/main" val="244224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5" y="228600"/>
            <a:ext cx="11458575" cy="5272088"/>
          </a:xfrm>
        </p:spPr>
        <p:txBody>
          <a:bodyPr>
            <a:noAutofit/>
          </a:bodyPr>
          <a:lstStyle/>
          <a:p>
            <a:pPr lvl="1" algn="just">
              <a:lnSpc>
                <a:spcPct val="80000"/>
              </a:lnSpc>
            </a:pPr>
            <a:endParaRPr lang="en-US" altLang="en-US" sz="2000" dirty="0" smtClean="0"/>
          </a:p>
          <a:p>
            <a:pPr lvl="1" algn="just">
              <a:lnSpc>
                <a:spcPct val="80000"/>
              </a:lnSpc>
            </a:pPr>
            <a:r>
              <a:rPr lang="en-US" altLang="en-US" sz="2000" dirty="0" smtClean="0"/>
              <a:t>Another important test is for the presence of a protein called </a:t>
            </a:r>
            <a:r>
              <a:rPr lang="en-US" altLang="en-US" sz="2000" b="1" dirty="0" smtClean="0">
                <a:solidFill>
                  <a:srgbClr val="FFFF00"/>
                </a:solidFill>
              </a:rPr>
              <a:t>Oct-4</a:t>
            </a:r>
            <a:r>
              <a:rPr lang="en-US" altLang="en-US" sz="2000" dirty="0" smtClean="0">
                <a:solidFill>
                  <a:srgbClr val="FFFF00"/>
                </a:solidFill>
              </a:rPr>
              <a:t>,</a:t>
            </a:r>
            <a:r>
              <a:rPr lang="en-US" altLang="en-US" sz="2000" dirty="0" smtClean="0"/>
              <a:t> which is typically made by  undifferentiated cells. Oct-4 is a transcription factor, helps turn </a:t>
            </a:r>
            <a:r>
              <a:rPr lang="en-US" altLang="en-US" sz="2000" b="1" dirty="0" smtClean="0"/>
              <a:t>genes</a:t>
            </a:r>
            <a:r>
              <a:rPr lang="en-US" altLang="en-US" sz="2000" dirty="0" smtClean="0"/>
              <a:t> on and off at the right time, which is an important part of the processes of cell </a:t>
            </a:r>
            <a:r>
              <a:rPr lang="en-US" altLang="en-US" sz="2000" b="1" dirty="0" smtClean="0"/>
              <a:t>differentiation</a:t>
            </a:r>
            <a:r>
              <a:rPr lang="en-US" altLang="en-US" sz="2000" dirty="0" smtClean="0"/>
              <a:t> and embryonic development. </a:t>
            </a:r>
          </a:p>
          <a:p>
            <a:pPr lvl="1" algn="just">
              <a:lnSpc>
                <a:spcPct val="80000"/>
              </a:lnSpc>
              <a:buFontTx/>
              <a:buNone/>
            </a:pPr>
            <a:endParaRPr lang="en-US" altLang="en-US" sz="2000" dirty="0"/>
          </a:p>
          <a:p>
            <a:pPr lvl="1" algn="just">
              <a:lnSpc>
                <a:spcPct val="80000"/>
              </a:lnSpc>
            </a:pPr>
            <a:r>
              <a:rPr lang="en-US" altLang="en-US" sz="2000" dirty="0"/>
              <a:t>Examining the chromosomes under a microscope. This is a method to assess whether   the chromosomes are damaged or if the number of chromosomes has changed. </a:t>
            </a:r>
          </a:p>
          <a:p>
            <a:pPr algn="just">
              <a:lnSpc>
                <a:spcPct val="80000"/>
              </a:lnSpc>
              <a:buFont typeface="Wingdings" panose="05000000000000000000" pitchFamily="2" charset="2"/>
              <a:buNone/>
            </a:pPr>
            <a:r>
              <a:rPr lang="en-US" altLang="en-US" dirty="0" smtClean="0"/>
              <a:t>However</a:t>
            </a:r>
            <a:r>
              <a:rPr lang="en-US" altLang="en-US" dirty="0"/>
              <a:t>, microscopy examination of chromosomes, does </a:t>
            </a:r>
            <a:r>
              <a:rPr lang="en-US" altLang="en-US" b="1" dirty="0"/>
              <a:t>not </a:t>
            </a:r>
            <a:r>
              <a:rPr lang="en-US" altLang="en-US" dirty="0"/>
              <a:t>detect genetic mutations in the cells. </a:t>
            </a:r>
            <a:r>
              <a:rPr lang="en-US" altLang="en-US" dirty="0" smtClean="0"/>
              <a:t>Determining </a:t>
            </a:r>
            <a:r>
              <a:rPr lang="en-US" altLang="en-US" dirty="0"/>
              <a:t>whether the cells can be </a:t>
            </a:r>
            <a:r>
              <a:rPr lang="en-US" altLang="en-US" dirty="0" err="1"/>
              <a:t>subcultured</a:t>
            </a:r>
            <a:r>
              <a:rPr lang="en-US" altLang="en-US" dirty="0"/>
              <a:t> after freezing, thawing, and </a:t>
            </a:r>
            <a:r>
              <a:rPr lang="en-US" altLang="en-US" dirty="0" err="1"/>
              <a:t>replating</a:t>
            </a:r>
            <a:r>
              <a:rPr lang="en-US" altLang="en-US" dirty="0"/>
              <a:t>. </a:t>
            </a:r>
            <a:endParaRPr lang="en-US" altLang="en-US" dirty="0" smtClean="0"/>
          </a:p>
          <a:p>
            <a:pPr algn="just">
              <a:lnSpc>
                <a:spcPct val="100000"/>
              </a:lnSpc>
              <a:buFont typeface="Wingdings" panose="05000000000000000000" pitchFamily="2" charset="2"/>
              <a:buNone/>
            </a:pPr>
            <a:endParaRPr lang="en-US" altLang="en-US" dirty="0" smtClean="0">
              <a:solidFill>
                <a:srgbClr val="FFFF00"/>
              </a:solidFill>
            </a:endParaRPr>
          </a:p>
          <a:p>
            <a:pPr algn="just">
              <a:lnSpc>
                <a:spcPct val="100000"/>
              </a:lnSpc>
              <a:buFont typeface="Wingdings" panose="05000000000000000000" pitchFamily="2" charset="2"/>
              <a:buNone/>
            </a:pPr>
            <a:r>
              <a:rPr lang="en-US" altLang="en-US" dirty="0" smtClean="0">
                <a:solidFill>
                  <a:srgbClr val="FFFF00"/>
                </a:solidFill>
              </a:rPr>
              <a:t>Testing whether the human embryonic stem cells are pluripotent by;</a:t>
            </a:r>
            <a:r>
              <a:rPr lang="en-US" altLang="en-US" dirty="0" smtClean="0"/>
              <a:t> </a:t>
            </a:r>
          </a:p>
          <a:p>
            <a:pPr lvl="1" algn="just">
              <a:lnSpc>
                <a:spcPct val="100000"/>
              </a:lnSpc>
            </a:pPr>
            <a:r>
              <a:rPr lang="en-US" altLang="en-US" sz="2000" dirty="0" smtClean="0"/>
              <a:t>allowing </a:t>
            </a:r>
            <a:r>
              <a:rPr lang="en-US" altLang="en-US" sz="2000" dirty="0"/>
              <a:t>the cells to differentiate spontaneously in cell culture</a:t>
            </a:r>
          </a:p>
          <a:p>
            <a:pPr lvl="1" algn="just">
              <a:lnSpc>
                <a:spcPct val="100000"/>
              </a:lnSpc>
            </a:pPr>
            <a:r>
              <a:rPr lang="en-US" altLang="en-US" sz="2000" dirty="0"/>
              <a:t>manipulating the cells so they will differentiate to form specific cell types</a:t>
            </a:r>
          </a:p>
          <a:p>
            <a:pPr lvl="1" algn="just">
              <a:lnSpc>
                <a:spcPct val="100000"/>
              </a:lnSpc>
            </a:pPr>
            <a:r>
              <a:rPr lang="en-US" altLang="en-US" sz="2000" dirty="0"/>
              <a:t>injecting the cells into an immunosuppressed mouse to test for the formation of a benign tumor called a </a:t>
            </a:r>
            <a:r>
              <a:rPr lang="en-US" altLang="en-US" sz="2000" b="1" dirty="0" err="1"/>
              <a:t>teratoma</a:t>
            </a:r>
            <a:r>
              <a:rPr lang="en-US" altLang="en-US" sz="2000" dirty="0"/>
              <a:t>. </a:t>
            </a:r>
            <a:endParaRPr lang="en-US" altLang="en-US" sz="2000" dirty="0" smtClean="0"/>
          </a:p>
          <a:p>
            <a:pPr algn="just">
              <a:lnSpc>
                <a:spcPct val="100000"/>
              </a:lnSpc>
              <a:spcBef>
                <a:spcPct val="20000"/>
              </a:spcBef>
              <a:buClr>
                <a:schemeClr val="hlink"/>
              </a:buClr>
              <a:buSzPct val="60000"/>
              <a:buFont typeface="Wingdings" panose="05000000000000000000" pitchFamily="2" charset="2"/>
              <a:buNone/>
            </a:pPr>
            <a:r>
              <a:rPr lang="en-US" altLang="en-US" dirty="0">
                <a:effectLst>
                  <a:outerShdw blurRad="38100" dist="38100" dir="2700000" algn="tl">
                    <a:srgbClr val="000000"/>
                  </a:outerShdw>
                </a:effectLst>
              </a:rPr>
              <a:t>Teratomas typically contain a mixture of many differentiated or partly differentiated cell types</a:t>
            </a:r>
          </a:p>
          <a:p>
            <a:pPr algn="just">
              <a:lnSpc>
                <a:spcPct val="100000"/>
              </a:lnSpc>
              <a:spcBef>
                <a:spcPct val="20000"/>
              </a:spcBef>
              <a:buClr>
                <a:schemeClr val="hlink"/>
              </a:buClr>
              <a:buSzPct val="60000"/>
              <a:buFont typeface="Wingdings" panose="05000000000000000000" pitchFamily="2" charset="2"/>
              <a:buNone/>
            </a:pPr>
            <a:r>
              <a:rPr lang="en-US" altLang="en-US" dirty="0">
                <a:effectLst>
                  <a:outerShdw blurRad="38100" dist="38100" dir="2700000" algn="tl">
                    <a:srgbClr val="000000"/>
                  </a:outerShdw>
                </a:effectLst>
              </a:rPr>
              <a:t>This is an indication that the embryonic stem cells are capable of differentiating into multiple cell types.</a:t>
            </a:r>
            <a:r>
              <a:rPr lang="en-US" altLang="en-US" dirty="0"/>
              <a:t> </a:t>
            </a:r>
          </a:p>
          <a:p>
            <a:pPr lvl="1">
              <a:lnSpc>
                <a:spcPct val="80000"/>
              </a:lnSpc>
            </a:pPr>
            <a:endParaRPr lang="en-US" altLang="en-US" sz="2400" dirty="0"/>
          </a:p>
          <a:p>
            <a:pPr algn="just">
              <a:lnSpc>
                <a:spcPct val="80000"/>
              </a:lnSpc>
              <a:buFont typeface="Wingdings" panose="05000000000000000000" pitchFamily="2" charset="2"/>
              <a:buNone/>
            </a:pPr>
            <a:endParaRPr lang="en-US" altLang="en-US" sz="2200" dirty="0" smtClean="0"/>
          </a:p>
          <a:p>
            <a:pPr algn="just">
              <a:lnSpc>
                <a:spcPct val="80000"/>
              </a:lnSpc>
              <a:buFont typeface="Wingdings" panose="05000000000000000000" pitchFamily="2" charset="2"/>
              <a:buNone/>
            </a:pPr>
            <a:endParaRPr lang="en-US" altLang="en-US" sz="2200" dirty="0"/>
          </a:p>
          <a:p>
            <a:pPr algn="just"/>
            <a:endParaRPr lang="en-IN" sz="2200" dirty="0"/>
          </a:p>
        </p:txBody>
      </p:sp>
    </p:spTree>
    <p:extLst>
      <p:ext uri="{BB962C8B-B14F-4D97-AF65-F5344CB8AC3E}">
        <p14:creationId xmlns:p14="http://schemas.microsoft.com/office/powerpoint/2010/main" val="201788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FFFF00"/>
                </a:solidFill>
              </a:rPr>
              <a:t>stem cells </a:t>
            </a:r>
            <a:r>
              <a:rPr lang="en-US" altLang="en-US" sz="3600" dirty="0" smtClean="0">
                <a:solidFill>
                  <a:srgbClr val="FFFF00"/>
                </a:solidFill>
              </a:rPr>
              <a:t>differentiation</a:t>
            </a:r>
            <a:endParaRPr lang="en-IN" dirty="0"/>
          </a:p>
        </p:txBody>
      </p:sp>
      <p:sp>
        <p:nvSpPr>
          <p:cNvPr id="3" name="Content Placeholder 2"/>
          <p:cNvSpPr>
            <a:spLocks noGrp="1"/>
          </p:cNvSpPr>
          <p:nvPr>
            <p:ph idx="1"/>
          </p:nvPr>
        </p:nvSpPr>
        <p:spPr/>
        <p:txBody>
          <a:bodyPr/>
          <a:lstStyle/>
          <a:p>
            <a:r>
              <a:rPr lang="en-IN" dirty="0"/>
              <a:t>As long as the embryonic stem cells in culture are grown under certain conditions, they can remain undifferentiated (unspecialized). But if cells are allowed to clump together to form </a:t>
            </a:r>
            <a:r>
              <a:rPr lang="en-IN" dirty="0" err="1"/>
              <a:t>embryoid</a:t>
            </a:r>
            <a:r>
              <a:rPr lang="en-IN" dirty="0"/>
              <a:t> bodies, they begin to differentiate spontaneously.</a:t>
            </a:r>
          </a:p>
          <a:p>
            <a:endParaRPr lang="en-IN" dirty="0"/>
          </a:p>
          <a:p>
            <a:r>
              <a:rPr lang="en-IN" dirty="0"/>
              <a:t>Although spontaneous differentiation is a good indication that a culture of embryonic stem cells is healthy, it is not an efficient way to produce cultures of specific cell types</a:t>
            </a:r>
          </a:p>
        </p:txBody>
      </p:sp>
    </p:spTree>
    <p:extLst>
      <p:ext uri="{BB962C8B-B14F-4D97-AF65-F5344CB8AC3E}">
        <p14:creationId xmlns:p14="http://schemas.microsoft.com/office/powerpoint/2010/main" val="151087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6566" y="2719625"/>
            <a:ext cx="3204723" cy="646331"/>
          </a:xfrm>
          <a:prstGeom prst="rect">
            <a:avLst/>
          </a:prstGeom>
          <a:solidFill>
            <a:schemeClr val="accent5">
              <a:lumMod val="75000"/>
            </a:schemeClr>
          </a:solidFill>
          <a:ln>
            <a:solidFill>
              <a:srgbClr val="FFFF00"/>
            </a:solidFill>
          </a:ln>
        </p:spPr>
        <p:txBody>
          <a:bodyPr wrap="none">
            <a:spAutoFit/>
          </a:bodyPr>
          <a:lstStyle/>
          <a:p>
            <a:r>
              <a:rPr lang="en-US" altLang="en-US" sz="3600" dirty="0">
                <a:latin typeface="Cooper Black" panose="0208090404030B020404" pitchFamily="18" charset="0"/>
              </a:rPr>
              <a:t>Applications</a:t>
            </a:r>
            <a:endParaRPr lang="en-IN" sz="3600" dirty="0">
              <a:latin typeface="Cooper Black" panose="0208090404030B020404" pitchFamily="18" charset="0"/>
            </a:endParaRPr>
          </a:p>
        </p:txBody>
      </p:sp>
      <p:sp>
        <p:nvSpPr>
          <p:cNvPr id="5" name="Rectangle 4"/>
          <p:cNvSpPr/>
          <p:nvPr/>
        </p:nvSpPr>
        <p:spPr>
          <a:xfrm>
            <a:off x="6524624" y="1040228"/>
            <a:ext cx="5033963" cy="1077218"/>
          </a:xfrm>
          <a:prstGeom prst="rect">
            <a:avLst/>
          </a:prstGeom>
        </p:spPr>
        <p:txBody>
          <a:bodyPr wrap="square">
            <a:spAutoFit/>
          </a:bodyPr>
          <a:lstStyle/>
          <a:p>
            <a:pPr>
              <a:spcBef>
                <a:spcPct val="20000"/>
              </a:spcBef>
              <a:buFont typeface="Wingdings" panose="05000000000000000000" pitchFamily="2" charset="2"/>
              <a:buChar char="Ø"/>
            </a:pPr>
            <a:r>
              <a:rPr lang="en-US" altLang="en-US" sz="2000" b="1" dirty="0"/>
              <a:t>Disease</a:t>
            </a:r>
          </a:p>
          <a:p>
            <a:pPr lvl="1">
              <a:spcBef>
                <a:spcPct val="20000"/>
              </a:spcBef>
              <a:buFontTx/>
              <a:buChar char="•"/>
            </a:pPr>
            <a:r>
              <a:rPr lang="en-US" altLang="en-US" sz="2000" b="1" dirty="0"/>
              <a:t>Diabetes, Spinal cord injury, Parkinson’s disease, heart disease</a:t>
            </a:r>
          </a:p>
        </p:txBody>
      </p:sp>
      <p:sp>
        <p:nvSpPr>
          <p:cNvPr id="6" name="Rectangle 5"/>
          <p:cNvSpPr/>
          <p:nvPr/>
        </p:nvSpPr>
        <p:spPr>
          <a:xfrm>
            <a:off x="8174476" y="2745519"/>
            <a:ext cx="3898462" cy="1077218"/>
          </a:xfrm>
          <a:prstGeom prst="rect">
            <a:avLst/>
          </a:prstGeom>
        </p:spPr>
        <p:txBody>
          <a:bodyPr wrap="square">
            <a:spAutoFit/>
          </a:bodyPr>
          <a:lstStyle/>
          <a:p>
            <a:pPr>
              <a:spcBef>
                <a:spcPct val="20000"/>
              </a:spcBef>
              <a:buFont typeface="Wingdings" panose="05000000000000000000" pitchFamily="2" charset="2"/>
              <a:buChar char="Ø"/>
            </a:pPr>
            <a:r>
              <a:rPr lang="en-US" altLang="en-US" sz="2000" b="1" dirty="0"/>
              <a:t>Genetic based Disease</a:t>
            </a:r>
          </a:p>
          <a:p>
            <a:pPr lvl="1">
              <a:spcBef>
                <a:spcPct val="20000"/>
              </a:spcBef>
              <a:buFontTx/>
              <a:buChar char="•"/>
            </a:pPr>
            <a:r>
              <a:rPr lang="en-US" altLang="en-US" sz="2000" b="1" dirty="0"/>
              <a:t>Cystic fibrosis, Huntington’s</a:t>
            </a:r>
          </a:p>
        </p:txBody>
      </p:sp>
      <p:sp>
        <p:nvSpPr>
          <p:cNvPr id="7" name="Rectangle 6"/>
          <p:cNvSpPr/>
          <p:nvPr/>
        </p:nvSpPr>
        <p:spPr>
          <a:xfrm>
            <a:off x="6448424" y="4542021"/>
            <a:ext cx="5110163" cy="1138773"/>
          </a:xfrm>
          <a:prstGeom prst="rect">
            <a:avLst/>
          </a:prstGeom>
        </p:spPr>
        <p:txBody>
          <a:bodyPr wrap="square">
            <a:spAutoFit/>
          </a:bodyPr>
          <a:lstStyle/>
          <a:p>
            <a:pPr>
              <a:spcBef>
                <a:spcPct val="20000"/>
              </a:spcBef>
              <a:buFont typeface="Wingdings" panose="05000000000000000000" pitchFamily="2" charset="2"/>
              <a:buChar char="Ø"/>
            </a:pPr>
            <a:r>
              <a:rPr lang="en-US" altLang="en-US" sz="2000" b="1" dirty="0" smtClean="0"/>
              <a:t>Tissue Repair</a:t>
            </a:r>
          </a:p>
          <a:p>
            <a:pPr marL="914400" lvl="1" indent="-457200">
              <a:spcBef>
                <a:spcPct val="20000"/>
              </a:spcBef>
              <a:buFont typeface="Arial" panose="020B0604020202020204" pitchFamily="34" charset="0"/>
              <a:buChar char="•"/>
            </a:pPr>
            <a:r>
              <a:rPr lang="en-US" altLang="en-US" sz="2000" b="1" dirty="0" smtClean="0"/>
              <a:t>Heart tissue</a:t>
            </a:r>
          </a:p>
          <a:p>
            <a:pPr marL="914400" lvl="1" indent="-457200">
              <a:spcBef>
                <a:spcPct val="20000"/>
              </a:spcBef>
              <a:buFont typeface="Arial" panose="020B0604020202020204" pitchFamily="34" charset="0"/>
              <a:buChar char="•"/>
            </a:pPr>
            <a:r>
              <a:rPr lang="en-US" altLang="en-US" sz="2000" b="1" dirty="0" smtClean="0"/>
              <a:t>Any other tissue in the body </a:t>
            </a:r>
            <a:endParaRPr lang="en-US" altLang="en-US" sz="2000" b="1" dirty="0"/>
          </a:p>
        </p:txBody>
      </p:sp>
      <p:sp>
        <p:nvSpPr>
          <p:cNvPr id="8" name="Rectangle 7"/>
          <p:cNvSpPr/>
          <p:nvPr/>
        </p:nvSpPr>
        <p:spPr>
          <a:xfrm>
            <a:off x="121443" y="4511243"/>
            <a:ext cx="4867275" cy="400110"/>
          </a:xfrm>
          <a:prstGeom prst="rect">
            <a:avLst/>
          </a:prstGeom>
        </p:spPr>
        <p:txBody>
          <a:bodyPr wrap="square">
            <a:spAutoFit/>
          </a:bodyPr>
          <a:lstStyle/>
          <a:p>
            <a:pPr algn="r">
              <a:spcBef>
                <a:spcPct val="20000"/>
              </a:spcBef>
              <a:buFont typeface="Wingdings" panose="05000000000000000000" pitchFamily="2" charset="2"/>
              <a:buChar char="Ø"/>
            </a:pPr>
            <a:r>
              <a:rPr lang="en-US" altLang="en-US" sz="2000" b="1" dirty="0" smtClean="0"/>
              <a:t>Heart Disease</a:t>
            </a:r>
            <a:endParaRPr lang="en-US" altLang="en-US" sz="2000" b="1" dirty="0"/>
          </a:p>
        </p:txBody>
      </p:sp>
      <p:sp>
        <p:nvSpPr>
          <p:cNvPr id="9" name="Rectangle 8"/>
          <p:cNvSpPr/>
          <p:nvPr/>
        </p:nvSpPr>
        <p:spPr>
          <a:xfrm>
            <a:off x="0" y="2895230"/>
            <a:ext cx="5110163" cy="400110"/>
          </a:xfrm>
          <a:prstGeom prst="rect">
            <a:avLst/>
          </a:prstGeom>
        </p:spPr>
        <p:txBody>
          <a:bodyPr wrap="square">
            <a:spAutoFit/>
          </a:bodyPr>
          <a:lstStyle/>
          <a:p>
            <a:pPr>
              <a:spcBef>
                <a:spcPct val="20000"/>
              </a:spcBef>
              <a:buFont typeface="Wingdings" panose="05000000000000000000" pitchFamily="2" charset="2"/>
              <a:buChar char="Ø"/>
            </a:pPr>
            <a:r>
              <a:rPr lang="en-US" altLang="en-US" sz="2000" b="1" dirty="0" smtClean="0"/>
              <a:t>Leukemia and Cancer</a:t>
            </a:r>
            <a:endParaRPr lang="en-US" altLang="en-US" sz="2000" b="1" dirty="0"/>
          </a:p>
        </p:txBody>
      </p:sp>
      <p:sp>
        <p:nvSpPr>
          <p:cNvPr id="10" name="Rectangle 9"/>
          <p:cNvSpPr/>
          <p:nvPr/>
        </p:nvSpPr>
        <p:spPr>
          <a:xfrm>
            <a:off x="1035112" y="1352651"/>
            <a:ext cx="5110163" cy="400110"/>
          </a:xfrm>
          <a:prstGeom prst="rect">
            <a:avLst/>
          </a:prstGeom>
        </p:spPr>
        <p:txBody>
          <a:bodyPr wrap="square">
            <a:spAutoFit/>
          </a:bodyPr>
          <a:lstStyle/>
          <a:p>
            <a:pPr>
              <a:spcBef>
                <a:spcPct val="20000"/>
              </a:spcBef>
              <a:buFont typeface="Wingdings" panose="05000000000000000000" pitchFamily="2" charset="2"/>
              <a:buChar char="Ø"/>
            </a:pPr>
            <a:r>
              <a:rPr lang="en-US" altLang="en-US" sz="2000" b="1" dirty="0" smtClean="0"/>
              <a:t>Rheumatoid </a:t>
            </a:r>
            <a:r>
              <a:rPr lang="en-US" altLang="en-US" sz="2000" b="1" dirty="0" err="1" smtClean="0"/>
              <a:t>Artheristis</a:t>
            </a:r>
            <a:endParaRPr lang="en-US" altLang="en-US" sz="2000" b="1" dirty="0"/>
          </a:p>
        </p:txBody>
      </p:sp>
      <p:sp>
        <p:nvSpPr>
          <p:cNvPr id="11" name="Down Arrow 10"/>
          <p:cNvSpPr/>
          <p:nvPr/>
        </p:nvSpPr>
        <p:spPr>
          <a:xfrm rot="8074412">
            <a:off x="4380571" y="1727009"/>
            <a:ext cx="385763" cy="785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rot="5400000">
            <a:off x="3412109" y="2698327"/>
            <a:ext cx="385763" cy="785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Down Arrow 12"/>
          <p:cNvSpPr/>
          <p:nvPr/>
        </p:nvSpPr>
        <p:spPr>
          <a:xfrm rot="19350902">
            <a:off x="6796241" y="3689158"/>
            <a:ext cx="385763" cy="785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Down Arrow 13"/>
          <p:cNvSpPr/>
          <p:nvPr/>
        </p:nvSpPr>
        <p:spPr>
          <a:xfrm rot="16200000">
            <a:off x="7741953" y="2760636"/>
            <a:ext cx="385763" cy="785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Down Arrow 14"/>
          <p:cNvSpPr/>
          <p:nvPr/>
        </p:nvSpPr>
        <p:spPr>
          <a:xfrm rot="2020806">
            <a:off x="4349251" y="3693920"/>
            <a:ext cx="385763" cy="785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Down Arrow 15"/>
          <p:cNvSpPr/>
          <p:nvPr/>
        </p:nvSpPr>
        <p:spPr>
          <a:xfrm rot="13173442">
            <a:off x="6255542" y="1738673"/>
            <a:ext cx="385763" cy="785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23394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813" t="4986" r="3281" b="6094"/>
          <a:stretch/>
        </p:blipFill>
        <p:spPr bwMode="auto">
          <a:xfrm>
            <a:off x="1485900" y="114299"/>
            <a:ext cx="9272588" cy="660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07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25" t="1564" r="1679" b="1794"/>
          <a:stretch/>
        </p:blipFill>
        <p:spPr bwMode="auto">
          <a:xfrm>
            <a:off x="1700211" y="157162"/>
            <a:ext cx="8665693"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89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09538"/>
            <a:ext cx="10353761" cy="833437"/>
          </a:xfrm>
        </p:spPr>
        <p:txBody>
          <a:bodyPr/>
          <a:lstStyle/>
          <a:p>
            <a:r>
              <a:rPr lang="en-US" dirty="0"/>
              <a:t>Stem Cell </a:t>
            </a:r>
            <a:endParaRPr lang="en-IN" dirty="0"/>
          </a:p>
        </p:txBody>
      </p:sp>
      <p:sp>
        <p:nvSpPr>
          <p:cNvPr id="3" name="Content Placeholder 2"/>
          <p:cNvSpPr>
            <a:spLocks noGrp="1"/>
          </p:cNvSpPr>
          <p:nvPr>
            <p:ph idx="1"/>
          </p:nvPr>
        </p:nvSpPr>
        <p:spPr>
          <a:xfrm>
            <a:off x="128589" y="942975"/>
            <a:ext cx="4143374" cy="5915025"/>
          </a:xfrm>
        </p:spPr>
        <p:txBody>
          <a:bodyPr>
            <a:noAutofit/>
          </a:bodyPr>
          <a:lstStyle/>
          <a:p>
            <a:pPr algn="just"/>
            <a:r>
              <a:rPr lang="en-US" sz="1800" dirty="0"/>
              <a:t>A cell that has the ability to continuously divide and differentiate (develop) into various other kind(s) of </a:t>
            </a:r>
            <a:r>
              <a:rPr lang="en-US" sz="1800" dirty="0" smtClean="0"/>
              <a:t>cells/tissues.</a:t>
            </a:r>
            <a:endParaRPr lang="en-US" sz="1800" dirty="0"/>
          </a:p>
          <a:p>
            <a:pPr algn="just"/>
            <a:r>
              <a:rPr lang="en-IN" sz="1800" dirty="0" smtClean="0"/>
              <a:t>They are Blank </a:t>
            </a:r>
            <a:r>
              <a:rPr lang="en-IN" sz="1800" dirty="0"/>
              <a:t>cells’ (unspecialized)</a:t>
            </a:r>
          </a:p>
          <a:p>
            <a:pPr algn="just"/>
            <a:r>
              <a:rPr lang="en-IN" sz="1800" dirty="0"/>
              <a:t>Capable of dividing and renewing themselves for long periods of time (proliferation and renewal)</a:t>
            </a:r>
          </a:p>
          <a:p>
            <a:pPr algn="just"/>
            <a:r>
              <a:rPr lang="en-IN" sz="1800" dirty="0"/>
              <a:t>Have the potential to give rise to specialized cell types (differentiation)</a:t>
            </a:r>
          </a:p>
          <a:p>
            <a:pPr algn="just"/>
            <a:endParaRPr lang="en-IN" sz="1800" dirty="0"/>
          </a:p>
        </p:txBody>
      </p:sp>
      <p:pic>
        <p:nvPicPr>
          <p:cNvPr id="4" name="Picture 3" descr="cell_different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697" y="1128712"/>
            <a:ext cx="751435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32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02" t="5640"/>
          <a:stretch/>
        </p:blipFill>
        <p:spPr bwMode="auto">
          <a:xfrm>
            <a:off x="1146897" y="128586"/>
            <a:ext cx="9887555" cy="662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72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Kinds of Stem Cells</a:t>
            </a:r>
            <a:endParaRPr lang="en-IN" dirty="0"/>
          </a:p>
        </p:txBody>
      </p:sp>
      <p:pic>
        <p:nvPicPr>
          <p:cNvPr id="4" name="table"/>
          <p:cNvPicPr>
            <a:picLocks noGrp="1" noChangeAspect="1"/>
          </p:cNvPicPr>
          <p:nvPr>
            <p:ph idx="1"/>
          </p:nvPr>
        </p:nvPicPr>
        <p:blipFill>
          <a:blip r:embed="rId2"/>
          <a:stretch>
            <a:fillRect/>
          </a:stretch>
        </p:blipFill>
        <p:spPr>
          <a:xfrm>
            <a:off x="913795" y="2095500"/>
            <a:ext cx="10516205" cy="4548188"/>
          </a:xfrm>
          <a:prstGeom prst="rect">
            <a:avLst/>
          </a:prstGeom>
        </p:spPr>
      </p:pic>
    </p:spTree>
    <p:extLst>
      <p:ext uri="{BB962C8B-B14F-4D97-AF65-F5344CB8AC3E}">
        <p14:creationId xmlns:p14="http://schemas.microsoft.com/office/powerpoint/2010/main" val="263714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123826"/>
            <a:ext cx="10353761" cy="776288"/>
          </a:xfrm>
        </p:spPr>
        <p:txBody>
          <a:bodyPr/>
          <a:lstStyle/>
          <a:p>
            <a:r>
              <a:rPr lang="en-IN" dirty="0" smtClean="0"/>
              <a:t>Types of stem cells</a:t>
            </a:r>
            <a:endParaRPr lang="en-IN" dirty="0"/>
          </a:p>
        </p:txBody>
      </p:sp>
      <p:sp>
        <p:nvSpPr>
          <p:cNvPr id="3" name="Content Placeholder 2"/>
          <p:cNvSpPr>
            <a:spLocks noGrp="1"/>
          </p:cNvSpPr>
          <p:nvPr>
            <p:ph idx="1"/>
          </p:nvPr>
        </p:nvSpPr>
        <p:spPr>
          <a:xfrm>
            <a:off x="414338" y="1343025"/>
            <a:ext cx="11129962" cy="4448175"/>
          </a:xfrm>
        </p:spPr>
        <p:txBody>
          <a:bodyPr>
            <a:noAutofit/>
          </a:bodyPr>
          <a:lstStyle/>
          <a:p>
            <a:pPr algn="just">
              <a:lnSpc>
                <a:spcPct val="100000"/>
              </a:lnSpc>
            </a:pPr>
            <a:r>
              <a:rPr lang="en-IN" sz="2400" dirty="0"/>
              <a:t>Embryonic stem cells come from a five to six-day-old embryo. They have the ability to form virtually any type of cell found in the human body. </a:t>
            </a:r>
          </a:p>
          <a:p>
            <a:pPr algn="just">
              <a:lnSpc>
                <a:spcPct val="100000"/>
              </a:lnSpc>
            </a:pPr>
            <a:endParaRPr lang="en-IN" sz="2400" dirty="0"/>
          </a:p>
          <a:p>
            <a:pPr algn="just">
              <a:lnSpc>
                <a:spcPct val="100000"/>
              </a:lnSpc>
            </a:pPr>
            <a:r>
              <a:rPr lang="en-IN" sz="2400" dirty="0"/>
              <a:t>Embryonic germ cells are derived from the part of a human embryo or foetus that will ultimately produce eggs or sperm (gametes). </a:t>
            </a:r>
          </a:p>
          <a:p>
            <a:pPr algn="just">
              <a:lnSpc>
                <a:spcPct val="100000"/>
              </a:lnSpc>
            </a:pPr>
            <a:endParaRPr lang="en-IN" sz="2400" dirty="0"/>
          </a:p>
          <a:p>
            <a:pPr algn="just">
              <a:lnSpc>
                <a:spcPct val="100000"/>
              </a:lnSpc>
            </a:pPr>
            <a:r>
              <a:rPr lang="en-IN" sz="2400" dirty="0"/>
              <a:t>Adult stem cells are undifferentiated cells found among specialised or differentiated cells in a tissue or organ after birth. Based on current research they appear to have a more restricted ability to produce different cell types and to self-renew. </a:t>
            </a:r>
          </a:p>
          <a:p>
            <a:pPr algn="just">
              <a:lnSpc>
                <a:spcPct val="100000"/>
              </a:lnSpc>
            </a:pPr>
            <a:endParaRPr lang="en-IN" sz="2400" dirty="0"/>
          </a:p>
        </p:txBody>
      </p:sp>
    </p:spTree>
    <p:extLst>
      <p:ext uri="{BB962C8B-B14F-4D97-AF65-F5344CB8AC3E}">
        <p14:creationId xmlns:p14="http://schemas.microsoft.com/office/powerpoint/2010/main" val="296040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877773" y="251276"/>
            <a:ext cx="10353761" cy="1326321"/>
          </a:xfrm>
        </p:spPr>
        <p:txBody>
          <a:bodyPr/>
          <a:lstStyle/>
          <a:p>
            <a:pPr eaLnBrk="1" hangingPunct="1">
              <a:defRPr/>
            </a:pPr>
            <a:r>
              <a:rPr lang="en-US" dirty="0" smtClean="0"/>
              <a:t>Derivation and Use of Embryonic Stem Cell Lines</a:t>
            </a:r>
          </a:p>
        </p:txBody>
      </p:sp>
      <p:grpSp>
        <p:nvGrpSpPr>
          <p:cNvPr id="2" name="Group 3"/>
          <p:cNvGrpSpPr>
            <a:grpSpLocks/>
          </p:cNvGrpSpPr>
          <p:nvPr/>
        </p:nvGrpSpPr>
        <p:grpSpPr bwMode="auto">
          <a:xfrm>
            <a:off x="5905501" y="1876425"/>
            <a:ext cx="4449763" cy="1030288"/>
            <a:chOff x="2760" y="1182"/>
            <a:chExt cx="2803" cy="649"/>
          </a:xfrm>
        </p:grpSpPr>
        <p:sp>
          <p:nvSpPr>
            <p:cNvPr id="135172" name="Line 4"/>
            <p:cNvSpPr>
              <a:spLocks noChangeShapeType="1"/>
            </p:cNvSpPr>
            <p:nvPr/>
          </p:nvSpPr>
          <p:spPr bwMode="auto">
            <a:xfrm>
              <a:off x="2760" y="1616"/>
              <a:ext cx="2064" cy="0"/>
            </a:xfrm>
            <a:prstGeom prst="line">
              <a:avLst/>
            </a:prstGeom>
            <a:noFill/>
            <a:ln w="38100">
              <a:solidFill>
                <a:schemeClr val="tx1"/>
              </a:solidFill>
              <a:round/>
              <a:headEnd/>
              <a:tailEnd type="triangle" w="med" len="med"/>
            </a:ln>
            <a:effectLst/>
          </p:spPr>
          <p:txBody>
            <a:bodyPr/>
            <a:lstStyle/>
            <a:p>
              <a:pPr>
                <a:defRPr/>
              </a:pPr>
              <a:endParaRPr lang="ru-RU"/>
            </a:p>
          </p:txBody>
        </p:sp>
        <p:grpSp>
          <p:nvGrpSpPr>
            <p:cNvPr id="15489" name="Group 5"/>
            <p:cNvGrpSpPr>
              <a:grpSpLocks/>
            </p:cNvGrpSpPr>
            <p:nvPr/>
          </p:nvGrpSpPr>
          <p:grpSpPr bwMode="auto">
            <a:xfrm>
              <a:off x="4907" y="1379"/>
              <a:ext cx="656" cy="452"/>
              <a:chOff x="5059" y="2547"/>
              <a:chExt cx="656" cy="452"/>
            </a:xfrm>
          </p:grpSpPr>
          <p:sp>
            <p:nvSpPr>
              <p:cNvPr id="135174" name="Freeform 6" descr="Pink tissue paper"/>
              <p:cNvSpPr>
                <a:spLocks/>
              </p:cNvSpPr>
              <p:nvPr/>
            </p:nvSpPr>
            <p:spPr bwMode="auto">
              <a:xfrm>
                <a:off x="5444" y="2631"/>
                <a:ext cx="200" cy="193"/>
              </a:xfrm>
              <a:custGeom>
                <a:avLst/>
                <a:gdLst/>
                <a:ahLst/>
                <a:cxnLst>
                  <a:cxn ang="0">
                    <a:pos x="108" y="5"/>
                  </a:cxn>
                  <a:cxn ang="0">
                    <a:pos x="36" y="29"/>
                  </a:cxn>
                  <a:cxn ang="0">
                    <a:pos x="4" y="85"/>
                  </a:cxn>
                  <a:cxn ang="0">
                    <a:pos x="60" y="117"/>
                  </a:cxn>
                  <a:cxn ang="0">
                    <a:pos x="108" y="189"/>
                  </a:cxn>
                  <a:cxn ang="0">
                    <a:pos x="196" y="93"/>
                  </a:cxn>
                  <a:cxn ang="0">
                    <a:pos x="132" y="61"/>
                  </a:cxn>
                  <a:cxn ang="0">
                    <a:pos x="108" y="5"/>
                  </a:cxn>
                </a:cxnLst>
                <a:rect l="0" t="0" r="r" b="b"/>
                <a:pathLst>
                  <a:path w="200" h="193">
                    <a:moveTo>
                      <a:pt x="108" y="5"/>
                    </a:moveTo>
                    <a:cubicBezTo>
                      <a:pt x="92" y="0"/>
                      <a:pt x="53" y="16"/>
                      <a:pt x="36" y="29"/>
                    </a:cubicBezTo>
                    <a:cubicBezTo>
                      <a:pt x="19" y="42"/>
                      <a:pt x="0" y="70"/>
                      <a:pt x="4" y="85"/>
                    </a:cubicBezTo>
                    <a:cubicBezTo>
                      <a:pt x="8" y="100"/>
                      <a:pt x="43" y="100"/>
                      <a:pt x="60" y="117"/>
                    </a:cubicBezTo>
                    <a:cubicBezTo>
                      <a:pt x="77" y="134"/>
                      <a:pt x="85" y="193"/>
                      <a:pt x="108" y="189"/>
                    </a:cubicBezTo>
                    <a:cubicBezTo>
                      <a:pt x="131" y="185"/>
                      <a:pt x="192" y="114"/>
                      <a:pt x="196" y="93"/>
                    </a:cubicBezTo>
                    <a:cubicBezTo>
                      <a:pt x="200" y="72"/>
                      <a:pt x="149" y="74"/>
                      <a:pt x="132" y="61"/>
                    </a:cubicBezTo>
                    <a:cubicBezTo>
                      <a:pt x="115" y="48"/>
                      <a:pt x="124" y="10"/>
                      <a:pt x="108" y="5"/>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75" name="Freeform 7" descr="Pink tissue paper"/>
              <p:cNvSpPr>
                <a:spLocks/>
              </p:cNvSpPr>
              <p:nvPr/>
            </p:nvSpPr>
            <p:spPr bwMode="auto">
              <a:xfrm>
                <a:off x="5361" y="2564"/>
                <a:ext cx="160" cy="152"/>
              </a:xfrm>
              <a:custGeom>
                <a:avLst/>
                <a:gdLst/>
                <a:ahLst/>
                <a:cxnLst>
                  <a:cxn ang="0">
                    <a:pos x="23" y="16"/>
                  </a:cxn>
                  <a:cxn ang="0">
                    <a:pos x="87" y="8"/>
                  </a:cxn>
                  <a:cxn ang="0">
                    <a:pos x="135" y="16"/>
                  </a:cxn>
                  <a:cxn ang="0">
                    <a:pos x="159" y="56"/>
                  </a:cxn>
                  <a:cxn ang="0">
                    <a:pos x="127" y="104"/>
                  </a:cxn>
                  <a:cxn ang="0">
                    <a:pos x="87" y="152"/>
                  </a:cxn>
                  <a:cxn ang="0">
                    <a:pos x="7" y="104"/>
                  </a:cxn>
                  <a:cxn ang="0">
                    <a:pos x="23" y="16"/>
                  </a:cxn>
                </a:cxnLst>
                <a:rect l="0" t="0" r="r" b="b"/>
                <a:pathLst>
                  <a:path w="160" h="152">
                    <a:moveTo>
                      <a:pt x="23" y="16"/>
                    </a:moveTo>
                    <a:cubicBezTo>
                      <a:pt x="36" y="0"/>
                      <a:pt x="68" y="8"/>
                      <a:pt x="87" y="8"/>
                    </a:cubicBezTo>
                    <a:cubicBezTo>
                      <a:pt x="106" y="8"/>
                      <a:pt x="123" y="8"/>
                      <a:pt x="135" y="16"/>
                    </a:cubicBezTo>
                    <a:cubicBezTo>
                      <a:pt x="147" y="24"/>
                      <a:pt x="160" y="41"/>
                      <a:pt x="159" y="56"/>
                    </a:cubicBezTo>
                    <a:cubicBezTo>
                      <a:pt x="158" y="71"/>
                      <a:pt x="139" y="88"/>
                      <a:pt x="127" y="104"/>
                    </a:cubicBezTo>
                    <a:cubicBezTo>
                      <a:pt x="115" y="120"/>
                      <a:pt x="107" y="152"/>
                      <a:pt x="87" y="152"/>
                    </a:cubicBezTo>
                    <a:cubicBezTo>
                      <a:pt x="67" y="152"/>
                      <a:pt x="14" y="124"/>
                      <a:pt x="7" y="104"/>
                    </a:cubicBezTo>
                    <a:cubicBezTo>
                      <a:pt x="0" y="84"/>
                      <a:pt x="10" y="32"/>
                      <a:pt x="23" y="16"/>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76" name="Freeform 8" descr="Pink tissue paper"/>
              <p:cNvSpPr>
                <a:spLocks/>
              </p:cNvSpPr>
              <p:nvPr/>
            </p:nvSpPr>
            <p:spPr bwMode="auto">
              <a:xfrm>
                <a:off x="5221" y="2547"/>
                <a:ext cx="170" cy="188"/>
              </a:xfrm>
              <a:custGeom>
                <a:avLst/>
                <a:gdLst/>
                <a:ahLst/>
                <a:cxnLst>
                  <a:cxn ang="0">
                    <a:pos x="3" y="65"/>
                  </a:cxn>
                  <a:cxn ang="0">
                    <a:pos x="67" y="177"/>
                  </a:cxn>
                  <a:cxn ang="0">
                    <a:pos x="123" y="129"/>
                  </a:cxn>
                  <a:cxn ang="0">
                    <a:pos x="163" y="17"/>
                  </a:cxn>
                  <a:cxn ang="0">
                    <a:pos x="83" y="25"/>
                  </a:cxn>
                  <a:cxn ang="0">
                    <a:pos x="3" y="65"/>
                  </a:cxn>
                </a:cxnLst>
                <a:rect l="0" t="0" r="r" b="b"/>
                <a:pathLst>
                  <a:path w="170" h="188">
                    <a:moveTo>
                      <a:pt x="3" y="65"/>
                    </a:moveTo>
                    <a:cubicBezTo>
                      <a:pt x="0" y="90"/>
                      <a:pt x="47" y="166"/>
                      <a:pt x="67" y="177"/>
                    </a:cubicBezTo>
                    <a:cubicBezTo>
                      <a:pt x="87" y="188"/>
                      <a:pt x="107" y="155"/>
                      <a:pt x="123" y="129"/>
                    </a:cubicBezTo>
                    <a:cubicBezTo>
                      <a:pt x="139" y="103"/>
                      <a:pt x="170" y="34"/>
                      <a:pt x="163" y="17"/>
                    </a:cubicBezTo>
                    <a:cubicBezTo>
                      <a:pt x="156" y="0"/>
                      <a:pt x="108" y="17"/>
                      <a:pt x="83" y="25"/>
                    </a:cubicBezTo>
                    <a:cubicBezTo>
                      <a:pt x="58" y="33"/>
                      <a:pt x="6" y="40"/>
                      <a:pt x="3" y="65"/>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77" name="Freeform 9" descr="Pink tissue paper"/>
              <p:cNvSpPr>
                <a:spLocks/>
              </p:cNvSpPr>
              <p:nvPr/>
            </p:nvSpPr>
            <p:spPr bwMode="auto">
              <a:xfrm>
                <a:off x="5153" y="2600"/>
                <a:ext cx="162" cy="216"/>
              </a:xfrm>
              <a:custGeom>
                <a:avLst/>
                <a:gdLst/>
                <a:ahLst/>
                <a:cxnLst>
                  <a:cxn ang="0">
                    <a:pos x="55" y="4"/>
                  </a:cxn>
                  <a:cxn ang="0">
                    <a:pos x="7" y="92"/>
                  </a:cxn>
                  <a:cxn ang="0">
                    <a:pos x="15" y="188"/>
                  </a:cxn>
                  <a:cxn ang="0">
                    <a:pos x="63" y="212"/>
                  </a:cxn>
                  <a:cxn ang="0">
                    <a:pos x="135" y="164"/>
                  </a:cxn>
                  <a:cxn ang="0">
                    <a:pos x="151" y="116"/>
                  </a:cxn>
                  <a:cxn ang="0">
                    <a:pos x="55" y="4"/>
                  </a:cxn>
                </a:cxnLst>
                <a:rect l="0" t="0" r="r" b="b"/>
                <a:pathLst>
                  <a:path w="162" h="216">
                    <a:moveTo>
                      <a:pt x="55" y="4"/>
                    </a:moveTo>
                    <a:cubicBezTo>
                      <a:pt x="31" y="0"/>
                      <a:pt x="14" y="61"/>
                      <a:pt x="7" y="92"/>
                    </a:cubicBezTo>
                    <a:cubicBezTo>
                      <a:pt x="0" y="123"/>
                      <a:pt x="6" y="168"/>
                      <a:pt x="15" y="188"/>
                    </a:cubicBezTo>
                    <a:cubicBezTo>
                      <a:pt x="24" y="208"/>
                      <a:pt x="43" y="216"/>
                      <a:pt x="63" y="212"/>
                    </a:cubicBezTo>
                    <a:cubicBezTo>
                      <a:pt x="83" y="208"/>
                      <a:pt x="120" y="180"/>
                      <a:pt x="135" y="164"/>
                    </a:cubicBezTo>
                    <a:cubicBezTo>
                      <a:pt x="150" y="148"/>
                      <a:pt x="162" y="141"/>
                      <a:pt x="151" y="116"/>
                    </a:cubicBezTo>
                    <a:cubicBezTo>
                      <a:pt x="140" y="91"/>
                      <a:pt x="79" y="8"/>
                      <a:pt x="55" y="4"/>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78" name="Freeform 10" descr="Pink tissue paper"/>
              <p:cNvSpPr>
                <a:spLocks/>
              </p:cNvSpPr>
              <p:nvPr/>
            </p:nvSpPr>
            <p:spPr bwMode="auto">
              <a:xfrm>
                <a:off x="5059" y="2692"/>
                <a:ext cx="137" cy="200"/>
              </a:xfrm>
              <a:custGeom>
                <a:avLst/>
                <a:gdLst/>
                <a:ahLst/>
                <a:cxnLst>
                  <a:cxn ang="0">
                    <a:pos x="133" y="72"/>
                  </a:cxn>
                  <a:cxn ang="0">
                    <a:pos x="85" y="8"/>
                  </a:cxn>
                  <a:cxn ang="0">
                    <a:pos x="13" y="24"/>
                  </a:cxn>
                  <a:cxn ang="0">
                    <a:pos x="5" y="128"/>
                  </a:cxn>
                  <a:cxn ang="0">
                    <a:pos x="21" y="176"/>
                  </a:cxn>
                  <a:cxn ang="0">
                    <a:pos x="69" y="200"/>
                  </a:cxn>
                  <a:cxn ang="0">
                    <a:pos x="109" y="176"/>
                  </a:cxn>
                  <a:cxn ang="0">
                    <a:pos x="133" y="72"/>
                  </a:cxn>
                </a:cxnLst>
                <a:rect l="0" t="0" r="r" b="b"/>
                <a:pathLst>
                  <a:path w="137" h="200">
                    <a:moveTo>
                      <a:pt x="133" y="72"/>
                    </a:moveTo>
                    <a:cubicBezTo>
                      <a:pt x="129" y="44"/>
                      <a:pt x="105" y="16"/>
                      <a:pt x="85" y="8"/>
                    </a:cubicBezTo>
                    <a:cubicBezTo>
                      <a:pt x="65" y="0"/>
                      <a:pt x="26" y="4"/>
                      <a:pt x="13" y="24"/>
                    </a:cubicBezTo>
                    <a:cubicBezTo>
                      <a:pt x="0" y="44"/>
                      <a:pt x="4" y="103"/>
                      <a:pt x="5" y="128"/>
                    </a:cubicBezTo>
                    <a:cubicBezTo>
                      <a:pt x="6" y="153"/>
                      <a:pt x="10" y="164"/>
                      <a:pt x="21" y="176"/>
                    </a:cubicBezTo>
                    <a:cubicBezTo>
                      <a:pt x="32" y="188"/>
                      <a:pt x="54" y="200"/>
                      <a:pt x="69" y="200"/>
                    </a:cubicBezTo>
                    <a:cubicBezTo>
                      <a:pt x="84" y="200"/>
                      <a:pt x="100" y="200"/>
                      <a:pt x="109" y="176"/>
                    </a:cubicBezTo>
                    <a:cubicBezTo>
                      <a:pt x="118" y="152"/>
                      <a:pt x="137" y="100"/>
                      <a:pt x="133" y="72"/>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79" name="Freeform 11" descr="Pink tissue paper"/>
              <p:cNvSpPr>
                <a:spLocks/>
              </p:cNvSpPr>
              <p:nvPr/>
            </p:nvSpPr>
            <p:spPr bwMode="auto">
              <a:xfrm>
                <a:off x="5115" y="2792"/>
                <a:ext cx="134" cy="152"/>
              </a:xfrm>
              <a:custGeom>
                <a:avLst/>
                <a:gdLst/>
                <a:ahLst/>
                <a:cxnLst>
                  <a:cxn ang="0">
                    <a:pos x="77" y="4"/>
                  </a:cxn>
                  <a:cxn ang="0">
                    <a:pos x="133" y="92"/>
                  </a:cxn>
                  <a:cxn ang="0">
                    <a:pos x="85" y="148"/>
                  </a:cxn>
                  <a:cxn ang="0">
                    <a:pos x="5" y="116"/>
                  </a:cxn>
                  <a:cxn ang="0">
                    <a:pos x="77" y="4"/>
                  </a:cxn>
                </a:cxnLst>
                <a:rect l="0" t="0" r="r" b="b"/>
                <a:pathLst>
                  <a:path w="134" h="152">
                    <a:moveTo>
                      <a:pt x="77" y="4"/>
                    </a:moveTo>
                    <a:cubicBezTo>
                      <a:pt x="98" y="0"/>
                      <a:pt x="132" y="68"/>
                      <a:pt x="133" y="92"/>
                    </a:cubicBezTo>
                    <a:cubicBezTo>
                      <a:pt x="134" y="116"/>
                      <a:pt x="106" y="144"/>
                      <a:pt x="85" y="148"/>
                    </a:cubicBezTo>
                    <a:cubicBezTo>
                      <a:pt x="64" y="152"/>
                      <a:pt x="10" y="141"/>
                      <a:pt x="5" y="116"/>
                    </a:cubicBezTo>
                    <a:cubicBezTo>
                      <a:pt x="0" y="91"/>
                      <a:pt x="56" y="8"/>
                      <a:pt x="77" y="4"/>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80" name="Freeform 12" descr="Pink tissue paper"/>
              <p:cNvSpPr>
                <a:spLocks/>
              </p:cNvSpPr>
              <p:nvPr/>
            </p:nvSpPr>
            <p:spPr bwMode="auto">
              <a:xfrm>
                <a:off x="5557" y="2727"/>
                <a:ext cx="158" cy="186"/>
              </a:xfrm>
              <a:custGeom>
                <a:avLst/>
                <a:gdLst/>
                <a:ahLst/>
                <a:cxnLst>
                  <a:cxn ang="0">
                    <a:pos x="11" y="101"/>
                  </a:cxn>
                  <a:cxn ang="0">
                    <a:pos x="11" y="157"/>
                  </a:cxn>
                  <a:cxn ang="0">
                    <a:pos x="75" y="181"/>
                  </a:cxn>
                  <a:cxn ang="0">
                    <a:pos x="147" y="125"/>
                  </a:cxn>
                  <a:cxn ang="0">
                    <a:pos x="139" y="29"/>
                  </a:cxn>
                  <a:cxn ang="0">
                    <a:pos x="75" y="13"/>
                  </a:cxn>
                  <a:cxn ang="0">
                    <a:pos x="11" y="101"/>
                  </a:cxn>
                </a:cxnLst>
                <a:rect l="0" t="0" r="r" b="b"/>
                <a:pathLst>
                  <a:path w="158" h="186">
                    <a:moveTo>
                      <a:pt x="11" y="101"/>
                    </a:moveTo>
                    <a:cubicBezTo>
                      <a:pt x="0" y="125"/>
                      <a:pt x="0" y="144"/>
                      <a:pt x="11" y="157"/>
                    </a:cubicBezTo>
                    <a:cubicBezTo>
                      <a:pt x="22" y="170"/>
                      <a:pt x="52" y="186"/>
                      <a:pt x="75" y="181"/>
                    </a:cubicBezTo>
                    <a:cubicBezTo>
                      <a:pt x="98" y="176"/>
                      <a:pt x="136" y="150"/>
                      <a:pt x="147" y="125"/>
                    </a:cubicBezTo>
                    <a:cubicBezTo>
                      <a:pt x="158" y="100"/>
                      <a:pt x="151" y="48"/>
                      <a:pt x="139" y="29"/>
                    </a:cubicBezTo>
                    <a:cubicBezTo>
                      <a:pt x="127" y="10"/>
                      <a:pt x="95" y="0"/>
                      <a:pt x="75" y="13"/>
                    </a:cubicBezTo>
                    <a:cubicBezTo>
                      <a:pt x="55" y="26"/>
                      <a:pt x="22" y="77"/>
                      <a:pt x="11" y="10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81" name="Freeform 13" descr="Pink tissue paper"/>
              <p:cNvSpPr>
                <a:spLocks/>
              </p:cNvSpPr>
              <p:nvPr/>
            </p:nvSpPr>
            <p:spPr bwMode="auto">
              <a:xfrm>
                <a:off x="5452" y="2843"/>
                <a:ext cx="147" cy="146"/>
              </a:xfrm>
              <a:custGeom>
                <a:avLst/>
                <a:gdLst/>
                <a:ahLst/>
                <a:cxnLst>
                  <a:cxn ang="0">
                    <a:pos x="116" y="1"/>
                  </a:cxn>
                  <a:cxn ang="0">
                    <a:pos x="12" y="73"/>
                  </a:cxn>
                  <a:cxn ang="0">
                    <a:pos x="44" y="145"/>
                  </a:cxn>
                  <a:cxn ang="0">
                    <a:pos x="132" y="81"/>
                  </a:cxn>
                  <a:cxn ang="0">
                    <a:pos x="116" y="1"/>
                  </a:cxn>
                </a:cxnLst>
                <a:rect l="0" t="0" r="r" b="b"/>
                <a:pathLst>
                  <a:path w="147" h="146">
                    <a:moveTo>
                      <a:pt x="116" y="1"/>
                    </a:moveTo>
                    <a:cubicBezTo>
                      <a:pt x="96" y="0"/>
                      <a:pt x="24" y="49"/>
                      <a:pt x="12" y="73"/>
                    </a:cubicBezTo>
                    <a:cubicBezTo>
                      <a:pt x="0" y="97"/>
                      <a:pt x="24" y="144"/>
                      <a:pt x="44" y="145"/>
                    </a:cubicBezTo>
                    <a:cubicBezTo>
                      <a:pt x="64" y="146"/>
                      <a:pt x="117" y="106"/>
                      <a:pt x="132" y="81"/>
                    </a:cubicBezTo>
                    <a:cubicBezTo>
                      <a:pt x="147" y="56"/>
                      <a:pt x="136" y="2"/>
                      <a:pt x="116" y="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82" name="Freeform 14" descr="Pink tissue paper"/>
              <p:cNvSpPr>
                <a:spLocks/>
              </p:cNvSpPr>
              <p:nvPr/>
            </p:nvSpPr>
            <p:spPr bwMode="auto">
              <a:xfrm>
                <a:off x="5435" y="2697"/>
                <a:ext cx="144" cy="204"/>
              </a:xfrm>
              <a:custGeom>
                <a:avLst/>
                <a:gdLst/>
                <a:ahLst/>
                <a:cxnLst>
                  <a:cxn ang="0">
                    <a:pos x="29" y="11"/>
                  </a:cxn>
                  <a:cxn ang="0">
                    <a:pos x="5" y="75"/>
                  </a:cxn>
                  <a:cxn ang="0">
                    <a:pos x="5" y="131"/>
                  </a:cxn>
                  <a:cxn ang="0">
                    <a:pos x="37" y="203"/>
                  </a:cxn>
                  <a:cxn ang="0">
                    <a:pos x="141" y="139"/>
                  </a:cxn>
                  <a:cxn ang="0">
                    <a:pos x="29" y="11"/>
                  </a:cxn>
                </a:cxnLst>
                <a:rect l="0" t="0" r="r" b="b"/>
                <a:pathLst>
                  <a:path w="144" h="204">
                    <a:moveTo>
                      <a:pt x="29" y="11"/>
                    </a:moveTo>
                    <a:cubicBezTo>
                      <a:pt x="6" y="0"/>
                      <a:pt x="9" y="55"/>
                      <a:pt x="5" y="75"/>
                    </a:cubicBezTo>
                    <a:cubicBezTo>
                      <a:pt x="1" y="95"/>
                      <a:pt x="0" y="110"/>
                      <a:pt x="5" y="131"/>
                    </a:cubicBezTo>
                    <a:cubicBezTo>
                      <a:pt x="10" y="152"/>
                      <a:pt x="14" y="202"/>
                      <a:pt x="37" y="203"/>
                    </a:cubicBezTo>
                    <a:cubicBezTo>
                      <a:pt x="60" y="204"/>
                      <a:pt x="138" y="172"/>
                      <a:pt x="141" y="139"/>
                    </a:cubicBezTo>
                    <a:cubicBezTo>
                      <a:pt x="144" y="106"/>
                      <a:pt x="52" y="22"/>
                      <a:pt x="29" y="1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83" name="Freeform 15" descr="Pink tissue paper"/>
              <p:cNvSpPr>
                <a:spLocks/>
              </p:cNvSpPr>
              <p:nvPr/>
            </p:nvSpPr>
            <p:spPr bwMode="auto">
              <a:xfrm>
                <a:off x="5297" y="2763"/>
                <a:ext cx="158" cy="146"/>
              </a:xfrm>
              <a:custGeom>
                <a:avLst/>
                <a:gdLst/>
                <a:ahLst/>
                <a:cxnLst>
                  <a:cxn ang="0">
                    <a:pos x="143" y="17"/>
                  </a:cxn>
                  <a:cxn ang="0">
                    <a:pos x="39" y="25"/>
                  </a:cxn>
                  <a:cxn ang="0">
                    <a:pos x="15" y="113"/>
                  </a:cxn>
                  <a:cxn ang="0">
                    <a:pos x="127" y="129"/>
                  </a:cxn>
                  <a:cxn ang="0">
                    <a:pos x="143" y="17"/>
                  </a:cxn>
                </a:cxnLst>
                <a:rect l="0" t="0" r="r" b="b"/>
                <a:pathLst>
                  <a:path w="158" h="146">
                    <a:moveTo>
                      <a:pt x="143" y="17"/>
                    </a:moveTo>
                    <a:cubicBezTo>
                      <a:pt x="128" y="0"/>
                      <a:pt x="60" y="9"/>
                      <a:pt x="39" y="25"/>
                    </a:cubicBezTo>
                    <a:cubicBezTo>
                      <a:pt x="18" y="41"/>
                      <a:pt x="0" y="96"/>
                      <a:pt x="15" y="113"/>
                    </a:cubicBezTo>
                    <a:cubicBezTo>
                      <a:pt x="30" y="130"/>
                      <a:pt x="104" y="146"/>
                      <a:pt x="127" y="129"/>
                    </a:cubicBezTo>
                    <a:cubicBezTo>
                      <a:pt x="150" y="112"/>
                      <a:pt x="158" y="34"/>
                      <a:pt x="143" y="17"/>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84" name="Freeform 16" descr="Pink tissue paper"/>
              <p:cNvSpPr>
                <a:spLocks/>
              </p:cNvSpPr>
              <p:nvPr/>
            </p:nvSpPr>
            <p:spPr bwMode="auto">
              <a:xfrm>
                <a:off x="5179" y="2712"/>
                <a:ext cx="189" cy="168"/>
              </a:xfrm>
              <a:custGeom>
                <a:avLst/>
                <a:gdLst/>
                <a:ahLst/>
                <a:cxnLst>
                  <a:cxn ang="0">
                    <a:pos x="125" y="4"/>
                  </a:cxn>
                  <a:cxn ang="0">
                    <a:pos x="189" y="108"/>
                  </a:cxn>
                  <a:cxn ang="0">
                    <a:pos x="125" y="156"/>
                  </a:cxn>
                  <a:cxn ang="0">
                    <a:pos x="45" y="156"/>
                  </a:cxn>
                  <a:cxn ang="0">
                    <a:pos x="13" y="84"/>
                  </a:cxn>
                  <a:cxn ang="0">
                    <a:pos x="125" y="4"/>
                  </a:cxn>
                </a:cxnLst>
                <a:rect l="0" t="0" r="r" b="b"/>
                <a:pathLst>
                  <a:path w="189" h="168">
                    <a:moveTo>
                      <a:pt x="125" y="4"/>
                    </a:moveTo>
                    <a:cubicBezTo>
                      <a:pt x="154" y="8"/>
                      <a:pt x="189" y="83"/>
                      <a:pt x="189" y="108"/>
                    </a:cubicBezTo>
                    <a:cubicBezTo>
                      <a:pt x="189" y="133"/>
                      <a:pt x="149" y="148"/>
                      <a:pt x="125" y="156"/>
                    </a:cubicBezTo>
                    <a:cubicBezTo>
                      <a:pt x="101" y="164"/>
                      <a:pt x="64" y="168"/>
                      <a:pt x="45" y="156"/>
                    </a:cubicBezTo>
                    <a:cubicBezTo>
                      <a:pt x="26" y="144"/>
                      <a:pt x="0" y="108"/>
                      <a:pt x="13" y="84"/>
                    </a:cubicBezTo>
                    <a:cubicBezTo>
                      <a:pt x="26" y="60"/>
                      <a:pt x="96" y="0"/>
                      <a:pt x="125" y="4"/>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85" name="Freeform 17" descr="Pink tissue paper"/>
              <p:cNvSpPr>
                <a:spLocks/>
              </p:cNvSpPr>
              <p:nvPr/>
            </p:nvSpPr>
            <p:spPr bwMode="auto">
              <a:xfrm>
                <a:off x="5308" y="2664"/>
                <a:ext cx="165" cy="135"/>
              </a:xfrm>
              <a:custGeom>
                <a:avLst/>
                <a:gdLst/>
                <a:ahLst/>
                <a:cxnLst>
                  <a:cxn ang="0">
                    <a:pos x="4" y="68"/>
                  </a:cxn>
                  <a:cxn ang="0">
                    <a:pos x="52" y="4"/>
                  </a:cxn>
                  <a:cxn ang="0">
                    <a:pos x="132" y="44"/>
                  </a:cxn>
                  <a:cxn ang="0">
                    <a:pos x="148" y="108"/>
                  </a:cxn>
                  <a:cxn ang="0">
                    <a:pos x="28" y="124"/>
                  </a:cxn>
                  <a:cxn ang="0">
                    <a:pos x="4" y="68"/>
                  </a:cxn>
                </a:cxnLst>
                <a:rect l="0" t="0" r="r" b="b"/>
                <a:pathLst>
                  <a:path w="165" h="135">
                    <a:moveTo>
                      <a:pt x="4" y="68"/>
                    </a:moveTo>
                    <a:cubicBezTo>
                      <a:pt x="8" y="48"/>
                      <a:pt x="31" y="8"/>
                      <a:pt x="52" y="4"/>
                    </a:cubicBezTo>
                    <a:cubicBezTo>
                      <a:pt x="73" y="0"/>
                      <a:pt x="116" y="27"/>
                      <a:pt x="132" y="44"/>
                    </a:cubicBezTo>
                    <a:cubicBezTo>
                      <a:pt x="148" y="61"/>
                      <a:pt x="165" y="95"/>
                      <a:pt x="148" y="108"/>
                    </a:cubicBezTo>
                    <a:cubicBezTo>
                      <a:pt x="131" y="121"/>
                      <a:pt x="51" y="135"/>
                      <a:pt x="28" y="124"/>
                    </a:cubicBezTo>
                    <a:cubicBezTo>
                      <a:pt x="5" y="113"/>
                      <a:pt x="0" y="88"/>
                      <a:pt x="4" y="68"/>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86" name="Freeform 18" descr="Pink tissue paper"/>
              <p:cNvSpPr>
                <a:spLocks/>
              </p:cNvSpPr>
              <p:nvPr/>
            </p:nvSpPr>
            <p:spPr bwMode="auto">
              <a:xfrm>
                <a:off x="5193" y="2839"/>
                <a:ext cx="163" cy="141"/>
              </a:xfrm>
              <a:custGeom>
                <a:avLst/>
                <a:gdLst/>
                <a:ahLst/>
                <a:cxnLst>
                  <a:cxn ang="0">
                    <a:pos x="47" y="29"/>
                  </a:cxn>
                  <a:cxn ang="0">
                    <a:pos x="127" y="5"/>
                  </a:cxn>
                  <a:cxn ang="0">
                    <a:pos x="159" y="61"/>
                  </a:cxn>
                  <a:cxn ang="0">
                    <a:pos x="103" y="133"/>
                  </a:cxn>
                  <a:cxn ang="0">
                    <a:pos x="7" y="109"/>
                  </a:cxn>
                  <a:cxn ang="0">
                    <a:pos x="47" y="29"/>
                  </a:cxn>
                </a:cxnLst>
                <a:rect l="0" t="0" r="r" b="b"/>
                <a:pathLst>
                  <a:path w="163" h="141">
                    <a:moveTo>
                      <a:pt x="47" y="29"/>
                    </a:moveTo>
                    <a:cubicBezTo>
                      <a:pt x="67" y="12"/>
                      <a:pt x="108" y="0"/>
                      <a:pt x="127" y="5"/>
                    </a:cubicBezTo>
                    <a:cubicBezTo>
                      <a:pt x="146" y="10"/>
                      <a:pt x="163" y="40"/>
                      <a:pt x="159" y="61"/>
                    </a:cubicBezTo>
                    <a:cubicBezTo>
                      <a:pt x="155" y="82"/>
                      <a:pt x="128" y="125"/>
                      <a:pt x="103" y="133"/>
                    </a:cubicBezTo>
                    <a:cubicBezTo>
                      <a:pt x="78" y="141"/>
                      <a:pt x="14" y="127"/>
                      <a:pt x="7" y="109"/>
                    </a:cubicBezTo>
                    <a:cubicBezTo>
                      <a:pt x="0" y="91"/>
                      <a:pt x="27" y="46"/>
                      <a:pt x="47" y="29"/>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87" name="Freeform 19" descr="Pink tissue paper"/>
              <p:cNvSpPr>
                <a:spLocks/>
              </p:cNvSpPr>
              <p:nvPr/>
            </p:nvSpPr>
            <p:spPr bwMode="auto">
              <a:xfrm>
                <a:off x="5291" y="2869"/>
                <a:ext cx="202" cy="130"/>
              </a:xfrm>
              <a:custGeom>
                <a:avLst/>
                <a:gdLst/>
                <a:ahLst/>
                <a:cxnLst>
                  <a:cxn ang="0">
                    <a:pos x="53" y="31"/>
                  </a:cxn>
                  <a:cxn ang="0">
                    <a:pos x="173" y="7"/>
                  </a:cxn>
                  <a:cxn ang="0">
                    <a:pos x="197" y="71"/>
                  </a:cxn>
                  <a:cxn ang="0">
                    <a:pos x="173" y="119"/>
                  </a:cxn>
                  <a:cxn ang="0">
                    <a:pos x="21" y="111"/>
                  </a:cxn>
                  <a:cxn ang="0">
                    <a:pos x="53" y="31"/>
                  </a:cxn>
                </a:cxnLst>
                <a:rect l="0" t="0" r="r" b="b"/>
                <a:pathLst>
                  <a:path w="202" h="130">
                    <a:moveTo>
                      <a:pt x="53" y="31"/>
                    </a:moveTo>
                    <a:cubicBezTo>
                      <a:pt x="78" y="14"/>
                      <a:pt x="149" y="0"/>
                      <a:pt x="173" y="7"/>
                    </a:cubicBezTo>
                    <a:cubicBezTo>
                      <a:pt x="197" y="14"/>
                      <a:pt x="197" y="52"/>
                      <a:pt x="197" y="71"/>
                    </a:cubicBezTo>
                    <a:cubicBezTo>
                      <a:pt x="197" y="90"/>
                      <a:pt x="202" y="112"/>
                      <a:pt x="173" y="119"/>
                    </a:cubicBezTo>
                    <a:cubicBezTo>
                      <a:pt x="144" y="126"/>
                      <a:pt x="42" y="130"/>
                      <a:pt x="21" y="111"/>
                    </a:cubicBezTo>
                    <a:cubicBezTo>
                      <a:pt x="0" y="92"/>
                      <a:pt x="28" y="48"/>
                      <a:pt x="53" y="3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188" name="Oval 20"/>
              <p:cNvSpPr>
                <a:spLocks noChangeArrowheads="1"/>
              </p:cNvSpPr>
              <p:nvPr/>
            </p:nvSpPr>
            <p:spPr bwMode="auto">
              <a:xfrm>
                <a:off x="5610" y="2790"/>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189" name="Oval 21"/>
              <p:cNvSpPr>
                <a:spLocks noChangeArrowheads="1"/>
              </p:cNvSpPr>
              <p:nvPr/>
            </p:nvSpPr>
            <p:spPr bwMode="auto">
              <a:xfrm>
                <a:off x="5506" y="2902"/>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190" name="Oval 22"/>
              <p:cNvSpPr>
                <a:spLocks noChangeArrowheads="1"/>
              </p:cNvSpPr>
              <p:nvPr/>
            </p:nvSpPr>
            <p:spPr bwMode="auto">
              <a:xfrm>
                <a:off x="5378" y="292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191" name="Oval 23"/>
              <p:cNvSpPr>
                <a:spLocks noChangeArrowheads="1"/>
              </p:cNvSpPr>
              <p:nvPr/>
            </p:nvSpPr>
            <p:spPr bwMode="auto">
              <a:xfrm>
                <a:off x="5242" y="2894"/>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192" name="Oval 24"/>
              <p:cNvSpPr>
                <a:spLocks noChangeArrowheads="1"/>
              </p:cNvSpPr>
              <p:nvPr/>
            </p:nvSpPr>
            <p:spPr bwMode="auto">
              <a:xfrm>
                <a:off x="5146" y="2862"/>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193" name="Oval 25"/>
              <p:cNvSpPr>
                <a:spLocks noChangeArrowheads="1"/>
              </p:cNvSpPr>
              <p:nvPr/>
            </p:nvSpPr>
            <p:spPr bwMode="auto">
              <a:xfrm>
                <a:off x="5082" y="276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194" name="Oval 26"/>
              <p:cNvSpPr>
                <a:spLocks noChangeArrowheads="1"/>
              </p:cNvSpPr>
              <p:nvPr/>
            </p:nvSpPr>
            <p:spPr bwMode="auto">
              <a:xfrm>
                <a:off x="5186" y="2670"/>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195" name="Oval 27"/>
              <p:cNvSpPr>
                <a:spLocks noChangeArrowheads="1"/>
              </p:cNvSpPr>
              <p:nvPr/>
            </p:nvSpPr>
            <p:spPr bwMode="auto">
              <a:xfrm>
                <a:off x="5282" y="2598"/>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196" name="Oval 28"/>
              <p:cNvSpPr>
                <a:spLocks noChangeArrowheads="1"/>
              </p:cNvSpPr>
              <p:nvPr/>
            </p:nvSpPr>
            <p:spPr bwMode="auto">
              <a:xfrm>
                <a:off x="5402" y="2598"/>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197" name="Oval 29"/>
              <p:cNvSpPr>
                <a:spLocks noChangeArrowheads="1"/>
              </p:cNvSpPr>
              <p:nvPr/>
            </p:nvSpPr>
            <p:spPr bwMode="auto">
              <a:xfrm>
                <a:off x="5522" y="268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198" name="Oval 30"/>
              <p:cNvSpPr>
                <a:spLocks noChangeArrowheads="1"/>
              </p:cNvSpPr>
              <p:nvPr/>
            </p:nvSpPr>
            <p:spPr bwMode="auto">
              <a:xfrm>
                <a:off x="5474" y="2782"/>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199" name="Oval 31"/>
              <p:cNvSpPr>
                <a:spLocks noChangeArrowheads="1"/>
              </p:cNvSpPr>
              <p:nvPr/>
            </p:nvSpPr>
            <p:spPr bwMode="auto">
              <a:xfrm>
                <a:off x="5370" y="280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00" name="Oval 32"/>
              <p:cNvSpPr>
                <a:spLocks noChangeArrowheads="1"/>
              </p:cNvSpPr>
              <p:nvPr/>
            </p:nvSpPr>
            <p:spPr bwMode="auto">
              <a:xfrm>
                <a:off x="5242" y="276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01" name="Oval 33"/>
              <p:cNvSpPr>
                <a:spLocks noChangeArrowheads="1"/>
              </p:cNvSpPr>
              <p:nvPr/>
            </p:nvSpPr>
            <p:spPr bwMode="auto">
              <a:xfrm>
                <a:off x="5354" y="2718"/>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grpSp>
        <p:sp>
          <p:nvSpPr>
            <p:cNvPr id="135202" name="Text Box 34"/>
            <p:cNvSpPr txBox="1">
              <a:spLocks noChangeArrowheads="1"/>
            </p:cNvSpPr>
            <p:nvPr/>
          </p:nvSpPr>
          <p:spPr bwMode="auto">
            <a:xfrm>
              <a:off x="3014" y="1182"/>
              <a:ext cx="1554" cy="337"/>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eaLnBrk="1" hangingPunct="1">
                <a:lnSpc>
                  <a:spcPct val="80000"/>
                </a:lnSpc>
                <a:defRPr/>
              </a:pPr>
              <a:r>
                <a:rPr lang="en-US">
                  <a:latin typeface="Arial" pitchFamily="34" charset="0"/>
                </a:rPr>
                <a:t>Isolate inner cell mass</a:t>
              </a:r>
            </a:p>
            <a:p>
              <a:pPr algn="ctr" eaLnBrk="1" hangingPunct="1">
                <a:lnSpc>
                  <a:spcPct val="80000"/>
                </a:lnSpc>
                <a:defRPr/>
              </a:pPr>
              <a:r>
                <a:rPr lang="en-US">
                  <a:latin typeface="Arial" pitchFamily="34" charset="0"/>
                </a:rPr>
                <a:t>(destroys embryo)</a:t>
              </a:r>
            </a:p>
          </p:txBody>
        </p:sp>
      </p:grpSp>
      <p:sp>
        <p:nvSpPr>
          <p:cNvPr id="135204" name="Line 36"/>
          <p:cNvSpPr>
            <a:spLocks noChangeShapeType="1"/>
          </p:cNvSpPr>
          <p:nvPr/>
        </p:nvSpPr>
        <p:spPr bwMode="auto">
          <a:xfrm flipH="1">
            <a:off x="5740400" y="4292600"/>
            <a:ext cx="1168400" cy="812800"/>
          </a:xfrm>
          <a:prstGeom prst="line">
            <a:avLst/>
          </a:prstGeom>
          <a:noFill/>
          <a:ln w="38100">
            <a:solidFill>
              <a:schemeClr val="tx1"/>
            </a:solidFill>
            <a:round/>
            <a:headEnd/>
            <a:tailEnd type="triangle" w="med" len="med"/>
          </a:ln>
          <a:effectLst/>
        </p:spPr>
        <p:txBody>
          <a:bodyPr/>
          <a:lstStyle/>
          <a:p>
            <a:pPr>
              <a:defRPr/>
            </a:pPr>
            <a:endParaRPr lang="ru-RU"/>
          </a:p>
        </p:txBody>
      </p:sp>
      <p:grpSp>
        <p:nvGrpSpPr>
          <p:cNvPr id="4" name="Group 37"/>
          <p:cNvGrpSpPr>
            <a:grpSpLocks/>
          </p:cNvGrpSpPr>
          <p:nvPr/>
        </p:nvGrpSpPr>
        <p:grpSpPr bwMode="auto">
          <a:xfrm>
            <a:off x="4389438" y="4954588"/>
            <a:ext cx="1206500" cy="449262"/>
            <a:chOff x="4792" y="3000"/>
            <a:chExt cx="968" cy="361"/>
          </a:xfrm>
        </p:grpSpPr>
        <p:grpSp>
          <p:nvGrpSpPr>
            <p:cNvPr id="15475" name="Group 38"/>
            <p:cNvGrpSpPr>
              <a:grpSpLocks/>
            </p:cNvGrpSpPr>
            <p:nvPr/>
          </p:nvGrpSpPr>
          <p:grpSpPr bwMode="auto">
            <a:xfrm>
              <a:off x="4792" y="3000"/>
              <a:ext cx="968" cy="361"/>
              <a:chOff x="4272" y="2448"/>
              <a:chExt cx="968" cy="361"/>
            </a:xfrm>
          </p:grpSpPr>
          <p:sp>
            <p:nvSpPr>
              <p:cNvPr id="135207" name="Oval 39"/>
              <p:cNvSpPr>
                <a:spLocks noChangeArrowheads="1"/>
              </p:cNvSpPr>
              <p:nvPr/>
            </p:nvSpPr>
            <p:spPr bwMode="auto">
              <a:xfrm rot="10800000" flipV="1">
                <a:off x="4272" y="2448"/>
                <a:ext cx="968" cy="350"/>
              </a:xfrm>
              <a:prstGeom prst="ellipse">
                <a:avLst/>
              </a:prstGeom>
              <a:solidFill>
                <a:srgbClr val="FFCCCC"/>
              </a:solidFill>
              <a:ln w="9525">
                <a:round/>
                <a:headEnd/>
                <a:tailEnd/>
              </a:ln>
              <a:effectLst/>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pPr>
                  <a:defRPr/>
                </a:pPr>
                <a:endParaRPr lang="ru-RU"/>
              </a:p>
            </p:txBody>
          </p:sp>
          <p:grpSp>
            <p:nvGrpSpPr>
              <p:cNvPr id="15481" name="Group 40"/>
              <p:cNvGrpSpPr>
                <a:grpSpLocks/>
              </p:cNvGrpSpPr>
              <p:nvPr/>
            </p:nvGrpSpPr>
            <p:grpSpPr bwMode="auto">
              <a:xfrm>
                <a:off x="4286" y="2545"/>
                <a:ext cx="943" cy="264"/>
                <a:chOff x="4286" y="2536"/>
                <a:chExt cx="943" cy="264"/>
              </a:xfrm>
            </p:grpSpPr>
            <p:grpSp>
              <p:nvGrpSpPr>
                <p:cNvPr id="15482" name="Group 41"/>
                <p:cNvGrpSpPr>
                  <a:grpSpLocks/>
                </p:cNvGrpSpPr>
                <p:nvPr/>
              </p:nvGrpSpPr>
              <p:grpSpPr bwMode="auto">
                <a:xfrm>
                  <a:off x="4286" y="2621"/>
                  <a:ext cx="943" cy="179"/>
                  <a:chOff x="4304" y="2618"/>
                  <a:chExt cx="895" cy="80"/>
                </a:xfrm>
              </p:grpSpPr>
              <p:sp>
                <p:nvSpPr>
                  <p:cNvPr id="135210" name="Arc 42"/>
                  <p:cNvSpPr>
                    <a:spLocks/>
                  </p:cNvSpPr>
                  <p:nvPr/>
                </p:nvSpPr>
                <p:spPr bwMode="auto">
                  <a:xfrm flipV="1">
                    <a:off x="4751" y="2618"/>
                    <a:ext cx="447" cy="80"/>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sp>
                <p:nvSpPr>
                  <p:cNvPr id="135211" name="Arc 43"/>
                  <p:cNvSpPr>
                    <a:spLocks/>
                  </p:cNvSpPr>
                  <p:nvPr/>
                </p:nvSpPr>
                <p:spPr bwMode="auto">
                  <a:xfrm flipH="1" flipV="1">
                    <a:off x="4304" y="2618"/>
                    <a:ext cx="447" cy="80"/>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grpSp>
            <p:grpSp>
              <p:nvGrpSpPr>
                <p:cNvPr id="15483" name="Group 44"/>
                <p:cNvGrpSpPr>
                  <a:grpSpLocks/>
                </p:cNvGrpSpPr>
                <p:nvPr/>
              </p:nvGrpSpPr>
              <p:grpSpPr bwMode="auto">
                <a:xfrm>
                  <a:off x="4286" y="2536"/>
                  <a:ext cx="940" cy="154"/>
                  <a:chOff x="4292" y="2536"/>
                  <a:chExt cx="931" cy="154"/>
                </a:xfrm>
              </p:grpSpPr>
              <p:sp>
                <p:nvSpPr>
                  <p:cNvPr id="135213" name="Arc 45"/>
                  <p:cNvSpPr>
                    <a:spLocks/>
                  </p:cNvSpPr>
                  <p:nvPr/>
                </p:nvSpPr>
                <p:spPr bwMode="auto">
                  <a:xfrm flipH="1">
                    <a:off x="4292" y="2536"/>
                    <a:ext cx="469" cy="154"/>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sp>
                <p:nvSpPr>
                  <p:cNvPr id="135214" name="Arc 46"/>
                  <p:cNvSpPr>
                    <a:spLocks/>
                  </p:cNvSpPr>
                  <p:nvPr/>
                </p:nvSpPr>
                <p:spPr bwMode="auto">
                  <a:xfrm>
                    <a:off x="4760" y="2536"/>
                    <a:ext cx="463" cy="154"/>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grpSp>
          </p:grpSp>
        </p:grpSp>
        <p:sp>
          <p:nvSpPr>
            <p:cNvPr id="135215" name="Oval 47"/>
            <p:cNvSpPr>
              <a:spLocks noChangeArrowheads="1"/>
            </p:cNvSpPr>
            <p:nvPr/>
          </p:nvSpPr>
          <p:spPr bwMode="auto">
            <a:xfrm>
              <a:off x="4972" y="3151"/>
              <a:ext cx="139"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16" name="Oval 48"/>
            <p:cNvSpPr>
              <a:spLocks noChangeArrowheads="1"/>
            </p:cNvSpPr>
            <p:nvPr/>
          </p:nvSpPr>
          <p:spPr bwMode="auto">
            <a:xfrm>
              <a:off x="5217" y="3138"/>
              <a:ext cx="139"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17" name="Oval 49"/>
            <p:cNvSpPr>
              <a:spLocks noChangeArrowheads="1"/>
            </p:cNvSpPr>
            <p:nvPr/>
          </p:nvSpPr>
          <p:spPr bwMode="auto">
            <a:xfrm>
              <a:off x="5410" y="3156"/>
              <a:ext cx="139"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18" name="Oval 50"/>
            <p:cNvSpPr>
              <a:spLocks noChangeArrowheads="1"/>
            </p:cNvSpPr>
            <p:nvPr/>
          </p:nvSpPr>
          <p:spPr bwMode="auto">
            <a:xfrm>
              <a:off x="5093" y="3246"/>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grpSp>
      <p:grpSp>
        <p:nvGrpSpPr>
          <p:cNvPr id="9" name="Group 51"/>
          <p:cNvGrpSpPr>
            <a:grpSpLocks/>
          </p:cNvGrpSpPr>
          <p:nvPr/>
        </p:nvGrpSpPr>
        <p:grpSpPr bwMode="auto">
          <a:xfrm>
            <a:off x="3524251" y="5843588"/>
            <a:ext cx="1204913" cy="449262"/>
            <a:chOff x="4792" y="3592"/>
            <a:chExt cx="968" cy="361"/>
          </a:xfrm>
        </p:grpSpPr>
        <p:grpSp>
          <p:nvGrpSpPr>
            <p:cNvPr id="15459" name="Group 52"/>
            <p:cNvGrpSpPr>
              <a:grpSpLocks/>
            </p:cNvGrpSpPr>
            <p:nvPr/>
          </p:nvGrpSpPr>
          <p:grpSpPr bwMode="auto">
            <a:xfrm>
              <a:off x="4792" y="3592"/>
              <a:ext cx="968" cy="361"/>
              <a:chOff x="4272" y="2448"/>
              <a:chExt cx="968" cy="361"/>
            </a:xfrm>
          </p:grpSpPr>
          <p:sp>
            <p:nvSpPr>
              <p:cNvPr id="135221" name="Oval 53"/>
              <p:cNvSpPr>
                <a:spLocks noChangeArrowheads="1"/>
              </p:cNvSpPr>
              <p:nvPr/>
            </p:nvSpPr>
            <p:spPr bwMode="auto">
              <a:xfrm rot="10800000" flipV="1">
                <a:off x="4272" y="2448"/>
                <a:ext cx="968" cy="350"/>
              </a:xfrm>
              <a:prstGeom prst="ellipse">
                <a:avLst/>
              </a:prstGeom>
              <a:solidFill>
                <a:srgbClr val="FFCCCC"/>
              </a:solidFill>
              <a:ln w="9525">
                <a:round/>
                <a:headEnd/>
                <a:tailEnd/>
              </a:ln>
              <a:effectLst/>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pPr>
                  <a:defRPr/>
                </a:pPr>
                <a:endParaRPr lang="ru-RU"/>
              </a:p>
            </p:txBody>
          </p:sp>
          <p:grpSp>
            <p:nvGrpSpPr>
              <p:cNvPr id="15468" name="Group 54"/>
              <p:cNvGrpSpPr>
                <a:grpSpLocks/>
              </p:cNvGrpSpPr>
              <p:nvPr/>
            </p:nvGrpSpPr>
            <p:grpSpPr bwMode="auto">
              <a:xfrm>
                <a:off x="4286" y="2545"/>
                <a:ext cx="943" cy="264"/>
                <a:chOff x="4286" y="2536"/>
                <a:chExt cx="943" cy="264"/>
              </a:xfrm>
            </p:grpSpPr>
            <p:grpSp>
              <p:nvGrpSpPr>
                <p:cNvPr id="15469" name="Group 55"/>
                <p:cNvGrpSpPr>
                  <a:grpSpLocks/>
                </p:cNvGrpSpPr>
                <p:nvPr/>
              </p:nvGrpSpPr>
              <p:grpSpPr bwMode="auto">
                <a:xfrm>
                  <a:off x="4286" y="2621"/>
                  <a:ext cx="943" cy="179"/>
                  <a:chOff x="4304" y="2618"/>
                  <a:chExt cx="895" cy="80"/>
                </a:xfrm>
              </p:grpSpPr>
              <p:sp>
                <p:nvSpPr>
                  <p:cNvPr id="135224" name="Arc 56"/>
                  <p:cNvSpPr>
                    <a:spLocks/>
                  </p:cNvSpPr>
                  <p:nvPr/>
                </p:nvSpPr>
                <p:spPr bwMode="auto">
                  <a:xfrm flipV="1">
                    <a:off x="4751" y="2618"/>
                    <a:ext cx="448" cy="80"/>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sp>
                <p:nvSpPr>
                  <p:cNvPr id="135225" name="Arc 57"/>
                  <p:cNvSpPr>
                    <a:spLocks/>
                  </p:cNvSpPr>
                  <p:nvPr/>
                </p:nvSpPr>
                <p:spPr bwMode="auto">
                  <a:xfrm flipH="1" flipV="1">
                    <a:off x="4304" y="2618"/>
                    <a:ext cx="448" cy="80"/>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grpSp>
            <p:grpSp>
              <p:nvGrpSpPr>
                <p:cNvPr id="15470" name="Group 58"/>
                <p:cNvGrpSpPr>
                  <a:grpSpLocks/>
                </p:cNvGrpSpPr>
                <p:nvPr/>
              </p:nvGrpSpPr>
              <p:grpSpPr bwMode="auto">
                <a:xfrm>
                  <a:off x="4286" y="2536"/>
                  <a:ext cx="940" cy="154"/>
                  <a:chOff x="4292" y="2536"/>
                  <a:chExt cx="931" cy="154"/>
                </a:xfrm>
              </p:grpSpPr>
              <p:sp>
                <p:nvSpPr>
                  <p:cNvPr id="135227" name="Arc 59"/>
                  <p:cNvSpPr>
                    <a:spLocks/>
                  </p:cNvSpPr>
                  <p:nvPr/>
                </p:nvSpPr>
                <p:spPr bwMode="auto">
                  <a:xfrm flipH="1">
                    <a:off x="4292" y="2536"/>
                    <a:ext cx="469" cy="154"/>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sp>
                <p:nvSpPr>
                  <p:cNvPr id="135228" name="Arc 60"/>
                  <p:cNvSpPr>
                    <a:spLocks/>
                  </p:cNvSpPr>
                  <p:nvPr/>
                </p:nvSpPr>
                <p:spPr bwMode="auto">
                  <a:xfrm>
                    <a:off x="4759" y="2536"/>
                    <a:ext cx="464" cy="154"/>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grpSp>
          </p:grpSp>
        </p:grpSp>
        <p:sp>
          <p:nvSpPr>
            <p:cNvPr id="135229" name="Oval 61"/>
            <p:cNvSpPr>
              <a:spLocks noChangeArrowheads="1"/>
            </p:cNvSpPr>
            <p:nvPr/>
          </p:nvSpPr>
          <p:spPr bwMode="auto">
            <a:xfrm>
              <a:off x="4972" y="3743"/>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30" name="Oval 62"/>
            <p:cNvSpPr>
              <a:spLocks noChangeArrowheads="1"/>
            </p:cNvSpPr>
            <p:nvPr/>
          </p:nvSpPr>
          <p:spPr bwMode="auto">
            <a:xfrm>
              <a:off x="5218" y="3730"/>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31" name="Oval 63"/>
            <p:cNvSpPr>
              <a:spLocks noChangeArrowheads="1"/>
            </p:cNvSpPr>
            <p:nvPr/>
          </p:nvSpPr>
          <p:spPr bwMode="auto">
            <a:xfrm>
              <a:off x="5411" y="3748"/>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32" name="Oval 64"/>
            <p:cNvSpPr>
              <a:spLocks noChangeArrowheads="1"/>
            </p:cNvSpPr>
            <p:nvPr/>
          </p:nvSpPr>
          <p:spPr bwMode="auto">
            <a:xfrm>
              <a:off x="5092" y="3782"/>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33" name="Oval 65"/>
            <p:cNvSpPr>
              <a:spLocks noChangeArrowheads="1"/>
            </p:cNvSpPr>
            <p:nvPr/>
          </p:nvSpPr>
          <p:spPr bwMode="auto">
            <a:xfrm>
              <a:off x="5314" y="3810"/>
              <a:ext cx="139"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34" name="Oval 66"/>
            <p:cNvSpPr>
              <a:spLocks noChangeArrowheads="1"/>
            </p:cNvSpPr>
            <p:nvPr/>
          </p:nvSpPr>
          <p:spPr bwMode="auto">
            <a:xfrm>
              <a:off x="5506" y="3828"/>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35" name="Oval 67"/>
            <p:cNvSpPr>
              <a:spLocks noChangeArrowheads="1"/>
            </p:cNvSpPr>
            <p:nvPr/>
          </p:nvSpPr>
          <p:spPr bwMode="auto">
            <a:xfrm>
              <a:off x="5180" y="3854"/>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grpSp>
      <p:grpSp>
        <p:nvGrpSpPr>
          <p:cNvPr id="14" name="Group 68"/>
          <p:cNvGrpSpPr>
            <a:grpSpLocks/>
          </p:cNvGrpSpPr>
          <p:nvPr/>
        </p:nvGrpSpPr>
        <p:grpSpPr bwMode="auto">
          <a:xfrm>
            <a:off x="5253038" y="5845176"/>
            <a:ext cx="1204912" cy="449263"/>
            <a:chOff x="4792" y="3959"/>
            <a:chExt cx="968" cy="361"/>
          </a:xfrm>
        </p:grpSpPr>
        <p:grpSp>
          <p:nvGrpSpPr>
            <p:cNvPr id="15442" name="Group 69"/>
            <p:cNvGrpSpPr>
              <a:grpSpLocks/>
            </p:cNvGrpSpPr>
            <p:nvPr/>
          </p:nvGrpSpPr>
          <p:grpSpPr bwMode="auto">
            <a:xfrm>
              <a:off x="4792" y="3959"/>
              <a:ext cx="968" cy="361"/>
              <a:chOff x="4272" y="2448"/>
              <a:chExt cx="968" cy="361"/>
            </a:xfrm>
          </p:grpSpPr>
          <p:sp>
            <p:nvSpPr>
              <p:cNvPr id="135238" name="Oval 70"/>
              <p:cNvSpPr>
                <a:spLocks noChangeArrowheads="1"/>
              </p:cNvSpPr>
              <p:nvPr/>
            </p:nvSpPr>
            <p:spPr bwMode="auto">
              <a:xfrm rot="10800000" flipV="1">
                <a:off x="4272" y="2448"/>
                <a:ext cx="968" cy="350"/>
              </a:xfrm>
              <a:prstGeom prst="ellipse">
                <a:avLst/>
              </a:prstGeom>
              <a:solidFill>
                <a:srgbClr val="FFCCCC"/>
              </a:solidFill>
              <a:ln w="9525">
                <a:round/>
                <a:headEnd/>
                <a:tailEnd/>
              </a:ln>
              <a:effectLst/>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pPr>
                  <a:defRPr/>
                </a:pPr>
                <a:endParaRPr lang="ru-RU"/>
              </a:p>
            </p:txBody>
          </p:sp>
          <p:grpSp>
            <p:nvGrpSpPr>
              <p:cNvPr id="15452" name="Group 71"/>
              <p:cNvGrpSpPr>
                <a:grpSpLocks/>
              </p:cNvGrpSpPr>
              <p:nvPr/>
            </p:nvGrpSpPr>
            <p:grpSpPr bwMode="auto">
              <a:xfrm>
                <a:off x="4286" y="2545"/>
                <a:ext cx="943" cy="264"/>
                <a:chOff x="4286" y="2536"/>
                <a:chExt cx="943" cy="264"/>
              </a:xfrm>
            </p:grpSpPr>
            <p:grpSp>
              <p:nvGrpSpPr>
                <p:cNvPr id="15453" name="Group 72"/>
                <p:cNvGrpSpPr>
                  <a:grpSpLocks/>
                </p:cNvGrpSpPr>
                <p:nvPr/>
              </p:nvGrpSpPr>
              <p:grpSpPr bwMode="auto">
                <a:xfrm>
                  <a:off x="4286" y="2621"/>
                  <a:ext cx="943" cy="179"/>
                  <a:chOff x="4304" y="2618"/>
                  <a:chExt cx="895" cy="80"/>
                </a:xfrm>
              </p:grpSpPr>
              <p:sp>
                <p:nvSpPr>
                  <p:cNvPr id="135241" name="Arc 73"/>
                  <p:cNvSpPr>
                    <a:spLocks/>
                  </p:cNvSpPr>
                  <p:nvPr/>
                </p:nvSpPr>
                <p:spPr bwMode="auto">
                  <a:xfrm flipV="1">
                    <a:off x="4751" y="2618"/>
                    <a:ext cx="448" cy="80"/>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sp>
                <p:nvSpPr>
                  <p:cNvPr id="135242" name="Arc 74"/>
                  <p:cNvSpPr>
                    <a:spLocks/>
                  </p:cNvSpPr>
                  <p:nvPr/>
                </p:nvSpPr>
                <p:spPr bwMode="auto">
                  <a:xfrm flipH="1" flipV="1">
                    <a:off x="4304" y="2618"/>
                    <a:ext cx="448" cy="80"/>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grpSp>
            <p:grpSp>
              <p:nvGrpSpPr>
                <p:cNvPr id="15454" name="Group 75"/>
                <p:cNvGrpSpPr>
                  <a:grpSpLocks/>
                </p:cNvGrpSpPr>
                <p:nvPr/>
              </p:nvGrpSpPr>
              <p:grpSpPr bwMode="auto">
                <a:xfrm>
                  <a:off x="4286" y="2536"/>
                  <a:ext cx="940" cy="154"/>
                  <a:chOff x="4292" y="2536"/>
                  <a:chExt cx="931" cy="154"/>
                </a:xfrm>
              </p:grpSpPr>
              <p:sp>
                <p:nvSpPr>
                  <p:cNvPr id="135244" name="Arc 76"/>
                  <p:cNvSpPr>
                    <a:spLocks/>
                  </p:cNvSpPr>
                  <p:nvPr/>
                </p:nvSpPr>
                <p:spPr bwMode="auto">
                  <a:xfrm flipH="1">
                    <a:off x="4292" y="2536"/>
                    <a:ext cx="469" cy="154"/>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sp>
                <p:nvSpPr>
                  <p:cNvPr id="135245" name="Arc 77"/>
                  <p:cNvSpPr>
                    <a:spLocks/>
                  </p:cNvSpPr>
                  <p:nvPr/>
                </p:nvSpPr>
                <p:spPr bwMode="auto">
                  <a:xfrm>
                    <a:off x="4759" y="2536"/>
                    <a:ext cx="464" cy="154"/>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grpSp>
          </p:grpSp>
        </p:grpSp>
        <p:grpSp>
          <p:nvGrpSpPr>
            <p:cNvPr id="15443" name="Group 78"/>
            <p:cNvGrpSpPr>
              <a:grpSpLocks/>
            </p:cNvGrpSpPr>
            <p:nvPr/>
          </p:nvGrpSpPr>
          <p:grpSpPr bwMode="auto">
            <a:xfrm flipH="1">
              <a:off x="4972" y="4097"/>
              <a:ext cx="672" cy="193"/>
              <a:chOff x="4972" y="4097"/>
              <a:chExt cx="672" cy="193"/>
            </a:xfrm>
          </p:grpSpPr>
          <p:sp>
            <p:nvSpPr>
              <p:cNvPr id="135247" name="Oval 79"/>
              <p:cNvSpPr>
                <a:spLocks noChangeArrowheads="1"/>
              </p:cNvSpPr>
              <p:nvPr/>
            </p:nvSpPr>
            <p:spPr bwMode="auto">
              <a:xfrm>
                <a:off x="4972" y="4108"/>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48" name="Oval 80"/>
              <p:cNvSpPr>
                <a:spLocks noChangeArrowheads="1"/>
              </p:cNvSpPr>
              <p:nvPr/>
            </p:nvSpPr>
            <p:spPr bwMode="auto">
              <a:xfrm>
                <a:off x="5218" y="4097"/>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49" name="Oval 81"/>
              <p:cNvSpPr>
                <a:spLocks noChangeArrowheads="1"/>
              </p:cNvSpPr>
              <p:nvPr/>
            </p:nvSpPr>
            <p:spPr bwMode="auto">
              <a:xfrm>
                <a:off x="5410" y="4115"/>
                <a:ext cx="139"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50" name="Oval 82"/>
              <p:cNvSpPr>
                <a:spLocks noChangeArrowheads="1"/>
              </p:cNvSpPr>
              <p:nvPr/>
            </p:nvSpPr>
            <p:spPr bwMode="auto">
              <a:xfrm>
                <a:off x="5092" y="4149"/>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51" name="Oval 83"/>
              <p:cNvSpPr>
                <a:spLocks noChangeArrowheads="1"/>
              </p:cNvSpPr>
              <p:nvPr/>
            </p:nvSpPr>
            <p:spPr bwMode="auto">
              <a:xfrm>
                <a:off x="5314" y="4177"/>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52" name="Oval 84"/>
              <p:cNvSpPr>
                <a:spLocks noChangeArrowheads="1"/>
              </p:cNvSpPr>
              <p:nvPr/>
            </p:nvSpPr>
            <p:spPr bwMode="auto">
              <a:xfrm>
                <a:off x="5506" y="4195"/>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253" name="Oval 85"/>
              <p:cNvSpPr>
                <a:spLocks noChangeArrowheads="1"/>
              </p:cNvSpPr>
              <p:nvPr/>
            </p:nvSpPr>
            <p:spPr bwMode="auto">
              <a:xfrm>
                <a:off x="5180" y="4221"/>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grpSp>
      </p:grpSp>
      <p:sp>
        <p:nvSpPr>
          <p:cNvPr id="15370" name="Rectangle 86"/>
          <p:cNvSpPr>
            <a:spLocks noChangeArrowheads="1"/>
          </p:cNvSpPr>
          <p:nvPr/>
        </p:nvSpPr>
        <p:spPr bwMode="auto">
          <a:xfrm>
            <a:off x="4891088" y="6400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a:latin typeface="Arial" panose="020B0604020202020204" pitchFamily="34" charset="0"/>
              </a:rPr>
              <a:t>Heart muscle</a:t>
            </a:r>
          </a:p>
        </p:txBody>
      </p:sp>
      <p:sp>
        <p:nvSpPr>
          <p:cNvPr id="15371" name="Rectangle 87"/>
          <p:cNvSpPr>
            <a:spLocks noChangeArrowheads="1"/>
          </p:cNvSpPr>
          <p:nvPr/>
        </p:nvSpPr>
        <p:spPr bwMode="auto">
          <a:xfrm>
            <a:off x="3517900" y="6400800"/>
            <a:ext cx="111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US" altLang="en-US">
                <a:latin typeface="Arial" panose="020B0604020202020204" pitchFamily="34" charset="0"/>
              </a:rPr>
              <a:t>Kidney</a:t>
            </a:r>
          </a:p>
        </p:txBody>
      </p:sp>
      <p:sp>
        <p:nvSpPr>
          <p:cNvPr id="135257" name="Rectangle 89"/>
          <p:cNvSpPr>
            <a:spLocks noChangeArrowheads="1"/>
          </p:cNvSpPr>
          <p:nvPr/>
        </p:nvSpPr>
        <p:spPr bwMode="auto">
          <a:xfrm>
            <a:off x="6237964" y="4564063"/>
            <a:ext cx="2618024"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lnSpc>
                <a:spcPct val="90000"/>
              </a:lnSpc>
            </a:pPr>
            <a:r>
              <a:rPr lang="en-US" altLang="en-US">
                <a:latin typeface="Arial" panose="020B0604020202020204" pitchFamily="34" charset="0"/>
              </a:rPr>
              <a:t>“Special sauce”</a:t>
            </a:r>
            <a:br>
              <a:rPr lang="en-US" altLang="en-US">
                <a:latin typeface="Arial" panose="020B0604020202020204" pitchFamily="34" charset="0"/>
              </a:rPr>
            </a:br>
            <a:r>
              <a:rPr lang="en-US" altLang="en-US">
                <a:latin typeface="Arial" panose="020B0604020202020204" pitchFamily="34" charset="0"/>
              </a:rPr>
              <a:t>(largely unknown)</a:t>
            </a:r>
          </a:p>
        </p:txBody>
      </p:sp>
      <p:grpSp>
        <p:nvGrpSpPr>
          <p:cNvPr id="20" name="Group 90"/>
          <p:cNvGrpSpPr>
            <a:grpSpLocks/>
          </p:cNvGrpSpPr>
          <p:nvPr/>
        </p:nvGrpSpPr>
        <p:grpSpPr bwMode="auto">
          <a:xfrm>
            <a:off x="2806700" y="2736852"/>
            <a:ext cx="2641600" cy="1998663"/>
            <a:chOff x="808" y="1724"/>
            <a:chExt cx="1664" cy="1259"/>
          </a:xfrm>
        </p:grpSpPr>
        <p:grpSp>
          <p:nvGrpSpPr>
            <p:cNvPr id="15403" name="Group 91"/>
            <p:cNvGrpSpPr>
              <a:grpSpLocks/>
            </p:cNvGrpSpPr>
            <p:nvPr/>
          </p:nvGrpSpPr>
          <p:grpSpPr bwMode="auto">
            <a:xfrm>
              <a:off x="1381" y="1724"/>
              <a:ext cx="1091" cy="1123"/>
              <a:chOff x="3205" y="2616"/>
              <a:chExt cx="1091" cy="1123"/>
            </a:xfrm>
          </p:grpSpPr>
          <p:sp>
            <p:nvSpPr>
              <p:cNvPr id="135260" name="Freeform 92" descr="Pink tissue paper"/>
              <p:cNvSpPr>
                <a:spLocks/>
              </p:cNvSpPr>
              <p:nvPr/>
            </p:nvSpPr>
            <p:spPr bwMode="auto">
              <a:xfrm>
                <a:off x="3205" y="2616"/>
                <a:ext cx="1091" cy="1109"/>
              </a:xfrm>
              <a:custGeom>
                <a:avLst/>
                <a:gdLst/>
                <a:ahLst/>
                <a:cxnLst>
                  <a:cxn ang="0">
                    <a:pos x="371" y="96"/>
                  </a:cxn>
                  <a:cxn ang="0">
                    <a:pos x="427" y="64"/>
                  </a:cxn>
                  <a:cxn ang="0">
                    <a:pos x="499" y="8"/>
                  </a:cxn>
                  <a:cxn ang="0">
                    <a:pos x="619" y="16"/>
                  </a:cxn>
                  <a:cxn ang="0">
                    <a:pos x="667" y="104"/>
                  </a:cxn>
                  <a:cxn ang="0">
                    <a:pos x="771" y="152"/>
                  </a:cxn>
                  <a:cxn ang="0">
                    <a:pos x="875" y="128"/>
                  </a:cxn>
                  <a:cxn ang="0">
                    <a:pos x="971" y="216"/>
                  </a:cxn>
                  <a:cxn ang="0">
                    <a:pos x="1003" y="352"/>
                  </a:cxn>
                  <a:cxn ang="0">
                    <a:pos x="1019" y="408"/>
                  </a:cxn>
                  <a:cxn ang="0">
                    <a:pos x="1083" y="512"/>
                  </a:cxn>
                  <a:cxn ang="0">
                    <a:pos x="1067" y="616"/>
                  </a:cxn>
                  <a:cxn ang="0">
                    <a:pos x="995" y="688"/>
                  </a:cxn>
                  <a:cxn ang="0">
                    <a:pos x="995" y="776"/>
                  </a:cxn>
                  <a:cxn ang="0">
                    <a:pos x="1011" y="880"/>
                  </a:cxn>
                  <a:cxn ang="0">
                    <a:pos x="859" y="944"/>
                  </a:cxn>
                  <a:cxn ang="0">
                    <a:pos x="843" y="992"/>
                  </a:cxn>
                  <a:cxn ang="0">
                    <a:pos x="747" y="1032"/>
                  </a:cxn>
                  <a:cxn ang="0">
                    <a:pos x="659" y="1096"/>
                  </a:cxn>
                  <a:cxn ang="0">
                    <a:pos x="483" y="1104"/>
                  </a:cxn>
                  <a:cxn ang="0">
                    <a:pos x="315" y="1064"/>
                  </a:cxn>
                  <a:cxn ang="0">
                    <a:pos x="195" y="936"/>
                  </a:cxn>
                  <a:cxn ang="0">
                    <a:pos x="123" y="816"/>
                  </a:cxn>
                  <a:cxn ang="0">
                    <a:pos x="131" y="712"/>
                  </a:cxn>
                  <a:cxn ang="0">
                    <a:pos x="91" y="616"/>
                  </a:cxn>
                  <a:cxn ang="0">
                    <a:pos x="11" y="560"/>
                  </a:cxn>
                  <a:cxn ang="0">
                    <a:pos x="27" y="400"/>
                  </a:cxn>
                  <a:cxn ang="0">
                    <a:pos x="123" y="312"/>
                  </a:cxn>
                  <a:cxn ang="0">
                    <a:pos x="155" y="160"/>
                  </a:cxn>
                  <a:cxn ang="0">
                    <a:pos x="227" y="88"/>
                  </a:cxn>
                  <a:cxn ang="0">
                    <a:pos x="371" y="96"/>
                  </a:cxn>
                </a:cxnLst>
                <a:rect l="0" t="0" r="r" b="b"/>
                <a:pathLst>
                  <a:path w="1091" h="1109">
                    <a:moveTo>
                      <a:pt x="371" y="96"/>
                    </a:moveTo>
                    <a:cubicBezTo>
                      <a:pt x="404" y="92"/>
                      <a:pt x="406" y="79"/>
                      <a:pt x="427" y="64"/>
                    </a:cubicBezTo>
                    <a:cubicBezTo>
                      <a:pt x="448" y="49"/>
                      <a:pt x="467" y="16"/>
                      <a:pt x="499" y="8"/>
                    </a:cubicBezTo>
                    <a:cubicBezTo>
                      <a:pt x="531" y="0"/>
                      <a:pt x="591" y="0"/>
                      <a:pt x="619" y="16"/>
                    </a:cubicBezTo>
                    <a:cubicBezTo>
                      <a:pt x="647" y="32"/>
                      <a:pt x="642" y="81"/>
                      <a:pt x="667" y="104"/>
                    </a:cubicBezTo>
                    <a:cubicBezTo>
                      <a:pt x="692" y="127"/>
                      <a:pt x="736" y="148"/>
                      <a:pt x="771" y="152"/>
                    </a:cubicBezTo>
                    <a:cubicBezTo>
                      <a:pt x="806" y="156"/>
                      <a:pt x="842" y="117"/>
                      <a:pt x="875" y="128"/>
                    </a:cubicBezTo>
                    <a:cubicBezTo>
                      <a:pt x="908" y="139"/>
                      <a:pt x="950" y="179"/>
                      <a:pt x="971" y="216"/>
                    </a:cubicBezTo>
                    <a:cubicBezTo>
                      <a:pt x="992" y="253"/>
                      <a:pt x="995" y="320"/>
                      <a:pt x="1003" y="352"/>
                    </a:cubicBezTo>
                    <a:cubicBezTo>
                      <a:pt x="1011" y="384"/>
                      <a:pt x="1006" y="381"/>
                      <a:pt x="1019" y="408"/>
                    </a:cubicBezTo>
                    <a:cubicBezTo>
                      <a:pt x="1032" y="435"/>
                      <a:pt x="1075" y="477"/>
                      <a:pt x="1083" y="512"/>
                    </a:cubicBezTo>
                    <a:cubicBezTo>
                      <a:pt x="1091" y="547"/>
                      <a:pt x="1082" y="587"/>
                      <a:pt x="1067" y="616"/>
                    </a:cubicBezTo>
                    <a:cubicBezTo>
                      <a:pt x="1052" y="645"/>
                      <a:pt x="1007" y="661"/>
                      <a:pt x="995" y="688"/>
                    </a:cubicBezTo>
                    <a:cubicBezTo>
                      <a:pt x="983" y="715"/>
                      <a:pt x="992" y="744"/>
                      <a:pt x="995" y="776"/>
                    </a:cubicBezTo>
                    <a:cubicBezTo>
                      <a:pt x="998" y="808"/>
                      <a:pt x="1034" y="852"/>
                      <a:pt x="1011" y="880"/>
                    </a:cubicBezTo>
                    <a:cubicBezTo>
                      <a:pt x="988" y="908"/>
                      <a:pt x="887" y="925"/>
                      <a:pt x="859" y="944"/>
                    </a:cubicBezTo>
                    <a:cubicBezTo>
                      <a:pt x="831" y="963"/>
                      <a:pt x="862" y="977"/>
                      <a:pt x="843" y="992"/>
                    </a:cubicBezTo>
                    <a:cubicBezTo>
                      <a:pt x="824" y="1007"/>
                      <a:pt x="778" y="1015"/>
                      <a:pt x="747" y="1032"/>
                    </a:cubicBezTo>
                    <a:cubicBezTo>
                      <a:pt x="716" y="1049"/>
                      <a:pt x="703" y="1084"/>
                      <a:pt x="659" y="1096"/>
                    </a:cubicBezTo>
                    <a:cubicBezTo>
                      <a:pt x="615" y="1108"/>
                      <a:pt x="540" y="1109"/>
                      <a:pt x="483" y="1104"/>
                    </a:cubicBezTo>
                    <a:cubicBezTo>
                      <a:pt x="426" y="1099"/>
                      <a:pt x="363" y="1092"/>
                      <a:pt x="315" y="1064"/>
                    </a:cubicBezTo>
                    <a:cubicBezTo>
                      <a:pt x="267" y="1036"/>
                      <a:pt x="227" y="977"/>
                      <a:pt x="195" y="936"/>
                    </a:cubicBezTo>
                    <a:cubicBezTo>
                      <a:pt x="163" y="895"/>
                      <a:pt x="134" y="853"/>
                      <a:pt x="123" y="816"/>
                    </a:cubicBezTo>
                    <a:cubicBezTo>
                      <a:pt x="112" y="779"/>
                      <a:pt x="136" y="745"/>
                      <a:pt x="131" y="712"/>
                    </a:cubicBezTo>
                    <a:cubicBezTo>
                      <a:pt x="126" y="679"/>
                      <a:pt x="111" y="641"/>
                      <a:pt x="91" y="616"/>
                    </a:cubicBezTo>
                    <a:cubicBezTo>
                      <a:pt x="71" y="591"/>
                      <a:pt x="22" y="596"/>
                      <a:pt x="11" y="560"/>
                    </a:cubicBezTo>
                    <a:cubicBezTo>
                      <a:pt x="0" y="524"/>
                      <a:pt x="8" y="441"/>
                      <a:pt x="27" y="400"/>
                    </a:cubicBezTo>
                    <a:cubicBezTo>
                      <a:pt x="46" y="359"/>
                      <a:pt x="102" y="352"/>
                      <a:pt x="123" y="312"/>
                    </a:cubicBezTo>
                    <a:cubicBezTo>
                      <a:pt x="144" y="272"/>
                      <a:pt x="138" y="197"/>
                      <a:pt x="155" y="160"/>
                    </a:cubicBezTo>
                    <a:cubicBezTo>
                      <a:pt x="172" y="123"/>
                      <a:pt x="189" y="99"/>
                      <a:pt x="227" y="88"/>
                    </a:cubicBezTo>
                    <a:cubicBezTo>
                      <a:pt x="265" y="77"/>
                      <a:pt x="338" y="100"/>
                      <a:pt x="371" y="96"/>
                    </a:cubicBezTo>
                    <a:close/>
                  </a:path>
                </a:pathLst>
              </a:custGeom>
              <a:blipFill dpi="0" rotWithShape="0">
                <a:blip r:embed="rId3" cstate="print"/>
                <a:srcRect/>
                <a:tile tx="0" ty="0" sx="100000" sy="100000" flip="none" algn="tl"/>
              </a:blipFill>
              <a:ln w="38100" cmpd="sng">
                <a:solidFill>
                  <a:srgbClr val="FF9999"/>
                </a:solidFill>
                <a:round/>
                <a:headEnd/>
                <a:tailEnd/>
              </a:ln>
              <a:effectLst/>
            </p:spPr>
            <p:txBody>
              <a:bodyPr/>
              <a:lstStyle/>
              <a:p>
                <a:pPr>
                  <a:defRPr/>
                </a:pPr>
                <a:endParaRPr lang="ru-RU"/>
              </a:p>
            </p:txBody>
          </p:sp>
          <p:sp>
            <p:nvSpPr>
              <p:cNvPr id="135261" name="Freeform 93"/>
              <p:cNvSpPr>
                <a:spLocks/>
              </p:cNvSpPr>
              <p:nvPr/>
            </p:nvSpPr>
            <p:spPr bwMode="auto">
              <a:xfrm>
                <a:off x="3323" y="2751"/>
                <a:ext cx="862" cy="722"/>
              </a:xfrm>
              <a:custGeom>
                <a:avLst/>
                <a:gdLst/>
                <a:ahLst/>
                <a:cxnLst>
                  <a:cxn ang="0">
                    <a:pos x="413" y="41"/>
                  </a:cxn>
                  <a:cxn ang="0">
                    <a:pos x="485" y="25"/>
                  </a:cxn>
                  <a:cxn ang="0">
                    <a:pos x="589" y="33"/>
                  </a:cxn>
                  <a:cxn ang="0">
                    <a:pos x="677" y="97"/>
                  </a:cxn>
                  <a:cxn ang="0">
                    <a:pos x="725" y="177"/>
                  </a:cxn>
                  <a:cxn ang="0">
                    <a:pos x="829" y="233"/>
                  </a:cxn>
                  <a:cxn ang="0">
                    <a:pos x="837" y="345"/>
                  </a:cxn>
                  <a:cxn ang="0">
                    <a:pos x="845" y="473"/>
                  </a:cxn>
                  <a:cxn ang="0">
                    <a:pos x="845" y="585"/>
                  </a:cxn>
                  <a:cxn ang="0">
                    <a:pos x="741" y="681"/>
                  </a:cxn>
                  <a:cxn ang="0">
                    <a:pos x="701" y="721"/>
                  </a:cxn>
                  <a:cxn ang="0">
                    <a:pos x="613" y="689"/>
                  </a:cxn>
                  <a:cxn ang="0">
                    <a:pos x="557" y="593"/>
                  </a:cxn>
                  <a:cxn ang="0">
                    <a:pos x="477" y="569"/>
                  </a:cxn>
                  <a:cxn ang="0">
                    <a:pos x="421" y="577"/>
                  </a:cxn>
                  <a:cxn ang="0">
                    <a:pos x="373" y="553"/>
                  </a:cxn>
                  <a:cxn ang="0">
                    <a:pos x="285" y="593"/>
                  </a:cxn>
                  <a:cxn ang="0">
                    <a:pos x="237" y="617"/>
                  </a:cxn>
                  <a:cxn ang="0">
                    <a:pos x="165" y="713"/>
                  </a:cxn>
                  <a:cxn ang="0">
                    <a:pos x="141" y="665"/>
                  </a:cxn>
                  <a:cxn ang="0">
                    <a:pos x="149" y="617"/>
                  </a:cxn>
                  <a:cxn ang="0">
                    <a:pos x="117" y="569"/>
                  </a:cxn>
                  <a:cxn ang="0">
                    <a:pos x="61" y="521"/>
                  </a:cxn>
                  <a:cxn ang="0">
                    <a:pos x="69" y="465"/>
                  </a:cxn>
                  <a:cxn ang="0">
                    <a:pos x="77" y="369"/>
                  </a:cxn>
                  <a:cxn ang="0">
                    <a:pos x="21" y="265"/>
                  </a:cxn>
                  <a:cxn ang="0">
                    <a:pos x="13" y="185"/>
                  </a:cxn>
                  <a:cxn ang="0">
                    <a:pos x="101" y="153"/>
                  </a:cxn>
                  <a:cxn ang="0">
                    <a:pos x="189" y="113"/>
                  </a:cxn>
                  <a:cxn ang="0">
                    <a:pos x="245" y="17"/>
                  </a:cxn>
                  <a:cxn ang="0">
                    <a:pos x="309" y="9"/>
                  </a:cxn>
                  <a:cxn ang="0">
                    <a:pos x="413" y="41"/>
                  </a:cxn>
                </a:cxnLst>
                <a:rect l="0" t="0" r="r" b="b"/>
                <a:pathLst>
                  <a:path w="862" h="722">
                    <a:moveTo>
                      <a:pt x="413" y="41"/>
                    </a:moveTo>
                    <a:cubicBezTo>
                      <a:pt x="442" y="44"/>
                      <a:pt x="456" y="26"/>
                      <a:pt x="485" y="25"/>
                    </a:cubicBezTo>
                    <a:cubicBezTo>
                      <a:pt x="514" y="24"/>
                      <a:pt x="557" y="21"/>
                      <a:pt x="589" y="33"/>
                    </a:cubicBezTo>
                    <a:cubicBezTo>
                      <a:pt x="621" y="45"/>
                      <a:pt x="654" y="73"/>
                      <a:pt x="677" y="97"/>
                    </a:cubicBezTo>
                    <a:cubicBezTo>
                      <a:pt x="700" y="121"/>
                      <a:pt x="700" y="154"/>
                      <a:pt x="725" y="177"/>
                    </a:cubicBezTo>
                    <a:cubicBezTo>
                      <a:pt x="750" y="200"/>
                      <a:pt x="810" y="205"/>
                      <a:pt x="829" y="233"/>
                    </a:cubicBezTo>
                    <a:cubicBezTo>
                      <a:pt x="848" y="261"/>
                      <a:pt x="834" y="305"/>
                      <a:pt x="837" y="345"/>
                    </a:cubicBezTo>
                    <a:cubicBezTo>
                      <a:pt x="840" y="385"/>
                      <a:pt x="844" y="433"/>
                      <a:pt x="845" y="473"/>
                    </a:cubicBezTo>
                    <a:cubicBezTo>
                      <a:pt x="846" y="513"/>
                      <a:pt x="862" y="550"/>
                      <a:pt x="845" y="585"/>
                    </a:cubicBezTo>
                    <a:cubicBezTo>
                      <a:pt x="828" y="620"/>
                      <a:pt x="765" y="658"/>
                      <a:pt x="741" y="681"/>
                    </a:cubicBezTo>
                    <a:cubicBezTo>
                      <a:pt x="717" y="704"/>
                      <a:pt x="722" y="720"/>
                      <a:pt x="701" y="721"/>
                    </a:cubicBezTo>
                    <a:cubicBezTo>
                      <a:pt x="680" y="722"/>
                      <a:pt x="637" y="710"/>
                      <a:pt x="613" y="689"/>
                    </a:cubicBezTo>
                    <a:cubicBezTo>
                      <a:pt x="589" y="668"/>
                      <a:pt x="580" y="613"/>
                      <a:pt x="557" y="593"/>
                    </a:cubicBezTo>
                    <a:cubicBezTo>
                      <a:pt x="534" y="573"/>
                      <a:pt x="500" y="572"/>
                      <a:pt x="477" y="569"/>
                    </a:cubicBezTo>
                    <a:cubicBezTo>
                      <a:pt x="454" y="566"/>
                      <a:pt x="438" y="580"/>
                      <a:pt x="421" y="577"/>
                    </a:cubicBezTo>
                    <a:cubicBezTo>
                      <a:pt x="404" y="574"/>
                      <a:pt x="396" y="550"/>
                      <a:pt x="373" y="553"/>
                    </a:cubicBezTo>
                    <a:cubicBezTo>
                      <a:pt x="350" y="556"/>
                      <a:pt x="308" y="582"/>
                      <a:pt x="285" y="593"/>
                    </a:cubicBezTo>
                    <a:cubicBezTo>
                      <a:pt x="262" y="604"/>
                      <a:pt x="257" y="597"/>
                      <a:pt x="237" y="617"/>
                    </a:cubicBezTo>
                    <a:cubicBezTo>
                      <a:pt x="217" y="637"/>
                      <a:pt x="181" y="705"/>
                      <a:pt x="165" y="713"/>
                    </a:cubicBezTo>
                    <a:cubicBezTo>
                      <a:pt x="149" y="721"/>
                      <a:pt x="144" y="681"/>
                      <a:pt x="141" y="665"/>
                    </a:cubicBezTo>
                    <a:cubicBezTo>
                      <a:pt x="138" y="649"/>
                      <a:pt x="153" y="633"/>
                      <a:pt x="149" y="617"/>
                    </a:cubicBezTo>
                    <a:cubicBezTo>
                      <a:pt x="145" y="601"/>
                      <a:pt x="132" y="585"/>
                      <a:pt x="117" y="569"/>
                    </a:cubicBezTo>
                    <a:cubicBezTo>
                      <a:pt x="102" y="553"/>
                      <a:pt x="69" y="538"/>
                      <a:pt x="61" y="521"/>
                    </a:cubicBezTo>
                    <a:cubicBezTo>
                      <a:pt x="53" y="504"/>
                      <a:pt x="66" y="490"/>
                      <a:pt x="69" y="465"/>
                    </a:cubicBezTo>
                    <a:cubicBezTo>
                      <a:pt x="72" y="440"/>
                      <a:pt x="85" y="402"/>
                      <a:pt x="77" y="369"/>
                    </a:cubicBezTo>
                    <a:cubicBezTo>
                      <a:pt x="69" y="336"/>
                      <a:pt x="32" y="296"/>
                      <a:pt x="21" y="265"/>
                    </a:cubicBezTo>
                    <a:cubicBezTo>
                      <a:pt x="10" y="234"/>
                      <a:pt x="0" y="204"/>
                      <a:pt x="13" y="185"/>
                    </a:cubicBezTo>
                    <a:cubicBezTo>
                      <a:pt x="26" y="166"/>
                      <a:pt x="72" y="165"/>
                      <a:pt x="101" y="153"/>
                    </a:cubicBezTo>
                    <a:cubicBezTo>
                      <a:pt x="130" y="141"/>
                      <a:pt x="165" y="136"/>
                      <a:pt x="189" y="113"/>
                    </a:cubicBezTo>
                    <a:cubicBezTo>
                      <a:pt x="213" y="90"/>
                      <a:pt x="225" y="34"/>
                      <a:pt x="245" y="17"/>
                    </a:cubicBezTo>
                    <a:cubicBezTo>
                      <a:pt x="265" y="0"/>
                      <a:pt x="281" y="4"/>
                      <a:pt x="309" y="9"/>
                    </a:cubicBezTo>
                    <a:cubicBezTo>
                      <a:pt x="337" y="14"/>
                      <a:pt x="384" y="38"/>
                      <a:pt x="413" y="41"/>
                    </a:cubicBezTo>
                    <a:close/>
                  </a:path>
                </a:pathLst>
              </a:custGeom>
              <a:solidFill>
                <a:schemeClr val="bg1"/>
              </a:solidFill>
              <a:ln w="38100" cmpd="sng">
                <a:solidFill>
                  <a:srgbClr val="FF9999"/>
                </a:solidFill>
                <a:round/>
                <a:headEnd/>
                <a:tailEnd/>
              </a:ln>
              <a:effectLst/>
            </p:spPr>
            <p:txBody>
              <a:bodyPr/>
              <a:lstStyle/>
              <a:p>
                <a:pPr>
                  <a:defRPr/>
                </a:pPr>
                <a:endParaRPr lang="ru-RU"/>
              </a:p>
            </p:txBody>
          </p:sp>
          <p:sp>
            <p:nvSpPr>
              <p:cNvPr id="135262" name="Oval 94"/>
              <p:cNvSpPr>
                <a:spLocks noChangeArrowheads="1"/>
              </p:cNvSpPr>
              <p:nvPr/>
            </p:nvSpPr>
            <p:spPr bwMode="auto">
              <a:xfrm>
                <a:off x="3706" y="2674"/>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63" name="Oval 95"/>
              <p:cNvSpPr>
                <a:spLocks noChangeArrowheads="1"/>
              </p:cNvSpPr>
              <p:nvPr/>
            </p:nvSpPr>
            <p:spPr bwMode="auto">
              <a:xfrm>
                <a:off x="4050" y="2818"/>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64" name="Oval 96"/>
              <p:cNvSpPr>
                <a:spLocks noChangeArrowheads="1"/>
              </p:cNvSpPr>
              <p:nvPr/>
            </p:nvSpPr>
            <p:spPr bwMode="auto">
              <a:xfrm>
                <a:off x="4186" y="3138"/>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65" name="Oval 97"/>
              <p:cNvSpPr>
                <a:spLocks noChangeArrowheads="1"/>
              </p:cNvSpPr>
              <p:nvPr/>
            </p:nvSpPr>
            <p:spPr bwMode="auto">
              <a:xfrm>
                <a:off x="4098" y="3410"/>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66" name="Oval 98"/>
              <p:cNvSpPr>
                <a:spLocks noChangeArrowheads="1"/>
              </p:cNvSpPr>
              <p:nvPr/>
            </p:nvSpPr>
            <p:spPr bwMode="auto">
              <a:xfrm>
                <a:off x="3362" y="3346"/>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67" name="Oval 99"/>
              <p:cNvSpPr>
                <a:spLocks noChangeArrowheads="1"/>
              </p:cNvSpPr>
              <p:nvPr/>
            </p:nvSpPr>
            <p:spPr bwMode="auto">
              <a:xfrm>
                <a:off x="3274" y="3074"/>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68" name="Oval 100"/>
              <p:cNvSpPr>
                <a:spLocks noChangeArrowheads="1"/>
              </p:cNvSpPr>
              <p:nvPr/>
            </p:nvSpPr>
            <p:spPr bwMode="auto">
              <a:xfrm>
                <a:off x="3410" y="2762"/>
                <a:ext cx="72" cy="7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69" name="Freeform 101" descr="Pink tissue paper"/>
              <p:cNvSpPr>
                <a:spLocks/>
              </p:cNvSpPr>
              <p:nvPr/>
            </p:nvSpPr>
            <p:spPr bwMode="auto">
              <a:xfrm>
                <a:off x="3804" y="3371"/>
                <a:ext cx="200" cy="193"/>
              </a:xfrm>
              <a:custGeom>
                <a:avLst/>
                <a:gdLst/>
                <a:ahLst/>
                <a:cxnLst>
                  <a:cxn ang="0">
                    <a:pos x="108" y="5"/>
                  </a:cxn>
                  <a:cxn ang="0">
                    <a:pos x="36" y="29"/>
                  </a:cxn>
                  <a:cxn ang="0">
                    <a:pos x="4" y="85"/>
                  </a:cxn>
                  <a:cxn ang="0">
                    <a:pos x="60" y="117"/>
                  </a:cxn>
                  <a:cxn ang="0">
                    <a:pos x="108" y="189"/>
                  </a:cxn>
                  <a:cxn ang="0">
                    <a:pos x="196" y="93"/>
                  </a:cxn>
                  <a:cxn ang="0">
                    <a:pos x="132" y="61"/>
                  </a:cxn>
                  <a:cxn ang="0">
                    <a:pos x="108" y="5"/>
                  </a:cxn>
                </a:cxnLst>
                <a:rect l="0" t="0" r="r" b="b"/>
                <a:pathLst>
                  <a:path w="200" h="193">
                    <a:moveTo>
                      <a:pt x="108" y="5"/>
                    </a:moveTo>
                    <a:cubicBezTo>
                      <a:pt x="92" y="0"/>
                      <a:pt x="53" y="16"/>
                      <a:pt x="36" y="29"/>
                    </a:cubicBezTo>
                    <a:cubicBezTo>
                      <a:pt x="19" y="42"/>
                      <a:pt x="0" y="70"/>
                      <a:pt x="4" y="85"/>
                    </a:cubicBezTo>
                    <a:cubicBezTo>
                      <a:pt x="8" y="100"/>
                      <a:pt x="43" y="100"/>
                      <a:pt x="60" y="117"/>
                    </a:cubicBezTo>
                    <a:cubicBezTo>
                      <a:pt x="77" y="134"/>
                      <a:pt x="85" y="193"/>
                      <a:pt x="108" y="189"/>
                    </a:cubicBezTo>
                    <a:cubicBezTo>
                      <a:pt x="131" y="185"/>
                      <a:pt x="192" y="114"/>
                      <a:pt x="196" y="93"/>
                    </a:cubicBezTo>
                    <a:cubicBezTo>
                      <a:pt x="200" y="72"/>
                      <a:pt x="149" y="74"/>
                      <a:pt x="132" y="61"/>
                    </a:cubicBezTo>
                    <a:cubicBezTo>
                      <a:pt x="115" y="48"/>
                      <a:pt x="124" y="10"/>
                      <a:pt x="108" y="5"/>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70" name="Freeform 102" descr="Pink tissue paper"/>
              <p:cNvSpPr>
                <a:spLocks/>
              </p:cNvSpPr>
              <p:nvPr/>
            </p:nvSpPr>
            <p:spPr bwMode="auto">
              <a:xfrm>
                <a:off x="3721" y="3304"/>
                <a:ext cx="160" cy="152"/>
              </a:xfrm>
              <a:custGeom>
                <a:avLst/>
                <a:gdLst/>
                <a:ahLst/>
                <a:cxnLst>
                  <a:cxn ang="0">
                    <a:pos x="23" y="16"/>
                  </a:cxn>
                  <a:cxn ang="0">
                    <a:pos x="87" y="8"/>
                  </a:cxn>
                  <a:cxn ang="0">
                    <a:pos x="135" y="16"/>
                  </a:cxn>
                  <a:cxn ang="0">
                    <a:pos x="159" y="56"/>
                  </a:cxn>
                  <a:cxn ang="0">
                    <a:pos x="127" y="104"/>
                  </a:cxn>
                  <a:cxn ang="0">
                    <a:pos x="87" y="152"/>
                  </a:cxn>
                  <a:cxn ang="0">
                    <a:pos x="7" y="104"/>
                  </a:cxn>
                  <a:cxn ang="0">
                    <a:pos x="23" y="16"/>
                  </a:cxn>
                </a:cxnLst>
                <a:rect l="0" t="0" r="r" b="b"/>
                <a:pathLst>
                  <a:path w="160" h="152">
                    <a:moveTo>
                      <a:pt x="23" y="16"/>
                    </a:moveTo>
                    <a:cubicBezTo>
                      <a:pt x="36" y="0"/>
                      <a:pt x="68" y="8"/>
                      <a:pt x="87" y="8"/>
                    </a:cubicBezTo>
                    <a:cubicBezTo>
                      <a:pt x="106" y="8"/>
                      <a:pt x="123" y="8"/>
                      <a:pt x="135" y="16"/>
                    </a:cubicBezTo>
                    <a:cubicBezTo>
                      <a:pt x="147" y="24"/>
                      <a:pt x="160" y="41"/>
                      <a:pt x="159" y="56"/>
                    </a:cubicBezTo>
                    <a:cubicBezTo>
                      <a:pt x="158" y="71"/>
                      <a:pt x="139" y="88"/>
                      <a:pt x="127" y="104"/>
                    </a:cubicBezTo>
                    <a:cubicBezTo>
                      <a:pt x="115" y="120"/>
                      <a:pt x="107" y="152"/>
                      <a:pt x="87" y="152"/>
                    </a:cubicBezTo>
                    <a:cubicBezTo>
                      <a:pt x="67" y="152"/>
                      <a:pt x="14" y="124"/>
                      <a:pt x="7" y="104"/>
                    </a:cubicBezTo>
                    <a:cubicBezTo>
                      <a:pt x="0" y="84"/>
                      <a:pt x="10" y="32"/>
                      <a:pt x="23" y="16"/>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71" name="Freeform 103" descr="Pink tissue paper"/>
              <p:cNvSpPr>
                <a:spLocks/>
              </p:cNvSpPr>
              <p:nvPr/>
            </p:nvSpPr>
            <p:spPr bwMode="auto">
              <a:xfrm>
                <a:off x="3581" y="3287"/>
                <a:ext cx="170" cy="188"/>
              </a:xfrm>
              <a:custGeom>
                <a:avLst/>
                <a:gdLst/>
                <a:ahLst/>
                <a:cxnLst>
                  <a:cxn ang="0">
                    <a:pos x="3" y="65"/>
                  </a:cxn>
                  <a:cxn ang="0">
                    <a:pos x="67" y="177"/>
                  </a:cxn>
                  <a:cxn ang="0">
                    <a:pos x="123" y="129"/>
                  </a:cxn>
                  <a:cxn ang="0">
                    <a:pos x="163" y="17"/>
                  </a:cxn>
                  <a:cxn ang="0">
                    <a:pos x="83" y="25"/>
                  </a:cxn>
                  <a:cxn ang="0">
                    <a:pos x="3" y="65"/>
                  </a:cxn>
                </a:cxnLst>
                <a:rect l="0" t="0" r="r" b="b"/>
                <a:pathLst>
                  <a:path w="170" h="188">
                    <a:moveTo>
                      <a:pt x="3" y="65"/>
                    </a:moveTo>
                    <a:cubicBezTo>
                      <a:pt x="0" y="90"/>
                      <a:pt x="47" y="166"/>
                      <a:pt x="67" y="177"/>
                    </a:cubicBezTo>
                    <a:cubicBezTo>
                      <a:pt x="87" y="188"/>
                      <a:pt x="107" y="155"/>
                      <a:pt x="123" y="129"/>
                    </a:cubicBezTo>
                    <a:cubicBezTo>
                      <a:pt x="139" y="103"/>
                      <a:pt x="170" y="34"/>
                      <a:pt x="163" y="17"/>
                    </a:cubicBezTo>
                    <a:cubicBezTo>
                      <a:pt x="156" y="0"/>
                      <a:pt x="108" y="17"/>
                      <a:pt x="83" y="25"/>
                    </a:cubicBezTo>
                    <a:cubicBezTo>
                      <a:pt x="58" y="33"/>
                      <a:pt x="6" y="40"/>
                      <a:pt x="3" y="65"/>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72" name="Freeform 104" descr="Pink tissue paper"/>
              <p:cNvSpPr>
                <a:spLocks/>
              </p:cNvSpPr>
              <p:nvPr/>
            </p:nvSpPr>
            <p:spPr bwMode="auto">
              <a:xfrm>
                <a:off x="3513" y="3340"/>
                <a:ext cx="162" cy="216"/>
              </a:xfrm>
              <a:custGeom>
                <a:avLst/>
                <a:gdLst/>
                <a:ahLst/>
                <a:cxnLst>
                  <a:cxn ang="0">
                    <a:pos x="55" y="4"/>
                  </a:cxn>
                  <a:cxn ang="0">
                    <a:pos x="7" y="92"/>
                  </a:cxn>
                  <a:cxn ang="0">
                    <a:pos x="15" y="188"/>
                  </a:cxn>
                  <a:cxn ang="0">
                    <a:pos x="63" y="212"/>
                  </a:cxn>
                  <a:cxn ang="0">
                    <a:pos x="135" y="164"/>
                  </a:cxn>
                  <a:cxn ang="0">
                    <a:pos x="151" y="116"/>
                  </a:cxn>
                  <a:cxn ang="0">
                    <a:pos x="55" y="4"/>
                  </a:cxn>
                </a:cxnLst>
                <a:rect l="0" t="0" r="r" b="b"/>
                <a:pathLst>
                  <a:path w="162" h="216">
                    <a:moveTo>
                      <a:pt x="55" y="4"/>
                    </a:moveTo>
                    <a:cubicBezTo>
                      <a:pt x="31" y="0"/>
                      <a:pt x="14" y="61"/>
                      <a:pt x="7" y="92"/>
                    </a:cubicBezTo>
                    <a:cubicBezTo>
                      <a:pt x="0" y="123"/>
                      <a:pt x="6" y="168"/>
                      <a:pt x="15" y="188"/>
                    </a:cubicBezTo>
                    <a:cubicBezTo>
                      <a:pt x="24" y="208"/>
                      <a:pt x="43" y="216"/>
                      <a:pt x="63" y="212"/>
                    </a:cubicBezTo>
                    <a:cubicBezTo>
                      <a:pt x="83" y="208"/>
                      <a:pt x="120" y="180"/>
                      <a:pt x="135" y="164"/>
                    </a:cubicBezTo>
                    <a:cubicBezTo>
                      <a:pt x="150" y="148"/>
                      <a:pt x="162" y="141"/>
                      <a:pt x="151" y="116"/>
                    </a:cubicBezTo>
                    <a:cubicBezTo>
                      <a:pt x="140" y="91"/>
                      <a:pt x="79" y="8"/>
                      <a:pt x="55" y="4"/>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73" name="Freeform 105" descr="Pink tissue paper"/>
              <p:cNvSpPr>
                <a:spLocks/>
              </p:cNvSpPr>
              <p:nvPr/>
            </p:nvSpPr>
            <p:spPr bwMode="auto">
              <a:xfrm>
                <a:off x="3419" y="3432"/>
                <a:ext cx="137" cy="200"/>
              </a:xfrm>
              <a:custGeom>
                <a:avLst/>
                <a:gdLst/>
                <a:ahLst/>
                <a:cxnLst>
                  <a:cxn ang="0">
                    <a:pos x="133" y="72"/>
                  </a:cxn>
                  <a:cxn ang="0">
                    <a:pos x="85" y="8"/>
                  </a:cxn>
                  <a:cxn ang="0">
                    <a:pos x="13" y="24"/>
                  </a:cxn>
                  <a:cxn ang="0">
                    <a:pos x="5" y="128"/>
                  </a:cxn>
                  <a:cxn ang="0">
                    <a:pos x="21" y="176"/>
                  </a:cxn>
                  <a:cxn ang="0">
                    <a:pos x="69" y="200"/>
                  </a:cxn>
                  <a:cxn ang="0">
                    <a:pos x="109" y="176"/>
                  </a:cxn>
                  <a:cxn ang="0">
                    <a:pos x="133" y="72"/>
                  </a:cxn>
                </a:cxnLst>
                <a:rect l="0" t="0" r="r" b="b"/>
                <a:pathLst>
                  <a:path w="137" h="200">
                    <a:moveTo>
                      <a:pt x="133" y="72"/>
                    </a:moveTo>
                    <a:cubicBezTo>
                      <a:pt x="129" y="44"/>
                      <a:pt x="105" y="16"/>
                      <a:pt x="85" y="8"/>
                    </a:cubicBezTo>
                    <a:cubicBezTo>
                      <a:pt x="65" y="0"/>
                      <a:pt x="26" y="4"/>
                      <a:pt x="13" y="24"/>
                    </a:cubicBezTo>
                    <a:cubicBezTo>
                      <a:pt x="0" y="44"/>
                      <a:pt x="4" y="103"/>
                      <a:pt x="5" y="128"/>
                    </a:cubicBezTo>
                    <a:cubicBezTo>
                      <a:pt x="6" y="153"/>
                      <a:pt x="10" y="164"/>
                      <a:pt x="21" y="176"/>
                    </a:cubicBezTo>
                    <a:cubicBezTo>
                      <a:pt x="32" y="188"/>
                      <a:pt x="54" y="200"/>
                      <a:pt x="69" y="200"/>
                    </a:cubicBezTo>
                    <a:cubicBezTo>
                      <a:pt x="84" y="200"/>
                      <a:pt x="100" y="200"/>
                      <a:pt x="109" y="176"/>
                    </a:cubicBezTo>
                    <a:cubicBezTo>
                      <a:pt x="118" y="152"/>
                      <a:pt x="137" y="100"/>
                      <a:pt x="133" y="72"/>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74" name="Freeform 106" descr="Pink tissue paper"/>
              <p:cNvSpPr>
                <a:spLocks/>
              </p:cNvSpPr>
              <p:nvPr/>
            </p:nvSpPr>
            <p:spPr bwMode="auto">
              <a:xfrm>
                <a:off x="3475" y="3532"/>
                <a:ext cx="134" cy="152"/>
              </a:xfrm>
              <a:custGeom>
                <a:avLst/>
                <a:gdLst/>
                <a:ahLst/>
                <a:cxnLst>
                  <a:cxn ang="0">
                    <a:pos x="77" y="4"/>
                  </a:cxn>
                  <a:cxn ang="0">
                    <a:pos x="133" y="92"/>
                  </a:cxn>
                  <a:cxn ang="0">
                    <a:pos x="85" y="148"/>
                  </a:cxn>
                  <a:cxn ang="0">
                    <a:pos x="5" y="116"/>
                  </a:cxn>
                  <a:cxn ang="0">
                    <a:pos x="77" y="4"/>
                  </a:cxn>
                </a:cxnLst>
                <a:rect l="0" t="0" r="r" b="b"/>
                <a:pathLst>
                  <a:path w="134" h="152">
                    <a:moveTo>
                      <a:pt x="77" y="4"/>
                    </a:moveTo>
                    <a:cubicBezTo>
                      <a:pt x="98" y="0"/>
                      <a:pt x="132" y="68"/>
                      <a:pt x="133" y="92"/>
                    </a:cubicBezTo>
                    <a:cubicBezTo>
                      <a:pt x="134" y="116"/>
                      <a:pt x="106" y="144"/>
                      <a:pt x="85" y="148"/>
                    </a:cubicBezTo>
                    <a:cubicBezTo>
                      <a:pt x="64" y="152"/>
                      <a:pt x="10" y="141"/>
                      <a:pt x="5" y="116"/>
                    </a:cubicBezTo>
                    <a:cubicBezTo>
                      <a:pt x="0" y="91"/>
                      <a:pt x="56" y="8"/>
                      <a:pt x="77" y="4"/>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75" name="Freeform 107" descr="Pink tissue paper"/>
              <p:cNvSpPr>
                <a:spLocks/>
              </p:cNvSpPr>
              <p:nvPr/>
            </p:nvSpPr>
            <p:spPr bwMode="auto">
              <a:xfrm>
                <a:off x="3917" y="3467"/>
                <a:ext cx="158" cy="186"/>
              </a:xfrm>
              <a:custGeom>
                <a:avLst/>
                <a:gdLst/>
                <a:ahLst/>
                <a:cxnLst>
                  <a:cxn ang="0">
                    <a:pos x="11" y="101"/>
                  </a:cxn>
                  <a:cxn ang="0">
                    <a:pos x="11" y="157"/>
                  </a:cxn>
                  <a:cxn ang="0">
                    <a:pos x="75" y="181"/>
                  </a:cxn>
                  <a:cxn ang="0">
                    <a:pos x="147" y="125"/>
                  </a:cxn>
                  <a:cxn ang="0">
                    <a:pos x="139" y="29"/>
                  </a:cxn>
                  <a:cxn ang="0">
                    <a:pos x="75" y="13"/>
                  </a:cxn>
                  <a:cxn ang="0">
                    <a:pos x="11" y="101"/>
                  </a:cxn>
                </a:cxnLst>
                <a:rect l="0" t="0" r="r" b="b"/>
                <a:pathLst>
                  <a:path w="158" h="186">
                    <a:moveTo>
                      <a:pt x="11" y="101"/>
                    </a:moveTo>
                    <a:cubicBezTo>
                      <a:pt x="0" y="125"/>
                      <a:pt x="0" y="144"/>
                      <a:pt x="11" y="157"/>
                    </a:cubicBezTo>
                    <a:cubicBezTo>
                      <a:pt x="22" y="170"/>
                      <a:pt x="52" y="186"/>
                      <a:pt x="75" y="181"/>
                    </a:cubicBezTo>
                    <a:cubicBezTo>
                      <a:pt x="98" y="176"/>
                      <a:pt x="136" y="150"/>
                      <a:pt x="147" y="125"/>
                    </a:cubicBezTo>
                    <a:cubicBezTo>
                      <a:pt x="158" y="100"/>
                      <a:pt x="151" y="48"/>
                      <a:pt x="139" y="29"/>
                    </a:cubicBezTo>
                    <a:cubicBezTo>
                      <a:pt x="127" y="10"/>
                      <a:pt x="95" y="0"/>
                      <a:pt x="75" y="13"/>
                    </a:cubicBezTo>
                    <a:cubicBezTo>
                      <a:pt x="55" y="26"/>
                      <a:pt x="22" y="77"/>
                      <a:pt x="11" y="10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76" name="Freeform 108" descr="Pink tissue paper"/>
              <p:cNvSpPr>
                <a:spLocks/>
              </p:cNvSpPr>
              <p:nvPr/>
            </p:nvSpPr>
            <p:spPr bwMode="auto">
              <a:xfrm>
                <a:off x="3812" y="3583"/>
                <a:ext cx="147" cy="146"/>
              </a:xfrm>
              <a:custGeom>
                <a:avLst/>
                <a:gdLst/>
                <a:ahLst/>
                <a:cxnLst>
                  <a:cxn ang="0">
                    <a:pos x="116" y="1"/>
                  </a:cxn>
                  <a:cxn ang="0">
                    <a:pos x="12" y="73"/>
                  </a:cxn>
                  <a:cxn ang="0">
                    <a:pos x="44" y="145"/>
                  </a:cxn>
                  <a:cxn ang="0">
                    <a:pos x="132" y="81"/>
                  </a:cxn>
                  <a:cxn ang="0">
                    <a:pos x="116" y="1"/>
                  </a:cxn>
                </a:cxnLst>
                <a:rect l="0" t="0" r="r" b="b"/>
                <a:pathLst>
                  <a:path w="147" h="146">
                    <a:moveTo>
                      <a:pt x="116" y="1"/>
                    </a:moveTo>
                    <a:cubicBezTo>
                      <a:pt x="96" y="0"/>
                      <a:pt x="24" y="49"/>
                      <a:pt x="12" y="73"/>
                    </a:cubicBezTo>
                    <a:cubicBezTo>
                      <a:pt x="0" y="97"/>
                      <a:pt x="24" y="144"/>
                      <a:pt x="44" y="145"/>
                    </a:cubicBezTo>
                    <a:cubicBezTo>
                      <a:pt x="64" y="146"/>
                      <a:pt x="117" y="106"/>
                      <a:pt x="132" y="81"/>
                    </a:cubicBezTo>
                    <a:cubicBezTo>
                      <a:pt x="147" y="56"/>
                      <a:pt x="136" y="2"/>
                      <a:pt x="116" y="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77" name="Freeform 109" descr="Pink tissue paper"/>
              <p:cNvSpPr>
                <a:spLocks/>
              </p:cNvSpPr>
              <p:nvPr/>
            </p:nvSpPr>
            <p:spPr bwMode="auto">
              <a:xfrm>
                <a:off x="3795" y="3437"/>
                <a:ext cx="144" cy="204"/>
              </a:xfrm>
              <a:custGeom>
                <a:avLst/>
                <a:gdLst/>
                <a:ahLst/>
                <a:cxnLst>
                  <a:cxn ang="0">
                    <a:pos x="29" y="11"/>
                  </a:cxn>
                  <a:cxn ang="0">
                    <a:pos x="5" y="75"/>
                  </a:cxn>
                  <a:cxn ang="0">
                    <a:pos x="5" y="131"/>
                  </a:cxn>
                  <a:cxn ang="0">
                    <a:pos x="37" y="203"/>
                  </a:cxn>
                  <a:cxn ang="0">
                    <a:pos x="141" y="139"/>
                  </a:cxn>
                  <a:cxn ang="0">
                    <a:pos x="29" y="11"/>
                  </a:cxn>
                </a:cxnLst>
                <a:rect l="0" t="0" r="r" b="b"/>
                <a:pathLst>
                  <a:path w="144" h="204">
                    <a:moveTo>
                      <a:pt x="29" y="11"/>
                    </a:moveTo>
                    <a:cubicBezTo>
                      <a:pt x="6" y="0"/>
                      <a:pt x="9" y="55"/>
                      <a:pt x="5" y="75"/>
                    </a:cubicBezTo>
                    <a:cubicBezTo>
                      <a:pt x="1" y="95"/>
                      <a:pt x="0" y="110"/>
                      <a:pt x="5" y="131"/>
                    </a:cubicBezTo>
                    <a:cubicBezTo>
                      <a:pt x="10" y="152"/>
                      <a:pt x="14" y="202"/>
                      <a:pt x="37" y="203"/>
                    </a:cubicBezTo>
                    <a:cubicBezTo>
                      <a:pt x="60" y="204"/>
                      <a:pt x="138" y="172"/>
                      <a:pt x="141" y="139"/>
                    </a:cubicBezTo>
                    <a:cubicBezTo>
                      <a:pt x="144" y="106"/>
                      <a:pt x="52" y="22"/>
                      <a:pt x="29" y="1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78" name="Freeform 110" descr="Pink tissue paper"/>
              <p:cNvSpPr>
                <a:spLocks/>
              </p:cNvSpPr>
              <p:nvPr/>
            </p:nvSpPr>
            <p:spPr bwMode="auto">
              <a:xfrm>
                <a:off x="3657" y="3503"/>
                <a:ext cx="158" cy="146"/>
              </a:xfrm>
              <a:custGeom>
                <a:avLst/>
                <a:gdLst/>
                <a:ahLst/>
                <a:cxnLst>
                  <a:cxn ang="0">
                    <a:pos x="143" y="17"/>
                  </a:cxn>
                  <a:cxn ang="0">
                    <a:pos x="39" y="25"/>
                  </a:cxn>
                  <a:cxn ang="0">
                    <a:pos x="15" y="113"/>
                  </a:cxn>
                  <a:cxn ang="0">
                    <a:pos x="127" y="129"/>
                  </a:cxn>
                  <a:cxn ang="0">
                    <a:pos x="143" y="17"/>
                  </a:cxn>
                </a:cxnLst>
                <a:rect l="0" t="0" r="r" b="b"/>
                <a:pathLst>
                  <a:path w="158" h="146">
                    <a:moveTo>
                      <a:pt x="143" y="17"/>
                    </a:moveTo>
                    <a:cubicBezTo>
                      <a:pt x="128" y="0"/>
                      <a:pt x="60" y="9"/>
                      <a:pt x="39" y="25"/>
                    </a:cubicBezTo>
                    <a:cubicBezTo>
                      <a:pt x="18" y="41"/>
                      <a:pt x="0" y="96"/>
                      <a:pt x="15" y="113"/>
                    </a:cubicBezTo>
                    <a:cubicBezTo>
                      <a:pt x="30" y="130"/>
                      <a:pt x="104" y="146"/>
                      <a:pt x="127" y="129"/>
                    </a:cubicBezTo>
                    <a:cubicBezTo>
                      <a:pt x="150" y="112"/>
                      <a:pt x="158" y="34"/>
                      <a:pt x="143" y="17"/>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79" name="Freeform 111" descr="Pink tissue paper"/>
              <p:cNvSpPr>
                <a:spLocks/>
              </p:cNvSpPr>
              <p:nvPr/>
            </p:nvSpPr>
            <p:spPr bwMode="auto">
              <a:xfrm>
                <a:off x="3539" y="3452"/>
                <a:ext cx="189" cy="168"/>
              </a:xfrm>
              <a:custGeom>
                <a:avLst/>
                <a:gdLst/>
                <a:ahLst/>
                <a:cxnLst>
                  <a:cxn ang="0">
                    <a:pos x="125" y="4"/>
                  </a:cxn>
                  <a:cxn ang="0">
                    <a:pos x="189" y="108"/>
                  </a:cxn>
                  <a:cxn ang="0">
                    <a:pos x="125" y="156"/>
                  </a:cxn>
                  <a:cxn ang="0">
                    <a:pos x="45" y="156"/>
                  </a:cxn>
                  <a:cxn ang="0">
                    <a:pos x="13" y="84"/>
                  </a:cxn>
                  <a:cxn ang="0">
                    <a:pos x="125" y="4"/>
                  </a:cxn>
                </a:cxnLst>
                <a:rect l="0" t="0" r="r" b="b"/>
                <a:pathLst>
                  <a:path w="189" h="168">
                    <a:moveTo>
                      <a:pt x="125" y="4"/>
                    </a:moveTo>
                    <a:cubicBezTo>
                      <a:pt x="154" y="8"/>
                      <a:pt x="189" y="83"/>
                      <a:pt x="189" y="108"/>
                    </a:cubicBezTo>
                    <a:cubicBezTo>
                      <a:pt x="189" y="133"/>
                      <a:pt x="149" y="148"/>
                      <a:pt x="125" y="156"/>
                    </a:cubicBezTo>
                    <a:cubicBezTo>
                      <a:pt x="101" y="164"/>
                      <a:pt x="64" y="168"/>
                      <a:pt x="45" y="156"/>
                    </a:cubicBezTo>
                    <a:cubicBezTo>
                      <a:pt x="26" y="144"/>
                      <a:pt x="0" y="108"/>
                      <a:pt x="13" y="84"/>
                    </a:cubicBezTo>
                    <a:cubicBezTo>
                      <a:pt x="26" y="60"/>
                      <a:pt x="96" y="0"/>
                      <a:pt x="125" y="4"/>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80" name="Freeform 112" descr="Pink tissue paper"/>
              <p:cNvSpPr>
                <a:spLocks/>
              </p:cNvSpPr>
              <p:nvPr/>
            </p:nvSpPr>
            <p:spPr bwMode="auto">
              <a:xfrm>
                <a:off x="3668" y="3404"/>
                <a:ext cx="165" cy="135"/>
              </a:xfrm>
              <a:custGeom>
                <a:avLst/>
                <a:gdLst/>
                <a:ahLst/>
                <a:cxnLst>
                  <a:cxn ang="0">
                    <a:pos x="4" y="68"/>
                  </a:cxn>
                  <a:cxn ang="0">
                    <a:pos x="52" y="4"/>
                  </a:cxn>
                  <a:cxn ang="0">
                    <a:pos x="132" y="44"/>
                  </a:cxn>
                  <a:cxn ang="0">
                    <a:pos x="148" y="108"/>
                  </a:cxn>
                  <a:cxn ang="0">
                    <a:pos x="28" y="124"/>
                  </a:cxn>
                  <a:cxn ang="0">
                    <a:pos x="4" y="68"/>
                  </a:cxn>
                </a:cxnLst>
                <a:rect l="0" t="0" r="r" b="b"/>
                <a:pathLst>
                  <a:path w="165" h="135">
                    <a:moveTo>
                      <a:pt x="4" y="68"/>
                    </a:moveTo>
                    <a:cubicBezTo>
                      <a:pt x="8" y="48"/>
                      <a:pt x="31" y="8"/>
                      <a:pt x="52" y="4"/>
                    </a:cubicBezTo>
                    <a:cubicBezTo>
                      <a:pt x="73" y="0"/>
                      <a:pt x="116" y="27"/>
                      <a:pt x="132" y="44"/>
                    </a:cubicBezTo>
                    <a:cubicBezTo>
                      <a:pt x="148" y="61"/>
                      <a:pt x="165" y="95"/>
                      <a:pt x="148" y="108"/>
                    </a:cubicBezTo>
                    <a:cubicBezTo>
                      <a:pt x="131" y="121"/>
                      <a:pt x="51" y="135"/>
                      <a:pt x="28" y="124"/>
                    </a:cubicBezTo>
                    <a:cubicBezTo>
                      <a:pt x="5" y="113"/>
                      <a:pt x="0" y="88"/>
                      <a:pt x="4" y="68"/>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81" name="Freeform 113" descr="Pink tissue paper"/>
              <p:cNvSpPr>
                <a:spLocks/>
              </p:cNvSpPr>
              <p:nvPr/>
            </p:nvSpPr>
            <p:spPr bwMode="auto">
              <a:xfrm>
                <a:off x="3553" y="3579"/>
                <a:ext cx="163" cy="141"/>
              </a:xfrm>
              <a:custGeom>
                <a:avLst/>
                <a:gdLst/>
                <a:ahLst/>
                <a:cxnLst>
                  <a:cxn ang="0">
                    <a:pos x="47" y="29"/>
                  </a:cxn>
                  <a:cxn ang="0">
                    <a:pos x="127" y="5"/>
                  </a:cxn>
                  <a:cxn ang="0">
                    <a:pos x="159" y="61"/>
                  </a:cxn>
                  <a:cxn ang="0">
                    <a:pos x="103" y="133"/>
                  </a:cxn>
                  <a:cxn ang="0">
                    <a:pos x="7" y="109"/>
                  </a:cxn>
                  <a:cxn ang="0">
                    <a:pos x="47" y="29"/>
                  </a:cxn>
                </a:cxnLst>
                <a:rect l="0" t="0" r="r" b="b"/>
                <a:pathLst>
                  <a:path w="163" h="141">
                    <a:moveTo>
                      <a:pt x="47" y="29"/>
                    </a:moveTo>
                    <a:cubicBezTo>
                      <a:pt x="67" y="12"/>
                      <a:pt x="108" y="0"/>
                      <a:pt x="127" y="5"/>
                    </a:cubicBezTo>
                    <a:cubicBezTo>
                      <a:pt x="146" y="10"/>
                      <a:pt x="163" y="40"/>
                      <a:pt x="159" y="61"/>
                    </a:cubicBezTo>
                    <a:cubicBezTo>
                      <a:pt x="155" y="82"/>
                      <a:pt x="128" y="125"/>
                      <a:pt x="103" y="133"/>
                    </a:cubicBezTo>
                    <a:cubicBezTo>
                      <a:pt x="78" y="141"/>
                      <a:pt x="14" y="127"/>
                      <a:pt x="7" y="109"/>
                    </a:cubicBezTo>
                    <a:cubicBezTo>
                      <a:pt x="0" y="91"/>
                      <a:pt x="27" y="46"/>
                      <a:pt x="47" y="29"/>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82" name="Freeform 114" descr="Pink tissue paper"/>
              <p:cNvSpPr>
                <a:spLocks/>
              </p:cNvSpPr>
              <p:nvPr/>
            </p:nvSpPr>
            <p:spPr bwMode="auto">
              <a:xfrm>
                <a:off x="3651" y="3609"/>
                <a:ext cx="202" cy="130"/>
              </a:xfrm>
              <a:custGeom>
                <a:avLst/>
                <a:gdLst/>
                <a:ahLst/>
                <a:cxnLst>
                  <a:cxn ang="0">
                    <a:pos x="53" y="31"/>
                  </a:cxn>
                  <a:cxn ang="0">
                    <a:pos x="173" y="7"/>
                  </a:cxn>
                  <a:cxn ang="0">
                    <a:pos x="197" y="71"/>
                  </a:cxn>
                  <a:cxn ang="0">
                    <a:pos x="173" y="119"/>
                  </a:cxn>
                  <a:cxn ang="0">
                    <a:pos x="21" y="111"/>
                  </a:cxn>
                  <a:cxn ang="0">
                    <a:pos x="53" y="31"/>
                  </a:cxn>
                </a:cxnLst>
                <a:rect l="0" t="0" r="r" b="b"/>
                <a:pathLst>
                  <a:path w="202" h="130">
                    <a:moveTo>
                      <a:pt x="53" y="31"/>
                    </a:moveTo>
                    <a:cubicBezTo>
                      <a:pt x="78" y="14"/>
                      <a:pt x="149" y="0"/>
                      <a:pt x="173" y="7"/>
                    </a:cubicBezTo>
                    <a:cubicBezTo>
                      <a:pt x="197" y="14"/>
                      <a:pt x="197" y="52"/>
                      <a:pt x="197" y="71"/>
                    </a:cubicBezTo>
                    <a:cubicBezTo>
                      <a:pt x="197" y="90"/>
                      <a:pt x="202" y="112"/>
                      <a:pt x="173" y="119"/>
                    </a:cubicBezTo>
                    <a:cubicBezTo>
                      <a:pt x="144" y="126"/>
                      <a:pt x="42" y="130"/>
                      <a:pt x="21" y="111"/>
                    </a:cubicBezTo>
                    <a:cubicBezTo>
                      <a:pt x="0" y="92"/>
                      <a:pt x="28" y="48"/>
                      <a:pt x="53" y="31"/>
                    </a:cubicBezTo>
                    <a:close/>
                  </a:path>
                </a:pathLst>
              </a:custGeom>
              <a:blipFill dpi="0" rotWithShape="0">
                <a:blip r:embed="rId3" cstate="print"/>
                <a:srcRect/>
                <a:tile tx="0" ty="0" sx="100000" sy="100000" flip="none" algn="tl"/>
              </a:blipFill>
              <a:ln w="28575" cmpd="sng">
                <a:solidFill>
                  <a:srgbClr val="FF9999"/>
                </a:solidFill>
                <a:round/>
                <a:headEnd/>
                <a:tailEnd/>
              </a:ln>
              <a:effectLst/>
            </p:spPr>
            <p:txBody>
              <a:bodyPr/>
              <a:lstStyle/>
              <a:p>
                <a:pPr>
                  <a:defRPr/>
                </a:pPr>
                <a:endParaRPr lang="ru-RU"/>
              </a:p>
            </p:txBody>
          </p:sp>
          <p:sp>
            <p:nvSpPr>
              <p:cNvPr id="135283" name="Oval 115"/>
              <p:cNvSpPr>
                <a:spLocks noChangeArrowheads="1"/>
              </p:cNvSpPr>
              <p:nvPr/>
            </p:nvSpPr>
            <p:spPr bwMode="auto">
              <a:xfrm>
                <a:off x="3970" y="3530"/>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84" name="Oval 116"/>
              <p:cNvSpPr>
                <a:spLocks noChangeArrowheads="1"/>
              </p:cNvSpPr>
              <p:nvPr/>
            </p:nvSpPr>
            <p:spPr bwMode="auto">
              <a:xfrm>
                <a:off x="3866" y="3642"/>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85" name="Oval 117"/>
              <p:cNvSpPr>
                <a:spLocks noChangeArrowheads="1"/>
              </p:cNvSpPr>
              <p:nvPr/>
            </p:nvSpPr>
            <p:spPr bwMode="auto">
              <a:xfrm>
                <a:off x="3738" y="366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86" name="Oval 118"/>
              <p:cNvSpPr>
                <a:spLocks noChangeArrowheads="1"/>
              </p:cNvSpPr>
              <p:nvPr/>
            </p:nvSpPr>
            <p:spPr bwMode="auto">
              <a:xfrm>
                <a:off x="3602" y="3634"/>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87" name="Oval 119"/>
              <p:cNvSpPr>
                <a:spLocks noChangeArrowheads="1"/>
              </p:cNvSpPr>
              <p:nvPr/>
            </p:nvSpPr>
            <p:spPr bwMode="auto">
              <a:xfrm>
                <a:off x="3506" y="3602"/>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88" name="Oval 120"/>
              <p:cNvSpPr>
                <a:spLocks noChangeArrowheads="1"/>
              </p:cNvSpPr>
              <p:nvPr/>
            </p:nvSpPr>
            <p:spPr bwMode="auto">
              <a:xfrm>
                <a:off x="3442" y="350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89" name="Oval 121"/>
              <p:cNvSpPr>
                <a:spLocks noChangeArrowheads="1"/>
              </p:cNvSpPr>
              <p:nvPr/>
            </p:nvSpPr>
            <p:spPr bwMode="auto">
              <a:xfrm>
                <a:off x="3546" y="3410"/>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90" name="Oval 122"/>
              <p:cNvSpPr>
                <a:spLocks noChangeArrowheads="1"/>
              </p:cNvSpPr>
              <p:nvPr/>
            </p:nvSpPr>
            <p:spPr bwMode="auto">
              <a:xfrm>
                <a:off x="3642" y="3338"/>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91" name="Oval 123"/>
              <p:cNvSpPr>
                <a:spLocks noChangeArrowheads="1"/>
              </p:cNvSpPr>
              <p:nvPr/>
            </p:nvSpPr>
            <p:spPr bwMode="auto">
              <a:xfrm>
                <a:off x="3762" y="3338"/>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92" name="Oval 124"/>
              <p:cNvSpPr>
                <a:spLocks noChangeArrowheads="1"/>
              </p:cNvSpPr>
              <p:nvPr/>
            </p:nvSpPr>
            <p:spPr bwMode="auto">
              <a:xfrm>
                <a:off x="3882" y="342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93" name="Oval 125"/>
              <p:cNvSpPr>
                <a:spLocks noChangeArrowheads="1"/>
              </p:cNvSpPr>
              <p:nvPr/>
            </p:nvSpPr>
            <p:spPr bwMode="auto">
              <a:xfrm>
                <a:off x="3834" y="3522"/>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94" name="Oval 126"/>
              <p:cNvSpPr>
                <a:spLocks noChangeArrowheads="1"/>
              </p:cNvSpPr>
              <p:nvPr/>
            </p:nvSpPr>
            <p:spPr bwMode="auto">
              <a:xfrm>
                <a:off x="3730" y="354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95" name="Oval 127"/>
              <p:cNvSpPr>
                <a:spLocks noChangeArrowheads="1"/>
              </p:cNvSpPr>
              <p:nvPr/>
            </p:nvSpPr>
            <p:spPr bwMode="auto">
              <a:xfrm>
                <a:off x="3602" y="3506"/>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sp>
            <p:nvSpPr>
              <p:cNvPr id="135296" name="Oval 128"/>
              <p:cNvSpPr>
                <a:spLocks noChangeArrowheads="1"/>
              </p:cNvSpPr>
              <p:nvPr/>
            </p:nvSpPr>
            <p:spPr bwMode="auto">
              <a:xfrm>
                <a:off x="3714" y="3458"/>
                <a:ext cx="52" cy="52"/>
              </a:xfrm>
              <a:prstGeom prst="ellipse">
                <a:avLst/>
              </a:prstGeom>
              <a:solidFill>
                <a:schemeClr val="accent2"/>
              </a:solidFill>
              <a:ln w="9525">
                <a:solidFill>
                  <a:schemeClr val="bg1"/>
                </a:solidFill>
                <a:round/>
                <a:headEnd/>
                <a:tailEnd/>
              </a:ln>
              <a:effectLst/>
            </p:spPr>
            <p:txBody>
              <a:bodyPr wrap="none" anchor="ctr"/>
              <a:lstStyle/>
              <a:p>
                <a:pPr>
                  <a:defRPr/>
                </a:pPr>
                <a:endParaRPr lang="ru-RU"/>
              </a:p>
            </p:txBody>
          </p:sp>
        </p:grpSp>
        <p:sp>
          <p:nvSpPr>
            <p:cNvPr id="135297" name="Text Box 129"/>
            <p:cNvSpPr txBox="1">
              <a:spLocks noChangeArrowheads="1"/>
            </p:cNvSpPr>
            <p:nvPr/>
          </p:nvSpPr>
          <p:spPr bwMode="auto">
            <a:xfrm>
              <a:off x="808" y="2646"/>
              <a:ext cx="779" cy="337"/>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eaLnBrk="1" hangingPunct="1">
                <a:lnSpc>
                  <a:spcPct val="80000"/>
                </a:lnSpc>
                <a:defRPr/>
              </a:pPr>
              <a:r>
                <a:rPr lang="en-US">
                  <a:latin typeface="Arial" pitchFamily="34" charset="0"/>
                </a:rPr>
                <a:t>Day 5-6</a:t>
              </a:r>
            </a:p>
            <a:p>
              <a:pPr algn="ctr" eaLnBrk="1" hangingPunct="1">
                <a:lnSpc>
                  <a:spcPct val="80000"/>
                </a:lnSpc>
                <a:defRPr/>
              </a:pPr>
              <a:r>
                <a:rPr lang="en-US">
                  <a:latin typeface="Arial" pitchFamily="34" charset="0"/>
                </a:rPr>
                <a:t>Blastocyst</a:t>
              </a:r>
            </a:p>
          </p:txBody>
        </p:sp>
      </p:grpSp>
      <p:grpSp>
        <p:nvGrpSpPr>
          <p:cNvPr id="22" name="Group 130"/>
          <p:cNvGrpSpPr>
            <a:grpSpLocks/>
          </p:cNvGrpSpPr>
          <p:nvPr/>
        </p:nvGrpSpPr>
        <p:grpSpPr bwMode="auto">
          <a:xfrm>
            <a:off x="4851399" y="2752725"/>
            <a:ext cx="2095500" cy="1227138"/>
            <a:chOff x="2096" y="1734"/>
            <a:chExt cx="1320" cy="773"/>
          </a:xfrm>
        </p:grpSpPr>
        <p:sp>
          <p:nvSpPr>
            <p:cNvPr id="135299" name="Text Box 131"/>
            <p:cNvSpPr txBox="1">
              <a:spLocks noChangeArrowheads="1"/>
            </p:cNvSpPr>
            <p:nvPr/>
          </p:nvSpPr>
          <p:spPr bwMode="auto">
            <a:xfrm>
              <a:off x="2484" y="1734"/>
              <a:ext cx="932" cy="337"/>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eaLnBrk="1" hangingPunct="1">
                <a:lnSpc>
                  <a:spcPct val="80000"/>
                </a:lnSpc>
                <a:defRPr/>
              </a:pPr>
              <a:r>
                <a:rPr lang="en-US">
                  <a:latin typeface="Arial" pitchFamily="34" charset="0"/>
                </a:rPr>
                <a:t>Inner cells</a:t>
              </a:r>
            </a:p>
            <a:p>
              <a:pPr algn="ctr" eaLnBrk="1" hangingPunct="1">
                <a:lnSpc>
                  <a:spcPct val="80000"/>
                </a:lnSpc>
                <a:defRPr/>
              </a:pPr>
              <a:r>
                <a:rPr lang="en-US">
                  <a:latin typeface="Arial" pitchFamily="34" charset="0"/>
                </a:rPr>
                <a:t>(forms fetus)</a:t>
              </a:r>
            </a:p>
          </p:txBody>
        </p:sp>
        <p:sp>
          <p:nvSpPr>
            <p:cNvPr id="135300" name="Line 132"/>
            <p:cNvSpPr>
              <a:spLocks noChangeShapeType="1"/>
            </p:cNvSpPr>
            <p:nvPr/>
          </p:nvSpPr>
          <p:spPr bwMode="auto">
            <a:xfrm flipH="1">
              <a:off x="2096" y="2128"/>
              <a:ext cx="656" cy="379"/>
            </a:xfrm>
            <a:prstGeom prst="line">
              <a:avLst/>
            </a:prstGeom>
            <a:noFill/>
            <a:ln w="28575">
              <a:solidFill>
                <a:schemeClr val="tx1"/>
              </a:solidFill>
              <a:round/>
              <a:headEnd/>
              <a:tailEnd type="triangle" w="med" len="med"/>
            </a:ln>
            <a:effectLst>
              <a:outerShdw dist="35921" dir="2700000" algn="ctr" rotWithShape="0">
                <a:schemeClr val="bg1"/>
              </a:outerShdw>
            </a:effectLst>
          </p:spPr>
          <p:txBody>
            <a:bodyPr/>
            <a:lstStyle/>
            <a:p>
              <a:pPr>
                <a:defRPr/>
              </a:pPr>
              <a:endParaRPr lang="ru-RU"/>
            </a:p>
          </p:txBody>
        </p:sp>
      </p:grpSp>
      <p:grpSp>
        <p:nvGrpSpPr>
          <p:cNvPr id="23" name="Group 133"/>
          <p:cNvGrpSpPr>
            <a:grpSpLocks/>
          </p:cNvGrpSpPr>
          <p:nvPr/>
        </p:nvGrpSpPr>
        <p:grpSpPr bwMode="auto">
          <a:xfrm>
            <a:off x="3808414" y="2066925"/>
            <a:ext cx="1851025" cy="833438"/>
            <a:chOff x="1439" y="1302"/>
            <a:chExt cx="1166" cy="525"/>
          </a:xfrm>
        </p:grpSpPr>
        <p:sp>
          <p:nvSpPr>
            <p:cNvPr id="135302" name="Text Box 134"/>
            <p:cNvSpPr txBox="1">
              <a:spLocks noChangeArrowheads="1"/>
            </p:cNvSpPr>
            <p:nvPr/>
          </p:nvSpPr>
          <p:spPr bwMode="auto">
            <a:xfrm>
              <a:off x="1439" y="1302"/>
              <a:ext cx="1166" cy="337"/>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eaLnBrk="1" hangingPunct="1">
                <a:lnSpc>
                  <a:spcPct val="80000"/>
                </a:lnSpc>
                <a:defRPr/>
              </a:pPr>
              <a:r>
                <a:rPr lang="en-US">
                  <a:latin typeface="Arial" pitchFamily="34" charset="0"/>
                </a:rPr>
                <a:t>Outer cells</a:t>
              </a:r>
            </a:p>
            <a:p>
              <a:pPr algn="ctr" eaLnBrk="1" hangingPunct="1">
                <a:lnSpc>
                  <a:spcPct val="80000"/>
                </a:lnSpc>
                <a:defRPr/>
              </a:pPr>
              <a:r>
                <a:rPr lang="en-US">
                  <a:latin typeface="Arial" pitchFamily="34" charset="0"/>
                </a:rPr>
                <a:t>(forms placenta)</a:t>
              </a:r>
            </a:p>
          </p:txBody>
        </p:sp>
        <p:sp>
          <p:nvSpPr>
            <p:cNvPr id="135303" name="Line 135"/>
            <p:cNvSpPr>
              <a:spLocks noChangeShapeType="1"/>
            </p:cNvSpPr>
            <p:nvPr/>
          </p:nvSpPr>
          <p:spPr bwMode="auto">
            <a:xfrm>
              <a:off x="1704" y="1672"/>
              <a:ext cx="64" cy="155"/>
            </a:xfrm>
            <a:prstGeom prst="line">
              <a:avLst/>
            </a:prstGeom>
            <a:noFill/>
            <a:ln w="28575">
              <a:solidFill>
                <a:schemeClr val="tx1"/>
              </a:solidFill>
              <a:round/>
              <a:headEnd/>
              <a:tailEnd type="triangle" w="med" len="med"/>
            </a:ln>
            <a:effectLst>
              <a:outerShdw dist="35921" dir="2700000" algn="ctr" rotWithShape="0">
                <a:schemeClr val="bg1"/>
              </a:outerShdw>
            </a:effectLst>
          </p:spPr>
          <p:txBody>
            <a:bodyPr/>
            <a:lstStyle/>
            <a:p>
              <a:pPr>
                <a:defRPr/>
              </a:pPr>
              <a:endParaRPr lang="ru-RU"/>
            </a:p>
          </p:txBody>
        </p:sp>
      </p:grpSp>
      <p:grpSp>
        <p:nvGrpSpPr>
          <p:cNvPr id="24" name="Group 136"/>
          <p:cNvGrpSpPr>
            <a:grpSpLocks/>
          </p:cNvGrpSpPr>
          <p:nvPr/>
        </p:nvGrpSpPr>
        <p:grpSpPr bwMode="auto">
          <a:xfrm>
            <a:off x="6553201" y="5284788"/>
            <a:ext cx="3844926" cy="1573212"/>
            <a:chOff x="3168" y="3329"/>
            <a:chExt cx="2422" cy="991"/>
          </a:xfrm>
        </p:grpSpPr>
        <p:pic>
          <p:nvPicPr>
            <p:cNvPr id="15395" name="Picture 137" descr="syringe"/>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355" y="3329"/>
              <a:ext cx="905"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306" name="Line 138"/>
            <p:cNvSpPr>
              <a:spLocks noChangeShapeType="1"/>
            </p:cNvSpPr>
            <p:nvPr/>
          </p:nvSpPr>
          <p:spPr bwMode="auto">
            <a:xfrm>
              <a:off x="3168" y="3920"/>
              <a:ext cx="920" cy="0"/>
            </a:xfrm>
            <a:prstGeom prst="line">
              <a:avLst/>
            </a:prstGeom>
            <a:noFill/>
            <a:ln w="38100">
              <a:solidFill>
                <a:schemeClr val="tx1"/>
              </a:solidFill>
              <a:round/>
              <a:headEnd/>
              <a:tailEnd type="triangle" w="med" len="med"/>
            </a:ln>
            <a:effectLst/>
          </p:spPr>
          <p:txBody>
            <a:bodyPr/>
            <a:lstStyle/>
            <a:p>
              <a:pPr>
                <a:defRPr/>
              </a:pPr>
              <a:endParaRPr lang="ru-RU"/>
            </a:p>
          </p:txBody>
        </p:sp>
        <p:sp>
          <p:nvSpPr>
            <p:cNvPr id="15397" name="Rectangle 139"/>
            <p:cNvSpPr>
              <a:spLocks noChangeArrowheads="1"/>
            </p:cNvSpPr>
            <p:nvPr/>
          </p:nvSpPr>
          <p:spPr bwMode="auto">
            <a:xfrm>
              <a:off x="4761" y="3683"/>
              <a:ext cx="829"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90000"/>
                </a:lnSpc>
              </a:pPr>
              <a:r>
                <a:rPr lang="en-US" altLang="en-US" dirty="0">
                  <a:latin typeface="Arial" panose="020B0604020202020204" pitchFamily="34" charset="0"/>
                </a:rPr>
                <a:t>Heart</a:t>
              </a:r>
            </a:p>
            <a:p>
              <a:pPr eaLnBrk="1" hangingPunct="1">
                <a:lnSpc>
                  <a:spcPct val="90000"/>
                </a:lnSpc>
              </a:pPr>
              <a:r>
                <a:rPr lang="en-US" altLang="en-US" dirty="0">
                  <a:latin typeface="Arial" panose="020B0604020202020204" pitchFamily="34" charset="0"/>
                </a:rPr>
                <a:t>repaired</a:t>
              </a:r>
            </a:p>
          </p:txBody>
        </p:sp>
        <p:pic>
          <p:nvPicPr>
            <p:cNvPr id="15398" name="Picture 140" descr="heart"/>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20" y="3446"/>
              <a:ext cx="671"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141"/>
          <p:cNvGrpSpPr>
            <a:grpSpLocks/>
          </p:cNvGrpSpPr>
          <p:nvPr/>
        </p:nvGrpSpPr>
        <p:grpSpPr bwMode="auto">
          <a:xfrm>
            <a:off x="6870700" y="2794000"/>
            <a:ext cx="3514725" cy="1385888"/>
            <a:chOff x="3368" y="1760"/>
            <a:chExt cx="2214" cy="873"/>
          </a:xfrm>
        </p:grpSpPr>
        <p:grpSp>
          <p:nvGrpSpPr>
            <p:cNvPr id="15378" name="Group 142"/>
            <p:cNvGrpSpPr>
              <a:grpSpLocks/>
            </p:cNvGrpSpPr>
            <p:nvPr/>
          </p:nvGrpSpPr>
          <p:grpSpPr bwMode="auto">
            <a:xfrm>
              <a:off x="3368" y="2272"/>
              <a:ext cx="968" cy="361"/>
              <a:chOff x="3120" y="2496"/>
              <a:chExt cx="968" cy="361"/>
            </a:xfrm>
          </p:grpSpPr>
          <p:grpSp>
            <p:nvGrpSpPr>
              <p:cNvPr id="15381" name="Group 143"/>
              <p:cNvGrpSpPr>
                <a:grpSpLocks/>
              </p:cNvGrpSpPr>
              <p:nvPr/>
            </p:nvGrpSpPr>
            <p:grpSpPr bwMode="auto">
              <a:xfrm>
                <a:off x="3120" y="2496"/>
                <a:ext cx="968" cy="361"/>
                <a:chOff x="4272" y="2448"/>
                <a:chExt cx="968" cy="361"/>
              </a:xfrm>
            </p:grpSpPr>
            <p:sp>
              <p:nvSpPr>
                <p:cNvPr id="135312" name="Oval 144"/>
                <p:cNvSpPr>
                  <a:spLocks noChangeArrowheads="1"/>
                </p:cNvSpPr>
                <p:nvPr/>
              </p:nvSpPr>
              <p:spPr bwMode="auto">
                <a:xfrm rot="10800000" flipV="1">
                  <a:off x="4272" y="2448"/>
                  <a:ext cx="968" cy="350"/>
                </a:xfrm>
                <a:prstGeom prst="ellipse">
                  <a:avLst/>
                </a:prstGeom>
                <a:solidFill>
                  <a:srgbClr val="FFCCCC"/>
                </a:solidFill>
                <a:ln w="9525">
                  <a:round/>
                  <a:headEnd/>
                  <a:tailEnd/>
                </a:ln>
                <a:effectLst/>
                <a:scene3d>
                  <a:camera prst="legacyObliqueBottom">
                    <a:rot lat="300000" lon="0" rev="0"/>
                  </a:camera>
                  <a:lightRig rig="legacyFlat3" dir="b"/>
                </a:scene3d>
                <a:sp3d extrusionH="430200" prstMaterial="legacyMatte">
                  <a:bevelT w="13500" h="13500" prst="angle"/>
                  <a:bevelB w="13500" h="13500" prst="angle"/>
                  <a:extrusionClr>
                    <a:srgbClr val="FF9999"/>
                  </a:extrusionClr>
                </a:sp3d>
              </p:spPr>
              <p:txBody>
                <a:bodyPr wrap="none" anchor="ctr">
                  <a:flatTx/>
                </a:bodyPr>
                <a:lstStyle/>
                <a:p>
                  <a:pPr>
                    <a:defRPr/>
                  </a:pPr>
                  <a:endParaRPr lang="ru-RU"/>
                </a:p>
              </p:txBody>
            </p:sp>
            <p:grpSp>
              <p:nvGrpSpPr>
                <p:cNvPr id="15388" name="Group 145"/>
                <p:cNvGrpSpPr>
                  <a:grpSpLocks/>
                </p:cNvGrpSpPr>
                <p:nvPr/>
              </p:nvGrpSpPr>
              <p:grpSpPr bwMode="auto">
                <a:xfrm>
                  <a:off x="4286" y="2545"/>
                  <a:ext cx="943" cy="264"/>
                  <a:chOff x="4286" y="2536"/>
                  <a:chExt cx="943" cy="264"/>
                </a:xfrm>
              </p:grpSpPr>
              <p:grpSp>
                <p:nvGrpSpPr>
                  <p:cNvPr id="15389" name="Group 146"/>
                  <p:cNvGrpSpPr>
                    <a:grpSpLocks/>
                  </p:cNvGrpSpPr>
                  <p:nvPr/>
                </p:nvGrpSpPr>
                <p:grpSpPr bwMode="auto">
                  <a:xfrm>
                    <a:off x="4286" y="2621"/>
                    <a:ext cx="943" cy="179"/>
                    <a:chOff x="4304" y="2618"/>
                    <a:chExt cx="895" cy="80"/>
                  </a:xfrm>
                </p:grpSpPr>
                <p:sp>
                  <p:nvSpPr>
                    <p:cNvPr id="135315" name="Arc 147"/>
                    <p:cNvSpPr>
                      <a:spLocks/>
                    </p:cNvSpPr>
                    <p:nvPr/>
                  </p:nvSpPr>
                  <p:spPr bwMode="auto">
                    <a:xfrm flipV="1">
                      <a:off x="4751" y="2618"/>
                      <a:ext cx="448" cy="80"/>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sp>
                  <p:nvSpPr>
                    <p:cNvPr id="135316" name="Arc 148"/>
                    <p:cNvSpPr>
                      <a:spLocks/>
                    </p:cNvSpPr>
                    <p:nvPr/>
                  </p:nvSpPr>
                  <p:spPr bwMode="auto">
                    <a:xfrm flipH="1" flipV="1">
                      <a:off x="4304" y="2618"/>
                      <a:ext cx="448" cy="80"/>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grpSp>
              <p:grpSp>
                <p:nvGrpSpPr>
                  <p:cNvPr id="15390" name="Group 149"/>
                  <p:cNvGrpSpPr>
                    <a:grpSpLocks/>
                  </p:cNvGrpSpPr>
                  <p:nvPr/>
                </p:nvGrpSpPr>
                <p:grpSpPr bwMode="auto">
                  <a:xfrm>
                    <a:off x="4286" y="2536"/>
                    <a:ext cx="940" cy="154"/>
                    <a:chOff x="4292" y="2536"/>
                    <a:chExt cx="931" cy="154"/>
                  </a:xfrm>
                </p:grpSpPr>
                <p:sp>
                  <p:nvSpPr>
                    <p:cNvPr id="135318" name="Arc 150"/>
                    <p:cNvSpPr>
                      <a:spLocks/>
                    </p:cNvSpPr>
                    <p:nvPr/>
                  </p:nvSpPr>
                  <p:spPr bwMode="auto">
                    <a:xfrm flipH="1">
                      <a:off x="4292" y="2536"/>
                      <a:ext cx="469" cy="154"/>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sp>
                  <p:nvSpPr>
                    <p:cNvPr id="135319" name="Arc 151"/>
                    <p:cNvSpPr>
                      <a:spLocks/>
                    </p:cNvSpPr>
                    <p:nvPr/>
                  </p:nvSpPr>
                  <p:spPr bwMode="auto">
                    <a:xfrm>
                      <a:off x="4760" y="2536"/>
                      <a:ext cx="463" cy="154"/>
                    </a:xfrm>
                    <a:custGeom>
                      <a:avLst/>
                      <a:gdLst>
                        <a:gd name="G0" fmla="+- 0 0 0"/>
                        <a:gd name="G1" fmla="+- 21600 0 0"/>
                        <a:gd name="G2" fmla="+- 21600 0 0"/>
                        <a:gd name="T0" fmla="*/ 0 w 21244"/>
                        <a:gd name="T1" fmla="*/ 0 h 21600"/>
                        <a:gd name="T2" fmla="*/ 21244 w 21244"/>
                        <a:gd name="T3" fmla="*/ 17694 h 21600"/>
                        <a:gd name="T4" fmla="*/ 0 w 21244"/>
                        <a:gd name="T5" fmla="*/ 21600 h 21600"/>
                      </a:gdLst>
                      <a:ahLst/>
                      <a:cxnLst>
                        <a:cxn ang="0">
                          <a:pos x="T0" y="T1"/>
                        </a:cxn>
                        <a:cxn ang="0">
                          <a:pos x="T2" y="T3"/>
                        </a:cxn>
                        <a:cxn ang="0">
                          <a:pos x="T4" y="T5"/>
                        </a:cxn>
                      </a:cxnLst>
                      <a:rect l="0" t="0" r="r" b="b"/>
                      <a:pathLst>
                        <a:path w="21244" h="21600" fill="none" extrusionOk="0">
                          <a:moveTo>
                            <a:pt x="-1" y="0"/>
                          </a:moveTo>
                          <a:cubicBezTo>
                            <a:pt x="10422" y="0"/>
                            <a:pt x="19359" y="7442"/>
                            <a:pt x="21243" y="17694"/>
                          </a:cubicBezTo>
                        </a:path>
                        <a:path w="21244" h="21600" stroke="0" extrusionOk="0">
                          <a:moveTo>
                            <a:pt x="-1" y="0"/>
                          </a:moveTo>
                          <a:cubicBezTo>
                            <a:pt x="10422" y="0"/>
                            <a:pt x="19359" y="7442"/>
                            <a:pt x="21243" y="17694"/>
                          </a:cubicBezTo>
                          <a:lnTo>
                            <a:pt x="0" y="21600"/>
                          </a:lnTo>
                          <a:close/>
                        </a:path>
                      </a:pathLst>
                    </a:custGeom>
                    <a:solidFill>
                      <a:schemeClr val="bg1"/>
                    </a:solidFill>
                    <a:ln w="9525">
                      <a:solidFill>
                        <a:srgbClr val="FF9999"/>
                      </a:solidFill>
                      <a:round/>
                      <a:headEnd/>
                      <a:tailEnd/>
                    </a:ln>
                    <a:effectLst/>
                  </p:spPr>
                  <p:txBody>
                    <a:bodyPr wrap="none" anchor="ctr"/>
                    <a:lstStyle/>
                    <a:p>
                      <a:pPr>
                        <a:defRPr/>
                      </a:pPr>
                      <a:endParaRPr lang="ru-RU"/>
                    </a:p>
                  </p:txBody>
                </p:sp>
              </p:grpSp>
            </p:grpSp>
          </p:grpSp>
          <p:sp>
            <p:nvSpPr>
              <p:cNvPr id="135320" name="Oval 152"/>
              <p:cNvSpPr>
                <a:spLocks noChangeArrowheads="1"/>
              </p:cNvSpPr>
              <p:nvPr/>
            </p:nvSpPr>
            <p:spPr bwMode="auto">
              <a:xfrm>
                <a:off x="3300" y="2646"/>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321" name="Oval 153"/>
              <p:cNvSpPr>
                <a:spLocks noChangeArrowheads="1"/>
              </p:cNvSpPr>
              <p:nvPr/>
            </p:nvSpPr>
            <p:spPr bwMode="auto">
              <a:xfrm>
                <a:off x="3546" y="2634"/>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322" name="Oval 154"/>
              <p:cNvSpPr>
                <a:spLocks noChangeArrowheads="1"/>
              </p:cNvSpPr>
              <p:nvPr/>
            </p:nvSpPr>
            <p:spPr bwMode="auto">
              <a:xfrm>
                <a:off x="3738" y="2652"/>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323" name="Oval 155"/>
              <p:cNvSpPr>
                <a:spLocks noChangeArrowheads="1"/>
              </p:cNvSpPr>
              <p:nvPr/>
            </p:nvSpPr>
            <p:spPr bwMode="auto">
              <a:xfrm>
                <a:off x="3630" y="2754"/>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sp>
            <p:nvSpPr>
              <p:cNvPr id="135324" name="Oval 156"/>
              <p:cNvSpPr>
                <a:spLocks noChangeArrowheads="1"/>
              </p:cNvSpPr>
              <p:nvPr/>
            </p:nvSpPr>
            <p:spPr bwMode="auto">
              <a:xfrm>
                <a:off x="3420" y="2742"/>
                <a:ext cx="138" cy="69"/>
              </a:xfrm>
              <a:prstGeom prst="ellipse">
                <a:avLst/>
              </a:prstGeom>
              <a:solidFill>
                <a:srgbClr val="FFCCCC"/>
              </a:solidFill>
              <a:ln w="9525">
                <a:solidFill>
                  <a:srgbClr val="FF9999"/>
                </a:solidFill>
                <a:round/>
                <a:headEnd/>
                <a:tailEnd/>
              </a:ln>
              <a:effectLst/>
            </p:spPr>
            <p:txBody>
              <a:bodyPr wrap="none" anchor="ctr"/>
              <a:lstStyle/>
              <a:p>
                <a:pPr>
                  <a:defRPr/>
                </a:pPr>
                <a:endParaRPr lang="ru-RU"/>
              </a:p>
            </p:txBody>
          </p:sp>
        </p:grpSp>
        <p:sp>
          <p:nvSpPr>
            <p:cNvPr id="135325" name="Line 157"/>
            <p:cNvSpPr>
              <a:spLocks noChangeShapeType="1"/>
            </p:cNvSpPr>
            <p:nvPr/>
          </p:nvSpPr>
          <p:spPr bwMode="auto">
            <a:xfrm flipH="1">
              <a:off x="4264" y="1760"/>
              <a:ext cx="607" cy="504"/>
            </a:xfrm>
            <a:prstGeom prst="line">
              <a:avLst/>
            </a:prstGeom>
            <a:noFill/>
            <a:ln w="38100">
              <a:solidFill>
                <a:schemeClr val="tx1"/>
              </a:solidFill>
              <a:round/>
              <a:headEnd/>
              <a:tailEnd type="triangle" w="med" len="med"/>
            </a:ln>
            <a:effectLst/>
          </p:spPr>
          <p:txBody>
            <a:bodyPr/>
            <a:lstStyle/>
            <a:p>
              <a:pPr>
                <a:defRPr/>
              </a:pPr>
              <a:endParaRPr lang="ru-RU"/>
            </a:p>
          </p:txBody>
        </p:sp>
        <p:sp>
          <p:nvSpPr>
            <p:cNvPr id="135326" name="Text Box 158"/>
            <p:cNvSpPr txBox="1">
              <a:spLocks noChangeArrowheads="1"/>
            </p:cNvSpPr>
            <p:nvPr/>
          </p:nvSpPr>
          <p:spPr bwMode="auto">
            <a:xfrm>
              <a:off x="4666" y="1990"/>
              <a:ext cx="916" cy="198"/>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lgn="ctr" eaLnBrk="1" hangingPunct="1">
                <a:lnSpc>
                  <a:spcPct val="80000"/>
                </a:lnSpc>
                <a:defRPr/>
              </a:pPr>
              <a:r>
                <a:rPr lang="en-US">
                  <a:latin typeface="Arial" pitchFamily="34" charset="0"/>
                </a:rPr>
                <a:t>Culture cells</a:t>
              </a:r>
            </a:p>
          </p:txBody>
        </p:sp>
      </p:grpSp>
    </p:spTree>
    <p:extLst>
      <p:ext uri="{BB962C8B-B14F-4D97-AF65-F5344CB8AC3E}">
        <p14:creationId xmlns:p14="http://schemas.microsoft.com/office/powerpoint/2010/main" val="4158636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Left)">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2/3*#ppt_w"/>
                                          </p:val>
                                        </p:tav>
                                        <p:tav tm="100000">
                                          <p:val>
                                            <p:strVal val="#ppt_w"/>
                                          </p:val>
                                        </p:tav>
                                      </p:tavLst>
                                    </p:anim>
                                    <p:anim calcmode="lin" valueType="num">
                                      <p:cBhvr>
                                        <p:cTn id="13" dur="500" fill="hold"/>
                                        <p:tgtEl>
                                          <p:spTgt spid="23"/>
                                        </p:tgtEl>
                                        <p:attrNameLst>
                                          <p:attrName>ppt_h</p:attrName>
                                        </p:attrNameLst>
                                      </p:cBhvr>
                                      <p:tavLst>
                                        <p:tav tm="0">
                                          <p:val>
                                            <p:strVal val="2/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72"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strVal val="2/3*#ppt_w"/>
                                          </p:val>
                                        </p:tav>
                                        <p:tav tm="100000">
                                          <p:val>
                                            <p:strVal val="#ppt_w"/>
                                          </p:val>
                                        </p:tav>
                                      </p:tavLst>
                                    </p:anim>
                                    <p:anim calcmode="lin" valueType="num">
                                      <p:cBhvr>
                                        <p:cTn id="19" dur="500" fill="hold"/>
                                        <p:tgtEl>
                                          <p:spTgt spid="22"/>
                                        </p:tgtEl>
                                        <p:attrNameLst>
                                          <p:attrName>ppt_h</p:attrName>
                                        </p:attrNameLst>
                                      </p:cBhvr>
                                      <p:tavLst>
                                        <p:tav tm="0">
                                          <p:val>
                                            <p:strVal val="2/3*#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lide(fromLeft)">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1"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lide(fromTop)">
                                      <p:cBhvr>
                                        <p:cTn id="29" dur="500"/>
                                        <p:tgtEl>
                                          <p:spTgt spid="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8"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slide(fromLeft)">
                                      <p:cBhvr>
                                        <p:cTn id="40" dur="500"/>
                                        <p:tgtEl>
                                          <p:spTgt spid="24"/>
                                        </p:tgtEl>
                                      </p:cBhvr>
                                    </p:animEffect>
                                  </p:childTnLst>
                                </p:cTn>
                              </p:par>
                              <p:par>
                                <p:cTn id="41" presetID="2" presetClass="entr" presetSubtype="4" fill="hold" nodeType="withEffect">
                                  <p:stCondLst>
                                    <p:cond delay="0"/>
                                  </p:stCondLst>
                                  <p:childTnLst>
                                    <p:set>
                                      <p:cBhvr>
                                        <p:cTn id="42" dur="1" fill="hold">
                                          <p:stCondLst>
                                            <p:cond delay="0"/>
                                          </p:stCondLst>
                                        </p:cTn>
                                        <p:tgtEl>
                                          <p:spTgt spid="135204"/>
                                        </p:tgtEl>
                                        <p:attrNameLst>
                                          <p:attrName>style.visibility</p:attrName>
                                        </p:attrNameLst>
                                      </p:cBhvr>
                                      <p:to>
                                        <p:strVal val="visible"/>
                                      </p:to>
                                    </p:set>
                                    <p:anim calcmode="lin" valueType="num">
                                      <p:cBhvr additive="base">
                                        <p:cTn id="43" dur="500" fill="hold"/>
                                        <p:tgtEl>
                                          <p:spTgt spid="135204"/>
                                        </p:tgtEl>
                                        <p:attrNameLst>
                                          <p:attrName>ppt_x</p:attrName>
                                        </p:attrNameLst>
                                      </p:cBhvr>
                                      <p:tavLst>
                                        <p:tav tm="0">
                                          <p:val>
                                            <p:strVal val="#ppt_x"/>
                                          </p:val>
                                        </p:tav>
                                        <p:tav tm="100000">
                                          <p:val>
                                            <p:strVal val="#ppt_x"/>
                                          </p:val>
                                        </p:tav>
                                      </p:tavLst>
                                    </p:anim>
                                    <p:anim calcmode="lin" valueType="num">
                                      <p:cBhvr additive="base">
                                        <p:cTn id="44" dur="500" fill="hold"/>
                                        <p:tgtEl>
                                          <p:spTgt spid="13520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135257"/>
                                        </p:tgtEl>
                                        <p:attrNameLst>
                                          <p:attrName>style.visibility</p:attrName>
                                        </p:attrNameLst>
                                      </p:cBhvr>
                                      <p:to>
                                        <p:strVal val="visible"/>
                                      </p:to>
                                    </p:set>
                                    <p:animEffect transition="in" filter="diamond(in)">
                                      <p:cBhvr>
                                        <p:cTn id="57" dur="2000"/>
                                        <p:tgtEl>
                                          <p:spTgt spid="135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Diagram of foet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1" y="1676400"/>
            <a:ext cx="33178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5" name="Text Box 5"/>
          <p:cNvSpPr txBox="1">
            <a:spLocks noChangeArrowheads="1"/>
          </p:cNvSpPr>
          <p:nvPr/>
        </p:nvSpPr>
        <p:spPr bwMode="auto">
          <a:xfrm>
            <a:off x="4495801" y="319088"/>
            <a:ext cx="3729291" cy="523220"/>
          </a:xfrm>
          <a:prstGeom prst="rect">
            <a:avLst/>
          </a:prstGeom>
          <a:noFill/>
          <a:ln w="9525">
            <a:noFill/>
            <a:miter lim="800000"/>
            <a:headEnd/>
            <a:tailEnd/>
          </a:ln>
          <a:effectLst/>
        </p:spPr>
        <p:txBody>
          <a:bodyPr wrap="none">
            <a:spAutoFit/>
          </a:bodyPr>
          <a:lstStyle/>
          <a:p>
            <a:pPr>
              <a:defRPr/>
            </a:pPr>
            <a:r>
              <a:rPr lang="en-US" sz="2800">
                <a:effectLst>
                  <a:outerShdw blurRad="38100" dist="38100" dir="2700000" algn="tl">
                    <a:srgbClr val="000000"/>
                  </a:outerShdw>
                </a:effectLst>
              </a:rPr>
              <a:t>Embryonic stem cells</a:t>
            </a:r>
          </a:p>
        </p:txBody>
      </p:sp>
    </p:spTree>
    <p:extLst>
      <p:ext uri="{BB962C8B-B14F-4D97-AF65-F5344CB8AC3E}">
        <p14:creationId xmlns:p14="http://schemas.microsoft.com/office/powerpoint/2010/main" val="1847003913"/>
      </p:ext>
    </p:extLst>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fld id="{4F29F820-55FA-441A-AD18-33B60292A7AF}" type="datetime1">
              <a:rPr lang="en-US"/>
              <a:pPr>
                <a:defRPr/>
              </a:pPr>
              <a:t>2/1/2019</a:t>
            </a:fld>
            <a:endParaRPr lang="en-US"/>
          </a:p>
        </p:txBody>
      </p:sp>
      <p:pic>
        <p:nvPicPr>
          <p:cNvPr id="21508" name="Picture 4" descr="Graphic depicting steps in hematopoietic and stromal stem cell different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59" y="756226"/>
            <a:ext cx="9896082" cy="598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9" name="Text Box 5"/>
          <p:cNvSpPr txBox="1">
            <a:spLocks noChangeArrowheads="1"/>
          </p:cNvSpPr>
          <p:nvPr/>
        </p:nvSpPr>
        <p:spPr bwMode="auto">
          <a:xfrm>
            <a:off x="4316414" y="171451"/>
            <a:ext cx="3187091" cy="584775"/>
          </a:xfrm>
          <a:prstGeom prst="rect">
            <a:avLst/>
          </a:prstGeom>
          <a:noFill/>
          <a:ln w="9525">
            <a:noFill/>
            <a:miter lim="800000"/>
            <a:headEnd/>
            <a:tailEnd/>
          </a:ln>
          <a:effectLst/>
        </p:spPr>
        <p:txBody>
          <a:bodyPr wrap="none">
            <a:spAutoFit/>
          </a:bodyPr>
          <a:lstStyle/>
          <a:p>
            <a:pPr>
              <a:defRPr/>
            </a:pPr>
            <a:r>
              <a:rPr lang="en-US" sz="3200">
                <a:effectLst>
                  <a:outerShdw blurRad="38100" dist="38100" dir="2700000" algn="tl">
                    <a:srgbClr val="000000"/>
                  </a:outerShdw>
                </a:effectLst>
              </a:rPr>
              <a:t>Adult stem cells</a:t>
            </a:r>
          </a:p>
        </p:txBody>
      </p:sp>
    </p:spTree>
    <p:extLst>
      <p:ext uri="{BB962C8B-B14F-4D97-AF65-F5344CB8AC3E}">
        <p14:creationId xmlns:p14="http://schemas.microsoft.com/office/powerpoint/2010/main" val="3112059907"/>
      </p:ext>
    </p:extLst>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3845" r="2676" b="5833"/>
          <a:stretch/>
        </p:blipFill>
        <p:spPr bwMode="auto">
          <a:xfrm>
            <a:off x="342903" y="57152"/>
            <a:ext cx="11530013" cy="669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598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159</TotalTime>
  <Words>702</Words>
  <Application>Microsoft Office PowerPoint</Application>
  <PresentationFormat>Widescreen</PresentationFormat>
  <Paragraphs>75</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Bookman Old Style</vt:lpstr>
      <vt:lpstr>Britannic Bold</vt:lpstr>
      <vt:lpstr>Calibri</vt:lpstr>
      <vt:lpstr>Cooper Black</vt:lpstr>
      <vt:lpstr>Rockwell</vt:lpstr>
      <vt:lpstr>Times</vt:lpstr>
      <vt:lpstr>Wingdings</vt:lpstr>
      <vt:lpstr>Damask</vt:lpstr>
      <vt:lpstr>Stem cells</vt:lpstr>
      <vt:lpstr>Stem Cell </vt:lpstr>
      <vt:lpstr>PowerPoint Presentation</vt:lpstr>
      <vt:lpstr>Kinds of Stem Cells</vt:lpstr>
      <vt:lpstr>Types of stem cells</vt:lpstr>
      <vt:lpstr>Derivation and Use of Embryonic Stem Cell Lines</vt:lpstr>
      <vt:lpstr>PowerPoint Presentation</vt:lpstr>
      <vt:lpstr>PowerPoint Presentation</vt:lpstr>
      <vt:lpstr>PowerPoint Presentation</vt:lpstr>
      <vt:lpstr>Characterization </vt:lpstr>
      <vt:lpstr>PowerPoint Presentation</vt:lpstr>
      <vt:lpstr>stem cells differentiation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Shiva</dc:creator>
  <cp:lastModifiedBy>Shiva</cp:lastModifiedBy>
  <cp:revision>15</cp:revision>
  <dcterms:created xsi:type="dcterms:W3CDTF">2019-01-31T09:02:24Z</dcterms:created>
  <dcterms:modified xsi:type="dcterms:W3CDTF">2019-01-31T23:47:43Z</dcterms:modified>
</cp:coreProperties>
</file>