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0" r:id="rId14"/>
    <p:sldId id="272" r:id="rId15"/>
    <p:sldId id="273" r:id="rId16"/>
    <p:sldId id="274" r:id="rId17"/>
    <p:sldId id="276" r:id="rId18"/>
    <p:sldId id="277"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87278-46E3-4650-ACB3-D65786FA95C9}" type="datetimeFigureOut">
              <a:rPr lang="en-IN" smtClean="0"/>
              <a:t>01-02-2019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E7C50-F7C1-46EF-802C-962F40AAD6FC}" type="slidenum">
              <a:rPr lang="en-IN" smtClean="0"/>
              <a:t>‹#›</a:t>
            </a:fld>
            <a:endParaRPr lang="en-IN"/>
          </a:p>
        </p:txBody>
      </p:sp>
    </p:spTree>
    <p:extLst>
      <p:ext uri="{BB962C8B-B14F-4D97-AF65-F5344CB8AC3E}">
        <p14:creationId xmlns:p14="http://schemas.microsoft.com/office/powerpoint/2010/main" val="27768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F24E2C-E6A0-4E34-9B24-C962B57C8D6A}" type="slidenum">
              <a:rPr lang="en-GB" altLang="en-US"/>
              <a:pPr eaLnBrk="1" hangingPunct="1"/>
              <a:t>10</a:t>
            </a:fld>
            <a:endParaRPr lang="en-GB"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80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2F57945-9D6C-4A87-89A7-2FA977E71CCB}" type="slidenum">
              <a:rPr lang="en-US" altLang="en-US"/>
              <a:pPr/>
              <a:t>11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2037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D3F10FB-6EE4-4578-A1A9-E245C9075ECC}" type="slidenum">
              <a:rPr lang="en-US" altLang="en-US"/>
              <a:pPr/>
              <a:t>12</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2942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6084BA3-37C8-46FA-9883-877EB43F7977}" type="slidenum">
              <a:rPr lang="en-US" altLang="en-US"/>
              <a:pPr/>
              <a:t>14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6482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564472D-ABC5-4CDA-ACF6-FF2D9D56BD29}" type="slidenum">
              <a:rPr lang="en-US" altLang="en-US"/>
              <a:pPr/>
              <a:t>15</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8760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CD69714-63B7-4F26-BAAB-4D87A8F6C79B}" type="slidenum">
              <a:rPr lang="en-US" altLang="en-US"/>
              <a:pPr/>
              <a:t>16</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48600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6BEE1AC-F046-4533-821A-2A78D6ED1D96}" type="datetimeFigureOut">
              <a:rPr lang="en-IN" smtClean="0"/>
              <a:t>01-02-2019</a:t>
            </a:fld>
            <a:endParaRPr lang="en-IN"/>
          </a:p>
        </p:txBody>
      </p:sp>
      <p:sp>
        <p:nvSpPr>
          <p:cNvPr id="5" name="Footer Placeholder 4"/>
          <p:cNvSpPr>
            <a:spLocks noGrp="1"/>
          </p:cNvSpPr>
          <p:nvPr>
            <p:ph type="ftr" sz="quarter" idx="11"/>
          </p:nvPr>
        </p:nvSpPr>
        <p:spPr>
          <a:xfrm>
            <a:off x="1876424" y="5410201"/>
            <a:ext cx="5124886" cy="365125"/>
          </a:xfrm>
        </p:spPr>
        <p:txBody>
          <a:bodyPr/>
          <a:lstStyle/>
          <a:p>
            <a:endParaRPr lang="en-IN"/>
          </a:p>
        </p:txBody>
      </p:sp>
      <p:sp>
        <p:nvSpPr>
          <p:cNvPr id="6" name="Slide Number Placeholder 5"/>
          <p:cNvSpPr>
            <a:spLocks noGrp="1"/>
          </p:cNvSpPr>
          <p:nvPr>
            <p:ph type="sldNum" sz="quarter" idx="12"/>
          </p:nvPr>
        </p:nvSpPr>
        <p:spPr>
          <a:xfrm>
            <a:off x="9896911" y="5410199"/>
            <a:ext cx="771089" cy="365125"/>
          </a:xfrm>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74701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EE1AC-F046-4533-821A-2A78D6ED1D9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235482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EE1AC-F046-4533-821A-2A78D6ED1D9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207409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EE1AC-F046-4533-821A-2A78D6ED1D9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E9CAD-7CF5-4AF1-A910-F7C609EC62DF}" type="slidenum">
              <a:rPr lang="en-IN" smtClean="0"/>
              <a:t>‹#›</a:t>
            </a:fld>
            <a:endParaRPr lang="en-IN"/>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8903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EE1AC-F046-4533-821A-2A78D6ED1D9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67327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6BEE1AC-F046-4533-821A-2A78D6ED1D96}"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1805129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6BEE1AC-F046-4533-821A-2A78D6ED1D96}"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321588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BEE1AC-F046-4533-821A-2A78D6ED1D96}"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46442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BEE1AC-F046-4533-821A-2A78D6ED1D96}"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33522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BEE1AC-F046-4533-821A-2A78D6ED1D96}"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255643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EE1AC-F046-4533-821A-2A78D6ED1D96}"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178213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BEE1AC-F046-4533-821A-2A78D6ED1D9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407336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BEE1AC-F046-4533-821A-2A78D6ED1D96}" type="datetimeFigureOut">
              <a:rPr lang="en-IN" smtClean="0"/>
              <a:t>01-02-2019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273367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BEE1AC-F046-4533-821A-2A78D6ED1D96}"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397645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EE1AC-F046-4533-821A-2A78D6ED1D96}" type="datetimeFigureOut">
              <a:rPr lang="en-IN" smtClean="0"/>
              <a:t>01-02-2019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199812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EE1AC-F046-4533-821A-2A78D6ED1D9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60795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EE1AC-F046-4533-821A-2A78D6ED1D96}"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31E9CAD-7CF5-4AF1-A910-F7C609EC62DF}" type="slidenum">
              <a:rPr lang="en-IN" smtClean="0"/>
              <a:t>‹#›</a:t>
            </a:fld>
            <a:endParaRPr lang="en-IN"/>
          </a:p>
        </p:txBody>
      </p:sp>
    </p:spTree>
    <p:extLst>
      <p:ext uri="{BB962C8B-B14F-4D97-AF65-F5344CB8AC3E}">
        <p14:creationId xmlns:p14="http://schemas.microsoft.com/office/powerpoint/2010/main" val="210956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BEE1AC-F046-4533-821A-2A78D6ED1D96}" type="datetimeFigureOut">
              <a:rPr lang="en-IN" smtClean="0"/>
              <a:t>01-02-2019</a:t>
            </a:fld>
            <a:endParaRPr lang="en-IN"/>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31E9CAD-7CF5-4AF1-A910-F7C609EC62DF}" type="slidenum">
              <a:rPr lang="en-IN" smtClean="0"/>
              <a:t>‹#›</a:t>
            </a:fld>
            <a:endParaRPr lang="en-IN"/>
          </a:p>
        </p:txBody>
      </p:sp>
    </p:spTree>
    <p:extLst>
      <p:ext uri="{BB962C8B-B14F-4D97-AF65-F5344CB8AC3E}">
        <p14:creationId xmlns:p14="http://schemas.microsoft.com/office/powerpoint/2010/main" val="350457331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16.xml"/><Relationship Id="rId5" Type="http://schemas.openxmlformats.org/officeDocument/2006/relationships/image" Target="../media/image24.wmf"/><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Trypan_blue.pn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en.wikipedia.org/wiki/File:Hyaloperonospora-parasitica-hyphae-oospore.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9153526" cy="1420812"/>
          </a:xfrm>
        </p:spPr>
        <p:txBody>
          <a:bodyPr>
            <a:normAutofit/>
          </a:bodyPr>
          <a:lstStyle/>
          <a:p>
            <a:pPr algn="ctr"/>
            <a:r>
              <a:rPr lang="en-IN" dirty="0" smtClean="0">
                <a:latin typeface="Britannic Bold" panose="020B0903060703020204" pitchFamily="34" charset="0"/>
              </a:rPr>
              <a:t>Measurement of viability and cytotoxicity</a:t>
            </a:r>
            <a:endParaRPr lang="en-IN" dirty="0">
              <a:latin typeface="Britannic Bold" panose="020B0903060703020204" pitchFamily="34" charset="0"/>
            </a:endParaRPr>
          </a:p>
        </p:txBody>
      </p:sp>
      <p:sp>
        <p:nvSpPr>
          <p:cNvPr id="3" name="Subtitle 2"/>
          <p:cNvSpPr>
            <a:spLocks noGrp="1"/>
          </p:cNvSpPr>
          <p:nvPr>
            <p:ph type="subTitle" idx="1"/>
          </p:nvPr>
        </p:nvSpPr>
        <p:spPr>
          <a:xfrm>
            <a:off x="1876424" y="3602038"/>
            <a:ext cx="8791575" cy="2241550"/>
          </a:xfrm>
        </p:spPr>
        <p:txBody>
          <a:bodyPr>
            <a:normAutofit fontScale="92500" lnSpcReduction="10000"/>
          </a:bodyPr>
          <a:lstStyle/>
          <a:p>
            <a:r>
              <a:rPr lang="en-IN" dirty="0">
                <a:solidFill>
                  <a:schemeClr val="accent1">
                    <a:lumMod val="40000"/>
                    <a:lumOff val="60000"/>
                  </a:schemeClr>
                </a:solidFill>
                <a:latin typeface="Britannic Bold" panose="020B0903060703020204" pitchFamily="34" charset="0"/>
              </a:rPr>
              <a:t>Semester: III</a:t>
            </a:r>
          </a:p>
          <a:p>
            <a:r>
              <a:rPr lang="en-IN" dirty="0">
                <a:solidFill>
                  <a:schemeClr val="accent1">
                    <a:lumMod val="40000"/>
                    <a:lumOff val="60000"/>
                  </a:schemeClr>
                </a:solidFill>
                <a:latin typeface="Britannic Bold" panose="020B0903060703020204" pitchFamily="34" charset="0"/>
              </a:rPr>
              <a:t>Subject code: 17zooc33</a:t>
            </a:r>
          </a:p>
          <a:p>
            <a:r>
              <a:rPr lang="en-IN" dirty="0">
                <a:solidFill>
                  <a:schemeClr val="accent1">
                    <a:lumMod val="40000"/>
                    <a:lumOff val="60000"/>
                  </a:schemeClr>
                </a:solidFill>
                <a:latin typeface="Britannic Bold" panose="020B0903060703020204" pitchFamily="34" charset="0"/>
              </a:rPr>
              <a:t>Department of Animal Science</a:t>
            </a:r>
          </a:p>
          <a:p>
            <a:r>
              <a:rPr lang="en-IN" dirty="0" err="1">
                <a:solidFill>
                  <a:schemeClr val="accent1">
                    <a:lumMod val="40000"/>
                    <a:lumOff val="60000"/>
                  </a:schemeClr>
                </a:solidFill>
                <a:latin typeface="Britannic Bold" panose="020B0903060703020204" pitchFamily="34" charset="0"/>
              </a:rPr>
              <a:t>Bharathidasan</a:t>
            </a:r>
            <a:r>
              <a:rPr lang="en-IN" dirty="0">
                <a:solidFill>
                  <a:schemeClr val="accent1">
                    <a:lumMod val="40000"/>
                    <a:lumOff val="60000"/>
                  </a:schemeClr>
                </a:solidFill>
                <a:latin typeface="Britannic Bold" panose="020B0903060703020204" pitchFamily="34" charset="0"/>
              </a:rPr>
              <a:t> University</a:t>
            </a:r>
          </a:p>
          <a:p>
            <a:r>
              <a:rPr lang="en-IN" dirty="0">
                <a:solidFill>
                  <a:schemeClr val="accent1">
                    <a:lumMod val="40000"/>
                    <a:lumOff val="60000"/>
                  </a:schemeClr>
                </a:solidFill>
                <a:latin typeface="Britannic Bold" panose="020B0903060703020204" pitchFamily="34" charset="0"/>
              </a:rPr>
              <a:t>Trichy - 24</a:t>
            </a:r>
          </a:p>
          <a:p>
            <a:endParaRPr lang="en-IN" sz="2200" dirty="0"/>
          </a:p>
        </p:txBody>
      </p:sp>
    </p:spTree>
    <p:extLst>
      <p:ext uri="{BB962C8B-B14F-4D97-AF65-F5344CB8AC3E}">
        <p14:creationId xmlns:p14="http://schemas.microsoft.com/office/powerpoint/2010/main" val="357479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1"/>
            <a:ext cx="9144000" cy="1190625"/>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en-US">
              <a:latin typeface="Times New Roman" panose="02020603050405020304" pitchFamily="18" charset="0"/>
              <a:cs typeface="Times New Roman" panose="02020603050405020304" pitchFamily="18" charset="0"/>
            </a:endParaRPr>
          </a:p>
          <a:p>
            <a:pPr algn="ctr" eaLnBrk="1" hangingPunct="1"/>
            <a:endParaRPr lang="en-GB" altLang="en-US">
              <a:latin typeface="Times New Roman" panose="02020603050405020304" pitchFamily="18" charset="0"/>
              <a:cs typeface="Times New Roman" panose="02020603050405020304" pitchFamily="18" charset="0"/>
            </a:endParaRPr>
          </a:p>
          <a:p>
            <a:pPr algn="ctr" eaLnBrk="1" hangingPunct="1"/>
            <a:endParaRPr lang="en-GB" altLang="en-US">
              <a:latin typeface="Times New Roman" panose="02020603050405020304" pitchFamily="18" charset="0"/>
              <a:cs typeface="Times New Roman" panose="02020603050405020304" pitchFamily="18" charset="0"/>
            </a:endParaRPr>
          </a:p>
          <a:p>
            <a:pPr algn="ctr" eaLnBrk="1" hangingPunct="1"/>
            <a:endParaRPr lang="en-GB" altLang="en-US">
              <a:latin typeface="Times New Roman" panose="02020603050405020304" pitchFamily="18" charset="0"/>
              <a:cs typeface="Times New Roman" panose="02020603050405020304" pitchFamily="18" charset="0"/>
            </a:endParaRPr>
          </a:p>
        </p:txBody>
      </p:sp>
      <p:sp>
        <p:nvSpPr>
          <p:cNvPr id="16387" name="Text Box 5"/>
          <p:cNvSpPr txBox="1">
            <a:spLocks noChangeArrowheads="1"/>
          </p:cNvSpPr>
          <p:nvPr/>
        </p:nvSpPr>
        <p:spPr bwMode="auto">
          <a:xfrm>
            <a:off x="2292350" y="1150938"/>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t>Passage cells</a:t>
            </a:r>
          </a:p>
        </p:txBody>
      </p:sp>
      <p:sp>
        <p:nvSpPr>
          <p:cNvPr id="16388" name="AutoShape 6"/>
          <p:cNvSpPr>
            <a:spLocks noChangeArrowheads="1"/>
          </p:cNvSpPr>
          <p:nvPr/>
        </p:nvSpPr>
        <p:spPr bwMode="auto">
          <a:xfrm>
            <a:off x="3071813" y="1555751"/>
            <a:ext cx="144462" cy="360363"/>
          </a:xfrm>
          <a:prstGeom prst="downArrow">
            <a:avLst>
              <a:gd name="adj1" fmla="val 50000"/>
              <a:gd name="adj2" fmla="val 62363"/>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Text Box 7"/>
          <p:cNvSpPr txBox="1">
            <a:spLocks noChangeArrowheads="1"/>
          </p:cNvSpPr>
          <p:nvPr/>
        </p:nvSpPr>
        <p:spPr bwMode="auto">
          <a:xfrm>
            <a:off x="1643063" y="1870075"/>
            <a:ext cx="300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dirty="0"/>
              <a:t>Resuspend cells in serum</a:t>
            </a:r>
          </a:p>
          <a:p>
            <a:pPr algn="ctr" eaLnBrk="1" hangingPunct="1"/>
            <a:r>
              <a:rPr lang="en-GB" altLang="en-US" b="1" dirty="0"/>
              <a:t>containing media</a:t>
            </a:r>
          </a:p>
        </p:txBody>
      </p:sp>
      <p:sp>
        <p:nvSpPr>
          <p:cNvPr id="16390" name="Text Box 8"/>
          <p:cNvSpPr txBox="1">
            <a:spLocks noChangeArrowheads="1"/>
          </p:cNvSpPr>
          <p:nvPr/>
        </p:nvSpPr>
        <p:spPr bwMode="auto">
          <a:xfrm>
            <a:off x="1901825" y="2878138"/>
            <a:ext cx="247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dirty="0"/>
              <a:t>Centrifuge &amp; </a:t>
            </a:r>
          </a:p>
          <a:p>
            <a:pPr algn="ctr" eaLnBrk="1" hangingPunct="1"/>
            <a:r>
              <a:rPr lang="en-GB" altLang="en-US" b="1" dirty="0"/>
              <a:t>Aspirate supernatant</a:t>
            </a:r>
            <a:endParaRPr lang="en-GB" altLang="en-US" b="1" i="1" dirty="0"/>
          </a:p>
        </p:txBody>
      </p:sp>
      <p:sp>
        <p:nvSpPr>
          <p:cNvPr id="16391" name="AutoShape 9"/>
          <p:cNvSpPr>
            <a:spLocks noChangeArrowheads="1"/>
          </p:cNvSpPr>
          <p:nvPr/>
        </p:nvSpPr>
        <p:spPr bwMode="auto">
          <a:xfrm>
            <a:off x="3071813" y="2492376"/>
            <a:ext cx="144462" cy="360363"/>
          </a:xfrm>
          <a:prstGeom prst="downArrow">
            <a:avLst>
              <a:gd name="adj1" fmla="val 50000"/>
              <a:gd name="adj2" fmla="val 62363"/>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2" name="Text Box 10"/>
          <p:cNvSpPr txBox="1">
            <a:spLocks noChangeArrowheads="1"/>
          </p:cNvSpPr>
          <p:nvPr/>
        </p:nvSpPr>
        <p:spPr bwMode="auto">
          <a:xfrm>
            <a:off x="1963738" y="4967288"/>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t>Transfer to cryovial</a:t>
            </a:r>
          </a:p>
          <a:p>
            <a:pPr algn="ctr" eaLnBrk="1" hangingPunct="1"/>
            <a:r>
              <a:rPr lang="en-GB" altLang="en-US" b="1"/>
              <a:t>Freeze  at -80</a:t>
            </a:r>
            <a:r>
              <a:rPr lang="en-GB" altLang="en-US" b="1" baseline="30000"/>
              <a:t>o</a:t>
            </a:r>
            <a:r>
              <a:rPr lang="en-GB" altLang="en-US" b="1"/>
              <a:t>C</a:t>
            </a:r>
            <a:endParaRPr lang="en-GB" altLang="en-US" b="1" i="1"/>
          </a:p>
        </p:txBody>
      </p:sp>
      <p:sp>
        <p:nvSpPr>
          <p:cNvPr id="16393" name="AutoShape 11"/>
          <p:cNvSpPr>
            <a:spLocks noChangeArrowheads="1"/>
          </p:cNvSpPr>
          <p:nvPr/>
        </p:nvSpPr>
        <p:spPr bwMode="auto">
          <a:xfrm>
            <a:off x="3071813" y="5732463"/>
            <a:ext cx="144462" cy="360362"/>
          </a:xfrm>
          <a:prstGeom prst="downArrow">
            <a:avLst>
              <a:gd name="adj1" fmla="val 50000"/>
              <a:gd name="adj2" fmla="val 62363"/>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4" name="AutoShape 12"/>
          <p:cNvSpPr>
            <a:spLocks noChangeArrowheads="1"/>
          </p:cNvSpPr>
          <p:nvPr/>
        </p:nvSpPr>
        <p:spPr bwMode="auto">
          <a:xfrm>
            <a:off x="3071813" y="3573463"/>
            <a:ext cx="144462" cy="360362"/>
          </a:xfrm>
          <a:prstGeom prst="downArrow">
            <a:avLst>
              <a:gd name="adj1" fmla="val 50000"/>
              <a:gd name="adj2" fmla="val 62363"/>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5" name="Text Box 13"/>
          <p:cNvSpPr txBox="1">
            <a:spLocks noChangeArrowheads="1"/>
          </p:cNvSpPr>
          <p:nvPr/>
        </p:nvSpPr>
        <p:spPr bwMode="auto">
          <a:xfrm>
            <a:off x="1965325" y="3886200"/>
            <a:ext cx="231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t>Resuspend cells in </a:t>
            </a:r>
          </a:p>
          <a:p>
            <a:pPr algn="ctr" eaLnBrk="1" hangingPunct="1"/>
            <a:r>
              <a:rPr lang="en-GB" altLang="en-US" b="1"/>
              <a:t>10% DMSO in FCS</a:t>
            </a:r>
            <a:endParaRPr lang="en-GB" altLang="en-US" b="1" i="1"/>
          </a:p>
        </p:txBody>
      </p:sp>
      <p:sp>
        <p:nvSpPr>
          <p:cNvPr id="16396" name="Rectangle 14"/>
          <p:cNvSpPr>
            <a:spLocks noChangeArrowheads="1"/>
          </p:cNvSpPr>
          <p:nvPr/>
        </p:nvSpPr>
        <p:spPr bwMode="auto">
          <a:xfrm>
            <a:off x="5168900" y="1096964"/>
            <a:ext cx="6757987"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GB" altLang="en-US" sz="2000" b="1" dirty="0">
                <a:latin typeface="Cambria" panose="02040503050406030204" pitchFamily="18" charset="0"/>
                <a:cs typeface="Times New Roman" panose="02020603050405020304" pitchFamily="18" charset="0"/>
              </a:rPr>
              <a:t>Why cryopreserve cells?</a:t>
            </a:r>
          </a:p>
          <a:p>
            <a:pPr eaLnBrk="1" hangingPunct="1">
              <a:spcBef>
                <a:spcPct val="20000"/>
              </a:spcBef>
              <a:buFontTx/>
              <a:buChar char="•"/>
            </a:pPr>
            <a:r>
              <a:rPr lang="en-GB" altLang="en-US" sz="2000" b="1" dirty="0">
                <a:latin typeface="Cambria" panose="02040503050406030204" pitchFamily="18" charset="0"/>
                <a:cs typeface="Times New Roman" panose="02020603050405020304" pitchFamily="18" charset="0"/>
              </a:rPr>
              <a:t>Reduced risk of microbial contamination.</a:t>
            </a:r>
          </a:p>
          <a:p>
            <a:pPr eaLnBrk="1" hangingPunct="1">
              <a:spcBef>
                <a:spcPct val="20000"/>
              </a:spcBef>
              <a:buFontTx/>
              <a:buChar char="•"/>
            </a:pPr>
            <a:r>
              <a:rPr lang="en-GB" altLang="en-US" sz="2000" b="1" dirty="0">
                <a:latin typeface="Cambria" panose="02040503050406030204" pitchFamily="18" charset="0"/>
                <a:cs typeface="Times New Roman" panose="02020603050405020304" pitchFamily="18" charset="0"/>
              </a:rPr>
              <a:t>Reduced risk of cross contamination with other cell lines.</a:t>
            </a:r>
          </a:p>
          <a:p>
            <a:pPr eaLnBrk="1" hangingPunct="1">
              <a:spcBef>
                <a:spcPct val="20000"/>
              </a:spcBef>
              <a:buFontTx/>
              <a:buChar char="•"/>
            </a:pPr>
            <a:r>
              <a:rPr lang="en-GB" altLang="en-US" sz="2000" b="1" dirty="0">
                <a:latin typeface="Cambria" panose="02040503050406030204" pitchFamily="18" charset="0"/>
                <a:cs typeface="Times New Roman" panose="02020603050405020304" pitchFamily="18" charset="0"/>
              </a:rPr>
              <a:t>Reduced risk of genetic drift and morphological changes.</a:t>
            </a:r>
          </a:p>
          <a:p>
            <a:pPr eaLnBrk="1" hangingPunct="1">
              <a:spcBef>
                <a:spcPct val="20000"/>
              </a:spcBef>
              <a:buFontTx/>
              <a:buChar char="•"/>
            </a:pPr>
            <a:r>
              <a:rPr lang="en-GB" altLang="en-US" sz="2000" b="1" dirty="0">
                <a:latin typeface="Cambria" panose="02040503050406030204" pitchFamily="18" charset="0"/>
                <a:cs typeface="Times New Roman" panose="02020603050405020304" pitchFamily="18" charset="0"/>
              </a:rPr>
              <a:t>Research conducted using cells at consistent low passage.</a:t>
            </a:r>
          </a:p>
          <a:p>
            <a:pPr eaLnBrk="1" hangingPunct="1">
              <a:spcBef>
                <a:spcPct val="20000"/>
              </a:spcBef>
              <a:buFontTx/>
              <a:buChar char="•"/>
            </a:pPr>
            <a:endParaRPr lang="en-GB" altLang="en-US" sz="2000" b="1" dirty="0">
              <a:latin typeface="Cambria" panose="02040503050406030204" pitchFamily="18" charset="0"/>
              <a:cs typeface="Times New Roman" panose="02020603050405020304" pitchFamily="18" charset="0"/>
            </a:endParaRPr>
          </a:p>
          <a:p>
            <a:pPr eaLnBrk="1" hangingPunct="1">
              <a:spcBef>
                <a:spcPct val="20000"/>
              </a:spcBef>
            </a:pPr>
            <a:r>
              <a:rPr lang="en-GB" altLang="en-US" sz="2000" b="1" dirty="0">
                <a:latin typeface="Cambria" panose="02040503050406030204" pitchFamily="18" charset="0"/>
                <a:cs typeface="Times New Roman" panose="02020603050405020304" pitchFamily="18" charset="0"/>
              </a:rPr>
              <a:t>How?</a:t>
            </a:r>
          </a:p>
          <a:p>
            <a:pPr eaLnBrk="1" hangingPunct="1">
              <a:spcBef>
                <a:spcPct val="20000"/>
              </a:spcBef>
              <a:buFontTx/>
              <a:buChar char="•"/>
            </a:pPr>
            <a:r>
              <a:rPr lang="en-GB" altLang="en-US" sz="2000" b="1" dirty="0">
                <a:latin typeface="Cambria" panose="02040503050406030204" pitchFamily="18" charset="0"/>
                <a:cs typeface="Times New Roman" panose="02020603050405020304" pitchFamily="18" charset="0"/>
              </a:rPr>
              <a:t>Log phase of growth and  &gt;90% viability</a:t>
            </a:r>
          </a:p>
          <a:p>
            <a:pPr eaLnBrk="1" hangingPunct="1">
              <a:spcBef>
                <a:spcPct val="20000"/>
              </a:spcBef>
              <a:buFontTx/>
              <a:buChar char="•"/>
            </a:pPr>
            <a:r>
              <a:rPr lang="en-GB" altLang="en-US" sz="2000" b="1" dirty="0">
                <a:latin typeface="Cambria" panose="02040503050406030204" pitchFamily="18" charset="0"/>
                <a:cs typeface="Times New Roman" panose="02020603050405020304" pitchFamily="18" charset="0"/>
              </a:rPr>
              <a:t>Passage cells &amp; pellet for media exchange</a:t>
            </a:r>
          </a:p>
          <a:p>
            <a:pPr eaLnBrk="1" hangingPunct="1">
              <a:spcBef>
                <a:spcPct val="20000"/>
              </a:spcBef>
              <a:buFontTx/>
              <a:buChar char="•"/>
            </a:pPr>
            <a:r>
              <a:rPr lang="en-GB" altLang="en-US" sz="2000" b="1" dirty="0" err="1">
                <a:latin typeface="Cambria" panose="02040503050406030204" pitchFamily="18" charset="0"/>
                <a:cs typeface="Times New Roman" panose="02020603050405020304" pitchFamily="18" charset="0"/>
              </a:rPr>
              <a:t>Cryopreservant</a:t>
            </a:r>
            <a:r>
              <a:rPr lang="en-GB" altLang="en-US" sz="2000" b="1" dirty="0">
                <a:latin typeface="Cambria" panose="02040503050406030204" pitchFamily="18" charset="0"/>
                <a:cs typeface="Times New Roman" panose="02020603050405020304" pitchFamily="18" charset="0"/>
              </a:rPr>
              <a:t> (DMSO) – precise mechanism unknown but prevents ice crystal formation</a:t>
            </a:r>
          </a:p>
          <a:p>
            <a:pPr eaLnBrk="1" hangingPunct="1">
              <a:spcBef>
                <a:spcPct val="20000"/>
              </a:spcBef>
              <a:buFontTx/>
              <a:buChar char="•"/>
            </a:pPr>
            <a:r>
              <a:rPr lang="en-GB" altLang="en-US" sz="2000" b="1" dirty="0">
                <a:latin typeface="Cambria" panose="02040503050406030204" pitchFamily="18" charset="0"/>
                <a:cs typeface="Times New Roman" panose="02020603050405020304" pitchFamily="18" charset="0"/>
              </a:rPr>
              <a:t>Freeze at -80</a:t>
            </a:r>
            <a:r>
              <a:rPr lang="en-GB" altLang="en-US" sz="2000" b="1" baseline="30000" dirty="0">
                <a:latin typeface="Cambria" panose="02040503050406030204" pitchFamily="18" charset="0"/>
                <a:cs typeface="Times New Roman" panose="02020603050405020304" pitchFamily="18" charset="0"/>
              </a:rPr>
              <a:t>o</a:t>
            </a:r>
            <a:r>
              <a:rPr lang="en-GB" altLang="en-US" sz="2000" b="1" dirty="0">
                <a:latin typeface="Cambria" panose="02040503050406030204" pitchFamily="18" charset="0"/>
                <a:cs typeface="Times New Roman" panose="02020603050405020304" pitchFamily="18" charset="0"/>
              </a:rPr>
              <a:t>C – rapid yet ‘slow’ freezing</a:t>
            </a:r>
          </a:p>
          <a:p>
            <a:pPr eaLnBrk="1" hangingPunct="1">
              <a:spcBef>
                <a:spcPct val="20000"/>
              </a:spcBef>
              <a:buFontTx/>
              <a:buChar char="•"/>
            </a:pPr>
            <a:r>
              <a:rPr lang="en-GB" altLang="en-US" sz="2000" b="1" dirty="0">
                <a:latin typeface="Cambria" panose="02040503050406030204" pitchFamily="18" charset="0"/>
                <a:cs typeface="Times New Roman" panose="02020603050405020304" pitchFamily="18" charset="0"/>
              </a:rPr>
              <a:t>Liquid nitrogen -196</a:t>
            </a:r>
            <a:r>
              <a:rPr lang="en-GB" altLang="en-US" sz="2000" b="1" baseline="30000" dirty="0">
                <a:latin typeface="Cambria" panose="02040503050406030204" pitchFamily="18" charset="0"/>
                <a:cs typeface="Times New Roman" panose="02020603050405020304" pitchFamily="18" charset="0"/>
              </a:rPr>
              <a:t>o</a:t>
            </a:r>
            <a:r>
              <a:rPr lang="en-GB" altLang="en-US" sz="2000" b="1" dirty="0">
                <a:latin typeface="Cambria" panose="02040503050406030204" pitchFamily="18" charset="0"/>
                <a:cs typeface="Times New Roman" panose="02020603050405020304" pitchFamily="18" charset="0"/>
              </a:rPr>
              <a:t>C </a:t>
            </a:r>
          </a:p>
        </p:txBody>
      </p:sp>
      <p:sp>
        <p:nvSpPr>
          <p:cNvPr id="16397" name="Text Box 15"/>
          <p:cNvSpPr txBox="1">
            <a:spLocks noChangeArrowheads="1"/>
          </p:cNvSpPr>
          <p:nvPr/>
        </p:nvSpPr>
        <p:spPr bwMode="auto">
          <a:xfrm>
            <a:off x="1879600" y="6118225"/>
            <a:ext cx="252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t>Transfer to liquid </a:t>
            </a:r>
          </a:p>
          <a:p>
            <a:pPr algn="ctr" eaLnBrk="1" hangingPunct="1"/>
            <a:r>
              <a:rPr lang="en-GB" altLang="en-US" b="1"/>
              <a:t>nitrogen storage tank</a:t>
            </a:r>
            <a:endParaRPr lang="en-GB" altLang="en-US" b="1" i="1"/>
          </a:p>
        </p:txBody>
      </p:sp>
      <p:sp>
        <p:nvSpPr>
          <p:cNvPr id="16398" name="AutoShape 16"/>
          <p:cNvSpPr>
            <a:spLocks noChangeArrowheads="1"/>
          </p:cNvSpPr>
          <p:nvPr/>
        </p:nvSpPr>
        <p:spPr bwMode="auto">
          <a:xfrm>
            <a:off x="3071813" y="4581526"/>
            <a:ext cx="144462" cy="360363"/>
          </a:xfrm>
          <a:prstGeom prst="downArrow">
            <a:avLst>
              <a:gd name="adj1" fmla="val 50000"/>
              <a:gd name="adj2" fmla="val 62363"/>
            </a:avLst>
          </a:prstGeom>
          <a:solidFill>
            <a:schemeClr val="accent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9" name="Rectangle 21"/>
          <p:cNvSpPr>
            <a:spLocks noGrp="1" noChangeArrowheads="1"/>
          </p:cNvSpPr>
          <p:nvPr>
            <p:ph type="title"/>
          </p:nvPr>
        </p:nvSpPr>
        <p:spPr>
          <a:xfrm>
            <a:off x="614362" y="0"/>
            <a:ext cx="10944225" cy="865188"/>
          </a:xfrm>
          <a:noFill/>
        </p:spPr>
        <p:txBody>
          <a:bodyPr>
            <a:normAutofit/>
          </a:bodyPr>
          <a:lstStyle/>
          <a:p>
            <a:pPr algn="ctr" eaLnBrk="1" hangingPunct="1"/>
            <a:r>
              <a:rPr lang="en-GB" altLang="en-US" sz="3200" b="1" dirty="0">
                <a:latin typeface="Times New Roman" panose="02020603050405020304" pitchFamily="18" charset="0"/>
                <a:cs typeface="Times New Roman" panose="02020603050405020304" pitchFamily="18" charset="0"/>
              </a:rPr>
              <a:t>Cryopreservation of Cells</a:t>
            </a:r>
          </a:p>
        </p:txBody>
      </p:sp>
    </p:spTree>
    <p:extLst>
      <p:ext uri="{BB962C8B-B14F-4D97-AF65-F5344CB8AC3E}">
        <p14:creationId xmlns:p14="http://schemas.microsoft.com/office/powerpoint/2010/main" val="4077982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365125"/>
            <a:ext cx="10515600" cy="677863"/>
          </a:xfrm>
        </p:spPr>
        <p:txBody>
          <a:bodyPr>
            <a:normAutofit/>
          </a:bodyPr>
          <a:lstStyle/>
          <a:p>
            <a:pPr algn="ctr"/>
            <a:r>
              <a:rPr lang="en-US" altLang="en-US" dirty="0" smtClean="0">
                <a:latin typeface="Britannic Bold" panose="020B0903060703020204" pitchFamily="34" charset="0"/>
                <a:cs typeface="Times New Roman" panose="02020603050405020304" pitchFamily="18" charset="0"/>
              </a:rPr>
              <a:t>Freezing cells for storage</a:t>
            </a:r>
          </a:p>
        </p:txBody>
      </p:sp>
      <p:sp>
        <p:nvSpPr>
          <p:cNvPr id="24579" name="Rectangle 3"/>
          <p:cNvSpPr>
            <a:spLocks noGrp="1" noChangeArrowheads="1"/>
          </p:cNvSpPr>
          <p:nvPr>
            <p:ph type="body" idx="1"/>
          </p:nvPr>
        </p:nvSpPr>
        <p:spPr>
          <a:xfrm>
            <a:off x="500063" y="1500187"/>
            <a:ext cx="11372849" cy="4986337"/>
          </a:xfrm>
        </p:spPr>
        <p:txBody>
          <a:bodyPr/>
          <a:lstStyle/>
          <a:p>
            <a:pPr algn="just"/>
            <a:r>
              <a:rPr lang="en-US" altLang="en-US" sz="2400" dirty="0">
                <a:latin typeface="Times New Roman" panose="02020603050405020304" pitchFamily="18" charset="0"/>
                <a:cs typeface="Times New Roman" panose="02020603050405020304" pitchFamily="18" charset="0"/>
              </a:rPr>
              <a:t>Remove the growth medium, wash the cells by PBS and remove the PBS by aspiration</a:t>
            </a:r>
          </a:p>
          <a:p>
            <a:pPr algn="just"/>
            <a:r>
              <a:rPr lang="en-US" altLang="en-US" sz="2400" dirty="0">
                <a:latin typeface="Times New Roman" panose="02020603050405020304" pitchFamily="18" charset="0"/>
                <a:cs typeface="Times New Roman" panose="02020603050405020304" pitchFamily="18" charset="0"/>
              </a:rPr>
              <a:t>Dislodge the cells by  trypsin-</a:t>
            </a:r>
            <a:r>
              <a:rPr lang="en-US" altLang="en-US" sz="2400" dirty="0" err="1">
                <a:latin typeface="Times New Roman" panose="02020603050405020304" pitchFamily="18" charset="0"/>
                <a:cs typeface="Times New Roman" panose="02020603050405020304" pitchFamily="18" charset="0"/>
              </a:rPr>
              <a:t>versene</a:t>
            </a:r>
            <a:endParaRPr lang="en-US" altLang="en-US" sz="2400"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cs typeface="Times New Roman" panose="02020603050405020304" pitchFamily="18" charset="0"/>
              </a:rPr>
              <a:t>Dilute the cells with growth medium</a:t>
            </a:r>
          </a:p>
          <a:p>
            <a:pPr algn="just"/>
            <a:r>
              <a:rPr lang="en-US" altLang="en-US" sz="2400" dirty="0">
                <a:latin typeface="Times New Roman" panose="02020603050405020304" pitchFamily="18" charset="0"/>
                <a:cs typeface="Times New Roman" panose="02020603050405020304" pitchFamily="18" charset="0"/>
              </a:rPr>
              <a:t>Transfer the cell suspension to a 15 ml conical tube, centrifuge at 200g for 5 </a:t>
            </a:r>
            <a:r>
              <a:rPr lang="en-US" altLang="en-US" sz="2400" dirty="0" err="1">
                <a:latin typeface="Times New Roman" panose="02020603050405020304" pitchFamily="18" charset="0"/>
                <a:cs typeface="Times New Roman" panose="02020603050405020304" pitchFamily="18" charset="0"/>
              </a:rPr>
              <a:t>mts</a:t>
            </a:r>
            <a:r>
              <a:rPr lang="en-US" altLang="en-US" sz="2400" dirty="0">
                <a:latin typeface="Times New Roman" panose="02020603050405020304" pitchFamily="18" charset="0"/>
                <a:cs typeface="Times New Roman" panose="02020603050405020304" pitchFamily="18" charset="0"/>
              </a:rPr>
              <a:t> at RT and remove the growth medium by aspiration</a:t>
            </a:r>
          </a:p>
          <a:p>
            <a:pPr algn="just"/>
            <a:r>
              <a:rPr lang="en-US" altLang="en-US" sz="2400" dirty="0">
                <a:latin typeface="Times New Roman" panose="02020603050405020304" pitchFamily="18" charset="0"/>
                <a:cs typeface="Times New Roman" panose="02020603050405020304" pitchFamily="18" charset="0"/>
              </a:rPr>
              <a:t>Resuspend the cells </a:t>
            </a:r>
            <a:r>
              <a:rPr lang="en-US" altLang="en-US" sz="2400">
                <a:latin typeface="Times New Roman" panose="02020603050405020304" pitchFamily="18" charset="0"/>
                <a:cs typeface="Times New Roman" panose="02020603050405020304" pitchFamily="18" charset="0"/>
              </a:rPr>
              <a:t>in </a:t>
            </a:r>
            <a:r>
              <a:rPr lang="en-US" altLang="en-US" sz="2400" smtClean="0">
                <a:latin typeface="Times New Roman" panose="02020603050405020304" pitchFamily="18" charset="0"/>
                <a:cs typeface="Times New Roman" panose="02020603050405020304" pitchFamily="18" charset="0"/>
              </a:rPr>
              <a:t>1-2 ml </a:t>
            </a:r>
            <a:r>
              <a:rPr lang="en-US" altLang="en-US" sz="2400" dirty="0">
                <a:latin typeface="Times New Roman" panose="02020603050405020304" pitchFamily="18" charset="0"/>
                <a:cs typeface="Times New Roman" panose="02020603050405020304" pitchFamily="18" charset="0"/>
              </a:rPr>
              <a:t>of freezing medium</a:t>
            </a:r>
          </a:p>
          <a:p>
            <a:pPr algn="just"/>
            <a:r>
              <a:rPr lang="en-US" altLang="en-US" sz="2400" dirty="0">
                <a:latin typeface="Times New Roman" panose="02020603050405020304" pitchFamily="18" charset="0"/>
                <a:cs typeface="Times New Roman" panose="02020603050405020304" pitchFamily="18" charset="0"/>
              </a:rPr>
              <a:t>Transfer the cells to </a:t>
            </a:r>
            <a:r>
              <a:rPr lang="en-US" altLang="en-US" sz="2400" dirty="0" err="1">
                <a:latin typeface="Times New Roman" panose="02020603050405020304" pitchFamily="18" charset="0"/>
                <a:cs typeface="Times New Roman" panose="02020603050405020304" pitchFamily="18" charset="0"/>
              </a:rPr>
              <a:t>cryovials</a:t>
            </a:r>
            <a:r>
              <a:rPr lang="en-US" altLang="en-US" sz="2400" dirty="0">
                <a:latin typeface="Times New Roman" panose="02020603050405020304" pitchFamily="18" charset="0"/>
                <a:cs typeface="Times New Roman" panose="02020603050405020304" pitchFamily="18" charset="0"/>
              </a:rPr>
              <a:t>, incubate the </a:t>
            </a:r>
            <a:r>
              <a:rPr lang="en-US" altLang="en-US" sz="2400" dirty="0" err="1">
                <a:latin typeface="Times New Roman" panose="02020603050405020304" pitchFamily="18" charset="0"/>
                <a:cs typeface="Times New Roman" panose="02020603050405020304" pitchFamily="18" charset="0"/>
              </a:rPr>
              <a:t>cryovials</a:t>
            </a:r>
            <a:r>
              <a:rPr lang="en-US" altLang="en-US" sz="2400" dirty="0">
                <a:latin typeface="Times New Roman" panose="02020603050405020304" pitchFamily="18" charset="0"/>
                <a:cs typeface="Times New Roman" panose="02020603050405020304" pitchFamily="18" charset="0"/>
              </a:rPr>
              <a:t> at -</a:t>
            </a:r>
            <a:r>
              <a:rPr lang="en-US" altLang="en-US" sz="2400" dirty="0" smtClean="0">
                <a:latin typeface="Times New Roman" panose="02020603050405020304" pitchFamily="18" charset="0"/>
                <a:cs typeface="Times New Roman" panose="02020603050405020304" pitchFamily="18" charset="0"/>
              </a:rPr>
              <a:t>80º </a:t>
            </a:r>
            <a:r>
              <a:rPr lang="en-US" altLang="en-US" sz="2400" dirty="0">
                <a:latin typeface="Times New Roman" panose="02020603050405020304" pitchFamily="18" charset="0"/>
                <a:cs typeface="Times New Roman" panose="02020603050405020304" pitchFamily="18" charset="0"/>
              </a:rPr>
              <a:t>C overnight</a:t>
            </a:r>
          </a:p>
          <a:p>
            <a:pPr algn="just"/>
            <a:r>
              <a:rPr lang="en-US" altLang="en-US" sz="2400" dirty="0">
                <a:latin typeface="Times New Roman" panose="02020603050405020304" pitchFamily="18" charset="0"/>
                <a:cs typeface="Times New Roman" panose="02020603050405020304" pitchFamily="18" charset="0"/>
              </a:rPr>
              <a:t>Next day transfer the </a:t>
            </a:r>
            <a:r>
              <a:rPr lang="en-US" altLang="en-US" sz="2400" dirty="0" err="1">
                <a:latin typeface="Times New Roman" panose="02020603050405020304" pitchFamily="18" charset="0"/>
                <a:cs typeface="Times New Roman" panose="02020603050405020304" pitchFamily="18" charset="0"/>
              </a:rPr>
              <a:t>cryovials</a:t>
            </a:r>
            <a:r>
              <a:rPr lang="en-US" altLang="en-US" sz="2400" dirty="0">
                <a:latin typeface="Times New Roman" panose="02020603050405020304" pitchFamily="18" charset="0"/>
                <a:cs typeface="Times New Roman" panose="02020603050405020304" pitchFamily="18" charset="0"/>
              </a:rPr>
              <a:t> to Liquid nitrogen</a:t>
            </a:r>
          </a:p>
        </p:txBody>
      </p:sp>
    </p:spTree>
    <p:extLst>
      <p:ext uri="{BB962C8B-B14F-4D97-AF65-F5344CB8AC3E}">
        <p14:creationId xmlns:p14="http://schemas.microsoft.com/office/powerpoint/2010/main" val="574791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2970" y="371475"/>
            <a:ext cx="10515600" cy="763588"/>
          </a:xfrm>
        </p:spPr>
        <p:txBody>
          <a:bodyPr>
            <a:normAutofit/>
          </a:bodyPr>
          <a:lstStyle/>
          <a:p>
            <a:pPr algn="ctr"/>
            <a:r>
              <a:rPr lang="en-US" altLang="en-US" sz="3600" dirty="0" smtClean="0">
                <a:latin typeface="Britannic Bold" panose="020B0903060703020204" pitchFamily="34" charset="0"/>
                <a:cs typeface="Times New Roman" panose="02020603050405020304" pitchFamily="18" charset="0"/>
              </a:rPr>
              <a:t>Working with cryopreserved cells</a:t>
            </a:r>
          </a:p>
        </p:txBody>
      </p:sp>
      <p:sp>
        <p:nvSpPr>
          <p:cNvPr id="23555" name="Rectangle 3"/>
          <p:cNvSpPr>
            <a:spLocks noGrp="1" noChangeArrowheads="1"/>
          </p:cNvSpPr>
          <p:nvPr>
            <p:ph type="body" idx="1"/>
          </p:nvPr>
        </p:nvSpPr>
        <p:spPr>
          <a:xfrm>
            <a:off x="600076" y="1300162"/>
            <a:ext cx="11101388" cy="5405437"/>
          </a:xfrm>
        </p:spPr>
        <p:txBody>
          <a:bodyPr/>
          <a:lstStyle/>
          <a:p>
            <a:pPr algn="just"/>
            <a:r>
              <a:rPr lang="en-US" altLang="en-US" sz="2400" dirty="0">
                <a:latin typeface="Cambria" panose="02040503050406030204" pitchFamily="18" charset="0"/>
                <a:cs typeface="Times New Roman" panose="02020603050405020304" pitchFamily="18" charset="0"/>
              </a:rPr>
              <a:t>Vial from liquid nitrogen is placed into </a:t>
            </a:r>
            <a:r>
              <a:rPr lang="en-US" altLang="en-US" sz="2400" dirty="0" smtClean="0">
                <a:latin typeface="Cambria" panose="02040503050406030204" pitchFamily="18" charset="0"/>
                <a:cs typeface="Times New Roman" panose="02020603050405020304" pitchFamily="18" charset="0"/>
              </a:rPr>
              <a:t>37ºC </a:t>
            </a:r>
            <a:r>
              <a:rPr lang="en-US" altLang="en-US" sz="2400" dirty="0">
                <a:latin typeface="Cambria" panose="02040503050406030204" pitchFamily="18" charset="0"/>
                <a:cs typeface="Times New Roman" panose="02020603050405020304" pitchFamily="18" charset="0"/>
              </a:rPr>
              <a:t>water bath, agitate vial continuously until medium is thawed</a:t>
            </a:r>
          </a:p>
          <a:p>
            <a:pPr algn="just"/>
            <a:r>
              <a:rPr lang="en-US" altLang="en-US" sz="2400" dirty="0">
                <a:latin typeface="Cambria" panose="02040503050406030204" pitchFamily="18" charset="0"/>
                <a:cs typeface="Times New Roman" panose="02020603050405020304" pitchFamily="18" charset="0"/>
              </a:rPr>
              <a:t>Centrifuge the vial for 10 </a:t>
            </a:r>
            <a:r>
              <a:rPr lang="en-US" altLang="en-US" sz="2400" dirty="0" err="1">
                <a:latin typeface="Cambria" panose="02040503050406030204" pitchFamily="18" charset="0"/>
                <a:cs typeface="Times New Roman" panose="02020603050405020304" pitchFamily="18" charset="0"/>
              </a:rPr>
              <a:t>mts</a:t>
            </a:r>
            <a:r>
              <a:rPr lang="en-US" altLang="en-US" sz="2400" dirty="0">
                <a:latin typeface="Cambria" panose="02040503050406030204" pitchFamily="18" charset="0"/>
                <a:cs typeface="Times New Roman" panose="02020603050405020304" pitchFamily="18" charset="0"/>
              </a:rPr>
              <a:t> at 1000 rpm at RT, wipe top of vial with 70% ethanol and discard the supernatant</a:t>
            </a:r>
          </a:p>
          <a:p>
            <a:pPr algn="just"/>
            <a:r>
              <a:rPr lang="en-US" altLang="en-US" sz="2400" dirty="0">
                <a:latin typeface="Cambria" panose="02040503050406030204" pitchFamily="18" charset="0"/>
                <a:cs typeface="Times New Roman" panose="02020603050405020304" pitchFamily="18" charset="0"/>
              </a:rPr>
              <a:t>Resuspend the cell pellet in 1 ml of complete medium with 20% FBS and transfer to properly labeled culture plate containing the appropriate amount of medium</a:t>
            </a:r>
          </a:p>
          <a:p>
            <a:pPr algn="just"/>
            <a:r>
              <a:rPr lang="en-US" altLang="en-US" sz="2400" dirty="0">
                <a:latin typeface="Cambria" panose="02040503050406030204" pitchFamily="18" charset="0"/>
                <a:cs typeface="Times New Roman" panose="02020603050405020304" pitchFamily="18" charset="0"/>
              </a:rPr>
              <a:t>Check the cultures after 24 </a:t>
            </a:r>
            <a:r>
              <a:rPr lang="en-US" altLang="en-US" sz="2400" dirty="0" err="1">
                <a:latin typeface="Cambria" panose="02040503050406030204" pitchFamily="18" charset="0"/>
                <a:cs typeface="Times New Roman" panose="02020603050405020304" pitchFamily="18" charset="0"/>
              </a:rPr>
              <a:t>hrs</a:t>
            </a:r>
            <a:r>
              <a:rPr lang="en-US" altLang="en-US" sz="2400" dirty="0">
                <a:latin typeface="Cambria" panose="02040503050406030204" pitchFamily="18" charset="0"/>
                <a:cs typeface="Times New Roman" panose="02020603050405020304" pitchFamily="18" charset="0"/>
              </a:rPr>
              <a:t> to ensure that they are attached to the plate</a:t>
            </a:r>
          </a:p>
          <a:p>
            <a:pPr algn="just"/>
            <a:r>
              <a:rPr lang="en-US" altLang="en-US" sz="2400" dirty="0">
                <a:latin typeface="Cambria" panose="02040503050406030204" pitchFamily="18" charset="0"/>
                <a:cs typeface="Times New Roman" panose="02020603050405020304" pitchFamily="18" charset="0"/>
              </a:rPr>
              <a:t>Change medium as the </a:t>
            </a:r>
            <a:r>
              <a:rPr lang="en-US" altLang="en-US" sz="2400" dirty="0" err="1">
                <a:latin typeface="Cambria" panose="02040503050406030204" pitchFamily="18" charset="0"/>
                <a:cs typeface="Times New Roman" panose="02020603050405020304" pitchFamily="18" charset="0"/>
              </a:rPr>
              <a:t>colour</a:t>
            </a:r>
            <a:r>
              <a:rPr lang="en-US" altLang="en-US" sz="2400" dirty="0">
                <a:latin typeface="Cambria" panose="02040503050406030204" pitchFamily="18" charset="0"/>
                <a:cs typeface="Times New Roman" panose="02020603050405020304" pitchFamily="18" charset="0"/>
              </a:rPr>
              <a:t> changes,  use 20% FBS until the cells are established</a:t>
            </a:r>
          </a:p>
        </p:txBody>
      </p:sp>
    </p:spTree>
    <p:extLst>
      <p:ext uri="{BB962C8B-B14F-4D97-AF65-F5344CB8AC3E}">
        <p14:creationId xmlns:p14="http://schemas.microsoft.com/office/powerpoint/2010/main" val="20154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7" y="3206749"/>
            <a:ext cx="5396895" cy="35417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206749"/>
            <a:ext cx="5420988" cy="3541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ryopreserv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56" y="149224"/>
            <a:ext cx="11514264" cy="285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99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85813" y="196546"/>
            <a:ext cx="10261598" cy="803579"/>
          </a:xfrm>
        </p:spPr>
        <p:txBody>
          <a:bodyPr/>
          <a:lstStyle/>
          <a:p>
            <a:r>
              <a:rPr lang="en-US" altLang="en-US" dirty="0" smtClean="0">
                <a:latin typeface="Britannic Bold" panose="020B0903060703020204" pitchFamily="34" charset="0"/>
              </a:rPr>
              <a:t>Contaminant’s of cell culture</a:t>
            </a:r>
          </a:p>
        </p:txBody>
      </p:sp>
      <p:sp>
        <p:nvSpPr>
          <p:cNvPr id="27651" name="Rectangle 3"/>
          <p:cNvSpPr>
            <a:spLocks noGrp="1" noChangeArrowheads="1"/>
          </p:cNvSpPr>
          <p:nvPr>
            <p:ph type="body" idx="1"/>
          </p:nvPr>
        </p:nvSpPr>
        <p:spPr>
          <a:xfrm>
            <a:off x="838201" y="1114425"/>
            <a:ext cx="10548937" cy="5143500"/>
          </a:xfrm>
        </p:spPr>
        <p:txBody>
          <a:bodyPr>
            <a:normAutofit lnSpcReduction="10000"/>
          </a:bodyPr>
          <a:lstStyle/>
          <a:p>
            <a:pPr algn="just">
              <a:lnSpc>
                <a:spcPct val="100000"/>
              </a:lnSpc>
              <a:buFontTx/>
              <a:buNone/>
            </a:pPr>
            <a:r>
              <a:rPr lang="en-US" altLang="en-US" dirty="0" smtClean="0">
                <a:latin typeface="Cambria" panose="02040503050406030204" pitchFamily="18" charset="0"/>
              </a:rPr>
              <a:t>   </a:t>
            </a:r>
            <a:r>
              <a:rPr lang="en-US" altLang="en-US" dirty="0">
                <a:latin typeface="Cambria" panose="02040503050406030204" pitchFamily="18" charset="0"/>
              </a:rPr>
              <a:t>Cell culture contaminants of two types</a:t>
            </a:r>
          </a:p>
          <a:p>
            <a:pPr algn="just">
              <a:lnSpc>
                <a:spcPct val="100000"/>
              </a:lnSpc>
            </a:pPr>
            <a:r>
              <a:rPr lang="en-US" altLang="en-US" dirty="0">
                <a:latin typeface="Cambria" panose="02040503050406030204" pitchFamily="18" charset="0"/>
              </a:rPr>
              <a:t>Chemical-difficult to detect caused by endotoxins, plasticizers, metal ions or traces of disinfectants that are invisible</a:t>
            </a:r>
          </a:p>
          <a:p>
            <a:pPr algn="just">
              <a:lnSpc>
                <a:spcPct val="100000"/>
              </a:lnSpc>
            </a:pPr>
            <a:r>
              <a:rPr lang="en-US" altLang="en-US" dirty="0">
                <a:latin typeface="Cambria" panose="02040503050406030204" pitchFamily="18" charset="0"/>
              </a:rPr>
              <a:t>Biological-cause visible effects on the culture they are mycoplasma, yeast, bacteria or fungus or also from cross-contamination of cells from other cell </a:t>
            </a:r>
            <a:r>
              <a:rPr lang="en-US" altLang="en-US" dirty="0" smtClean="0">
                <a:latin typeface="Cambria" panose="02040503050406030204" pitchFamily="18" charset="0"/>
              </a:rPr>
              <a:t>lines</a:t>
            </a:r>
          </a:p>
          <a:p>
            <a:pPr marL="0" indent="0" algn="just">
              <a:lnSpc>
                <a:spcPct val="100000"/>
              </a:lnSpc>
              <a:buNone/>
            </a:pPr>
            <a:r>
              <a:rPr lang="en-US" altLang="en-US" sz="2600" u="sng" dirty="0" smtClean="0">
                <a:latin typeface="Cambria" panose="02040503050406030204" pitchFamily="18" charset="0"/>
              </a:rPr>
              <a:t>Sources of Contamination</a:t>
            </a:r>
          </a:p>
          <a:p>
            <a:pPr algn="just">
              <a:lnSpc>
                <a:spcPct val="100000"/>
              </a:lnSpc>
              <a:buFont typeface="Courier New" panose="02070309020205020404" pitchFamily="49" charset="0"/>
              <a:buChar char="o"/>
            </a:pPr>
            <a:r>
              <a:rPr lang="en-US" altLang="en-US" dirty="0" smtClean="0">
                <a:latin typeface="Cambria" panose="02040503050406030204" pitchFamily="18" charset="0"/>
              </a:rPr>
              <a:t>Exogenous</a:t>
            </a:r>
            <a:r>
              <a:rPr lang="en-US" altLang="en-US" dirty="0">
                <a:latin typeface="Cambria" panose="02040503050406030204" pitchFamily="18" charset="0"/>
              </a:rPr>
              <a:t>: Metals (glassware), reagent residues (glassware), endotoxin (culture media, sera, and water), other water impurities, CO2 impurities, disinfectant residues, etc.</a:t>
            </a:r>
          </a:p>
          <a:p>
            <a:pPr algn="just">
              <a:lnSpc>
                <a:spcPct val="100000"/>
              </a:lnSpc>
              <a:buFont typeface="Courier New" panose="02070309020205020404" pitchFamily="49" charset="0"/>
              <a:buChar char="o"/>
            </a:pPr>
            <a:r>
              <a:rPr lang="en-US" altLang="en-US" dirty="0" smtClean="0">
                <a:latin typeface="Cambria" panose="02040503050406030204" pitchFamily="18" charset="0"/>
              </a:rPr>
              <a:t>Endogenous</a:t>
            </a:r>
            <a:r>
              <a:rPr lang="en-US" altLang="en-US" dirty="0">
                <a:latin typeface="Cambria" panose="02040503050406030204" pitchFamily="18" charset="0"/>
              </a:rPr>
              <a:t>: Free radicals (photo-activation of tryptophan, riboflavin, or HEPES buffer by fluorescent light)</a:t>
            </a:r>
          </a:p>
          <a:p>
            <a:pPr algn="just">
              <a:lnSpc>
                <a:spcPct val="100000"/>
              </a:lnSpc>
            </a:pPr>
            <a:endParaRPr lang="en-US" altLang="en-US" dirty="0">
              <a:latin typeface="Cambria" panose="02040503050406030204" pitchFamily="18" charset="0"/>
            </a:endParaRPr>
          </a:p>
        </p:txBody>
      </p:sp>
    </p:spTree>
    <p:extLst>
      <p:ext uri="{BB962C8B-B14F-4D97-AF65-F5344CB8AC3E}">
        <p14:creationId xmlns:p14="http://schemas.microsoft.com/office/powerpoint/2010/main" val="293582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41401" y="132743"/>
            <a:ext cx="9905998" cy="810232"/>
          </a:xfrm>
        </p:spPr>
        <p:txBody>
          <a:bodyPr/>
          <a:lstStyle/>
          <a:p>
            <a:r>
              <a:rPr lang="en-US" altLang="en-US" sz="3200" dirty="0">
                <a:latin typeface="Britannic Bold" panose="020B0903060703020204" pitchFamily="34" charset="0"/>
              </a:rPr>
              <a:t>Effects of Biological Contamination’s</a:t>
            </a:r>
          </a:p>
        </p:txBody>
      </p:sp>
      <p:sp>
        <p:nvSpPr>
          <p:cNvPr id="28675" name="Rectangle 3"/>
          <p:cNvSpPr>
            <a:spLocks noGrp="1" noChangeArrowheads="1"/>
          </p:cNvSpPr>
          <p:nvPr>
            <p:ph type="body" idx="1"/>
          </p:nvPr>
        </p:nvSpPr>
        <p:spPr>
          <a:xfrm>
            <a:off x="822325" y="942975"/>
            <a:ext cx="10993438" cy="5091112"/>
          </a:xfrm>
        </p:spPr>
        <p:txBody>
          <a:bodyPr>
            <a:normAutofit/>
          </a:bodyPr>
          <a:lstStyle/>
          <a:p>
            <a:pPr algn="just">
              <a:lnSpc>
                <a:spcPct val="100000"/>
              </a:lnSpc>
            </a:pPr>
            <a:r>
              <a:rPr lang="en-US" altLang="en-US" sz="2000" dirty="0">
                <a:latin typeface="Cambria" panose="02040503050406030204" pitchFamily="18" charset="0"/>
              </a:rPr>
              <a:t>They competes for nutrients with host cells</a:t>
            </a:r>
          </a:p>
          <a:p>
            <a:pPr algn="just">
              <a:lnSpc>
                <a:spcPct val="100000"/>
              </a:lnSpc>
            </a:pPr>
            <a:r>
              <a:rPr lang="en-US" altLang="en-US" sz="2000" dirty="0">
                <a:latin typeface="Cambria" panose="02040503050406030204" pitchFamily="18" charset="0"/>
              </a:rPr>
              <a:t>Secreted acidic or alkaline  by-products </a:t>
            </a:r>
            <a:r>
              <a:rPr lang="en-US" altLang="en-US" sz="2000" dirty="0" smtClean="0">
                <a:latin typeface="Cambria" panose="02040503050406030204" pitchFamily="18" charset="0"/>
              </a:rPr>
              <a:t>ceases </a:t>
            </a:r>
            <a:r>
              <a:rPr lang="en-US" altLang="en-US" sz="2000" dirty="0">
                <a:latin typeface="Cambria" panose="02040503050406030204" pitchFamily="18" charset="0"/>
              </a:rPr>
              <a:t>the growth of the host cells</a:t>
            </a:r>
          </a:p>
          <a:p>
            <a:pPr algn="just">
              <a:lnSpc>
                <a:spcPct val="100000"/>
              </a:lnSpc>
            </a:pPr>
            <a:r>
              <a:rPr lang="en-US" altLang="en-US" sz="2000" dirty="0">
                <a:latin typeface="Cambria" panose="02040503050406030204" pitchFamily="18" charset="0"/>
              </a:rPr>
              <a:t>Degraded arginine &amp; purine inhibits the synthesis of histone and nucleic acid</a:t>
            </a:r>
          </a:p>
          <a:p>
            <a:pPr algn="just">
              <a:lnSpc>
                <a:spcPct val="100000"/>
              </a:lnSpc>
            </a:pPr>
            <a:r>
              <a:rPr lang="en-US" altLang="en-US" sz="2000" dirty="0">
                <a:latin typeface="Cambria" panose="02040503050406030204" pitchFamily="18" charset="0"/>
              </a:rPr>
              <a:t>They also produces H2O2 which is directly toxic to cells</a:t>
            </a:r>
          </a:p>
          <a:p>
            <a:pPr algn="just">
              <a:lnSpc>
                <a:spcPct val="100000"/>
              </a:lnSpc>
            </a:pPr>
            <a:endParaRPr lang="en-US" altLang="en-US" sz="2000" dirty="0" smtClean="0">
              <a:latin typeface="Cambria" panose="02040503050406030204" pitchFamily="18" charset="0"/>
            </a:endParaRPr>
          </a:p>
          <a:p>
            <a:pPr algn="just">
              <a:lnSpc>
                <a:spcPct val="100000"/>
              </a:lnSpc>
            </a:pPr>
            <a:endParaRPr lang="en-US" altLang="en-US" sz="2000" dirty="0" smtClean="0">
              <a:latin typeface="Cambria" panose="02040503050406030204" pitchFamily="18" charset="0"/>
            </a:endParaRPr>
          </a:p>
          <a:p>
            <a:pPr algn="just">
              <a:lnSpc>
                <a:spcPct val="100000"/>
              </a:lnSpc>
            </a:pPr>
            <a:endParaRPr lang="en-US" altLang="en-US" sz="2000" dirty="0" smtClean="0">
              <a:latin typeface="Cambria" panose="02040503050406030204" pitchFamily="18" charset="0"/>
            </a:endParaRPr>
          </a:p>
        </p:txBody>
      </p:sp>
      <p:pic>
        <p:nvPicPr>
          <p:cNvPr id="4" name="Picture 4" descr="bacteria"/>
          <p:cNvPicPr>
            <a:picLocks noChangeAspect="1" noChangeArrowheads="1"/>
          </p:cNvPicPr>
          <p:nvPr/>
        </p:nvPicPr>
        <p:blipFill>
          <a:blip r:embed="rId3">
            <a:lum contrast="42000"/>
            <a:extLst>
              <a:ext uri="{28A0092B-C50C-407E-A947-70E740481C1C}">
                <a14:useLocalDpi xmlns:a14="http://schemas.microsoft.com/office/drawing/2010/main" val="0"/>
              </a:ext>
            </a:extLst>
          </a:blip>
          <a:srcRect/>
          <a:stretch>
            <a:fillRect/>
          </a:stretch>
        </p:blipFill>
        <p:spPr bwMode="auto">
          <a:xfrm>
            <a:off x="1460707" y="2736856"/>
            <a:ext cx="2511878" cy="188390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fungus"/>
          <p:cNvPicPr>
            <a:picLocks noChangeAspect="1" noChangeArrowheads="1"/>
          </p:cNvPicPr>
          <p:nvPr/>
        </p:nvPicPr>
        <p:blipFill>
          <a:blip r:embed="rId4">
            <a:lum bright="-6000" contrast="36000"/>
            <a:extLst>
              <a:ext uri="{28A0092B-C50C-407E-A947-70E740481C1C}">
                <a14:useLocalDpi xmlns:a14="http://schemas.microsoft.com/office/drawing/2010/main" val="0"/>
              </a:ext>
            </a:extLst>
          </a:blip>
          <a:srcRect r="827"/>
          <a:stretch>
            <a:fillRect/>
          </a:stretch>
        </p:blipFill>
        <p:spPr bwMode="auto">
          <a:xfrm>
            <a:off x="4205198" y="2736856"/>
            <a:ext cx="2491307" cy="188390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descr="yeast"/>
          <p:cNvPicPr>
            <a:picLocks noChangeAspect="1" noChangeArrowheads="1"/>
          </p:cNvPicPr>
          <p:nvPr/>
        </p:nvPicPr>
        <p:blipFill>
          <a:blip r:embed="rId5">
            <a:lum bright="-36000" contrast="42000"/>
            <a:extLst>
              <a:ext uri="{28A0092B-C50C-407E-A947-70E740481C1C}">
                <a14:useLocalDpi xmlns:a14="http://schemas.microsoft.com/office/drawing/2010/main" val="0"/>
              </a:ext>
            </a:extLst>
          </a:blip>
          <a:srcRect/>
          <a:stretch>
            <a:fillRect/>
          </a:stretch>
        </p:blipFill>
        <p:spPr bwMode="auto">
          <a:xfrm>
            <a:off x="1433720" y="4799717"/>
            <a:ext cx="2538865" cy="190414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mycoplasma"/>
          <p:cNvPicPr>
            <a:picLocks noChangeAspect="1" noChangeArrowheads="1"/>
          </p:cNvPicPr>
          <p:nvPr/>
        </p:nvPicPr>
        <p:blipFill>
          <a:blip r:embed="rId6">
            <a:lum bright="-36000" contrast="36000"/>
            <a:extLst>
              <a:ext uri="{28A0092B-C50C-407E-A947-70E740481C1C}">
                <a14:useLocalDpi xmlns:a14="http://schemas.microsoft.com/office/drawing/2010/main" val="0"/>
              </a:ext>
            </a:extLst>
          </a:blip>
          <a:srcRect/>
          <a:stretch>
            <a:fillRect/>
          </a:stretch>
        </p:blipFill>
        <p:spPr bwMode="auto">
          <a:xfrm>
            <a:off x="4205198" y="4824896"/>
            <a:ext cx="2505293" cy="187897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6929118" y="3678810"/>
            <a:ext cx="4710419"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lang="en-US" altLang="zh-TW" sz="2400" b="1" dirty="0">
                <a:solidFill>
                  <a:srgbClr val="FFFF66"/>
                </a:solidFill>
                <a:latin typeface="Times New Roman" panose="02020603050405020304" pitchFamily="18" charset="0"/>
              </a:rPr>
              <a:t>Microorganism contamination</a:t>
            </a:r>
          </a:p>
          <a:p>
            <a:pPr algn="ctr" eaLnBrk="1" hangingPunct="1">
              <a:lnSpc>
                <a:spcPct val="80000"/>
              </a:lnSpc>
            </a:pPr>
            <a:r>
              <a:rPr lang="en-US" altLang="zh-TW" sz="2400" b="1" dirty="0">
                <a:solidFill>
                  <a:srgbClr val="FFFF66"/>
                </a:solidFill>
                <a:latin typeface="Times New Roman" panose="02020603050405020304" pitchFamily="18" charset="0"/>
              </a:rPr>
              <a:t> and detection</a:t>
            </a:r>
          </a:p>
        </p:txBody>
      </p:sp>
    </p:spTree>
    <p:extLst>
      <p:ext uri="{BB962C8B-B14F-4D97-AF65-F5344CB8AC3E}">
        <p14:creationId xmlns:p14="http://schemas.microsoft.com/office/powerpoint/2010/main" val="394261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98550" y="121630"/>
            <a:ext cx="9905998" cy="1478570"/>
          </a:xfrm>
        </p:spPr>
        <p:txBody>
          <a:bodyPr/>
          <a:lstStyle/>
          <a:p>
            <a:r>
              <a:rPr lang="en-US" altLang="en-US" dirty="0" smtClean="0">
                <a:latin typeface="Britannic Bold" panose="020B0903060703020204" pitchFamily="34" charset="0"/>
              </a:rPr>
              <a:t>Detection of contaminants</a:t>
            </a:r>
          </a:p>
        </p:txBody>
      </p:sp>
      <p:sp>
        <p:nvSpPr>
          <p:cNvPr id="29699" name="Rectangle 3"/>
          <p:cNvSpPr>
            <a:spLocks noGrp="1" noChangeArrowheads="1"/>
          </p:cNvSpPr>
          <p:nvPr>
            <p:ph type="body" idx="1"/>
          </p:nvPr>
        </p:nvSpPr>
        <p:spPr>
          <a:xfrm>
            <a:off x="1098550" y="1300163"/>
            <a:ext cx="10160000" cy="5257800"/>
          </a:xfrm>
        </p:spPr>
        <p:txBody>
          <a:bodyPr>
            <a:normAutofit/>
          </a:bodyPr>
          <a:lstStyle/>
          <a:p>
            <a:pPr algn="just">
              <a:lnSpc>
                <a:spcPct val="110000"/>
              </a:lnSpc>
            </a:pPr>
            <a:r>
              <a:rPr lang="en-US" altLang="en-US" dirty="0">
                <a:latin typeface="Cambria" panose="02040503050406030204" pitchFamily="18" charset="0"/>
              </a:rPr>
              <a:t>In general indicators of contamination  are turbid culture media, change in growth rates, abnormally high pH, poor attachment, multi-nucleated cells, graining cellular appearance, vacuolization, inclusion bodies and cell lysis</a:t>
            </a:r>
          </a:p>
          <a:p>
            <a:pPr algn="just">
              <a:lnSpc>
                <a:spcPct val="110000"/>
              </a:lnSpc>
            </a:pPr>
            <a:r>
              <a:rPr lang="en-US" altLang="en-US" dirty="0">
                <a:latin typeface="Cambria" panose="02040503050406030204" pitchFamily="18" charset="0"/>
              </a:rPr>
              <a:t>Yeast, bacteria &amp; fungi usually shows visible effect on the culture (changes in medium turbidity or pH) </a:t>
            </a:r>
          </a:p>
          <a:p>
            <a:pPr algn="just">
              <a:lnSpc>
                <a:spcPct val="110000"/>
              </a:lnSpc>
            </a:pPr>
            <a:r>
              <a:rPr lang="en-US" altLang="en-US" dirty="0">
                <a:latin typeface="Cambria" panose="02040503050406030204" pitchFamily="18" charset="0"/>
              </a:rPr>
              <a:t>Mycoplasma detected by direct DNA staining with intercalating fluorescent substances e.g. Hoechst 33258</a:t>
            </a:r>
          </a:p>
          <a:p>
            <a:pPr algn="just">
              <a:lnSpc>
                <a:spcPct val="110000"/>
              </a:lnSpc>
            </a:pPr>
            <a:r>
              <a:rPr lang="en-US" altLang="en-US" dirty="0">
                <a:latin typeface="Cambria" panose="02040503050406030204" pitchFamily="18" charset="0"/>
              </a:rPr>
              <a:t>Mycoplasma also detected by enzyme immunoassay by specific antisera or monoclonal abs or by PCR amplification of </a:t>
            </a:r>
            <a:r>
              <a:rPr lang="en-US" altLang="en-US" dirty="0" err="1">
                <a:latin typeface="Cambria" panose="02040503050406030204" pitchFamily="18" charset="0"/>
              </a:rPr>
              <a:t>mycoplasmal</a:t>
            </a:r>
            <a:r>
              <a:rPr lang="en-US" altLang="en-US" dirty="0">
                <a:latin typeface="Cambria" panose="02040503050406030204" pitchFamily="18" charset="0"/>
              </a:rPr>
              <a:t> RNA</a:t>
            </a:r>
          </a:p>
          <a:p>
            <a:pPr algn="just">
              <a:lnSpc>
                <a:spcPct val="110000"/>
              </a:lnSpc>
            </a:pPr>
            <a:r>
              <a:rPr lang="en-US" altLang="en-US" dirty="0">
                <a:latin typeface="Cambria" panose="02040503050406030204" pitchFamily="18" charset="0"/>
              </a:rPr>
              <a:t>The best and the oldest way to eliminate contamination is to discard the infected cell lines directly</a:t>
            </a:r>
          </a:p>
          <a:p>
            <a:pPr algn="just">
              <a:lnSpc>
                <a:spcPct val="110000"/>
              </a:lnSpc>
            </a:pPr>
            <a:endParaRPr lang="en-US" altLang="en-US" dirty="0">
              <a:latin typeface="Cambria" panose="02040503050406030204" pitchFamily="18" charset="0"/>
            </a:endParaRPr>
          </a:p>
          <a:p>
            <a:pPr algn="just">
              <a:lnSpc>
                <a:spcPct val="110000"/>
              </a:lnSpc>
            </a:pPr>
            <a:endParaRPr lang="en-US" altLang="en-US" dirty="0">
              <a:latin typeface="Cambria" panose="02040503050406030204" pitchFamily="18" charset="0"/>
            </a:endParaRPr>
          </a:p>
          <a:p>
            <a:pPr algn="just">
              <a:lnSpc>
                <a:spcPct val="110000"/>
              </a:lnSpc>
            </a:pPr>
            <a:endParaRPr lang="en-US" altLang="en-US" dirty="0">
              <a:latin typeface="Cambria" panose="02040503050406030204" pitchFamily="18" charset="0"/>
            </a:endParaRPr>
          </a:p>
          <a:p>
            <a:pPr algn="just">
              <a:lnSpc>
                <a:spcPct val="110000"/>
              </a:lnSpc>
            </a:pPr>
            <a:endParaRPr lang="en-US" altLang="en-US" dirty="0" smtClean="0">
              <a:latin typeface="Cambria" panose="02040503050406030204" pitchFamily="18" charset="0"/>
            </a:endParaRPr>
          </a:p>
          <a:p>
            <a:pPr algn="just">
              <a:lnSpc>
                <a:spcPct val="110000"/>
              </a:lnSpc>
            </a:pPr>
            <a:endParaRPr lang="en-US" altLang="en-US" dirty="0" smtClean="0">
              <a:latin typeface="Cambria" panose="02040503050406030204" pitchFamily="18" charset="0"/>
            </a:endParaRPr>
          </a:p>
          <a:p>
            <a:pPr algn="just">
              <a:lnSpc>
                <a:spcPct val="110000"/>
              </a:lnSpc>
            </a:pPr>
            <a:endParaRPr lang="en-US" altLang="en-US" dirty="0" smtClean="0">
              <a:latin typeface="Cambria" panose="02040503050406030204" pitchFamily="18" charset="0"/>
            </a:endParaRPr>
          </a:p>
          <a:p>
            <a:pPr algn="just">
              <a:lnSpc>
                <a:spcPct val="110000"/>
              </a:lnSpc>
            </a:pPr>
            <a:endParaRPr lang="en-US" altLang="en-US" dirty="0" smtClean="0">
              <a:latin typeface="Cambria" panose="02040503050406030204" pitchFamily="18" charset="0"/>
            </a:endParaRPr>
          </a:p>
        </p:txBody>
      </p:sp>
    </p:spTree>
    <p:extLst>
      <p:ext uri="{BB962C8B-B14F-4D97-AF65-F5344CB8AC3E}">
        <p14:creationId xmlns:p14="http://schemas.microsoft.com/office/powerpoint/2010/main" val="2628729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4770" t="8501" r="7005" b="6494"/>
          <a:stretch>
            <a:fillRect/>
          </a:stretch>
        </p:blipFill>
        <p:spPr bwMode="auto">
          <a:xfrm>
            <a:off x="2473326" y="1179513"/>
            <a:ext cx="3546475" cy="28051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10"/>
          <p:cNvSpPr txBox="1">
            <a:spLocks noChangeArrowheads="1"/>
          </p:cNvSpPr>
          <p:nvPr/>
        </p:nvSpPr>
        <p:spPr bwMode="auto">
          <a:xfrm>
            <a:off x="3451226" y="3632200"/>
            <a:ext cx="2035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1600">
                <a:solidFill>
                  <a:srgbClr val="FFFF66"/>
                </a:solidFill>
              </a:rPr>
              <a:t>Hoechst 33258 stain</a:t>
            </a:r>
          </a:p>
        </p:txBody>
      </p:sp>
      <p:sp>
        <p:nvSpPr>
          <p:cNvPr id="7172" name="Text Box 11"/>
          <p:cNvSpPr txBox="1">
            <a:spLocks noChangeArrowheads="1"/>
          </p:cNvSpPr>
          <p:nvPr/>
        </p:nvSpPr>
        <p:spPr bwMode="auto">
          <a:xfrm>
            <a:off x="3267076" y="309880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1400" b="1">
                <a:solidFill>
                  <a:srgbClr val="EA0000"/>
                </a:solidFill>
                <a:latin typeface="Times New Roman" panose="02020603050405020304" pitchFamily="18" charset="0"/>
              </a:rPr>
              <a:t>Mycoplasma</a:t>
            </a:r>
          </a:p>
        </p:txBody>
      </p:sp>
      <p:sp>
        <p:nvSpPr>
          <p:cNvPr id="7173" name="Text Box 12"/>
          <p:cNvSpPr txBox="1">
            <a:spLocks noChangeArrowheads="1"/>
          </p:cNvSpPr>
          <p:nvPr/>
        </p:nvSpPr>
        <p:spPr bwMode="auto">
          <a:xfrm>
            <a:off x="3657601" y="2336800"/>
            <a:ext cx="608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1400" b="1">
                <a:solidFill>
                  <a:schemeClr val="bg1"/>
                </a:solidFill>
              </a:rPr>
              <a:t>Cells</a:t>
            </a:r>
          </a:p>
        </p:txBody>
      </p:sp>
      <p:sp>
        <p:nvSpPr>
          <p:cNvPr id="7174" name="Line 13"/>
          <p:cNvSpPr>
            <a:spLocks noChangeShapeType="1"/>
          </p:cNvSpPr>
          <p:nvPr/>
        </p:nvSpPr>
        <p:spPr bwMode="auto">
          <a:xfrm flipV="1">
            <a:off x="3810000" y="2946400"/>
            <a:ext cx="228600" cy="228600"/>
          </a:xfrm>
          <a:prstGeom prst="line">
            <a:avLst/>
          </a:prstGeom>
          <a:noFill/>
          <a:ln w="19050">
            <a:solidFill>
              <a:srgbClr val="EA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175" name="Line 14"/>
          <p:cNvSpPr>
            <a:spLocks noChangeShapeType="1"/>
          </p:cNvSpPr>
          <p:nvPr/>
        </p:nvSpPr>
        <p:spPr bwMode="auto">
          <a:xfrm flipV="1">
            <a:off x="4191000" y="2717800"/>
            <a:ext cx="914400" cy="457200"/>
          </a:xfrm>
          <a:prstGeom prst="line">
            <a:avLst/>
          </a:prstGeom>
          <a:noFill/>
          <a:ln w="19050">
            <a:solidFill>
              <a:srgbClr val="EA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pic>
        <p:nvPicPr>
          <p:cNvPr id="7176" name="Picture 15"/>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7086" t="19972" r="7896" b="6796"/>
          <a:stretch>
            <a:fillRect/>
          </a:stretch>
        </p:blipFill>
        <p:spPr bwMode="auto">
          <a:xfrm>
            <a:off x="6172201" y="1179514"/>
            <a:ext cx="3546475" cy="280828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7" name="Text Box 16"/>
          <p:cNvSpPr txBox="1">
            <a:spLocks noChangeArrowheads="1"/>
          </p:cNvSpPr>
          <p:nvPr/>
        </p:nvSpPr>
        <p:spPr bwMode="auto">
          <a:xfrm>
            <a:off x="6248401" y="3616325"/>
            <a:ext cx="2892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1600">
                <a:solidFill>
                  <a:srgbClr val="FFFF99"/>
                </a:solidFill>
              </a:rPr>
              <a:t>Scanning electron microscopy</a:t>
            </a:r>
          </a:p>
        </p:txBody>
      </p:sp>
      <p:sp>
        <p:nvSpPr>
          <p:cNvPr id="7178" name="Text Box 17"/>
          <p:cNvSpPr txBox="1">
            <a:spLocks noChangeArrowheads="1"/>
          </p:cNvSpPr>
          <p:nvPr/>
        </p:nvSpPr>
        <p:spPr bwMode="auto">
          <a:xfrm>
            <a:off x="6848476" y="309880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1400" b="1">
                <a:solidFill>
                  <a:srgbClr val="FF0000"/>
                </a:solidFill>
                <a:latin typeface="Times New Roman" panose="02020603050405020304" pitchFamily="18" charset="0"/>
              </a:rPr>
              <a:t>Mycoplasma</a:t>
            </a:r>
          </a:p>
        </p:txBody>
      </p:sp>
      <p:pic>
        <p:nvPicPr>
          <p:cNvPr id="7179" name="Picture 18" descr="4hiv"/>
          <p:cNvPicPr>
            <a:picLocks noChangeAspect="1" noChangeArrowheads="1"/>
          </p:cNvPicPr>
          <p:nvPr/>
        </p:nvPicPr>
        <p:blipFill>
          <a:blip r:embed="rId4">
            <a:lum contrast="36000"/>
            <a:extLst>
              <a:ext uri="{28A0092B-C50C-407E-A947-70E740481C1C}">
                <a14:useLocalDpi xmlns:a14="http://schemas.microsoft.com/office/drawing/2010/main" val="0"/>
              </a:ext>
            </a:extLst>
          </a:blip>
          <a:srcRect l="2499" b="6250"/>
          <a:stretch>
            <a:fillRect/>
          </a:stretch>
        </p:blipFill>
        <p:spPr bwMode="auto">
          <a:xfrm>
            <a:off x="2473326" y="4156075"/>
            <a:ext cx="3546475" cy="2559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80" name="Text Box 19"/>
          <p:cNvSpPr txBox="1">
            <a:spLocks noChangeArrowheads="1"/>
          </p:cNvSpPr>
          <p:nvPr/>
        </p:nvSpPr>
        <p:spPr bwMode="auto">
          <a:xfrm>
            <a:off x="4175126" y="4532313"/>
            <a:ext cx="568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1600" b="1">
                <a:solidFill>
                  <a:srgbClr val="CC3300"/>
                </a:solidFill>
                <a:latin typeface="Times New Roman" panose="02020603050405020304" pitchFamily="18" charset="0"/>
              </a:rPr>
              <a:t>HIV</a:t>
            </a:r>
          </a:p>
        </p:txBody>
      </p:sp>
      <p:sp>
        <p:nvSpPr>
          <p:cNvPr id="7181" name="Text Box 20"/>
          <p:cNvSpPr txBox="1">
            <a:spLocks noChangeArrowheads="1"/>
          </p:cNvSpPr>
          <p:nvPr/>
        </p:nvSpPr>
        <p:spPr bwMode="auto">
          <a:xfrm>
            <a:off x="2900364" y="6019800"/>
            <a:ext cx="3119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1400" b="1">
                <a:solidFill>
                  <a:srgbClr val="FFFF66"/>
                </a:solidFill>
              </a:rPr>
              <a:t>Transmission electron microscopy</a:t>
            </a:r>
          </a:p>
        </p:txBody>
      </p:sp>
      <p:sp>
        <p:nvSpPr>
          <p:cNvPr id="7182" name="Line 21"/>
          <p:cNvSpPr>
            <a:spLocks noChangeShapeType="1"/>
          </p:cNvSpPr>
          <p:nvPr/>
        </p:nvSpPr>
        <p:spPr bwMode="auto">
          <a:xfrm flipH="1" flipV="1">
            <a:off x="3886200" y="4622800"/>
            <a:ext cx="304800" cy="76200"/>
          </a:xfrm>
          <a:prstGeom prst="line">
            <a:avLst/>
          </a:prstGeom>
          <a:noFill/>
          <a:ln w="19050">
            <a:solidFill>
              <a:srgbClr val="EA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183" name="Line 22"/>
          <p:cNvSpPr>
            <a:spLocks noChangeShapeType="1"/>
          </p:cNvSpPr>
          <p:nvPr/>
        </p:nvSpPr>
        <p:spPr bwMode="auto">
          <a:xfrm>
            <a:off x="4648200" y="4775200"/>
            <a:ext cx="76200" cy="228600"/>
          </a:xfrm>
          <a:prstGeom prst="line">
            <a:avLst/>
          </a:prstGeom>
          <a:noFill/>
          <a:ln w="19050">
            <a:solidFill>
              <a:srgbClr val="EA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184" name="Text Box 24"/>
          <p:cNvSpPr txBox="1">
            <a:spLocks noChangeArrowheads="1"/>
          </p:cNvSpPr>
          <p:nvPr/>
        </p:nvSpPr>
        <p:spPr bwMode="auto">
          <a:xfrm>
            <a:off x="6172201" y="4165601"/>
            <a:ext cx="3546475" cy="2246313"/>
          </a:xfrm>
          <a:prstGeom prst="rect">
            <a:avLst/>
          </a:prstGeom>
          <a:solidFill>
            <a:srgbClr val="0066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en-US" altLang="zh-TW" sz="2000">
              <a:solidFill>
                <a:srgbClr val="FFCC00"/>
              </a:solidFill>
            </a:endParaRPr>
          </a:p>
          <a:p>
            <a:pPr eaLnBrk="1" hangingPunct="1"/>
            <a:endParaRPr lang="en-US" altLang="zh-TW" sz="2000">
              <a:solidFill>
                <a:srgbClr val="FFCC00"/>
              </a:solidFill>
            </a:endParaRPr>
          </a:p>
          <a:p>
            <a:pPr eaLnBrk="1" hangingPunct="1"/>
            <a:r>
              <a:rPr lang="en-US" altLang="zh-TW" sz="2000" b="1">
                <a:solidFill>
                  <a:srgbClr val="FFCC00"/>
                </a:solidFill>
                <a:latin typeface="Times New Roman" panose="02020603050405020304" pitchFamily="18" charset="0"/>
              </a:rPr>
              <a:t>PCR-based detections for </a:t>
            </a:r>
          </a:p>
          <a:p>
            <a:pPr eaLnBrk="1" hangingPunct="1"/>
            <a:r>
              <a:rPr lang="en-US" altLang="zh-TW" sz="2000" b="1">
                <a:solidFill>
                  <a:srgbClr val="FFCC00"/>
                </a:solidFill>
                <a:latin typeface="Times New Roman" panose="02020603050405020304" pitchFamily="18" charset="0"/>
              </a:rPr>
              <a:t>mycoplasmas and viruses</a:t>
            </a:r>
          </a:p>
          <a:p>
            <a:pPr eaLnBrk="1" hangingPunct="1"/>
            <a:endParaRPr lang="en-US" altLang="zh-TW" sz="2000">
              <a:solidFill>
                <a:srgbClr val="FFCC00"/>
              </a:solidFill>
            </a:endParaRPr>
          </a:p>
          <a:p>
            <a:pPr eaLnBrk="1" hangingPunct="1"/>
            <a:endParaRPr lang="en-US" altLang="zh-TW" sz="2000">
              <a:solidFill>
                <a:srgbClr val="FFCC00"/>
              </a:solidFill>
            </a:endParaRPr>
          </a:p>
          <a:p>
            <a:pPr eaLnBrk="1" hangingPunct="1"/>
            <a:endParaRPr lang="en-US" altLang="zh-TW" sz="2000">
              <a:solidFill>
                <a:srgbClr val="FFCC00"/>
              </a:solidFill>
            </a:endParaRPr>
          </a:p>
        </p:txBody>
      </p:sp>
      <p:sp>
        <p:nvSpPr>
          <p:cNvPr id="7185" name="Text Box 25"/>
          <p:cNvSpPr txBox="1">
            <a:spLocks noChangeArrowheads="1"/>
          </p:cNvSpPr>
          <p:nvPr/>
        </p:nvSpPr>
        <p:spPr bwMode="auto">
          <a:xfrm>
            <a:off x="3228975" y="65089"/>
            <a:ext cx="58674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lang="en-US" altLang="zh-TW" sz="3400" b="1">
                <a:solidFill>
                  <a:srgbClr val="FFFF66"/>
                </a:solidFill>
                <a:latin typeface="Times New Roman" panose="02020603050405020304" pitchFamily="18" charset="0"/>
              </a:rPr>
              <a:t>Microorganism contamination</a:t>
            </a:r>
          </a:p>
          <a:p>
            <a:pPr algn="ctr" eaLnBrk="1" hangingPunct="1">
              <a:lnSpc>
                <a:spcPct val="80000"/>
              </a:lnSpc>
            </a:pPr>
            <a:r>
              <a:rPr lang="en-US" altLang="zh-TW" sz="3400" b="1">
                <a:solidFill>
                  <a:srgbClr val="FFFF66"/>
                </a:solidFill>
                <a:latin typeface="Times New Roman" panose="02020603050405020304" pitchFamily="18" charset="0"/>
              </a:rPr>
              <a:t> and detection</a:t>
            </a:r>
          </a:p>
        </p:txBody>
      </p:sp>
    </p:spTree>
    <p:extLst>
      <p:ext uri="{BB962C8B-B14F-4D97-AF65-F5344CB8AC3E}">
        <p14:creationId xmlns:p14="http://schemas.microsoft.com/office/powerpoint/2010/main" val="682337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14613" y="328612"/>
            <a:ext cx="7129462" cy="838200"/>
          </a:xfrm>
        </p:spPr>
        <p:txBody>
          <a:bodyPr>
            <a:normAutofit/>
          </a:bodyPr>
          <a:lstStyle/>
          <a:p>
            <a:pPr algn="ctr" eaLnBrk="1" hangingPunct="1">
              <a:lnSpc>
                <a:spcPct val="80000"/>
              </a:lnSpc>
            </a:pPr>
            <a:r>
              <a:rPr lang="en-US" altLang="zh-TW" sz="2800" dirty="0" smtClean="0">
                <a:latin typeface="Britannic Bold" panose="020B0903060703020204" pitchFamily="34" charset="0"/>
              </a:rPr>
              <a:t>Monitoring </a:t>
            </a:r>
            <a:r>
              <a:rPr lang="en-US" altLang="zh-TW" sz="2800" dirty="0">
                <a:latin typeface="Britannic Bold" panose="020B0903060703020204" pitchFamily="34" charset="0"/>
              </a:rPr>
              <a:t>and surveillance</a:t>
            </a:r>
          </a:p>
        </p:txBody>
      </p:sp>
      <p:sp>
        <p:nvSpPr>
          <p:cNvPr id="11267" name="Rectangle 3"/>
          <p:cNvSpPr>
            <a:spLocks noGrp="1" noChangeArrowheads="1"/>
          </p:cNvSpPr>
          <p:nvPr>
            <p:ph idx="1"/>
          </p:nvPr>
        </p:nvSpPr>
        <p:spPr>
          <a:xfrm>
            <a:off x="857250" y="1295400"/>
            <a:ext cx="10915650" cy="5562600"/>
          </a:xfrm>
        </p:spPr>
        <p:txBody>
          <a:bodyPr>
            <a:normAutofit/>
          </a:bodyPr>
          <a:lstStyle/>
          <a:p>
            <a:pPr algn="just" eaLnBrk="1" hangingPunct="1">
              <a:lnSpc>
                <a:spcPct val="100000"/>
              </a:lnSpc>
            </a:pPr>
            <a:r>
              <a:rPr lang="en-US" altLang="zh-TW" sz="2000" b="1" dirty="0">
                <a:latin typeface="Cambria" panose="02040503050406030204" pitchFamily="18" charset="0"/>
              </a:rPr>
              <a:t>Quarantine and test all incoming cell lines for contamination, except those from reliable sources.</a:t>
            </a:r>
          </a:p>
          <a:p>
            <a:pPr algn="just" eaLnBrk="1" hangingPunct="1">
              <a:lnSpc>
                <a:spcPct val="100000"/>
              </a:lnSpc>
            </a:pPr>
            <a:r>
              <a:rPr lang="en-US" altLang="zh-TW" sz="2000" b="1" dirty="0" smtClean="0">
                <a:latin typeface="Cambria" panose="02040503050406030204" pitchFamily="18" charset="0"/>
              </a:rPr>
              <a:t>Perform </a:t>
            </a:r>
            <a:r>
              <a:rPr lang="en-US" altLang="zh-TW" sz="2000" b="1" dirty="0">
                <a:latin typeface="Cambria" panose="02040503050406030204" pitchFamily="18" charset="0"/>
              </a:rPr>
              <a:t>tests of microorganism contamination and cell-specific markers for all active cell lines and freeze aliquots of clean passages periodically.</a:t>
            </a:r>
          </a:p>
          <a:p>
            <a:pPr algn="just" eaLnBrk="1" hangingPunct="1">
              <a:lnSpc>
                <a:spcPct val="100000"/>
              </a:lnSpc>
            </a:pPr>
            <a:r>
              <a:rPr lang="en-US" altLang="zh-TW" sz="2000" b="1" dirty="0" smtClean="0">
                <a:latin typeface="Cambria" panose="02040503050406030204" pitchFamily="18" charset="0"/>
              </a:rPr>
              <a:t>Monitor </a:t>
            </a:r>
            <a:r>
              <a:rPr lang="en-US" altLang="zh-TW" sz="2000" b="1" dirty="0">
                <a:latin typeface="Cambria" panose="02040503050406030204" pitchFamily="18" charset="0"/>
              </a:rPr>
              <a:t>the performance of biosafety cabinets.</a:t>
            </a:r>
          </a:p>
          <a:p>
            <a:pPr algn="just" eaLnBrk="1" hangingPunct="1">
              <a:lnSpc>
                <a:spcPct val="100000"/>
              </a:lnSpc>
            </a:pPr>
            <a:r>
              <a:rPr lang="en-US" altLang="zh-TW" sz="2000" b="1" dirty="0" smtClean="0">
                <a:latin typeface="Cambria" panose="02040503050406030204" pitchFamily="18" charset="0"/>
              </a:rPr>
              <a:t>Conduct </a:t>
            </a:r>
            <a:r>
              <a:rPr lang="en-US" altLang="zh-TW" sz="2000" b="1" dirty="0">
                <a:latin typeface="Cambria" panose="02040503050406030204" pitchFamily="18" charset="0"/>
              </a:rPr>
              <a:t>annual safety training and refreshment courses (classroom or on-line) to all personnel.</a:t>
            </a:r>
          </a:p>
          <a:p>
            <a:pPr algn="just" eaLnBrk="1" hangingPunct="1">
              <a:lnSpc>
                <a:spcPct val="100000"/>
              </a:lnSpc>
            </a:pPr>
            <a:r>
              <a:rPr lang="en-US" altLang="zh-TW" sz="2000" b="1" dirty="0" smtClean="0">
                <a:latin typeface="Cambria" panose="02040503050406030204" pitchFamily="18" charset="0"/>
              </a:rPr>
              <a:t>Record </a:t>
            </a:r>
            <a:r>
              <a:rPr lang="en-US" altLang="zh-TW" sz="2000" b="1" dirty="0">
                <a:latin typeface="Cambria" panose="02040503050406030204" pitchFamily="18" charset="0"/>
              </a:rPr>
              <a:t>and document all monitoring and surveillance items. </a:t>
            </a:r>
            <a:endParaRPr lang="en-US" altLang="zh-TW" sz="2000" b="1" dirty="0" smtClean="0">
              <a:latin typeface="Cambria" panose="02040503050406030204" pitchFamily="18" charset="0"/>
            </a:endParaRPr>
          </a:p>
          <a:p>
            <a:pPr algn="just">
              <a:lnSpc>
                <a:spcPct val="100000"/>
              </a:lnSpc>
            </a:pPr>
            <a:r>
              <a:rPr lang="en-US" altLang="zh-TW" sz="2000" b="1" dirty="0">
                <a:latin typeface="Cambria" panose="02040503050406030204" pitchFamily="18" charset="0"/>
              </a:rPr>
              <a:t>Discard and heat-destroy all contaminated cells because contamination alters cell behaviors and functions.</a:t>
            </a:r>
          </a:p>
          <a:p>
            <a:pPr algn="just">
              <a:lnSpc>
                <a:spcPct val="100000"/>
              </a:lnSpc>
            </a:pPr>
            <a:r>
              <a:rPr lang="en-US" altLang="zh-TW" sz="2000" b="1" dirty="0" smtClean="0">
                <a:latin typeface="Cambria" panose="02040503050406030204" pitchFamily="18" charset="0"/>
              </a:rPr>
              <a:t>If </a:t>
            </a:r>
            <a:r>
              <a:rPr lang="en-US" altLang="zh-TW" sz="2000" b="1" dirty="0">
                <a:latin typeface="Cambria" panose="02040503050406030204" pitchFamily="18" charset="0"/>
              </a:rPr>
              <a:t>cells are irreplaceable, antibiotics can be used to eradicate some bacteria and mycoplasmas. However, the experimental results need to be interpreted cautiously.</a:t>
            </a:r>
          </a:p>
          <a:p>
            <a:pPr algn="just" eaLnBrk="1" hangingPunct="1">
              <a:lnSpc>
                <a:spcPct val="100000"/>
              </a:lnSpc>
            </a:pPr>
            <a:endParaRPr lang="en-US" altLang="zh-TW" sz="2000" b="1" dirty="0">
              <a:latin typeface="Cambria" panose="02040503050406030204" pitchFamily="18" charset="0"/>
            </a:endParaRPr>
          </a:p>
        </p:txBody>
      </p:sp>
    </p:spTree>
    <p:extLst>
      <p:ext uri="{BB962C8B-B14F-4D97-AF65-F5344CB8AC3E}">
        <p14:creationId xmlns:p14="http://schemas.microsoft.com/office/powerpoint/2010/main" val="2677375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1420020" y="4012625"/>
            <a:ext cx="4294188"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9"/>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1049523" y="1071563"/>
            <a:ext cx="4465451" cy="267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6"/>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a:stretch>
            <a:fillRect/>
          </a:stretch>
        </p:blipFill>
        <p:spPr bwMode="auto">
          <a:xfrm>
            <a:off x="5714208" y="1302962"/>
            <a:ext cx="4658517" cy="27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4"/>
          <p:cNvPicPr>
            <a:picLocks noChangeAspect="1" noChangeArrowheads="1"/>
          </p:cNvPicPr>
          <p:nvPr/>
        </p:nvPicPr>
        <p:blipFill>
          <a:blip r:embed="rId5">
            <a:lum bright="-24000" contrast="54000"/>
            <a:extLst>
              <a:ext uri="{28A0092B-C50C-407E-A947-70E740481C1C}">
                <a14:useLocalDpi xmlns:a14="http://schemas.microsoft.com/office/drawing/2010/main" val="0"/>
              </a:ext>
            </a:extLst>
          </a:blip>
          <a:srcRect/>
          <a:stretch>
            <a:fillRect/>
          </a:stretch>
        </p:blipFill>
        <p:spPr bwMode="auto">
          <a:xfrm>
            <a:off x="6103939" y="4171951"/>
            <a:ext cx="4500563"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Text Box 10"/>
          <p:cNvSpPr txBox="1">
            <a:spLocks noChangeArrowheads="1"/>
          </p:cNvSpPr>
          <p:nvPr/>
        </p:nvSpPr>
        <p:spPr bwMode="auto">
          <a:xfrm>
            <a:off x="4275095" y="221062"/>
            <a:ext cx="41344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itchFamily="18" charset="-120"/>
              </a:defRPr>
            </a:lvl1pPr>
            <a:lvl2pPr marL="742950" indent="-285750">
              <a:defRPr kumimoji="1">
                <a:solidFill>
                  <a:schemeClr val="tx1"/>
                </a:solidFill>
                <a:latin typeface="Arial" panose="020B0604020202020204" pitchFamily="34" charset="0"/>
                <a:ea typeface="新細明體" pitchFamily="18" charset="-120"/>
              </a:defRPr>
            </a:lvl2pPr>
            <a:lvl3pPr marL="1143000" indent="-228600">
              <a:defRPr kumimoji="1">
                <a:solidFill>
                  <a:schemeClr val="tx1"/>
                </a:solidFill>
                <a:latin typeface="Arial" panose="020B0604020202020204" pitchFamily="34" charset="0"/>
                <a:ea typeface="新細明體" pitchFamily="18" charset="-120"/>
              </a:defRPr>
            </a:lvl3pPr>
            <a:lvl4pPr marL="1600200" indent="-228600">
              <a:defRPr kumimoji="1">
                <a:solidFill>
                  <a:schemeClr val="tx1"/>
                </a:solidFill>
                <a:latin typeface="Arial" panose="020B0604020202020204" pitchFamily="34" charset="0"/>
                <a:ea typeface="新細明體" pitchFamily="18" charset="-120"/>
              </a:defRPr>
            </a:lvl4pPr>
            <a:lvl5pPr marL="2057400" indent="-22860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lang="en-US" altLang="zh-TW" sz="3200" dirty="0">
                <a:latin typeface="Britannic Bold" panose="020B0903060703020204" pitchFamily="34" charset="0"/>
              </a:rPr>
              <a:t>Types of disinfectants</a:t>
            </a:r>
          </a:p>
        </p:txBody>
      </p:sp>
    </p:spTree>
    <p:extLst>
      <p:ext uri="{BB962C8B-B14F-4D97-AF65-F5344CB8AC3E}">
        <p14:creationId xmlns:p14="http://schemas.microsoft.com/office/powerpoint/2010/main" val="213157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43934"/>
            <a:ext cx="10131425" cy="1456267"/>
          </a:xfrm>
        </p:spPr>
        <p:txBody>
          <a:bodyPr/>
          <a:lstStyle/>
          <a:p>
            <a:r>
              <a:rPr lang="en-US" b="1" dirty="0">
                <a:latin typeface="Cambria Math" pitchFamily="18" charset="0"/>
                <a:ea typeface="Cambria Math" pitchFamily="18" charset="0"/>
              </a:rPr>
              <a:t>MTT Assay </a:t>
            </a:r>
            <a:br>
              <a:rPr lang="en-US" b="1" dirty="0">
                <a:latin typeface="Cambria Math" pitchFamily="18" charset="0"/>
                <a:ea typeface="Cambria Math" pitchFamily="18" charset="0"/>
              </a:rPr>
            </a:br>
            <a:endParaRPr lang="en-IN" dirty="0"/>
          </a:p>
        </p:txBody>
      </p:sp>
      <p:sp>
        <p:nvSpPr>
          <p:cNvPr id="3" name="Content Placeholder 2"/>
          <p:cNvSpPr>
            <a:spLocks noGrp="1"/>
          </p:cNvSpPr>
          <p:nvPr>
            <p:ph idx="1"/>
          </p:nvPr>
        </p:nvSpPr>
        <p:spPr>
          <a:xfrm>
            <a:off x="314325" y="1057276"/>
            <a:ext cx="11444288" cy="4872038"/>
          </a:xfrm>
        </p:spPr>
        <p:txBody>
          <a:bodyPr>
            <a:normAutofit/>
          </a:bodyPr>
          <a:lstStyle/>
          <a:p>
            <a:pPr algn="just"/>
            <a:r>
              <a:rPr lang="en-IN" sz="2000" dirty="0">
                <a:latin typeface="Cambria" panose="02040503050406030204" pitchFamily="18" charset="0"/>
              </a:rPr>
              <a:t>(3-(4, 5-dimethylthiazolyl-2)-2,  5 </a:t>
            </a:r>
            <a:r>
              <a:rPr lang="en-IN" sz="2000" dirty="0" err="1">
                <a:latin typeface="Cambria" panose="02040503050406030204" pitchFamily="18" charset="0"/>
              </a:rPr>
              <a:t>diphenyltetrazolium</a:t>
            </a:r>
            <a:r>
              <a:rPr lang="en-IN" sz="2000" dirty="0">
                <a:latin typeface="Cambria" panose="02040503050406030204" pitchFamily="18" charset="0"/>
              </a:rPr>
              <a:t> </a:t>
            </a:r>
            <a:r>
              <a:rPr lang="en-IN" sz="2000" dirty="0" smtClean="0">
                <a:latin typeface="Cambria" panose="02040503050406030204" pitchFamily="18" charset="0"/>
              </a:rPr>
              <a:t>bromide) Methyl </a:t>
            </a:r>
            <a:r>
              <a:rPr lang="en-IN" sz="2000" dirty="0" err="1" smtClean="0">
                <a:latin typeface="Cambria" panose="02040503050406030204" pitchFamily="18" charset="0"/>
              </a:rPr>
              <a:t>Thiazol</a:t>
            </a:r>
            <a:r>
              <a:rPr lang="en-IN" sz="2000" dirty="0" smtClean="0">
                <a:latin typeface="Cambria" panose="02040503050406030204" pitchFamily="18" charset="0"/>
              </a:rPr>
              <a:t> Tetrazolium yellow</a:t>
            </a:r>
            <a:r>
              <a:rPr lang="en-IN" sz="2000" dirty="0">
                <a:latin typeface="Cambria" panose="02040503050406030204" pitchFamily="18" charset="0"/>
              </a:rPr>
              <a:t> </a:t>
            </a:r>
            <a:r>
              <a:rPr lang="en-IN" sz="2000" dirty="0" err="1" smtClean="0">
                <a:latin typeface="Cambria" panose="02040503050406030204" pitchFamily="18" charset="0"/>
              </a:rPr>
              <a:t>tetrazole</a:t>
            </a:r>
            <a:endParaRPr lang="en-IN" sz="2000" dirty="0" smtClean="0">
              <a:latin typeface="Cambria" panose="02040503050406030204" pitchFamily="18" charset="0"/>
            </a:endParaRPr>
          </a:p>
          <a:p>
            <a:pPr algn="just"/>
            <a:r>
              <a:rPr lang="en-US" sz="2000" dirty="0">
                <a:latin typeface="Cambria" panose="02040503050406030204" pitchFamily="18" charset="0"/>
              </a:rPr>
              <a:t>This is a colorimetric assay that measures the reduction of yellow </a:t>
            </a:r>
            <a:r>
              <a:rPr lang="en-US" sz="2000" dirty="0" err="1">
                <a:latin typeface="Cambria" panose="02040503050406030204" pitchFamily="18" charset="0"/>
              </a:rPr>
              <a:t>tetrazol</a:t>
            </a:r>
            <a:r>
              <a:rPr lang="en-US" sz="2000" dirty="0">
                <a:latin typeface="Cambria" panose="02040503050406030204" pitchFamily="18" charset="0"/>
              </a:rPr>
              <a:t> by </a:t>
            </a:r>
            <a:r>
              <a:rPr lang="en-US" sz="2000" b="1" dirty="0">
                <a:latin typeface="Cambria" panose="02040503050406030204" pitchFamily="18" charset="0"/>
              </a:rPr>
              <a:t>mitochondrial succinate dehydrogenase</a:t>
            </a:r>
            <a:r>
              <a:rPr lang="en-US" sz="2000" dirty="0">
                <a:latin typeface="Cambria" panose="02040503050406030204" pitchFamily="18" charset="0"/>
              </a:rPr>
              <a:t>. The MTT enters the cells and passes into the mitochondria where it is reduced to an insoluble, </a:t>
            </a:r>
            <a:r>
              <a:rPr lang="en-US" sz="2000" dirty="0" err="1">
                <a:latin typeface="Cambria" panose="02040503050406030204" pitchFamily="18" charset="0"/>
              </a:rPr>
              <a:t>coloured</a:t>
            </a:r>
            <a:r>
              <a:rPr lang="en-US" sz="2000" dirty="0">
                <a:latin typeface="Cambria" panose="02040503050406030204" pitchFamily="18" charset="0"/>
              </a:rPr>
              <a:t> (dark purple) formazan crystal. The cells are then solubilized with an organic solvent and the released, solubilized formazan reagent is measured </a:t>
            </a:r>
            <a:r>
              <a:rPr lang="en-US" sz="2000" b="1" dirty="0">
                <a:latin typeface="Cambria" panose="02040503050406030204" pitchFamily="18" charset="0"/>
              </a:rPr>
              <a:t>spectrophotometrically</a:t>
            </a:r>
            <a:r>
              <a:rPr lang="en-US" sz="2000" dirty="0">
                <a:latin typeface="Cambria" panose="02040503050406030204" pitchFamily="18" charset="0"/>
              </a:rPr>
              <a:t>. Since reduction of MTT can only occur in metabolically active cells the level of activity is a measure of the viability of the cells. </a:t>
            </a:r>
            <a:endParaRPr lang="en-US" sz="2000" dirty="0" smtClean="0">
              <a:latin typeface="Cambria" panose="02040503050406030204" pitchFamily="18" charset="0"/>
            </a:endParaRPr>
          </a:p>
          <a:p>
            <a:pPr algn="just"/>
            <a:endParaRPr lang="en-US" sz="2000" dirty="0" smtClean="0">
              <a:latin typeface="Cambria" panose="02040503050406030204" pitchFamily="18" charset="0"/>
            </a:endParaRPr>
          </a:p>
          <a:p>
            <a:pPr algn="just"/>
            <a:endParaRPr lang="en-US" sz="2000" dirty="0">
              <a:latin typeface="Cambria" panose="02040503050406030204" pitchFamily="18" charset="0"/>
            </a:endParaRPr>
          </a:p>
          <a:p>
            <a:pPr algn="just"/>
            <a:endParaRPr lang="en-IN" sz="2000" dirty="0">
              <a:latin typeface="Cambria" panose="02040503050406030204" pitchFamily="18" charset="0"/>
            </a:endParaRPr>
          </a:p>
          <a:p>
            <a:pPr marL="0" indent="0" algn="just">
              <a:buNone/>
            </a:pPr>
            <a:endParaRPr lang="en-IN" sz="2000" dirty="0" smtClean="0">
              <a:latin typeface="Cambria" panose="02040503050406030204" pitchFamily="18" charset="0"/>
            </a:endParaRPr>
          </a:p>
          <a:p>
            <a:pPr marL="0" indent="0" algn="just">
              <a:buNone/>
            </a:pPr>
            <a:endParaRPr lang="en-IN" sz="2000" dirty="0">
              <a:latin typeface="Cambria" panose="02040503050406030204" pitchFamily="18" charset="0"/>
            </a:endParaRPr>
          </a:p>
          <a:p>
            <a:pPr marL="0" indent="0" algn="just">
              <a:buNone/>
            </a:pPr>
            <a:endParaRPr lang="en-IN" sz="2000" dirty="0" smtClean="0">
              <a:latin typeface="Cambria" panose="02040503050406030204" pitchFamily="18" charset="0"/>
            </a:endParaRPr>
          </a:p>
          <a:p>
            <a:pPr marL="0" indent="0" algn="just">
              <a:buNone/>
            </a:pPr>
            <a:endParaRPr lang="en-IN" sz="2000" dirty="0">
              <a:latin typeface="Cambria" panose="02040503050406030204" pitchFamily="18" charset="0"/>
            </a:endParaRPr>
          </a:p>
          <a:p>
            <a:pPr marL="0" indent="0" algn="just">
              <a:buNone/>
            </a:pPr>
            <a:endParaRPr lang="en-IN" sz="2000" dirty="0">
              <a:latin typeface="Cambria" panose="02040503050406030204" pitchFamily="18" charset="0"/>
            </a:endParaRPr>
          </a:p>
          <a:p>
            <a:pPr marL="0" indent="0" algn="just">
              <a:buNone/>
            </a:pPr>
            <a:endParaRPr lang="en-IN" sz="2000" dirty="0">
              <a:latin typeface="Cambria" panose="02040503050406030204"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0" y="4557715"/>
            <a:ext cx="9607727" cy="137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27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 name="Picture 4" descr="http://itsbio.co.kr/product/ezcytox/protocol.gif"/>
          <p:cNvPicPr/>
          <p:nvPr/>
        </p:nvPicPr>
        <p:blipFill>
          <a:blip r:embed="rId2">
            <a:extLst>
              <a:ext uri="{28A0092B-C50C-407E-A947-70E740481C1C}">
                <a14:useLocalDpi xmlns:a14="http://schemas.microsoft.com/office/drawing/2010/main" val="0"/>
              </a:ext>
            </a:extLst>
          </a:blip>
          <a:srcRect/>
          <a:stretch>
            <a:fillRect/>
          </a:stretch>
        </p:blipFill>
        <p:spPr bwMode="auto">
          <a:xfrm>
            <a:off x="1141412" y="618518"/>
            <a:ext cx="9905999" cy="5982307"/>
          </a:xfrm>
          <a:prstGeom prst="rect">
            <a:avLst/>
          </a:prstGeom>
          <a:noFill/>
          <a:ln>
            <a:noFill/>
          </a:ln>
        </p:spPr>
      </p:pic>
    </p:spTree>
    <p:extLst>
      <p:ext uri="{BB962C8B-B14F-4D97-AF65-F5344CB8AC3E}">
        <p14:creationId xmlns:p14="http://schemas.microsoft.com/office/powerpoint/2010/main" val="171993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057275"/>
          </a:xfrm>
        </p:spPr>
        <p:txBody>
          <a:bodyPr/>
          <a:lstStyle/>
          <a:p>
            <a:r>
              <a:rPr lang="en-IN" dirty="0">
                <a:latin typeface="Britannic Bold" panose="020B0903060703020204" pitchFamily="34" charset="0"/>
              </a:rPr>
              <a:t>TRYPAN BLUE</a:t>
            </a:r>
          </a:p>
        </p:txBody>
      </p:sp>
      <p:sp>
        <p:nvSpPr>
          <p:cNvPr id="3" name="Content Placeholder 2"/>
          <p:cNvSpPr>
            <a:spLocks noGrp="1"/>
          </p:cNvSpPr>
          <p:nvPr>
            <p:ph idx="1"/>
          </p:nvPr>
        </p:nvSpPr>
        <p:spPr>
          <a:xfrm>
            <a:off x="614363" y="928688"/>
            <a:ext cx="11315699" cy="5486400"/>
          </a:xfrm>
        </p:spPr>
        <p:txBody>
          <a:bodyPr>
            <a:normAutofit/>
          </a:bodyPr>
          <a:lstStyle/>
          <a:p>
            <a:pPr algn="just"/>
            <a:r>
              <a:rPr lang="en-IN" sz="2000" dirty="0">
                <a:latin typeface="Cambria" panose="02040503050406030204" pitchFamily="18" charset="0"/>
              </a:rPr>
              <a:t>Trypan blue is a diazo dye that has been widely used to </a:t>
            </a:r>
            <a:r>
              <a:rPr lang="en-IN" sz="2000" dirty="0" err="1">
                <a:latin typeface="Cambria" panose="02040503050406030204" pitchFamily="18" charset="0"/>
              </a:rPr>
              <a:t>color</a:t>
            </a:r>
            <a:r>
              <a:rPr lang="en-IN" sz="2000" dirty="0">
                <a:latin typeface="Cambria" panose="02040503050406030204" pitchFamily="18" charset="0"/>
              </a:rPr>
              <a:t> dead tissues or cells selectively.</a:t>
            </a:r>
          </a:p>
          <a:p>
            <a:pPr algn="just"/>
            <a:r>
              <a:rPr lang="en-IN" sz="2000" dirty="0">
                <a:latin typeface="Cambria" panose="02040503050406030204" pitchFamily="18" charset="0"/>
              </a:rPr>
              <a:t> The mechanism of trypan blue staining is based on it being negatively charged and not interacting with cells unless the membrane is damaged.</a:t>
            </a:r>
          </a:p>
          <a:p>
            <a:pPr algn="just"/>
            <a:r>
              <a:rPr lang="en-IN" sz="2000" dirty="0">
                <a:latin typeface="Cambria" panose="02040503050406030204" pitchFamily="18" charset="0"/>
              </a:rPr>
              <a:t> Undamaged cells are very selective concerning the compounds that pass through their membrane, and thus should not take up trypan blue. Therefore, all the cells that exclude the dye are considered viable.</a:t>
            </a:r>
          </a:p>
          <a:p>
            <a:pPr algn="just"/>
            <a:r>
              <a:rPr lang="en-IN" sz="2000" dirty="0">
                <a:latin typeface="Cambria" panose="02040503050406030204" pitchFamily="18" charset="0"/>
              </a:rPr>
              <a:t> By contrast, cells with damaged membranes are stained in a distinctive blue </a:t>
            </a:r>
            <a:r>
              <a:rPr lang="en-IN" sz="2000" dirty="0" err="1">
                <a:latin typeface="Cambria" panose="02040503050406030204" pitchFamily="18" charset="0"/>
              </a:rPr>
              <a:t>color</a:t>
            </a:r>
            <a:r>
              <a:rPr lang="en-IN" sz="2000" dirty="0">
                <a:latin typeface="Cambria" panose="02040503050406030204" pitchFamily="18" charset="0"/>
              </a:rPr>
              <a:t> readily observed under a microscope.</a:t>
            </a:r>
          </a:p>
          <a:p>
            <a:pPr algn="just"/>
            <a:r>
              <a:rPr lang="en-IN" sz="2000" dirty="0">
                <a:latin typeface="Cambria" panose="02040503050406030204" pitchFamily="18" charset="0"/>
              </a:rPr>
              <a:t> Thus, trypan blue dye is described as being a vital stain allowing discrimination between viable cells and cells with damaged membranes that are usually considered to be dead cells.</a:t>
            </a:r>
          </a:p>
          <a:p>
            <a:pPr algn="just"/>
            <a:r>
              <a:rPr lang="en-IN" sz="2000" dirty="0">
                <a:latin typeface="Cambria" panose="02040503050406030204" pitchFamily="18" charset="0"/>
              </a:rPr>
              <a:t>Since live cells are excluded from staining, this staining method is also described as a dye exclusion method.</a:t>
            </a:r>
          </a:p>
          <a:p>
            <a:pPr algn="just"/>
            <a:endParaRPr lang="en-IN" sz="2000" dirty="0">
              <a:latin typeface="Cambria" panose="02040503050406030204" pitchFamily="18" charset="0"/>
            </a:endParaRPr>
          </a:p>
        </p:txBody>
      </p:sp>
    </p:spTree>
    <p:extLst>
      <p:ext uri="{BB962C8B-B14F-4D97-AF65-F5344CB8AC3E}">
        <p14:creationId xmlns:p14="http://schemas.microsoft.com/office/powerpoint/2010/main" val="182009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descr="http://upload.wikimedia.org/wikipedia/commons/thumb/6/6b/Trypan_blue.png/350px-Trypan_blue.png">
            <a:hlinkClick r:id="rId2"/>
          </p:cNvPr>
          <p:cNvPicPr>
            <a:picLocks/>
          </p:cNvPicPr>
          <p:nvPr/>
        </p:nvPicPr>
        <p:blipFill>
          <a:blip r:embed="rId3" cstate="print"/>
          <a:srcRect/>
          <a:stretch>
            <a:fillRect/>
          </a:stretch>
        </p:blipFill>
        <p:spPr bwMode="auto">
          <a:xfrm>
            <a:off x="1141412" y="2249487"/>
            <a:ext cx="5902326" cy="3365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044575" y="5791201"/>
            <a:ext cx="6096000" cy="923330"/>
          </a:xfrm>
          <a:prstGeom prst="rect">
            <a:avLst/>
          </a:prstGeom>
        </p:spPr>
        <p:txBody>
          <a:bodyPr>
            <a:spAutoFit/>
          </a:bodyPr>
          <a:lstStyle/>
          <a:p>
            <a:r>
              <a:rPr lang="en-US" dirty="0" smtClean="0">
                <a:latin typeface="Cambria" panose="02040503050406030204" pitchFamily="18" charset="0"/>
              </a:rPr>
              <a:t>(3</a:t>
            </a:r>
            <a:r>
              <a:rPr lang="en-US" i="1" dirty="0" smtClean="0">
                <a:latin typeface="Cambria" panose="02040503050406030204" pitchFamily="18" charset="0"/>
              </a:rPr>
              <a:t>Z</a:t>
            </a:r>
            <a:r>
              <a:rPr lang="en-US" dirty="0" smtClean="0">
                <a:latin typeface="Cambria" panose="02040503050406030204" pitchFamily="18" charset="0"/>
              </a:rPr>
              <a:t>,3'</a:t>
            </a:r>
            <a:r>
              <a:rPr lang="en-US" i="1" dirty="0" smtClean="0">
                <a:latin typeface="Cambria" panose="02040503050406030204" pitchFamily="18" charset="0"/>
              </a:rPr>
              <a:t>Z</a:t>
            </a:r>
            <a:r>
              <a:rPr lang="en-US" dirty="0" smtClean="0">
                <a:latin typeface="Cambria" panose="02040503050406030204" pitchFamily="18" charset="0"/>
              </a:rPr>
              <a:t>)-3,3'-[(3,3'-dimethylbiphenyl-4,4'-diyl)di(1</a:t>
            </a:r>
            <a:r>
              <a:rPr lang="en-US" i="1" dirty="0" smtClean="0">
                <a:latin typeface="Cambria" panose="02040503050406030204" pitchFamily="18" charset="0"/>
              </a:rPr>
              <a:t>Z</a:t>
            </a:r>
            <a:r>
              <a:rPr lang="en-US" dirty="0" smtClean="0">
                <a:latin typeface="Cambria" panose="02040503050406030204" pitchFamily="18" charset="0"/>
              </a:rPr>
              <a:t>)hydrazin-2-yl-1-ylidene]</a:t>
            </a:r>
            <a:r>
              <a:rPr lang="en-US" dirty="0" err="1" smtClean="0">
                <a:latin typeface="Cambria" panose="02040503050406030204" pitchFamily="18" charset="0"/>
              </a:rPr>
              <a:t>bis</a:t>
            </a:r>
            <a:r>
              <a:rPr lang="en-US" dirty="0" smtClean="0">
                <a:latin typeface="Cambria" panose="02040503050406030204" pitchFamily="18" charset="0"/>
              </a:rPr>
              <a:t>(5-amino-4-oxo-3,4-dihydronaphthalene-2,7-disulfonic acid)</a:t>
            </a:r>
            <a:endParaRPr lang="en-US" dirty="0">
              <a:latin typeface="Cambria" panose="02040503050406030204" pitchFamily="18" charset="0"/>
            </a:endParaRPr>
          </a:p>
        </p:txBody>
      </p:sp>
      <p:pic>
        <p:nvPicPr>
          <p:cNvPr id="6" name="Content Placeholder 5" descr="http://upload.wikimedia.org/wikipedia/commons/thumb/0/06/Hyaloperonospora-parasitica-hyphae-oospore.jpg/220px-Hyaloperonospora-parasitica-hyphae-oospore.jpg">
            <a:hlinkClick r:id="rId4"/>
          </p:cNvPr>
          <p:cNvPicPr>
            <a:picLocks noGrp="1"/>
          </p:cNvPicPr>
          <p:nvPr>
            <p:ph idx="1"/>
          </p:nvPr>
        </p:nvPicPr>
        <p:blipFill>
          <a:blip r:embed="rId5" cstate="print"/>
          <a:srcRect/>
          <a:stretch>
            <a:fillRect/>
          </a:stretch>
        </p:blipFill>
        <p:spPr bwMode="auto">
          <a:xfrm>
            <a:off x="7483474" y="2249487"/>
            <a:ext cx="3760787" cy="3365501"/>
          </a:xfrm>
          <a:prstGeom prst="rect">
            <a:avLst/>
          </a:prstGeom>
          <a:noFill/>
          <a:ln w="9525">
            <a:noFill/>
            <a:miter lim="800000"/>
            <a:headEnd/>
            <a:tailEnd/>
          </a:ln>
        </p:spPr>
      </p:pic>
    </p:spTree>
    <p:extLst>
      <p:ext uri="{BB962C8B-B14F-4D97-AF65-F5344CB8AC3E}">
        <p14:creationId xmlns:p14="http://schemas.microsoft.com/office/powerpoint/2010/main" val="91886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526" y="175606"/>
            <a:ext cx="9905998" cy="1478570"/>
          </a:xfrm>
        </p:spPr>
        <p:txBody>
          <a:bodyPr/>
          <a:lstStyle/>
          <a:p>
            <a:r>
              <a:rPr lang="en-IN" dirty="0" err="1">
                <a:latin typeface="Britannic Bold" panose="020B0903060703020204" pitchFamily="34" charset="0"/>
              </a:rPr>
              <a:t>Propidium</a:t>
            </a:r>
            <a:r>
              <a:rPr lang="en-IN" dirty="0">
                <a:latin typeface="Britannic Bold" panose="020B0903060703020204" pitchFamily="34" charset="0"/>
              </a:rPr>
              <a:t> </a:t>
            </a:r>
            <a:r>
              <a:rPr lang="en-IN" dirty="0" smtClean="0">
                <a:latin typeface="Britannic Bold" panose="020B0903060703020204" pitchFamily="34" charset="0"/>
              </a:rPr>
              <a:t>iodide staining</a:t>
            </a:r>
            <a:r>
              <a:rPr lang="en-IN" dirty="0">
                <a:latin typeface="Britannic Bold" panose="020B0903060703020204" pitchFamily="34" charset="0"/>
              </a:rPr>
              <a:t/>
            </a:r>
            <a:br>
              <a:rPr lang="en-IN" dirty="0">
                <a:latin typeface="Britannic Bold" panose="020B0903060703020204" pitchFamily="34" charset="0"/>
              </a:rPr>
            </a:br>
            <a:endParaRPr lang="en-IN" dirty="0">
              <a:latin typeface="Britannic Bold" panose="020B0903060703020204" pitchFamily="34" charset="0"/>
            </a:endParaRPr>
          </a:p>
        </p:txBody>
      </p:sp>
      <p:sp>
        <p:nvSpPr>
          <p:cNvPr id="3" name="Content Placeholder 2"/>
          <p:cNvSpPr>
            <a:spLocks noGrp="1"/>
          </p:cNvSpPr>
          <p:nvPr>
            <p:ph idx="1"/>
          </p:nvPr>
        </p:nvSpPr>
        <p:spPr>
          <a:xfrm>
            <a:off x="757238" y="1143000"/>
            <a:ext cx="11058525" cy="4648201"/>
          </a:xfrm>
        </p:spPr>
        <p:txBody>
          <a:bodyPr>
            <a:normAutofit/>
          </a:bodyPr>
          <a:lstStyle/>
          <a:p>
            <a:pPr algn="just">
              <a:lnSpc>
                <a:spcPct val="100000"/>
              </a:lnSpc>
            </a:pPr>
            <a:r>
              <a:rPr lang="en-IN" dirty="0" err="1">
                <a:latin typeface="Cambria" panose="02040503050406030204" pitchFamily="18" charset="0"/>
              </a:rPr>
              <a:t>Propidium</a:t>
            </a:r>
            <a:r>
              <a:rPr lang="en-IN" dirty="0">
                <a:latin typeface="Cambria" panose="02040503050406030204" pitchFamily="18" charset="0"/>
              </a:rPr>
              <a:t> iodide (or PI) is a fluorescent intercalating agent that can be used to stain cells. </a:t>
            </a:r>
            <a:r>
              <a:rPr lang="en-IN" dirty="0" err="1">
                <a:latin typeface="Cambria" panose="02040503050406030204" pitchFamily="18" charset="0"/>
              </a:rPr>
              <a:t>Propidium</a:t>
            </a:r>
            <a:r>
              <a:rPr lang="en-IN" dirty="0">
                <a:latin typeface="Cambria" panose="02040503050406030204" pitchFamily="18" charset="0"/>
              </a:rPr>
              <a:t> iodide is used as a DNA stain in flow cytometry to evaluate cell viability or DNA content in cell cycle analysis, </a:t>
            </a:r>
            <a:r>
              <a:rPr lang="en-IN" dirty="0" smtClean="0">
                <a:latin typeface="Cambria" panose="02040503050406030204" pitchFamily="18" charset="0"/>
              </a:rPr>
              <a:t>or </a:t>
            </a:r>
            <a:r>
              <a:rPr lang="en-IN" dirty="0">
                <a:latin typeface="Cambria" panose="02040503050406030204" pitchFamily="18" charset="0"/>
              </a:rPr>
              <a:t>in microscopy to visualise the nucleus and other DNA-containing organelles. </a:t>
            </a:r>
            <a:r>
              <a:rPr lang="en-IN" dirty="0" err="1">
                <a:latin typeface="Cambria" panose="02040503050406030204" pitchFamily="18" charset="0"/>
              </a:rPr>
              <a:t>Propidium</a:t>
            </a:r>
            <a:r>
              <a:rPr lang="en-IN" dirty="0">
                <a:latin typeface="Cambria" panose="02040503050406030204" pitchFamily="18" charset="0"/>
              </a:rPr>
              <a:t> Iodide cannot cross the membrane of live cells, making it useful to differentiate necrotic, apoptotic and healthy cells</a:t>
            </a:r>
            <a:r>
              <a:rPr lang="en-IN" dirty="0" smtClean="0">
                <a:latin typeface="Cambria" panose="02040503050406030204" pitchFamily="18" charset="0"/>
              </a:rPr>
              <a:t>. </a:t>
            </a:r>
            <a:r>
              <a:rPr lang="en-IN" dirty="0">
                <a:latin typeface="Cambria" panose="02040503050406030204" pitchFamily="18" charset="0"/>
              </a:rPr>
              <a:t>PI also binds to RNA, necessitating treatment with nucleases to distinguish between RNA and DNA staining</a:t>
            </a:r>
            <a:r>
              <a:rPr lang="en-IN" dirty="0" smtClean="0">
                <a:latin typeface="Cambria" panose="02040503050406030204" pitchFamily="18" charset="0"/>
              </a:rPr>
              <a:t>.</a:t>
            </a:r>
            <a:endParaRPr lang="en-IN" dirty="0">
              <a:latin typeface="Cambria" panose="02040503050406030204" pitchFamily="18" charset="0"/>
            </a:endParaRPr>
          </a:p>
        </p:txBody>
      </p:sp>
      <p:pic>
        <p:nvPicPr>
          <p:cNvPr id="1026" name="Picture 2" descr="Propidium iodi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151" y="3975161"/>
            <a:ext cx="4687888" cy="2783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9919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 y="157162"/>
            <a:ext cx="5329238" cy="31927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I stain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29238" y="1596398"/>
            <a:ext cx="6775767" cy="469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4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71450"/>
            <a:ext cx="9905998" cy="1057275"/>
          </a:xfrm>
        </p:spPr>
        <p:txBody>
          <a:bodyPr/>
          <a:lstStyle/>
          <a:p>
            <a:r>
              <a:rPr lang="en-IN" dirty="0" smtClean="0">
                <a:latin typeface="Britannic Bold" panose="020B0903060703020204" pitchFamily="34" charset="0"/>
              </a:rPr>
              <a:t>FDA Staining </a:t>
            </a:r>
            <a:endParaRPr lang="en-IN" dirty="0">
              <a:latin typeface="Britannic Bold" panose="020B0903060703020204" pitchFamily="34" charset="0"/>
            </a:endParaRPr>
          </a:p>
        </p:txBody>
      </p:sp>
      <p:sp>
        <p:nvSpPr>
          <p:cNvPr id="3" name="Content Placeholder 2"/>
          <p:cNvSpPr>
            <a:spLocks noGrp="1"/>
          </p:cNvSpPr>
          <p:nvPr>
            <p:ph idx="1"/>
          </p:nvPr>
        </p:nvSpPr>
        <p:spPr>
          <a:xfrm>
            <a:off x="771525" y="1228725"/>
            <a:ext cx="10858499" cy="4876801"/>
          </a:xfrm>
        </p:spPr>
        <p:txBody>
          <a:bodyPr>
            <a:normAutofit/>
          </a:bodyPr>
          <a:lstStyle/>
          <a:p>
            <a:pPr algn="just">
              <a:lnSpc>
                <a:spcPct val="100000"/>
              </a:lnSpc>
            </a:pPr>
            <a:r>
              <a:rPr lang="en-IN" dirty="0">
                <a:latin typeface="Cambria" panose="02040503050406030204" pitchFamily="18" charset="0"/>
              </a:rPr>
              <a:t>Fluorescein diacetate (FDA) hydrolysis assays can be used to measure the enzyme activity of microbes in a sample. A bright yellow-green glow is produced and is strongest when enzymatic activity is greatest. This can be quantified using a </a:t>
            </a:r>
            <a:r>
              <a:rPr lang="en-IN" dirty="0" err="1">
                <a:latin typeface="Cambria" panose="02040503050406030204" pitchFamily="18" charset="0"/>
              </a:rPr>
              <a:t>spectrofluorometer</a:t>
            </a:r>
            <a:r>
              <a:rPr lang="en-IN" dirty="0" smtClean="0">
                <a:latin typeface="Cambria" panose="02040503050406030204" pitchFamily="18" charset="0"/>
              </a:rPr>
              <a:t>.</a:t>
            </a:r>
          </a:p>
          <a:p>
            <a:pPr algn="just">
              <a:lnSpc>
                <a:spcPct val="100000"/>
              </a:lnSpc>
            </a:pPr>
            <a:r>
              <a:rPr lang="en-IN" dirty="0">
                <a:latin typeface="Cambria" panose="02040503050406030204" pitchFamily="18" charset="0"/>
              </a:rPr>
              <a:t>It is also used in combination with </a:t>
            </a:r>
            <a:r>
              <a:rPr lang="en-IN" dirty="0" err="1">
                <a:latin typeface="Cambria" panose="02040503050406030204" pitchFamily="18" charset="0"/>
              </a:rPr>
              <a:t>propidium</a:t>
            </a:r>
            <a:r>
              <a:rPr lang="en-IN" dirty="0">
                <a:latin typeface="Cambria" panose="02040503050406030204" pitchFamily="18" charset="0"/>
              </a:rPr>
              <a:t> iodide (PI) to determine viability in eukaryotic cells. Living cells will actively convert the non-fluorescent FDA into the green fluorescent compound fluorescein, a sign of viability; while nucleus of membrane-compromised cells will fluoresce red, a sign of cell death. Currently FDA/PI staining is the standard assessment of human pancreatic islet viability with suitability for transplantation when viability score is above 70%.</a:t>
            </a:r>
          </a:p>
        </p:txBody>
      </p:sp>
    </p:spTree>
    <p:extLst>
      <p:ext uri="{BB962C8B-B14F-4D97-AF65-F5344CB8AC3E}">
        <p14:creationId xmlns:p14="http://schemas.microsoft.com/office/powerpoint/2010/main" val="309761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DA  st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62" y="259800"/>
            <a:ext cx="4573588" cy="6397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72325" y="1714500"/>
            <a:ext cx="2957513" cy="400110"/>
          </a:xfrm>
          <a:prstGeom prst="rect">
            <a:avLst/>
          </a:prstGeom>
          <a:noFill/>
        </p:spPr>
        <p:txBody>
          <a:bodyPr wrap="square" rtlCol="0">
            <a:spAutoFit/>
          </a:bodyPr>
          <a:lstStyle/>
          <a:p>
            <a:pPr algn="just"/>
            <a:r>
              <a:rPr lang="en-IN" sz="2000" dirty="0" smtClean="0">
                <a:latin typeface="Cambria" panose="02040503050406030204" pitchFamily="18" charset="0"/>
              </a:rPr>
              <a:t>FDA staining of live cells </a:t>
            </a:r>
            <a:endParaRPr lang="en-IN" sz="2000" dirty="0">
              <a:latin typeface="Cambria" panose="02040503050406030204" pitchFamily="18" charset="0"/>
            </a:endParaRPr>
          </a:p>
        </p:txBody>
      </p:sp>
      <p:sp>
        <p:nvSpPr>
          <p:cNvPr id="6" name="TextBox 5"/>
          <p:cNvSpPr txBox="1"/>
          <p:nvPr/>
        </p:nvSpPr>
        <p:spPr>
          <a:xfrm>
            <a:off x="7172324" y="4581525"/>
            <a:ext cx="2957513" cy="400110"/>
          </a:xfrm>
          <a:prstGeom prst="rect">
            <a:avLst/>
          </a:prstGeom>
          <a:noFill/>
        </p:spPr>
        <p:txBody>
          <a:bodyPr wrap="square" rtlCol="0">
            <a:spAutoFit/>
          </a:bodyPr>
          <a:lstStyle/>
          <a:p>
            <a:pPr algn="just"/>
            <a:r>
              <a:rPr lang="en-IN" sz="2000" dirty="0" smtClean="0">
                <a:latin typeface="Cambria" panose="02040503050406030204" pitchFamily="18" charset="0"/>
              </a:rPr>
              <a:t>PI staining of PI cells </a:t>
            </a:r>
            <a:endParaRPr lang="en-IN" sz="2000" dirty="0">
              <a:latin typeface="Cambria" panose="02040503050406030204" pitchFamily="18" charset="0"/>
            </a:endParaRPr>
          </a:p>
        </p:txBody>
      </p:sp>
      <p:cxnSp>
        <p:nvCxnSpPr>
          <p:cNvPr id="7" name="Straight Arrow Connector 6"/>
          <p:cNvCxnSpPr/>
          <p:nvPr/>
        </p:nvCxnSpPr>
        <p:spPr>
          <a:xfrm flipH="1">
            <a:off x="6429378" y="1914555"/>
            <a:ext cx="61436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H="1">
            <a:off x="6557961" y="4781580"/>
            <a:ext cx="61436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35704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103</TotalTime>
  <Words>1159</Words>
  <Application>Microsoft Office PowerPoint</Application>
  <PresentationFormat>Widescreen</PresentationFormat>
  <Paragraphs>126</Paragraphs>
  <Slides>19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Britannic Bold</vt:lpstr>
      <vt:lpstr>Calibri</vt:lpstr>
      <vt:lpstr>Cambria</vt:lpstr>
      <vt:lpstr>Cambria Math</vt:lpstr>
      <vt:lpstr>Courier New</vt:lpstr>
      <vt:lpstr>新細明體</vt:lpstr>
      <vt:lpstr>Times New Roman</vt:lpstr>
      <vt:lpstr>Trebuchet MS</vt:lpstr>
      <vt:lpstr>Tw Cen MT</vt:lpstr>
      <vt:lpstr>Circuit</vt:lpstr>
      <vt:lpstr>Measurement of viability and cytotoxicity</vt:lpstr>
      <vt:lpstr>MTT Assay  </vt:lpstr>
      <vt:lpstr>PowerPoint Presentation</vt:lpstr>
      <vt:lpstr>TRYPAN BLUE</vt:lpstr>
      <vt:lpstr>PowerPoint Presentation</vt:lpstr>
      <vt:lpstr>Propidium iodide staining </vt:lpstr>
      <vt:lpstr>PowerPoint Presentation</vt:lpstr>
      <vt:lpstr>FDA Staining </vt:lpstr>
      <vt:lpstr>PowerPoint Presentation</vt:lpstr>
      <vt:lpstr>Cryopreservation of Cells</vt:lpstr>
      <vt:lpstr>Freezing cells for storage</vt:lpstr>
      <vt:lpstr>Working with cryopreserved cells</vt:lpstr>
      <vt:lpstr>PowerPoint Presentation</vt:lpstr>
      <vt:lpstr>Contaminant’s of cell culture</vt:lpstr>
      <vt:lpstr>Effects of Biological Contamination’s</vt:lpstr>
      <vt:lpstr>Detection of contaminants</vt:lpstr>
      <vt:lpstr>PowerPoint Presentation</vt:lpstr>
      <vt:lpstr>Monitoring and surveillance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dc:creator>
  <cp:lastModifiedBy>Shiva</cp:lastModifiedBy>
  <cp:revision>16</cp:revision>
  <dcterms:created xsi:type="dcterms:W3CDTF">2019-01-31T07:22:27Z</dcterms:created>
  <dcterms:modified xsi:type="dcterms:W3CDTF">2019-02-01T04:51:26Z</dcterms:modified>
</cp:coreProperties>
</file>