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2"/>
  </p:notesMasterIdLst>
  <p:sldIdLst>
    <p:sldId id="256" r:id="rId2"/>
    <p:sldId id="258" r:id="rId3"/>
    <p:sldId id="259" r:id="rId4"/>
    <p:sldId id="261" r:id="rId5"/>
    <p:sldId id="262" r:id="rId6"/>
    <p:sldId id="263" r:id="rId7"/>
    <p:sldId id="264" r:id="rId8"/>
    <p:sldId id="265" r:id="rId9"/>
    <p:sldId id="266" r:id="rId10"/>
    <p:sldId id="267" r:id="rId11"/>
    <p:sldId id="273" r:id="rId12"/>
    <p:sldId id="274" r:id="rId13"/>
    <p:sldId id="276" r:id="rId14"/>
    <p:sldId id="277" r:id="rId15"/>
    <p:sldId id="280" r:id="rId16"/>
    <p:sldId id="281" r:id="rId17"/>
    <p:sldId id="284" r:id="rId18"/>
    <p:sldId id="285" r:id="rId19"/>
    <p:sldId id="287"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EC236-8F82-4F4E-B1A8-3A3A15382512}" type="datetimeFigureOut">
              <a:rPr lang="en-IN" smtClean="0"/>
              <a:t>01-02-2019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63B12-17D4-424C-8B77-82E90BD332F7}" type="slidenum">
              <a:rPr lang="en-IN" smtClean="0"/>
              <a:t>‹#›</a:t>
            </a:fld>
            <a:endParaRPr lang="en-IN"/>
          </a:p>
        </p:txBody>
      </p:sp>
    </p:spTree>
    <p:extLst>
      <p:ext uri="{BB962C8B-B14F-4D97-AF65-F5344CB8AC3E}">
        <p14:creationId xmlns:p14="http://schemas.microsoft.com/office/powerpoint/2010/main" val="11127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AA799F-628F-422B-BC88-4A7A1B0FF277}" type="slidenum">
              <a:rPr lang="en-GB" altLang="en-US"/>
              <a:pPr eaLnBrk="1" hangingPunct="1"/>
              <a:t>11</a:t>
            </a:fld>
            <a:endParaRPr lang="en-GB" altLang="en-US"/>
          </a:p>
        </p:txBody>
      </p:sp>
    </p:spTree>
    <p:extLst>
      <p:ext uri="{BB962C8B-B14F-4D97-AF65-F5344CB8AC3E}">
        <p14:creationId xmlns:p14="http://schemas.microsoft.com/office/powerpoint/2010/main" val="3913202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4958CED-A19E-4FB2-85E9-630EB96F62CD}" type="slidenum">
              <a:rPr lang="en-US" altLang="en-US"/>
              <a:pPr/>
              <a:t>12</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0338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3964127-69FE-4170-B6C2-E3F39D6FDC47}" type="slidenum">
              <a:rPr lang="en-US" altLang="en-US"/>
              <a:pPr/>
              <a:t>14</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11465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B243D9-6FFA-413F-83A4-59054F578C7F}"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C50AFBA-56AC-450D-A58F-03A160D020D7}" type="slidenum">
              <a:rPr lang="en-IN" smtClean="0"/>
              <a:t>‹#›</a:t>
            </a:fld>
            <a:endParaRPr lang="en-IN"/>
          </a:p>
        </p:txBody>
      </p:sp>
    </p:spTree>
    <p:extLst>
      <p:ext uri="{BB962C8B-B14F-4D97-AF65-F5344CB8AC3E}">
        <p14:creationId xmlns:p14="http://schemas.microsoft.com/office/powerpoint/2010/main" val="1762311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243D9-6FFA-413F-83A4-59054F578C7F}"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C50AFBA-56AC-450D-A58F-03A160D020D7}" type="slidenum">
              <a:rPr lang="en-IN" smtClean="0"/>
              <a:t>‹#›</a:t>
            </a:fld>
            <a:endParaRPr lang="en-IN"/>
          </a:p>
        </p:txBody>
      </p:sp>
    </p:spTree>
    <p:extLst>
      <p:ext uri="{BB962C8B-B14F-4D97-AF65-F5344CB8AC3E}">
        <p14:creationId xmlns:p14="http://schemas.microsoft.com/office/powerpoint/2010/main" val="1941252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B243D9-6FFA-413F-83A4-59054F578C7F}"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C50AFBA-56AC-450D-A58F-03A160D020D7}" type="slidenum">
              <a:rPr lang="en-IN" smtClean="0"/>
              <a:t>‹#›</a:t>
            </a:fld>
            <a:endParaRPr lang="en-IN"/>
          </a:p>
        </p:txBody>
      </p:sp>
    </p:spTree>
    <p:extLst>
      <p:ext uri="{BB962C8B-B14F-4D97-AF65-F5344CB8AC3E}">
        <p14:creationId xmlns:p14="http://schemas.microsoft.com/office/powerpoint/2010/main" val="2800991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B243D9-6FFA-413F-83A4-59054F578C7F}"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C50AFBA-56AC-450D-A58F-03A160D020D7}"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4152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B243D9-6FFA-413F-83A4-59054F578C7F}"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C50AFBA-56AC-450D-A58F-03A160D020D7}" type="slidenum">
              <a:rPr lang="en-IN" smtClean="0"/>
              <a:t>‹#›</a:t>
            </a:fld>
            <a:endParaRPr lang="en-IN"/>
          </a:p>
        </p:txBody>
      </p:sp>
    </p:spTree>
    <p:extLst>
      <p:ext uri="{BB962C8B-B14F-4D97-AF65-F5344CB8AC3E}">
        <p14:creationId xmlns:p14="http://schemas.microsoft.com/office/powerpoint/2010/main" val="68115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B243D9-6FFA-413F-83A4-59054F578C7F}" type="datetimeFigureOut">
              <a:rPr lang="en-IN" smtClean="0"/>
              <a:t>01-02-2019</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C50AFBA-56AC-450D-A58F-03A160D020D7}" type="slidenum">
              <a:rPr lang="en-IN" smtClean="0"/>
              <a:t>‹#›</a:t>
            </a:fld>
            <a:endParaRPr lang="en-IN"/>
          </a:p>
        </p:txBody>
      </p:sp>
    </p:spTree>
    <p:extLst>
      <p:ext uri="{BB962C8B-B14F-4D97-AF65-F5344CB8AC3E}">
        <p14:creationId xmlns:p14="http://schemas.microsoft.com/office/powerpoint/2010/main" val="2237316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B243D9-6FFA-413F-83A4-59054F578C7F}" type="datetimeFigureOut">
              <a:rPr lang="en-IN" smtClean="0"/>
              <a:t>01-02-2019</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C50AFBA-56AC-450D-A58F-03A160D020D7}" type="slidenum">
              <a:rPr lang="en-IN" smtClean="0"/>
              <a:t>‹#›</a:t>
            </a:fld>
            <a:endParaRPr lang="en-IN"/>
          </a:p>
        </p:txBody>
      </p:sp>
    </p:spTree>
    <p:extLst>
      <p:ext uri="{BB962C8B-B14F-4D97-AF65-F5344CB8AC3E}">
        <p14:creationId xmlns:p14="http://schemas.microsoft.com/office/powerpoint/2010/main" val="3086547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B243D9-6FFA-413F-83A4-59054F578C7F}"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C50AFBA-56AC-450D-A58F-03A160D020D7}" type="slidenum">
              <a:rPr lang="en-IN" smtClean="0"/>
              <a:t>‹#›</a:t>
            </a:fld>
            <a:endParaRPr lang="en-IN"/>
          </a:p>
        </p:txBody>
      </p:sp>
    </p:spTree>
    <p:extLst>
      <p:ext uri="{BB962C8B-B14F-4D97-AF65-F5344CB8AC3E}">
        <p14:creationId xmlns:p14="http://schemas.microsoft.com/office/powerpoint/2010/main" val="936894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B243D9-6FFA-413F-83A4-59054F578C7F}"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C50AFBA-56AC-450D-A58F-03A160D020D7}" type="slidenum">
              <a:rPr lang="en-IN" smtClean="0"/>
              <a:t>‹#›</a:t>
            </a:fld>
            <a:endParaRPr lang="en-IN"/>
          </a:p>
        </p:txBody>
      </p:sp>
    </p:spTree>
    <p:extLst>
      <p:ext uri="{BB962C8B-B14F-4D97-AF65-F5344CB8AC3E}">
        <p14:creationId xmlns:p14="http://schemas.microsoft.com/office/powerpoint/2010/main" val="202359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DB243D9-6FFA-413F-83A4-59054F578C7F}"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C50AFBA-56AC-450D-A58F-03A160D020D7}" type="slidenum">
              <a:rPr lang="en-IN" smtClean="0"/>
              <a:t>‹#›</a:t>
            </a:fld>
            <a:endParaRPr lang="en-IN"/>
          </a:p>
        </p:txBody>
      </p:sp>
    </p:spTree>
    <p:extLst>
      <p:ext uri="{BB962C8B-B14F-4D97-AF65-F5344CB8AC3E}">
        <p14:creationId xmlns:p14="http://schemas.microsoft.com/office/powerpoint/2010/main" val="402802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B243D9-6FFA-413F-83A4-59054F578C7F}"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C50AFBA-56AC-450D-A58F-03A160D020D7}" type="slidenum">
              <a:rPr lang="en-IN" smtClean="0"/>
              <a:t>‹#›</a:t>
            </a:fld>
            <a:endParaRPr lang="en-IN"/>
          </a:p>
        </p:txBody>
      </p:sp>
    </p:spTree>
    <p:extLst>
      <p:ext uri="{BB962C8B-B14F-4D97-AF65-F5344CB8AC3E}">
        <p14:creationId xmlns:p14="http://schemas.microsoft.com/office/powerpoint/2010/main" val="313738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B243D9-6FFA-413F-83A4-59054F578C7F}"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C50AFBA-56AC-450D-A58F-03A160D020D7}" type="slidenum">
              <a:rPr lang="en-IN" smtClean="0"/>
              <a:t>‹#›</a:t>
            </a:fld>
            <a:endParaRPr lang="en-IN"/>
          </a:p>
        </p:txBody>
      </p:sp>
    </p:spTree>
    <p:extLst>
      <p:ext uri="{BB962C8B-B14F-4D97-AF65-F5344CB8AC3E}">
        <p14:creationId xmlns:p14="http://schemas.microsoft.com/office/powerpoint/2010/main" val="3175128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B243D9-6FFA-413F-83A4-59054F578C7F}" type="datetimeFigureOut">
              <a:rPr lang="en-IN" smtClean="0"/>
              <a:t>01-02-2019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C50AFBA-56AC-450D-A58F-03A160D020D7}" type="slidenum">
              <a:rPr lang="en-IN" smtClean="0"/>
              <a:t>‹#›</a:t>
            </a:fld>
            <a:endParaRPr lang="en-IN"/>
          </a:p>
        </p:txBody>
      </p:sp>
    </p:spTree>
    <p:extLst>
      <p:ext uri="{BB962C8B-B14F-4D97-AF65-F5344CB8AC3E}">
        <p14:creationId xmlns:p14="http://schemas.microsoft.com/office/powerpoint/2010/main" val="1754084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DB243D9-6FFA-413F-83A4-59054F578C7F}" type="datetimeFigureOut">
              <a:rPr lang="en-IN" smtClean="0"/>
              <a:t>01-02-2019</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9C50AFBA-56AC-450D-A58F-03A160D020D7}" type="slidenum">
              <a:rPr lang="en-IN" smtClean="0"/>
              <a:t>‹#›</a:t>
            </a:fld>
            <a:endParaRPr lang="en-IN"/>
          </a:p>
        </p:txBody>
      </p:sp>
    </p:spTree>
    <p:extLst>
      <p:ext uri="{BB962C8B-B14F-4D97-AF65-F5344CB8AC3E}">
        <p14:creationId xmlns:p14="http://schemas.microsoft.com/office/powerpoint/2010/main" val="66579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DB243D9-6FFA-413F-83A4-59054F578C7F}" type="datetimeFigureOut">
              <a:rPr lang="en-IN" smtClean="0"/>
              <a:t>01-02-2019</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9C50AFBA-56AC-450D-A58F-03A160D020D7}" type="slidenum">
              <a:rPr lang="en-IN" smtClean="0"/>
              <a:t>‹#›</a:t>
            </a:fld>
            <a:endParaRPr lang="en-IN"/>
          </a:p>
        </p:txBody>
      </p:sp>
    </p:spTree>
    <p:extLst>
      <p:ext uri="{BB962C8B-B14F-4D97-AF65-F5344CB8AC3E}">
        <p14:creationId xmlns:p14="http://schemas.microsoft.com/office/powerpoint/2010/main" val="33089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DB243D9-6FFA-413F-83A4-59054F578C7F}" type="datetimeFigureOut">
              <a:rPr lang="en-IN" smtClean="0"/>
              <a:t>01-02-2019</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9C50AFBA-56AC-450D-A58F-03A160D020D7}" type="slidenum">
              <a:rPr lang="en-IN" smtClean="0"/>
              <a:t>‹#›</a:t>
            </a:fld>
            <a:endParaRPr lang="en-IN"/>
          </a:p>
        </p:txBody>
      </p:sp>
    </p:spTree>
    <p:extLst>
      <p:ext uri="{BB962C8B-B14F-4D97-AF65-F5344CB8AC3E}">
        <p14:creationId xmlns:p14="http://schemas.microsoft.com/office/powerpoint/2010/main" val="2518580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243D9-6FFA-413F-83A4-59054F578C7F}"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C50AFBA-56AC-450D-A58F-03A160D020D7}" type="slidenum">
              <a:rPr lang="en-IN" smtClean="0"/>
              <a:t>‹#›</a:t>
            </a:fld>
            <a:endParaRPr lang="en-IN"/>
          </a:p>
        </p:txBody>
      </p:sp>
    </p:spTree>
    <p:extLst>
      <p:ext uri="{BB962C8B-B14F-4D97-AF65-F5344CB8AC3E}">
        <p14:creationId xmlns:p14="http://schemas.microsoft.com/office/powerpoint/2010/main" val="322167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DB243D9-6FFA-413F-83A4-59054F578C7F}" type="datetimeFigureOut">
              <a:rPr lang="en-IN" smtClean="0"/>
              <a:t>01-02-2019</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C50AFBA-56AC-450D-A58F-03A160D020D7}" type="slidenum">
              <a:rPr lang="en-IN" smtClean="0"/>
              <a:t>‹#›</a:t>
            </a:fld>
            <a:endParaRPr lang="en-IN"/>
          </a:p>
        </p:txBody>
      </p:sp>
    </p:spTree>
    <p:extLst>
      <p:ext uri="{BB962C8B-B14F-4D97-AF65-F5344CB8AC3E}">
        <p14:creationId xmlns:p14="http://schemas.microsoft.com/office/powerpoint/2010/main" val="279650146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http://www.google.com.sa/imgres?imgurl=http://www.thesciencefair.com/Merchant2/graphics/00000001/BloodCountrSlideB-4005_M.jpg&amp;imgrefurl=http://www.thesciencefair.com/Merchant2/merchant.mvc?Screen%3DPROD%26Product_Code%3DB4005%26Category_Code%3DBS&amp;usg=__EtNMmLLw00kvEcNwqiYvAeb9OdA=&amp;h=206&amp;w=450&amp;sz=30&amp;hl=ar&amp;start=10&amp;itbs=1&amp;tbnid=PAlwwf6kckrBJM:&amp;tbnh=58&amp;tbnw=127&amp;prev=/images?q%3Dhemocytometer%26hl%3Dar%26safe%3Dactive%26sa%3DG%26gbv%3D2%26tbs%3Disch: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6430" y="433389"/>
            <a:ext cx="8825658" cy="2838450"/>
          </a:xfrm>
        </p:spPr>
        <p:txBody>
          <a:bodyPr/>
          <a:lstStyle/>
          <a:p>
            <a:pPr algn="ctr"/>
            <a:r>
              <a:rPr lang="en-IN" sz="6600" dirty="0" smtClean="0">
                <a:latin typeface="Britannic Bold" panose="020B0903060703020204" pitchFamily="34" charset="0"/>
              </a:rPr>
              <a:t>Cell Culture </a:t>
            </a:r>
            <a:r>
              <a:rPr lang="en-IN" sz="6600" dirty="0" smtClean="0">
                <a:latin typeface="Britannic Bold" panose="020B0903060703020204" pitchFamily="34" charset="0"/>
              </a:rPr>
              <a:t>methods</a:t>
            </a:r>
            <a:endParaRPr lang="en-IN" sz="6600" dirty="0">
              <a:latin typeface="Britannic Bold" panose="020B0903060703020204" pitchFamily="34" charset="0"/>
            </a:endParaRPr>
          </a:p>
        </p:txBody>
      </p:sp>
      <p:sp>
        <p:nvSpPr>
          <p:cNvPr id="3" name="Subtitle 2"/>
          <p:cNvSpPr>
            <a:spLocks noGrp="1"/>
          </p:cNvSpPr>
          <p:nvPr>
            <p:ph type="subTitle" idx="1"/>
          </p:nvPr>
        </p:nvSpPr>
        <p:spPr>
          <a:xfrm>
            <a:off x="1312118" y="4534494"/>
            <a:ext cx="8825658" cy="1818681"/>
          </a:xfrm>
        </p:spPr>
        <p:txBody>
          <a:bodyPr>
            <a:noAutofit/>
          </a:bodyPr>
          <a:lstStyle/>
          <a:p>
            <a:pPr algn="ctr"/>
            <a:r>
              <a:rPr lang="en-IN" sz="1800" dirty="0">
                <a:solidFill>
                  <a:schemeClr val="accent3"/>
                </a:solidFill>
                <a:latin typeface="Britannic Bold" panose="020B0903060703020204" pitchFamily="34" charset="0"/>
              </a:rPr>
              <a:t>Semester: III</a:t>
            </a:r>
          </a:p>
          <a:p>
            <a:pPr algn="ctr"/>
            <a:r>
              <a:rPr lang="en-IN" sz="1800" dirty="0">
                <a:solidFill>
                  <a:schemeClr val="accent3"/>
                </a:solidFill>
                <a:latin typeface="Britannic Bold" panose="020B0903060703020204" pitchFamily="34" charset="0"/>
              </a:rPr>
              <a:t>Subject code: 17zooc33</a:t>
            </a:r>
          </a:p>
          <a:p>
            <a:pPr algn="ctr"/>
            <a:r>
              <a:rPr lang="en-IN" sz="1800" dirty="0">
                <a:solidFill>
                  <a:schemeClr val="accent3"/>
                </a:solidFill>
                <a:latin typeface="Britannic Bold" panose="020B0903060703020204" pitchFamily="34" charset="0"/>
              </a:rPr>
              <a:t>Department of Animal Science</a:t>
            </a:r>
          </a:p>
          <a:p>
            <a:pPr algn="ctr"/>
            <a:r>
              <a:rPr lang="en-IN" sz="1800" dirty="0" err="1">
                <a:solidFill>
                  <a:schemeClr val="accent3"/>
                </a:solidFill>
                <a:latin typeface="Britannic Bold" panose="020B0903060703020204" pitchFamily="34" charset="0"/>
              </a:rPr>
              <a:t>Bharathidasan</a:t>
            </a:r>
            <a:r>
              <a:rPr lang="en-IN" sz="1800" dirty="0">
                <a:solidFill>
                  <a:schemeClr val="accent3"/>
                </a:solidFill>
                <a:latin typeface="Britannic Bold" panose="020B0903060703020204" pitchFamily="34" charset="0"/>
              </a:rPr>
              <a:t> University</a:t>
            </a:r>
          </a:p>
          <a:p>
            <a:pPr algn="ctr"/>
            <a:r>
              <a:rPr lang="en-IN" sz="1800" dirty="0">
                <a:solidFill>
                  <a:schemeClr val="accent3"/>
                </a:solidFill>
                <a:latin typeface="Britannic Bold" panose="020B0903060703020204" pitchFamily="34" charset="0"/>
              </a:rPr>
              <a:t>Trichy - 24</a:t>
            </a:r>
          </a:p>
          <a:p>
            <a:pPr algn="ctr"/>
            <a:endParaRPr lang="en-IN" sz="2800" dirty="0" smtClean="0">
              <a:solidFill>
                <a:schemeClr val="accent3"/>
              </a:solidFill>
              <a:latin typeface="Cambria" panose="02040503050406030204" pitchFamily="18" charset="0"/>
            </a:endParaRPr>
          </a:p>
        </p:txBody>
      </p:sp>
    </p:spTree>
    <p:extLst>
      <p:ext uri="{BB962C8B-B14F-4D97-AF65-F5344CB8AC3E}">
        <p14:creationId xmlns:p14="http://schemas.microsoft.com/office/powerpoint/2010/main" val="3623428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8936" y="238405"/>
            <a:ext cx="3825877" cy="961745"/>
          </a:xfrm>
        </p:spPr>
        <p:txBody>
          <a:bodyPr/>
          <a:lstStyle/>
          <a:p>
            <a:r>
              <a:rPr lang="en-US" altLang="en-US" dirty="0" smtClean="0">
                <a:latin typeface="Britannic Bold" panose="020B0903060703020204" pitchFamily="34" charset="0"/>
              </a:rPr>
              <a:t>Adherent cells</a:t>
            </a:r>
            <a:br>
              <a:rPr lang="en-US" altLang="en-US" dirty="0" smtClean="0">
                <a:latin typeface="Britannic Bold" panose="020B0903060703020204" pitchFamily="34" charset="0"/>
              </a:rPr>
            </a:br>
            <a:endParaRPr lang="en-US" altLang="en-US" dirty="0" smtClean="0">
              <a:latin typeface="Britannic Bold" panose="020B0903060703020204" pitchFamily="34" charset="0"/>
            </a:endParaRPr>
          </a:p>
        </p:txBody>
      </p:sp>
      <p:sp>
        <p:nvSpPr>
          <p:cNvPr id="3" name="Content Placeholder 2"/>
          <p:cNvSpPr>
            <a:spLocks noGrp="1"/>
          </p:cNvSpPr>
          <p:nvPr>
            <p:ph sz="half" idx="1"/>
          </p:nvPr>
        </p:nvSpPr>
        <p:spPr>
          <a:xfrm>
            <a:off x="274637" y="1200150"/>
            <a:ext cx="5511801" cy="5214938"/>
          </a:xfrm>
        </p:spPr>
        <p:txBody>
          <a:bodyPr>
            <a:normAutofit fontScale="85000" lnSpcReduction="20000"/>
          </a:bodyPr>
          <a:lstStyle/>
          <a:p>
            <a:pPr algn="just"/>
            <a:r>
              <a:rPr lang="en-IN" sz="2400" dirty="0">
                <a:latin typeface="Cambria" panose="02040503050406030204" pitchFamily="18" charset="0"/>
              </a:rPr>
              <a:t>Cells which are anchorage dependent </a:t>
            </a:r>
          </a:p>
          <a:p>
            <a:pPr algn="just"/>
            <a:r>
              <a:rPr lang="en-IN" sz="2400" dirty="0">
                <a:latin typeface="Cambria" panose="02040503050406030204" pitchFamily="18" charset="0"/>
              </a:rPr>
              <a:t>Cells are washed with PBS (free of ca &amp; mg ) solution.</a:t>
            </a:r>
          </a:p>
          <a:p>
            <a:pPr algn="just"/>
            <a:r>
              <a:rPr lang="en-IN" sz="2400" dirty="0">
                <a:latin typeface="Cambria" panose="02040503050406030204" pitchFamily="18" charset="0"/>
              </a:rPr>
              <a:t> Add enough trypsin/EDTA to cover the monolayer</a:t>
            </a:r>
          </a:p>
          <a:p>
            <a:pPr algn="just"/>
            <a:r>
              <a:rPr lang="en-IN" sz="2400" dirty="0">
                <a:latin typeface="Cambria" panose="02040503050406030204" pitchFamily="18" charset="0"/>
              </a:rPr>
              <a:t> Incubate the plate at 37 C for 1-2 </a:t>
            </a:r>
            <a:r>
              <a:rPr lang="en-IN" sz="2400" dirty="0" err="1">
                <a:latin typeface="Cambria" panose="02040503050406030204" pitchFamily="18" charset="0"/>
              </a:rPr>
              <a:t>mts</a:t>
            </a:r>
            <a:endParaRPr lang="en-IN" sz="2400" dirty="0">
              <a:latin typeface="Cambria" panose="02040503050406030204" pitchFamily="18" charset="0"/>
            </a:endParaRPr>
          </a:p>
          <a:p>
            <a:pPr algn="just"/>
            <a:r>
              <a:rPr lang="en-IN" sz="2400" dirty="0">
                <a:latin typeface="Cambria" panose="02040503050406030204" pitchFamily="18" charset="0"/>
              </a:rPr>
              <a:t> Tap the vessel from the sides to dislodge the cells</a:t>
            </a:r>
          </a:p>
          <a:p>
            <a:pPr algn="just"/>
            <a:r>
              <a:rPr lang="en-IN" sz="2400" dirty="0">
                <a:latin typeface="Cambria" panose="02040503050406030204" pitchFamily="18" charset="0"/>
              </a:rPr>
              <a:t> Add complete medium to dissociate and dislodge the cells</a:t>
            </a:r>
          </a:p>
          <a:p>
            <a:pPr algn="just"/>
            <a:r>
              <a:rPr lang="en-IN" sz="2400" dirty="0">
                <a:latin typeface="Cambria" panose="02040503050406030204" pitchFamily="18" charset="0"/>
              </a:rPr>
              <a:t> with the help of pipette which are remained to be adherent</a:t>
            </a:r>
          </a:p>
          <a:p>
            <a:pPr algn="just"/>
            <a:r>
              <a:rPr lang="en-IN" sz="2400" dirty="0">
                <a:latin typeface="Cambria" panose="02040503050406030204" pitchFamily="18" charset="0"/>
              </a:rPr>
              <a:t> Add complete medium depends on the subculture</a:t>
            </a:r>
          </a:p>
          <a:p>
            <a:pPr algn="just"/>
            <a:r>
              <a:rPr lang="en-IN" sz="2400" dirty="0">
                <a:latin typeface="Cambria" panose="02040503050406030204" pitchFamily="18" charset="0"/>
              </a:rPr>
              <a:t>  requirement either to 75 cm or 175 cm flask</a:t>
            </a:r>
          </a:p>
          <a:p>
            <a:pPr algn="just"/>
            <a:endParaRPr lang="en-IN" sz="2400" dirty="0">
              <a:latin typeface="Cambria" panose="02040503050406030204" pitchFamily="18" charset="0"/>
            </a:endParaRPr>
          </a:p>
        </p:txBody>
      </p:sp>
      <p:sp>
        <p:nvSpPr>
          <p:cNvPr id="2" name="Content Placeholder 1"/>
          <p:cNvSpPr>
            <a:spLocks noGrp="1"/>
          </p:cNvSpPr>
          <p:nvPr>
            <p:ph sz="half" idx="2"/>
          </p:nvPr>
        </p:nvSpPr>
        <p:spPr>
          <a:xfrm>
            <a:off x="6100762" y="1200150"/>
            <a:ext cx="5100638" cy="5056187"/>
          </a:xfrm>
        </p:spPr>
        <p:txBody>
          <a:bodyPr>
            <a:normAutofit fontScale="85000" lnSpcReduction="20000"/>
          </a:bodyPr>
          <a:lstStyle/>
          <a:p>
            <a:pPr algn="just">
              <a:lnSpc>
                <a:spcPct val="150000"/>
              </a:lnSpc>
            </a:pPr>
            <a:r>
              <a:rPr lang="en-US" altLang="en-US" sz="2400" dirty="0">
                <a:latin typeface="Cambria" panose="02040503050406030204" pitchFamily="18" charset="0"/>
              </a:rPr>
              <a:t>Easier to passage as no need to detach them</a:t>
            </a:r>
          </a:p>
          <a:p>
            <a:pPr algn="just">
              <a:lnSpc>
                <a:spcPct val="150000"/>
              </a:lnSpc>
            </a:pPr>
            <a:r>
              <a:rPr lang="en-US" altLang="en-US" sz="2400" dirty="0">
                <a:latin typeface="Cambria" panose="02040503050406030204" pitchFamily="18" charset="0"/>
              </a:rPr>
              <a:t>As the suspension cells reach to confluency</a:t>
            </a:r>
          </a:p>
          <a:p>
            <a:pPr algn="just">
              <a:lnSpc>
                <a:spcPct val="150000"/>
              </a:lnSpc>
            </a:pPr>
            <a:r>
              <a:rPr lang="en-US" altLang="en-US" sz="2400" dirty="0" err="1">
                <a:latin typeface="Cambria" panose="02040503050406030204" pitchFamily="18" charset="0"/>
              </a:rPr>
              <a:t>Asceptically</a:t>
            </a:r>
            <a:r>
              <a:rPr lang="en-US" altLang="en-US" sz="2400" dirty="0">
                <a:latin typeface="Cambria" panose="02040503050406030204" pitchFamily="18" charset="0"/>
              </a:rPr>
              <a:t> remove 1/3</a:t>
            </a:r>
            <a:r>
              <a:rPr lang="en-US" altLang="en-US" sz="2400" baseline="30000" dirty="0">
                <a:latin typeface="Cambria" panose="02040503050406030204" pitchFamily="18" charset="0"/>
              </a:rPr>
              <a:t>rd</a:t>
            </a:r>
            <a:r>
              <a:rPr lang="en-US" altLang="en-US" sz="2400" dirty="0">
                <a:latin typeface="Cambria" panose="02040503050406030204" pitchFamily="18" charset="0"/>
              </a:rPr>
              <a:t> of medium</a:t>
            </a:r>
          </a:p>
          <a:p>
            <a:pPr algn="just">
              <a:lnSpc>
                <a:spcPct val="150000"/>
              </a:lnSpc>
            </a:pPr>
            <a:r>
              <a:rPr lang="en-US" altLang="en-US" sz="2400" dirty="0">
                <a:latin typeface="Cambria" panose="02040503050406030204" pitchFamily="18" charset="0"/>
              </a:rPr>
              <a:t>Replaced with the same amount of pre-warmed medium</a:t>
            </a:r>
          </a:p>
          <a:p>
            <a:endParaRPr lang="en-IN" dirty="0"/>
          </a:p>
        </p:txBody>
      </p:sp>
      <p:sp>
        <p:nvSpPr>
          <p:cNvPr id="5" name="Title 1"/>
          <p:cNvSpPr txBox="1">
            <a:spLocks/>
          </p:cNvSpPr>
          <p:nvPr/>
        </p:nvSpPr>
        <p:spPr>
          <a:xfrm>
            <a:off x="5915025" y="238405"/>
            <a:ext cx="4250109" cy="8188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altLang="en-US" smtClean="0">
                <a:latin typeface="Britannic Bold" panose="020B0903060703020204" pitchFamily="34" charset="0"/>
              </a:rPr>
              <a:t>Suspension cells</a:t>
            </a:r>
            <a:endParaRPr lang="en-IN" dirty="0">
              <a:latin typeface="Britannic Bold" panose="020B0903060703020204" pitchFamily="34" charset="0"/>
            </a:endParaRPr>
          </a:p>
        </p:txBody>
      </p:sp>
    </p:spTree>
    <p:extLst>
      <p:ext uri="{BB962C8B-B14F-4D97-AF65-F5344CB8AC3E}">
        <p14:creationId xmlns:p14="http://schemas.microsoft.com/office/powerpoint/2010/main" val="2277945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948112" y="146051"/>
            <a:ext cx="8229600" cy="939800"/>
          </a:xfrm>
        </p:spPr>
        <p:txBody>
          <a:bodyPr>
            <a:normAutofit/>
          </a:bodyPr>
          <a:lstStyle/>
          <a:p>
            <a:pPr algn="ctr" eaLnBrk="1" hangingPunct="1"/>
            <a:r>
              <a:rPr lang="en-GB" altLang="en-US" sz="3600" dirty="0">
                <a:latin typeface="Britannic Bold" panose="020B0903060703020204" pitchFamily="34" charset="0"/>
                <a:cs typeface="Times New Roman" panose="02020603050405020304" pitchFamily="18" charset="0"/>
              </a:rPr>
              <a:t>Automated cell count</a:t>
            </a:r>
          </a:p>
        </p:txBody>
      </p:sp>
      <p:sp>
        <p:nvSpPr>
          <p:cNvPr id="18435" name="TextBox 2"/>
          <p:cNvSpPr txBox="1">
            <a:spLocks noChangeArrowheads="1"/>
          </p:cNvSpPr>
          <p:nvPr/>
        </p:nvSpPr>
        <p:spPr bwMode="auto">
          <a:xfrm>
            <a:off x="4657725" y="1214438"/>
            <a:ext cx="70866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a:p>
            <a:pPr algn="just" eaLnBrk="1" hangingPunct="1">
              <a:lnSpc>
                <a:spcPct val="150000"/>
              </a:lnSpc>
            </a:pPr>
            <a:r>
              <a:rPr lang="en-GB" altLang="en-US" sz="2400" dirty="0" smtClean="0">
                <a:latin typeface="Cambria" panose="02040503050406030204" pitchFamily="18" charset="0"/>
              </a:rPr>
              <a:t>• </a:t>
            </a:r>
            <a:r>
              <a:rPr lang="en-GB" altLang="en-US" sz="2400" dirty="0">
                <a:latin typeface="Cambria" panose="02040503050406030204" pitchFamily="18" charset="0"/>
              </a:rPr>
              <a:t>View cell morphology, for visual confirmation after cell counting </a:t>
            </a:r>
          </a:p>
          <a:p>
            <a:pPr algn="just" eaLnBrk="1" hangingPunct="1">
              <a:lnSpc>
                <a:spcPct val="150000"/>
              </a:lnSpc>
            </a:pPr>
            <a:r>
              <a:rPr lang="en-GB" altLang="en-US" sz="2400" dirty="0">
                <a:latin typeface="Cambria" panose="02040503050406030204" pitchFamily="18" charset="0"/>
              </a:rPr>
              <a:t>• Take advantage of 300+ cell types and easy, wizard-based parameter set-up </a:t>
            </a:r>
          </a:p>
          <a:p>
            <a:pPr algn="just" eaLnBrk="1" hangingPunct="1">
              <a:lnSpc>
                <a:spcPct val="150000"/>
              </a:lnSpc>
            </a:pPr>
            <a:r>
              <a:rPr lang="en-GB" altLang="en-US" sz="2400" dirty="0">
                <a:latin typeface="Cambria" panose="02040503050406030204" pitchFamily="18" charset="0"/>
              </a:rPr>
              <a:t>• Save sample images with results securely on your computer, plus </a:t>
            </a:r>
            <a:r>
              <a:rPr lang="en-GB" altLang="en-US" sz="2400" dirty="0" err="1">
                <a:latin typeface="Cambria" panose="02040503050406030204" pitchFamily="18" charset="0"/>
              </a:rPr>
              <a:t>autosave</a:t>
            </a:r>
            <a:r>
              <a:rPr lang="en-GB" altLang="en-US" sz="2400" dirty="0">
                <a:latin typeface="Cambria" panose="02040503050406030204" pitchFamily="18" charset="0"/>
              </a:rPr>
              <a:t> results on the network for added convenience and data protection </a:t>
            </a:r>
          </a:p>
          <a:p>
            <a:pPr eaLnBrk="1" hangingPunct="1"/>
            <a:endParaRPr lang="en-GB" altLang="en-US" dirty="0"/>
          </a:p>
          <a:p>
            <a:pPr eaLnBrk="1" hangingPunct="1"/>
            <a:endParaRPr lang="en-GB" altLang="en-US" dirty="0"/>
          </a:p>
        </p:txBody>
      </p:sp>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840" y="1214438"/>
            <a:ext cx="6313485" cy="234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929483" y="203201"/>
            <a:ext cx="8229600" cy="1011237"/>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en-US" sz="3200" smtClean="0">
                <a:latin typeface="Britannic Bold" panose="020B0903060703020204" pitchFamily="34" charset="0"/>
              </a:rPr>
              <a:t>CELL COUNTING</a:t>
            </a:r>
            <a:endParaRPr lang="en-GB" altLang="en-US" sz="3200" dirty="0">
              <a:latin typeface="Britannic Bold" panose="020B0903060703020204" pitchFamily="34" charset="0"/>
            </a:endParaRPr>
          </a:p>
        </p:txBody>
      </p:sp>
      <p:pic>
        <p:nvPicPr>
          <p:cNvPr id="6" name="Picture 2" descr="http://t0.gstatic.com/images?q=tbn:PAlwwf6kckrBJM:http://www.thesciencefair.com/Merchant2/graphics/00000001/BloodCountrSlideB-4005_M.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813074"/>
            <a:ext cx="34290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395" y="3557587"/>
            <a:ext cx="40005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229396" y="6244430"/>
            <a:ext cx="5072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dirty="0">
                <a:latin typeface="Times New Roman" panose="02020603050405020304" pitchFamily="18" charset="0"/>
                <a:cs typeface="Times New Roman" panose="02020603050405020304" pitchFamily="18" charset="0"/>
              </a:rPr>
              <a:t>Diagram represent cell count using hemocytometer</a:t>
            </a:r>
            <a:r>
              <a:rPr lang="en-US" altLang="en-US" dirty="0"/>
              <a:t>.</a:t>
            </a:r>
            <a:endParaRPr lang="en-GB" altLang="en-US" dirty="0"/>
          </a:p>
        </p:txBody>
      </p:sp>
      <p:sp>
        <p:nvSpPr>
          <p:cNvPr id="9" name="Rectangle 8"/>
          <p:cNvSpPr/>
          <p:nvPr/>
        </p:nvSpPr>
        <p:spPr>
          <a:xfrm>
            <a:off x="576261" y="1040755"/>
            <a:ext cx="4538663" cy="461665"/>
          </a:xfrm>
          <a:prstGeom prst="rect">
            <a:avLst/>
          </a:prstGeom>
        </p:spPr>
        <p:txBody>
          <a:bodyPr wrap="square">
            <a:spAutoFit/>
          </a:bodyPr>
          <a:lstStyle/>
          <a:p>
            <a:r>
              <a:rPr lang="en-GB" altLang="en-US" sz="2000" b="1" dirty="0" smtClean="0">
                <a:latin typeface="Times New Roman" panose="02020603050405020304" pitchFamily="18" charset="0"/>
                <a:cs typeface="Times New Roman" panose="02020603050405020304" pitchFamily="18" charset="0"/>
              </a:rPr>
              <a:t>Manual cell count (</a:t>
            </a:r>
            <a:r>
              <a:rPr lang="en-US" altLang="en-US" sz="2000" b="1" dirty="0" smtClean="0">
                <a:latin typeface="Times New Roman" panose="02020603050405020304" pitchFamily="18" charset="0"/>
                <a:cs typeface="Times New Roman" panose="02020603050405020304" pitchFamily="18" charset="0"/>
              </a:rPr>
              <a:t>Hemocytometer</a:t>
            </a:r>
            <a:r>
              <a:rPr lang="en-GB" altLang="en-US" sz="2400" dirty="0" smtClean="0"/>
              <a:t>)</a:t>
            </a:r>
            <a:endParaRPr lang="en-IN" sz="2000" dirty="0"/>
          </a:p>
        </p:txBody>
      </p:sp>
    </p:spTree>
    <p:extLst>
      <p:ext uri="{BB962C8B-B14F-4D97-AF65-F5344CB8AC3E}">
        <p14:creationId xmlns:p14="http://schemas.microsoft.com/office/powerpoint/2010/main" val="630782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35857" y="381000"/>
            <a:ext cx="3671886" cy="762000"/>
          </a:xfrm>
        </p:spPr>
        <p:txBody>
          <a:bodyPr>
            <a:normAutofit/>
          </a:bodyPr>
          <a:lstStyle/>
          <a:p>
            <a:pPr algn="ctr"/>
            <a:r>
              <a:rPr lang="en-US" altLang="en-US" sz="4000" dirty="0">
                <a:latin typeface="Britannic Bold" panose="020B0903060703020204" pitchFamily="34" charset="0"/>
              </a:rPr>
              <a:t>Cell toxicity</a:t>
            </a:r>
          </a:p>
        </p:txBody>
      </p:sp>
      <p:sp>
        <p:nvSpPr>
          <p:cNvPr id="22531" name="Rectangle 3"/>
          <p:cNvSpPr>
            <a:spLocks noGrp="1" noChangeArrowheads="1"/>
          </p:cNvSpPr>
          <p:nvPr>
            <p:ph type="body" idx="1"/>
          </p:nvPr>
        </p:nvSpPr>
        <p:spPr>
          <a:xfrm>
            <a:off x="200025" y="1243013"/>
            <a:ext cx="5200650" cy="5414961"/>
          </a:xfrm>
        </p:spPr>
        <p:txBody>
          <a:bodyPr>
            <a:normAutofit fontScale="85000" lnSpcReduction="10000"/>
          </a:bodyPr>
          <a:lstStyle/>
          <a:p>
            <a:pPr algn="just">
              <a:lnSpc>
                <a:spcPct val="150000"/>
              </a:lnSpc>
            </a:pPr>
            <a:r>
              <a:rPr lang="en-US" altLang="en-US" sz="2400" dirty="0">
                <a:latin typeface="Cambria" panose="02040503050406030204" pitchFamily="18" charset="0"/>
              </a:rPr>
              <a:t>Cytotoxicity causes inhibition of cell growth</a:t>
            </a:r>
          </a:p>
          <a:p>
            <a:pPr algn="just">
              <a:lnSpc>
                <a:spcPct val="150000"/>
              </a:lnSpc>
            </a:pPr>
            <a:r>
              <a:rPr lang="en-US" altLang="en-US" sz="2400" dirty="0">
                <a:latin typeface="Cambria" panose="02040503050406030204" pitchFamily="18" charset="0"/>
              </a:rPr>
              <a:t>Observed effect on the morphological alteration in the cell layer or cell shape</a:t>
            </a:r>
          </a:p>
          <a:p>
            <a:pPr algn="just">
              <a:lnSpc>
                <a:spcPct val="150000"/>
              </a:lnSpc>
            </a:pPr>
            <a:r>
              <a:rPr lang="en-US" altLang="en-US" sz="2400" dirty="0">
                <a:latin typeface="Cambria" panose="02040503050406030204" pitchFamily="18" charset="0"/>
              </a:rPr>
              <a:t> Characteristics of abnormal morphology is the giant cells,  multinucleated cells, a granular bumpy appearance, vacuoles in the cytoplasm or nucleus</a:t>
            </a:r>
          </a:p>
          <a:p>
            <a:pPr algn="just">
              <a:lnSpc>
                <a:spcPct val="150000"/>
              </a:lnSpc>
            </a:pPr>
            <a:r>
              <a:rPr lang="en-US" altLang="en-US" sz="2400" dirty="0">
                <a:latin typeface="Cambria" panose="02040503050406030204" pitchFamily="18" charset="0"/>
              </a:rPr>
              <a:t>Cytotoxicity is determined by substituting materials such as medium, serum, supplements flasks etc. at </a:t>
            </a:r>
            <a:r>
              <a:rPr lang="en-US" altLang="en-US" sz="2400" dirty="0" smtClean="0">
                <a:latin typeface="Cambria" panose="02040503050406030204" pitchFamily="18" charset="0"/>
              </a:rPr>
              <a:t>a time.</a:t>
            </a:r>
            <a:endParaRPr lang="en-US" altLang="en-US" sz="2400" dirty="0">
              <a:latin typeface="Cambria" panose="02040503050406030204" pitchFamily="18" charset="0"/>
            </a:endParaRPr>
          </a:p>
        </p:txBody>
      </p:sp>
      <p:pic>
        <p:nvPicPr>
          <p:cNvPr id="4" name="Picture 4" descr="Image result for visual methods for measuring cell de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034" y="1243013"/>
            <a:ext cx="5183980" cy="539874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773343" y="403225"/>
            <a:ext cx="6329361" cy="935038"/>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4000" smtClean="0">
                <a:latin typeface="Britannic Bold" panose="020B0903060703020204" pitchFamily="34" charset="0"/>
              </a:rPr>
              <a:t>Measurement of cell death</a:t>
            </a:r>
            <a:endParaRPr lang="en-IN" sz="4000" dirty="0">
              <a:latin typeface="Britannic Bold" panose="020B0903060703020204" pitchFamily="34" charset="0"/>
            </a:endParaRPr>
          </a:p>
        </p:txBody>
      </p:sp>
    </p:spTree>
    <p:extLst>
      <p:ext uri="{BB962C8B-B14F-4D97-AF65-F5344CB8AC3E}">
        <p14:creationId xmlns:p14="http://schemas.microsoft.com/office/powerpoint/2010/main" val="2147572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36" y="193619"/>
            <a:ext cx="10374313" cy="6621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088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n-US" altLang="en-US" sz="4000" dirty="0">
                <a:latin typeface="Britannic Bold" panose="020B0903060703020204" pitchFamily="34" charset="0"/>
              </a:rPr>
              <a:t>Transfection methods</a:t>
            </a:r>
            <a:br>
              <a:rPr lang="en-US" altLang="en-US" sz="4000" dirty="0">
                <a:latin typeface="Britannic Bold" panose="020B0903060703020204" pitchFamily="34" charset="0"/>
              </a:rPr>
            </a:br>
            <a:endParaRPr lang="en-US" altLang="en-US" sz="4000" dirty="0">
              <a:latin typeface="Britannic Bold" panose="020B0903060703020204" pitchFamily="34" charset="0"/>
            </a:endParaRPr>
          </a:p>
        </p:txBody>
      </p:sp>
      <p:sp>
        <p:nvSpPr>
          <p:cNvPr id="21507" name="Rectangle 3"/>
          <p:cNvSpPr>
            <a:spLocks noGrp="1" noChangeArrowheads="1"/>
          </p:cNvSpPr>
          <p:nvPr>
            <p:ph type="body" idx="1"/>
          </p:nvPr>
        </p:nvSpPr>
        <p:spPr>
          <a:xfrm>
            <a:off x="217488" y="1610006"/>
            <a:ext cx="4325937" cy="4195481"/>
          </a:xfrm>
        </p:spPr>
        <p:txBody>
          <a:bodyPr>
            <a:normAutofit fontScale="85000" lnSpcReduction="10000"/>
          </a:bodyPr>
          <a:lstStyle/>
          <a:p>
            <a:pPr algn="just">
              <a:lnSpc>
                <a:spcPct val="150000"/>
              </a:lnSpc>
            </a:pPr>
            <a:r>
              <a:rPr lang="en-US" altLang="en-US" sz="2400" dirty="0">
                <a:latin typeface="Cambria" panose="02040503050406030204" pitchFamily="18" charset="0"/>
              </a:rPr>
              <a:t>Calcium phosphate precipitation</a:t>
            </a:r>
          </a:p>
          <a:p>
            <a:pPr algn="just">
              <a:lnSpc>
                <a:spcPct val="150000"/>
              </a:lnSpc>
            </a:pPr>
            <a:r>
              <a:rPr lang="en-US" altLang="en-US" sz="2400" dirty="0">
                <a:latin typeface="Cambria" panose="02040503050406030204" pitchFamily="18" charset="0"/>
              </a:rPr>
              <a:t>DEAE-dextran (</a:t>
            </a:r>
            <a:r>
              <a:rPr lang="en-US" altLang="en-US" sz="2400" dirty="0" err="1">
                <a:latin typeface="Cambria" panose="02040503050406030204" pitchFamily="18" charset="0"/>
              </a:rPr>
              <a:t>dimethylaminoethyl</a:t>
            </a:r>
            <a:r>
              <a:rPr lang="en-US" altLang="en-US" sz="2400" dirty="0">
                <a:latin typeface="Cambria" panose="02040503050406030204" pitchFamily="18" charset="0"/>
              </a:rPr>
              <a:t>-dextran)</a:t>
            </a:r>
          </a:p>
          <a:p>
            <a:pPr algn="just">
              <a:lnSpc>
                <a:spcPct val="150000"/>
              </a:lnSpc>
            </a:pPr>
            <a:r>
              <a:rPr lang="en-US" altLang="en-US" sz="2400" dirty="0">
                <a:latin typeface="Cambria" panose="02040503050406030204" pitchFamily="18" charset="0"/>
              </a:rPr>
              <a:t>Lipid mediated </a:t>
            </a:r>
            <a:r>
              <a:rPr lang="en-US" altLang="en-US" sz="2400" dirty="0" err="1">
                <a:latin typeface="Cambria" panose="02040503050406030204" pitchFamily="18" charset="0"/>
              </a:rPr>
              <a:t>lipofection</a:t>
            </a:r>
            <a:endParaRPr lang="en-US" altLang="en-US" sz="2400" dirty="0">
              <a:latin typeface="Cambria" panose="02040503050406030204" pitchFamily="18" charset="0"/>
            </a:endParaRPr>
          </a:p>
          <a:p>
            <a:pPr algn="just">
              <a:lnSpc>
                <a:spcPct val="150000"/>
              </a:lnSpc>
            </a:pPr>
            <a:r>
              <a:rPr lang="en-US" altLang="en-US" sz="2400" dirty="0">
                <a:latin typeface="Cambria" panose="02040503050406030204" pitchFamily="18" charset="0"/>
              </a:rPr>
              <a:t>Electroporation</a:t>
            </a:r>
          </a:p>
          <a:p>
            <a:pPr algn="just">
              <a:lnSpc>
                <a:spcPct val="150000"/>
              </a:lnSpc>
            </a:pPr>
            <a:r>
              <a:rPr lang="en-US" altLang="en-US" sz="2400" dirty="0">
                <a:latin typeface="Cambria" panose="02040503050406030204" pitchFamily="18" charset="0"/>
              </a:rPr>
              <a:t>Retroviral Infection</a:t>
            </a:r>
          </a:p>
          <a:p>
            <a:pPr algn="just">
              <a:lnSpc>
                <a:spcPct val="150000"/>
              </a:lnSpc>
            </a:pPr>
            <a:r>
              <a:rPr lang="en-US" altLang="en-US" sz="2400" dirty="0">
                <a:latin typeface="Cambria" panose="02040503050406030204" pitchFamily="18" charset="0"/>
              </a:rPr>
              <a:t>Microinjection</a:t>
            </a:r>
          </a:p>
        </p:txBody>
      </p:sp>
      <p:pic>
        <p:nvPicPr>
          <p:cNvPr id="4" name="Picture 2" descr="Image result for transfection meth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557" y="2043113"/>
            <a:ext cx="7840661" cy="3929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523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388"/>
            <a:ext cx="10515600" cy="663575"/>
          </a:xfrm>
        </p:spPr>
        <p:txBody>
          <a:bodyPr>
            <a:normAutofit fontScale="90000"/>
          </a:bodyPr>
          <a:lstStyle/>
          <a:p>
            <a:pPr algn="ctr"/>
            <a:r>
              <a:rPr lang="en-IN" sz="4000" dirty="0" smtClean="0">
                <a:latin typeface="Britannic Bold" panose="020B0903060703020204" pitchFamily="34" charset="0"/>
              </a:rPr>
              <a:t>Cloning in cell culture</a:t>
            </a:r>
            <a:endParaRPr lang="en-IN" sz="4000" dirty="0">
              <a:latin typeface="Britannic Bold" panose="020B0903060703020204" pitchFamily="34" charset="0"/>
            </a:endParaRPr>
          </a:p>
        </p:txBody>
      </p:sp>
      <p:sp>
        <p:nvSpPr>
          <p:cNvPr id="3" name="Content Placeholder 2"/>
          <p:cNvSpPr>
            <a:spLocks noGrp="1"/>
          </p:cNvSpPr>
          <p:nvPr>
            <p:ph idx="1"/>
          </p:nvPr>
        </p:nvSpPr>
        <p:spPr>
          <a:xfrm>
            <a:off x="128588" y="1143000"/>
            <a:ext cx="11687175" cy="5629275"/>
          </a:xfrm>
        </p:spPr>
        <p:txBody>
          <a:bodyPr>
            <a:normAutofit/>
          </a:bodyPr>
          <a:lstStyle/>
          <a:p>
            <a:pPr algn="just">
              <a:lnSpc>
                <a:spcPct val="100000"/>
              </a:lnSpc>
            </a:pPr>
            <a:r>
              <a:rPr lang="en-IN" sz="2400" dirty="0">
                <a:latin typeface="Cambria" panose="02040503050406030204" pitchFamily="18" charset="0"/>
              </a:rPr>
              <a:t>Due to the heterogeneous nature of animal organs, primary cell cultures potentially contain more than one type of cell. Interpretation of data arising from studies using these mixed cultures can lead to difficulties, because it may not be possible to ascertain which of the cell types present may have responded to a given treatment. </a:t>
            </a:r>
            <a:endParaRPr lang="en-IN" sz="2400" dirty="0" smtClean="0">
              <a:latin typeface="Cambria" panose="02040503050406030204" pitchFamily="18" charset="0"/>
            </a:endParaRPr>
          </a:p>
          <a:p>
            <a:pPr algn="just">
              <a:lnSpc>
                <a:spcPct val="100000"/>
              </a:lnSpc>
            </a:pPr>
            <a:r>
              <a:rPr lang="en-IN" sz="2400" dirty="0" smtClean="0">
                <a:latin typeface="Cambria" panose="02040503050406030204" pitchFamily="18" charset="0"/>
              </a:rPr>
              <a:t>While </a:t>
            </a:r>
            <a:r>
              <a:rPr lang="en-IN" sz="2400" dirty="0">
                <a:latin typeface="Cambria" panose="02040503050406030204" pitchFamily="18" charset="0"/>
              </a:rPr>
              <a:t>a number of procedures have been used to enrich the cell population of interest, many scientists have resorted to cloning of cells in order to insure the purity of cell cultures. </a:t>
            </a:r>
            <a:endParaRPr lang="en-IN" sz="2400" dirty="0" smtClean="0">
              <a:latin typeface="Cambria" panose="02040503050406030204" pitchFamily="18" charset="0"/>
            </a:endParaRPr>
          </a:p>
          <a:p>
            <a:pPr algn="just">
              <a:lnSpc>
                <a:spcPct val="100000"/>
              </a:lnSpc>
            </a:pPr>
            <a:r>
              <a:rPr lang="en-IN" sz="2400" dirty="0" smtClean="0">
                <a:latin typeface="Cambria" panose="02040503050406030204" pitchFamily="18" charset="0"/>
              </a:rPr>
              <a:t>Three </a:t>
            </a:r>
            <a:r>
              <a:rPr lang="en-IN" sz="2400" dirty="0">
                <a:latin typeface="Cambria" panose="02040503050406030204" pitchFamily="18" charset="0"/>
              </a:rPr>
              <a:t>major strategies have been used to produce clones, namely, the dilution technique, cloning ring technique, and robotic cell transfer. </a:t>
            </a:r>
            <a:endParaRPr lang="en-IN" sz="2400" dirty="0" smtClean="0">
              <a:latin typeface="Cambria" panose="02040503050406030204" pitchFamily="18" charset="0"/>
            </a:endParaRPr>
          </a:p>
          <a:p>
            <a:pPr algn="just">
              <a:lnSpc>
                <a:spcPct val="100000"/>
              </a:lnSpc>
            </a:pPr>
            <a:r>
              <a:rPr lang="en-IN" sz="2400" dirty="0" smtClean="0">
                <a:latin typeface="Cambria" panose="02040503050406030204" pitchFamily="18" charset="0"/>
              </a:rPr>
              <a:t>Successful </a:t>
            </a:r>
            <a:r>
              <a:rPr lang="en-IN" sz="2400" dirty="0">
                <a:latin typeface="Cambria" panose="02040503050406030204" pitchFamily="18" charset="0"/>
              </a:rPr>
              <a:t>cloning is dependent on optimization of attachment substrata, basal media composition, serum source, and growth factor/hormone additions to support proliferation of the cell type at clonal (low) density.</a:t>
            </a:r>
          </a:p>
        </p:txBody>
      </p:sp>
    </p:spTree>
    <p:extLst>
      <p:ext uri="{BB962C8B-B14F-4D97-AF65-F5344CB8AC3E}">
        <p14:creationId xmlns:p14="http://schemas.microsoft.com/office/powerpoint/2010/main" val="3545078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812" y="200025"/>
            <a:ext cx="5393294" cy="65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917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50"/>
            <a:ext cx="5062538" cy="849313"/>
          </a:xfrm>
        </p:spPr>
        <p:txBody>
          <a:bodyPr>
            <a:normAutofit/>
          </a:bodyPr>
          <a:lstStyle/>
          <a:p>
            <a:pPr algn="ctr"/>
            <a:r>
              <a:rPr lang="en-IN" sz="4000" dirty="0" smtClean="0">
                <a:latin typeface="Britannic Bold" panose="020B0903060703020204" pitchFamily="34" charset="0"/>
              </a:rPr>
              <a:t>Apoptosis</a:t>
            </a:r>
            <a:endParaRPr lang="en-IN" sz="4000" dirty="0">
              <a:latin typeface="Britannic Bold" panose="020B0903060703020204" pitchFamily="34" charset="0"/>
            </a:endParaRPr>
          </a:p>
        </p:txBody>
      </p:sp>
      <p:sp>
        <p:nvSpPr>
          <p:cNvPr id="3" name="Content Placeholder 2"/>
          <p:cNvSpPr>
            <a:spLocks noGrp="1"/>
          </p:cNvSpPr>
          <p:nvPr>
            <p:ph idx="1"/>
          </p:nvPr>
        </p:nvSpPr>
        <p:spPr>
          <a:xfrm>
            <a:off x="114301" y="1128712"/>
            <a:ext cx="5943600" cy="5400675"/>
          </a:xfrm>
        </p:spPr>
        <p:txBody>
          <a:bodyPr>
            <a:normAutofit fontScale="85000" lnSpcReduction="10000"/>
          </a:bodyPr>
          <a:lstStyle/>
          <a:p>
            <a:pPr lvl="0" algn="just">
              <a:lnSpc>
                <a:spcPct val="100000"/>
              </a:lnSpc>
            </a:pPr>
            <a:r>
              <a:rPr lang="en-US" sz="2400" b="1" dirty="0">
                <a:latin typeface="Cambria" panose="02040503050406030204" pitchFamily="18" charset="0"/>
              </a:rPr>
              <a:t>Apoptosis</a:t>
            </a:r>
            <a:r>
              <a:rPr lang="en-US" sz="2400" dirty="0">
                <a:latin typeface="Cambria" panose="02040503050406030204" pitchFamily="18" charset="0"/>
              </a:rPr>
              <a:t> is the process of Programmed cell death (PCD) that may occur in multi cellular organism</a:t>
            </a:r>
            <a:r>
              <a:rPr lang="en-US" sz="2400" baseline="-25000" dirty="0">
                <a:latin typeface="Cambria" panose="02040503050406030204" pitchFamily="18" charset="0"/>
              </a:rPr>
              <a:t>.</a:t>
            </a:r>
            <a:endParaRPr lang="en-IN" sz="2400" dirty="0">
              <a:latin typeface="Cambria" panose="02040503050406030204" pitchFamily="18" charset="0"/>
            </a:endParaRPr>
          </a:p>
          <a:p>
            <a:pPr lvl="0" algn="just">
              <a:lnSpc>
                <a:spcPct val="100000"/>
              </a:lnSpc>
            </a:pPr>
            <a:r>
              <a:rPr lang="en-US" sz="2400" dirty="0">
                <a:latin typeface="Cambria" panose="02040503050406030204" pitchFamily="18" charset="0"/>
              </a:rPr>
              <a:t>Cell death initiated by a specific stimulus or as a result of several signals received from the external environment.</a:t>
            </a:r>
            <a:endParaRPr lang="en-IN" sz="2400" dirty="0">
              <a:latin typeface="Cambria" panose="02040503050406030204" pitchFamily="18" charset="0"/>
            </a:endParaRPr>
          </a:p>
          <a:p>
            <a:pPr lvl="0" algn="just">
              <a:lnSpc>
                <a:spcPct val="100000"/>
              </a:lnSpc>
            </a:pPr>
            <a:r>
              <a:rPr lang="en-US" sz="2400" dirty="0">
                <a:latin typeface="Cambria" panose="02040503050406030204" pitchFamily="18" charset="0"/>
              </a:rPr>
              <a:t> Apoptosis activates a series of biochemical changes in cell morphology which cause cell death.</a:t>
            </a:r>
            <a:endParaRPr lang="en-IN" sz="2400" dirty="0">
              <a:latin typeface="Cambria" panose="02040503050406030204" pitchFamily="18" charset="0"/>
            </a:endParaRPr>
          </a:p>
          <a:p>
            <a:pPr lvl="0" algn="just">
              <a:lnSpc>
                <a:spcPct val="100000"/>
              </a:lnSpc>
            </a:pPr>
            <a:r>
              <a:rPr lang="en-US" sz="2400" dirty="0">
                <a:latin typeface="Cambria" panose="02040503050406030204" pitchFamily="18" charset="0"/>
              </a:rPr>
              <a:t>Changes include cell </a:t>
            </a:r>
            <a:r>
              <a:rPr lang="en-US" sz="2400" dirty="0" err="1">
                <a:latin typeface="Cambria" panose="02040503050406030204" pitchFamily="18" charset="0"/>
              </a:rPr>
              <a:t>blebbing</a:t>
            </a:r>
            <a:r>
              <a:rPr lang="en-US" sz="2400" dirty="0">
                <a:latin typeface="Cambria" panose="02040503050406030204" pitchFamily="18" charset="0"/>
              </a:rPr>
              <a:t>, cell shrinkage, nuclear fragmentation, chromatin condensation, and chromosomal DNA fragmentation.</a:t>
            </a:r>
            <a:endParaRPr lang="en-IN" sz="2400" dirty="0">
              <a:latin typeface="Cambria" panose="02040503050406030204" pitchFamily="18" charset="0"/>
            </a:endParaRPr>
          </a:p>
          <a:p>
            <a:pPr lvl="0" algn="just">
              <a:lnSpc>
                <a:spcPct val="100000"/>
              </a:lnSpc>
            </a:pPr>
            <a:r>
              <a:rPr lang="en-US" sz="2400" dirty="0">
                <a:latin typeface="Cambria" panose="02040503050406030204" pitchFamily="18" charset="0"/>
              </a:rPr>
              <a:t> Apoptosis produces cell fragments called apoptotic bodies that phagocytic cells are able to engulf and quickly remove before the contents of the cell can spill out onto surrounding cells and cause cell damage.</a:t>
            </a:r>
            <a:endParaRPr lang="en-IN" sz="2400" dirty="0">
              <a:latin typeface="Cambria" panose="02040503050406030204" pitchFamily="18" charset="0"/>
            </a:endParaRPr>
          </a:p>
          <a:p>
            <a:pPr algn="just">
              <a:lnSpc>
                <a:spcPct val="100000"/>
              </a:lnSpc>
            </a:pPr>
            <a:endParaRPr lang="en-IN" sz="2400" dirty="0">
              <a:latin typeface="Cambria" panose="02040503050406030204" pitchFamily="18" charset="0"/>
            </a:endParaRPr>
          </a:p>
        </p:txBody>
      </p:sp>
      <p:sp>
        <p:nvSpPr>
          <p:cNvPr id="4" name="Content Placeholder 2"/>
          <p:cNvSpPr txBox="1">
            <a:spLocks/>
          </p:cNvSpPr>
          <p:nvPr/>
        </p:nvSpPr>
        <p:spPr>
          <a:xfrm>
            <a:off x="6346030" y="1128712"/>
            <a:ext cx="5500687" cy="52006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r>
              <a:rPr lang="en-US" dirty="0" smtClean="0">
                <a:latin typeface="Cambria" panose="02040503050406030204" pitchFamily="18" charset="0"/>
              </a:rPr>
              <a:t>Necrosis is a process of cell death by injury</a:t>
            </a:r>
          </a:p>
          <a:p>
            <a:pPr algn="just"/>
            <a:r>
              <a:rPr lang="en-US" dirty="0" smtClean="0">
                <a:latin typeface="Cambria" panose="02040503050406030204" pitchFamily="18" charset="0"/>
              </a:rPr>
              <a:t>Membrane </a:t>
            </a:r>
            <a:r>
              <a:rPr lang="en-US" dirty="0" err="1" smtClean="0">
                <a:latin typeface="Cambria" panose="02040503050406030204" pitchFamily="18" charset="0"/>
              </a:rPr>
              <a:t>blebbing</a:t>
            </a:r>
            <a:r>
              <a:rPr lang="en-US" dirty="0" smtClean="0">
                <a:latin typeface="Cambria" panose="02040503050406030204" pitchFamily="18" charset="0"/>
              </a:rPr>
              <a:t> &amp; no loss of integrity.</a:t>
            </a:r>
            <a:endParaRPr lang="en-IN" dirty="0" smtClean="0">
              <a:latin typeface="Cambria" panose="02040503050406030204" pitchFamily="18" charset="0"/>
            </a:endParaRPr>
          </a:p>
          <a:p>
            <a:pPr algn="just"/>
            <a:r>
              <a:rPr lang="en-US" dirty="0" smtClean="0">
                <a:latin typeface="Cambria" panose="02040503050406030204" pitchFamily="18" charset="0"/>
              </a:rPr>
              <a:t> Begins with shrinking of cytoplasm &amp;  mitochondria.</a:t>
            </a:r>
            <a:endParaRPr lang="en-IN" dirty="0" smtClean="0">
              <a:latin typeface="Cambria" panose="02040503050406030204" pitchFamily="18" charset="0"/>
            </a:endParaRPr>
          </a:p>
          <a:p>
            <a:pPr algn="just"/>
            <a:r>
              <a:rPr lang="en-US" dirty="0" smtClean="0">
                <a:latin typeface="Cambria" panose="02040503050406030204" pitchFamily="18" charset="0"/>
              </a:rPr>
              <a:t> End with fragmentation of cell in to smaller bodies.</a:t>
            </a:r>
            <a:endParaRPr lang="en-IN" dirty="0" smtClean="0">
              <a:latin typeface="Cambria" panose="02040503050406030204" pitchFamily="18" charset="0"/>
            </a:endParaRPr>
          </a:p>
          <a:p>
            <a:pPr algn="just"/>
            <a:r>
              <a:rPr lang="en-US" dirty="0" smtClean="0">
                <a:latin typeface="Cambria" panose="02040503050406030204" pitchFamily="18" charset="0"/>
              </a:rPr>
              <a:t> Affects individual cells.</a:t>
            </a:r>
            <a:endParaRPr lang="en-IN" dirty="0" smtClean="0">
              <a:latin typeface="Cambria" panose="02040503050406030204" pitchFamily="18" charset="0"/>
            </a:endParaRPr>
          </a:p>
          <a:p>
            <a:pPr algn="just"/>
            <a:r>
              <a:rPr lang="en-US" dirty="0" smtClean="0">
                <a:latin typeface="Cambria" panose="02040503050406030204" pitchFamily="18" charset="0"/>
              </a:rPr>
              <a:t>Induced by non physiological stimuli like complement attack, lytic virus, hypothermia, hypoxia &amp;   ischemia.  Phagocytosis  by macrophages. </a:t>
            </a:r>
            <a:endParaRPr lang="en-IN" dirty="0" smtClean="0">
              <a:latin typeface="Cambria" panose="02040503050406030204" pitchFamily="18" charset="0"/>
            </a:endParaRPr>
          </a:p>
          <a:p>
            <a:pPr algn="just"/>
            <a:r>
              <a:rPr lang="en-US" dirty="0" smtClean="0">
                <a:latin typeface="Cambria" panose="02040503050406030204" pitchFamily="18" charset="0"/>
              </a:rPr>
              <a:t> Significant inflammatory response.</a:t>
            </a:r>
            <a:endParaRPr lang="en-IN" dirty="0" smtClean="0">
              <a:latin typeface="Cambria" panose="02040503050406030204" pitchFamily="18" charset="0"/>
            </a:endParaRPr>
          </a:p>
          <a:p>
            <a:endParaRPr lang="en-IN" dirty="0"/>
          </a:p>
        </p:txBody>
      </p:sp>
      <p:sp>
        <p:nvSpPr>
          <p:cNvPr id="5" name="Title 1"/>
          <p:cNvSpPr txBox="1">
            <a:spLocks/>
          </p:cNvSpPr>
          <p:nvPr/>
        </p:nvSpPr>
        <p:spPr>
          <a:xfrm>
            <a:off x="6346030" y="79374"/>
            <a:ext cx="4924425" cy="84931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smtClean="0">
                <a:latin typeface="Britannic Bold" panose="020B0903060703020204" pitchFamily="34" charset="0"/>
              </a:rPr>
              <a:t>Necrosis</a:t>
            </a:r>
            <a:r>
              <a:rPr lang="en-IN" sz="4000" smtClean="0">
                <a:latin typeface="Britannic Bold" panose="020B0903060703020204" pitchFamily="34" charset="0"/>
              </a:rPr>
              <a:t/>
            </a:r>
            <a:br>
              <a:rPr lang="en-IN" sz="4000" smtClean="0">
                <a:latin typeface="Britannic Bold" panose="020B0903060703020204" pitchFamily="34" charset="0"/>
              </a:rPr>
            </a:br>
            <a:endParaRPr lang="en-IN" sz="4000" dirty="0">
              <a:latin typeface="Britannic Bold" panose="020B0903060703020204" pitchFamily="34" charset="0"/>
            </a:endParaRPr>
          </a:p>
        </p:txBody>
      </p:sp>
    </p:spTree>
    <p:extLst>
      <p:ext uri="{BB962C8B-B14F-4D97-AF65-F5344CB8AC3E}">
        <p14:creationId xmlns:p14="http://schemas.microsoft.com/office/powerpoint/2010/main" val="1935588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613" y="142876"/>
            <a:ext cx="9159875" cy="660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764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25" y="394096"/>
            <a:ext cx="7888288" cy="591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986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908"/>
            <a:ext cx="10515600" cy="863600"/>
          </a:xfrm>
        </p:spPr>
        <p:txBody>
          <a:bodyPr/>
          <a:lstStyle/>
          <a:p>
            <a:pPr algn="ctr"/>
            <a:r>
              <a:rPr lang="en-IN" dirty="0" smtClean="0">
                <a:latin typeface="Britannic Bold" panose="020B0903060703020204" pitchFamily="34" charset="0"/>
              </a:rPr>
              <a:t>Forms of cell culture</a:t>
            </a:r>
            <a:endParaRPr lang="en-IN" dirty="0">
              <a:latin typeface="Britannic Bold" panose="020B0903060703020204" pitchFamily="34" charset="0"/>
            </a:endParaRPr>
          </a:p>
        </p:txBody>
      </p:sp>
      <p:sp>
        <p:nvSpPr>
          <p:cNvPr id="3" name="Content Placeholder 2"/>
          <p:cNvSpPr>
            <a:spLocks noGrp="1"/>
          </p:cNvSpPr>
          <p:nvPr>
            <p:ph sz="half" idx="1"/>
          </p:nvPr>
        </p:nvSpPr>
        <p:spPr>
          <a:xfrm>
            <a:off x="1236539" y="985240"/>
            <a:ext cx="2749673" cy="718744"/>
          </a:xfrm>
        </p:spPr>
        <p:txBody>
          <a:bodyPr>
            <a:normAutofit/>
          </a:bodyPr>
          <a:lstStyle/>
          <a:p>
            <a:pPr marL="0" indent="0" algn="ctr">
              <a:buNone/>
            </a:pPr>
            <a:r>
              <a:rPr lang="en-IN" sz="2000" dirty="0" smtClean="0">
                <a:latin typeface="Cambria" panose="02040503050406030204" pitchFamily="18" charset="0"/>
              </a:rPr>
              <a:t>Adherent culture</a:t>
            </a:r>
            <a:endParaRPr lang="en-IN" sz="2000" dirty="0">
              <a:latin typeface="Cambria" panose="02040503050406030204" pitchFamily="18" charset="0"/>
            </a:endParaRPr>
          </a:p>
        </p:txBody>
      </p:sp>
      <p:sp>
        <p:nvSpPr>
          <p:cNvPr id="4" name="Content Placeholder 3"/>
          <p:cNvSpPr>
            <a:spLocks noGrp="1"/>
          </p:cNvSpPr>
          <p:nvPr>
            <p:ph sz="half" idx="2"/>
          </p:nvPr>
        </p:nvSpPr>
        <p:spPr>
          <a:xfrm>
            <a:off x="6896100" y="959446"/>
            <a:ext cx="4776788" cy="722313"/>
          </a:xfrm>
        </p:spPr>
        <p:txBody>
          <a:bodyPr>
            <a:normAutofit/>
          </a:bodyPr>
          <a:lstStyle/>
          <a:p>
            <a:pPr marL="0" indent="0" algn="ctr">
              <a:buNone/>
            </a:pPr>
            <a:r>
              <a:rPr lang="en-IN" sz="2000" dirty="0" smtClean="0">
                <a:latin typeface="Cambria" panose="02040503050406030204" pitchFamily="18" charset="0"/>
              </a:rPr>
              <a:t>Non-adherent/Suspension culture</a:t>
            </a:r>
            <a:endParaRPr lang="en-IN" sz="2000" dirty="0">
              <a:latin typeface="Cambria" panose="02040503050406030204" pitchFamily="18" charset="0"/>
            </a:endParaRPr>
          </a:p>
        </p:txBody>
      </p:sp>
      <p:pic>
        <p:nvPicPr>
          <p:cNvPr id="1026" name="Picture 2" descr="http://www2.bc.cc.ca.us/bio16/images/monolay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4" y="1944293"/>
            <a:ext cx="6146677" cy="4499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6244305" y="1944293"/>
            <a:ext cx="5880346" cy="4499369"/>
          </a:xfrm>
          <a:prstGeom prst="rect">
            <a:avLst/>
          </a:prstGeom>
        </p:spPr>
      </p:pic>
    </p:spTree>
    <p:extLst>
      <p:ext uri="{BB962C8B-B14F-4D97-AF65-F5344CB8AC3E}">
        <p14:creationId xmlns:p14="http://schemas.microsoft.com/office/powerpoint/2010/main" val="3797796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675"/>
            <a:ext cx="10515600" cy="792163"/>
          </a:xfrm>
        </p:spPr>
        <p:txBody>
          <a:bodyPr/>
          <a:lstStyle/>
          <a:p>
            <a:pPr algn="ctr"/>
            <a:r>
              <a:rPr lang="en-IN" dirty="0" smtClean="0">
                <a:latin typeface="Britannic Bold" panose="020B0903060703020204" pitchFamily="34" charset="0"/>
              </a:rPr>
              <a:t>Culture of </a:t>
            </a:r>
            <a:r>
              <a:rPr lang="en-IN" dirty="0" err="1" smtClean="0">
                <a:latin typeface="Britannic Bold" panose="020B0903060703020204" pitchFamily="34" charset="0"/>
              </a:rPr>
              <a:t>tumor</a:t>
            </a:r>
            <a:r>
              <a:rPr lang="en-IN" dirty="0" smtClean="0">
                <a:latin typeface="Britannic Bold" panose="020B0903060703020204" pitchFamily="34" charset="0"/>
              </a:rPr>
              <a:t> cells</a:t>
            </a:r>
            <a:endParaRPr lang="en-IN" dirty="0">
              <a:latin typeface="Britannic Bold" panose="020B0903060703020204" pitchFamily="34" charset="0"/>
            </a:endParaRPr>
          </a:p>
        </p:txBody>
      </p:sp>
      <p:sp>
        <p:nvSpPr>
          <p:cNvPr id="3" name="Content Placeholder 2"/>
          <p:cNvSpPr>
            <a:spLocks noGrp="1"/>
          </p:cNvSpPr>
          <p:nvPr>
            <p:ph idx="1"/>
          </p:nvPr>
        </p:nvSpPr>
        <p:spPr>
          <a:xfrm>
            <a:off x="195262" y="985839"/>
            <a:ext cx="11801475" cy="3757612"/>
          </a:xfrm>
        </p:spPr>
        <p:txBody>
          <a:bodyPr>
            <a:normAutofit fontScale="85000" lnSpcReduction="10000"/>
          </a:bodyPr>
          <a:lstStyle/>
          <a:p>
            <a:pPr algn="just">
              <a:lnSpc>
                <a:spcPct val="150000"/>
              </a:lnSpc>
            </a:pPr>
            <a:r>
              <a:rPr lang="en-IN" sz="2400" dirty="0" err="1">
                <a:latin typeface="Cambria" panose="02040503050406030204" pitchFamily="18" charset="0"/>
              </a:rPr>
              <a:t>Tumor</a:t>
            </a:r>
            <a:r>
              <a:rPr lang="en-IN" sz="2400" dirty="0">
                <a:latin typeface="Cambria" panose="02040503050406030204" pitchFamily="18" charset="0"/>
              </a:rPr>
              <a:t> cells occupy the core position in tissue culture. </a:t>
            </a:r>
            <a:r>
              <a:rPr lang="en-IN" sz="2400" dirty="0" err="1" smtClean="0">
                <a:latin typeface="Cambria" panose="02040503050406030204" pitchFamily="18" charset="0"/>
              </a:rPr>
              <a:t>Tumor</a:t>
            </a:r>
            <a:r>
              <a:rPr lang="en-IN" sz="2400" dirty="0" smtClean="0">
                <a:latin typeface="Cambria" panose="02040503050406030204" pitchFamily="18" charset="0"/>
              </a:rPr>
              <a:t> </a:t>
            </a:r>
            <a:r>
              <a:rPr lang="en-IN" sz="2400" dirty="0">
                <a:latin typeface="Cambria" panose="02040503050406030204" pitchFamily="18" charset="0"/>
              </a:rPr>
              <a:t>cells are relatively easy to culture, and </a:t>
            </a:r>
            <a:r>
              <a:rPr lang="en-IN" sz="2400" dirty="0" err="1">
                <a:latin typeface="Cambria" panose="02040503050406030204" pitchFamily="18" charset="0"/>
              </a:rPr>
              <a:t>tumor</a:t>
            </a:r>
            <a:r>
              <a:rPr lang="en-IN" sz="2400" dirty="0">
                <a:latin typeface="Cambria" panose="02040503050406030204" pitchFamily="18" charset="0"/>
              </a:rPr>
              <a:t> cell lines are the most numerous in currently established cell types. </a:t>
            </a:r>
            <a:endParaRPr lang="en-IN" sz="2400" dirty="0" smtClean="0">
              <a:latin typeface="Cambria" panose="02040503050406030204" pitchFamily="18" charset="0"/>
            </a:endParaRPr>
          </a:p>
          <a:p>
            <a:pPr algn="just">
              <a:lnSpc>
                <a:spcPct val="150000"/>
              </a:lnSpc>
            </a:pPr>
            <a:r>
              <a:rPr lang="en-IN" sz="2400" dirty="0" smtClean="0">
                <a:latin typeface="Cambria" panose="02040503050406030204" pitchFamily="18" charset="0"/>
              </a:rPr>
              <a:t>Besides</a:t>
            </a:r>
            <a:r>
              <a:rPr lang="en-IN" sz="2400" dirty="0">
                <a:latin typeface="Cambria" panose="02040503050406030204" pitchFamily="18" charset="0"/>
              </a:rPr>
              <a:t>, </a:t>
            </a:r>
            <a:r>
              <a:rPr lang="en-IN" sz="2400" dirty="0" err="1">
                <a:latin typeface="Cambria" panose="02040503050406030204" pitchFamily="18" charset="0"/>
              </a:rPr>
              <a:t>tumor</a:t>
            </a:r>
            <a:r>
              <a:rPr lang="en-IN" sz="2400" dirty="0">
                <a:latin typeface="Cambria" panose="02040503050406030204" pitchFamily="18" charset="0"/>
              </a:rPr>
              <a:t> is the biggest threat to human disease. As a result, </a:t>
            </a:r>
            <a:r>
              <a:rPr lang="en-IN" sz="2400" dirty="0" err="1">
                <a:latin typeface="Cambria" panose="02040503050406030204" pitchFamily="18" charset="0"/>
              </a:rPr>
              <a:t>tumor</a:t>
            </a:r>
            <a:r>
              <a:rPr lang="en-IN" sz="2400" dirty="0">
                <a:latin typeface="Cambria" panose="02040503050406030204" pitchFamily="18" charset="0"/>
              </a:rPr>
              <a:t> cell culture has become an indispensable technology in understanding the mechanism of cancer and developing anticancer drugs. </a:t>
            </a:r>
            <a:endParaRPr lang="en-IN" sz="2400" dirty="0" smtClean="0">
              <a:latin typeface="Cambria" panose="02040503050406030204" pitchFamily="18" charset="0"/>
            </a:endParaRPr>
          </a:p>
          <a:p>
            <a:pPr algn="just">
              <a:lnSpc>
                <a:spcPct val="150000"/>
              </a:lnSpc>
            </a:pPr>
            <a:r>
              <a:rPr lang="en-IN" sz="2400" dirty="0" err="1">
                <a:latin typeface="Cambria" panose="02040503050406030204" pitchFamily="18" charset="0"/>
              </a:rPr>
              <a:t>Tumor</a:t>
            </a:r>
            <a:r>
              <a:rPr lang="en-IN" sz="2400" dirty="0">
                <a:latin typeface="Cambria" panose="02040503050406030204" pitchFamily="18" charset="0"/>
              </a:rPr>
              <a:t> cells are significantly different from normal cells </a:t>
            </a:r>
            <a:r>
              <a:rPr lang="en-IN" sz="2400" i="1" dirty="0">
                <a:latin typeface="Cambria" panose="02040503050406030204" pitchFamily="18" charset="0"/>
              </a:rPr>
              <a:t>in vivo</a:t>
            </a:r>
            <a:r>
              <a:rPr lang="en-IN" sz="2400" dirty="0">
                <a:latin typeface="Cambria" panose="02040503050406030204" pitchFamily="18" charset="0"/>
              </a:rPr>
              <a:t> and </a:t>
            </a:r>
            <a:r>
              <a:rPr lang="en-IN" sz="2400" i="1" dirty="0">
                <a:latin typeface="Cambria" panose="02040503050406030204" pitchFamily="18" charset="0"/>
              </a:rPr>
              <a:t>in vitro</a:t>
            </a:r>
            <a:r>
              <a:rPr lang="en-IN" sz="2400" dirty="0">
                <a:latin typeface="Cambria" panose="02040503050406030204" pitchFamily="18" charset="0"/>
              </a:rPr>
              <a:t>, in terms of morphology, growth value, genetic traits and so on. The difference defined by two </a:t>
            </a:r>
            <a:r>
              <a:rPr lang="en-IN" sz="2400" dirty="0" err="1">
                <a:latin typeface="Cambria" panose="02040503050406030204" pitchFamily="18" charset="0"/>
              </a:rPr>
              <a:t>tumor</a:t>
            </a:r>
            <a:r>
              <a:rPr lang="en-IN" sz="2400" dirty="0">
                <a:latin typeface="Cambria" panose="02040503050406030204" pitchFamily="18" charset="0"/>
              </a:rPr>
              <a:t> cells cultured</a:t>
            </a:r>
            <a:r>
              <a:rPr lang="en-IN" sz="2400" i="1" dirty="0">
                <a:latin typeface="Cambria" panose="02040503050406030204" pitchFamily="18" charset="0"/>
              </a:rPr>
              <a:t> in vitro </a:t>
            </a:r>
            <a:r>
              <a:rPr lang="en-IN" sz="2400" dirty="0">
                <a:latin typeface="Cambria" panose="02040503050406030204" pitchFamily="18" charset="0"/>
              </a:rPr>
              <a:t>are fairly small but not exactly the same.</a:t>
            </a:r>
          </a:p>
        </p:txBody>
      </p:sp>
      <p:pic>
        <p:nvPicPr>
          <p:cNvPr id="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8051" t="1842" r="8927" b="32758"/>
          <a:stretch/>
        </p:blipFill>
        <p:spPr bwMode="auto">
          <a:xfrm>
            <a:off x="4872038" y="3904097"/>
            <a:ext cx="6562987" cy="281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609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12" y="142877"/>
            <a:ext cx="10515600" cy="1042988"/>
          </a:xfrm>
        </p:spPr>
        <p:txBody>
          <a:bodyPr>
            <a:noAutofit/>
          </a:bodyPr>
          <a:lstStyle/>
          <a:p>
            <a:pPr algn="ctr"/>
            <a:r>
              <a:rPr lang="en-IN" dirty="0">
                <a:latin typeface="Britannic Bold" panose="020B0903060703020204" pitchFamily="34" charset="0"/>
              </a:rPr>
              <a:t>Types of cells</a:t>
            </a:r>
            <a:br>
              <a:rPr lang="en-IN" dirty="0">
                <a:latin typeface="Britannic Bold" panose="020B0903060703020204" pitchFamily="34" charset="0"/>
              </a:rPr>
            </a:br>
            <a:endParaRPr lang="en-IN" dirty="0">
              <a:latin typeface="Britannic Bold" panose="020B0903060703020204" pitchFamily="34" charset="0"/>
            </a:endParaRPr>
          </a:p>
        </p:txBody>
      </p:sp>
      <p:sp>
        <p:nvSpPr>
          <p:cNvPr id="3" name="Content Placeholder 2"/>
          <p:cNvSpPr>
            <a:spLocks noGrp="1"/>
          </p:cNvSpPr>
          <p:nvPr>
            <p:ph idx="1"/>
          </p:nvPr>
        </p:nvSpPr>
        <p:spPr>
          <a:xfrm>
            <a:off x="195262" y="914399"/>
            <a:ext cx="11772900" cy="2128839"/>
          </a:xfrm>
        </p:spPr>
        <p:txBody>
          <a:bodyPr>
            <a:normAutofit/>
          </a:bodyPr>
          <a:lstStyle/>
          <a:p>
            <a:pPr marL="0" indent="0" algn="just">
              <a:lnSpc>
                <a:spcPct val="120000"/>
              </a:lnSpc>
              <a:buNone/>
            </a:pPr>
            <a:r>
              <a:rPr lang="en-IN" dirty="0" smtClean="0">
                <a:latin typeface="Cambria" panose="02040503050406030204" pitchFamily="18" charset="0"/>
              </a:rPr>
              <a:t>On </a:t>
            </a:r>
            <a:r>
              <a:rPr lang="en-IN" dirty="0">
                <a:latin typeface="Cambria" panose="02040503050406030204" pitchFamily="18" charset="0"/>
              </a:rPr>
              <a:t>the basis of morphology (shape &amp; appearance) </a:t>
            </a:r>
            <a:r>
              <a:rPr lang="en-IN" dirty="0" smtClean="0">
                <a:latin typeface="Cambria" panose="02040503050406030204" pitchFamily="18" charset="0"/>
              </a:rPr>
              <a:t>or on </a:t>
            </a:r>
            <a:r>
              <a:rPr lang="en-IN" dirty="0">
                <a:latin typeface="Cambria" panose="02040503050406030204" pitchFamily="18" charset="0"/>
              </a:rPr>
              <a:t>their functional characteristics.</a:t>
            </a:r>
          </a:p>
          <a:p>
            <a:pPr marL="0" indent="0" algn="just">
              <a:lnSpc>
                <a:spcPct val="120000"/>
              </a:lnSpc>
              <a:buNone/>
            </a:pPr>
            <a:r>
              <a:rPr lang="en-IN" dirty="0" smtClean="0">
                <a:latin typeface="Cambria" panose="02040503050406030204" pitchFamily="18" charset="0"/>
              </a:rPr>
              <a:t>• </a:t>
            </a:r>
            <a:r>
              <a:rPr lang="en-IN" b="1" dirty="0">
                <a:latin typeface="Cambria" panose="02040503050406030204" pitchFamily="18" charset="0"/>
              </a:rPr>
              <a:t>Epithelial</a:t>
            </a:r>
            <a:r>
              <a:rPr lang="en-IN" dirty="0">
                <a:latin typeface="Cambria" panose="02040503050406030204" pitchFamily="18" charset="0"/>
              </a:rPr>
              <a:t> </a:t>
            </a:r>
            <a:r>
              <a:rPr lang="en-IN" b="1" dirty="0">
                <a:latin typeface="Cambria" panose="02040503050406030204" pitchFamily="18" charset="0"/>
              </a:rPr>
              <a:t>like</a:t>
            </a:r>
            <a:r>
              <a:rPr lang="en-IN" dirty="0">
                <a:latin typeface="Cambria" panose="02040503050406030204" pitchFamily="18" charset="0"/>
              </a:rPr>
              <a:t>-attached to a substrate and </a:t>
            </a:r>
            <a:r>
              <a:rPr lang="en-IN" dirty="0" smtClean="0">
                <a:latin typeface="Cambria" panose="02040503050406030204" pitchFamily="18" charset="0"/>
              </a:rPr>
              <a:t>appears flattened </a:t>
            </a:r>
            <a:r>
              <a:rPr lang="en-IN" dirty="0">
                <a:latin typeface="Cambria" panose="02040503050406030204" pitchFamily="18" charset="0"/>
              </a:rPr>
              <a:t>and polygonal in shape</a:t>
            </a:r>
          </a:p>
          <a:p>
            <a:pPr marL="0" indent="0" algn="just">
              <a:lnSpc>
                <a:spcPct val="120000"/>
              </a:lnSpc>
              <a:buNone/>
            </a:pPr>
            <a:r>
              <a:rPr lang="en-IN" dirty="0">
                <a:latin typeface="Cambria" panose="02040503050406030204" pitchFamily="18" charset="0"/>
              </a:rPr>
              <a:t>• </a:t>
            </a:r>
            <a:r>
              <a:rPr lang="en-IN" b="1" dirty="0">
                <a:latin typeface="Cambria" panose="02040503050406030204" pitchFamily="18" charset="0"/>
              </a:rPr>
              <a:t>Lymphoblast like</a:t>
            </a:r>
            <a:r>
              <a:rPr lang="en-IN" dirty="0">
                <a:latin typeface="Cambria" panose="02040503050406030204" pitchFamily="18" charset="0"/>
              </a:rPr>
              <a:t>- cells do not attach remain </a:t>
            </a:r>
            <a:r>
              <a:rPr lang="en-IN" dirty="0" smtClean="0">
                <a:latin typeface="Cambria" panose="02040503050406030204" pitchFamily="18" charset="0"/>
              </a:rPr>
              <a:t>in suspension </a:t>
            </a:r>
            <a:r>
              <a:rPr lang="en-IN" dirty="0">
                <a:latin typeface="Cambria" panose="02040503050406030204" pitchFamily="18" charset="0"/>
              </a:rPr>
              <a:t>with a spherical shape</a:t>
            </a:r>
          </a:p>
          <a:p>
            <a:pPr marL="0" indent="0" algn="just">
              <a:lnSpc>
                <a:spcPct val="120000"/>
              </a:lnSpc>
              <a:buNone/>
            </a:pPr>
            <a:r>
              <a:rPr lang="en-IN" dirty="0">
                <a:latin typeface="Cambria" panose="02040503050406030204" pitchFamily="18" charset="0"/>
              </a:rPr>
              <a:t>• </a:t>
            </a:r>
            <a:r>
              <a:rPr lang="en-IN" b="1" dirty="0">
                <a:latin typeface="Cambria" panose="02040503050406030204" pitchFamily="18" charset="0"/>
              </a:rPr>
              <a:t>Fibroblast </a:t>
            </a:r>
            <a:r>
              <a:rPr lang="en-IN" b="1" dirty="0" smtClean="0">
                <a:latin typeface="Cambria" panose="02040503050406030204" pitchFamily="18" charset="0"/>
              </a:rPr>
              <a:t>like- </a:t>
            </a:r>
            <a:r>
              <a:rPr lang="en-IN" dirty="0">
                <a:latin typeface="Cambria" panose="02040503050406030204" pitchFamily="18" charset="0"/>
              </a:rPr>
              <a:t>cells attached to an substrate </a:t>
            </a:r>
            <a:r>
              <a:rPr lang="en-IN" dirty="0" smtClean="0">
                <a:latin typeface="Cambria" panose="02040503050406030204" pitchFamily="18" charset="0"/>
              </a:rPr>
              <a:t>appears elongated </a:t>
            </a:r>
            <a:r>
              <a:rPr lang="en-IN" dirty="0">
                <a:latin typeface="Cambria" panose="02040503050406030204" pitchFamily="18" charset="0"/>
              </a:rPr>
              <a:t>and bipolar</a:t>
            </a:r>
          </a:p>
        </p:txBody>
      </p:sp>
      <p:pic>
        <p:nvPicPr>
          <p:cNvPr id="4" name="Picture 5" descr="hob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847850" y="3244367"/>
            <a:ext cx="2081670" cy="1665112"/>
          </a:xfrm>
          <a:prstGeom prst="rect">
            <a:avLst/>
          </a:prstGeom>
          <a:noFill/>
        </p:spPr>
      </p:pic>
      <p:pic>
        <p:nvPicPr>
          <p:cNvPr id="5" name="Picture 6" descr="mcf7notconx20mic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925730" y="3231051"/>
            <a:ext cx="2082790" cy="1665112"/>
          </a:xfrm>
          <a:prstGeom prst="rect">
            <a:avLst/>
          </a:prstGeom>
          <a:noFill/>
        </p:spPr>
      </p:pic>
      <p:pic>
        <p:nvPicPr>
          <p:cNvPr id="6" name="Picture 11" descr="endotheli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847850" y="5083976"/>
            <a:ext cx="2074951" cy="1624800"/>
          </a:xfrm>
          <a:prstGeom prst="rect">
            <a:avLst/>
          </a:prstGeom>
          <a:noFill/>
        </p:spPr>
      </p:pic>
      <p:pic>
        <p:nvPicPr>
          <p:cNvPr id="7" name="Picture 12" descr="neuron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925730" y="5083976"/>
            <a:ext cx="2081670" cy="1640478"/>
          </a:xfrm>
          <a:prstGeom prst="rect">
            <a:avLst/>
          </a:prstGeom>
          <a:noFill/>
        </p:spPr>
      </p:pic>
      <p:pic>
        <p:nvPicPr>
          <p:cNvPr id="8" name="Picture 2" descr="http://static1.squarespace.com/static/500e0b2ec4aac913a35aac7f/508cab1be4b09d6a6297089f/508cab1be4b01df297a038f1/1424386982066/lymphoblast+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28256" y="4052434"/>
            <a:ext cx="2192019" cy="1644015"/>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7"/>
          <p:cNvSpPr txBox="1">
            <a:spLocks noChangeArrowheads="1"/>
          </p:cNvSpPr>
          <p:nvPr/>
        </p:nvSpPr>
        <p:spPr bwMode="auto">
          <a:xfrm>
            <a:off x="2145550" y="2861845"/>
            <a:ext cx="13484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dirty="0"/>
              <a:t>Fibroblastic</a:t>
            </a:r>
          </a:p>
        </p:txBody>
      </p:sp>
      <p:sp>
        <p:nvSpPr>
          <p:cNvPr id="10" name="Text Box 8"/>
          <p:cNvSpPr txBox="1">
            <a:spLocks noChangeArrowheads="1"/>
          </p:cNvSpPr>
          <p:nvPr/>
        </p:nvSpPr>
        <p:spPr bwMode="auto">
          <a:xfrm>
            <a:off x="431800" y="5662658"/>
            <a:ext cx="12907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dirty="0"/>
              <a:t>Endothelial</a:t>
            </a:r>
          </a:p>
        </p:txBody>
      </p:sp>
      <p:sp>
        <p:nvSpPr>
          <p:cNvPr id="11" name="Text Box 7"/>
          <p:cNvSpPr txBox="1">
            <a:spLocks noChangeArrowheads="1"/>
          </p:cNvSpPr>
          <p:nvPr/>
        </p:nvSpPr>
        <p:spPr bwMode="auto">
          <a:xfrm>
            <a:off x="4525262" y="3658670"/>
            <a:ext cx="16245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dirty="0" smtClean="0"/>
              <a:t>Lymphoblastic</a:t>
            </a:r>
            <a:endParaRPr lang="en-GB" altLang="en-US" sz="1600" b="1" dirty="0"/>
          </a:p>
        </p:txBody>
      </p:sp>
      <p:sp>
        <p:nvSpPr>
          <p:cNvPr id="12" name="Text Box 9"/>
          <p:cNvSpPr txBox="1">
            <a:spLocks noChangeArrowheads="1"/>
          </p:cNvSpPr>
          <p:nvPr/>
        </p:nvSpPr>
        <p:spPr bwMode="auto">
          <a:xfrm>
            <a:off x="7366490" y="2877654"/>
            <a:ext cx="10983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dirty="0"/>
              <a:t>Epithelial</a:t>
            </a:r>
          </a:p>
        </p:txBody>
      </p:sp>
      <p:sp>
        <p:nvSpPr>
          <p:cNvPr id="13" name="Text Box 10"/>
          <p:cNvSpPr txBox="1">
            <a:spLocks noChangeArrowheads="1"/>
          </p:cNvSpPr>
          <p:nvPr/>
        </p:nvSpPr>
        <p:spPr bwMode="auto">
          <a:xfrm>
            <a:off x="9177348" y="5713019"/>
            <a:ext cx="10727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dirty="0"/>
              <a:t>Neuronal</a:t>
            </a:r>
          </a:p>
        </p:txBody>
      </p:sp>
    </p:spTree>
    <p:extLst>
      <p:ext uri="{BB962C8B-B14F-4D97-AF65-F5344CB8AC3E}">
        <p14:creationId xmlns:p14="http://schemas.microsoft.com/office/powerpoint/2010/main" val="2395380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163"/>
            <a:ext cx="10515600" cy="1120775"/>
          </a:xfrm>
        </p:spPr>
        <p:txBody>
          <a:bodyPr>
            <a:noAutofit/>
          </a:bodyPr>
          <a:lstStyle/>
          <a:p>
            <a:pPr algn="ctr"/>
            <a:r>
              <a:rPr lang="en-GB" altLang="en-US" b="1" dirty="0">
                <a:latin typeface="Britannic Bold" panose="020B0903060703020204" pitchFamily="34" charset="0"/>
              </a:rPr>
              <a:t>Primary cultures</a:t>
            </a:r>
            <a:br>
              <a:rPr lang="en-GB" altLang="en-US" b="1" dirty="0">
                <a:latin typeface="Britannic Bold" panose="020B0903060703020204" pitchFamily="34" charset="0"/>
              </a:rPr>
            </a:br>
            <a:endParaRPr lang="en-IN" dirty="0">
              <a:latin typeface="Britannic Bold" panose="020B0903060703020204" pitchFamily="34" charset="0"/>
            </a:endParaRPr>
          </a:p>
        </p:txBody>
      </p:sp>
      <p:sp>
        <p:nvSpPr>
          <p:cNvPr id="3" name="Content Placeholder 2"/>
          <p:cNvSpPr>
            <a:spLocks noGrp="1"/>
          </p:cNvSpPr>
          <p:nvPr>
            <p:ph idx="1"/>
          </p:nvPr>
        </p:nvSpPr>
        <p:spPr>
          <a:xfrm>
            <a:off x="200026" y="1071562"/>
            <a:ext cx="10939462" cy="5557837"/>
          </a:xfrm>
        </p:spPr>
        <p:txBody>
          <a:bodyPr/>
          <a:lstStyle/>
          <a:p>
            <a:pPr marL="522900" lvl="1" indent="-342900" algn="just"/>
            <a:r>
              <a:rPr lang="en-GB" altLang="en-US" sz="2000" dirty="0" smtClean="0">
                <a:latin typeface="Cambria" panose="02040503050406030204" pitchFamily="18" charset="0"/>
              </a:rPr>
              <a:t>Derived </a:t>
            </a:r>
            <a:r>
              <a:rPr lang="en-GB" altLang="en-US" sz="2000" dirty="0">
                <a:latin typeface="Cambria" panose="02040503050406030204" pitchFamily="18" charset="0"/>
              </a:rPr>
              <a:t>directly from animal </a:t>
            </a:r>
            <a:r>
              <a:rPr lang="en-GB" altLang="en-US" sz="2000" dirty="0" smtClean="0">
                <a:latin typeface="Cambria" panose="02040503050406030204" pitchFamily="18" charset="0"/>
              </a:rPr>
              <a:t>tissue embryo </a:t>
            </a:r>
            <a:r>
              <a:rPr lang="en-GB" altLang="en-US" sz="2000" dirty="0">
                <a:latin typeface="Cambria" panose="02040503050406030204" pitchFamily="18" charset="0"/>
              </a:rPr>
              <a:t>or adult? Normal or neoplastic?</a:t>
            </a:r>
          </a:p>
          <a:p>
            <a:pPr marL="522900" lvl="1" indent="-342900" algn="just"/>
            <a:r>
              <a:rPr lang="en-GB" altLang="en-US" sz="2000" dirty="0">
                <a:latin typeface="Cambria" panose="02040503050406030204" pitchFamily="18" charset="0"/>
              </a:rPr>
              <a:t>Cultured either as tissue explants or single cells</a:t>
            </a:r>
          </a:p>
          <a:p>
            <a:pPr marL="522900" lvl="1" indent="-342900" algn="just"/>
            <a:r>
              <a:rPr lang="en-GB" altLang="en-US" sz="2000" dirty="0">
                <a:latin typeface="Cambria" panose="02040503050406030204" pitchFamily="18" charset="0"/>
              </a:rPr>
              <a:t>Initially heterogeneous – become overpopulated with fibroblasts</a:t>
            </a:r>
          </a:p>
          <a:p>
            <a:pPr marL="522900" lvl="1" indent="-342900" algn="just"/>
            <a:r>
              <a:rPr lang="en-GB" altLang="en-US" sz="2000" dirty="0">
                <a:latin typeface="Cambria" panose="02040503050406030204" pitchFamily="18" charset="0"/>
              </a:rPr>
              <a:t>Finite life span </a:t>
            </a:r>
            <a:r>
              <a:rPr lang="en-GB" altLang="en-US" sz="2000" i="1" dirty="0">
                <a:latin typeface="Cambria" panose="02040503050406030204" pitchFamily="18" charset="0"/>
              </a:rPr>
              <a:t>in vitro</a:t>
            </a:r>
            <a:endParaRPr lang="en-GB" altLang="en-US" sz="2000" dirty="0">
              <a:latin typeface="Cambria" panose="02040503050406030204" pitchFamily="18" charset="0"/>
            </a:endParaRPr>
          </a:p>
          <a:p>
            <a:pPr marL="522900" lvl="1" indent="-342900" algn="just"/>
            <a:r>
              <a:rPr lang="en-GB" altLang="en-US" sz="2000" dirty="0">
                <a:latin typeface="Cambria" panose="02040503050406030204" pitchFamily="18" charset="0"/>
              </a:rPr>
              <a:t>Retain differentiated phenotype</a:t>
            </a:r>
          </a:p>
          <a:p>
            <a:pPr marL="522900" lvl="1" indent="-342900" algn="just"/>
            <a:r>
              <a:rPr lang="en-GB" altLang="en-US" sz="2000" dirty="0">
                <a:latin typeface="Cambria" panose="02040503050406030204" pitchFamily="18" charset="0"/>
              </a:rPr>
              <a:t>Mainly anchorage dependant</a:t>
            </a:r>
          </a:p>
          <a:p>
            <a:pPr marL="522900" lvl="1" indent="-342900" algn="just"/>
            <a:r>
              <a:rPr lang="en-GB" altLang="en-US" sz="2000" dirty="0">
                <a:latin typeface="Cambria" panose="02040503050406030204" pitchFamily="18" charset="0"/>
              </a:rPr>
              <a:t>Exhibit contact inhibition</a:t>
            </a:r>
          </a:p>
          <a:p>
            <a:endParaRPr lang="en-IN" dirty="0"/>
          </a:p>
        </p:txBody>
      </p:sp>
      <p:pic>
        <p:nvPicPr>
          <p:cNvPr id="3074" name="Picture 2" descr="http://www.pathology.med.saga-u.ac.jp/yes%20we%20can2.jpg"/>
          <p:cNvPicPr>
            <a:picLocks noChangeAspect="1" noChangeArrowheads="1"/>
          </p:cNvPicPr>
          <p:nvPr/>
        </p:nvPicPr>
        <p:blipFill rotWithShape="1">
          <a:blip r:embed="rId2">
            <a:extLst>
              <a:ext uri="{28A0092B-C50C-407E-A947-70E740481C1C}">
                <a14:useLocalDpi xmlns:a14="http://schemas.microsoft.com/office/drawing/2010/main" val="0"/>
              </a:ext>
            </a:extLst>
          </a:blip>
          <a:srcRect t="25500"/>
          <a:stretch/>
        </p:blipFill>
        <p:spPr bwMode="auto">
          <a:xfrm>
            <a:off x="5114927" y="2380454"/>
            <a:ext cx="7015162" cy="442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72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238" y="208756"/>
            <a:ext cx="10515600" cy="1325563"/>
          </a:xfrm>
        </p:spPr>
        <p:txBody>
          <a:bodyPr/>
          <a:lstStyle/>
          <a:p>
            <a:pPr algn="ctr"/>
            <a:r>
              <a:rPr lang="en-GB" altLang="en-US" b="1" dirty="0">
                <a:latin typeface="Britannic Bold" panose="020B0903060703020204" pitchFamily="34" charset="0"/>
              </a:rPr>
              <a:t>Secondary cultures</a:t>
            </a:r>
            <a:br>
              <a:rPr lang="en-GB" altLang="en-US" b="1" dirty="0">
                <a:latin typeface="Britannic Bold" panose="020B0903060703020204" pitchFamily="34" charset="0"/>
              </a:rPr>
            </a:br>
            <a:endParaRPr lang="en-IN" dirty="0">
              <a:latin typeface="Britannic Bold" panose="020B0903060703020204" pitchFamily="34" charset="0"/>
            </a:endParaRPr>
          </a:p>
        </p:txBody>
      </p:sp>
      <p:sp>
        <p:nvSpPr>
          <p:cNvPr id="5" name="Content Placeholder 4"/>
          <p:cNvSpPr>
            <a:spLocks noGrp="1"/>
          </p:cNvSpPr>
          <p:nvPr>
            <p:ph idx="1"/>
          </p:nvPr>
        </p:nvSpPr>
        <p:spPr>
          <a:xfrm>
            <a:off x="242888" y="871538"/>
            <a:ext cx="11544300" cy="5643562"/>
          </a:xfrm>
        </p:spPr>
        <p:txBody>
          <a:bodyPr>
            <a:normAutofit/>
          </a:bodyPr>
          <a:lstStyle/>
          <a:p>
            <a:pPr>
              <a:spcBef>
                <a:spcPct val="20000"/>
              </a:spcBef>
            </a:pPr>
            <a:endParaRPr lang="en-GB" altLang="en-US" sz="2800" b="1" dirty="0" smtClean="0">
              <a:solidFill>
                <a:srgbClr val="000066"/>
              </a:solidFill>
              <a:latin typeface="Cambria" panose="02040503050406030204" pitchFamily="18" charset="0"/>
            </a:endParaRPr>
          </a:p>
          <a:p>
            <a:pPr marL="522900" lvl="1" indent="-342900" algn="just">
              <a:spcBef>
                <a:spcPct val="20000"/>
              </a:spcBef>
            </a:pPr>
            <a:r>
              <a:rPr lang="en-GB" altLang="en-US" sz="2000" dirty="0">
                <a:latin typeface="Cambria" panose="02040503050406030204" pitchFamily="18" charset="0"/>
              </a:rPr>
              <a:t>Derived from a primary cell culture</a:t>
            </a:r>
          </a:p>
          <a:p>
            <a:pPr marL="522900" lvl="1" indent="-342900" algn="just">
              <a:spcBef>
                <a:spcPct val="20000"/>
              </a:spcBef>
            </a:pPr>
            <a:r>
              <a:rPr lang="en-GB" altLang="en-US" sz="2000" dirty="0">
                <a:latin typeface="Cambria" panose="02040503050406030204" pitchFamily="18" charset="0"/>
              </a:rPr>
              <a:t>Isolated by selection or cloning</a:t>
            </a:r>
          </a:p>
          <a:p>
            <a:pPr marL="522900" lvl="1" indent="-342900" algn="just">
              <a:spcBef>
                <a:spcPct val="20000"/>
              </a:spcBef>
            </a:pPr>
            <a:r>
              <a:rPr lang="en-GB" altLang="en-US" sz="2000" dirty="0">
                <a:latin typeface="Cambria" panose="02040503050406030204" pitchFamily="18" charset="0"/>
              </a:rPr>
              <a:t>Becoming a more homogeneous cell population</a:t>
            </a:r>
          </a:p>
          <a:p>
            <a:pPr marL="522900" lvl="1" indent="-342900" algn="just">
              <a:spcBef>
                <a:spcPct val="20000"/>
              </a:spcBef>
            </a:pPr>
            <a:r>
              <a:rPr lang="en-GB" altLang="en-US" sz="2000" dirty="0">
                <a:latin typeface="Cambria" panose="02040503050406030204" pitchFamily="18" charset="0"/>
              </a:rPr>
              <a:t>Finite life span </a:t>
            </a:r>
            <a:r>
              <a:rPr lang="en-GB" altLang="en-US" sz="2000" i="1" dirty="0">
                <a:latin typeface="Cambria" panose="02040503050406030204" pitchFamily="18" charset="0"/>
              </a:rPr>
              <a:t>in vitro</a:t>
            </a:r>
            <a:endParaRPr lang="en-GB" altLang="en-US" sz="2000" dirty="0">
              <a:latin typeface="Cambria" panose="02040503050406030204" pitchFamily="18" charset="0"/>
            </a:endParaRPr>
          </a:p>
          <a:p>
            <a:pPr marL="522900" lvl="1" indent="-342900" algn="just">
              <a:spcBef>
                <a:spcPct val="20000"/>
              </a:spcBef>
            </a:pPr>
            <a:r>
              <a:rPr lang="en-GB" altLang="en-US" sz="2000" dirty="0">
                <a:latin typeface="Cambria" panose="02040503050406030204" pitchFamily="18" charset="0"/>
              </a:rPr>
              <a:t>Retain differentiated phenotype</a:t>
            </a:r>
          </a:p>
          <a:p>
            <a:pPr marL="522900" lvl="1" indent="-342900" algn="just">
              <a:spcBef>
                <a:spcPct val="20000"/>
              </a:spcBef>
            </a:pPr>
            <a:r>
              <a:rPr lang="en-GB" altLang="en-US" sz="2000" dirty="0">
                <a:latin typeface="Cambria" panose="02040503050406030204" pitchFamily="18" charset="0"/>
              </a:rPr>
              <a:t>Mainly anchorage dependant</a:t>
            </a:r>
          </a:p>
          <a:p>
            <a:pPr marL="522900" lvl="1" indent="-342900" algn="just">
              <a:spcBef>
                <a:spcPct val="20000"/>
              </a:spcBef>
            </a:pPr>
            <a:r>
              <a:rPr lang="en-GB" altLang="en-US" sz="2000" dirty="0">
                <a:latin typeface="Cambria" panose="02040503050406030204" pitchFamily="18" charset="0"/>
              </a:rPr>
              <a:t>Exhibit contact inhibition</a:t>
            </a:r>
          </a:p>
          <a:p>
            <a:endParaRPr lang="en-IN" sz="2400" dirty="0">
              <a:latin typeface="Cambria" panose="02040503050406030204" pitchFamily="18" charset="0"/>
            </a:endParaRPr>
          </a:p>
        </p:txBody>
      </p:sp>
      <p:pic>
        <p:nvPicPr>
          <p:cNvPr id="4098" name="Picture 2" descr="http://faculty.samford.edu/~djohnso2/44962w/405/01/29.jpg"/>
          <p:cNvPicPr>
            <a:picLocks noChangeAspect="1" noChangeArrowheads="1"/>
          </p:cNvPicPr>
          <p:nvPr/>
        </p:nvPicPr>
        <p:blipFill rotWithShape="1">
          <a:blip r:embed="rId2">
            <a:extLst>
              <a:ext uri="{28A0092B-C50C-407E-A947-70E740481C1C}">
                <a14:useLocalDpi xmlns:a14="http://schemas.microsoft.com/office/drawing/2010/main" val="0"/>
              </a:ext>
            </a:extLst>
          </a:blip>
          <a:srcRect l="18564" t="7160" r="20602" b="3673"/>
          <a:stretch/>
        </p:blipFill>
        <p:spPr bwMode="auto">
          <a:xfrm>
            <a:off x="7038974" y="1325563"/>
            <a:ext cx="4910137" cy="539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982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638" y="0"/>
            <a:ext cx="10515600" cy="1325563"/>
          </a:xfrm>
        </p:spPr>
        <p:txBody>
          <a:bodyPr/>
          <a:lstStyle/>
          <a:p>
            <a:pPr algn="ctr"/>
            <a:r>
              <a:rPr lang="en-GB" altLang="en-US" b="1" dirty="0">
                <a:latin typeface="Britannic Bold" panose="020B0903060703020204" pitchFamily="34" charset="0"/>
              </a:rPr>
              <a:t>Continuous cultures</a:t>
            </a:r>
            <a:br>
              <a:rPr lang="en-GB" altLang="en-US" b="1" dirty="0">
                <a:latin typeface="Britannic Bold" panose="020B0903060703020204" pitchFamily="34" charset="0"/>
              </a:rPr>
            </a:br>
            <a:endParaRPr lang="en-IN" dirty="0">
              <a:latin typeface="Britannic Bold" panose="020B0903060703020204" pitchFamily="34" charset="0"/>
            </a:endParaRPr>
          </a:p>
        </p:txBody>
      </p:sp>
      <p:sp>
        <p:nvSpPr>
          <p:cNvPr id="3" name="Content Placeholder 2"/>
          <p:cNvSpPr>
            <a:spLocks noGrp="1"/>
          </p:cNvSpPr>
          <p:nvPr>
            <p:ph sz="half" idx="1"/>
          </p:nvPr>
        </p:nvSpPr>
        <p:spPr>
          <a:xfrm>
            <a:off x="128588" y="957262"/>
            <a:ext cx="5819775" cy="5757863"/>
          </a:xfrm>
        </p:spPr>
        <p:txBody>
          <a:bodyPr>
            <a:noAutofit/>
          </a:bodyPr>
          <a:lstStyle/>
          <a:p>
            <a:pPr marL="180000" lvl="1" indent="0">
              <a:lnSpc>
                <a:spcPct val="100000"/>
              </a:lnSpc>
              <a:spcBef>
                <a:spcPct val="20000"/>
              </a:spcBef>
              <a:buNone/>
            </a:pPr>
            <a:r>
              <a:rPr lang="en-GB" altLang="en-US" sz="2400" b="1" dirty="0" smtClean="0">
                <a:latin typeface="Cambria" panose="02040503050406030204" pitchFamily="18" charset="0"/>
              </a:rPr>
              <a:t>Immortalised:</a:t>
            </a:r>
          </a:p>
          <a:p>
            <a:pPr marL="180000" lvl="2" indent="0" algn="just">
              <a:lnSpc>
                <a:spcPct val="100000"/>
              </a:lnSpc>
              <a:spcBef>
                <a:spcPct val="20000"/>
              </a:spcBef>
              <a:buFontTx/>
              <a:buChar char="•"/>
            </a:pPr>
            <a:r>
              <a:rPr lang="en-GB" altLang="en-US" sz="1900" dirty="0" smtClean="0">
                <a:latin typeface="Cambria" panose="02040503050406030204" pitchFamily="18" charset="0"/>
              </a:rPr>
              <a:t>Spontaneously (e.g.: spontaneous genetic mutation)</a:t>
            </a:r>
          </a:p>
          <a:p>
            <a:pPr marL="180000" lvl="2" indent="0" algn="just">
              <a:lnSpc>
                <a:spcPct val="100000"/>
              </a:lnSpc>
              <a:spcBef>
                <a:spcPct val="20000"/>
              </a:spcBef>
              <a:buFontTx/>
              <a:buChar char="•"/>
            </a:pPr>
            <a:r>
              <a:rPr lang="en-GB" altLang="en-US" sz="1900" dirty="0" smtClean="0">
                <a:latin typeface="Cambria" panose="02040503050406030204" pitchFamily="18" charset="0"/>
              </a:rPr>
              <a:t>By transformation vectors (e.g.: viruses &amp;/or plasmids)</a:t>
            </a:r>
          </a:p>
          <a:p>
            <a:pPr marL="180000" lvl="1" indent="0" algn="just">
              <a:lnSpc>
                <a:spcPct val="100000"/>
              </a:lnSpc>
              <a:spcBef>
                <a:spcPct val="20000"/>
              </a:spcBef>
              <a:buFontTx/>
              <a:buChar char="•"/>
            </a:pPr>
            <a:r>
              <a:rPr lang="en-GB" altLang="en-US" sz="1900" dirty="0" smtClean="0">
                <a:latin typeface="Cambria" panose="02040503050406030204" pitchFamily="18" charset="0"/>
              </a:rPr>
              <a:t>Serially propagated in culture showing an increased growth rate</a:t>
            </a:r>
          </a:p>
          <a:p>
            <a:pPr marL="180000" lvl="1" indent="0" algn="just">
              <a:lnSpc>
                <a:spcPct val="100000"/>
              </a:lnSpc>
              <a:spcBef>
                <a:spcPct val="20000"/>
              </a:spcBef>
              <a:buFontTx/>
              <a:buChar char="•"/>
            </a:pPr>
            <a:r>
              <a:rPr lang="en-GB" altLang="en-US" sz="1900" dirty="0" smtClean="0">
                <a:latin typeface="Cambria" panose="02040503050406030204" pitchFamily="18" charset="0"/>
              </a:rPr>
              <a:t>Homogeneous cell population</a:t>
            </a:r>
          </a:p>
          <a:p>
            <a:pPr marL="180000" lvl="1" indent="0" algn="just">
              <a:lnSpc>
                <a:spcPct val="100000"/>
              </a:lnSpc>
              <a:spcBef>
                <a:spcPct val="20000"/>
              </a:spcBef>
              <a:buFontTx/>
              <a:buChar char="•"/>
            </a:pPr>
            <a:r>
              <a:rPr lang="en-GB" altLang="en-US" sz="1900" dirty="0" smtClean="0">
                <a:latin typeface="Cambria" panose="02040503050406030204" pitchFamily="18" charset="0"/>
              </a:rPr>
              <a:t>Loss of anchorage dependency and contact inhibition</a:t>
            </a:r>
          </a:p>
          <a:p>
            <a:pPr marL="180000" lvl="1" indent="0" algn="just">
              <a:lnSpc>
                <a:spcPct val="100000"/>
              </a:lnSpc>
              <a:spcBef>
                <a:spcPct val="20000"/>
              </a:spcBef>
              <a:buFontTx/>
              <a:buChar char="•"/>
            </a:pPr>
            <a:r>
              <a:rPr lang="en-GB" altLang="en-US" sz="1900" dirty="0" smtClean="0">
                <a:latin typeface="Cambria" panose="02040503050406030204" pitchFamily="18" charset="0"/>
              </a:rPr>
              <a:t>Infinite life span </a:t>
            </a:r>
            <a:r>
              <a:rPr lang="en-GB" altLang="en-US" sz="1900" i="1" dirty="0" smtClean="0">
                <a:latin typeface="Cambria" panose="02040503050406030204" pitchFamily="18" charset="0"/>
              </a:rPr>
              <a:t>in vitro</a:t>
            </a:r>
            <a:endParaRPr lang="en-GB" altLang="en-US" sz="1900" dirty="0" smtClean="0">
              <a:latin typeface="Cambria" panose="02040503050406030204" pitchFamily="18" charset="0"/>
            </a:endParaRPr>
          </a:p>
          <a:p>
            <a:pPr marL="180000" lvl="1" indent="0" algn="just">
              <a:lnSpc>
                <a:spcPct val="100000"/>
              </a:lnSpc>
              <a:spcBef>
                <a:spcPct val="20000"/>
              </a:spcBef>
              <a:buNone/>
            </a:pPr>
            <a:r>
              <a:rPr lang="en-GB" altLang="en-US" sz="1900" b="1" dirty="0" smtClean="0">
                <a:latin typeface="Cambria" panose="02040503050406030204" pitchFamily="18" charset="0"/>
              </a:rPr>
              <a:t>Differentiated phenotype:</a:t>
            </a:r>
          </a:p>
          <a:p>
            <a:pPr marL="180000" lvl="2" indent="0" algn="just">
              <a:lnSpc>
                <a:spcPct val="100000"/>
              </a:lnSpc>
              <a:spcBef>
                <a:spcPct val="20000"/>
              </a:spcBef>
              <a:buFontTx/>
              <a:buChar char="•"/>
            </a:pPr>
            <a:r>
              <a:rPr lang="en-GB" altLang="en-US" sz="1900" dirty="0" smtClean="0">
                <a:latin typeface="Cambria" panose="02040503050406030204" pitchFamily="18" charset="0"/>
              </a:rPr>
              <a:t>Retained to some degree in cancer derived cell lines</a:t>
            </a:r>
          </a:p>
          <a:p>
            <a:pPr marL="180000" lvl="2" indent="0" algn="just">
              <a:lnSpc>
                <a:spcPct val="100000"/>
              </a:lnSpc>
              <a:spcBef>
                <a:spcPct val="20000"/>
              </a:spcBef>
              <a:buFontTx/>
              <a:buChar char="•"/>
            </a:pPr>
            <a:r>
              <a:rPr lang="en-GB" altLang="en-US" sz="1900" dirty="0" smtClean="0">
                <a:latin typeface="Cambria" panose="02040503050406030204" pitchFamily="18" charset="0"/>
              </a:rPr>
              <a:t>Very little retained with transformed cell lines</a:t>
            </a:r>
          </a:p>
          <a:p>
            <a:pPr marL="180000" lvl="2" indent="0" algn="just">
              <a:lnSpc>
                <a:spcPct val="100000"/>
              </a:lnSpc>
              <a:spcBef>
                <a:spcPct val="20000"/>
              </a:spcBef>
              <a:buFontTx/>
              <a:buChar char="•"/>
            </a:pPr>
            <a:r>
              <a:rPr lang="en-GB" altLang="en-US" sz="1900" dirty="0" smtClean="0">
                <a:latin typeface="Cambria" panose="02040503050406030204" pitchFamily="18" charset="0"/>
              </a:rPr>
              <a:t>Genetically unstable</a:t>
            </a:r>
          </a:p>
          <a:p>
            <a:pPr>
              <a:lnSpc>
                <a:spcPct val="100000"/>
              </a:lnSpc>
            </a:pPr>
            <a:endParaRPr lang="en-IN" sz="1900" dirty="0"/>
          </a:p>
        </p:txBody>
      </p:sp>
      <p:pic>
        <p:nvPicPr>
          <p:cNvPr id="5122" name="Picture 2" descr="http://classes.midlandstech.edu/carterp/Courses/bio225/chap13/img008.jpg"/>
          <p:cNvPicPr>
            <a:picLocks noChangeAspect="1" noChangeArrowheads="1"/>
          </p:cNvPicPr>
          <p:nvPr/>
        </p:nvPicPr>
        <p:blipFill rotWithShape="1">
          <a:blip r:embed="rId2">
            <a:extLst>
              <a:ext uri="{28A0092B-C50C-407E-A947-70E740481C1C}">
                <a14:useLocalDpi xmlns:a14="http://schemas.microsoft.com/office/drawing/2010/main" val="0"/>
              </a:ext>
            </a:extLst>
          </a:blip>
          <a:srcRect l="1004" t="2481" r="1025" b="8176"/>
          <a:stretch/>
        </p:blipFill>
        <p:spPr bwMode="auto">
          <a:xfrm>
            <a:off x="5948362" y="1785937"/>
            <a:ext cx="6243638"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664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09855"/>
            <a:ext cx="9404723" cy="1400530"/>
          </a:xfrm>
        </p:spPr>
        <p:txBody>
          <a:bodyPr/>
          <a:lstStyle/>
          <a:p>
            <a:r>
              <a:rPr lang="en-US" altLang="en-US" dirty="0">
                <a:latin typeface="Britannic Bold" panose="020B0903060703020204" pitchFamily="34" charset="0"/>
              </a:rPr>
              <a:t>Primary culture</a:t>
            </a:r>
            <a:endParaRPr lang="en-IN" dirty="0">
              <a:latin typeface="Britannic Bold" panose="020B0903060703020204" pitchFamily="34" charset="0"/>
            </a:endParaRPr>
          </a:p>
        </p:txBody>
      </p:sp>
      <p:sp>
        <p:nvSpPr>
          <p:cNvPr id="5" name="Content Placeholder 4"/>
          <p:cNvSpPr>
            <a:spLocks noGrp="1"/>
          </p:cNvSpPr>
          <p:nvPr>
            <p:ph idx="1"/>
          </p:nvPr>
        </p:nvSpPr>
        <p:spPr>
          <a:xfrm>
            <a:off x="357188" y="1514475"/>
            <a:ext cx="11515725" cy="4733924"/>
          </a:xfrm>
        </p:spPr>
        <p:txBody>
          <a:bodyPr>
            <a:normAutofit/>
          </a:bodyPr>
          <a:lstStyle/>
          <a:p>
            <a:pPr algn="just"/>
            <a:r>
              <a:rPr lang="en-US" altLang="en-US" sz="2400" dirty="0">
                <a:latin typeface="Cambria" panose="02040503050406030204" pitchFamily="18" charset="0"/>
              </a:rPr>
              <a:t>Cells when surgically or enzymatically removed from an organism and placed in suitable culture environment will attach and grow are called as primary culture</a:t>
            </a:r>
          </a:p>
          <a:p>
            <a:pPr algn="just"/>
            <a:r>
              <a:rPr lang="en-US" altLang="en-US" sz="2400" dirty="0">
                <a:latin typeface="Cambria" panose="02040503050406030204" pitchFamily="18" charset="0"/>
              </a:rPr>
              <a:t>Primary cells have a finite life span</a:t>
            </a:r>
          </a:p>
          <a:p>
            <a:pPr algn="just"/>
            <a:r>
              <a:rPr lang="en-US" altLang="en-US" sz="2400" dirty="0">
                <a:latin typeface="Cambria" panose="02040503050406030204" pitchFamily="18" charset="0"/>
              </a:rPr>
              <a:t>Primary culture contains a very heterogeneous population of cells</a:t>
            </a:r>
          </a:p>
          <a:p>
            <a:pPr algn="just"/>
            <a:r>
              <a:rPr lang="en-US" altLang="en-US" sz="2400" dirty="0">
                <a:latin typeface="Cambria" panose="02040503050406030204" pitchFamily="18" charset="0"/>
              </a:rPr>
              <a:t>Sub culturing of primary cells leads to the generation of cell lines</a:t>
            </a:r>
          </a:p>
          <a:p>
            <a:pPr algn="just"/>
            <a:r>
              <a:rPr lang="en-US" altLang="en-US" sz="2400" dirty="0">
                <a:latin typeface="Cambria" panose="02040503050406030204" pitchFamily="18" charset="0"/>
              </a:rPr>
              <a:t>Cell lines have limited life span, they passage several times before they become senescent</a:t>
            </a:r>
          </a:p>
          <a:p>
            <a:pPr algn="just"/>
            <a:r>
              <a:rPr lang="en-US" altLang="en-US" sz="2400" dirty="0">
                <a:latin typeface="Cambria" panose="02040503050406030204" pitchFamily="18" charset="0"/>
              </a:rPr>
              <a:t>Cells such as macrophages and neurons do not divide in vitro so can be used as primary cultures</a:t>
            </a:r>
          </a:p>
          <a:p>
            <a:pPr algn="just"/>
            <a:r>
              <a:rPr lang="en-US" altLang="en-US" sz="2400" dirty="0">
                <a:latin typeface="Cambria" panose="02040503050406030204" pitchFamily="18" charset="0"/>
              </a:rPr>
              <a:t>Lineage of cells originating from the primary culture is called a cell strain</a:t>
            </a:r>
          </a:p>
          <a:p>
            <a:pPr algn="just"/>
            <a:endParaRPr lang="en-IN" sz="2400" dirty="0">
              <a:latin typeface="Cambria" panose="02040503050406030204" pitchFamily="18" charset="0"/>
            </a:endParaRPr>
          </a:p>
        </p:txBody>
      </p:sp>
    </p:spTree>
    <p:extLst>
      <p:ext uri="{BB962C8B-B14F-4D97-AF65-F5344CB8AC3E}">
        <p14:creationId xmlns:p14="http://schemas.microsoft.com/office/powerpoint/2010/main" val="296003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523" y="295555"/>
            <a:ext cx="9404723" cy="1400530"/>
          </a:xfrm>
        </p:spPr>
        <p:txBody>
          <a:bodyPr/>
          <a:lstStyle/>
          <a:p>
            <a:r>
              <a:rPr lang="en-US" altLang="en-US" sz="4400" dirty="0" smtClean="0">
                <a:latin typeface="Britannic Bold" panose="020B0903060703020204" pitchFamily="34" charset="0"/>
              </a:rPr>
              <a:t>Cell </a:t>
            </a:r>
            <a:r>
              <a:rPr lang="en-US" altLang="en-US" sz="4400" dirty="0">
                <a:latin typeface="Britannic Bold" panose="020B0903060703020204" pitchFamily="34" charset="0"/>
              </a:rPr>
              <a:t>lines</a:t>
            </a:r>
            <a:endParaRPr lang="en-IN" dirty="0">
              <a:latin typeface="Britannic Bold" panose="020B0903060703020204" pitchFamily="34" charset="0"/>
            </a:endParaRPr>
          </a:p>
        </p:txBody>
      </p:sp>
      <p:sp>
        <p:nvSpPr>
          <p:cNvPr id="3" name="Content Placeholder 2"/>
          <p:cNvSpPr>
            <a:spLocks noGrp="1"/>
          </p:cNvSpPr>
          <p:nvPr>
            <p:ph idx="1"/>
          </p:nvPr>
        </p:nvSpPr>
        <p:spPr>
          <a:xfrm>
            <a:off x="214313" y="1357314"/>
            <a:ext cx="11758611" cy="4891086"/>
          </a:xfrm>
        </p:spPr>
        <p:txBody>
          <a:bodyPr>
            <a:normAutofit/>
          </a:bodyPr>
          <a:lstStyle/>
          <a:p>
            <a:pPr algn="just"/>
            <a:r>
              <a:rPr lang="en-US" altLang="en-US" sz="2400" dirty="0">
                <a:latin typeface="Cambria" panose="02040503050406030204" pitchFamily="18" charset="0"/>
              </a:rPr>
              <a:t>Most cell lines grow for a limited number of generations after which they ceases</a:t>
            </a:r>
          </a:p>
          <a:p>
            <a:pPr algn="just"/>
            <a:r>
              <a:rPr lang="en-US" altLang="en-US" sz="2400" dirty="0">
                <a:latin typeface="Cambria" panose="02040503050406030204" pitchFamily="18" charset="0"/>
              </a:rPr>
              <a:t>Cell lines which either occur spontaneously or induced virally or chemically transformed into </a:t>
            </a:r>
            <a:r>
              <a:rPr lang="en-US" altLang="en-US" sz="2400" dirty="0" smtClean="0">
                <a:latin typeface="Cambria" panose="02040503050406030204" pitchFamily="18" charset="0"/>
              </a:rPr>
              <a:t>continuous </a:t>
            </a:r>
            <a:r>
              <a:rPr lang="en-US" altLang="en-US" sz="2400" dirty="0">
                <a:latin typeface="Cambria" panose="02040503050406030204" pitchFamily="18" charset="0"/>
              </a:rPr>
              <a:t>cell lines</a:t>
            </a:r>
          </a:p>
          <a:p>
            <a:pPr algn="just"/>
            <a:r>
              <a:rPr lang="en-US" altLang="en-US" sz="2400" dirty="0">
                <a:latin typeface="Cambria" panose="02040503050406030204" pitchFamily="18" charset="0"/>
              </a:rPr>
              <a:t>Characteristics of </a:t>
            </a:r>
            <a:r>
              <a:rPr lang="en-US" altLang="en-US" sz="2400" dirty="0" smtClean="0">
                <a:latin typeface="Cambria" panose="02040503050406030204" pitchFamily="18" charset="0"/>
              </a:rPr>
              <a:t>continuous </a:t>
            </a:r>
            <a:r>
              <a:rPr lang="en-US" altLang="en-US" sz="2400" dirty="0">
                <a:latin typeface="Cambria" panose="02040503050406030204" pitchFamily="18" charset="0"/>
              </a:rPr>
              <a:t>cell lines</a:t>
            </a:r>
          </a:p>
          <a:p>
            <a:pPr algn="just">
              <a:buFontTx/>
              <a:buNone/>
            </a:pPr>
            <a:r>
              <a:rPr lang="en-US" altLang="en-US" sz="2400" dirty="0">
                <a:latin typeface="Cambria" panose="02040503050406030204" pitchFamily="18" charset="0"/>
              </a:rPr>
              <a:t>     -smaller, more rounded, less adherent with a higher           nucleus /cytoplasm ratio</a:t>
            </a:r>
          </a:p>
          <a:p>
            <a:pPr algn="just">
              <a:buFontTx/>
              <a:buNone/>
            </a:pPr>
            <a:r>
              <a:rPr lang="en-US" altLang="en-US" sz="2400" dirty="0">
                <a:latin typeface="Cambria" panose="02040503050406030204" pitchFamily="18" charset="0"/>
              </a:rPr>
              <a:t>     -Fast growth and have </a:t>
            </a:r>
            <a:r>
              <a:rPr lang="en-US" altLang="en-US" sz="2400" dirty="0" smtClean="0">
                <a:latin typeface="Cambria" panose="02040503050406030204" pitchFamily="18" charset="0"/>
              </a:rPr>
              <a:t>aneuploidy </a:t>
            </a:r>
            <a:r>
              <a:rPr lang="en-US" altLang="en-US" sz="2400" dirty="0">
                <a:latin typeface="Cambria" panose="02040503050406030204" pitchFamily="18" charset="0"/>
              </a:rPr>
              <a:t>chromosome number </a:t>
            </a:r>
          </a:p>
          <a:p>
            <a:pPr algn="just">
              <a:buFontTx/>
              <a:buNone/>
            </a:pPr>
            <a:r>
              <a:rPr lang="en-US" altLang="en-US" sz="2400" dirty="0">
                <a:latin typeface="Cambria" panose="02040503050406030204" pitchFamily="18" charset="0"/>
              </a:rPr>
              <a:t>     -reduced serum and anchorage dependence and grow more in suspension conditions</a:t>
            </a:r>
          </a:p>
          <a:p>
            <a:pPr algn="just">
              <a:buFontTx/>
              <a:buNone/>
            </a:pPr>
            <a:r>
              <a:rPr lang="en-US" altLang="en-US" sz="2400" dirty="0">
                <a:latin typeface="Cambria" panose="02040503050406030204" pitchFamily="18" charset="0"/>
              </a:rPr>
              <a:t>     -ability to grow </a:t>
            </a:r>
            <a:r>
              <a:rPr lang="en-US" altLang="en-US" sz="2400" dirty="0" smtClean="0">
                <a:latin typeface="Cambria" panose="02040503050406030204" pitchFamily="18" charset="0"/>
              </a:rPr>
              <a:t>unto </a:t>
            </a:r>
            <a:r>
              <a:rPr lang="en-US" altLang="en-US" sz="2400" dirty="0">
                <a:latin typeface="Cambria" panose="02040503050406030204" pitchFamily="18" charset="0"/>
              </a:rPr>
              <a:t>higher cell density</a:t>
            </a:r>
          </a:p>
          <a:p>
            <a:pPr algn="just">
              <a:buFontTx/>
              <a:buNone/>
            </a:pPr>
            <a:r>
              <a:rPr lang="en-US" altLang="en-US" sz="2400" dirty="0">
                <a:latin typeface="Cambria" panose="02040503050406030204" pitchFamily="18" charset="0"/>
              </a:rPr>
              <a:t>     -different in phenotypes from </a:t>
            </a:r>
            <a:r>
              <a:rPr lang="en-US" altLang="en-US" sz="2400" dirty="0" smtClean="0">
                <a:latin typeface="Cambria" panose="02040503050406030204" pitchFamily="18" charset="0"/>
              </a:rPr>
              <a:t>donor </a:t>
            </a:r>
            <a:r>
              <a:rPr lang="en-US" altLang="en-US" sz="2400" dirty="0">
                <a:latin typeface="Cambria" panose="02040503050406030204" pitchFamily="18" charset="0"/>
              </a:rPr>
              <a:t>tissue</a:t>
            </a:r>
          </a:p>
          <a:p>
            <a:pPr algn="just">
              <a:buFontTx/>
              <a:buNone/>
            </a:pPr>
            <a:r>
              <a:rPr lang="en-US" altLang="en-US" sz="2400" dirty="0">
                <a:latin typeface="Cambria" panose="02040503050406030204" pitchFamily="18" charset="0"/>
              </a:rPr>
              <a:t>     -stop expressing tissue specific genes</a:t>
            </a:r>
          </a:p>
          <a:p>
            <a:pPr algn="just"/>
            <a:endParaRPr lang="en-IN" sz="2400" dirty="0">
              <a:latin typeface="Cambria" panose="02040503050406030204" pitchFamily="18" charset="0"/>
            </a:endParaRPr>
          </a:p>
        </p:txBody>
      </p:sp>
    </p:spTree>
    <p:extLst>
      <p:ext uri="{BB962C8B-B14F-4D97-AF65-F5344CB8AC3E}">
        <p14:creationId xmlns:p14="http://schemas.microsoft.com/office/powerpoint/2010/main" val="139445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81255"/>
            <a:ext cx="9404723" cy="961745"/>
          </a:xfrm>
        </p:spPr>
        <p:txBody>
          <a:bodyPr/>
          <a:lstStyle/>
          <a:p>
            <a:r>
              <a:rPr lang="en-US" altLang="en-US" dirty="0">
                <a:latin typeface="Britannic Bold" panose="020B0903060703020204" pitchFamily="34" charset="0"/>
              </a:rPr>
              <a:t>S</a:t>
            </a:r>
            <a:r>
              <a:rPr lang="en-US" altLang="en-US" dirty="0" smtClean="0">
                <a:latin typeface="Britannic Bold" panose="020B0903060703020204" pitchFamily="34" charset="0"/>
              </a:rPr>
              <a:t>ub culturing</a:t>
            </a:r>
            <a:endParaRPr lang="en-IN" dirty="0">
              <a:latin typeface="Britannic Bold" panose="020B0903060703020204" pitchFamily="34" charset="0"/>
            </a:endParaRPr>
          </a:p>
        </p:txBody>
      </p:sp>
      <p:sp>
        <p:nvSpPr>
          <p:cNvPr id="3" name="Content Placeholder 2"/>
          <p:cNvSpPr>
            <a:spLocks noGrp="1"/>
          </p:cNvSpPr>
          <p:nvPr>
            <p:ph idx="1"/>
          </p:nvPr>
        </p:nvSpPr>
        <p:spPr>
          <a:xfrm>
            <a:off x="242888" y="1343025"/>
            <a:ext cx="11630024" cy="5514975"/>
          </a:xfrm>
        </p:spPr>
        <p:txBody>
          <a:bodyPr>
            <a:normAutofit/>
          </a:bodyPr>
          <a:lstStyle/>
          <a:p>
            <a:pPr algn="just"/>
            <a:r>
              <a:rPr lang="en-US" altLang="en-US" sz="2400" dirty="0">
                <a:latin typeface="Cambria" panose="02040503050406030204" pitchFamily="18" charset="0"/>
              </a:rPr>
              <a:t>Once the available substrate surface is covered by cells (a confluent culture) growth slows &amp; ceases.</a:t>
            </a:r>
          </a:p>
          <a:p>
            <a:pPr algn="just"/>
            <a:r>
              <a:rPr lang="en-US" altLang="en-US" sz="2400" dirty="0">
                <a:latin typeface="Cambria" panose="02040503050406030204" pitchFamily="18" charset="0"/>
              </a:rPr>
              <a:t>Cells to be kept in healthy &amp; in growing state have to be sub-cultured or passaged</a:t>
            </a:r>
          </a:p>
          <a:p>
            <a:pPr algn="just"/>
            <a:r>
              <a:rPr lang="en-US" altLang="en-US" sz="2400" dirty="0">
                <a:latin typeface="Cambria" panose="02040503050406030204" pitchFamily="18" charset="0"/>
              </a:rPr>
              <a:t>It’s the passage of cells when they reach to 80-90% confluency in flask/dishes/plates</a:t>
            </a:r>
          </a:p>
          <a:p>
            <a:pPr algn="just"/>
            <a:r>
              <a:rPr lang="en-US" altLang="en-US" sz="2400" dirty="0">
                <a:latin typeface="Cambria" panose="02040503050406030204" pitchFamily="18" charset="0"/>
              </a:rPr>
              <a:t>Enzyme such as trypsin, </a:t>
            </a:r>
            <a:r>
              <a:rPr lang="en-US" altLang="en-US" sz="2400" dirty="0" err="1">
                <a:latin typeface="Cambria" panose="02040503050406030204" pitchFamily="18" charset="0"/>
              </a:rPr>
              <a:t>dipase</a:t>
            </a:r>
            <a:r>
              <a:rPr lang="en-US" altLang="en-US" sz="2400" dirty="0">
                <a:latin typeface="Cambria" panose="02040503050406030204" pitchFamily="18" charset="0"/>
              </a:rPr>
              <a:t>, collagenase in combination with EDTA breaks the cellular glue that attached the cells to the surface</a:t>
            </a:r>
          </a:p>
          <a:p>
            <a:pPr algn="just"/>
            <a:r>
              <a:rPr lang="en-IN" sz="2400" dirty="0">
                <a:latin typeface="Cambria" panose="02040503050406030204" pitchFamily="18" charset="0"/>
              </a:rPr>
              <a:t>Cells are cultured as anchorage dependent or independent</a:t>
            </a:r>
          </a:p>
          <a:p>
            <a:pPr algn="just"/>
            <a:r>
              <a:rPr lang="en-IN" sz="2400" dirty="0">
                <a:latin typeface="Cambria" panose="02040503050406030204" pitchFamily="18" charset="0"/>
              </a:rPr>
              <a:t>Cell lines derived from normal tissues are considered as anchorage-dependent grows only on a suitable substrate e.g. tissue cells</a:t>
            </a:r>
          </a:p>
          <a:p>
            <a:pPr algn="just"/>
            <a:r>
              <a:rPr lang="en-IN" sz="2400" dirty="0">
                <a:latin typeface="Cambria" panose="02040503050406030204" pitchFamily="18" charset="0"/>
              </a:rPr>
              <a:t>Suspension cells are anchorage-independent e.g. blood cells</a:t>
            </a:r>
          </a:p>
          <a:p>
            <a:pPr algn="just"/>
            <a:r>
              <a:rPr lang="en-IN" sz="2400" dirty="0">
                <a:latin typeface="Cambria" panose="02040503050406030204" pitchFamily="18" charset="0"/>
              </a:rPr>
              <a:t>Transformed cell lines either grows as monolayer or as suspension</a:t>
            </a:r>
          </a:p>
          <a:p>
            <a:pPr algn="just"/>
            <a:endParaRPr lang="en-IN" sz="2400" dirty="0">
              <a:latin typeface="Cambria" panose="02040503050406030204" pitchFamily="18" charset="0"/>
            </a:endParaRPr>
          </a:p>
        </p:txBody>
      </p:sp>
    </p:spTree>
    <p:extLst>
      <p:ext uri="{BB962C8B-B14F-4D97-AF65-F5344CB8AC3E}">
        <p14:creationId xmlns:p14="http://schemas.microsoft.com/office/powerpoint/2010/main" val="39740937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53</TotalTime>
  <Words>1235</Words>
  <Application>Microsoft Office PowerPoint</Application>
  <PresentationFormat>Widescreen</PresentationFormat>
  <Paragraphs>144</Paragraphs>
  <Slides>20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Britannic Bold</vt:lpstr>
      <vt:lpstr>Calibri</vt:lpstr>
      <vt:lpstr>Cambria</vt:lpstr>
      <vt:lpstr>Century Gothic</vt:lpstr>
      <vt:lpstr>Times New Roman</vt:lpstr>
      <vt:lpstr>Wingdings 3</vt:lpstr>
      <vt:lpstr>Ion</vt:lpstr>
      <vt:lpstr>Cell Culture methods</vt:lpstr>
      <vt:lpstr>Forms of cell culture</vt:lpstr>
      <vt:lpstr>Types of cells </vt:lpstr>
      <vt:lpstr>Primary cultures </vt:lpstr>
      <vt:lpstr>Secondary cultures </vt:lpstr>
      <vt:lpstr>Continuous cultures </vt:lpstr>
      <vt:lpstr>Primary culture</vt:lpstr>
      <vt:lpstr>Cell lines</vt:lpstr>
      <vt:lpstr>Sub culturing</vt:lpstr>
      <vt:lpstr>Adherent cells </vt:lpstr>
      <vt:lpstr>Automated cell count</vt:lpstr>
      <vt:lpstr>Cell toxicity</vt:lpstr>
      <vt:lpstr>PowerPoint Presentation</vt:lpstr>
      <vt:lpstr>Transfection methods </vt:lpstr>
      <vt:lpstr>Cloning in cell culture</vt:lpstr>
      <vt:lpstr>PowerPoint Presentation</vt:lpstr>
      <vt:lpstr>Apoptosis</vt:lpstr>
      <vt:lpstr>PowerPoint Presentation</vt:lpstr>
      <vt:lpstr>PowerPoint Presentation</vt:lpstr>
      <vt:lpstr>Culture of tumor cells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Shiva</dc:creator>
  <cp:lastModifiedBy>Shiva</cp:lastModifiedBy>
  <cp:revision>25</cp:revision>
  <dcterms:created xsi:type="dcterms:W3CDTF">2019-01-31T06:42:57Z</dcterms:created>
  <dcterms:modified xsi:type="dcterms:W3CDTF">2019-02-01T00:14:03Z</dcterms:modified>
</cp:coreProperties>
</file>